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2.xml" ContentType="application/vnd.openxmlformats-officedocument.presentationml.tags+xml"/>
  <Override PartName="/ppt/notesSlides/notesSlide38.xml" ContentType="application/vnd.openxmlformats-officedocument.presentationml.notesSlide+xml"/>
  <Override PartName="/ppt/tags/tag13.xml" ContentType="application/vnd.openxmlformats-officedocument.presentationml.tags+xml"/>
  <Override PartName="/ppt/notesSlides/notesSlide39.xml" ContentType="application/vnd.openxmlformats-officedocument.presentationml.notesSlide+xml"/>
  <Override PartName="/ppt/tags/tag14.xml" ContentType="application/vnd.openxmlformats-officedocument.presentationml.tags+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43.xml" ContentType="application/vnd.openxmlformats-officedocument.presentationml.notesSlide+xml"/>
  <Override PartName="/ppt/tags/tag18.xml" ContentType="application/vnd.openxmlformats-officedocument.presentationml.tags+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45.xml" ContentType="application/vnd.openxmlformats-officedocument.presentationml.notesSlide+xml"/>
  <Override PartName="/ppt/tags/tag20.xml" ContentType="application/vnd.openxmlformats-officedocument.presentationml.tags+xml"/>
  <Override PartName="/ppt/notesSlides/notesSlide46.xml" ContentType="application/vnd.openxmlformats-officedocument.presentationml.notesSlide+xml"/>
  <Override PartName="/ppt/tags/tag21.xml" ContentType="application/vnd.openxmlformats-officedocument.presentationml.tags+xml"/>
  <Override PartName="/ppt/notesSlides/notesSlide47.xml" ContentType="application/vnd.openxmlformats-officedocument.presentationml.notesSlide+xml"/>
  <Override PartName="/ppt/tags/tag22.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3.xml" ContentType="application/vnd.openxmlformats-officedocument.presentationml.tags+xml"/>
  <Override PartName="/ppt/notesSlides/notesSlide50.xml" ContentType="application/vnd.openxmlformats-officedocument.presentationml.notesSlide+xml"/>
  <Override PartName="/ppt/tags/tag24.xml" ContentType="application/vnd.openxmlformats-officedocument.presentationml.tags+xml"/>
  <Override PartName="/ppt/notesSlides/notesSlide51.xml" ContentType="application/vnd.openxmlformats-officedocument.presentationml.notesSlide+xml"/>
  <Override PartName="/ppt/tags/tag25.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8">
  <p:sldMasterIdLst>
    <p:sldMasterId id="2147483660" r:id="rId1"/>
  </p:sldMasterIdLst>
  <p:notesMasterIdLst>
    <p:notesMasterId r:id="rId68"/>
  </p:notesMasterIdLst>
  <p:sldIdLst>
    <p:sldId id="256" r:id="rId2"/>
    <p:sldId id="423" r:id="rId3"/>
    <p:sldId id="424" r:id="rId4"/>
    <p:sldId id="425" r:id="rId5"/>
    <p:sldId id="426" r:id="rId6"/>
    <p:sldId id="263" r:id="rId7"/>
    <p:sldId id="392" r:id="rId8"/>
    <p:sldId id="270" r:id="rId9"/>
    <p:sldId id="271" r:id="rId10"/>
    <p:sldId id="272" r:id="rId11"/>
    <p:sldId id="296" r:id="rId12"/>
    <p:sldId id="277" r:id="rId13"/>
    <p:sldId id="298" r:id="rId14"/>
    <p:sldId id="321" r:id="rId15"/>
    <p:sldId id="322" r:id="rId16"/>
    <p:sldId id="323" r:id="rId17"/>
    <p:sldId id="324" r:id="rId18"/>
    <p:sldId id="382" r:id="rId19"/>
    <p:sldId id="383" r:id="rId20"/>
    <p:sldId id="395" r:id="rId21"/>
    <p:sldId id="328" r:id="rId22"/>
    <p:sldId id="329" r:id="rId23"/>
    <p:sldId id="330" r:id="rId24"/>
    <p:sldId id="380" r:id="rId25"/>
    <p:sldId id="381" r:id="rId26"/>
    <p:sldId id="39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13" r:id="rId54"/>
    <p:sldId id="414" r:id="rId55"/>
    <p:sldId id="415" r:id="rId56"/>
    <p:sldId id="416" r:id="rId57"/>
    <p:sldId id="417" r:id="rId58"/>
    <p:sldId id="418" r:id="rId59"/>
    <p:sldId id="419" r:id="rId60"/>
    <p:sldId id="420" r:id="rId61"/>
    <p:sldId id="421" r:id="rId62"/>
    <p:sldId id="422" r:id="rId63"/>
    <p:sldId id="334" r:id="rId64"/>
    <p:sldId id="391" r:id="rId65"/>
    <p:sldId id="389" r:id="rId66"/>
    <p:sldId id="336" r:id="rId67"/>
  </p:sldIdLst>
  <p:sldSz cx="9144000" cy="6858000" type="screen4x3"/>
  <p:notesSz cx="6858000" cy="9296400"/>
  <p:embeddedFontLst>
    <p:embeddedFont>
      <p:font typeface="Kristen ITC" panose="03050502040202030202" pitchFamily="66" charset="0"/>
      <p:regular r:id="rId69"/>
    </p:embeddedFont>
    <p:embeddedFont>
      <p:font typeface="Bradley Hand ITC" panose="03070402050302030203" pitchFamily="66" charset="0"/>
      <p:regular r:id="rId70"/>
    </p:embeddedFont>
    <p:embeddedFont>
      <p:font typeface="Franklin Gothic Book" panose="020B0503020102020204" pitchFamily="34" charset="0"/>
      <p:regular r:id="rId71"/>
      <p:italic r:id="rId72"/>
    </p:embeddedFont>
    <p:embeddedFont>
      <p:font typeface="Wingdings 2" panose="05020102010507070707" pitchFamily="18" charset="2"/>
      <p:regular r:id="rId73"/>
    </p:embeddedFont>
    <p:embeddedFont>
      <p:font typeface="Century Gothic" panose="020B0502020202020204" pitchFamily="34" charset="0"/>
      <p:regular r:id="rId74"/>
      <p:bold r:id="rId75"/>
      <p:italic r:id="rId76"/>
      <p:boldItalic r:id="rId77"/>
    </p:embeddedFont>
    <p:embeddedFont>
      <p:font typeface="Gill Sans MT" panose="020B0502020104020203" pitchFamily="34" charset="0"/>
      <p:regular r:id="rId78"/>
      <p:bold r:id="rId79"/>
      <p:italic r:id="rId80"/>
      <p:boldItalic r:id="rId81"/>
    </p:embeddedFont>
    <p:embeddedFont>
      <p:font typeface="Franklin Gothic Medium" panose="020B0603020102020204" pitchFamily="34" charset="0"/>
      <p:regular r:id="rId82"/>
      <p:italic r:id="rId83"/>
    </p:embeddedFont>
    <p:embeddedFont>
      <p:font typeface="Calibri" panose="020F0502020204030204" pitchFamily="34" charset="0"/>
      <p:regular r:id="rId84"/>
      <p:bold r:id="rId85"/>
      <p:italic r:id="rId86"/>
      <p:boldItalic r:id="rId87"/>
    </p:embeddedFont>
    <p:embeddedFont>
      <p:font typeface="Calibri Light" panose="020F0302020204030204" pitchFamily="34" charset="0"/>
      <p:regular r:id="rId88"/>
      <p:italic r:id="rId89"/>
    </p:embeddedFont>
  </p:embeddedFontLst>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64380" autoAdjust="0"/>
  </p:normalViewPr>
  <p:slideViewPr>
    <p:cSldViewPr>
      <p:cViewPr varScale="1">
        <p:scale>
          <a:sx n="73" d="100"/>
          <a:sy n="73" d="100"/>
        </p:scale>
        <p:origin x="2635" y="34"/>
      </p:cViewPr>
      <p:guideLst>
        <p:guide orient="horz" pos="2160"/>
        <p:guide pos="2880"/>
      </p:guideLst>
    </p:cSldViewPr>
  </p:slideViewPr>
  <p:outlineViewPr>
    <p:cViewPr>
      <p:scale>
        <a:sx n="33" d="100"/>
        <a:sy n="33" d="100"/>
      </p:scale>
      <p:origin x="0" y="6936"/>
    </p:cViewPr>
  </p:outlineViewPr>
  <p:notesTextViewPr>
    <p:cViewPr>
      <p:scale>
        <a:sx n="1" d="1"/>
        <a:sy n="1" d="1"/>
      </p:scale>
      <p:origin x="0" y="0"/>
    </p:cViewPr>
  </p:notesTextViewPr>
  <p:sorterViewPr>
    <p:cViewPr>
      <p:scale>
        <a:sx n="100" d="100"/>
        <a:sy n="100" d="100"/>
      </p:scale>
      <p:origin x="0" y="9878"/>
    </p:cViewPr>
  </p:sorterViewPr>
  <p:notesViewPr>
    <p:cSldViewPr>
      <p:cViewPr>
        <p:scale>
          <a:sx n="50" d="100"/>
          <a:sy n="50" d="100"/>
        </p:scale>
        <p:origin x="-3456" y="-54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font" Target="fonts/font2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632E750C-8DF6-4ADD-BF77-817E9229E9B2}" type="datetimeFigureOut">
              <a:rPr lang="en-US" smtClean="0"/>
              <a:t>10/3/2023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2F7BB26F-C1F1-4EE6-B7A4-AD933616F50E}" type="slidenum">
              <a:rPr lang="en-US" smtClean="0"/>
              <a:t>‹#›</a:t>
            </a:fld>
            <a:endParaRPr lang="en-US"/>
          </a:p>
        </p:txBody>
      </p:sp>
    </p:spTree>
    <p:extLst>
      <p:ext uri="{BB962C8B-B14F-4D97-AF65-F5344CB8AC3E}">
        <p14:creationId xmlns:p14="http://schemas.microsoft.com/office/powerpoint/2010/main" val="219538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pmcdaniel@sbctc.ed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4803140"/>
          </a:xfrm>
        </p:spPr>
        <p:txBody>
          <a:bodyPr/>
          <a:lstStyle/>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1</a:t>
            </a:fld>
            <a:endParaRPr lang="en-US" dirty="0"/>
          </a:p>
        </p:txBody>
      </p:sp>
    </p:spTree>
    <p:extLst>
      <p:ext uri="{BB962C8B-B14F-4D97-AF65-F5344CB8AC3E}">
        <p14:creationId xmlns:p14="http://schemas.microsoft.com/office/powerpoint/2010/main" val="109199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83380"/>
            <a:ext cx="6400800" cy="4880610"/>
          </a:xfrm>
        </p:spPr>
        <p:txBody>
          <a:bodyPr/>
          <a:lstStyle/>
          <a:p>
            <a:r>
              <a:rPr lang="en-US" dirty="0">
                <a:latin typeface="Century Gothic" panose="020B0502020202020204" pitchFamily="34" charset="0"/>
              </a:rPr>
              <a:t>Page 5				5 minutes</a:t>
            </a:r>
          </a:p>
          <a:p>
            <a:endParaRPr lang="en-US" sz="400" dirty="0">
              <a:latin typeface="Century Gothic" panose="020B0502020202020204" pitchFamily="34" charset="0"/>
            </a:endParaRPr>
          </a:p>
          <a:p>
            <a:r>
              <a:rPr lang="en-US" b="1" dirty="0">
                <a:latin typeface="Century Gothic" panose="020B0502020202020204" pitchFamily="34" charset="0"/>
              </a:rPr>
              <a:t>Advanced</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Search</a:t>
            </a:r>
            <a:r>
              <a:rPr lang="en-US" kern="1200" dirty="0">
                <a:solidFill>
                  <a:schemeClr val="tx1"/>
                </a:solidFill>
                <a:effectLst/>
                <a:latin typeface="Century Gothic" panose="020B0502020202020204" pitchFamily="34" charset="0"/>
              </a:rPr>
              <a:t> offers even </a:t>
            </a:r>
            <a:r>
              <a:rPr lang="en-US" b="1" dirty="0">
                <a:latin typeface="Century Gothic" panose="020B0502020202020204" pitchFamily="34" charset="0"/>
              </a:rPr>
              <a:t>more</a:t>
            </a:r>
            <a:r>
              <a:rPr lang="en-US" kern="1200" dirty="0">
                <a:solidFill>
                  <a:schemeClr val="tx1"/>
                </a:solidFill>
                <a:effectLst/>
                <a:latin typeface="Century Gothic" panose="020B0502020202020204" pitchFamily="34" charset="0"/>
              </a:rPr>
              <a:t> operators</a:t>
            </a:r>
          </a:p>
          <a:p>
            <a:pPr marL="174708" indent="-174708">
              <a:buFont typeface="Arial" panose="020B0604020202020204" pitchFamily="34" charset="0"/>
              <a:buChar char="•"/>
            </a:pP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&lt; 	Begins With</a:t>
            </a:r>
          </a:p>
          <a:p>
            <a:pPr marL="174708" indent="-174708">
              <a:buFont typeface="Arial" panose="020B0604020202020204" pitchFamily="34" charset="0"/>
              <a:buChar char="•"/>
            </a:pPr>
            <a:r>
              <a:rPr lang="en-US" b="1" dirty="0">
                <a:latin typeface="Century Gothic" panose="020B0502020202020204" pitchFamily="34" charset="0"/>
              </a:rPr>
              <a:t>&lt;=	Contains</a:t>
            </a:r>
          </a:p>
          <a:p>
            <a:pPr marL="174708" indent="-174708">
              <a:buFont typeface="Arial" panose="020B0604020202020204" pitchFamily="34" charset="0"/>
              <a:buChar char="•"/>
            </a:pPr>
            <a:r>
              <a:rPr lang="en-US" b="1" dirty="0">
                <a:latin typeface="Century Gothic" panose="020B0502020202020204" pitchFamily="34" charset="0"/>
              </a:rPr>
              <a:t>=	Not =</a:t>
            </a:r>
          </a:p>
          <a:p>
            <a:pPr marL="174708" indent="-174708">
              <a:buFont typeface="Arial" panose="020B0604020202020204" pitchFamily="34" charset="0"/>
              <a:buChar char="•"/>
            </a:pPr>
            <a:r>
              <a:rPr lang="en-US" b="1" dirty="0">
                <a:latin typeface="Century Gothic" panose="020B0502020202020204" pitchFamily="34" charset="0"/>
              </a:rPr>
              <a:t>&gt; </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In</a:t>
            </a:r>
            <a:r>
              <a:rPr lang="en-US" i="1" dirty="0">
                <a:latin typeface="Century Gothic" panose="020B0502020202020204" pitchFamily="34" charset="0"/>
              </a:rPr>
              <a:t> - </a:t>
            </a:r>
            <a:r>
              <a:rPr lang="en-US" dirty="0">
                <a:latin typeface="Century Gothic" panose="020B0502020202020204" pitchFamily="34" charset="0"/>
              </a:rPr>
              <a:t>The name is in the specified list. Separate with commas. No </a:t>
            </a:r>
          </a:p>
          <a:p>
            <a:pPr lvl="2"/>
            <a:r>
              <a:rPr lang="en-US" dirty="0">
                <a:latin typeface="Century Gothic" panose="020B0502020202020204" pitchFamily="34" charset="0"/>
              </a:rPr>
              <a:t>quotes. For example, ACCT1, ACCT2, ACCT3.</a:t>
            </a:r>
          </a:p>
          <a:p>
            <a:pPr marL="174708" indent="-174708">
              <a:buFont typeface="Arial" panose="020B0604020202020204" pitchFamily="34" charset="0"/>
              <a:buChar char="•"/>
            </a:pPr>
            <a:r>
              <a:rPr lang="en-US" b="1" dirty="0">
                <a:latin typeface="Century Gothic" panose="020B0502020202020204" pitchFamily="34" charset="0"/>
              </a:rPr>
              <a:t>&gt;=</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Between</a:t>
            </a:r>
            <a:r>
              <a:rPr lang="en-US" i="1" dirty="0">
                <a:latin typeface="Century Gothic" panose="020B0502020202020204" pitchFamily="34" charset="0"/>
              </a:rPr>
              <a:t> – </a:t>
            </a:r>
            <a:r>
              <a:rPr lang="en-US" dirty="0">
                <a:latin typeface="Century Gothic" panose="020B0502020202020204" pitchFamily="34" charset="0"/>
              </a:rPr>
              <a:t>Search between 2 values. Separate the values by a 	comma. Do not use quotes. </a:t>
            </a:r>
            <a:r>
              <a:rPr lang="en-US" dirty="0" err="1">
                <a:latin typeface="Century Gothic" panose="020B0502020202020204" pitchFamily="34" charset="0"/>
              </a:rPr>
              <a:t>Eg</a:t>
            </a:r>
            <a:r>
              <a:rPr lang="en-US" dirty="0">
                <a:latin typeface="Century Gothic" panose="020B0502020202020204" pitchFamily="34" charset="0"/>
              </a:rPr>
              <a:t>: ACCT1,ACCT9.</a:t>
            </a:r>
          </a:p>
          <a:p>
            <a:pPr marL="0" lvl="2"/>
            <a:endParaRPr lang="en-US" sz="400" dirty="0">
              <a:latin typeface="Century Gothic" panose="020B0502020202020204" pitchFamily="34" charset="0"/>
            </a:endParaRPr>
          </a:p>
          <a:p>
            <a:pPr marL="0" lvl="1" defTabSz="931774">
              <a:defRPr/>
            </a:pPr>
            <a:r>
              <a:rPr lang="en-US" b="1" dirty="0">
                <a:latin typeface="Century Gothic" panose="020B0502020202020204" pitchFamily="34" charset="0"/>
              </a:rPr>
              <a:t>Access Group Name </a:t>
            </a:r>
            <a:r>
              <a:rPr lang="en-US" i="1" kern="1200" dirty="0">
                <a:solidFill>
                  <a:schemeClr val="tx1"/>
                </a:solidFill>
                <a:effectLst/>
                <a:latin typeface="Century Gothic" panose="020B0502020202020204" pitchFamily="34" charset="0"/>
              </a:rPr>
              <a:t>– name of the query tree access group</a:t>
            </a:r>
          </a:p>
          <a:p>
            <a:pPr marL="0" lvl="1">
              <a:defRPr/>
            </a:pPr>
            <a:endParaRPr lang="en-US" dirty="0">
              <a:latin typeface="Century Gothic" panose="020B0502020202020204" pitchFamily="34" charset="0"/>
            </a:endParaRPr>
          </a:p>
          <a:p>
            <a:r>
              <a:rPr lang="en-US" b="1" dirty="0">
                <a:latin typeface="Century Gothic" panose="020B0502020202020204" pitchFamily="34" charset="0"/>
              </a:rPr>
              <a:t>Query Type</a:t>
            </a:r>
            <a:r>
              <a:rPr lang="en-US" dirty="0">
                <a:latin typeface="Century Gothic" panose="020B0502020202020204" pitchFamily="34" charset="0"/>
              </a:rPr>
              <a:t>:  4 types of queries: </a:t>
            </a:r>
          </a:p>
          <a:p>
            <a:pPr lvl="1"/>
            <a:r>
              <a:rPr lang="en-US" dirty="0">
                <a:latin typeface="Century Gothic" panose="020B0502020202020204" pitchFamily="34" charset="0"/>
              </a:rPr>
              <a:t>• </a:t>
            </a:r>
            <a:r>
              <a:rPr lang="en-US" b="1" dirty="0">
                <a:latin typeface="Century Gothic" panose="020B0502020202020204" pitchFamily="34" charset="0"/>
              </a:rPr>
              <a:t>User queries</a:t>
            </a:r>
            <a:r>
              <a:rPr lang="en-US" dirty="0">
                <a:latin typeface="Century Gothic" panose="020B0502020202020204" pitchFamily="34" charset="0"/>
              </a:rPr>
              <a:t>. Create and run queries to retrieve data from the database </a:t>
            </a:r>
          </a:p>
          <a:p>
            <a:pPr lvl="1"/>
            <a:r>
              <a:rPr lang="en-US" dirty="0">
                <a:latin typeface="Century Gothic" panose="020B0502020202020204" pitchFamily="34" charset="0"/>
              </a:rPr>
              <a:t>• </a:t>
            </a:r>
            <a:r>
              <a:rPr lang="en-US" b="1" dirty="0">
                <a:latin typeface="Century Gothic" panose="020B0502020202020204" pitchFamily="34" charset="0"/>
              </a:rPr>
              <a:t>Archive queries</a:t>
            </a:r>
            <a:r>
              <a:rPr lang="en-US" dirty="0">
                <a:latin typeface="Century Gothic" panose="020B0502020202020204" pitchFamily="34" charset="0"/>
              </a:rPr>
              <a:t>. </a:t>
            </a:r>
            <a:r>
              <a:rPr lang="en-US" sz="1200" b="0" i="0" kern="1200" dirty="0">
                <a:solidFill>
                  <a:schemeClr val="tx1"/>
                </a:solidFill>
                <a:effectLst/>
                <a:latin typeface="Century Gothic" panose="020B0502020202020204" pitchFamily="34" charset="0"/>
                <a:ea typeface="+mn-ea"/>
                <a:cs typeface="+mn-cs"/>
              </a:rPr>
              <a:t>Define selection criteria to archive data from transactional tables to history tables</a:t>
            </a:r>
          </a:p>
          <a:p>
            <a:pPr lvl="1"/>
            <a:r>
              <a:rPr lang="en-US" dirty="0">
                <a:latin typeface="Century Gothic" panose="020B0502020202020204" pitchFamily="34" charset="0"/>
              </a:rPr>
              <a:t>• </a:t>
            </a:r>
            <a:r>
              <a:rPr lang="en-US" b="1" dirty="0">
                <a:latin typeface="Century Gothic" panose="020B0502020202020204" pitchFamily="34" charset="0"/>
              </a:rPr>
              <a:t>Process queries</a:t>
            </a:r>
            <a:r>
              <a:rPr lang="en-US" dirty="0">
                <a:latin typeface="Century Gothic" panose="020B0502020202020204" pitchFamily="34" charset="0"/>
              </a:rPr>
              <a:t>. Write queries that are intended to be run periodically by batch processes</a:t>
            </a:r>
          </a:p>
          <a:p>
            <a:pPr lvl="1"/>
            <a:r>
              <a:rPr lang="en-US" dirty="0">
                <a:latin typeface="Century Gothic" panose="020B0502020202020204" pitchFamily="34" charset="0"/>
              </a:rPr>
              <a:t>• </a:t>
            </a:r>
            <a:r>
              <a:rPr lang="en-US" b="1" dirty="0">
                <a:latin typeface="Century Gothic" panose="020B0502020202020204" pitchFamily="34" charset="0"/>
              </a:rPr>
              <a:t>Role queries</a:t>
            </a:r>
            <a:r>
              <a:rPr lang="en-US" dirty="0">
                <a:latin typeface="Century Gothic" panose="020B0502020202020204" pitchFamily="34" charset="0"/>
              </a:rPr>
              <a:t>. Write queries that PeopleSoft Workflow uses to determine to whom to send emails, forms, or worklist entries. </a:t>
            </a:r>
          </a:p>
          <a:p>
            <a:pPr marL="0" lvl="1"/>
            <a:endParaRPr lang="en-US" sz="400" dirty="0">
              <a:latin typeface="Century Gothic" panose="020B0502020202020204" pitchFamily="34" charset="0"/>
            </a:endParaRPr>
          </a:p>
          <a:p>
            <a:pPr marL="174708" indent="-174708">
              <a:buFont typeface="Arial" panose="020B0604020202020204" pitchFamily="34" charset="0"/>
              <a:buChar char="•"/>
            </a:pPr>
            <a:r>
              <a:rPr lang="en-US" b="1" dirty="0">
                <a:latin typeface="Century Gothic" panose="020B0502020202020204" pitchFamily="34" charset="0"/>
              </a:rPr>
              <a:t>Combine criteria</a:t>
            </a:r>
            <a:r>
              <a:rPr lang="en-US" b="1" baseline="0" dirty="0">
                <a:latin typeface="Century Gothic" panose="020B0502020202020204" pitchFamily="34" charset="0"/>
              </a:rPr>
              <a:t> here.  We are next going to look at wildcards and then we’ll input our search criteria in a combination to see how it works. </a:t>
            </a:r>
            <a:endParaRPr lang="en-US" b="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10</a:t>
            </a:fld>
            <a:endParaRPr lang="en-US" dirty="0"/>
          </a:p>
        </p:txBody>
      </p:sp>
    </p:spTree>
    <p:extLst>
      <p:ext uri="{BB962C8B-B14F-4D97-AF65-F5344CB8AC3E}">
        <p14:creationId xmlns:p14="http://schemas.microsoft.com/office/powerpoint/2010/main" val="109199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1" y="4183380"/>
            <a:ext cx="6553200" cy="4880610"/>
          </a:xfrm>
        </p:spPr>
        <p:txBody>
          <a:bodyPr/>
          <a:lstStyle/>
          <a:p>
            <a:r>
              <a:rPr lang="en-US" dirty="0">
                <a:latin typeface="Century Gothic" panose="020B0502020202020204" pitchFamily="34" charset="0"/>
              </a:rPr>
              <a:t>Page 6				5 minutes	</a:t>
            </a:r>
          </a:p>
          <a:p>
            <a:endParaRPr lang="en-US" dirty="0">
              <a:latin typeface="Century Gothic" panose="020B0502020202020204" pitchFamily="34" charset="0"/>
            </a:endParaRPr>
          </a:p>
          <a:p>
            <a:pPr defTabSz="931774">
              <a:defRPr/>
            </a:pPr>
            <a:r>
              <a:rPr lang="en-US" b="1" kern="1200" dirty="0">
                <a:solidFill>
                  <a:schemeClr val="tx1"/>
                </a:solidFill>
                <a:effectLst/>
                <a:latin typeface="Century Gothic" panose="020B0502020202020204" pitchFamily="34" charset="0"/>
              </a:rPr>
              <a:t>_ matches any single character</a:t>
            </a:r>
            <a:r>
              <a:rPr lang="en-US" kern="1200" dirty="0">
                <a:solidFill>
                  <a:schemeClr val="tx1"/>
                </a:solidFill>
                <a:effectLst/>
                <a:latin typeface="Century Gothic" panose="020B0502020202020204" pitchFamily="34" charset="0"/>
              </a:rPr>
              <a:t>. For example, </a:t>
            </a:r>
            <a:r>
              <a:rPr lang="en-US" b="1" dirty="0">
                <a:latin typeface="Century Gothic" panose="020B0502020202020204" pitchFamily="34" charset="0"/>
              </a:rPr>
              <a:t>_ones</a:t>
            </a:r>
            <a:r>
              <a:rPr lang="en-US" kern="1200" dirty="0">
                <a:solidFill>
                  <a:schemeClr val="tx1"/>
                </a:solidFill>
                <a:effectLst/>
                <a:latin typeface="Century Gothic" panose="020B0502020202020204" pitchFamily="34" charset="0"/>
              </a:rPr>
              <a:t> matches any five-character string ending with “ones”, such as "</a:t>
            </a:r>
            <a:r>
              <a:rPr lang="en-US" b="1" dirty="0">
                <a:latin typeface="Century Gothic" panose="020B0502020202020204" pitchFamily="34" charset="0"/>
              </a:rPr>
              <a:t>Jones</a:t>
            </a:r>
            <a:r>
              <a:rPr lang="en-US" kern="1200" dirty="0">
                <a:solidFill>
                  <a:schemeClr val="tx1"/>
                </a:solidFill>
                <a:effectLst/>
                <a:latin typeface="Century Gothic" panose="020B0502020202020204" pitchFamily="34" charset="0"/>
              </a:rPr>
              <a:t>" or "</a:t>
            </a:r>
            <a:r>
              <a:rPr lang="en-US" b="1" dirty="0">
                <a:latin typeface="Century Gothic" panose="020B0502020202020204" pitchFamily="34" charset="0"/>
              </a:rPr>
              <a:t>Cones</a:t>
            </a:r>
            <a:r>
              <a:rPr lang="en-US" kern="1200" dirty="0">
                <a:solidFill>
                  <a:schemeClr val="tx1"/>
                </a:solidFill>
                <a:effectLst/>
                <a:latin typeface="Century Gothic" panose="020B0502020202020204" pitchFamily="34" charset="0"/>
              </a:rPr>
              <a:t>".</a:t>
            </a:r>
          </a:p>
          <a:p>
            <a:endParaRPr lang="en-US" dirty="0">
              <a:latin typeface="Century Gothic" panose="020B0502020202020204" pitchFamily="34" charset="0"/>
            </a:endParaRPr>
          </a:p>
          <a:p>
            <a:pPr defTabSz="931774">
              <a:defRPr/>
            </a:pPr>
            <a:r>
              <a:rPr lang="en-US" b="1" kern="1200" dirty="0">
                <a:solidFill>
                  <a:schemeClr val="tx1"/>
                </a:solidFill>
                <a:effectLst/>
                <a:latin typeface="Century Gothic" panose="020B0502020202020204" pitchFamily="34" charset="0"/>
              </a:rPr>
              <a:t>% matches any string of zero or more characters.</a:t>
            </a:r>
            <a:r>
              <a:rPr lang="en-US" kern="1200" dirty="0">
                <a:solidFill>
                  <a:schemeClr val="tx1"/>
                </a:solidFill>
                <a:effectLst/>
                <a:latin typeface="Century Gothic" panose="020B0502020202020204" pitchFamily="34" charset="0"/>
              </a:rPr>
              <a:t> For example, </a:t>
            </a:r>
            <a:r>
              <a:rPr lang="en-US" b="1" dirty="0">
                <a:latin typeface="Century Gothic" panose="020B0502020202020204" pitchFamily="34" charset="0"/>
              </a:rPr>
              <a:t>C% </a:t>
            </a:r>
            <a:r>
              <a:rPr lang="en-US" kern="1200" dirty="0">
                <a:solidFill>
                  <a:schemeClr val="tx1"/>
                </a:solidFill>
                <a:effectLst/>
                <a:latin typeface="Century Gothic" panose="020B0502020202020204" pitchFamily="34" charset="0"/>
              </a:rPr>
              <a:t>matches </a:t>
            </a:r>
            <a:r>
              <a:rPr lang="en-US" b="1" dirty="0">
                <a:latin typeface="Century Gothic" panose="020B0502020202020204" pitchFamily="34" charset="0"/>
              </a:rPr>
              <a:t>any string starting</a:t>
            </a:r>
            <a:r>
              <a:rPr lang="en-US" kern="1200" dirty="0">
                <a:solidFill>
                  <a:schemeClr val="tx1"/>
                </a:solidFill>
                <a:effectLst/>
                <a:latin typeface="Century Gothic" panose="020B0502020202020204" pitchFamily="34" charset="0"/>
              </a:rPr>
              <a:t> with </a:t>
            </a:r>
            <a:r>
              <a:rPr lang="en-US" b="1" dirty="0">
                <a:latin typeface="Century Gothic" panose="020B0502020202020204" pitchFamily="34" charset="0"/>
              </a:rPr>
              <a:t>C,</a:t>
            </a:r>
            <a:r>
              <a:rPr lang="en-US" kern="1200" dirty="0">
                <a:solidFill>
                  <a:schemeClr val="tx1"/>
                </a:solidFill>
                <a:effectLst/>
                <a:latin typeface="Century Gothic" panose="020B0502020202020204" pitchFamily="34" charset="0"/>
              </a:rPr>
              <a:t> including C alone.</a:t>
            </a:r>
          </a:p>
          <a:p>
            <a:pPr defTabSz="931774">
              <a:defRPr/>
            </a:pPr>
            <a:endParaRPr lang="en-US" kern="1200" dirty="0">
              <a:solidFill>
                <a:schemeClr val="tx1"/>
              </a:solidFill>
              <a:effectLst/>
              <a:latin typeface="Century Gothic" panose="020B0502020202020204" pitchFamily="34" charset="0"/>
            </a:endParaRPr>
          </a:p>
          <a:p>
            <a:pPr defTabSz="931774">
              <a:defRPr/>
            </a:pPr>
            <a:r>
              <a:rPr lang="en-US" kern="1200" dirty="0">
                <a:solidFill>
                  <a:schemeClr val="tx1"/>
                </a:solidFill>
                <a:effectLst/>
                <a:latin typeface="Century Gothic" panose="020B0502020202020204" pitchFamily="34" charset="0"/>
              </a:rPr>
              <a:t>To use one of the </a:t>
            </a:r>
            <a:r>
              <a:rPr lang="en-US" b="1" dirty="0">
                <a:latin typeface="Century Gothic" panose="020B0502020202020204" pitchFamily="34" charset="0"/>
              </a:rPr>
              <a:t>wild-card</a:t>
            </a:r>
            <a:r>
              <a:rPr lang="en-US" kern="1200" dirty="0">
                <a:solidFill>
                  <a:schemeClr val="tx1"/>
                </a:solidFill>
                <a:effectLst/>
                <a:latin typeface="Century Gothic" panose="020B0502020202020204" pitchFamily="34" charset="0"/>
              </a:rPr>
              <a:t> characters as a </a:t>
            </a:r>
            <a:r>
              <a:rPr lang="en-US" b="1" dirty="0">
                <a:latin typeface="Century Gothic" panose="020B0502020202020204" pitchFamily="34" charset="0"/>
              </a:rPr>
              <a:t>literal</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character</a:t>
            </a:r>
            <a:r>
              <a:rPr lang="en-US" kern="1200" dirty="0">
                <a:solidFill>
                  <a:schemeClr val="tx1"/>
                </a:solidFill>
                <a:effectLst/>
                <a:latin typeface="Century Gothic" panose="020B0502020202020204" pitchFamily="34" charset="0"/>
              </a:rPr>
              <a:t> (for example, to include a </a:t>
            </a:r>
            <a:r>
              <a:rPr lang="en-US" i="1" kern="1200" dirty="0">
                <a:solidFill>
                  <a:schemeClr val="tx1"/>
                </a:solidFill>
                <a:effectLst/>
                <a:latin typeface="Century Gothic" panose="020B0502020202020204" pitchFamily="34" charset="0"/>
              </a:rPr>
              <a:t>%</a:t>
            </a:r>
            <a:r>
              <a:rPr lang="en-US" kern="1200" dirty="0">
                <a:solidFill>
                  <a:schemeClr val="tx1"/>
                </a:solidFill>
                <a:effectLst/>
                <a:latin typeface="Century Gothic" panose="020B0502020202020204" pitchFamily="34" charset="0"/>
              </a:rPr>
              <a:t> in your string), precede the character with a </a:t>
            </a:r>
            <a:r>
              <a:rPr lang="en-US" b="1" dirty="0">
                <a:latin typeface="Century Gothic" panose="020B0502020202020204" pitchFamily="34" charset="0"/>
              </a:rPr>
              <a:t>\ (for example, 100\%).</a:t>
            </a:r>
          </a:p>
          <a:p>
            <a:pPr defTabSz="931774">
              <a:defRPr/>
            </a:pPr>
            <a:endParaRPr lang="en-US" kern="1200" dirty="0">
              <a:solidFill>
                <a:schemeClr val="tx1"/>
              </a:solidFill>
              <a:effectLst/>
              <a:latin typeface="Century Gothic" panose="020B0502020202020204" pitchFamily="34" charset="0"/>
            </a:endParaRPr>
          </a:p>
          <a:p>
            <a:pPr defTabSz="931774">
              <a:defRPr/>
            </a:pPr>
            <a:endParaRPr lang="en-US" kern="1200" dirty="0">
              <a:solidFill>
                <a:schemeClr val="tx1"/>
              </a:solidFill>
              <a:effectLst/>
              <a:latin typeface="Century Gothic" panose="020B0502020202020204" pitchFamily="34" charset="0"/>
            </a:endParaRPr>
          </a:p>
          <a:p>
            <a:pPr marL="174708" indent="-174708" defTabSz="931774">
              <a:buFont typeface="Arial" panose="020B0604020202020204" pitchFamily="34" charset="0"/>
              <a:buChar char="•"/>
              <a:defRPr/>
            </a:pPr>
            <a:r>
              <a:rPr lang="en-US" kern="1200" dirty="0">
                <a:solidFill>
                  <a:schemeClr val="tx1"/>
                </a:solidFill>
                <a:effectLst/>
                <a:latin typeface="Century Gothic" panose="020B0502020202020204" pitchFamily="34" charset="0"/>
              </a:rPr>
              <a:t>Go ahead and try the combination</a:t>
            </a:r>
            <a:r>
              <a:rPr lang="en-US" kern="1200" baseline="0" dirty="0">
                <a:solidFill>
                  <a:schemeClr val="tx1"/>
                </a:solidFill>
                <a:effectLst/>
                <a:latin typeface="Century Gothic" panose="020B0502020202020204" pitchFamily="34" charset="0"/>
              </a:rPr>
              <a:t> search using wildcards.</a:t>
            </a:r>
          </a:p>
          <a:p>
            <a:pPr defTabSz="931774">
              <a:defRPr/>
            </a:pPr>
            <a:endParaRPr lang="en-US" kern="1200" baseline="0" dirty="0">
              <a:solidFill>
                <a:schemeClr val="tx1"/>
              </a:solidFill>
              <a:effectLst/>
              <a:latin typeface="Century Gothic" panose="020B0502020202020204" pitchFamily="34" charset="0"/>
            </a:endParaRPr>
          </a:p>
          <a:p>
            <a:r>
              <a:rPr lang="en-US" baseline="0" dirty="0">
                <a:latin typeface="Century Gothic" panose="020B0502020202020204" pitchFamily="34" charset="0"/>
              </a:rPr>
              <a:t>For example, </a:t>
            </a:r>
          </a:p>
          <a:p>
            <a:r>
              <a:rPr lang="en-US" baseline="0" dirty="0">
                <a:latin typeface="Century Gothic" panose="020B0502020202020204" pitchFamily="34" charset="0"/>
              </a:rPr>
              <a:t>CS</a:t>
            </a:r>
          </a:p>
          <a:p>
            <a:r>
              <a:rPr lang="en-US" baseline="0" dirty="0">
                <a:latin typeface="Century Gothic" panose="020B0502020202020204" pitchFamily="34" charset="0"/>
              </a:rPr>
              <a:t>Description </a:t>
            </a:r>
            <a:r>
              <a:rPr lang="en-US" dirty="0"/>
              <a:t>begins with </a:t>
            </a:r>
            <a:r>
              <a:rPr lang="en-US" baseline="0" dirty="0">
                <a:latin typeface="Century Gothic" panose="020B0502020202020204" pitchFamily="34" charset="0"/>
              </a:rPr>
              <a:t>%ACAD%</a:t>
            </a:r>
          </a:p>
          <a:p>
            <a:r>
              <a:rPr lang="en-US" baseline="0" dirty="0">
                <a:latin typeface="Century Gothic" panose="020B0502020202020204" pitchFamily="34" charset="0"/>
              </a:rPr>
              <a:t>Uses field name contains %Term%</a:t>
            </a:r>
          </a:p>
          <a:p>
            <a:r>
              <a:rPr lang="en-US" baseline="0" dirty="0">
                <a:latin typeface="Century Gothic" panose="020B0502020202020204" pitchFamily="34" charset="0"/>
              </a:rPr>
              <a:t>HCM</a:t>
            </a:r>
          </a:p>
          <a:p>
            <a:r>
              <a:rPr lang="en-US" baseline="0" dirty="0">
                <a:latin typeface="Century Gothic" panose="020B0502020202020204" pitchFamily="34" charset="0"/>
              </a:rPr>
              <a:t>Description </a:t>
            </a:r>
            <a:r>
              <a:rPr lang="en-US" dirty="0"/>
              <a:t>begins with </a:t>
            </a:r>
            <a:r>
              <a:rPr lang="en-US" baseline="0" dirty="0">
                <a:latin typeface="Century Gothic" panose="020B0502020202020204" pitchFamily="34" charset="0"/>
              </a:rPr>
              <a:t>%full%</a:t>
            </a:r>
          </a:p>
          <a:p>
            <a:r>
              <a:rPr lang="en-US" baseline="0" dirty="0">
                <a:latin typeface="Century Gothic" panose="020B0502020202020204" pitchFamily="34" charset="0"/>
              </a:rPr>
              <a:t>Uses field name contains %business%</a:t>
            </a:r>
          </a:p>
          <a:p>
            <a:r>
              <a:rPr lang="en-US" baseline="0" dirty="0">
                <a:latin typeface="Century Gothic" panose="020B0502020202020204" pitchFamily="34" charset="0"/>
              </a:rPr>
              <a:t>FS</a:t>
            </a:r>
          </a:p>
          <a:p>
            <a:r>
              <a:rPr lang="en-US" baseline="0" dirty="0">
                <a:latin typeface="Century Gothic" panose="020B0502020202020204" pitchFamily="34" charset="0"/>
              </a:rPr>
              <a:t>Description </a:t>
            </a:r>
            <a:r>
              <a:rPr lang="en-US" dirty="0"/>
              <a:t>begins with </a:t>
            </a:r>
            <a:r>
              <a:rPr lang="en-US" baseline="0" dirty="0">
                <a:latin typeface="Century Gothic" panose="020B0502020202020204" pitchFamily="34" charset="0"/>
              </a:rPr>
              <a:t>%budget%</a:t>
            </a:r>
          </a:p>
          <a:p>
            <a:r>
              <a:rPr lang="en-US" baseline="0" dirty="0">
                <a:latin typeface="Century Gothic" panose="020B0502020202020204" pitchFamily="34" charset="0"/>
              </a:rPr>
              <a:t>Uses field name contains %ledger%</a:t>
            </a:r>
          </a:p>
          <a:p>
            <a:pPr defTabSz="931774">
              <a:defRPr/>
            </a:pPr>
            <a:endParaRPr lang="en-US" kern="1200" dirty="0">
              <a:solidFill>
                <a:schemeClr val="tx1"/>
              </a:solidFill>
              <a:effectLst/>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11</a:t>
            </a:fld>
            <a:endParaRPr lang="en-US"/>
          </a:p>
        </p:txBody>
      </p:sp>
    </p:spTree>
    <p:extLst>
      <p:ext uri="{BB962C8B-B14F-4D97-AF65-F5344CB8AC3E}">
        <p14:creationId xmlns:p14="http://schemas.microsoft.com/office/powerpoint/2010/main" val="168986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183380"/>
            <a:ext cx="6629400" cy="5035550"/>
          </a:xfrm>
        </p:spPr>
        <p:txBody>
          <a:bodyPr/>
          <a:lstStyle/>
          <a:p>
            <a:r>
              <a:rPr lang="en-US" sz="1400" dirty="0">
                <a:latin typeface="Century Gothic" panose="020B0502020202020204" pitchFamily="34" charset="0"/>
              </a:rPr>
              <a:t>Page 6-7					5 minutes</a:t>
            </a:r>
          </a:p>
          <a:p>
            <a:endParaRPr lang="en-US" sz="300" dirty="0">
              <a:latin typeface="Century Gothic" panose="020B0502020202020204" pitchFamily="34" charset="0"/>
            </a:endParaRPr>
          </a:p>
          <a:p>
            <a:pPr marL="174708" indent="-174708">
              <a:buFont typeface="Arial" panose="020B0604020202020204" pitchFamily="34" charset="0"/>
              <a:buChar char="•"/>
            </a:pPr>
            <a:r>
              <a:rPr lang="en-US" sz="1400" dirty="0">
                <a:latin typeface="Century Gothic" panose="020B0502020202020204" pitchFamily="34" charset="0"/>
              </a:rPr>
              <a:t>The Query results can be ran to:</a:t>
            </a:r>
          </a:p>
          <a:p>
            <a:r>
              <a:rPr lang="en-US" sz="300" dirty="0">
                <a:latin typeface="Century Gothic" panose="020B0502020202020204" pitchFamily="34" charset="0"/>
              </a:rPr>
              <a:t> </a:t>
            </a:r>
          </a:p>
          <a:p>
            <a:pPr marL="640594" lvl="1" indent="-174708">
              <a:buFont typeface="Arial" panose="020B0604020202020204" pitchFamily="34" charset="0"/>
              <a:buChar char="•"/>
            </a:pPr>
            <a:r>
              <a:rPr lang="en-US" sz="1400" b="1" dirty="0">
                <a:latin typeface="Century Gothic" panose="020B0502020202020204" pitchFamily="34" charset="0"/>
              </a:rPr>
              <a:t>HTML</a:t>
            </a:r>
            <a:r>
              <a:rPr lang="en-US" sz="1400" dirty="0">
                <a:latin typeface="Century Gothic" panose="020B0502020202020204" pitchFamily="34" charset="0"/>
              </a:rPr>
              <a:t>	</a:t>
            </a:r>
            <a:r>
              <a:rPr lang="en-US" sz="1400" b="1" dirty="0">
                <a:latin typeface="Century Gothic" panose="020B0502020202020204" pitchFamily="34" charset="0"/>
              </a:rPr>
              <a:t>Excel</a:t>
            </a:r>
            <a:r>
              <a:rPr lang="en-US" sz="1400" dirty="0">
                <a:latin typeface="Century Gothic" panose="020B0502020202020204" pitchFamily="34" charset="0"/>
              </a:rPr>
              <a:t>	</a:t>
            </a:r>
            <a:r>
              <a:rPr lang="en-US" sz="1400" b="1" dirty="0">
                <a:latin typeface="Century Gothic" panose="020B0502020202020204" pitchFamily="34" charset="0"/>
              </a:rPr>
              <a:t>XML</a:t>
            </a:r>
            <a:r>
              <a:rPr lang="en-US" sz="1400" dirty="0">
                <a:latin typeface="Century Gothic" panose="020B0502020202020204" pitchFamily="34" charset="0"/>
              </a:rPr>
              <a:t>	</a:t>
            </a:r>
            <a:r>
              <a:rPr lang="en-US" sz="1400" b="1" dirty="0">
                <a:latin typeface="Century Gothic" panose="020B0502020202020204" pitchFamily="34" charset="0"/>
              </a:rPr>
              <a:t>Schedule</a:t>
            </a:r>
          </a:p>
          <a:p>
            <a:r>
              <a:rPr lang="en-US" sz="300" dirty="0">
                <a:latin typeface="Century Gothic" panose="020B0502020202020204" pitchFamily="34" charset="0"/>
              </a:rPr>
              <a:t> </a:t>
            </a:r>
          </a:p>
          <a:p>
            <a:pPr marL="174708" indent="-174708">
              <a:buFont typeface="Arial" panose="020B0604020202020204" pitchFamily="34" charset="0"/>
              <a:buChar char="•"/>
            </a:pPr>
            <a:r>
              <a:rPr lang="en-US" sz="1400" dirty="0">
                <a:latin typeface="Century Gothic" panose="020B0502020202020204" pitchFamily="34" charset="0"/>
              </a:rPr>
              <a:t>Note that this is also where </a:t>
            </a:r>
            <a:r>
              <a:rPr lang="en-US" sz="1400" b="1" dirty="0">
                <a:latin typeface="Century Gothic" panose="020B0502020202020204" pitchFamily="34" charset="0"/>
              </a:rPr>
              <a:t>regularly</a:t>
            </a:r>
            <a:r>
              <a:rPr lang="en-US" sz="1400" dirty="0">
                <a:latin typeface="Century Gothic" panose="020B0502020202020204" pitchFamily="34" charset="0"/>
              </a:rPr>
              <a:t> </a:t>
            </a:r>
            <a:r>
              <a:rPr lang="en-US" sz="1400" b="1" dirty="0">
                <a:latin typeface="Century Gothic" panose="020B0502020202020204" pitchFamily="34" charset="0"/>
              </a:rPr>
              <a:t>accessed</a:t>
            </a:r>
            <a:r>
              <a:rPr lang="en-US" sz="1400" dirty="0">
                <a:latin typeface="Century Gothic" panose="020B0502020202020204" pitchFamily="34" charset="0"/>
              </a:rPr>
              <a:t> Queries can be </a:t>
            </a:r>
            <a:r>
              <a:rPr lang="en-US" sz="1400" b="1" dirty="0">
                <a:latin typeface="Century Gothic" panose="020B0502020202020204" pitchFamily="34" charset="0"/>
              </a:rPr>
              <a:t>added</a:t>
            </a:r>
            <a:r>
              <a:rPr lang="en-US" sz="1400" dirty="0">
                <a:latin typeface="Century Gothic" panose="020B0502020202020204" pitchFamily="34" charset="0"/>
              </a:rPr>
              <a:t> to </a:t>
            </a:r>
            <a:r>
              <a:rPr lang="en-US" sz="1400" b="1" dirty="0">
                <a:latin typeface="Century Gothic" panose="020B0502020202020204" pitchFamily="34" charset="0"/>
              </a:rPr>
              <a:t>Favorites</a:t>
            </a:r>
            <a:r>
              <a:rPr lang="en-US" sz="1400" dirty="0">
                <a:latin typeface="Century Gothic" panose="020B0502020202020204" pitchFamily="34" charset="0"/>
              </a:rPr>
              <a:t> by simply clicking on the "Favorite" hyperlink.</a:t>
            </a:r>
          </a:p>
          <a:p>
            <a:endParaRPr lang="en-US" sz="300" dirty="0">
              <a:latin typeface="Century Gothic" panose="020B0502020202020204" pitchFamily="34" charset="0"/>
            </a:endParaRPr>
          </a:p>
          <a:p>
            <a:pPr marL="174708" indent="-174708">
              <a:buFont typeface="Arial" panose="020B0604020202020204" pitchFamily="34" charset="0"/>
              <a:buChar char="•"/>
            </a:pPr>
            <a:r>
              <a:rPr lang="en-US" sz="1400" dirty="0">
                <a:latin typeface="Century Gothic" panose="020B0502020202020204" pitchFamily="34" charset="0"/>
              </a:rPr>
              <a:t>Let’s go ahead and search for the query on screen for your pillar and run it to Excel.</a:t>
            </a:r>
          </a:p>
          <a:p>
            <a:pPr marL="640594" lvl="1" indent="-174708">
              <a:buFont typeface="Arial" panose="020B0604020202020204" pitchFamily="34" charset="0"/>
              <a:buChar char="•"/>
            </a:pPr>
            <a:r>
              <a:rPr lang="en-US" sz="1400" dirty="0">
                <a:latin typeface="Century Gothic" panose="020B0502020202020204" pitchFamily="34" charset="0"/>
              </a:rPr>
              <a:t>Pop up will appear with any Prompts.  </a:t>
            </a:r>
            <a:r>
              <a:rPr lang="en-US" sz="1400" b="1" dirty="0">
                <a:latin typeface="Century Gothic" panose="020B0502020202020204" pitchFamily="34" charset="0"/>
              </a:rPr>
              <a:t>MAKE SURE TO ALLOW POP UPS!</a:t>
            </a:r>
          </a:p>
          <a:p>
            <a:pPr marL="640594" lvl="1" indent="-174708">
              <a:buFont typeface="Arial" panose="020B0604020202020204" pitchFamily="34" charset="0"/>
              <a:buChar char="•"/>
            </a:pPr>
            <a:r>
              <a:rPr lang="en-US" sz="1400" dirty="0">
                <a:latin typeface="Century Gothic" panose="020B0502020202020204" pitchFamily="34" charset="0"/>
              </a:rPr>
              <a:t>Click </a:t>
            </a:r>
            <a:r>
              <a:rPr lang="en-US" sz="1400" b="1" dirty="0">
                <a:latin typeface="Century Gothic" panose="020B0502020202020204" pitchFamily="34" charset="0"/>
              </a:rPr>
              <a:t>View Results</a:t>
            </a:r>
            <a:r>
              <a:rPr lang="en-US" sz="1400" dirty="0">
                <a:latin typeface="Century Gothic" panose="020B0502020202020204" pitchFamily="34" charset="0"/>
              </a:rPr>
              <a:t> once prompts filled in.</a:t>
            </a:r>
          </a:p>
          <a:p>
            <a:pPr marL="640594" lvl="1" indent="-174708">
              <a:buFont typeface="Arial" panose="020B0604020202020204" pitchFamily="34" charset="0"/>
              <a:buChar char="•"/>
            </a:pPr>
            <a:r>
              <a:rPr lang="en-US" sz="1400" dirty="0">
                <a:latin typeface="Century Gothic" panose="020B0502020202020204" pitchFamily="34" charset="0"/>
              </a:rPr>
              <a:t>File appears in </a:t>
            </a:r>
            <a:r>
              <a:rPr lang="en-US" sz="1400" b="1" dirty="0">
                <a:latin typeface="Century Gothic" panose="020B0502020202020204" pitchFamily="34" charset="0"/>
              </a:rPr>
              <a:t>lower</a:t>
            </a:r>
            <a:r>
              <a:rPr lang="en-US" sz="1400" dirty="0">
                <a:latin typeface="Century Gothic" panose="020B0502020202020204" pitchFamily="34" charset="0"/>
              </a:rPr>
              <a:t> </a:t>
            </a:r>
            <a:r>
              <a:rPr lang="en-US" sz="1400" b="1" dirty="0">
                <a:latin typeface="Century Gothic" panose="020B0502020202020204" pitchFamily="34" charset="0"/>
              </a:rPr>
              <a:t>left</a:t>
            </a:r>
            <a:r>
              <a:rPr lang="en-US" sz="1400" dirty="0">
                <a:latin typeface="Century Gothic" panose="020B0502020202020204" pitchFamily="34" charset="0"/>
              </a:rPr>
              <a:t> </a:t>
            </a:r>
            <a:r>
              <a:rPr lang="en-US" sz="1400" b="1" dirty="0">
                <a:latin typeface="Century Gothic" panose="020B0502020202020204" pitchFamily="34" charset="0"/>
              </a:rPr>
              <a:t>side</a:t>
            </a:r>
            <a:r>
              <a:rPr lang="en-US" sz="1400" dirty="0">
                <a:latin typeface="Century Gothic" panose="020B0502020202020204" pitchFamily="34" charset="0"/>
              </a:rPr>
              <a:t> of the </a:t>
            </a:r>
            <a:r>
              <a:rPr lang="en-US" sz="1400" b="1" dirty="0">
                <a:latin typeface="Century Gothic" panose="020B0502020202020204" pitchFamily="34" charset="0"/>
              </a:rPr>
              <a:t>screen</a:t>
            </a:r>
            <a:r>
              <a:rPr lang="en-US" sz="1400" b="0" baseline="0" dirty="0">
                <a:latin typeface="Century Gothic" panose="020B0502020202020204" pitchFamily="34" charset="0"/>
              </a:rPr>
              <a:t> in </a:t>
            </a:r>
            <a:r>
              <a:rPr lang="en-US" sz="1400" b="1" baseline="0" dirty="0">
                <a:latin typeface="Century Gothic" panose="020B0502020202020204" pitchFamily="34" charset="0"/>
              </a:rPr>
              <a:t>Chrome or prompt </a:t>
            </a:r>
            <a:r>
              <a:rPr lang="en-US" sz="1400" b="0" baseline="0" dirty="0">
                <a:latin typeface="Century Gothic" panose="020B0502020202020204" pitchFamily="34" charset="0"/>
              </a:rPr>
              <a:t>at the </a:t>
            </a:r>
            <a:r>
              <a:rPr lang="en-US" sz="1400" b="1" baseline="0" dirty="0">
                <a:latin typeface="Century Gothic" panose="020B0502020202020204" pitchFamily="34" charset="0"/>
              </a:rPr>
              <a:t>bottom</a:t>
            </a:r>
            <a:r>
              <a:rPr lang="en-US" sz="1400" b="0" baseline="0" dirty="0">
                <a:latin typeface="Century Gothic" panose="020B0502020202020204" pitchFamily="34" charset="0"/>
              </a:rPr>
              <a:t> of the screen for </a:t>
            </a:r>
            <a:r>
              <a:rPr lang="en-US" sz="1400" b="1" baseline="0" dirty="0">
                <a:latin typeface="Century Gothic" panose="020B0502020202020204" pitchFamily="34" charset="0"/>
              </a:rPr>
              <a:t>IE.</a:t>
            </a:r>
            <a:endParaRPr lang="en-US" sz="1400" b="1" dirty="0">
              <a:latin typeface="Century Gothic" panose="020B0502020202020204" pitchFamily="34" charset="0"/>
            </a:endParaRPr>
          </a:p>
          <a:p>
            <a:pPr marL="640594" lvl="1" indent="-174708">
              <a:buFont typeface="Arial" panose="020B0604020202020204" pitchFamily="34" charset="0"/>
              <a:buChar char="•"/>
            </a:pPr>
            <a:r>
              <a:rPr lang="en-US" sz="1400" dirty="0">
                <a:latin typeface="Century Gothic" panose="020B0502020202020204" pitchFamily="34" charset="0"/>
              </a:rPr>
              <a:t>Click on the box in</a:t>
            </a:r>
            <a:r>
              <a:rPr lang="en-US" sz="1400" baseline="0" dirty="0">
                <a:latin typeface="Century Gothic" panose="020B0502020202020204" pitchFamily="34" charset="0"/>
              </a:rPr>
              <a:t> Chrome </a:t>
            </a:r>
            <a:r>
              <a:rPr lang="en-US" sz="1400" dirty="0">
                <a:latin typeface="Century Gothic" panose="020B0502020202020204" pitchFamily="34" charset="0"/>
              </a:rPr>
              <a:t>or select “open” in IE to </a:t>
            </a:r>
            <a:r>
              <a:rPr lang="en-US" sz="1400" b="1" dirty="0">
                <a:latin typeface="Century Gothic" panose="020B0502020202020204" pitchFamily="34" charset="0"/>
              </a:rPr>
              <a:t>open</a:t>
            </a:r>
            <a:r>
              <a:rPr lang="en-US" sz="1400" dirty="0">
                <a:latin typeface="Century Gothic" panose="020B0502020202020204" pitchFamily="34" charset="0"/>
              </a:rPr>
              <a:t> </a:t>
            </a:r>
            <a:r>
              <a:rPr lang="en-US" sz="1400" b="1" dirty="0">
                <a:latin typeface="Century Gothic" panose="020B0502020202020204" pitchFamily="34" charset="0"/>
              </a:rPr>
              <a:t>excel</a:t>
            </a:r>
            <a:r>
              <a:rPr lang="en-US" sz="1400" dirty="0">
                <a:latin typeface="Century Gothic" panose="020B0502020202020204" pitchFamily="34" charset="0"/>
              </a:rPr>
              <a:t> and see the query results.  </a:t>
            </a:r>
            <a:r>
              <a:rPr lang="en-US" sz="1400" b="1" dirty="0">
                <a:latin typeface="Century Gothic" panose="020B0502020202020204" pitchFamily="34" charset="0"/>
              </a:rPr>
              <a:t>Same process for XML.</a:t>
            </a:r>
          </a:p>
          <a:p>
            <a:endParaRPr lang="en-US" sz="300" dirty="0">
              <a:latin typeface="Century Gothic" panose="020B0502020202020204" pitchFamily="34" charset="0"/>
            </a:endParaRPr>
          </a:p>
          <a:p>
            <a:pPr marL="174708" indent="-174708">
              <a:buFont typeface="Arial" panose="020B0604020202020204" pitchFamily="34" charset="0"/>
              <a:buChar char="•"/>
            </a:pPr>
            <a:r>
              <a:rPr lang="en-US" sz="1400" dirty="0">
                <a:latin typeface="Century Gothic" panose="020B0502020202020204" pitchFamily="34" charset="0"/>
              </a:rPr>
              <a:t>Now lets see the same </a:t>
            </a:r>
            <a:r>
              <a:rPr lang="en-US" sz="1400" b="1" dirty="0">
                <a:latin typeface="Century Gothic" panose="020B0502020202020204" pitchFamily="34" charset="0"/>
              </a:rPr>
              <a:t>Query</a:t>
            </a:r>
            <a:r>
              <a:rPr lang="en-US" sz="1400" dirty="0">
                <a:latin typeface="Century Gothic" panose="020B0502020202020204" pitchFamily="34" charset="0"/>
              </a:rPr>
              <a:t> in </a:t>
            </a:r>
            <a:r>
              <a:rPr lang="en-US" sz="1400" b="1" dirty="0">
                <a:latin typeface="Century Gothic" panose="020B0502020202020204" pitchFamily="34" charset="0"/>
              </a:rPr>
              <a:t>HTML</a:t>
            </a:r>
            <a:r>
              <a:rPr lang="en-US" sz="1400" dirty="0">
                <a:latin typeface="Century Gothic" panose="020B0502020202020204" pitchFamily="34" charset="0"/>
              </a:rPr>
              <a:t>.  Go back and</a:t>
            </a:r>
            <a:r>
              <a:rPr lang="en-US" sz="1400" baseline="0" dirty="0">
                <a:latin typeface="Century Gothic" panose="020B0502020202020204" pitchFamily="34" charset="0"/>
              </a:rPr>
              <a:t> search for the same query. </a:t>
            </a:r>
            <a:r>
              <a:rPr lang="en-US" sz="1400" dirty="0">
                <a:latin typeface="Century Gothic" panose="020B0502020202020204" pitchFamily="34" charset="0"/>
              </a:rPr>
              <a:t>A new window will open with the prompts and results.</a:t>
            </a:r>
          </a:p>
          <a:p>
            <a:pPr indent="-174708">
              <a:buFont typeface="Arial" panose="020B0604020202020204" pitchFamily="34" charset="0"/>
              <a:buChar char="•"/>
            </a:pPr>
            <a:endParaRPr lang="en-US" sz="300" dirty="0">
              <a:latin typeface="Century Gothic" panose="020B0502020202020204" pitchFamily="34" charset="0"/>
            </a:endParaRPr>
          </a:p>
          <a:p>
            <a:pPr marL="640594" lvl="1" indent="-174708">
              <a:buFont typeface="Arial" panose="020B0604020202020204" pitchFamily="34" charset="0"/>
              <a:buChar char="•"/>
            </a:pPr>
            <a:r>
              <a:rPr lang="en-US" sz="1400" b="1" dirty="0">
                <a:latin typeface="Century Gothic" panose="020B0502020202020204" pitchFamily="34" charset="0"/>
              </a:rPr>
              <a:t>TIP!  </a:t>
            </a:r>
            <a:r>
              <a:rPr lang="en-US" sz="1400" dirty="0">
                <a:latin typeface="Century Gothic" panose="020B0502020202020204" pitchFamily="34" charset="0"/>
              </a:rPr>
              <a:t>When viewing the results in HTML you are able to, in essence, “re-run” the Query without the need to retype in all the prompt information.  Instead, you are able to make whatever changes you want directly from the new tab. Able to download to excel from here too.</a:t>
            </a:r>
          </a:p>
          <a:p>
            <a:endParaRPr lang="en-US" sz="1400" dirty="0">
              <a:latin typeface="Century Gothic" panose="020B0502020202020204" pitchFamily="34" charset="0"/>
            </a:endParaRPr>
          </a:p>
          <a:p>
            <a:endParaRPr lang="en-US" sz="1400" dirty="0">
              <a:latin typeface="Century Gothic" panose="020B0502020202020204" pitchFamily="34" charset="0"/>
            </a:endParaRPr>
          </a:p>
          <a:p>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12</a:t>
            </a:fld>
            <a:endParaRPr lang="en-US"/>
          </a:p>
        </p:txBody>
      </p:sp>
    </p:spTree>
    <p:extLst>
      <p:ext uri="{BB962C8B-B14F-4D97-AF65-F5344CB8AC3E}">
        <p14:creationId xmlns:p14="http://schemas.microsoft.com/office/powerpoint/2010/main" val="173736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Page 8				1 minute</a:t>
            </a:r>
          </a:p>
          <a:p>
            <a:endParaRPr lang="en-US" sz="1400" dirty="0">
              <a:latin typeface="Century Gothic" panose="020B0502020202020204" pitchFamily="34" charset="0"/>
            </a:endParaRPr>
          </a:p>
          <a:p>
            <a:r>
              <a:rPr lang="en-US" sz="1400" b="1" dirty="0">
                <a:latin typeface="Century Gothic" panose="020B0502020202020204" pitchFamily="34" charset="0"/>
              </a:rPr>
              <a:t>Schedule</a:t>
            </a:r>
            <a:r>
              <a:rPr lang="en-US" sz="1400" dirty="0">
                <a:latin typeface="Century Gothic" panose="020B0502020202020204" pitchFamily="34" charset="0"/>
              </a:rPr>
              <a:t> </a:t>
            </a:r>
            <a:r>
              <a:rPr lang="en-US" sz="1400" b="1" dirty="0">
                <a:latin typeface="Century Gothic" panose="020B0502020202020204" pitchFamily="34" charset="0"/>
              </a:rPr>
              <a:t>Query</a:t>
            </a:r>
            <a:r>
              <a:rPr lang="en-US" sz="1400" dirty="0">
                <a:latin typeface="Century Gothic" panose="020B0502020202020204" pitchFamily="34" charset="0"/>
              </a:rPr>
              <a:t> can be </a:t>
            </a:r>
            <a:r>
              <a:rPr lang="en-US" sz="1400" b="1" dirty="0">
                <a:latin typeface="Century Gothic" panose="020B0502020202020204" pitchFamily="34" charset="0"/>
              </a:rPr>
              <a:t>accessed</a:t>
            </a:r>
            <a:r>
              <a:rPr lang="en-US" sz="1400" dirty="0">
                <a:latin typeface="Century Gothic" panose="020B0502020202020204" pitchFamily="34" charset="0"/>
              </a:rPr>
              <a:t> through: </a:t>
            </a:r>
          </a:p>
          <a:p>
            <a:endParaRPr lang="en-US" sz="1400" dirty="0">
              <a:latin typeface="Century Gothic" panose="020B0502020202020204" pitchFamily="34" charset="0"/>
            </a:endParaRPr>
          </a:p>
          <a:p>
            <a:pPr marL="349415" indent="-349415">
              <a:buFont typeface="Arial" panose="020B0604020202020204" pitchFamily="34" charset="0"/>
              <a:buChar char="•"/>
            </a:pPr>
            <a:r>
              <a:rPr lang="en-US" sz="1400" b="1" dirty="0">
                <a:latin typeface="Century Gothic" panose="020B0502020202020204" pitchFamily="34" charset="0"/>
              </a:rPr>
              <a:t>Query Viewer </a:t>
            </a:r>
          </a:p>
          <a:p>
            <a:pPr marL="349415" indent="-349415">
              <a:buFont typeface="Arial" panose="020B0604020202020204" pitchFamily="34" charset="0"/>
              <a:buChar char="•"/>
            </a:pPr>
            <a:r>
              <a:rPr lang="en-US" sz="1400" b="1" dirty="0">
                <a:latin typeface="Century Gothic" panose="020B0502020202020204" pitchFamily="34" charset="0"/>
              </a:rPr>
              <a:t>PeopleSoft menu path</a:t>
            </a:r>
          </a:p>
          <a:p>
            <a:endParaRPr lang="en-US" sz="1400" dirty="0">
              <a:latin typeface="Century Gothic" panose="020B0502020202020204" pitchFamily="34" charset="0"/>
            </a:endParaRPr>
          </a:p>
          <a:p>
            <a:r>
              <a:rPr lang="en-US" sz="1400" dirty="0">
                <a:latin typeface="Century Gothic" panose="020B0502020202020204" pitchFamily="34" charset="0"/>
              </a:rPr>
              <a:t>We are going to </a:t>
            </a:r>
            <a:r>
              <a:rPr lang="en-US" sz="1400" b="1" dirty="0">
                <a:latin typeface="Century Gothic" panose="020B0502020202020204" pitchFamily="34" charset="0"/>
              </a:rPr>
              <a:t>discuss</a:t>
            </a:r>
            <a:r>
              <a:rPr lang="en-US" sz="1400" dirty="0">
                <a:latin typeface="Century Gothic" panose="020B0502020202020204" pitchFamily="34" charset="0"/>
              </a:rPr>
              <a:t> </a:t>
            </a:r>
            <a:r>
              <a:rPr lang="en-US" sz="1400" b="1" dirty="0">
                <a:latin typeface="Century Gothic" panose="020B0502020202020204" pitchFamily="34" charset="0"/>
              </a:rPr>
              <a:t>all three ways </a:t>
            </a:r>
            <a:r>
              <a:rPr lang="en-US" sz="1400" dirty="0">
                <a:latin typeface="Century Gothic" panose="020B0502020202020204" pitchFamily="34" charset="0"/>
              </a:rPr>
              <a:t>of </a:t>
            </a:r>
            <a:r>
              <a:rPr lang="en-US" sz="1400" b="1" dirty="0">
                <a:latin typeface="Century Gothic" panose="020B0502020202020204" pitchFamily="34" charset="0"/>
              </a:rPr>
              <a:t>accessing</a:t>
            </a:r>
            <a:r>
              <a:rPr lang="en-US" sz="1400" dirty="0">
                <a:latin typeface="Century Gothic" panose="020B0502020202020204" pitchFamily="34" charset="0"/>
              </a:rPr>
              <a:t> Schedule Query.</a:t>
            </a:r>
          </a:p>
        </p:txBody>
      </p:sp>
      <p:sp>
        <p:nvSpPr>
          <p:cNvPr id="4" name="Slide Number Placeholder 3"/>
          <p:cNvSpPr>
            <a:spLocks noGrp="1"/>
          </p:cNvSpPr>
          <p:nvPr>
            <p:ph type="sldNum" sz="quarter" idx="10"/>
          </p:nvPr>
        </p:nvSpPr>
        <p:spPr/>
        <p:txBody>
          <a:bodyPr/>
          <a:lstStyle/>
          <a:p>
            <a:fld id="{2F7BB26F-C1F1-4EE6-B7A4-AD933616F50E}" type="slidenum">
              <a:rPr lang="en-US" smtClean="0"/>
              <a:t>13</a:t>
            </a:fld>
            <a:endParaRPr lang="en-US"/>
          </a:p>
        </p:txBody>
      </p:sp>
    </p:spTree>
    <p:extLst>
      <p:ext uri="{BB962C8B-B14F-4D97-AF65-F5344CB8AC3E}">
        <p14:creationId xmlns:p14="http://schemas.microsoft.com/office/powerpoint/2010/main" val="20756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Page 8				3 minutes</a:t>
            </a:r>
          </a:p>
          <a:p>
            <a:endParaRPr lang="en-US" sz="1400" dirty="0">
              <a:latin typeface="Century Gothic" panose="020B0502020202020204" pitchFamily="34" charset="0"/>
            </a:endParaRPr>
          </a:p>
          <a:p>
            <a:pPr marL="174708" indent="-174708">
              <a:buFont typeface="Arial" panose="020B0604020202020204" pitchFamily="34" charset="0"/>
              <a:buChar char="•"/>
            </a:pPr>
            <a:r>
              <a:rPr lang="en-US" sz="1400" dirty="0">
                <a:latin typeface="Century Gothic" panose="020B0502020202020204" pitchFamily="34" charset="0"/>
              </a:rPr>
              <a:t>Still working with the </a:t>
            </a:r>
            <a:r>
              <a:rPr lang="en-US" sz="1400" b="1" dirty="0">
                <a:latin typeface="Century Gothic" panose="020B0502020202020204" pitchFamily="34" charset="0"/>
              </a:rPr>
              <a:t>search</a:t>
            </a:r>
            <a:r>
              <a:rPr lang="en-US" sz="1400" dirty="0">
                <a:latin typeface="Century Gothic" panose="020B0502020202020204" pitchFamily="34" charset="0"/>
              </a:rPr>
              <a:t> </a:t>
            </a:r>
            <a:r>
              <a:rPr lang="en-US" sz="1400" b="1" dirty="0">
                <a:latin typeface="Century Gothic" panose="020B0502020202020204" pitchFamily="34" charset="0"/>
              </a:rPr>
              <a:t>criteria</a:t>
            </a:r>
            <a:r>
              <a:rPr lang="en-US" sz="1400" dirty="0">
                <a:latin typeface="Century Gothic" panose="020B0502020202020204" pitchFamily="34" charset="0"/>
              </a:rPr>
              <a:t> you were searching based on your pillar in query manager search </a:t>
            </a:r>
            <a:r>
              <a:rPr lang="en-US" sz="1400" b="1" dirty="0">
                <a:latin typeface="Century Gothic" panose="020B0502020202020204" pitchFamily="34" charset="0"/>
              </a:rPr>
              <a:t>pull up your search</a:t>
            </a:r>
            <a:r>
              <a:rPr lang="en-US" sz="1400" dirty="0">
                <a:latin typeface="Century Gothic" panose="020B0502020202020204" pitchFamily="34" charset="0"/>
              </a:rPr>
              <a:t> </a:t>
            </a:r>
            <a:r>
              <a:rPr lang="en-US" sz="1400" b="1" dirty="0">
                <a:latin typeface="Century Gothic" panose="020B0502020202020204" pitchFamily="34" charset="0"/>
              </a:rPr>
              <a:t>results</a:t>
            </a:r>
            <a:r>
              <a:rPr lang="en-US" sz="1400" dirty="0">
                <a:latin typeface="Century Gothic" panose="020B0502020202020204" pitchFamily="34" charset="0"/>
              </a:rPr>
              <a:t>.  </a:t>
            </a:r>
          </a:p>
          <a:p>
            <a:pPr marL="0" indent="0">
              <a:buFont typeface="Arial" panose="020B0604020202020204" pitchFamily="34" charset="0"/>
              <a:buNone/>
            </a:pPr>
            <a:endParaRPr lang="en-US" sz="1400" dirty="0">
              <a:latin typeface="Century Gothic" panose="020B0502020202020204" pitchFamily="34" charset="0"/>
            </a:endParaRPr>
          </a:p>
          <a:p>
            <a:pPr marL="174708" indent="-174708">
              <a:buFont typeface="Arial" panose="020B0604020202020204" pitchFamily="34" charset="0"/>
              <a:buChar char="•"/>
            </a:pPr>
            <a:r>
              <a:rPr lang="en-US" sz="1400" dirty="0">
                <a:latin typeface="Century Gothic" panose="020B0502020202020204" pitchFamily="34" charset="0"/>
              </a:rPr>
              <a:t>Click on </a:t>
            </a:r>
            <a:r>
              <a:rPr lang="en-US" sz="1400" b="1" dirty="0">
                <a:latin typeface="Century Gothic" panose="020B0502020202020204" pitchFamily="34" charset="0"/>
              </a:rPr>
              <a:t>Schedule</a:t>
            </a:r>
            <a:r>
              <a:rPr lang="en-US" sz="1400" dirty="0">
                <a:latin typeface="Century Gothic" panose="020B0502020202020204" pitchFamily="34" charset="0"/>
              </a:rPr>
              <a:t>.</a:t>
            </a:r>
          </a:p>
          <a:p>
            <a:pPr marL="174708" indent="-174708">
              <a:buFont typeface="Arial" panose="020B0604020202020204" pitchFamily="34" charset="0"/>
              <a:buChar char="•"/>
            </a:pPr>
            <a:endParaRPr lang="en-US" sz="1400" dirty="0">
              <a:latin typeface="Century Gothic" panose="020B0502020202020204" pitchFamily="34" charset="0"/>
            </a:endParaRPr>
          </a:p>
          <a:p>
            <a:pPr marL="285750" lvl="0" indent="-285750">
              <a:buFont typeface="Arial" panose="020B0604020202020204" pitchFamily="34" charset="0"/>
              <a:buChar char="•"/>
            </a:pPr>
            <a:r>
              <a:rPr lang="en-US" sz="1400" b="1" dirty="0"/>
              <a:t>CS</a:t>
            </a:r>
            <a:r>
              <a:rPr lang="en-US" sz="1400" dirty="0"/>
              <a:t> – Search for </a:t>
            </a:r>
            <a:r>
              <a:rPr lang="en-US" sz="1400" b="1" dirty="0"/>
              <a:t>QCS_TRAIN_STDNT_ENRL</a:t>
            </a:r>
          </a:p>
          <a:p>
            <a:pPr marL="285750" lvl="0" indent="-285750">
              <a:buFont typeface="Arial" panose="020B0604020202020204" pitchFamily="34" charset="0"/>
              <a:buChar char="•"/>
            </a:pPr>
            <a:r>
              <a:rPr lang="en-US" sz="1400" b="1" dirty="0"/>
              <a:t>HC</a:t>
            </a:r>
            <a:r>
              <a:rPr lang="en-US" sz="1400" dirty="0"/>
              <a:t> – Search for </a:t>
            </a:r>
            <a:r>
              <a:rPr lang="en-US" sz="1400" b="1" dirty="0"/>
              <a:t>QHC_TRAIN_ACCT_LINE</a:t>
            </a:r>
          </a:p>
          <a:p>
            <a:pPr marL="285750" lvl="0" indent="-285750">
              <a:buFont typeface="Arial" panose="020B0604020202020204" pitchFamily="34" charset="0"/>
              <a:buChar char="•"/>
            </a:pPr>
            <a:r>
              <a:rPr lang="en-US" sz="1400" b="1" dirty="0"/>
              <a:t>FS</a:t>
            </a:r>
            <a:r>
              <a:rPr lang="en-US" sz="1400" dirty="0"/>
              <a:t> – Search for </a:t>
            </a:r>
            <a:r>
              <a:rPr lang="en-US" sz="1400" b="1" dirty="0"/>
              <a:t>QFS_TRAIN_CUSTOMER</a:t>
            </a: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14</a:t>
            </a:fld>
            <a:endParaRPr lang="en-US"/>
          </a:p>
        </p:txBody>
      </p:sp>
    </p:spTree>
    <p:extLst>
      <p:ext uri="{BB962C8B-B14F-4D97-AF65-F5344CB8AC3E}">
        <p14:creationId xmlns:p14="http://schemas.microsoft.com/office/powerpoint/2010/main" val="2858290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183380"/>
            <a:ext cx="6248400" cy="4958080"/>
          </a:xfrm>
        </p:spPr>
        <p:txBody>
          <a:bodyPr/>
          <a:lstStyle/>
          <a:p>
            <a:r>
              <a:rPr lang="en-US" kern="1200" dirty="0">
                <a:solidFill>
                  <a:schemeClr val="tx1"/>
                </a:solidFill>
                <a:effectLst/>
                <a:latin typeface="Century Gothic" panose="020B0502020202020204" pitchFamily="34" charset="0"/>
              </a:rPr>
              <a:t>Page 8					4 minutes</a:t>
            </a:r>
          </a:p>
          <a:p>
            <a:pPr marL="174708" indent="-174708">
              <a:buFont typeface="Arial" panose="020B0604020202020204" pitchFamily="34" charset="0"/>
              <a:buChar char="•"/>
            </a:pPr>
            <a:endParaRPr lang="en-US" sz="300" dirty="0">
              <a:latin typeface="Century Gothic" panose="020B0502020202020204" pitchFamily="34" charset="0"/>
            </a:endParaRPr>
          </a:p>
          <a:p>
            <a:pPr marL="174708" indent="-174708">
              <a:buFont typeface="Arial" panose="020B0604020202020204" pitchFamily="34" charset="0"/>
              <a:buChar char="•"/>
            </a:pPr>
            <a:r>
              <a:rPr lang="en-US" kern="1200" dirty="0">
                <a:solidFill>
                  <a:schemeClr val="tx1"/>
                </a:solidFill>
                <a:effectLst/>
                <a:latin typeface="Century Gothic" panose="020B0502020202020204" pitchFamily="34" charset="0"/>
              </a:rPr>
              <a:t>The “</a:t>
            </a:r>
            <a:r>
              <a:rPr lang="en-US" b="1" dirty="0">
                <a:latin typeface="Century Gothic" panose="020B0502020202020204" pitchFamily="34" charset="0"/>
              </a:rPr>
              <a:t>Scheduled</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Query</a:t>
            </a:r>
            <a:r>
              <a:rPr lang="en-US" kern="1200" dirty="0">
                <a:solidFill>
                  <a:schemeClr val="tx1"/>
                </a:solidFill>
                <a:effectLst/>
                <a:latin typeface="Century Gothic" panose="020B0502020202020204" pitchFamily="34" charset="0"/>
              </a:rPr>
              <a:t>” page will come up with the Query </a:t>
            </a:r>
            <a:r>
              <a:rPr lang="en-US" b="1" dirty="0">
                <a:latin typeface="Century Gothic" panose="020B0502020202020204" pitchFamily="34" charset="0"/>
              </a:rPr>
              <a:t>name</a:t>
            </a:r>
            <a:r>
              <a:rPr lang="en-US" kern="1200" dirty="0">
                <a:solidFill>
                  <a:schemeClr val="tx1"/>
                </a:solidFill>
                <a:effectLst/>
                <a:latin typeface="Century Gothic" panose="020B0502020202020204" pitchFamily="34" charset="0"/>
              </a:rPr>
              <a:t> previously selected </a:t>
            </a:r>
            <a:r>
              <a:rPr lang="en-US" b="1" dirty="0">
                <a:latin typeface="Century Gothic" panose="020B0502020202020204" pitchFamily="34" charset="0"/>
              </a:rPr>
              <a:t>already</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filled</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in</a:t>
            </a:r>
            <a:r>
              <a:rPr lang="en-US" kern="1200" dirty="0">
                <a:solidFill>
                  <a:schemeClr val="tx1"/>
                </a:solidFill>
                <a:effectLst/>
                <a:latin typeface="Century Gothic" panose="020B0502020202020204" pitchFamily="34" charset="0"/>
              </a:rPr>
              <a:t> along with designating whether the Query is </a:t>
            </a:r>
            <a:r>
              <a:rPr lang="en-US" b="1" dirty="0">
                <a:latin typeface="Century Gothic" panose="020B0502020202020204" pitchFamily="34" charset="0"/>
              </a:rPr>
              <a:t>Private</a:t>
            </a:r>
            <a:r>
              <a:rPr lang="en-US" kern="1200" dirty="0">
                <a:solidFill>
                  <a:schemeClr val="tx1"/>
                </a:solidFill>
                <a:effectLst/>
                <a:latin typeface="Century Gothic" panose="020B0502020202020204" pitchFamily="34" charset="0"/>
              </a:rPr>
              <a:t> or </a:t>
            </a:r>
            <a:r>
              <a:rPr lang="en-US" b="1" dirty="0">
                <a:latin typeface="Century Gothic" panose="020B0502020202020204" pitchFamily="34" charset="0"/>
              </a:rPr>
              <a:t>Public</a:t>
            </a:r>
            <a:r>
              <a:rPr lang="en-US" kern="1200" dirty="0">
                <a:solidFill>
                  <a:schemeClr val="tx1"/>
                </a:solidFill>
                <a:effectLst/>
                <a:latin typeface="Century Gothic" panose="020B0502020202020204" pitchFamily="34" charset="0"/>
              </a:rPr>
              <a:t>.  </a:t>
            </a:r>
          </a:p>
          <a:p>
            <a:pPr marL="174708" indent="-174708">
              <a:buFont typeface="Arial" panose="020B0604020202020204" pitchFamily="34" charset="0"/>
              <a:buChar char="•"/>
            </a:pPr>
            <a:r>
              <a:rPr lang="en-US" kern="1200" dirty="0">
                <a:solidFill>
                  <a:schemeClr val="tx1"/>
                </a:solidFill>
                <a:effectLst/>
                <a:latin typeface="Century Gothic" panose="020B0502020202020204" pitchFamily="34" charset="0"/>
              </a:rPr>
              <a:t>Enter a </a:t>
            </a:r>
            <a:r>
              <a:rPr lang="en-US" b="1" dirty="0">
                <a:latin typeface="Century Gothic" panose="020B0502020202020204" pitchFamily="34" charset="0"/>
              </a:rPr>
              <a:t>Run Control ID </a:t>
            </a:r>
            <a:r>
              <a:rPr lang="en-US" kern="1200" dirty="0">
                <a:solidFill>
                  <a:schemeClr val="tx1"/>
                </a:solidFill>
                <a:effectLst/>
                <a:latin typeface="Century Gothic" panose="020B0502020202020204" pitchFamily="34" charset="0"/>
              </a:rPr>
              <a:t>in the Field.  </a:t>
            </a:r>
          </a:p>
          <a:p>
            <a:pPr marL="174708" indent="-174708">
              <a:buFont typeface="Arial" panose="020B0604020202020204" pitchFamily="34" charset="0"/>
              <a:buChar char="•"/>
            </a:pPr>
            <a:r>
              <a:rPr lang="en-US" kern="1200" dirty="0">
                <a:solidFill>
                  <a:schemeClr val="tx1"/>
                </a:solidFill>
                <a:effectLst/>
                <a:latin typeface="Century Gothic" panose="020B0502020202020204" pitchFamily="34" charset="0"/>
              </a:rPr>
              <a:t>A </a:t>
            </a:r>
            <a:r>
              <a:rPr lang="en-US" b="1" dirty="0">
                <a:latin typeface="Century Gothic" panose="020B0502020202020204" pitchFamily="34" charset="0"/>
              </a:rPr>
              <a:t>Run Control ID </a:t>
            </a:r>
            <a:r>
              <a:rPr lang="en-US" kern="1200" dirty="0">
                <a:solidFill>
                  <a:schemeClr val="tx1"/>
                </a:solidFill>
                <a:effectLst/>
                <a:latin typeface="Century Gothic" panose="020B0502020202020204" pitchFamily="34" charset="0"/>
              </a:rPr>
              <a:t>is used to </a:t>
            </a:r>
            <a:r>
              <a:rPr lang="en-US" b="1" dirty="0">
                <a:latin typeface="Century Gothic" panose="020B0502020202020204" pitchFamily="34" charset="0"/>
              </a:rPr>
              <a:t>tell the</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system</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when</a:t>
            </a:r>
            <a:r>
              <a:rPr lang="en-US" kern="1200" dirty="0">
                <a:solidFill>
                  <a:schemeClr val="tx1"/>
                </a:solidFill>
                <a:effectLst/>
                <a:latin typeface="Century Gothic" panose="020B0502020202020204" pitchFamily="34" charset="0"/>
              </a:rPr>
              <a:t> and </a:t>
            </a:r>
            <a:r>
              <a:rPr lang="en-US" b="1" dirty="0">
                <a:latin typeface="Century Gothic" panose="020B0502020202020204" pitchFamily="34" charset="0"/>
              </a:rPr>
              <a:t>where</a:t>
            </a:r>
            <a:r>
              <a:rPr lang="en-US" kern="1200" dirty="0">
                <a:solidFill>
                  <a:schemeClr val="tx1"/>
                </a:solidFill>
                <a:effectLst/>
                <a:latin typeface="Century Gothic" panose="020B0502020202020204" pitchFamily="34" charset="0"/>
              </a:rPr>
              <a:t> and </a:t>
            </a:r>
            <a:r>
              <a:rPr lang="en-US" b="1" kern="1200" dirty="0">
                <a:solidFill>
                  <a:schemeClr val="tx1"/>
                </a:solidFill>
                <a:effectLst/>
                <a:latin typeface="Century Gothic" panose="020B0502020202020204" pitchFamily="34" charset="0"/>
              </a:rPr>
              <a:t>how</a:t>
            </a:r>
            <a:r>
              <a:rPr lang="en-US" kern="1200" dirty="0">
                <a:solidFill>
                  <a:schemeClr val="tx1"/>
                </a:solidFill>
                <a:effectLst/>
                <a:latin typeface="Century Gothic" panose="020B0502020202020204" pitchFamily="34" charset="0"/>
              </a:rPr>
              <a:t> you want the report to run. </a:t>
            </a:r>
          </a:p>
          <a:p>
            <a:pPr marL="640594" lvl="1" indent="-174708">
              <a:buFont typeface="Arial" panose="020B0604020202020204" pitchFamily="34" charset="0"/>
              <a:buChar char="•"/>
            </a:pPr>
            <a:r>
              <a:rPr lang="en-US" kern="1200" dirty="0">
                <a:solidFill>
                  <a:schemeClr val="tx1"/>
                </a:solidFill>
                <a:effectLst/>
                <a:latin typeface="Century Gothic" panose="020B0502020202020204" pitchFamily="34" charset="0"/>
              </a:rPr>
              <a:t>For example, you </a:t>
            </a:r>
            <a:r>
              <a:rPr lang="en-US" b="1" dirty="0">
                <a:latin typeface="Century Gothic" panose="020B0502020202020204" pitchFamily="34" charset="0"/>
              </a:rPr>
              <a:t>might</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tell</a:t>
            </a:r>
            <a:r>
              <a:rPr lang="en-US" kern="1200" dirty="0">
                <a:solidFill>
                  <a:schemeClr val="tx1"/>
                </a:solidFill>
                <a:effectLst/>
                <a:latin typeface="Century Gothic" panose="020B0502020202020204" pitchFamily="34" charset="0"/>
              </a:rPr>
              <a:t> the </a:t>
            </a:r>
            <a:r>
              <a:rPr lang="en-US" b="1" dirty="0">
                <a:latin typeface="Century Gothic" panose="020B0502020202020204" pitchFamily="34" charset="0"/>
              </a:rPr>
              <a:t>system</a:t>
            </a:r>
            <a:r>
              <a:rPr lang="en-US" kern="1200" dirty="0">
                <a:solidFill>
                  <a:schemeClr val="tx1"/>
                </a:solidFill>
                <a:effectLst/>
                <a:latin typeface="Century Gothic" panose="020B0502020202020204" pitchFamily="34" charset="0"/>
              </a:rPr>
              <a:t> to </a:t>
            </a:r>
            <a:r>
              <a:rPr lang="en-US" b="1" dirty="0">
                <a:latin typeface="Century Gothic" panose="020B0502020202020204" pitchFamily="34" charset="0"/>
              </a:rPr>
              <a:t>run</a:t>
            </a:r>
            <a:r>
              <a:rPr lang="en-US" kern="1200" dirty="0">
                <a:solidFill>
                  <a:schemeClr val="tx1"/>
                </a:solidFill>
                <a:effectLst/>
                <a:latin typeface="Century Gothic" panose="020B0502020202020204" pitchFamily="34" charset="0"/>
              </a:rPr>
              <a:t> the report on the </a:t>
            </a:r>
            <a:r>
              <a:rPr lang="en-US" b="1" dirty="0">
                <a:latin typeface="Century Gothic" panose="020B0502020202020204" pitchFamily="34" charset="0"/>
              </a:rPr>
              <a:t>database</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server</a:t>
            </a:r>
            <a:r>
              <a:rPr lang="en-US" kern="1200" dirty="0">
                <a:solidFill>
                  <a:schemeClr val="tx1"/>
                </a:solidFill>
                <a:effectLst/>
                <a:latin typeface="Century Gothic" panose="020B0502020202020204" pitchFamily="34" charset="0"/>
              </a:rPr>
              <a:t> at </a:t>
            </a:r>
            <a:r>
              <a:rPr lang="en-US" b="1" dirty="0">
                <a:latin typeface="Century Gothic" panose="020B0502020202020204" pitchFamily="34" charset="0"/>
              </a:rPr>
              <a:t>2 am or you</a:t>
            </a:r>
            <a:r>
              <a:rPr lang="en-US" kern="1200" dirty="0">
                <a:solidFill>
                  <a:schemeClr val="tx1"/>
                </a:solidFill>
                <a:effectLst/>
                <a:latin typeface="Century Gothic" panose="020B0502020202020204" pitchFamily="34" charset="0"/>
              </a:rPr>
              <a:t> might tell it to run the report </a:t>
            </a:r>
            <a:r>
              <a:rPr lang="en-US" b="1" dirty="0">
                <a:latin typeface="Century Gothic" panose="020B0502020202020204" pitchFamily="34" charset="0"/>
              </a:rPr>
              <a:t>immediately</a:t>
            </a:r>
            <a:r>
              <a:rPr lang="en-US" kern="1200" dirty="0">
                <a:solidFill>
                  <a:schemeClr val="tx1"/>
                </a:solidFill>
                <a:effectLst/>
                <a:latin typeface="Century Gothic" panose="020B0502020202020204" pitchFamily="34" charset="0"/>
              </a:rPr>
              <a:t>.  </a:t>
            </a:r>
          </a:p>
          <a:p>
            <a:pPr marL="640594" lvl="1" indent="-174708">
              <a:buFont typeface="Arial" panose="020B0604020202020204" pitchFamily="34" charset="0"/>
              <a:buChar char="•"/>
            </a:pPr>
            <a:r>
              <a:rPr lang="en-US" kern="1200" dirty="0">
                <a:solidFill>
                  <a:schemeClr val="tx1"/>
                </a:solidFill>
                <a:effectLst/>
                <a:latin typeface="Century Gothic" panose="020B0502020202020204" pitchFamily="34" charset="0"/>
              </a:rPr>
              <a:t>For </a:t>
            </a:r>
            <a:r>
              <a:rPr lang="en-US" b="1" dirty="0">
                <a:latin typeface="Century Gothic" panose="020B0502020202020204" pitchFamily="34" charset="0"/>
              </a:rPr>
              <a:t>most</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reports</a:t>
            </a:r>
            <a:r>
              <a:rPr lang="en-US" kern="1200" dirty="0">
                <a:solidFill>
                  <a:schemeClr val="tx1"/>
                </a:solidFill>
                <a:effectLst/>
                <a:latin typeface="Century Gothic" panose="020B0502020202020204" pitchFamily="34" charset="0"/>
              </a:rPr>
              <a:t>, you must also </a:t>
            </a:r>
            <a:r>
              <a:rPr lang="en-US" b="1" dirty="0">
                <a:latin typeface="Century Gothic" panose="020B0502020202020204" pitchFamily="34" charset="0"/>
              </a:rPr>
              <a:t>set</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parameters</a:t>
            </a:r>
            <a:r>
              <a:rPr lang="en-US" kern="1200" dirty="0">
                <a:solidFill>
                  <a:schemeClr val="tx1"/>
                </a:solidFill>
                <a:effectLst/>
                <a:latin typeface="Century Gothic" panose="020B0502020202020204" pitchFamily="34" charset="0"/>
              </a:rPr>
              <a:t> that </a:t>
            </a:r>
            <a:r>
              <a:rPr lang="en-US" b="1" dirty="0">
                <a:latin typeface="Century Gothic" panose="020B0502020202020204" pitchFamily="34" charset="0"/>
              </a:rPr>
              <a:t>determine</a:t>
            </a:r>
            <a:r>
              <a:rPr lang="en-US" kern="1200" dirty="0">
                <a:solidFill>
                  <a:schemeClr val="tx1"/>
                </a:solidFill>
                <a:effectLst/>
                <a:latin typeface="Century Gothic" panose="020B0502020202020204" pitchFamily="34" charset="0"/>
              </a:rPr>
              <a:t> the </a:t>
            </a:r>
            <a:r>
              <a:rPr lang="en-US" b="1" dirty="0">
                <a:latin typeface="Century Gothic" panose="020B0502020202020204" pitchFamily="34" charset="0"/>
              </a:rPr>
              <a:t>content</a:t>
            </a:r>
            <a:r>
              <a:rPr lang="en-US" kern="1200" dirty="0">
                <a:solidFill>
                  <a:schemeClr val="tx1"/>
                </a:solidFill>
                <a:effectLst/>
                <a:latin typeface="Century Gothic" panose="020B0502020202020204" pitchFamily="34" charset="0"/>
              </a:rPr>
              <a:t> of the report, such as the </a:t>
            </a:r>
            <a:r>
              <a:rPr lang="en-US" b="1" dirty="0">
                <a:latin typeface="Century Gothic" panose="020B0502020202020204" pitchFamily="34" charset="0"/>
              </a:rPr>
              <a:t>business</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unit</a:t>
            </a:r>
            <a:r>
              <a:rPr lang="en-US" kern="1200" dirty="0">
                <a:solidFill>
                  <a:schemeClr val="tx1"/>
                </a:solidFill>
                <a:effectLst/>
                <a:latin typeface="Century Gothic" panose="020B0502020202020204" pitchFamily="34" charset="0"/>
              </a:rPr>
              <a:t> or </a:t>
            </a:r>
            <a:r>
              <a:rPr lang="en-US" b="1" dirty="0">
                <a:latin typeface="Century Gothic" panose="020B0502020202020204" pitchFamily="34" charset="0"/>
              </a:rPr>
              <a:t>time</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period</a:t>
            </a:r>
            <a:r>
              <a:rPr lang="en-US" kern="1200" dirty="0">
                <a:solidFill>
                  <a:schemeClr val="tx1"/>
                </a:solidFill>
                <a:effectLst/>
                <a:latin typeface="Century Gothic" panose="020B0502020202020204" pitchFamily="34" charset="0"/>
              </a:rPr>
              <a:t> on which to report.</a:t>
            </a:r>
            <a:r>
              <a:rPr lang="en-US" kern="1200" baseline="0" dirty="0">
                <a:solidFill>
                  <a:schemeClr val="tx1"/>
                </a:solidFill>
                <a:effectLst/>
                <a:latin typeface="Century Gothic" panose="020B0502020202020204" pitchFamily="34" charset="0"/>
              </a:rPr>
              <a:t>  </a:t>
            </a:r>
          </a:p>
          <a:p>
            <a:pPr marL="1106481" lvl="2" indent="-174708">
              <a:buFont typeface="Arial" panose="020B0604020202020204" pitchFamily="34" charset="0"/>
              <a:buChar char="•"/>
            </a:pPr>
            <a:r>
              <a:rPr lang="en-US" kern="1200" baseline="0" dirty="0">
                <a:solidFill>
                  <a:schemeClr val="tx1"/>
                </a:solidFill>
                <a:effectLst/>
                <a:latin typeface="Century Gothic" panose="020B0502020202020204" pitchFamily="34" charset="0"/>
              </a:rPr>
              <a:t>These </a:t>
            </a:r>
            <a:r>
              <a:rPr lang="en-US" b="1" dirty="0">
                <a:latin typeface="Century Gothic" panose="020B0502020202020204" pitchFamily="34" charset="0"/>
              </a:rPr>
              <a:t>parameters</a:t>
            </a:r>
            <a:r>
              <a:rPr lang="en-US" kern="1200" baseline="0" dirty="0">
                <a:solidFill>
                  <a:schemeClr val="tx1"/>
                </a:solidFill>
                <a:effectLst/>
                <a:latin typeface="Century Gothic" panose="020B0502020202020204" pitchFamily="34" charset="0"/>
              </a:rPr>
              <a:t> are </a:t>
            </a:r>
            <a:r>
              <a:rPr lang="en-US" b="1" dirty="0">
                <a:latin typeface="Century Gothic" panose="020B0502020202020204" pitchFamily="34" charset="0"/>
              </a:rPr>
              <a:t>based</a:t>
            </a:r>
            <a:r>
              <a:rPr lang="en-US" kern="1200" baseline="0" dirty="0">
                <a:solidFill>
                  <a:schemeClr val="tx1"/>
                </a:solidFill>
                <a:effectLst/>
                <a:latin typeface="Century Gothic" panose="020B0502020202020204" pitchFamily="34" charset="0"/>
              </a:rPr>
              <a:t> on the </a:t>
            </a:r>
            <a:r>
              <a:rPr lang="en-US" b="1" dirty="0">
                <a:latin typeface="Century Gothic" panose="020B0502020202020204" pitchFamily="34" charset="0"/>
              </a:rPr>
              <a:t>Prompts</a:t>
            </a:r>
            <a:r>
              <a:rPr lang="en-US" kern="1200" baseline="0" dirty="0">
                <a:solidFill>
                  <a:schemeClr val="tx1"/>
                </a:solidFill>
                <a:effectLst/>
                <a:latin typeface="Century Gothic" panose="020B0502020202020204" pitchFamily="34" charset="0"/>
              </a:rPr>
              <a:t> used in the query</a:t>
            </a:r>
            <a:r>
              <a:rPr lang="en-US" dirty="0">
                <a:latin typeface="Century Gothic" panose="020B0502020202020204" pitchFamily="34" charset="0"/>
              </a:rPr>
              <a:t> and are </a:t>
            </a:r>
            <a:r>
              <a:rPr lang="en-US" b="1" dirty="0">
                <a:latin typeface="Century Gothic" panose="020B0502020202020204" pitchFamily="34" charset="0"/>
              </a:rPr>
              <a:t>saved</a:t>
            </a:r>
            <a:r>
              <a:rPr lang="en-US" dirty="0">
                <a:latin typeface="Century Gothic" panose="020B0502020202020204" pitchFamily="34" charset="0"/>
              </a:rPr>
              <a:t> by the </a:t>
            </a:r>
            <a:r>
              <a:rPr lang="en-US" b="1" dirty="0">
                <a:latin typeface="Century Gothic" panose="020B0502020202020204" pitchFamily="34" charset="0"/>
              </a:rPr>
              <a:t>run control ID </a:t>
            </a:r>
            <a:r>
              <a:rPr lang="en-US" dirty="0">
                <a:latin typeface="Century Gothic" panose="020B0502020202020204" pitchFamily="34" charset="0"/>
              </a:rPr>
              <a:t>so</a:t>
            </a:r>
            <a:r>
              <a:rPr lang="en-US" b="1" dirty="0">
                <a:latin typeface="Century Gothic" panose="020B0502020202020204" pitchFamily="34" charset="0"/>
              </a:rPr>
              <a:t> </a:t>
            </a:r>
            <a:r>
              <a:rPr lang="en-US" dirty="0">
                <a:latin typeface="Century Gothic" panose="020B0502020202020204" pitchFamily="34" charset="0"/>
              </a:rPr>
              <a:t>they </a:t>
            </a:r>
            <a:r>
              <a:rPr lang="en-US" b="1" dirty="0">
                <a:latin typeface="Century Gothic" panose="020B0502020202020204" pitchFamily="34" charset="0"/>
              </a:rPr>
              <a:t>don’t</a:t>
            </a:r>
            <a:r>
              <a:rPr lang="en-US" dirty="0">
                <a:latin typeface="Century Gothic" panose="020B0502020202020204" pitchFamily="34" charset="0"/>
              </a:rPr>
              <a:t> have to be </a:t>
            </a:r>
            <a:r>
              <a:rPr lang="en-US" b="1" dirty="0">
                <a:latin typeface="Century Gothic" panose="020B0502020202020204" pitchFamily="34" charset="0"/>
              </a:rPr>
              <a:t>re-entered each</a:t>
            </a:r>
            <a:r>
              <a:rPr lang="en-US" dirty="0">
                <a:latin typeface="Century Gothic" panose="020B0502020202020204" pitchFamily="34" charset="0"/>
              </a:rPr>
              <a:t> time you </a:t>
            </a:r>
            <a:r>
              <a:rPr lang="en-US" b="1" dirty="0">
                <a:latin typeface="Century Gothic" panose="020B0502020202020204" pitchFamily="34" charset="0"/>
              </a:rPr>
              <a:t>use</a:t>
            </a:r>
            <a:r>
              <a:rPr lang="en-US" dirty="0">
                <a:latin typeface="Century Gothic" panose="020B0502020202020204" pitchFamily="34" charset="0"/>
              </a:rPr>
              <a:t> the </a:t>
            </a:r>
            <a:r>
              <a:rPr lang="en-US" b="1" dirty="0">
                <a:latin typeface="Century Gothic" panose="020B0502020202020204" pitchFamily="34" charset="0"/>
              </a:rPr>
              <a:t>run control ID</a:t>
            </a:r>
            <a:r>
              <a:rPr lang="en-US" dirty="0">
                <a:latin typeface="Century Gothic" panose="020B0502020202020204" pitchFamily="34" charset="0"/>
              </a:rPr>
              <a:t> to run the query. </a:t>
            </a:r>
            <a:endParaRPr lang="en-US" kern="1200" baseline="0" dirty="0">
              <a:solidFill>
                <a:schemeClr val="tx1"/>
              </a:solidFill>
              <a:effectLst/>
              <a:latin typeface="Century Gothic" panose="020B0502020202020204" pitchFamily="34" charset="0"/>
            </a:endParaRPr>
          </a:p>
          <a:p>
            <a:pPr marL="174708" indent="-174708">
              <a:buFont typeface="Arial" panose="020B0604020202020204" pitchFamily="34" charset="0"/>
              <a:buChar char="•"/>
            </a:pPr>
            <a:r>
              <a:rPr lang="en-US" sz="300" dirty="0">
                <a:latin typeface="Century Gothic" panose="020B0502020202020204" pitchFamily="34" charset="0"/>
              </a:rPr>
              <a:t> </a:t>
            </a:r>
          </a:p>
          <a:p>
            <a:pPr marL="174708" indent="-174708">
              <a:buFont typeface="Arial" panose="020B0604020202020204" pitchFamily="34" charset="0"/>
              <a:buChar char="•"/>
            </a:pPr>
            <a:r>
              <a:rPr lang="en-US" kern="1200" dirty="0">
                <a:solidFill>
                  <a:schemeClr val="tx1"/>
                </a:solidFill>
                <a:effectLst/>
                <a:latin typeface="Century Gothic" panose="020B0502020202020204" pitchFamily="34" charset="0"/>
              </a:rPr>
              <a:t>There is </a:t>
            </a:r>
            <a:r>
              <a:rPr lang="en-US" b="1" dirty="0">
                <a:latin typeface="Century Gothic" panose="020B0502020202020204" pitchFamily="34" charset="0"/>
              </a:rPr>
              <a:t>no</a:t>
            </a:r>
            <a:r>
              <a:rPr lang="en-US" kern="1200" dirty="0">
                <a:solidFill>
                  <a:schemeClr val="tx1"/>
                </a:solidFill>
                <a:effectLst/>
                <a:latin typeface="Century Gothic" panose="020B0502020202020204" pitchFamily="34" charset="0"/>
              </a:rPr>
              <a:t> specific </a:t>
            </a:r>
            <a:r>
              <a:rPr lang="en-US" b="1" dirty="0">
                <a:latin typeface="Century Gothic" panose="020B0502020202020204" pitchFamily="34" charset="0"/>
              </a:rPr>
              <a:t>naming</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convention</a:t>
            </a:r>
            <a:r>
              <a:rPr lang="en-US" kern="1200" dirty="0">
                <a:solidFill>
                  <a:schemeClr val="tx1"/>
                </a:solidFill>
                <a:effectLst/>
                <a:latin typeface="Century Gothic" panose="020B0502020202020204" pitchFamily="34" charset="0"/>
              </a:rPr>
              <a:t> for the </a:t>
            </a:r>
            <a:r>
              <a:rPr lang="en-US" b="1" dirty="0">
                <a:latin typeface="Century Gothic" panose="020B0502020202020204" pitchFamily="34" charset="0"/>
              </a:rPr>
              <a:t>Run Control ID </a:t>
            </a:r>
            <a:r>
              <a:rPr lang="en-US" kern="1200" dirty="0">
                <a:solidFill>
                  <a:schemeClr val="tx1"/>
                </a:solidFill>
                <a:effectLst/>
                <a:latin typeface="Century Gothic" panose="020B0502020202020204" pitchFamily="34" charset="0"/>
              </a:rPr>
              <a:t>but it is </a:t>
            </a:r>
            <a:r>
              <a:rPr lang="en-US" b="1" dirty="0">
                <a:latin typeface="Century Gothic" panose="020B0502020202020204" pitchFamily="34" charset="0"/>
              </a:rPr>
              <a:t>recommended</a:t>
            </a:r>
            <a:r>
              <a:rPr lang="en-US" kern="1200" dirty="0">
                <a:solidFill>
                  <a:schemeClr val="tx1"/>
                </a:solidFill>
                <a:effectLst/>
                <a:latin typeface="Century Gothic" panose="020B0502020202020204" pitchFamily="34" charset="0"/>
              </a:rPr>
              <a:t> to use the </a:t>
            </a:r>
            <a:r>
              <a:rPr lang="en-US" b="1" dirty="0">
                <a:latin typeface="Century Gothic" panose="020B0502020202020204" pitchFamily="34" charset="0"/>
              </a:rPr>
              <a:t>date</a:t>
            </a:r>
            <a:r>
              <a:rPr lang="en-US" kern="1200" dirty="0">
                <a:solidFill>
                  <a:schemeClr val="tx1"/>
                </a:solidFill>
                <a:effectLst/>
                <a:latin typeface="Century Gothic" panose="020B0502020202020204" pitchFamily="34" charset="0"/>
              </a:rPr>
              <a:t> and </a:t>
            </a:r>
            <a:r>
              <a:rPr lang="en-US" b="1" dirty="0">
                <a:latin typeface="Century Gothic" panose="020B0502020202020204" pitchFamily="34" charset="0"/>
              </a:rPr>
              <a:t>description</a:t>
            </a:r>
            <a:r>
              <a:rPr lang="en-US" kern="1200" dirty="0">
                <a:solidFill>
                  <a:schemeClr val="tx1"/>
                </a:solidFill>
                <a:effectLst/>
                <a:latin typeface="Century Gothic" panose="020B0502020202020204" pitchFamily="34" charset="0"/>
              </a:rPr>
              <a:t> (making sure to use underscore in place of spaces).  </a:t>
            </a:r>
          </a:p>
          <a:p>
            <a:pPr marL="174708" indent="-174708" defTabSz="931774">
              <a:buFont typeface="Arial" panose="020B0604020202020204" pitchFamily="34" charset="0"/>
              <a:buChar char="•"/>
              <a:defRPr/>
            </a:pPr>
            <a:r>
              <a:rPr lang="en-US" i="1" kern="1200" dirty="0">
                <a:solidFill>
                  <a:schemeClr val="tx1"/>
                </a:solidFill>
                <a:effectLst/>
                <a:latin typeface="Century Gothic" panose="020B0502020202020204" pitchFamily="34" charset="0"/>
              </a:rPr>
              <a:t>Run Control ID’s</a:t>
            </a:r>
            <a:r>
              <a:rPr lang="en-US" kern="1200" dirty="0">
                <a:solidFill>
                  <a:schemeClr val="tx1"/>
                </a:solidFill>
                <a:effectLst/>
                <a:latin typeface="Century Gothic" panose="020B0502020202020204" pitchFamily="34" charset="0"/>
              </a:rPr>
              <a:t> have a </a:t>
            </a:r>
            <a:r>
              <a:rPr lang="en-US" b="1" dirty="0">
                <a:latin typeface="Century Gothic" panose="020B0502020202020204" pitchFamily="34" charset="0"/>
              </a:rPr>
              <a:t>30</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character</a:t>
            </a:r>
            <a:r>
              <a:rPr lang="en-US" kern="1200" dirty="0">
                <a:solidFill>
                  <a:schemeClr val="tx1"/>
                </a:solidFill>
                <a:effectLst/>
                <a:latin typeface="Century Gothic" panose="020B0502020202020204" pitchFamily="34" charset="0"/>
              </a:rPr>
              <a:t> </a:t>
            </a:r>
            <a:r>
              <a:rPr lang="en-US" b="1" dirty="0">
                <a:latin typeface="Century Gothic" panose="020B0502020202020204" pitchFamily="34" charset="0"/>
              </a:rPr>
              <a:t>limit</a:t>
            </a:r>
            <a:r>
              <a:rPr lang="en-US" kern="1200" dirty="0">
                <a:solidFill>
                  <a:schemeClr val="tx1"/>
                </a:solidFill>
                <a:effectLst/>
                <a:latin typeface="Century Gothic" panose="020B0502020202020204" pitchFamily="34" charset="0"/>
              </a:rPr>
              <a:t> and </a:t>
            </a:r>
            <a:r>
              <a:rPr lang="en-US" b="1" dirty="0">
                <a:latin typeface="Century Gothic" panose="020B0502020202020204" pitchFamily="34" charset="0"/>
              </a:rPr>
              <a:t>cannot</a:t>
            </a:r>
            <a:r>
              <a:rPr lang="en-US" kern="1200" dirty="0">
                <a:solidFill>
                  <a:schemeClr val="tx1"/>
                </a:solidFill>
                <a:effectLst/>
                <a:latin typeface="Century Gothic" panose="020B0502020202020204" pitchFamily="34" charset="0"/>
              </a:rPr>
              <a:t> be </a:t>
            </a:r>
            <a:r>
              <a:rPr lang="en-US" b="1" dirty="0">
                <a:latin typeface="Century Gothic" panose="020B0502020202020204" pitchFamily="34" charset="0"/>
              </a:rPr>
              <a:t>deleted</a:t>
            </a:r>
            <a:r>
              <a:rPr lang="en-US" kern="1200" dirty="0">
                <a:solidFill>
                  <a:schemeClr val="tx1"/>
                </a:solidFill>
                <a:effectLst/>
                <a:latin typeface="Century Gothic" panose="020B0502020202020204" pitchFamily="34" charset="0"/>
              </a:rPr>
              <a:t>.</a:t>
            </a:r>
          </a:p>
          <a:p>
            <a:pPr marL="174708" indent="-174708" defTabSz="931774">
              <a:buFont typeface="Arial" panose="020B0604020202020204" pitchFamily="34" charset="0"/>
              <a:buChar char="•"/>
              <a:defRPr/>
            </a:pPr>
            <a:r>
              <a:rPr lang="en-US" dirty="0">
                <a:latin typeface="Century Gothic" panose="020B0502020202020204" pitchFamily="34" charset="0"/>
              </a:rPr>
              <a:t>Run Control ID’s can be used for a single Query to save the parameters or the user can change the Query associated with the ID.</a:t>
            </a:r>
            <a:endParaRPr lang="en-US" kern="1200" dirty="0">
              <a:solidFill>
                <a:schemeClr val="tx1"/>
              </a:solidFill>
              <a:effectLst/>
              <a:latin typeface="Century Gothic" panose="020B0502020202020204" pitchFamily="34" charset="0"/>
            </a:endParaRPr>
          </a:p>
          <a:p>
            <a:pPr marL="174708" indent="-174708">
              <a:buFont typeface="Arial" panose="020B0604020202020204" pitchFamily="34" charset="0"/>
              <a:buChar char="•"/>
            </a:pPr>
            <a:r>
              <a:rPr lang="en-US" b="1" dirty="0">
                <a:latin typeface="Century Gothic" panose="020B0502020202020204" pitchFamily="34" charset="0"/>
              </a:rPr>
              <a:t>Once the Run Control ID has been entered click on the “Add” button</a:t>
            </a:r>
            <a:r>
              <a:rPr lang="en-US" b="1" baseline="0" dirty="0">
                <a:latin typeface="Century Gothic" panose="020B0502020202020204" pitchFamily="34" charset="0"/>
              </a:rPr>
              <a:t> </a:t>
            </a:r>
            <a:r>
              <a:rPr lang="en-US" b="0" baseline="0" dirty="0">
                <a:latin typeface="Century Gothic" panose="020B0502020202020204" pitchFamily="34" charset="0"/>
              </a:rPr>
              <a:t>if it is new.  </a:t>
            </a:r>
            <a:r>
              <a:rPr lang="en-US" b="1" baseline="0" dirty="0">
                <a:latin typeface="Century Gothic" panose="020B0502020202020204" pitchFamily="34" charset="0"/>
              </a:rPr>
              <a:t>If</a:t>
            </a:r>
            <a:r>
              <a:rPr lang="en-US" b="0" baseline="0" dirty="0">
                <a:latin typeface="Century Gothic" panose="020B0502020202020204" pitchFamily="34" charset="0"/>
              </a:rPr>
              <a:t> there is an </a:t>
            </a:r>
            <a:r>
              <a:rPr lang="en-US" b="1" baseline="0" dirty="0">
                <a:latin typeface="Century Gothic" panose="020B0502020202020204" pitchFamily="34" charset="0"/>
              </a:rPr>
              <a:t>existing</a:t>
            </a:r>
            <a:r>
              <a:rPr lang="en-US" b="0" baseline="0" dirty="0">
                <a:latin typeface="Century Gothic" panose="020B0502020202020204" pitchFamily="34" charset="0"/>
              </a:rPr>
              <a:t> </a:t>
            </a:r>
            <a:r>
              <a:rPr lang="en-US" b="1" baseline="0" dirty="0">
                <a:latin typeface="Century Gothic" panose="020B0502020202020204" pitchFamily="34" charset="0"/>
              </a:rPr>
              <a:t>run</a:t>
            </a:r>
            <a:r>
              <a:rPr lang="en-US" b="0" baseline="0" dirty="0">
                <a:latin typeface="Century Gothic" panose="020B0502020202020204" pitchFamily="34" charset="0"/>
              </a:rPr>
              <a:t> </a:t>
            </a:r>
            <a:r>
              <a:rPr lang="en-US" b="1" baseline="0" dirty="0">
                <a:latin typeface="Century Gothic" panose="020B0502020202020204" pitchFamily="34" charset="0"/>
              </a:rPr>
              <a:t>control</a:t>
            </a:r>
            <a:r>
              <a:rPr lang="en-US" b="0" baseline="0" dirty="0">
                <a:latin typeface="Century Gothic" panose="020B0502020202020204" pitchFamily="34" charset="0"/>
              </a:rPr>
              <a:t> </a:t>
            </a:r>
            <a:r>
              <a:rPr lang="en-US" b="1" baseline="0" dirty="0">
                <a:latin typeface="Century Gothic" panose="020B0502020202020204" pitchFamily="34" charset="0"/>
              </a:rPr>
              <a:t>id</a:t>
            </a:r>
            <a:r>
              <a:rPr lang="en-US" b="0" baseline="0" dirty="0">
                <a:latin typeface="Century Gothic" panose="020B0502020202020204" pitchFamily="34" charset="0"/>
              </a:rPr>
              <a:t> for the Query selected it will </a:t>
            </a:r>
            <a:r>
              <a:rPr lang="en-US" b="1" baseline="0" dirty="0">
                <a:latin typeface="Century Gothic" panose="020B0502020202020204" pitchFamily="34" charset="0"/>
              </a:rPr>
              <a:t>display</a:t>
            </a:r>
            <a:r>
              <a:rPr lang="en-US" b="0" baseline="0" dirty="0">
                <a:latin typeface="Century Gothic" panose="020B0502020202020204" pitchFamily="34" charset="0"/>
              </a:rPr>
              <a:t> so you </a:t>
            </a:r>
            <a:r>
              <a:rPr lang="en-US" b="1" baseline="0" dirty="0">
                <a:latin typeface="Century Gothic" panose="020B0502020202020204" pitchFamily="34" charset="0"/>
              </a:rPr>
              <a:t>don’t</a:t>
            </a:r>
            <a:r>
              <a:rPr lang="en-US" b="0" baseline="0" dirty="0">
                <a:latin typeface="Century Gothic" panose="020B0502020202020204" pitchFamily="34" charset="0"/>
              </a:rPr>
              <a:t> have to </a:t>
            </a:r>
            <a:r>
              <a:rPr lang="en-US" b="1" baseline="0" dirty="0">
                <a:latin typeface="Century Gothic" panose="020B0502020202020204" pitchFamily="34" charset="0"/>
              </a:rPr>
              <a:t>worry</a:t>
            </a:r>
            <a:r>
              <a:rPr lang="en-US" b="0" baseline="0" dirty="0">
                <a:latin typeface="Century Gothic" panose="020B0502020202020204" pitchFamily="34" charset="0"/>
              </a:rPr>
              <a:t> about </a:t>
            </a:r>
            <a:r>
              <a:rPr lang="en-US" b="1" baseline="0" dirty="0">
                <a:latin typeface="Century Gothic" panose="020B0502020202020204" pitchFamily="34" charset="0"/>
              </a:rPr>
              <a:t>creating</a:t>
            </a:r>
            <a:r>
              <a:rPr lang="en-US" b="0" baseline="0" dirty="0">
                <a:latin typeface="Century Gothic" panose="020B0502020202020204" pitchFamily="34" charset="0"/>
              </a:rPr>
              <a:t> a </a:t>
            </a:r>
            <a:r>
              <a:rPr lang="en-US" b="1" baseline="0" dirty="0">
                <a:latin typeface="Century Gothic" panose="020B0502020202020204" pitchFamily="34" charset="0"/>
              </a:rPr>
              <a:t>duplicate</a:t>
            </a:r>
            <a:r>
              <a:rPr lang="en-US" b="0" baseline="0" dirty="0">
                <a:latin typeface="Century Gothic" panose="020B0502020202020204" pitchFamily="34" charset="0"/>
              </a:rPr>
              <a:t> </a:t>
            </a:r>
            <a:r>
              <a:rPr lang="en-US" b="1" baseline="0" dirty="0">
                <a:latin typeface="Century Gothic" panose="020B0502020202020204" pitchFamily="34" charset="0"/>
              </a:rPr>
              <a:t>run</a:t>
            </a:r>
            <a:r>
              <a:rPr lang="en-US" b="0" baseline="0" dirty="0">
                <a:latin typeface="Century Gothic" panose="020B0502020202020204" pitchFamily="34" charset="0"/>
              </a:rPr>
              <a:t> </a:t>
            </a:r>
            <a:r>
              <a:rPr lang="en-US" b="1" baseline="0" dirty="0">
                <a:latin typeface="Century Gothic" panose="020B0502020202020204" pitchFamily="34" charset="0"/>
              </a:rPr>
              <a:t>control</a:t>
            </a:r>
            <a:r>
              <a:rPr lang="en-US" b="0" baseline="0" dirty="0">
                <a:latin typeface="Century Gothic" panose="020B0502020202020204" pitchFamily="34" charset="0"/>
              </a:rPr>
              <a:t> </a:t>
            </a:r>
            <a:r>
              <a:rPr lang="en-US" b="1" baseline="0" dirty="0">
                <a:latin typeface="Century Gothic" panose="020B0502020202020204" pitchFamily="34" charset="0"/>
              </a:rPr>
              <a:t>id</a:t>
            </a:r>
            <a:r>
              <a:rPr lang="en-US" b="0" baseline="0" dirty="0">
                <a:latin typeface="Century Gothic" panose="020B0502020202020204" pitchFamily="34" charset="0"/>
              </a:rPr>
              <a:t>. </a:t>
            </a:r>
            <a:endParaRPr lang="en-US" b="1"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15</a:t>
            </a:fld>
            <a:endParaRPr lang="en-US"/>
          </a:p>
        </p:txBody>
      </p:sp>
    </p:spTree>
    <p:extLst>
      <p:ext uri="{BB962C8B-B14F-4D97-AF65-F5344CB8AC3E}">
        <p14:creationId xmlns:p14="http://schemas.microsoft.com/office/powerpoint/2010/main" val="136784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9088" y="4114800"/>
            <a:ext cx="6553200" cy="5181600"/>
          </a:xfrm>
        </p:spPr>
        <p:txBody>
          <a:bodyPr/>
          <a:lstStyle/>
          <a:p>
            <a:r>
              <a:rPr lang="en-US" sz="1400" dirty="0">
                <a:latin typeface="Century Gothic" panose="020B0502020202020204" pitchFamily="34" charset="0"/>
              </a:rPr>
              <a:t>Page 9				                                         3 minutes</a:t>
            </a:r>
          </a:p>
          <a:p>
            <a:endParaRPr lang="en-US" sz="1400"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The </a:t>
            </a:r>
            <a:r>
              <a:rPr lang="en-US" sz="1400" b="1" dirty="0">
                <a:latin typeface="Century Gothic" panose="020B0502020202020204" pitchFamily="34" charset="0"/>
              </a:rPr>
              <a:t>Schedule</a:t>
            </a:r>
            <a:r>
              <a:rPr lang="en-US" sz="1400" i="1" dirty="0">
                <a:latin typeface="Century Gothic" panose="020B0502020202020204" pitchFamily="34" charset="0"/>
              </a:rPr>
              <a:t> </a:t>
            </a:r>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b="1" dirty="0">
                <a:latin typeface="Century Gothic" panose="020B0502020202020204" pitchFamily="34" charset="0"/>
              </a:rPr>
              <a:t>page</a:t>
            </a:r>
            <a:r>
              <a:rPr lang="en-US" sz="1400" dirty="0">
                <a:latin typeface="Century Gothic" panose="020B0502020202020204" pitchFamily="34" charset="0"/>
              </a:rPr>
              <a:t> will display.  Enter a </a:t>
            </a:r>
            <a:r>
              <a:rPr lang="en-US" sz="1400" b="1" dirty="0">
                <a:latin typeface="Century Gothic" panose="020B0502020202020204" pitchFamily="34" charset="0"/>
              </a:rPr>
              <a:t>description</a:t>
            </a:r>
            <a:r>
              <a:rPr lang="en-US" sz="1400" dirty="0">
                <a:latin typeface="Century Gothic" panose="020B0502020202020204" pitchFamily="34" charset="0"/>
              </a:rPr>
              <a:t> for the Query Run Control ID in the </a:t>
            </a:r>
            <a:r>
              <a:rPr lang="en-US" sz="1400" i="1" dirty="0">
                <a:latin typeface="Century Gothic" panose="020B0502020202020204" pitchFamily="34" charset="0"/>
              </a:rPr>
              <a:t>Description</a:t>
            </a:r>
            <a:r>
              <a:rPr lang="en-US" sz="1400" dirty="0">
                <a:latin typeface="Century Gothic" panose="020B0502020202020204" pitchFamily="34" charset="0"/>
              </a:rPr>
              <a:t> Field.  This will be the Report Name.</a:t>
            </a:r>
          </a:p>
          <a:p>
            <a:pPr marL="640594" lvl="1" indent="-174708" defTabSz="931774">
              <a:buFont typeface="Arial" panose="020B0604020202020204" pitchFamily="34" charset="0"/>
              <a:buChar char="•"/>
              <a:defRPr/>
            </a:pPr>
            <a:r>
              <a:rPr lang="en-US" sz="1400" dirty="0">
                <a:latin typeface="Century Gothic" panose="020B0502020202020204" pitchFamily="34" charset="0"/>
              </a:rPr>
              <a:t>The </a:t>
            </a:r>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b="1" dirty="0">
                <a:latin typeface="Century Gothic" panose="020B0502020202020204" pitchFamily="34" charset="0"/>
              </a:rPr>
              <a:t>Name</a:t>
            </a:r>
            <a:r>
              <a:rPr lang="en-US" sz="1400" dirty="0">
                <a:latin typeface="Century Gothic" panose="020B0502020202020204" pitchFamily="34" charset="0"/>
              </a:rPr>
              <a:t> will </a:t>
            </a:r>
            <a:r>
              <a:rPr lang="en-US" sz="1400" b="1" dirty="0">
                <a:latin typeface="Century Gothic" panose="020B0502020202020204" pitchFamily="34" charset="0"/>
              </a:rPr>
              <a:t>automatically</a:t>
            </a:r>
            <a:r>
              <a:rPr lang="en-US" sz="1400" dirty="0">
                <a:latin typeface="Century Gothic" panose="020B0502020202020204" pitchFamily="34" charset="0"/>
              </a:rPr>
              <a:t> </a:t>
            </a:r>
            <a:r>
              <a:rPr lang="en-US" sz="1400" b="1" dirty="0">
                <a:latin typeface="Century Gothic" panose="020B0502020202020204" pitchFamily="34" charset="0"/>
              </a:rPr>
              <a:t>populate</a:t>
            </a:r>
            <a:r>
              <a:rPr lang="en-US" sz="1400" dirty="0">
                <a:latin typeface="Century Gothic" panose="020B0502020202020204" pitchFamily="34" charset="0"/>
              </a:rPr>
              <a:t> based on the Query selected from Query Viewer or Query Manager</a:t>
            </a:r>
          </a:p>
          <a:p>
            <a:pPr lvl="1" defTabSz="931774">
              <a:defRPr/>
            </a:pPr>
            <a:endParaRPr lang="en-US" sz="1400"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Note: if there are </a:t>
            </a:r>
            <a:r>
              <a:rPr lang="en-US" sz="1400" b="1" dirty="0">
                <a:latin typeface="Century Gothic" panose="020B0502020202020204" pitchFamily="34" charset="0"/>
              </a:rPr>
              <a:t>prompts</a:t>
            </a:r>
            <a:r>
              <a:rPr lang="en-US" sz="1400" dirty="0">
                <a:latin typeface="Century Gothic" panose="020B0502020202020204" pitchFamily="34" charset="0"/>
              </a:rPr>
              <a:t> (</a:t>
            </a:r>
            <a:r>
              <a:rPr lang="en-US" sz="1400" b="1" dirty="0">
                <a:latin typeface="Century Gothic" panose="020B0502020202020204" pitchFamily="34" charset="0"/>
              </a:rPr>
              <a:t>parameters</a:t>
            </a:r>
            <a:r>
              <a:rPr lang="en-US" sz="1400" dirty="0">
                <a:latin typeface="Century Gothic" panose="020B0502020202020204" pitchFamily="34" charset="0"/>
              </a:rPr>
              <a:t>) for the Run control ID they </a:t>
            </a:r>
            <a:r>
              <a:rPr lang="en-US" sz="1400" b="1" dirty="0">
                <a:latin typeface="Century Gothic" panose="020B0502020202020204" pitchFamily="34" charset="0"/>
              </a:rPr>
              <a:t>can</a:t>
            </a:r>
            <a:r>
              <a:rPr lang="en-US" sz="1400" dirty="0">
                <a:latin typeface="Century Gothic" panose="020B0502020202020204" pitchFamily="34" charset="0"/>
              </a:rPr>
              <a:t> </a:t>
            </a:r>
            <a:r>
              <a:rPr lang="en-US" sz="1400" b="1" dirty="0">
                <a:latin typeface="Century Gothic" panose="020B0502020202020204" pitchFamily="34" charset="0"/>
              </a:rPr>
              <a:t>be</a:t>
            </a:r>
            <a:r>
              <a:rPr lang="en-US" sz="1400" dirty="0">
                <a:latin typeface="Century Gothic" panose="020B0502020202020204" pitchFamily="34" charset="0"/>
              </a:rPr>
              <a:t> </a:t>
            </a:r>
            <a:r>
              <a:rPr lang="en-US" sz="1400" b="1" dirty="0">
                <a:latin typeface="Century Gothic" panose="020B0502020202020204" pitchFamily="34" charset="0"/>
              </a:rPr>
              <a:t>updated</a:t>
            </a:r>
            <a:r>
              <a:rPr lang="en-US" sz="1400" dirty="0">
                <a:latin typeface="Century Gothic" panose="020B0502020202020204" pitchFamily="34" charset="0"/>
              </a:rPr>
              <a:t> here by clicking </a:t>
            </a:r>
            <a:r>
              <a:rPr lang="en-US" sz="1400" b="1" dirty="0">
                <a:latin typeface="Century Gothic" panose="020B0502020202020204" pitchFamily="34" charset="0"/>
              </a:rPr>
              <a:t>Update</a:t>
            </a:r>
            <a:r>
              <a:rPr lang="en-US" sz="1400" dirty="0">
                <a:latin typeface="Century Gothic" panose="020B0502020202020204" pitchFamily="34" charset="0"/>
              </a:rPr>
              <a:t> </a:t>
            </a:r>
            <a:r>
              <a:rPr lang="en-US" sz="1400" b="1" dirty="0">
                <a:latin typeface="Century Gothic" panose="020B0502020202020204" pitchFamily="34" charset="0"/>
              </a:rPr>
              <a:t>Parameters</a:t>
            </a:r>
            <a:r>
              <a:rPr lang="en-US" sz="1400" dirty="0">
                <a:latin typeface="Century Gothic" panose="020B0502020202020204" pitchFamily="34" charset="0"/>
              </a:rPr>
              <a:t>. (Click on “Save” to save the changes to the run control ID.</a:t>
            </a:r>
          </a:p>
          <a:p>
            <a:pPr defTabSz="931774">
              <a:defRPr/>
            </a:pPr>
            <a:endParaRPr lang="en-US" sz="1400"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To schedule the Query click on “</a:t>
            </a:r>
            <a:r>
              <a:rPr lang="en-US" sz="1400" b="1" dirty="0">
                <a:latin typeface="Century Gothic" panose="020B0502020202020204" pitchFamily="34" charset="0"/>
              </a:rPr>
              <a:t>Apply</a:t>
            </a:r>
            <a:r>
              <a:rPr lang="en-US" sz="1400" dirty="0">
                <a:latin typeface="Century Gothic" panose="020B0502020202020204" pitchFamily="34" charset="0"/>
              </a:rPr>
              <a:t>”</a:t>
            </a:r>
            <a:r>
              <a:rPr lang="en-US" sz="1400" baseline="0" dirty="0">
                <a:latin typeface="Century Gothic" panose="020B0502020202020204" pitchFamily="34" charset="0"/>
              </a:rPr>
              <a:t>  </a:t>
            </a:r>
            <a:r>
              <a:rPr lang="en-US" sz="1400" dirty="0">
                <a:latin typeface="Century Gothic" panose="020B0502020202020204" pitchFamily="34" charset="0"/>
              </a:rPr>
              <a:t>Apply is only for when the run</a:t>
            </a:r>
            <a:r>
              <a:rPr lang="en-US" sz="1400" baseline="0" dirty="0">
                <a:latin typeface="Century Gothic" panose="020B0502020202020204" pitchFamily="34" charset="0"/>
              </a:rPr>
              <a:t> control id is used when going through Query Manager or Viewer.  It has a different process in the menu path. </a:t>
            </a:r>
            <a:endParaRPr lang="en-US" sz="1400" dirty="0">
              <a:latin typeface="Century Gothic" panose="020B0502020202020204" pitchFamily="34" charset="0"/>
            </a:endParaRPr>
          </a:p>
          <a:p>
            <a:pPr defTabSz="931774">
              <a:defRPr/>
            </a:pPr>
            <a:endParaRPr lang="en-US" sz="1400"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The </a:t>
            </a:r>
            <a:r>
              <a:rPr lang="en-US" sz="1400" b="1" dirty="0">
                <a:latin typeface="Century Gothic" panose="020B0502020202020204" pitchFamily="34" charset="0"/>
              </a:rPr>
              <a:t>Process</a:t>
            </a:r>
            <a:r>
              <a:rPr lang="en-US" sz="1400" dirty="0">
                <a:latin typeface="Century Gothic" panose="020B0502020202020204" pitchFamily="34" charset="0"/>
              </a:rPr>
              <a:t> </a:t>
            </a:r>
            <a:r>
              <a:rPr lang="en-US" sz="1400" b="1" dirty="0">
                <a:latin typeface="Century Gothic" panose="020B0502020202020204" pitchFamily="34" charset="0"/>
              </a:rPr>
              <a:t>Scheduler</a:t>
            </a:r>
            <a:r>
              <a:rPr lang="en-US" sz="1400" dirty="0">
                <a:latin typeface="Century Gothic" panose="020B0502020202020204" pitchFamily="34" charset="0"/>
              </a:rPr>
              <a:t> </a:t>
            </a:r>
            <a:r>
              <a:rPr lang="en-US" sz="1400" b="1" dirty="0">
                <a:latin typeface="Century Gothic" panose="020B0502020202020204" pitchFamily="34" charset="0"/>
              </a:rPr>
              <a:t>Request</a:t>
            </a:r>
            <a:r>
              <a:rPr lang="en-US" sz="1400" dirty="0">
                <a:latin typeface="Century Gothic" panose="020B0502020202020204" pitchFamily="34" charset="0"/>
              </a:rPr>
              <a:t> page will display. </a:t>
            </a:r>
          </a:p>
          <a:p>
            <a:pPr marL="174708" indent="-174708" defTabSz="931774">
              <a:buFont typeface="Arial" panose="020B0604020202020204" pitchFamily="34" charset="0"/>
              <a:buChar char="•"/>
              <a:defRPr/>
            </a:pPr>
            <a:r>
              <a:rPr lang="en-US" sz="1400" dirty="0">
                <a:latin typeface="Century Gothic" panose="020B0502020202020204" pitchFamily="34" charset="0"/>
              </a:rPr>
              <a:t>Select the </a:t>
            </a:r>
            <a:r>
              <a:rPr lang="en-US" sz="1400" b="1" dirty="0">
                <a:latin typeface="Century Gothic" panose="020B0502020202020204" pitchFamily="34" charset="0"/>
              </a:rPr>
              <a:t>Time</a:t>
            </a:r>
            <a:r>
              <a:rPr lang="en-US" sz="1400" dirty="0">
                <a:latin typeface="Century Gothic" panose="020B0502020202020204" pitchFamily="34" charset="0"/>
              </a:rPr>
              <a:t> </a:t>
            </a:r>
            <a:r>
              <a:rPr lang="en-US" sz="1400" b="1" dirty="0">
                <a:latin typeface="Century Gothic" panose="020B0502020202020204" pitchFamily="34" charset="0"/>
              </a:rPr>
              <a:t>Zone</a:t>
            </a:r>
            <a:r>
              <a:rPr lang="en-US" sz="1400" dirty="0">
                <a:latin typeface="Century Gothic" panose="020B0502020202020204" pitchFamily="34" charset="0"/>
              </a:rPr>
              <a:t>, </a:t>
            </a:r>
            <a:r>
              <a:rPr lang="en-US" sz="1400" b="1" dirty="0">
                <a:latin typeface="Century Gothic" panose="020B0502020202020204" pitchFamily="34" charset="0"/>
              </a:rPr>
              <a:t>Date</a:t>
            </a:r>
            <a:r>
              <a:rPr lang="en-US" sz="1400" dirty="0">
                <a:latin typeface="Century Gothic" panose="020B0502020202020204" pitchFamily="34" charset="0"/>
              </a:rPr>
              <a:t> and </a:t>
            </a:r>
            <a:r>
              <a:rPr lang="en-US" sz="1400" b="1" dirty="0">
                <a:latin typeface="Century Gothic" panose="020B0502020202020204" pitchFamily="34" charset="0"/>
              </a:rPr>
              <a:t>Time</a:t>
            </a:r>
            <a:r>
              <a:rPr lang="en-US" sz="1400" dirty="0">
                <a:latin typeface="Century Gothic" panose="020B0502020202020204" pitchFamily="34" charset="0"/>
              </a:rPr>
              <a:t> to run the Query.</a:t>
            </a:r>
          </a:p>
          <a:p>
            <a:pPr marL="174708" indent="-174708" defTabSz="931774">
              <a:buFont typeface="Arial" panose="020B0604020202020204" pitchFamily="34" charset="0"/>
              <a:buChar char="•"/>
              <a:defRPr/>
            </a:pPr>
            <a:r>
              <a:rPr lang="en-US" sz="1400" dirty="0">
                <a:latin typeface="Century Gothic" panose="020B0502020202020204" pitchFamily="34" charset="0"/>
              </a:rPr>
              <a:t>The </a:t>
            </a:r>
            <a:r>
              <a:rPr lang="en-US" sz="1400" b="1" dirty="0">
                <a:latin typeface="Century Gothic" panose="020B0502020202020204" pitchFamily="34" charset="0"/>
              </a:rPr>
              <a:t>Output</a:t>
            </a:r>
            <a:r>
              <a:rPr lang="en-US" sz="1400" dirty="0">
                <a:latin typeface="Century Gothic" panose="020B0502020202020204" pitchFamily="34" charset="0"/>
              </a:rPr>
              <a:t> </a:t>
            </a:r>
            <a:r>
              <a:rPr lang="en-US" sz="1400" b="1" dirty="0">
                <a:latin typeface="Century Gothic" panose="020B0502020202020204" pitchFamily="34" charset="0"/>
              </a:rPr>
              <a:t>Type</a:t>
            </a:r>
            <a:r>
              <a:rPr lang="en-US" sz="1400" dirty="0">
                <a:latin typeface="Century Gothic" panose="020B0502020202020204" pitchFamily="34" charset="0"/>
              </a:rPr>
              <a:t> and </a:t>
            </a:r>
            <a:r>
              <a:rPr lang="en-US" sz="1400" b="1" dirty="0">
                <a:latin typeface="Century Gothic" panose="020B0502020202020204" pitchFamily="34" charset="0"/>
              </a:rPr>
              <a:t>Format</a:t>
            </a:r>
            <a:r>
              <a:rPr lang="en-US" sz="1400" dirty="0">
                <a:latin typeface="Century Gothic" panose="020B0502020202020204" pitchFamily="34" charset="0"/>
              </a:rPr>
              <a:t> can also be selected here. </a:t>
            </a:r>
          </a:p>
          <a:p>
            <a:pPr defTabSz="931774">
              <a:defRPr/>
            </a:pPr>
            <a:r>
              <a:rPr lang="en-US" sz="1400" dirty="0">
                <a:latin typeface="Century Gothic" panose="020B0502020202020204" pitchFamily="34" charset="0"/>
              </a:rPr>
              <a:t> </a:t>
            </a:r>
          </a:p>
          <a:p>
            <a:pPr marL="174708" indent="-174708" defTabSz="931774">
              <a:buFont typeface="Arial" panose="020B0604020202020204" pitchFamily="34" charset="0"/>
              <a:buChar char="•"/>
              <a:defRPr/>
            </a:pPr>
            <a:r>
              <a:rPr lang="en-US" sz="1400" b="1" dirty="0">
                <a:latin typeface="Century Gothic" panose="020B0502020202020204" pitchFamily="34" charset="0"/>
              </a:rPr>
              <a:t>Server Name </a:t>
            </a:r>
            <a:r>
              <a:rPr lang="en-US" sz="1400" dirty="0">
                <a:latin typeface="Century Gothic" panose="020B0502020202020204" pitchFamily="34" charset="0"/>
              </a:rPr>
              <a:t>and </a:t>
            </a:r>
            <a:r>
              <a:rPr lang="en-US" sz="1400" b="1" dirty="0">
                <a:latin typeface="Century Gothic" panose="020B0502020202020204" pitchFamily="34" charset="0"/>
              </a:rPr>
              <a:t>Recurrence</a:t>
            </a:r>
            <a:r>
              <a:rPr lang="en-US" sz="1400" dirty="0">
                <a:latin typeface="Century Gothic" panose="020B0502020202020204" pitchFamily="34" charset="0"/>
              </a:rPr>
              <a:t> are turned off for regular staff to maintain better performance standards.</a:t>
            </a:r>
          </a:p>
          <a:p>
            <a:pPr marL="0" indent="0" defTabSz="931774">
              <a:buFont typeface="Arial" panose="020B0604020202020204" pitchFamily="34" charset="0"/>
              <a:buNone/>
              <a:defRPr/>
            </a:pPr>
            <a:endParaRPr lang="en-US" sz="1400"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Click </a:t>
            </a:r>
            <a:r>
              <a:rPr lang="en-US" sz="1400" b="1" dirty="0">
                <a:latin typeface="Century Gothic" panose="020B0502020202020204" pitchFamily="34" charset="0"/>
              </a:rPr>
              <a:t>OK</a:t>
            </a:r>
            <a:r>
              <a:rPr lang="en-US" sz="1400" dirty="0">
                <a:latin typeface="Century Gothic" panose="020B0502020202020204" pitchFamily="34" charset="0"/>
              </a:rPr>
              <a:t> to return to the Schedule Query Page.  </a:t>
            </a:r>
          </a:p>
          <a:p>
            <a:pPr marL="174708" indent="-174708" defTabSz="931774">
              <a:buFont typeface="Arial" panose="020B0604020202020204" pitchFamily="34" charset="0"/>
              <a:buChar char="•"/>
              <a:defRPr/>
            </a:pPr>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16</a:t>
            </a:fld>
            <a:endParaRPr lang="en-US"/>
          </a:p>
        </p:txBody>
      </p:sp>
    </p:spTree>
    <p:extLst>
      <p:ext uri="{BB962C8B-B14F-4D97-AF65-F5344CB8AC3E}">
        <p14:creationId xmlns:p14="http://schemas.microsoft.com/office/powerpoint/2010/main" val="1747358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Page 9			1 minutes</a:t>
            </a:r>
          </a:p>
          <a:p>
            <a:endParaRPr lang="en-US" sz="1400"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There is </a:t>
            </a:r>
            <a:r>
              <a:rPr lang="en-US" sz="1400" b="1" dirty="0">
                <a:latin typeface="Century Gothic" panose="020B0502020202020204" pitchFamily="34" charset="0"/>
              </a:rPr>
              <a:t>now</a:t>
            </a:r>
            <a:r>
              <a:rPr lang="en-US" sz="1400" dirty="0">
                <a:latin typeface="Century Gothic" panose="020B0502020202020204" pitchFamily="34" charset="0"/>
              </a:rPr>
              <a:t> a </a:t>
            </a:r>
            <a:r>
              <a:rPr lang="en-US" sz="1400" b="1" dirty="0">
                <a:latin typeface="Century Gothic" panose="020B0502020202020204" pitchFamily="34" charset="0"/>
              </a:rPr>
              <a:t>process</a:t>
            </a:r>
            <a:r>
              <a:rPr lang="en-US" sz="1400" dirty="0">
                <a:latin typeface="Century Gothic" panose="020B0502020202020204" pitchFamily="34" charset="0"/>
              </a:rPr>
              <a:t> </a:t>
            </a:r>
            <a:r>
              <a:rPr lang="en-US" sz="1400" b="1" dirty="0">
                <a:latin typeface="Century Gothic" panose="020B0502020202020204" pitchFamily="34" charset="0"/>
              </a:rPr>
              <a:t>instance</a:t>
            </a:r>
            <a:r>
              <a:rPr lang="en-US" sz="1400" dirty="0">
                <a:latin typeface="Century Gothic" panose="020B0502020202020204" pitchFamily="34" charset="0"/>
              </a:rPr>
              <a:t> number.</a:t>
            </a:r>
          </a:p>
          <a:p>
            <a:pPr marL="174708" indent="-174708" defTabSz="931774">
              <a:buFont typeface="Arial" panose="020B0604020202020204" pitchFamily="34" charset="0"/>
              <a:buChar char="•"/>
              <a:defRPr/>
            </a:pPr>
            <a:r>
              <a:rPr lang="en-US" sz="1400" dirty="0">
                <a:latin typeface="Century Gothic" panose="020B0502020202020204" pitchFamily="34" charset="0"/>
              </a:rPr>
              <a:t>Click on the </a:t>
            </a:r>
            <a:r>
              <a:rPr lang="en-US" sz="1400" b="1" dirty="0">
                <a:latin typeface="Century Gothic" panose="020B0502020202020204" pitchFamily="34" charset="0"/>
              </a:rPr>
              <a:t>Process</a:t>
            </a:r>
            <a:r>
              <a:rPr lang="en-US" sz="1400" dirty="0">
                <a:latin typeface="Century Gothic" panose="020B0502020202020204" pitchFamily="34" charset="0"/>
              </a:rPr>
              <a:t> </a:t>
            </a:r>
            <a:r>
              <a:rPr lang="en-US" sz="1400" b="1" dirty="0">
                <a:latin typeface="Century Gothic" panose="020B0502020202020204" pitchFamily="34" charset="0"/>
              </a:rPr>
              <a:t>Monitor</a:t>
            </a:r>
            <a:r>
              <a:rPr lang="en-US" sz="1400" dirty="0">
                <a:latin typeface="Century Gothic" panose="020B0502020202020204" pitchFamily="34" charset="0"/>
              </a:rPr>
              <a:t> to view the </a:t>
            </a:r>
            <a:r>
              <a:rPr lang="en-US" sz="1400" b="1" dirty="0">
                <a:latin typeface="Century Gothic" panose="020B0502020202020204" pitchFamily="34" charset="0"/>
              </a:rPr>
              <a:t>Status</a:t>
            </a:r>
            <a:r>
              <a:rPr lang="en-US" sz="1400" dirty="0">
                <a:latin typeface="Century Gothic" panose="020B0502020202020204" pitchFamily="34" charset="0"/>
              </a:rPr>
              <a:t> of the Query run (you can also access the final Report here)</a:t>
            </a:r>
          </a:p>
          <a:p>
            <a:pPr marL="174708" indent="-174708" defTabSz="931774">
              <a:buFont typeface="Arial" panose="020B0604020202020204" pitchFamily="34" charset="0"/>
              <a:buChar char="•"/>
              <a:defRPr/>
            </a:pPr>
            <a:r>
              <a:rPr lang="en-US" sz="1400" dirty="0">
                <a:latin typeface="Century Gothic" panose="020B0502020202020204" pitchFamily="34" charset="0"/>
              </a:rPr>
              <a:t>Click on </a:t>
            </a:r>
            <a:r>
              <a:rPr lang="en-US" sz="1400" b="1" dirty="0">
                <a:latin typeface="Century Gothic" panose="020B0502020202020204" pitchFamily="34" charset="0"/>
              </a:rPr>
              <a:t>Report</a:t>
            </a:r>
            <a:r>
              <a:rPr lang="en-US" sz="1400" dirty="0">
                <a:latin typeface="Century Gothic" panose="020B0502020202020204" pitchFamily="34" charset="0"/>
              </a:rPr>
              <a:t> </a:t>
            </a:r>
            <a:r>
              <a:rPr lang="en-US" sz="1400" b="1" dirty="0">
                <a:latin typeface="Century Gothic" panose="020B0502020202020204" pitchFamily="34" charset="0"/>
              </a:rPr>
              <a:t>Manager</a:t>
            </a:r>
            <a:r>
              <a:rPr lang="en-US" sz="1400" dirty="0">
                <a:latin typeface="Century Gothic" panose="020B0502020202020204" pitchFamily="34" charset="0"/>
              </a:rPr>
              <a:t> to View the Query </a:t>
            </a:r>
            <a:r>
              <a:rPr lang="en-US" sz="1400" b="1" dirty="0">
                <a:latin typeface="Century Gothic" panose="020B0502020202020204" pitchFamily="34" charset="0"/>
              </a:rPr>
              <a:t>Output</a:t>
            </a:r>
            <a:r>
              <a:rPr lang="en-US" sz="1400" dirty="0">
                <a:latin typeface="Century Gothic" panose="020B0502020202020204" pitchFamily="34" charset="0"/>
              </a:rPr>
              <a:t>.</a:t>
            </a: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17</a:t>
            </a:fld>
            <a:endParaRPr lang="en-US"/>
          </a:p>
        </p:txBody>
      </p:sp>
    </p:spTree>
    <p:extLst>
      <p:ext uri="{BB962C8B-B14F-4D97-AF65-F5344CB8AC3E}">
        <p14:creationId xmlns:p14="http://schemas.microsoft.com/office/powerpoint/2010/main" val="2071736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91000"/>
            <a:ext cx="6858000" cy="5105400"/>
          </a:xfrm>
        </p:spPr>
        <p:txBody>
          <a:bodyPr/>
          <a:lstStyle/>
          <a:p>
            <a:r>
              <a:rPr lang="en-US" sz="1400" dirty="0">
                <a:latin typeface="Century Gothic" panose="020B0502020202020204" pitchFamily="34" charset="0"/>
              </a:rPr>
              <a:t>Page 10				2 minutes</a:t>
            </a:r>
          </a:p>
          <a:p>
            <a:endParaRPr lang="en-US" sz="1400" dirty="0">
              <a:latin typeface="Century Gothic" panose="020B0502020202020204" pitchFamily="34" charset="0"/>
            </a:endParaRPr>
          </a:p>
          <a:p>
            <a:r>
              <a:rPr lang="en-US" sz="1400" dirty="0">
                <a:latin typeface="Century Gothic" panose="020B0502020202020204" pitchFamily="34" charset="0"/>
              </a:rPr>
              <a:t>The </a:t>
            </a:r>
            <a:r>
              <a:rPr lang="en-US" sz="1400" b="1" dirty="0">
                <a:latin typeface="Century Gothic" panose="020B0502020202020204" pitchFamily="34" charset="0"/>
              </a:rPr>
              <a:t>Process Monitor </a:t>
            </a:r>
            <a:r>
              <a:rPr lang="en-US" sz="1400" dirty="0">
                <a:latin typeface="Century Gothic" panose="020B0502020202020204" pitchFamily="34" charset="0"/>
              </a:rPr>
              <a:t>will display the </a:t>
            </a:r>
            <a:r>
              <a:rPr lang="en-US" sz="1400" b="1" dirty="0">
                <a:latin typeface="Century Gothic" panose="020B0502020202020204" pitchFamily="34" charset="0"/>
              </a:rPr>
              <a:t>status</a:t>
            </a:r>
            <a:r>
              <a:rPr lang="en-US" sz="1400" dirty="0">
                <a:latin typeface="Century Gothic" panose="020B0502020202020204" pitchFamily="34" charset="0"/>
              </a:rPr>
              <a:t> of the </a:t>
            </a:r>
            <a:r>
              <a:rPr lang="en-US" sz="1400" b="1" dirty="0">
                <a:latin typeface="Century Gothic" panose="020B0502020202020204" pitchFamily="34" charset="0"/>
              </a:rPr>
              <a:t>Scheduled</a:t>
            </a:r>
            <a:r>
              <a:rPr lang="en-US" sz="1400" dirty="0">
                <a:latin typeface="Century Gothic" panose="020B0502020202020204" pitchFamily="34" charset="0"/>
              </a:rPr>
              <a:t> </a:t>
            </a:r>
            <a:r>
              <a:rPr lang="en-US" sz="1400" b="1" dirty="0">
                <a:latin typeface="Century Gothic" panose="020B0502020202020204" pitchFamily="34" charset="0"/>
              </a:rPr>
              <a:t>Query</a:t>
            </a:r>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You are able to </a:t>
            </a:r>
            <a:r>
              <a:rPr lang="en-US" sz="1400" b="1" dirty="0">
                <a:latin typeface="Century Gothic" panose="020B0502020202020204" pitchFamily="34" charset="0"/>
              </a:rPr>
              <a:t>see</a:t>
            </a:r>
            <a:r>
              <a:rPr lang="en-US" sz="1400" dirty="0">
                <a:latin typeface="Century Gothic" panose="020B0502020202020204" pitchFamily="34" charset="0"/>
              </a:rPr>
              <a:t> the </a:t>
            </a:r>
            <a:r>
              <a:rPr lang="en-US" sz="1400" b="1" dirty="0">
                <a:latin typeface="Century Gothic" panose="020B0502020202020204" pitchFamily="34" charset="0"/>
              </a:rPr>
              <a:t>status</a:t>
            </a:r>
            <a:r>
              <a:rPr lang="en-US" sz="1400" dirty="0">
                <a:latin typeface="Century Gothic" panose="020B0502020202020204" pitchFamily="34" charset="0"/>
              </a:rPr>
              <a:t> of Scheduled Query runs </a:t>
            </a:r>
            <a:r>
              <a:rPr lang="en-US" sz="1400" b="1" dirty="0">
                <a:latin typeface="Century Gothic" panose="020B0502020202020204" pitchFamily="34" charset="0"/>
              </a:rPr>
              <a:t>by</a:t>
            </a:r>
            <a:r>
              <a:rPr lang="en-US" sz="1400" dirty="0">
                <a:latin typeface="Century Gothic" panose="020B0502020202020204" pitchFamily="34" charset="0"/>
              </a:rPr>
              <a:t>:</a:t>
            </a:r>
          </a:p>
          <a:p>
            <a:endParaRPr lang="en-US" sz="1400" dirty="0">
              <a:latin typeface="Century Gothic" panose="020B0502020202020204" pitchFamily="34" charset="0"/>
            </a:endParaRPr>
          </a:p>
          <a:p>
            <a:pPr marL="291179" indent="-291179">
              <a:buFont typeface="Arial" panose="020B0604020202020204" pitchFamily="34" charset="0"/>
              <a:buChar char="•"/>
            </a:pPr>
            <a:r>
              <a:rPr lang="en-US" sz="1400" dirty="0">
                <a:latin typeface="Century Gothic" panose="020B0502020202020204" pitchFamily="34" charset="0"/>
              </a:rPr>
              <a:t>User ID</a:t>
            </a:r>
          </a:p>
          <a:p>
            <a:pPr marL="291179" indent="-291179">
              <a:buFont typeface="Arial" panose="020B0604020202020204" pitchFamily="34" charset="0"/>
              <a:buChar char="•"/>
            </a:pPr>
            <a:r>
              <a:rPr lang="en-US" sz="1400" dirty="0">
                <a:latin typeface="Century Gothic" panose="020B0502020202020204" pitchFamily="34" charset="0"/>
              </a:rPr>
              <a:t>Type</a:t>
            </a:r>
          </a:p>
          <a:p>
            <a:pPr marL="291179" indent="-291179">
              <a:buFont typeface="Arial" panose="020B0604020202020204" pitchFamily="34" charset="0"/>
              <a:buChar char="•"/>
            </a:pPr>
            <a:r>
              <a:rPr lang="en-US" sz="1400" dirty="0">
                <a:latin typeface="Century Gothic" panose="020B0502020202020204" pitchFamily="34" charset="0"/>
              </a:rPr>
              <a:t>Number of days past</a:t>
            </a:r>
          </a:p>
          <a:p>
            <a:pPr marL="291179" indent="-291179">
              <a:buFont typeface="Arial" panose="020B0604020202020204" pitchFamily="34" charset="0"/>
              <a:buChar char="•"/>
            </a:pPr>
            <a:r>
              <a:rPr lang="en-US" sz="1400" dirty="0">
                <a:latin typeface="Century Gothic" panose="020B0502020202020204" pitchFamily="34" charset="0"/>
              </a:rPr>
              <a:t>Server</a:t>
            </a:r>
          </a:p>
          <a:p>
            <a:pPr marL="291179" indent="-291179">
              <a:buFont typeface="Arial" panose="020B0604020202020204" pitchFamily="34" charset="0"/>
              <a:buChar char="•"/>
            </a:pPr>
            <a:r>
              <a:rPr lang="en-US" sz="1400" dirty="0">
                <a:latin typeface="Century Gothic" panose="020B0502020202020204" pitchFamily="34" charset="0"/>
              </a:rPr>
              <a:t>Name</a:t>
            </a:r>
          </a:p>
          <a:p>
            <a:pPr marL="291179" indent="-291179">
              <a:buFont typeface="Arial" panose="020B0604020202020204" pitchFamily="34" charset="0"/>
              <a:buChar char="•"/>
            </a:pPr>
            <a:r>
              <a:rPr lang="en-US" sz="1400" dirty="0">
                <a:latin typeface="Century Gothic" panose="020B0502020202020204" pitchFamily="34" charset="0"/>
              </a:rPr>
              <a:t>Instance from and to</a:t>
            </a:r>
          </a:p>
          <a:p>
            <a:pPr marL="291179" indent="-291179">
              <a:buFont typeface="Arial" panose="020B0604020202020204" pitchFamily="34" charset="0"/>
              <a:buChar char="•"/>
            </a:pPr>
            <a:r>
              <a:rPr lang="en-US" sz="1400" dirty="0">
                <a:latin typeface="Century Gothic" panose="020B0502020202020204" pitchFamily="34" charset="0"/>
              </a:rPr>
              <a:t>Run Status</a:t>
            </a:r>
          </a:p>
          <a:p>
            <a:pPr marL="291179" indent="-291179">
              <a:buFont typeface="Arial" panose="020B0604020202020204" pitchFamily="34" charset="0"/>
              <a:buChar char="•"/>
            </a:pPr>
            <a:r>
              <a:rPr lang="en-US" sz="1400" dirty="0">
                <a:latin typeface="Century Gothic" panose="020B0502020202020204" pitchFamily="34" charset="0"/>
              </a:rPr>
              <a:t>Distribution Status</a:t>
            </a:r>
          </a:p>
          <a:p>
            <a:pPr marL="291179" indent="-291179">
              <a:buFont typeface="Arial" panose="020B0604020202020204" pitchFamily="34" charset="0"/>
              <a:buChar char="•"/>
            </a:pPr>
            <a:endParaRPr lang="en-US" sz="1400" dirty="0">
              <a:latin typeface="Century Gothic" panose="020B0502020202020204" pitchFamily="34" charset="0"/>
            </a:endParaRPr>
          </a:p>
          <a:p>
            <a:pPr marL="291179" indent="-291179">
              <a:buFont typeface="Arial" panose="020B0604020202020204" pitchFamily="34" charset="0"/>
              <a:buChar char="•"/>
            </a:pPr>
            <a:r>
              <a:rPr lang="en-US" sz="1400" dirty="0"/>
              <a:t>Menu Path: Main Menu&gt;PeopleTools&gt;Process Scheduler&gt;Process Monitor</a:t>
            </a:r>
          </a:p>
          <a:p>
            <a:endParaRPr lang="en-US" sz="1400" dirty="0"/>
          </a:p>
          <a:p>
            <a:r>
              <a:rPr lang="en-US" sz="1400" b="1" dirty="0">
                <a:latin typeface="Century Gothic" panose="020B0502020202020204" pitchFamily="34" charset="0"/>
              </a:rPr>
              <a:t>Once</a:t>
            </a:r>
            <a:r>
              <a:rPr lang="en-US" sz="1400" dirty="0">
                <a:latin typeface="Century Gothic" panose="020B0502020202020204" pitchFamily="34" charset="0"/>
              </a:rPr>
              <a:t> the </a:t>
            </a:r>
            <a:r>
              <a:rPr lang="en-US" sz="1400" b="1" dirty="0">
                <a:latin typeface="Century Gothic" panose="020B0502020202020204" pitchFamily="34" charset="0"/>
              </a:rPr>
              <a:t>Query</a:t>
            </a:r>
            <a:r>
              <a:rPr lang="en-US" sz="1400" dirty="0">
                <a:latin typeface="Century Gothic" panose="020B0502020202020204" pitchFamily="34" charset="0"/>
              </a:rPr>
              <a:t> has </a:t>
            </a:r>
            <a:r>
              <a:rPr lang="en-US" sz="1400" b="1" dirty="0">
                <a:latin typeface="Century Gothic" panose="020B0502020202020204" pitchFamily="34" charset="0"/>
              </a:rPr>
              <a:t>ran</a:t>
            </a:r>
            <a:r>
              <a:rPr lang="en-US" sz="1400" dirty="0">
                <a:latin typeface="Century Gothic" panose="020B0502020202020204" pitchFamily="34" charset="0"/>
              </a:rPr>
              <a:t> you see a </a:t>
            </a:r>
            <a:r>
              <a:rPr lang="en-US" sz="1400" b="1" dirty="0">
                <a:latin typeface="Century Gothic" panose="020B0502020202020204" pitchFamily="34" charset="0"/>
              </a:rPr>
              <a:t>status</a:t>
            </a:r>
            <a:r>
              <a:rPr lang="en-US" sz="1400" dirty="0">
                <a:latin typeface="Century Gothic" panose="020B0502020202020204" pitchFamily="34" charset="0"/>
              </a:rPr>
              <a:t> of “</a:t>
            </a:r>
            <a:r>
              <a:rPr lang="en-US" sz="1400" b="1" dirty="0">
                <a:latin typeface="Century Gothic" panose="020B0502020202020204" pitchFamily="34" charset="0"/>
              </a:rPr>
              <a:t>Success</a:t>
            </a:r>
            <a:r>
              <a:rPr lang="en-US" sz="1400" dirty="0">
                <a:latin typeface="Century Gothic" panose="020B0502020202020204" pitchFamily="34" charset="0"/>
              </a:rPr>
              <a:t>” click on “</a:t>
            </a:r>
            <a:r>
              <a:rPr lang="en-US" sz="1400" b="1" dirty="0">
                <a:latin typeface="Century Gothic" panose="020B0502020202020204" pitchFamily="34" charset="0"/>
              </a:rPr>
              <a:t>Go</a:t>
            </a:r>
            <a:r>
              <a:rPr lang="en-US" sz="1400" dirty="0">
                <a:latin typeface="Century Gothic" panose="020B0502020202020204" pitchFamily="34" charset="0"/>
              </a:rPr>
              <a:t> </a:t>
            </a:r>
            <a:r>
              <a:rPr lang="en-US" sz="1400" b="1" dirty="0">
                <a:latin typeface="Century Gothic" panose="020B0502020202020204" pitchFamily="34" charset="0"/>
              </a:rPr>
              <a:t>back</a:t>
            </a:r>
            <a:r>
              <a:rPr lang="en-US" sz="1400" dirty="0">
                <a:latin typeface="Century Gothic" panose="020B0502020202020204" pitchFamily="34" charset="0"/>
              </a:rPr>
              <a:t> </a:t>
            </a:r>
            <a:r>
              <a:rPr lang="en-US" sz="1400" b="1" dirty="0">
                <a:latin typeface="Century Gothic" panose="020B0502020202020204" pitchFamily="34" charset="0"/>
              </a:rPr>
              <a:t>to</a:t>
            </a:r>
            <a:r>
              <a:rPr lang="en-US" sz="1400" dirty="0">
                <a:latin typeface="Century Gothic" panose="020B0502020202020204" pitchFamily="34" charset="0"/>
              </a:rPr>
              <a:t> </a:t>
            </a:r>
            <a:r>
              <a:rPr lang="en-US" sz="1400" b="1" dirty="0">
                <a:latin typeface="Century Gothic" panose="020B0502020202020204" pitchFamily="34" charset="0"/>
              </a:rPr>
              <a:t>Scheduled</a:t>
            </a:r>
            <a:r>
              <a:rPr lang="en-US" sz="1400" dirty="0">
                <a:latin typeface="Century Gothic" panose="020B0502020202020204" pitchFamily="34" charset="0"/>
              </a:rPr>
              <a:t> </a:t>
            </a:r>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dirty="0"/>
              <a:t>”.  This will return you to the first Scheduled Query search page.  Note that your </a:t>
            </a:r>
            <a:r>
              <a:rPr lang="en-US" sz="1400" i="1" dirty="0"/>
              <a:t>Run Control ID</a:t>
            </a:r>
            <a:r>
              <a:rPr lang="en-US" sz="1400" dirty="0"/>
              <a:t> is filled in so to get to the Scheduled Query page to view the report via Report Manager click on "Enter".   Click on the </a:t>
            </a:r>
            <a:r>
              <a:rPr lang="en-US" sz="1400" i="1" dirty="0"/>
              <a:t>Report Manager</a:t>
            </a:r>
            <a:r>
              <a:rPr lang="en-US" sz="1400" dirty="0"/>
              <a:t> hyperlink to view the Report. </a:t>
            </a:r>
          </a:p>
          <a:p>
            <a:pPr marL="291179" indent="-291179">
              <a:buFont typeface="Arial" panose="020B0604020202020204" pitchFamily="34" charset="0"/>
              <a:buChar char="•"/>
            </a:pP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18</a:t>
            </a:fld>
            <a:endParaRPr lang="en-US"/>
          </a:p>
        </p:txBody>
      </p:sp>
    </p:spTree>
    <p:extLst>
      <p:ext uri="{BB962C8B-B14F-4D97-AF65-F5344CB8AC3E}">
        <p14:creationId xmlns:p14="http://schemas.microsoft.com/office/powerpoint/2010/main" val="2071736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5113020"/>
          </a:xfrm>
        </p:spPr>
        <p:txBody>
          <a:bodyPr/>
          <a:lstStyle/>
          <a:p>
            <a:r>
              <a:rPr lang="en-US" sz="1400" dirty="0">
                <a:latin typeface="Century Gothic" panose="020B0502020202020204" pitchFamily="34" charset="0"/>
              </a:rPr>
              <a:t>Page 10-11					3 minutes</a:t>
            </a:r>
          </a:p>
          <a:p>
            <a:endParaRPr lang="en-US" sz="1400" dirty="0">
              <a:latin typeface="Century Gothic" panose="020B0502020202020204" pitchFamily="34" charset="0"/>
            </a:endParaRPr>
          </a:p>
          <a:p>
            <a:r>
              <a:rPr lang="en-US" sz="1400" dirty="0">
                <a:latin typeface="Century Gothic" panose="020B0502020202020204" pitchFamily="34" charset="0"/>
              </a:rPr>
              <a:t>You are able to </a:t>
            </a:r>
            <a:r>
              <a:rPr lang="en-US" sz="1400" b="1" dirty="0">
                <a:latin typeface="Century Gothic" panose="020B0502020202020204" pitchFamily="34" charset="0"/>
              </a:rPr>
              <a:t>filter</a:t>
            </a:r>
            <a:r>
              <a:rPr lang="en-US" sz="1400" dirty="0">
                <a:latin typeface="Century Gothic" panose="020B0502020202020204" pitchFamily="34" charset="0"/>
              </a:rPr>
              <a:t> the </a:t>
            </a:r>
            <a:r>
              <a:rPr lang="en-US" sz="1400" b="1" dirty="0">
                <a:latin typeface="Century Gothic" panose="020B0502020202020204" pitchFamily="34" charset="0"/>
              </a:rPr>
              <a:t>displayed</a:t>
            </a:r>
            <a:r>
              <a:rPr lang="en-US" sz="1400" dirty="0">
                <a:latin typeface="Century Gothic" panose="020B0502020202020204" pitchFamily="34" charset="0"/>
              </a:rPr>
              <a:t> </a:t>
            </a:r>
            <a:r>
              <a:rPr lang="en-US" sz="1400" b="1" dirty="0">
                <a:latin typeface="Century Gothic" panose="020B0502020202020204" pitchFamily="34" charset="0"/>
              </a:rPr>
              <a:t>reports</a:t>
            </a:r>
            <a:r>
              <a:rPr lang="en-US" sz="1400" dirty="0">
                <a:latin typeface="Century Gothic" panose="020B0502020202020204" pitchFamily="34" charset="0"/>
              </a:rPr>
              <a:t> by:</a:t>
            </a:r>
          </a:p>
          <a:p>
            <a:pPr marL="291179" indent="-291179">
              <a:buFont typeface="Arial" panose="020B0604020202020204" pitchFamily="34" charset="0"/>
              <a:buChar char="•"/>
            </a:pPr>
            <a:r>
              <a:rPr lang="en-US" sz="1400" dirty="0">
                <a:latin typeface="Century Gothic" panose="020B0502020202020204" pitchFamily="34" charset="0"/>
              </a:rPr>
              <a:t>Folder</a:t>
            </a:r>
          </a:p>
          <a:p>
            <a:pPr marL="291179" indent="-291179">
              <a:buFont typeface="Arial" panose="020B0604020202020204" pitchFamily="34" charset="0"/>
              <a:buChar char="•"/>
            </a:pPr>
            <a:r>
              <a:rPr lang="en-US" sz="1400" dirty="0">
                <a:latin typeface="Century Gothic" panose="020B0502020202020204" pitchFamily="34" charset="0"/>
              </a:rPr>
              <a:t>Instance from and to</a:t>
            </a:r>
          </a:p>
          <a:p>
            <a:pPr marL="291179" indent="-291179">
              <a:buFont typeface="Arial" panose="020B0604020202020204" pitchFamily="34" charset="0"/>
              <a:buChar char="•"/>
            </a:pPr>
            <a:r>
              <a:rPr lang="en-US" sz="1400" dirty="0">
                <a:latin typeface="Century Gothic" panose="020B0502020202020204" pitchFamily="34" charset="0"/>
              </a:rPr>
              <a:t>Name</a:t>
            </a:r>
          </a:p>
          <a:p>
            <a:pPr marL="291179" indent="-291179">
              <a:buFont typeface="Arial" panose="020B0604020202020204" pitchFamily="34" charset="0"/>
              <a:buChar char="•"/>
            </a:pPr>
            <a:r>
              <a:rPr lang="en-US" sz="1400" dirty="0">
                <a:latin typeface="Century Gothic" panose="020B0502020202020204" pitchFamily="34" charset="0"/>
              </a:rPr>
              <a:t>Created on Date</a:t>
            </a:r>
          </a:p>
          <a:p>
            <a:pPr marL="291179" indent="-291179">
              <a:buFont typeface="Arial" panose="020B0604020202020204" pitchFamily="34" charset="0"/>
              <a:buChar char="•"/>
            </a:pPr>
            <a:r>
              <a:rPr lang="en-US" sz="1400" dirty="0">
                <a:latin typeface="Century Gothic" panose="020B0502020202020204" pitchFamily="34" charset="0"/>
              </a:rPr>
              <a:t>Number of Days past</a:t>
            </a:r>
          </a:p>
          <a:p>
            <a:pPr marL="291179" indent="-291179">
              <a:buFont typeface="Arial" panose="020B0604020202020204" pitchFamily="34" charset="0"/>
              <a:buChar char="•"/>
            </a:pPr>
            <a:r>
              <a:rPr lang="en-US" sz="1400" dirty="0">
                <a:latin typeface="Century Gothic" panose="020B0502020202020204" pitchFamily="34" charset="0"/>
              </a:rPr>
              <a:t>Date Range</a:t>
            </a:r>
          </a:p>
          <a:p>
            <a:r>
              <a:rPr lang="en-US" sz="1400" dirty="0">
                <a:latin typeface="Century Gothic" panose="020B0502020202020204" pitchFamily="34" charset="0"/>
              </a:rPr>
              <a:t> </a:t>
            </a:r>
          </a:p>
          <a:p>
            <a:r>
              <a:rPr lang="en-US" sz="1400" dirty="0">
                <a:latin typeface="Century Gothic" panose="020B0502020202020204" pitchFamily="34" charset="0"/>
              </a:rPr>
              <a:t>Click on the </a:t>
            </a:r>
            <a:r>
              <a:rPr lang="en-US" sz="1400" b="1" dirty="0">
                <a:latin typeface="Century Gothic" panose="020B0502020202020204" pitchFamily="34" charset="0"/>
              </a:rPr>
              <a:t>Run Control ID Description </a:t>
            </a:r>
            <a:r>
              <a:rPr lang="en-US" sz="1400" dirty="0">
                <a:latin typeface="Century Gothic" panose="020B0502020202020204" pitchFamily="34" charset="0"/>
              </a:rPr>
              <a:t>found in the </a:t>
            </a:r>
            <a:r>
              <a:rPr lang="en-US" sz="1400" b="1" dirty="0">
                <a:latin typeface="Century Gothic" panose="020B0502020202020204" pitchFamily="34" charset="0"/>
              </a:rPr>
              <a:t>Report</a:t>
            </a:r>
            <a:r>
              <a:rPr lang="en-US" sz="1400" dirty="0">
                <a:latin typeface="Century Gothic" panose="020B0502020202020204" pitchFamily="34" charset="0"/>
              </a:rPr>
              <a:t> </a:t>
            </a:r>
            <a:r>
              <a:rPr lang="en-US" sz="1400" b="1" dirty="0">
                <a:latin typeface="Century Gothic" panose="020B0502020202020204" pitchFamily="34" charset="0"/>
              </a:rPr>
              <a:t>column</a:t>
            </a:r>
            <a:r>
              <a:rPr lang="en-US" sz="1400" dirty="0">
                <a:latin typeface="Century Gothic" panose="020B0502020202020204" pitchFamily="34" charset="0"/>
              </a:rPr>
              <a:t> to </a:t>
            </a:r>
            <a:r>
              <a:rPr lang="en-US" sz="1400" b="1" dirty="0">
                <a:latin typeface="Century Gothic" panose="020B0502020202020204" pitchFamily="34" charset="0"/>
              </a:rPr>
              <a:t>view</a:t>
            </a:r>
            <a:r>
              <a:rPr lang="en-US" sz="1400" dirty="0">
                <a:latin typeface="Century Gothic" panose="020B0502020202020204" pitchFamily="34" charset="0"/>
              </a:rPr>
              <a:t> the </a:t>
            </a:r>
            <a:r>
              <a:rPr lang="en-US" sz="1400" b="1" dirty="0">
                <a:latin typeface="Century Gothic" panose="020B0502020202020204" pitchFamily="34" charset="0"/>
              </a:rPr>
              <a:t>output</a:t>
            </a:r>
            <a:r>
              <a:rPr lang="en-US" sz="1400" dirty="0">
                <a:latin typeface="Century Gothic" panose="020B0502020202020204" pitchFamily="34" charset="0"/>
              </a:rPr>
              <a:t>. </a:t>
            </a:r>
          </a:p>
          <a:p>
            <a:endParaRPr lang="en-US" sz="1400" dirty="0">
              <a:latin typeface="Century Gothic" panose="020B0502020202020204" pitchFamily="34" charset="0"/>
            </a:endParaRPr>
          </a:p>
          <a:p>
            <a:r>
              <a:rPr lang="en-US" sz="1400" dirty="0">
                <a:latin typeface="Century Gothic" panose="020B0502020202020204" pitchFamily="34" charset="0"/>
              </a:rPr>
              <a:t>This take you to the </a:t>
            </a:r>
            <a:r>
              <a:rPr lang="en-US" sz="1400" b="1" dirty="0">
                <a:latin typeface="Century Gothic" panose="020B0502020202020204" pitchFamily="34" charset="0"/>
              </a:rPr>
              <a:t>report file</a:t>
            </a:r>
            <a:r>
              <a:rPr lang="en-US" sz="1400" dirty="0">
                <a:latin typeface="Century Gothic" panose="020B0502020202020204" pitchFamily="34" charset="0"/>
              </a:rPr>
              <a:t>.  The file </a:t>
            </a:r>
            <a:r>
              <a:rPr lang="en-US" sz="1400" b="1" dirty="0">
                <a:latin typeface="Century Gothic" panose="020B0502020202020204" pitchFamily="34" charset="0"/>
              </a:rPr>
              <a:t>logs</a:t>
            </a:r>
            <a:r>
              <a:rPr lang="en-US" sz="1400" dirty="0">
                <a:latin typeface="Century Gothic" panose="020B0502020202020204" pitchFamily="34" charset="0"/>
              </a:rPr>
              <a:t> are </a:t>
            </a:r>
            <a:r>
              <a:rPr lang="en-US" sz="1400" b="1" dirty="0">
                <a:latin typeface="Century Gothic" panose="020B0502020202020204" pitchFamily="34" charset="0"/>
              </a:rPr>
              <a:t>viewable</a:t>
            </a:r>
            <a:r>
              <a:rPr lang="en-US" sz="1400" dirty="0">
                <a:latin typeface="Century Gothic" panose="020B0502020202020204" pitchFamily="34" charset="0"/>
              </a:rPr>
              <a:t> from here </a:t>
            </a:r>
            <a:r>
              <a:rPr lang="en-US" sz="1400" b="1" dirty="0">
                <a:latin typeface="Century Gothic" panose="020B0502020202020204" pitchFamily="34" charset="0"/>
              </a:rPr>
              <a:t>as</a:t>
            </a:r>
            <a:r>
              <a:rPr lang="en-US" sz="1400" dirty="0">
                <a:latin typeface="Century Gothic" panose="020B0502020202020204" pitchFamily="34" charset="0"/>
              </a:rPr>
              <a:t> </a:t>
            </a:r>
            <a:r>
              <a:rPr lang="en-US" sz="1400" b="1" dirty="0">
                <a:latin typeface="Century Gothic" panose="020B0502020202020204" pitchFamily="34" charset="0"/>
              </a:rPr>
              <a:t>well</a:t>
            </a:r>
            <a:r>
              <a:rPr lang="en-US" sz="1400" dirty="0">
                <a:latin typeface="Century Gothic" panose="020B0502020202020204" pitchFamily="34" charset="0"/>
              </a:rPr>
              <a:t> </a:t>
            </a:r>
            <a:r>
              <a:rPr lang="en-US" sz="1400" b="1" dirty="0">
                <a:latin typeface="Century Gothic" panose="020B0502020202020204" pitchFamily="34" charset="0"/>
              </a:rPr>
              <a:t>as</a:t>
            </a:r>
            <a:r>
              <a:rPr lang="en-US" sz="1400" dirty="0">
                <a:latin typeface="Century Gothic" panose="020B0502020202020204" pitchFamily="34" charset="0"/>
              </a:rPr>
              <a:t> the Query </a:t>
            </a:r>
            <a:r>
              <a:rPr lang="en-US" sz="1400" b="1" dirty="0">
                <a:latin typeface="Century Gothic" panose="020B0502020202020204" pitchFamily="34" charset="0"/>
              </a:rPr>
              <a:t>results</a:t>
            </a:r>
            <a:r>
              <a:rPr lang="en-US" sz="1400" dirty="0">
                <a:latin typeface="Century Gothic" panose="020B0502020202020204" pitchFamily="34" charset="0"/>
              </a:rPr>
              <a:t>.</a:t>
            </a:r>
          </a:p>
          <a:p>
            <a:r>
              <a:rPr lang="en-US" sz="1400" dirty="0">
                <a:latin typeface="Century Gothic" panose="020B0502020202020204" pitchFamily="34" charset="0"/>
              </a:rPr>
              <a:t> </a:t>
            </a:r>
          </a:p>
          <a:p>
            <a:r>
              <a:rPr lang="en-US" sz="1400" dirty="0">
                <a:latin typeface="Century Gothic" panose="020B0502020202020204" pitchFamily="34" charset="0"/>
              </a:rPr>
              <a:t>The Query </a:t>
            </a:r>
            <a:r>
              <a:rPr lang="en-US" sz="1400" b="1" dirty="0">
                <a:latin typeface="Century Gothic" panose="020B0502020202020204" pitchFamily="34" charset="0"/>
              </a:rPr>
              <a:t>results</a:t>
            </a:r>
            <a:r>
              <a:rPr lang="en-US" sz="1400" dirty="0">
                <a:latin typeface="Century Gothic" panose="020B0502020202020204" pitchFamily="34" charset="0"/>
              </a:rPr>
              <a:t> can be </a:t>
            </a:r>
            <a:r>
              <a:rPr lang="en-US" sz="1400" b="1" dirty="0">
                <a:latin typeface="Century Gothic" panose="020B0502020202020204" pitchFamily="34" charset="0"/>
              </a:rPr>
              <a:t>viewed</a:t>
            </a:r>
            <a:r>
              <a:rPr lang="en-US" sz="1400" dirty="0">
                <a:latin typeface="Century Gothic" panose="020B0502020202020204" pitchFamily="34" charset="0"/>
              </a:rPr>
              <a:t> in the selected </a:t>
            </a:r>
            <a:r>
              <a:rPr lang="en-US" sz="1400" b="1" dirty="0">
                <a:latin typeface="Century Gothic" panose="020B0502020202020204" pitchFamily="34" charset="0"/>
              </a:rPr>
              <a:t>format</a:t>
            </a:r>
            <a:r>
              <a:rPr lang="en-US" sz="1400" dirty="0">
                <a:latin typeface="Century Gothic" panose="020B0502020202020204" pitchFamily="34" charset="0"/>
              </a:rPr>
              <a:t> by clicking on the </a:t>
            </a:r>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b="1" dirty="0">
                <a:latin typeface="Century Gothic" panose="020B0502020202020204" pitchFamily="34" charset="0"/>
              </a:rPr>
              <a:t>Name</a:t>
            </a:r>
            <a:r>
              <a:rPr lang="en-US" sz="1400" dirty="0">
                <a:latin typeface="Century Gothic" panose="020B0502020202020204" pitchFamily="34" charset="0"/>
              </a:rPr>
              <a:t> in the </a:t>
            </a:r>
            <a:r>
              <a:rPr lang="en-US" sz="1400" b="1" dirty="0">
                <a:latin typeface="Century Gothic" panose="020B0502020202020204" pitchFamily="34" charset="0"/>
              </a:rPr>
              <a:t>Name</a:t>
            </a:r>
            <a:r>
              <a:rPr lang="en-US" sz="1400" dirty="0">
                <a:latin typeface="Century Gothic" panose="020B0502020202020204" pitchFamily="34" charset="0"/>
              </a:rPr>
              <a:t> </a:t>
            </a:r>
            <a:r>
              <a:rPr lang="en-US" sz="1400" b="1" dirty="0">
                <a:latin typeface="Century Gothic" panose="020B0502020202020204" pitchFamily="34" charset="0"/>
              </a:rPr>
              <a:t>column</a:t>
            </a:r>
            <a:r>
              <a:rPr lang="en-US" sz="1400" dirty="0">
                <a:latin typeface="Century Gothic" panose="020B0502020202020204" pitchFamily="34" charset="0"/>
              </a:rPr>
              <a:t>.</a:t>
            </a:r>
          </a:p>
        </p:txBody>
      </p:sp>
      <p:sp>
        <p:nvSpPr>
          <p:cNvPr id="4" name="Slide Number Placeholder 3"/>
          <p:cNvSpPr>
            <a:spLocks noGrp="1"/>
          </p:cNvSpPr>
          <p:nvPr>
            <p:ph type="sldNum" sz="quarter" idx="10"/>
          </p:nvPr>
        </p:nvSpPr>
        <p:spPr>
          <a:xfrm>
            <a:off x="6019799" y="8909050"/>
            <a:ext cx="836613" cy="385737"/>
          </a:xfrm>
        </p:spPr>
        <p:txBody>
          <a:bodyPr/>
          <a:lstStyle/>
          <a:p>
            <a:fld id="{2F7BB26F-C1F1-4EE6-B7A4-AD933616F50E}" type="slidenum">
              <a:rPr lang="en-US" smtClean="0"/>
              <a:t>19</a:t>
            </a:fld>
            <a:endParaRPr lang="en-US" dirty="0"/>
          </a:p>
        </p:txBody>
      </p:sp>
    </p:spTree>
    <p:extLst>
      <p:ext uri="{BB962C8B-B14F-4D97-AF65-F5344CB8AC3E}">
        <p14:creationId xmlns:p14="http://schemas.microsoft.com/office/powerpoint/2010/main" val="207173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87313"/>
            <a:ext cx="2828925" cy="2122487"/>
          </a:xfrm>
        </p:spPr>
      </p:sp>
      <p:sp>
        <p:nvSpPr>
          <p:cNvPr id="3" name="Notes Placeholder 2"/>
          <p:cNvSpPr>
            <a:spLocks noGrp="1"/>
          </p:cNvSpPr>
          <p:nvPr>
            <p:ph type="body" idx="1"/>
          </p:nvPr>
        </p:nvSpPr>
        <p:spPr>
          <a:xfrm>
            <a:off x="-17539" y="2057400"/>
            <a:ext cx="6858000" cy="7162800"/>
          </a:xfrm>
        </p:spPr>
        <p:txBody>
          <a:bodyPr/>
          <a:lstStyle/>
          <a:p>
            <a:r>
              <a:rPr lang="en-US" sz="1400" dirty="0">
                <a:latin typeface="Century Gothic" panose="020B0502020202020204" pitchFamily="34" charset="0"/>
              </a:rPr>
              <a:t>Page 1					           15 minutes</a:t>
            </a:r>
          </a:p>
          <a:p>
            <a:endParaRPr lang="en-US" sz="400" dirty="0">
              <a:latin typeface="Century Gothic" panose="020B0502020202020204" pitchFamily="34" charset="0"/>
            </a:endParaRPr>
          </a:p>
          <a:p>
            <a:r>
              <a:rPr lang="en-US" sz="1200" kern="1200" dirty="0">
                <a:solidFill>
                  <a:schemeClr val="tx1"/>
                </a:solidFill>
                <a:effectLst/>
                <a:latin typeface="+mn-lt"/>
                <a:ea typeface="+mn-ea"/>
                <a:cs typeface="+mn-cs"/>
              </a:rPr>
              <a:t>Welcome to PeopleSoft Query! PeopleSoft Query is a data extraction tool that all ctcLink PeopleSoft users are able to access and use.  A Query is simply a set of instructions on what data to pull from the system.  For example, all students who were enrolled in Math for term 2167.  Sometimes, these instructions can be modified by the end user in the form of a Prompt.  Perhaps, instead of always pulling data for term 2167, the Query is written so that the end user would be prompted for which term they would like to see the data.  There are many Queries which have already been written and are available for use by end users. </a:t>
            </a:r>
            <a:r>
              <a:rPr lang="en-US" sz="1200" b="0" i="0" kern="1200" dirty="0">
                <a:solidFill>
                  <a:schemeClr val="tx1"/>
                </a:solidFill>
                <a:effectLst/>
                <a:latin typeface="+mn-lt"/>
                <a:ea typeface="+mn-ea"/>
                <a:cs typeface="+mn-cs"/>
              </a:rPr>
              <a:t>These Queries will extract data from the system that end users can use to create reports.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2</a:t>
            </a:fld>
            <a:endParaRPr lang="en-US" dirty="0"/>
          </a:p>
        </p:txBody>
      </p:sp>
    </p:spTree>
    <p:extLst>
      <p:ext uri="{BB962C8B-B14F-4D97-AF65-F5344CB8AC3E}">
        <p14:creationId xmlns:p14="http://schemas.microsoft.com/office/powerpoint/2010/main" val="1091998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5113020"/>
          </a:xfrm>
        </p:spPr>
        <p:txBody>
          <a:bodyPr/>
          <a:lstStyle/>
          <a:p>
            <a:r>
              <a:rPr lang="en-US" sz="1400" dirty="0">
                <a:latin typeface="Century Gothic" panose="020B0502020202020204" pitchFamily="34" charset="0"/>
              </a:rPr>
              <a:t>Page 11 						5  minutes</a:t>
            </a:r>
          </a:p>
          <a:p>
            <a:endParaRPr lang="en-US" sz="1400" dirty="0">
              <a:latin typeface="Century Gothic" panose="020B0502020202020204" pitchFamily="34" charset="0"/>
            </a:endParaRPr>
          </a:p>
          <a:p>
            <a:r>
              <a:rPr lang="en-US" sz="1400" dirty="0">
                <a:latin typeface="Century Gothic" panose="020B0502020202020204" pitchFamily="34" charset="0"/>
              </a:rPr>
              <a:t>Follow the instructions on page 11</a:t>
            </a:r>
            <a:r>
              <a:rPr lang="en-US" sz="1400" baseline="0" dirty="0">
                <a:latin typeface="Century Gothic" panose="020B0502020202020204" pitchFamily="34" charset="0"/>
              </a:rPr>
              <a:t> </a:t>
            </a:r>
            <a:r>
              <a:rPr lang="en-US" sz="1400" dirty="0">
                <a:latin typeface="Century Gothic" panose="020B0502020202020204" pitchFamily="34" charset="0"/>
              </a:rPr>
              <a:t>to schedule your Query.</a:t>
            </a:r>
          </a:p>
        </p:txBody>
      </p:sp>
      <p:sp>
        <p:nvSpPr>
          <p:cNvPr id="4" name="Slide Number Placeholder 3"/>
          <p:cNvSpPr>
            <a:spLocks noGrp="1"/>
          </p:cNvSpPr>
          <p:nvPr>
            <p:ph type="sldNum" sz="quarter" idx="10"/>
          </p:nvPr>
        </p:nvSpPr>
        <p:spPr>
          <a:xfrm>
            <a:off x="6019799" y="8909050"/>
            <a:ext cx="836613" cy="385737"/>
          </a:xfrm>
        </p:spPr>
        <p:txBody>
          <a:bodyPr/>
          <a:lstStyle/>
          <a:p>
            <a:fld id="{2F7BB26F-C1F1-4EE6-B7A4-AD933616F50E}" type="slidenum">
              <a:rPr lang="en-US" smtClean="0"/>
              <a:t>20</a:t>
            </a:fld>
            <a:endParaRPr lang="en-US" dirty="0"/>
          </a:p>
        </p:txBody>
      </p:sp>
    </p:spTree>
    <p:extLst>
      <p:ext uri="{BB962C8B-B14F-4D97-AF65-F5344CB8AC3E}">
        <p14:creationId xmlns:p14="http://schemas.microsoft.com/office/powerpoint/2010/main" val="2071736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415790"/>
            <a:ext cx="6629400" cy="4880610"/>
          </a:xfrm>
        </p:spPr>
        <p:txBody>
          <a:bodyPr/>
          <a:lstStyle/>
          <a:p>
            <a:r>
              <a:rPr lang="en-US" sz="1400" dirty="0">
                <a:latin typeface="Century Gothic" panose="020B0502020202020204" pitchFamily="34" charset="0"/>
              </a:rPr>
              <a:t>Page 12					3 minutes</a:t>
            </a:r>
          </a:p>
          <a:p>
            <a:pPr defTabSz="931774">
              <a:defRPr/>
            </a:pPr>
            <a:endParaRPr lang="en-US" sz="1400" dirty="0">
              <a:latin typeface="Century Gothic" panose="020B0502020202020204" pitchFamily="34" charset="0"/>
            </a:endParaRPr>
          </a:p>
          <a:p>
            <a:pPr defTabSz="931774">
              <a:defRPr/>
            </a:pPr>
            <a:r>
              <a:rPr lang="en-US" sz="1400" dirty="0">
                <a:latin typeface="Century Gothic" panose="020B0502020202020204" pitchFamily="34" charset="0"/>
              </a:rPr>
              <a:t>Main Menu </a:t>
            </a:r>
            <a:r>
              <a:rPr lang="en-US" sz="1400" dirty="0">
                <a:latin typeface="Century Gothic" panose="020B0502020202020204" pitchFamily="34" charset="0"/>
                <a:sym typeface="Wingdings"/>
              </a:rPr>
              <a:t></a:t>
            </a:r>
            <a:r>
              <a:rPr lang="en-US" sz="1400" dirty="0">
                <a:latin typeface="Century Gothic" panose="020B0502020202020204" pitchFamily="34" charset="0"/>
              </a:rPr>
              <a:t> Reporting Tools </a:t>
            </a:r>
            <a:r>
              <a:rPr lang="en-US" sz="1400" dirty="0">
                <a:latin typeface="Century Gothic" panose="020B0502020202020204" pitchFamily="34" charset="0"/>
                <a:sym typeface="Wingdings"/>
              </a:rPr>
              <a:t></a:t>
            </a:r>
            <a:r>
              <a:rPr lang="en-US" sz="1400" dirty="0">
                <a:latin typeface="Century Gothic" panose="020B0502020202020204" pitchFamily="34" charset="0"/>
              </a:rPr>
              <a:t> Query </a:t>
            </a:r>
            <a:r>
              <a:rPr lang="en-US" sz="1400" dirty="0">
                <a:latin typeface="Century Gothic" panose="020B0502020202020204" pitchFamily="34" charset="0"/>
                <a:sym typeface="Wingdings"/>
              </a:rPr>
              <a:t></a:t>
            </a:r>
            <a:r>
              <a:rPr lang="en-US" sz="1400" dirty="0">
                <a:latin typeface="Century Gothic" panose="020B0502020202020204" pitchFamily="34" charset="0"/>
              </a:rPr>
              <a:t> Schedule Query</a:t>
            </a:r>
          </a:p>
          <a:p>
            <a:endParaRPr lang="en-US" sz="1400" dirty="0">
              <a:latin typeface="Century Gothic" panose="020B0502020202020204" pitchFamily="34" charset="0"/>
            </a:endParaRPr>
          </a:p>
          <a:p>
            <a:r>
              <a:rPr lang="en-US" sz="1400" dirty="0">
                <a:latin typeface="Century Gothic" panose="020B0502020202020204" pitchFamily="34" charset="0"/>
              </a:rPr>
              <a:t>You will be brought to the page to </a:t>
            </a:r>
            <a:r>
              <a:rPr lang="en-US" sz="1400" b="1" dirty="0">
                <a:latin typeface="Century Gothic" panose="020B0502020202020204" pitchFamily="34" charset="0"/>
              </a:rPr>
              <a:t>search</a:t>
            </a:r>
            <a:r>
              <a:rPr lang="en-US" sz="1400" dirty="0">
                <a:latin typeface="Century Gothic" panose="020B0502020202020204" pitchFamily="34" charset="0"/>
              </a:rPr>
              <a:t> for an </a:t>
            </a:r>
            <a:r>
              <a:rPr lang="en-US" sz="1400" b="1" dirty="0">
                <a:latin typeface="Century Gothic" panose="020B0502020202020204" pitchFamily="34" charset="0"/>
              </a:rPr>
              <a:t>existing</a:t>
            </a:r>
            <a:r>
              <a:rPr lang="en-US" sz="1400" dirty="0">
                <a:latin typeface="Century Gothic" panose="020B0502020202020204" pitchFamily="34" charset="0"/>
              </a:rPr>
              <a:t> </a:t>
            </a:r>
            <a:r>
              <a:rPr lang="en-US" sz="1400" b="1" dirty="0">
                <a:latin typeface="Century Gothic" panose="020B0502020202020204" pitchFamily="34" charset="0"/>
              </a:rPr>
              <a:t>Scheduled</a:t>
            </a:r>
            <a:r>
              <a:rPr lang="en-US" sz="1400" dirty="0">
                <a:latin typeface="Century Gothic" panose="020B0502020202020204" pitchFamily="34" charset="0"/>
              </a:rPr>
              <a:t> </a:t>
            </a:r>
            <a:r>
              <a:rPr lang="en-US" sz="1400" b="1" dirty="0">
                <a:latin typeface="Century Gothic" panose="020B0502020202020204" pitchFamily="34" charset="0"/>
              </a:rPr>
              <a:t>Query</a:t>
            </a:r>
            <a:r>
              <a:rPr lang="en-US" sz="1400" dirty="0">
                <a:latin typeface="Century Gothic" panose="020B0502020202020204" pitchFamily="34" charset="0"/>
              </a:rPr>
              <a:t> or </a:t>
            </a:r>
            <a:r>
              <a:rPr lang="en-US" sz="1400" b="1" dirty="0">
                <a:latin typeface="Century Gothic" panose="020B0502020202020204" pitchFamily="34" charset="0"/>
              </a:rPr>
              <a:t>Run Control ID </a:t>
            </a:r>
            <a:r>
              <a:rPr lang="en-US" sz="1400" dirty="0">
                <a:latin typeface="Century Gothic" panose="020B0502020202020204" pitchFamily="34" charset="0"/>
              </a:rPr>
              <a:t>via:</a:t>
            </a:r>
          </a:p>
          <a:p>
            <a:r>
              <a:rPr lang="en-US" sz="1400" dirty="0">
                <a:latin typeface="Century Gothic" panose="020B0502020202020204" pitchFamily="34" charset="0"/>
              </a:rPr>
              <a:t> </a:t>
            </a:r>
          </a:p>
          <a:p>
            <a:pPr lvl="0"/>
            <a:r>
              <a:rPr lang="en-US" sz="1400" b="1" dirty="0">
                <a:latin typeface="Century Gothic" panose="020B0502020202020204" pitchFamily="34" charset="0"/>
              </a:rPr>
              <a:t>Description</a:t>
            </a:r>
          </a:p>
          <a:p>
            <a:pPr lvl="0"/>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b="1" dirty="0">
                <a:latin typeface="Century Gothic" panose="020B0502020202020204" pitchFamily="34" charset="0"/>
              </a:rPr>
              <a:t>Name</a:t>
            </a:r>
          </a:p>
          <a:p>
            <a:pPr lvl="0"/>
            <a:r>
              <a:rPr lang="en-US" sz="1400" b="1" dirty="0">
                <a:latin typeface="Century Gothic" panose="020B0502020202020204" pitchFamily="34" charset="0"/>
              </a:rPr>
              <a:t>Run</a:t>
            </a:r>
            <a:r>
              <a:rPr lang="en-US" sz="1400" dirty="0">
                <a:latin typeface="Century Gothic" panose="020B0502020202020204" pitchFamily="34" charset="0"/>
              </a:rPr>
              <a:t> </a:t>
            </a:r>
            <a:r>
              <a:rPr lang="en-US" sz="1400" b="1" dirty="0">
                <a:latin typeface="Century Gothic" panose="020B0502020202020204" pitchFamily="34" charset="0"/>
              </a:rPr>
              <a:t>Control</a:t>
            </a:r>
            <a:r>
              <a:rPr lang="en-US" sz="1400" dirty="0">
                <a:latin typeface="Century Gothic" panose="020B0502020202020204" pitchFamily="34" charset="0"/>
              </a:rPr>
              <a:t> </a:t>
            </a:r>
            <a:r>
              <a:rPr lang="en-US" sz="1400" b="1" dirty="0">
                <a:latin typeface="Century Gothic" panose="020B0502020202020204" pitchFamily="34" charset="0"/>
              </a:rPr>
              <a:t>ID</a:t>
            </a:r>
          </a:p>
          <a:p>
            <a:endParaRPr lang="en-US" sz="1400" dirty="0">
              <a:latin typeface="Century Gothic" panose="020B0502020202020204" pitchFamily="34" charset="0"/>
            </a:endParaRPr>
          </a:p>
          <a:p>
            <a:r>
              <a:rPr lang="en-US" sz="1400" dirty="0">
                <a:latin typeface="Century Gothic" panose="020B0502020202020204" pitchFamily="34" charset="0"/>
              </a:rPr>
              <a:t>Click on the </a:t>
            </a:r>
            <a:r>
              <a:rPr lang="en-US" sz="1400" b="1" dirty="0">
                <a:latin typeface="Century Gothic" panose="020B0502020202020204" pitchFamily="34" charset="0"/>
              </a:rPr>
              <a:t>Add</a:t>
            </a:r>
            <a:r>
              <a:rPr lang="en-US" sz="1400" dirty="0">
                <a:latin typeface="Century Gothic" panose="020B0502020202020204" pitchFamily="34" charset="0"/>
              </a:rPr>
              <a:t> </a:t>
            </a:r>
            <a:r>
              <a:rPr lang="en-US" sz="1400" b="1" dirty="0">
                <a:latin typeface="Century Gothic" panose="020B0502020202020204" pitchFamily="34" charset="0"/>
              </a:rPr>
              <a:t>a</a:t>
            </a:r>
            <a:r>
              <a:rPr lang="en-US" sz="1400" dirty="0">
                <a:latin typeface="Century Gothic" panose="020B0502020202020204" pitchFamily="34" charset="0"/>
              </a:rPr>
              <a:t> </a:t>
            </a:r>
            <a:r>
              <a:rPr lang="en-US" sz="1400" b="1" dirty="0">
                <a:latin typeface="Century Gothic" panose="020B0502020202020204" pitchFamily="34" charset="0"/>
              </a:rPr>
              <a:t>New</a:t>
            </a:r>
            <a:r>
              <a:rPr lang="en-US" sz="1400" dirty="0">
                <a:latin typeface="Century Gothic" panose="020B0502020202020204" pitchFamily="34" charset="0"/>
              </a:rPr>
              <a:t> </a:t>
            </a:r>
            <a:r>
              <a:rPr lang="en-US" sz="1400" b="1" dirty="0">
                <a:latin typeface="Century Gothic" panose="020B0502020202020204" pitchFamily="34" charset="0"/>
              </a:rPr>
              <a:t>Value</a:t>
            </a:r>
            <a:r>
              <a:rPr lang="en-US" sz="1400" dirty="0">
                <a:latin typeface="Century Gothic" panose="020B0502020202020204" pitchFamily="34" charset="0"/>
              </a:rPr>
              <a:t> tab to create a </a:t>
            </a:r>
            <a:r>
              <a:rPr lang="en-US" sz="1400" b="1" dirty="0">
                <a:latin typeface="Century Gothic" panose="020B0502020202020204" pitchFamily="34" charset="0"/>
              </a:rPr>
              <a:t>new</a:t>
            </a:r>
            <a:r>
              <a:rPr lang="en-US" sz="1400" dirty="0">
                <a:latin typeface="Century Gothic" panose="020B0502020202020204" pitchFamily="34" charset="0"/>
              </a:rPr>
              <a:t> </a:t>
            </a:r>
            <a:r>
              <a:rPr lang="en-US" sz="1400" b="1" dirty="0">
                <a:latin typeface="Century Gothic" panose="020B0502020202020204" pitchFamily="34" charset="0"/>
              </a:rPr>
              <a:t>Scheduled</a:t>
            </a:r>
            <a:r>
              <a:rPr lang="en-US" sz="1400" dirty="0">
                <a:latin typeface="Century Gothic" panose="020B0502020202020204" pitchFamily="34" charset="0"/>
              </a:rPr>
              <a:t> </a:t>
            </a:r>
            <a:r>
              <a:rPr lang="en-US" sz="1400" b="1" dirty="0">
                <a:latin typeface="Century Gothic" panose="020B0502020202020204" pitchFamily="34" charset="0"/>
              </a:rPr>
              <a:t>Query</a:t>
            </a:r>
            <a:r>
              <a:rPr lang="en-US" sz="1400" dirty="0">
                <a:latin typeface="Century Gothic" panose="020B0502020202020204" pitchFamily="34" charset="0"/>
              </a:rPr>
              <a:t> Run.</a:t>
            </a:r>
          </a:p>
          <a:p>
            <a:r>
              <a:rPr lang="en-US" sz="1400" dirty="0">
                <a:latin typeface="Century Gothic" panose="020B0502020202020204" pitchFamily="34" charset="0"/>
              </a:rPr>
              <a:t> </a:t>
            </a:r>
          </a:p>
          <a:p>
            <a:r>
              <a:rPr lang="en-US" sz="1400" dirty="0">
                <a:latin typeface="Century Gothic" panose="020B0502020202020204" pitchFamily="34" charset="0"/>
              </a:rPr>
              <a:t>Enter a </a:t>
            </a:r>
            <a:r>
              <a:rPr lang="en-US" sz="1400" b="1" dirty="0">
                <a:latin typeface="Century Gothic" panose="020B0502020202020204" pitchFamily="34" charset="0"/>
              </a:rPr>
              <a:t>Run Control ID </a:t>
            </a:r>
            <a:r>
              <a:rPr lang="en-US" sz="1400" dirty="0">
                <a:latin typeface="Century Gothic" panose="020B0502020202020204" pitchFamily="34" charset="0"/>
              </a:rPr>
              <a:t>in the </a:t>
            </a:r>
            <a:r>
              <a:rPr lang="en-US" sz="1400" b="1" dirty="0">
                <a:latin typeface="Century Gothic" panose="020B0502020202020204" pitchFamily="34" charset="0"/>
              </a:rPr>
              <a:t>Field</a:t>
            </a:r>
            <a:r>
              <a:rPr lang="en-US" sz="1400" dirty="0">
                <a:latin typeface="Century Gothic" panose="020B0502020202020204" pitchFamily="34" charset="0"/>
              </a:rPr>
              <a:t>.  There is no </a:t>
            </a:r>
            <a:r>
              <a:rPr lang="en-US" sz="1400" b="1" dirty="0">
                <a:latin typeface="Century Gothic" panose="020B0502020202020204" pitchFamily="34" charset="0"/>
              </a:rPr>
              <a:t>specific</a:t>
            </a:r>
            <a:r>
              <a:rPr lang="en-US" sz="1400" dirty="0">
                <a:latin typeface="Century Gothic" panose="020B0502020202020204" pitchFamily="34" charset="0"/>
              </a:rPr>
              <a:t> </a:t>
            </a:r>
            <a:r>
              <a:rPr lang="en-US" sz="1400" b="1" dirty="0">
                <a:latin typeface="Century Gothic" panose="020B0502020202020204" pitchFamily="34" charset="0"/>
              </a:rPr>
              <a:t>naming</a:t>
            </a:r>
            <a:r>
              <a:rPr lang="en-US" sz="1400" dirty="0">
                <a:latin typeface="Century Gothic" panose="020B0502020202020204" pitchFamily="34" charset="0"/>
              </a:rPr>
              <a:t> </a:t>
            </a:r>
            <a:r>
              <a:rPr lang="en-US" sz="1400" b="1" dirty="0">
                <a:latin typeface="Century Gothic" panose="020B0502020202020204" pitchFamily="34" charset="0"/>
              </a:rPr>
              <a:t>convention</a:t>
            </a:r>
            <a:r>
              <a:rPr lang="en-US" sz="1400" dirty="0">
                <a:latin typeface="Century Gothic" panose="020B0502020202020204" pitchFamily="34" charset="0"/>
              </a:rPr>
              <a:t> for the </a:t>
            </a:r>
            <a:r>
              <a:rPr lang="en-US" sz="1400" b="1" dirty="0">
                <a:latin typeface="Century Gothic" panose="020B0502020202020204" pitchFamily="34" charset="0"/>
              </a:rPr>
              <a:t>Run Control ID </a:t>
            </a:r>
            <a:r>
              <a:rPr lang="en-US" sz="1400" dirty="0">
                <a:latin typeface="Century Gothic" panose="020B0502020202020204" pitchFamily="34" charset="0"/>
              </a:rPr>
              <a:t>but it is </a:t>
            </a:r>
            <a:r>
              <a:rPr lang="en-US" sz="1400" b="1" dirty="0">
                <a:latin typeface="Century Gothic" panose="020B0502020202020204" pitchFamily="34" charset="0"/>
              </a:rPr>
              <a:t>recommended</a:t>
            </a:r>
            <a:r>
              <a:rPr lang="en-US" sz="1400" dirty="0">
                <a:latin typeface="Century Gothic" panose="020B0502020202020204" pitchFamily="34" charset="0"/>
              </a:rPr>
              <a:t> to use the </a:t>
            </a:r>
            <a:r>
              <a:rPr lang="en-US" sz="1400" b="1" dirty="0">
                <a:latin typeface="Century Gothic" panose="020B0502020202020204" pitchFamily="34" charset="0"/>
              </a:rPr>
              <a:t>date</a:t>
            </a:r>
            <a:r>
              <a:rPr lang="en-US" sz="1400" dirty="0">
                <a:latin typeface="Century Gothic" panose="020B0502020202020204" pitchFamily="34" charset="0"/>
              </a:rPr>
              <a:t> and </a:t>
            </a:r>
            <a:r>
              <a:rPr lang="en-US" sz="1400" b="1" dirty="0">
                <a:latin typeface="Century Gothic" panose="020B0502020202020204" pitchFamily="34" charset="0"/>
              </a:rPr>
              <a:t>description</a:t>
            </a:r>
            <a:r>
              <a:rPr lang="en-US" sz="1400" dirty="0">
                <a:latin typeface="Century Gothic" panose="020B0502020202020204" pitchFamily="34" charset="0"/>
              </a:rPr>
              <a:t> (making sure to use underscore in place of spaces).  </a:t>
            </a:r>
          </a:p>
          <a:p>
            <a:r>
              <a:rPr lang="en-US" sz="1400" dirty="0">
                <a:latin typeface="Century Gothic" panose="020B0502020202020204" pitchFamily="34" charset="0"/>
              </a:rPr>
              <a:t> </a:t>
            </a:r>
          </a:p>
          <a:p>
            <a:r>
              <a:rPr lang="en-US" sz="1400" dirty="0">
                <a:latin typeface="Century Gothic" panose="020B0502020202020204" pitchFamily="34" charset="0"/>
              </a:rPr>
              <a:t>Once the </a:t>
            </a:r>
            <a:r>
              <a:rPr lang="en-US" sz="1400" i="1" dirty="0">
                <a:latin typeface="Century Gothic" panose="020B0502020202020204" pitchFamily="34" charset="0"/>
              </a:rPr>
              <a:t>Run Control ID</a:t>
            </a:r>
            <a:r>
              <a:rPr lang="en-US" sz="1400" dirty="0">
                <a:latin typeface="Century Gothic" panose="020B0502020202020204" pitchFamily="34" charset="0"/>
              </a:rPr>
              <a:t> has been entered click on the “</a:t>
            </a:r>
            <a:r>
              <a:rPr lang="en-US" sz="1400" b="1" dirty="0">
                <a:latin typeface="Century Gothic" panose="020B0502020202020204" pitchFamily="34" charset="0"/>
              </a:rPr>
              <a:t>Add</a:t>
            </a:r>
            <a:r>
              <a:rPr lang="en-US" sz="1400" dirty="0">
                <a:latin typeface="Century Gothic" panose="020B0502020202020204" pitchFamily="34" charset="0"/>
              </a:rPr>
              <a:t>” button.</a:t>
            </a: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21</a:t>
            </a:fld>
            <a:endParaRPr lang="en-US"/>
          </a:p>
        </p:txBody>
      </p:sp>
    </p:spTree>
    <p:extLst>
      <p:ext uri="{BB962C8B-B14F-4D97-AF65-F5344CB8AC3E}">
        <p14:creationId xmlns:p14="http://schemas.microsoft.com/office/powerpoint/2010/main" val="1137099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1" y="4260850"/>
            <a:ext cx="6705600" cy="4648200"/>
          </a:xfrm>
        </p:spPr>
        <p:txBody>
          <a:bodyPr/>
          <a:lstStyle/>
          <a:p>
            <a:r>
              <a:rPr lang="en-US" sz="1400" dirty="0">
                <a:latin typeface="Century Gothic" panose="020B0502020202020204" pitchFamily="34" charset="0"/>
              </a:rPr>
              <a:t>Page 13						3 minutes</a:t>
            </a:r>
          </a:p>
          <a:p>
            <a:endParaRPr lang="en-US" sz="1400"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The </a:t>
            </a:r>
            <a:r>
              <a:rPr lang="en-US" sz="1400" b="1" dirty="0">
                <a:latin typeface="Century Gothic" panose="020B0502020202020204" pitchFamily="34" charset="0"/>
              </a:rPr>
              <a:t>Schedule</a:t>
            </a:r>
            <a:r>
              <a:rPr lang="en-US" sz="1400" i="1" dirty="0">
                <a:latin typeface="Century Gothic" panose="020B0502020202020204" pitchFamily="34" charset="0"/>
              </a:rPr>
              <a:t> </a:t>
            </a:r>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b="1" dirty="0">
                <a:latin typeface="Century Gothic" panose="020B0502020202020204" pitchFamily="34" charset="0"/>
              </a:rPr>
              <a:t>page</a:t>
            </a:r>
            <a:r>
              <a:rPr lang="en-US" sz="1400" dirty="0">
                <a:latin typeface="Century Gothic" panose="020B0502020202020204" pitchFamily="34" charset="0"/>
              </a:rPr>
              <a:t> will display.  Enter a </a:t>
            </a:r>
            <a:r>
              <a:rPr lang="en-US" sz="1400" b="1" dirty="0">
                <a:latin typeface="Century Gothic" panose="020B0502020202020204" pitchFamily="34" charset="0"/>
              </a:rPr>
              <a:t>description</a:t>
            </a:r>
            <a:r>
              <a:rPr lang="en-US" sz="1400" dirty="0">
                <a:latin typeface="Century Gothic" panose="020B0502020202020204" pitchFamily="34" charset="0"/>
              </a:rPr>
              <a:t> for the Query Run Control ID in the </a:t>
            </a:r>
            <a:r>
              <a:rPr lang="en-US" sz="1400" i="1" dirty="0">
                <a:latin typeface="Century Gothic" panose="020B0502020202020204" pitchFamily="34" charset="0"/>
              </a:rPr>
              <a:t>Description</a:t>
            </a:r>
            <a:r>
              <a:rPr lang="en-US" sz="1400" dirty="0">
                <a:latin typeface="Century Gothic" panose="020B0502020202020204" pitchFamily="34" charset="0"/>
              </a:rPr>
              <a:t> Field. </a:t>
            </a:r>
          </a:p>
          <a:p>
            <a:pPr marL="640594" lvl="1" indent="-174708" defTabSz="931774">
              <a:buFont typeface="Arial" panose="020B0604020202020204" pitchFamily="34" charset="0"/>
              <a:buChar char="•"/>
              <a:defRPr/>
            </a:pPr>
            <a:r>
              <a:rPr lang="en-US" sz="1400" dirty="0">
                <a:latin typeface="Century Gothic" panose="020B0502020202020204" pitchFamily="34" charset="0"/>
              </a:rPr>
              <a:t>The </a:t>
            </a:r>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b="1" dirty="0">
                <a:latin typeface="Century Gothic" panose="020B0502020202020204" pitchFamily="34" charset="0"/>
              </a:rPr>
              <a:t>Name</a:t>
            </a:r>
            <a:r>
              <a:rPr lang="en-US" sz="1400" dirty="0">
                <a:latin typeface="Century Gothic" panose="020B0502020202020204" pitchFamily="34" charset="0"/>
              </a:rPr>
              <a:t> will </a:t>
            </a:r>
            <a:r>
              <a:rPr lang="en-US" sz="1400" b="1" dirty="0">
                <a:latin typeface="Century Gothic" panose="020B0502020202020204" pitchFamily="34" charset="0"/>
              </a:rPr>
              <a:t>automatically</a:t>
            </a:r>
            <a:r>
              <a:rPr lang="en-US" sz="1400" dirty="0">
                <a:latin typeface="Century Gothic" panose="020B0502020202020204" pitchFamily="34" charset="0"/>
              </a:rPr>
              <a:t> </a:t>
            </a:r>
            <a:r>
              <a:rPr lang="en-US" sz="1400" b="1" dirty="0">
                <a:latin typeface="Century Gothic" panose="020B0502020202020204" pitchFamily="34" charset="0"/>
              </a:rPr>
              <a:t>populate</a:t>
            </a:r>
            <a:r>
              <a:rPr lang="en-US" sz="1400" dirty="0">
                <a:latin typeface="Century Gothic" panose="020B0502020202020204" pitchFamily="34" charset="0"/>
              </a:rPr>
              <a:t> based on the prior selection.</a:t>
            </a:r>
          </a:p>
          <a:p>
            <a:pPr marL="174708" indent="-174708" defTabSz="931774">
              <a:buFont typeface="Arial" panose="020B0604020202020204" pitchFamily="34" charset="0"/>
              <a:buChar char="•"/>
              <a:defRPr/>
            </a:pPr>
            <a:r>
              <a:rPr lang="en-US" sz="1400" dirty="0">
                <a:latin typeface="Century Gothic" panose="020B0502020202020204" pitchFamily="34" charset="0"/>
              </a:rPr>
              <a:t>Note: if there are </a:t>
            </a:r>
            <a:r>
              <a:rPr lang="en-US" sz="1400" b="1" dirty="0">
                <a:latin typeface="Century Gothic" panose="020B0502020202020204" pitchFamily="34" charset="0"/>
              </a:rPr>
              <a:t>prompts</a:t>
            </a:r>
            <a:r>
              <a:rPr lang="en-US" sz="1400" dirty="0">
                <a:latin typeface="Century Gothic" panose="020B0502020202020204" pitchFamily="34" charset="0"/>
              </a:rPr>
              <a:t> (</a:t>
            </a:r>
            <a:r>
              <a:rPr lang="en-US" sz="1400" b="1" dirty="0">
                <a:latin typeface="Century Gothic" panose="020B0502020202020204" pitchFamily="34" charset="0"/>
              </a:rPr>
              <a:t>parameters</a:t>
            </a:r>
            <a:r>
              <a:rPr lang="en-US" sz="1400" dirty="0">
                <a:latin typeface="Century Gothic" panose="020B0502020202020204" pitchFamily="34" charset="0"/>
              </a:rPr>
              <a:t>) for the Run control ID they can be </a:t>
            </a:r>
            <a:r>
              <a:rPr lang="en-US" sz="1400" b="1" dirty="0">
                <a:latin typeface="Century Gothic" panose="020B0502020202020204" pitchFamily="34" charset="0"/>
              </a:rPr>
              <a:t>updated</a:t>
            </a:r>
            <a:r>
              <a:rPr lang="en-US" sz="1400" dirty="0">
                <a:latin typeface="Century Gothic" panose="020B0502020202020204" pitchFamily="34" charset="0"/>
              </a:rPr>
              <a:t> here by clicking </a:t>
            </a:r>
            <a:r>
              <a:rPr lang="en-US" sz="1400" b="1" dirty="0">
                <a:latin typeface="Century Gothic" panose="020B0502020202020204" pitchFamily="34" charset="0"/>
              </a:rPr>
              <a:t>Update</a:t>
            </a:r>
            <a:r>
              <a:rPr lang="en-US" sz="1400" dirty="0">
                <a:latin typeface="Century Gothic" panose="020B0502020202020204" pitchFamily="34" charset="0"/>
              </a:rPr>
              <a:t> </a:t>
            </a:r>
            <a:r>
              <a:rPr lang="en-US" sz="1400" b="1" dirty="0">
                <a:latin typeface="Century Gothic" panose="020B0502020202020204" pitchFamily="34" charset="0"/>
              </a:rPr>
              <a:t>Parameters</a:t>
            </a:r>
            <a:r>
              <a:rPr lang="en-US" sz="1400" dirty="0">
                <a:latin typeface="Century Gothic" panose="020B0502020202020204" pitchFamily="34" charset="0"/>
              </a:rPr>
              <a:t>. (Click “</a:t>
            </a:r>
            <a:r>
              <a:rPr lang="en-US" sz="1400" b="1" dirty="0">
                <a:latin typeface="Century Gothic" panose="020B0502020202020204" pitchFamily="34" charset="0"/>
              </a:rPr>
              <a:t>Save</a:t>
            </a:r>
            <a:r>
              <a:rPr lang="en-US" sz="1400" dirty="0">
                <a:latin typeface="Century Gothic" panose="020B0502020202020204" pitchFamily="34" charset="0"/>
              </a:rPr>
              <a:t>” to </a:t>
            </a:r>
            <a:r>
              <a:rPr lang="en-US" sz="1400" b="1" dirty="0">
                <a:latin typeface="Century Gothic" panose="020B0502020202020204" pitchFamily="34" charset="0"/>
              </a:rPr>
              <a:t>save</a:t>
            </a:r>
            <a:r>
              <a:rPr lang="en-US" sz="1400" dirty="0">
                <a:latin typeface="Century Gothic" panose="020B0502020202020204" pitchFamily="34" charset="0"/>
              </a:rPr>
              <a:t> these </a:t>
            </a:r>
            <a:r>
              <a:rPr lang="en-US" sz="1400" b="1" dirty="0">
                <a:latin typeface="Century Gothic" panose="020B0502020202020204" pitchFamily="34" charset="0"/>
              </a:rPr>
              <a:t>changes</a:t>
            </a:r>
            <a:r>
              <a:rPr lang="en-US" sz="1400" dirty="0">
                <a:latin typeface="Century Gothic" panose="020B0502020202020204" pitchFamily="34" charset="0"/>
              </a:rPr>
              <a:t> to the </a:t>
            </a:r>
            <a:r>
              <a:rPr lang="en-US" sz="1400" b="1" dirty="0">
                <a:latin typeface="Century Gothic" panose="020B0502020202020204" pitchFamily="34" charset="0"/>
              </a:rPr>
              <a:t>Run Control ID. </a:t>
            </a:r>
          </a:p>
          <a:p>
            <a:pPr marL="174708" indent="-174708" defTabSz="931774">
              <a:buFont typeface="Arial" panose="020B0604020202020204" pitchFamily="34" charset="0"/>
              <a:buChar char="•"/>
              <a:defRPr/>
            </a:pPr>
            <a:endParaRPr lang="en-US" sz="1400" b="1"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To schedule the Query click on “</a:t>
            </a:r>
            <a:r>
              <a:rPr lang="en-US" sz="1400" b="1" dirty="0">
                <a:latin typeface="Century Gothic" panose="020B0502020202020204" pitchFamily="34" charset="0"/>
              </a:rPr>
              <a:t>Run</a:t>
            </a:r>
            <a:r>
              <a:rPr lang="en-US" sz="1400" dirty="0">
                <a:latin typeface="Century Gothic" panose="020B0502020202020204" pitchFamily="34" charset="0"/>
              </a:rPr>
              <a:t>”. </a:t>
            </a:r>
          </a:p>
          <a:p>
            <a:pPr defTabSz="931774">
              <a:defRPr/>
            </a:pPr>
            <a:endParaRPr lang="en-US" sz="1400"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The </a:t>
            </a:r>
            <a:r>
              <a:rPr lang="en-US" sz="1400" b="1" dirty="0">
                <a:latin typeface="Century Gothic" panose="020B0502020202020204" pitchFamily="34" charset="0"/>
              </a:rPr>
              <a:t>Process</a:t>
            </a:r>
            <a:r>
              <a:rPr lang="en-US" sz="1400" dirty="0">
                <a:latin typeface="Century Gothic" panose="020B0502020202020204" pitchFamily="34" charset="0"/>
              </a:rPr>
              <a:t> </a:t>
            </a:r>
            <a:r>
              <a:rPr lang="en-US" sz="1400" b="1" dirty="0">
                <a:latin typeface="Century Gothic" panose="020B0502020202020204" pitchFamily="34" charset="0"/>
              </a:rPr>
              <a:t>Scheduler</a:t>
            </a:r>
            <a:r>
              <a:rPr lang="en-US" sz="1400" dirty="0">
                <a:latin typeface="Century Gothic" panose="020B0502020202020204" pitchFamily="34" charset="0"/>
              </a:rPr>
              <a:t> </a:t>
            </a:r>
            <a:r>
              <a:rPr lang="en-US" sz="1400" b="1" dirty="0">
                <a:latin typeface="Century Gothic" panose="020B0502020202020204" pitchFamily="34" charset="0"/>
              </a:rPr>
              <a:t>Request</a:t>
            </a:r>
            <a:r>
              <a:rPr lang="en-US" sz="1400" dirty="0">
                <a:latin typeface="Century Gothic" panose="020B0502020202020204" pitchFamily="34" charset="0"/>
              </a:rPr>
              <a:t> page will display. </a:t>
            </a:r>
          </a:p>
          <a:p>
            <a:pPr marL="174708" indent="-174708" defTabSz="931774">
              <a:buFont typeface="Arial" panose="020B0604020202020204" pitchFamily="34" charset="0"/>
              <a:buChar char="•"/>
              <a:defRPr/>
            </a:pPr>
            <a:r>
              <a:rPr lang="en-US" sz="1400" dirty="0">
                <a:latin typeface="Century Gothic" panose="020B0502020202020204" pitchFamily="34" charset="0"/>
              </a:rPr>
              <a:t>Select the </a:t>
            </a:r>
            <a:r>
              <a:rPr lang="en-US" sz="1400" b="1" dirty="0">
                <a:latin typeface="Century Gothic" panose="020B0502020202020204" pitchFamily="34" charset="0"/>
              </a:rPr>
              <a:t>Time</a:t>
            </a:r>
            <a:r>
              <a:rPr lang="en-US" sz="1400" dirty="0">
                <a:latin typeface="Century Gothic" panose="020B0502020202020204" pitchFamily="34" charset="0"/>
              </a:rPr>
              <a:t> </a:t>
            </a:r>
            <a:r>
              <a:rPr lang="en-US" sz="1400" b="1" dirty="0">
                <a:latin typeface="Century Gothic" panose="020B0502020202020204" pitchFamily="34" charset="0"/>
              </a:rPr>
              <a:t>Zone</a:t>
            </a:r>
            <a:r>
              <a:rPr lang="en-US" sz="1400" dirty="0">
                <a:latin typeface="Century Gothic" panose="020B0502020202020204" pitchFamily="34" charset="0"/>
              </a:rPr>
              <a:t>, </a:t>
            </a:r>
            <a:r>
              <a:rPr lang="en-US" sz="1400" b="1" dirty="0">
                <a:latin typeface="Century Gothic" panose="020B0502020202020204" pitchFamily="34" charset="0"/>
              </a:rPr>
              <a:t>Date</a:t>
            </a:r>
            <a:r>
              <a:rPr lang="en-US" sz="1400" dirty="0">
                <a:latin typeface="Century Gothic" panose="020B0502020202020204" pitchFamily="34" charset="0"/>
              </a:rPr>
              <a:t> and </a:t>
            </a:r>
            <a:r>
              <a:rPr lang="en-US" sz="1400" b="1" dirty="0">
                <a:latin typeface="Century Gothic" panose="020B0502020202020204" pitchFamily="34" charset="0"/>
              </a:rPr>
              <a:t>Time</a:t>
            </a:r>
            <a:r>
              <a:rPr lang="en-US" sz="1400" dirty="0">
                <a:latin typeface="Century Gothic" panose="020B0502020202020204" pitchFamily="34" charset="0"/>
              </a:rPr>
              <a:t> to run the Query.</a:t>
            </a:r>
          </a:p>
          <a:p>
            <a:pPr marL="174708" indent="-174708" defTabSz="931774">
              <a:buFont typeface="Arial" panose="020B0604020202020204" pitchFamily="34" charset="0"/>
              <a:buChar char="•"/>
              <a:defRPr/>
            </a:pPr>
            <a:r>
              <a:rPr lang="en-US" sz="1400" dirty="0">
                <a:latin typeface="Century Gothic" panose="020B0502020202020204" pitchFamily="34" charset="0"/>
              </a:rPr>
              <a:t>The </a:t>
            </a:r>
            <a:r>
              <a:rPr lang="en-US" sz="1400" b="1" dirty="0">
                <a:latin typeface="Century Gothic" panose="020B0502020202020204" pitchFamily="34" charset="0"/>
              </a:rPr>
              <a:t>Output</a:t>
            </a:r>
            <a:r>
              <a:rPr lang="en-US" sz="1400" dirty="0">
                <a:latin typeface="Century Gothic" panose="020B0502020202020204" pitchFamily="34" charset="0"/>
              </a:rPr>
              <a:t> </a:t>
            </a:r>
            <a:r>
              <a:rPr lang="en-US" sz="1400" b="1" dirty="0">
                <a:latin typeface="Century Gothic" panose="020B0502020202020204" pitchFamily="34" charset="0"/>
              </a:rPr>
              <a:t>Type</a:t>
            </a:r>
            <a:r>
              <a:rPr lang="en-US" sz="1400" dirty="0">
                <a:latin typeface="Century Gothic" panose="020B0502020202020204" pitchFamily="34" charset="0"/>
              </a:rPr>
              <a:t> and </a:t>
            </a:r>
            <a:r>
              <a:rPr lang="en-US" sz="1400" b="1" dirty="0">
                <a:latin typeface="Century Gothic" panose="020B0502020202020204" pitchFamily="34" charset="0"/>
              </a:rPr>
              <a:t>Format</a:t>
            </a:r>
            <a:r>
              <a:rPr lang="en-US" sz="1400" dirty="0">
                <a:latin typeface="Century Gothic" panose="020B0502020202020204" pitchFamily="34" charset="0"/>
              </a:rPr>
              <a:t> can also be selected here. </a:t>
            </a:r>
          </a:p>
          <a:p>
            <a:pPr defTabSz="931774">
              <a:defRPr/>
            </a:pPr>
            <a:r>
              <a:rPr lang="en-US" sz="1400" dirty="0">
                <a:latin typeface="Century Gothic" panose="020B0502020202020204" pitchFamily="34" charset="0"/>
              </a:rPr>
              <a:t> </a:t>
            </a:r>
          </a:p>
          <a:p>
            <a:pPr marL="174708" indent="-174708" defTabSz="931774">
              <a:buFont typeface="Arial" panose="020B0604020202020204" pitchFamily="34" charset="0"/>
              <a:buChar char="•"/>
              <a:defRPr/>
            </a:pPr>
            <a:r>
              <a:rPr lang="en-US" sz="1400" b="1" dirty="0">
                <a:latin typeface="Century Gothic" panose="020B0502020202020204" pitchFamily="34" charset="0"/>
              </a:rPr>
              <a:t>Server</a:t>
            </a:r>
            <a:r>
              <a:rPr lang="en-US" sz="1400" dirty="0">
                <a:latin typeface="Century Gothic" panose="020B0502020202020204" pitchFamily="34" charset="0"/>
              </a:rPr>
              <a:t> </a:t>
            </a:r>
            <a:r>
              <a:rPr lang="en-US" sz="1400" b="1" dirty="0">
                <a:latin typeface="Century Gothic" panose="020B0502020202020204" pitchFamily="34" charset="0"/>
              </a:rPr>
              <a:t>Name</a:t>
            </a:r>
            <a:r>
              <a:rPr lang="en-US" sz="1400" dirty="0">
                <a:latin typeface="Century Gothic" panose="020B0502020202020204" pitchFamily="34" charset="0"/>
              </a:rPr>
              <a:t> and </a:t>
            </a:r>
            <a:r>
              <a:rPr lang="en-US" sz="1400" b="1" dirty="0">
                <a:latin typeface="Century Gothic" panose="020B0502020202020204" pitchFamily="34" charset="0"/>
              </a:rPr>
              <a:t>Recurrence</a:t>
            </a:r>
            <a:r>
              <a:rPr lang="en-US" sz="1400" dirty="0">
                <a:latin typeface="Century Gothic" panose="020B0502020202020204" pitchFamily="34" charset="0"/>
              </a:rPr>
              <a:t> are </a:t>
            </a:r>
            <a:r>
              <a:rPr lang="en-US" sz="1400" b="1" dirty="0">
                <a:latin typeface="Century Gothic" panose="020B0502020202020204" pitchFamily="34" charset="0"/>
              </a:rPr>
              <a:t>turned</a:t>
            </a:r>
            <a:r>
              <a:rPr lang="en-US" sz="1400" dirty="0">
                <a:latin typeface="Century Gothic" panose="020B0502020202020204" pitchFamily="34" charset="0"/>
              </a:rPr>
              <a:t> off for regular staff to maintain better </a:t>
            </a:r>
            <a:r>
              <a:rPr lang="en-US" sz="1400" b="1" dirty="0">
                <a:latin typeface="Century Gothic" panose="020B0502020202020204" pitchFamily="34" charset="0"/>
              </a:rPr>
              <a:t>performance</a:t>
            </a:r>
            <a:r>
              <a:rPr lang="en-US" sz="1400" dirty="0">
                <a:latin typeface="Century Gothic" panose="020B0502020202020204" pitchFamily="34" charset="0"/>
              </a:rPr>
              <a:t> standards.</a:t>
            </a:r>
          </a:p>
          <a:p>
            <a:pPr marL="174708" indent="-174708" defTabSz="931774">
              <a:buFont typeface="Arial" panose="020B0604020202020204" pitchFamily="34" charset="0"/>
              <a:buChar char="•"/>
              <a:defRPr/>
            </a:pPr>
            <a:r>
              <a:rPr lang="en-US" sz="1400" dirty="0">
                <a:latin typeface="Century Gothic" panose="020B0502020202020204" pitchFamily="34" charset="0"/>
              </a:rPr>
              <a:t>Click </a:t>
            </a:r>
            <a:r>
              <a:rPr lang="en-US" sz="1400" b="1" dirty="0">
                <a:latin typeface="Century Gothic" panose="020B0502020202020204" pitchFamily="34" charset="0"/>
              </a:rPr>
              <a:t>OK</a:t>
            </a:r>
            <a:r>
              <a:rPr lang="en-US" sz="1400" dirty="0">
                <a:latin typeface="Century Gothic" panose="020B0502020202020204" pitchFamily="34" charset="0"/>
              </a:rPr>
              <a:t> to return to the Schedule Query Page.  </a:t>
            </a:r>
          </a:p>
          <a:p>
            <a:pPr marL="174708" indent="-174708" defTabSz="931774">
              <a:buFont typeface="Arial" panose="020B0604020202020204" pitchFamily="34" charset="0"/>
              <a:buChar char="•"/>
              <a:defRPr/>
            </a:pPr>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22</a:t>
            </a:fld>
            <a:endParaRPr lang="en-US"/>
          </a:p>
        </p:txBody>
      </p:sp>
    </p:spTree>
    <p:extLst>
      <p:ext uri="{BB962C8B-B14F-4D97-AF65-F5344CB8AC3E}">
        <p14:creationId xmlns:p14="http://schemas.microsoft.com/office/powerpoint/2010/main" val="174735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Page 13				1 minute</a:t>
            </a:r>
          </a:p>
          <a:p>
            <a:endParaRPr lang="en-US" sz="1400" dirty="0">
              <a:latin typeface="Century Gothic" panose="020B0502020202020204" pitchFamily="34" charset="0"/>
            </a:endParaRPr>
          </a:p>
          <a:p>
            <a:pPr marL="174708" indent="-174708" defTabSz="931774">
              <a:buFont typeface="Arial" panose="020B0604020202020204" pitchFamily="34" charset="0"/>
              <a:buChar char="•"/>
              <a:defRPr/>
            </a:pPr>
            <a:r>
              <a:rPr lang="en-US" sz="1400" dirty="0">
                <a:latin typeface="Century Gothic" panose="020B0502020202020204" pitchFamily="34" charset="0"/>
              </a:rPr>
              <a:t>There is now a </a:t>
            </a:r>
            <a:r>
              <a:rPr lang="en-US" sz="1400" b="1" dirty="0">
                <a:latin typeface="Century Gothic" panose="020B0502020202020204" pitchFamily="34" charset="0"/>
              </a:rPr>
              <a:t>process</a:t>
            </a:r>
            <a:r>
              <a:rPr lang="en-US" sz="1400" dirty="0">
                <a:latin typeface="Century Gothic" panose="020B0502020202020204" pitchFamily="34" charset="0"/>
              </a:rPr>
              <a:t> </a:t>
            </a:r>
            <a:r>
              <a:rPr lang="en-US" sz="1400" b="1" dirty="0">
                <a:latin typeface="Century Gothic" panose="020B0502020202020204" pitchFamily="34" charset="0"/>
              </a:rPr>
              <a:t>instance</a:t>
            </a:r>
            <a:r>
              <a:rPr lang="en-US" sz="1400" dirty="0">
                <a:latin typeface="Century Gothic" panose="020B0502020202020204" pitchFamily="34" charset="0"/>
              </a:rPr>
              <a:t> </a:t>
            </a:r>
            <a:r>
              <a:rPr lang="en-US" sz="1400" b="1" dirty="0">
                <a:latin typeface="Century Gothic" panose="020B0502020202020204" pitchFamily="34" charset="0"/>
              </a:rPr>
              <a:t>number</a:t>
            </a:r>
            <a:r>
              <a:rPr lang="en-US" sz="1400" dirty="0">
                <a:latin typeface="Century Gothic" panose="020B0502020202020204" pitchFamily="34" charset="0"/>
              </a:rPr>
              <a:t>.</a:t>
            </a:r>
          </a:p>
          <a:p>
            <a:pPr marL="174708" indent="-174708" defTabSz="931774">
              <a:buFont typeface="Arial" panose="020B0604020202020204" pitchFamily="34" charset="0"/>
              <a:buChar char="•"/>
              <a:defRPr/>
            </a:pPr>
            <a:r>
              <a:rPr lang="en-US" sz="1400" dirty="0">
                <a:latin typeface="Century Gothic" panose="020B0502020202020204" pitchFamily="34" charset="0"/>
              </a:rPr>
              <a:t>Click on the </a:t>
            </a:r>
            <a:r>
              <a:rPr lang="en-US" sz="1400" b="1" dirty="0">
                <a:latin typeface="Century Gothic" panose="020B0502020202020204" pitchFamily="34" charset="0"/>
              </a:rPr>
              <a:t>Process</a:t>
            </a:r>
            <a:r>
              <a:rPr lang="en-US" sz="1400" dirty="0">
                <a:latin typeface="Century Gothic" panose="020B0502020202020204" pitchFamily="34" charset="0"/>
              </a:rPr>
              <a:t> </a:t>
            </a:r>
            <a:r>
              <a:rPr lang="en-US" sz="1400" b="1" dirty="0">
                <a:latin typeface="Century Gothic" panose="020B0502020202020204" pitchFamily="34" charset="0"/>
              </a:rPr>
              <a:t>Monitor</a:t>
            </a:r>
            <a:r>
              <a:rPr lang="en-US" sz="1400" dirty="0">
                <a:latin typeface="Century Gothic" panose="020B0502020202020204" pitchFamily="34" charset="0"/>
              </a:rPr>
              <a:t> to view the </a:t>
            </a:r>
            <a:r>
              <a:rPr lang="en-US" sz="1400" b="1" dirty="0">
                <a:latin typeface="Century Gothic" panose="020B0502020202020204" pitchFamily="34" charset="0"/>
              </a:rPr>
              <a:t>Status</a:t>
            </a:r>
            <a:r>
              <a:rPr lang="en-US" sz="1400" dirty="0">
                <a:latin typeface="Century Gothic" panose="020B0502020202020204" pitchFamily="34" charset="0"/>
              </a:rPr>
              <a:t> of the Query run (you can also access the final Report here)</a:t>
            </a:r>
          </a:p>
          <a:p>
            <a:pPr marL="174708" indent="-174708" defTabSz="931774">
              <a:buFont typeface="Arial" panose="020B0604020202020204" pitchFamily="34" charset="0"/>
              <a:buChar char="•"/>
              <a:defRPr/>
            </a:pPr>
            <a:r>
              <a:rPr lang="en-US" sz="1400" dirty="0">
                <a:latin typeface="Century Gothic" panose="020B0502020202020204" pitchFamily="34" charset="0"/>
              </a:rPr>
              <a:t>Click on </a:t>
            </a:r>
            <a:r>
              <a:rPr lang="en-US" sz="1400" b="1" dirty="0">
                <a:latin typeface="Century Gothic" panose="020B0502020202020204" pitchFamily="34" charset="0"/>
              </a:rPr>
              <a:t>Report</a:t>
            </a:r>
            <a:r>
              <a:rPr lang="en-US" sz="1400" dirty="0">
                <a:latin typeface="Century Gothic" panose="020B0502020202020204" pitchFamily="34" charset="0"/>
              </a:rPr>
              <a:t> </a:t>
            </a:r>
            <a:r>
              <a:rPr lang="en-US" sz="1400" b="1" dirty="0">
                <a:latin typeface="Century Gothic" panose="020B0502020202020204" pitchFamily="34" charset="0"/>
              </a:rPr>
              <a:t>Manager</a:t>
            </a:r>
            <a:r>
              <a:rPr lang="en-US" sz="1400" dirty="0">
                <a:latin typeface="Century Gothic" panose="020B0502020202020204" pitchFamily="34" charset="0"/>
              </a:rPr>
              <a:t> to View the Query </a:t>
            </a:r>
            <a:r>
              <a:rPr lang="en-US" sz="1400" b="1" dirty="0">
                <a:latin typeface="Century Gothic" panose="020B0502020202020204" pitchFamily="34" charset="0"/>
              </a:rPr>
              <a:t>Output</a:t>
            </a:r>
            <a:r>
              <a:rPr lang="en-US" sz="1400" dirty="0">
                <a:latin typeface="Century Gothic" panose="020B0502020202020204" pitchFamily="34" charset="0"/>
              </a:rPr>
              <a:t>.</a:t>
            </a: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23</a:t>
            </a:fld>
            <a:endParaRPr lang="en-US"/>
          </a:p>
        </p:txBody>
      </p:sp>
    </p:spTree>
    <p:extLst>
      <p:ext uri="{BB962C8B-B14F-4D97-AF65-F5344CB8AC3E}">
        <p14:creationId xmlns:p14="http://schemas.microsoft.com/office/powerpoint/2010/main" val="2071736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Page 14				2 minutes</a:t>
            </a:r>
          </a:p>
          <a:p>
            <a:endParaRPr lang="en-US" sz="1400" dirty="0">
              <a:latin typeface="Century Gothic" panose="020B0502020202020204" pitchFamily="34" charset="0"/>
            </a:endParaRPr>
          </a:p>
          <a:p>
            <a:r>
              <a:rPr lang="en-US" sz="1400" dirty="0">
                <a:latin typeface="Century Gothic" panose="020B0502020202020204" pitchFamily="34" charset="0"/>
              </a:rPr>
              <a:t>The </a:t>
            </a:r>
            <a:r>
              <a:rPr lang="en-US" sz="1400" b="1" dirty="0">
                <a:latin typeface="Century Gothic" panose="020B0502020202020204" pitchFamily="34" charset="0"/>
              </a:rPr>
              <a:t>Process Monitor </a:t>
            </a:r>
            <a:r>
              <a:rPr lang="en-US" sz="1400" dirty="0">
                <a:latin typeface="Century Gothic" panose="020B0502020202020204" pitchFamily="34" charset="0"/>
              </a:rPr>
              <a:t>will display the </a:t>
            </a:r>
            <a:r>
              <a:rPr lang="en-US" sz="1400" b="1" dirty="0">
                <a:latin typeface="Century Gothic" panose="020B0502020202020204" pitchFamily="34" charset="0"/>
              </a:rPr>
              <a:t>status</a:t>
            </a:r>
            <a:r>
              <a:rPr lang="en-US" sz="1400" dirty="0">
                <a:latin typeface="Century Gothic" panose="020B0502020202020204" pitchFamily="34" charset="0"/>
              </a:rPr>
              <a:t> of the </a:t>
            </a:r>
            <a:r>
              <a:rPr lang="en-US" sz="1400" b="1" dirty="0">
                <a:latin typeface="Century Gothic" panose="020B0502020202020204" pitchFamily="34" charset="0"/>
              </a:rPr>
              <a:t>Scheduled</a:t>
            </a:r>
            <a:r>
              <a:rPr lang="en-US" sz="1400" dirty="0">
                <a:latin typeface="Century Gothic" panose="020B0502020202020204" pitchFamily="34" charset="0"/>
              </a:rPr>
              <a:t> </a:t>
            </a:r>
            <a:r>
              <a:rPr lang="en-US" sz="1400" b="1" dirty="0">
                <a:latin typeface="Century Gothic" panose="020B0502020202020204" pitchFamily="34" charset="0"/>
              </a:rPr>
              <a:t>Query</a:t>
            </a:r>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You are able to </a:t>
            </a:r>
            <a:r>
              <a:rPr lang="en-US" sz="1400" b="1" dirty="0">
                <a:latin typeface="Century Gothic" panose="020B0502020202020204" pitchFamily="34" charset="0"/>
              </a:rPr>
              <a:t>see</a:t>
            </a:r>
            <a:r>
              <a:rPr lang="en-US" sz="1400" dirty="0">
                <a:latin typeface="Century Gothic" panose="020B0502020202020204" pitchFamily="34" charset="0"/>
              </a:rPr>
              <a:t> the </a:t>
            </a:r>
            <a:r>
              <a:rPr lang="en-US" sz="1400" b="1" dirty="0">
                <a:latin typeface="Century Gothic" panose="020B0502020202020204" pitchFamily="34" charset="0"/>
              </a:rPr>
              <a:t>status</a:t>
            </a:r>
            <a:r>
              <a:rPr lang="en-US" sz="1400" dirty="0">
                <a:latin typeface="Century Gothic" panose="020B0502020202020204" pitchFamily="34" charset="0"/>
              </a:rPr>
              <a:t> of Scheduled Query runs </a:t>
            </a:r>
            <a:r>
              <a:rPr lang="en-US" sz="1400" b="1" dirty="0">
                <a:latin typeface="Century Gothic" panose="020B0502020202020204" pitchFamily="34" charset="0"/>
              </a:rPr>
              <a:t>by</a:t>
            </a:r>
            <a:r>
              <a:rPr lang="en-US" sz="1400" dirty="0">
                <a:latin typeface="Century Gothic" panose="020B0502020202020204" pitchFamily="34" charset="0"/>
              </a:rPr>
              <a:t>:</a:t>
            </a:r>
          </a:p>
          <a:p>
            <a:endParaRPr lang="en-US" sz="1400" dirty="0">
              <a:latin typeface="Century Gothic" panose="020B0502020202020204" pitchFamily="34" charset="0"/>
            </a:endParaRPr>
          </a:p>
          <a:p>
            <a:pPr marL="291179" indent="-291179">
              <a:buFont typeface="Arial" panose="020B0604020202020204" pitchFamily="34" charset="0"/>
              <a:buChar char="•"/>
            </a:pPr>
            <a:r>
              <a:rPr lang="en-US" sz="1400" dirty="0">
                <a:latin typeface="Century Gothic" panose="020B0502020202020204" pitchFamily="34" charset="0"/>
              </a:rPr>
              <a:t> User ID</a:t>
            </a:r>
          </a:p>
          <a:p>
            <a:pPr marL="291179" indent="-291179">
              <a:buFont typeface="Arial" panose="020B0604020202020204" pitchFamily="34" charset="0"/>
              <a:buChar char="•"/>
            </a:pPr>
            <a:r>
              <a:rPr lang="en-US" sz="1400" dirty="0">
                <a:latin typeface="Century Gothic" panose="020B0502020202020204" pitchFamily="34" charset="0"/>
              </a:rPr>
              <a:t>Type</a:t>
            </a:r>
          </a:p>
          <a:p>
            <a:pPr marL="291179" indent="-291179">
              <a:buFont typeface="Arial" panose="020B0604020202020204" pitchFamily="34" charset="0"/>
              <a:buChar char="•"/>
            </a:pPr>
            <a:r>
              <a:rPr lang="en-US" sz="1400" dirty="0">
                <a:latin typeface="Century Gothic" panose="020B0502020202020204" pitchFamily="34" charset="0"/>
              </a:rPr>
              <a:t>Number of days past</a:t>
            </a:r>
          </a:p>
          <a:p>
            <a:pPr marL="291179" indent="-291179">
              <a:buFont typeface="Arial" panose="020B0604020202020204" pitchFamily="34" charset="0"/>
              <a:buChar char="•"/>
            </a:pPr>
            <a:r>
              <a:rPr lang="en-US" sz="1400" dirty="0">
                <a:latin typeface="Century Gothic" panose="020B0502020202020204" pitchFamily="34" charset="0"/>
              </a:rPr>
              <a:t>Server</a:t>
            </a:r>
          </a:p>
          <a:p>
            <a:pPr marL="291179" indent="-291179">
              <a:buFont typeface="Arial" panose="020B0604020202020204" pitchFamily="34" charset="0"/>
              <a:buChar char="•"/>
            </a:pPr>
            <a:r>
              <a:rPr lang="en-US" sz="1400" dirty="0">
                <a:latin typeface="Century Gothic" panose="020B0502020202020204" pitchFamily="34" charset="0"/>
              </a:rPr>
              <a:t>Name</a:t>
            </a:r>
          </a:p>
          <a:p>
            <a:pPr marL="291179" indent="-291179">
              <a:buFont typeface="Arial" panose="020B0604020202020204" pitchFamily="34" charset="0"/>
              <a:buChar char="•"/>
            </a:pPr>
            <a:r>
              <a:rPr lang="en-US" sz="1400" dirty="0">
                <a:latin typeface="Century Gothic" panose="020B0502020202020204" pitchFamily="34" charset="0"/>
              </a:rPr>
              <a:t>Instance from and to</a:t>
            </a:r>
          </a:p>
          <a:p>
            <a:pPr marL="291179" indent="-291179">
              <a:buFont typeface="Arial" panose="020B0604020202020204" pitchFamily="34" charset="0"/>
              <a:buChar char="•"/>
            </a:pPr>
            <a:r>
              <a:rPr lang="en-US" sz="1400" dirty="0">
                <a:latin typeface="Century Gothic" panose="020B0502020202020204" pitchFamily="34" charset="0"/>
              </a:rPr>
              <a:t>Run Status</a:t>
            </a:r>
          </a:p>
          <a:p>
            <a:pPr marL="291179" indent="-291179">
              <a:buFont typeface="Arial" panose="020B0604020202020204" pitchFamily="34" charset="0"/>
              <a:buChar char="•"/>
            </a:pPr>
            <a:r>
              <a:rPr lang="en-US" sz="1400" dirty="0">
                <a:latin typeface="Century Gothic" panose="020B0502020202020204" pitchFamily="34" charset="0"/>
              </a:rPr>
              <a:t>Distribution Status</a:t>
            </a:r>
          </a:p>
        </p:txBody>
      </p:sp>
      <p:sp>
        <p:nvSpPr>
          <p:cNvPr id="4" name="Slide Number Placeholder 3"/>
          <p:cNvSpPr>
            <a:spLocks noGrp="1"/>
          </p:cNvSpPr>
          <p:nvPr>
            <p:ph type="sldNum" sz="quarter" idx="10"/>
          </p:nvPr>
        </p:nvSpPr>
        <p:spPr/>
        <p:txBody>
          <a:bodyPr/>
          <a:lstStyle/>
          <a:p>
            <a:fld id="{2F7BB26F-C1F1-4EE6-B7A4-AD933616F50E}" type="slidenum">
              <a:rPr lang="en-US" smtClean="0"/>
              <a:t>24</a:t>
            </a:fld>
            <a:endParaRPr lang="en-US"/>
          </a:p>
        </p:txBody>
      </p:sp>
    </p:spTree>
    <p:extLst>
      <p:ext uri="{BB962C8B-B14F-4D97-AF65-F5344CB8AC3E}">
        <p14:creationId xmlns:p14="http://schemas.microsoft.com/office/powerpoint/2010/main" val="2071736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5113020"/>
          </a:xfrm>
        </p:spPr>
        <p:txBody>
          <a:bodyPr/>
          <a:lstStyle/>
          <a:p>
            <a:r>
              <a:rPr lang="en-US" sz="1400" dirty="0">
                <a:latin typeface="Century Gothic" panose="020B0502020202020204" pitchFamily="34" charset="0"/>
              </a:rPr>
              <a:t>Page 14-15						3 minutes</a:t>
            </a:r>
          </a:p>
          <a:p>
            <a:endParaRPr lang="en-US" sz="1400" dirty="0">
              <a:latin typeface="Century Gothic" panose="020B0502020202020204" pitchFamily="34" charset="0"/>
            </a:endParaRPr>
          </a:p>
          <a:p>
            <a:r>
              <a:rPr lang="en-US" sz="1400" b="1" dirty="0">
                <a:latin typeface="Century Gothic" panose="020B0502020202020204" pitchFamily="34" charset="0"/>
              </a:rPr>
              <a:t>Once</a:t>
            </a:r>
            <a:r>
              <a:rPr lang="en-US" sz="1400" dirty="0">
                <a:latin typeface="Century Gothic" panose="020B0502020202020204" pitchFamily="34" charset="0"/>
              </a:rPr>
              <a:t> the </a:t>
            </a:r>
            <a:r>
              <a:rPr lang="en-US" sz="1400" b="1" dirty="0">
                <a:latin typeface="Century Gothic" panose="020B0502020202020204" pitchFamily="34" charset="0"/>
              </a:rPr>
              <a:t>Query</a:t>
            </a:r>
            <a:r>
              <a:rPr lang="en-US" sz="1400" dirty="0">
                <a:latin typeface="Century Gothic" panose="020B0502020202020204" pitchFamily="34" charset="0"/>
              </a:rPr>
              <a:t> has </a:t>
            </a:r>
            <a:r>
              <a:rPr lang="en-US" sz="1400" b="1" dirty="0">
                <a:latin typeface="Century Gothic" panose="020B0502020202020204" pitchFamily="34" charset="0"/>
              </a:rPr>
              <a:t>ran</a:t>
            </a:r>
            <a:r>
              <a:rPr lang="en-US" sz="1400" dirty="0">
                <a:latin typeface="Century Gothic" panose="020B0502020202020204" pitchFamily="34" charset="0"/>
              </a:rPr>
              <a:t> you see a </a:t>
            </a:r>
            <a:r>
              <a:rPr lang="en-US" sz="1400" b="1" dirty="0">
                <a:latin typeface="Century Gothic" panose="020B0502020202020204" pitchFamily="34" charset="0"/>
              </a:rPr>
              <a:t>status</a:t>
            </a:r>
            <a:r>
              <a:rPr lang="en-US" sz="1400" dirty="0">
                <a:latin typeface="Century Gothic" panose="020B0502020202020204" pitchFamily="34" charset="0"/>
              </a:rPr>
              <a:t> of “</a:t>
            </a:r>
            <a:r>
              <a:rPr lang="en-US" sz="1400" b="1" dirty="0">
                <a:latin typeface="Century Gothic" panose="020B0502020202020204" pitchFamily="34" charset="0"/>
              </a:rPr>
              <a:t>Success</a:t>
            </a:r>
            <a:r>
              <a:rPr lang="en-US" sz="1400" dirty="0">
                <a:latin typeface="Century Gothic" panose="020B0502020202020204" pitchFamily="34" charset="0"/>
              </a:rPr>
              <a:t>” click on “</a:t>
            </a:r>
            <a:r>
              <a:rPr lang="en-US" sz="1400" b="1" dirty="0">
                <a:latin typeface="Century Gothic" panose="020B0502020202020204" pitchFamily="34" charset="0"/>
              </a:rPr>
              <a:t>Go</a:t>
            </a:r>
            <a:r>
              <a:rPr lang="en-US" sz="1400" dirty="0">
                <a:latin typeface="Century Gothic" panose="020B0502020202020204" pitchFamily="34" charset="0"/>
              </a:rPr>
              <a:t> </a:t>
            </a:r>
            <a:r>
              <a:rPr lang="en-US" sz="1400" b="1" dirty="0">
                <a:latin typeface="Century Gothic" panose="020B0502020202020204" pitchFamily="34" charset="0"/>
              </a:rPr>
              <a:t>back</a:t>
            </a:r>
            <a:r>
              <a:rPr lang="en-US" sz="1400" dirty="0">
                <a:latin typeface="Century Gothic" panose="020B0502020202020204" pitchFamily="34" charset="0"/>
              </a:rPr>
              <a:t> </a:t>
            </a:r>
            <a:r>
              <a:rPr lang="en-US" sz="1400" b="1" dirty="0">
                <a:latin typeface="Century Gothic" panose="020B0502020202020204" pitchFamily="34" charset="0"/>
              </a:rPr>
              <a:t>to</a:t>
            </a:r>
            <a:r>
              <a:rPr lang="en-US" sz="1400" dirty="0">
                <a:latin typeface="Century Gothic" panose="020B0502020202020204" pitchFamily="34" charset="0"/>
              </a:rPr>
              <a:t> </a:t>
            </a:r>
            <a:r>
              <a:rPr lang="en-US" sz="1400" b="1" dirty="0">
                <a:latin typeface="Century Gothic" panose="020B0502020202020204" pitchFamily="34" charset="0"/>
              </a:rPr>
              <a:t>Scheduled</a:t>
            </a:r>
            <a:r>
              <a:rPr lang="en-US" sz="1400" dirty="0">
                <a:latin typeface="Century Gothic" panose="020B0502020202020204" pitchFamily="34" charset="0"/>
              </a:rPr>
              <a:t> </a:t>
            </a:r>
            <a:r>
              <a:rPr lang="en-US" sz="1400" b="1" dirty="0">
                <a:latin typeface="Century Gothic" panose="020B0502020202020204" pitchFamily="34" charset="0"/>
              </a:rPr>
              <a:t>Query.  </a:t>
            </a:r>
            <a:r>
              <a:rPr lang="en-US" sz="1400" dirty="0"/>
              <a:t>Click on the Report Manager hyperlink to view the output.  </a:t>
            </a:r>
          </a:p>
          <a:p>
            <a:endParaRPr lang="en-US" sz="1400" dirty="0">
              <a:latin typeface="Century Gothic" panose="020B0502020202020204" pitchFamily="34" charset="0"/>
            </a:endParaRPr>
          </a:p>
          <a:p>
            <a:r>
              <a:rPr lang="en-US" sz="1400" dirty="0">
                <a:latin typeface="Century Gothic" panose="020B0502020202020204" pitchFamily="34" charset="0"/>
              </a:rPr>
              <a:t>You are able to </a:t>
            </a:r>
            <a:r>
              <a:rPr lang="en-US" sz="1400" b="1" dirty="0">
                <a:latin typeface="Century Gothic" panose="020B0502020202020204" pitchFamily="34" charset="0"/>
              </a:rPr>
              <a:t>filter</a:t>
            </a:r>
            <a:r>
              <a:rPr lang="en-US" sz="1400" dirty="0">
                <a:latin typeface="Century Gothic" panose="020B0502020202020204" pitchFamily="34" charset="0"/>
              </a:rPr>
              <a:t> the </a:t>
            </a:r>
            <a:r>
              <a:rPr lang="en-US" sz="1400" b="1" dirty="0">
                <a:latin typeface="Century Gothic" panose="020B0502020202020204" pitchFamily="34" charset="0"/>
              </a:rPr>
              <a:t>displayed</a:t>
            </a:r>
            <a:r>
              <a:rPr lang="en-US" sz="1400" dirty="0">
                <a:latin typeface="Century Gothic" panose="020B0502020202020204" pitchFamily="34" charset="0"/>
              </a:rPr>
              <a:t> </a:t>
            </a:r>
            <a:r>
              <a:rPr lang="en-US" sz="1400" b="1" dirty="0">
                <a:latin typeface="Century Gothic" panose="020B0502020202020204" pitchFamily="34" charset="0"/>
              </a:rPr>
              <a:t>reports</a:t>
            </a:r>
            <a:r>
              <a:rPr lang="en-US" sz="1400" dirty="0">
                <a:latin typeface="Century Gothic" panose="020B0502020202020204" pitchFamily="34" charset="0"/>
              </a:rPr>
              <a:t> by:</a:t>
            </a:r>
          </a:p>
          <a:p>
            <a:pPr marL="291179" indent="-291179">
              <a:buFont typeface="Arial" panose="020B0604020202020204" pitchFamily="34" charset="0"/>
              <a:buChar char="•"/>
            </a:pPr>
            <a:r>
              <a:rPr lang="en-US" sz="1400" dirty="0">
                <a:latin typeface="Century Gothic" panose="020B0502020202020204" pitchFamily="34" charset="0"/>
              </a:rPr>
              <a:t>Folder</a:t>
            </a:r>
          </a:p>
          <a:p>
            <a:pPr marL="291179" indent="-291179">
              <a:buFont typeface="Arial" panose="020B0604020202020204" pitchFamily="34" charset="0"/>
              <a:buChar char="•"/>
            </a:pPr>
            <a:r>
              <a:rPr lang="en-US" sz="1400" dirty="0">
                <a:latin typeface="Century Gothic" panose="020B0502020202020204" pitchFamily="34" charset="0"/>
              </a:rPr>
              <a:t>Instance from and to</a:t>
            </a:r>
          </a:p>
          <a:p>
            <a:pPr marL="291179" indent="-291179">
              <a:buFont typeface="Arial" panose="020B0604020202020204" pitchFamily="34" charset="0"/>
              <a:buChar char="•"/>
            </a:pPr>
            <a:r>
              <a:rPr lang="en-US" sz="1400" dirty="0">
                <a:latin typeface="Century Gothic" panose="020B0502020202020204" pitchFamily="34" charset="0"/>
              </a:rPr>
              <a:t>Name</a:t>
            </a:r>
          </a:p>
          <a:p>
            <a:pPr marL="291179" indent="-291179">
              <a:buFont typeface="Arial" panose="020B0604020202020204" pitchFamily="34" charset="0"/>
              <a:buChar char="•"/>
            </a:pPr>
            <a:r>
              <a:rPr lang="en-US" sz="1400" dirty="0">
                <a:latin typeface="Century Gothic" panose="020B0502020202020204" pitchFamily="34" charset="0"/>
              </a:rPr>
              <a:t>Created on Date</a:t>
            </a:r>
          </a:p>
          <a:p>
            <a:pPr marL="291179" indent="-291179">
              <a:buFont typeface="Arial" panose="020B0604020202020204" pitchFamily="34" charset="0"/>
              <a:buChar char="•"/>
            </a:pPr>
            <a:r>
              <a:rPr lang="en-US" sz="1400" dirty="0">
                <a:latin typeface="Century Gothic" panose="020B0502020202020204" pitchFamily="34" charset="0"/>
              </a:rPr>
              <a:t>Number of Days past</a:t>
            </a:r>
          </a:p>
          <a:p>
            <a:pPr marL="291179" indent="-291179">
              <a:buFont typeface="Arial" panose="020B0604020202020204" pitchFamily="34" charset="0"/>
              <a:buChar char="•"/>
            </a:pPr>
            <a:r>
              <a:rPr lang="en-US" sz="1400" dirty="0">
                <a:latin typeface="Century Gothic" panose="020B0502020202020204" pitchFamily="34" charset="0"/>
              </a:rPr>
              <a:t>Date Range</a:t>
            </a:r>
          </a:p>
          <a:p>
            <a:r>
              <a:rPr lang="en-US" sz="1400" dirty="0">
                <a:latin typeface="Century Gothic" panose="020B0502020202020204" pitchFamily="34" charset="0"/>
              </a:rPr>
              <a:t> </a:t>
            </a:r>
          </a:p>
          <a:p>
            <a:r>
              <a:rPr lang="en-US" sz="1400" dirty="0">
                <a:latin typeface="Century Gothic" panose="020B0502020202020204" pitchFamily="34" charset="0"/>
              </a:rPr>
              <a:t>Click on the </a:t>
            </a:r>
            <a:r>
              <a:rPr lang="en-US" sz="1400" b="1" dirty="0">
                <a:latin typeface="Century Gothic" panose="020B0502020202020204" pitchFamily="34" charset="0"/>
              </a:rPr>
              <a:t>Run Control ID Description </a:t>
            </a:r>
            <a:r>
              <a:rPr lang="en-US" sz="1400" dirty="0">
                <a:latin typeface="Century Gothic" panose="020B0502020202020204" pitchFamily="34" charset="0"/>
              </a:rPr>
              <a:t>found in the </a:t>
            </a:r>
            <a:r>
              <a:rPr lang="en-US" sz="1400" b="1" dirty="0">
                <a:latin typeface="Century Gothic" panose="020B0502020202020204" pitchFamily="34" charset="0"/>
              </a:rPr>
              <a:t>Report</a:t>
            </a:r>
            <a:r>
              <a:rPr lang="en-US" sz="1400" dirty="0">
                <a:latin typeface="Century Gothic" panose="020B0502020202020204" pitchFamily="34" charset="0"/>
              </a:rPr>
              <a:t> </a:t>
            </a:r>
            <a:r>
              <a:rPr lang="en-US" sz="1400" b="1" dirty="0">
                <a:latin typeface="Century Gothic" panose="020B0502020202020204" pitchFamily="34" charset="0"/>
              </a:rPr>
              <a:t>column</a:t>
            </a:r>
            <a:r>
              <a:rPr lang="en-US" sz="1400" dirty="0">
                <a:latin typeface="Century Gothic" panose="020B0502020202020204" pitchFamily="34" charset="0"/>
              </a:rPr>
              <a:t> to </a:t>
            </a:r>
            <a:r>
              <a:rPr lang="en-US" sz="1400" b="1" dirty="0">
                <a:latin typeface="Century Gothic" panose="020B0502020202020204" pitchFamily="34" charset="0"/>
              </a:rPr>
              <a:t>view</a:t>
            </a:r>
            <a:r>
              <a:rPr lang="en-US" sz="1400" dirty="0">
                <a:latin typeface="Century Gothic" panose="020B0502020202020204" pitchFamily="34" charset="0"/>
              </a:rPr>
              <a:t> the </a:t>
            </a:r>
            <a:r>
              <a:rPr lang="en-US" sz="1400" b="1" dirty="0">
                <a:latin typeface="Century Gothic" panose="020B0502020202020204" pitchFamily="34" charset="0"/>
              </a:rPr>
              <a:t>output</a:t>
            </a:r>
            <a:r>
              <a:rPr lang="en-US" sz="1400" dirty="0">
                <a:latin typeface="Century Gothic" panose="020B0502020202020204" pitchFamily="34" charset="0"/>
              </a:rPr>
              <a:t>. </a:t>
            </a:r>
          </a:p>
          <a:p>
            <a:endParaRPr lang="en-US" sz="1400" dirty="0">
              <a:latin typeface="Century Gothic" panose="020B0502020202020204" pitchFamily="34" charset="0"/>
            </a:endParaRPr>
          </a:p>
          <a:p>
            <a:r>
              <a:rPr lang="en-US" sz="1400" dirty="0">
                <a:latin typeface="Century Gothic" panose="020B0502020202020204" pitchFamily="34" charset="0"/>
              </a:rPr>
              <a:t>This take you to the </a:t>
            </a:r>
            <a:r>
              <a:rPr lang="en-US" sz="1400" b="1" dirty="0">
                <a:latin typeface="Century Gothic" panose="020B0502020202020204" pitchFamily="34" charset="0"/>
              </a:rPr>
              <a:t>report file</a:t>
            </a:r>
            <a:r>
              <a:rPr lang="en-US" sz="1400" dirty="0">
                <a:latin typeface="Century Gothic" panose="020B0502020202020204" pitchFamily="34" charset="0"/>
              </a:rPr>
              <a:t>.  The file </a:t>
            </a:r>
            <a:r>
              <a:rPr lang="en-US" sz="1400" b="1" dirty="0">
                <a:latin typeface="Century Gothic" panose="020B0502020202020204" pitchFamily="34" charset="0"/>
              </a:rPr>
              <a:t>logs</a:t>
            </a:r>
            <a:r>
              <a:rPr lang="en-US" sz="1400" dirty="0">
                <a:latin typeface="Century Gothic" panose="020B0502020202020204" pitchFamily="34" charset="0"/>
              </a:rPr>
              <a:t> are </a:t>
            </a:r>
            <a:r>
              <a:rPr lang="en-US" sz="1400" b="1" dirty="0">
                <a:latin typeface="Century Gothic" panose="020B0502020202020204" pitchFamily="34" charset="0"/>
              </a:rPr>
              <a:t>viewable</a:t>
            </a:r>
            <a:r>
              <a:rPr lang="en-US" sz="1400" dirty="0">
                <a:latin typeface="Century Gothic" panose="020B0502020202020204" pitchFamily="34" charset="0"/>
              </a:rPr>
              <a:t> from here </a:t>
            </a:r>
            <a:r>
              <a:rPr lang="en-US" sz="1400" b="1" dirty="0">
                <a:latin typeface="Century Gothic" panose="020B0502020202020204" pitchFamily="34" charset="0"/>
              </a:rPr>
              <a:t>as</a:t>
            </a:r>
            <a:r>
              <a:rPr lang="en-US" sz="1400" dirty="0">
                <a:latin typeface="Century Gothic" panose="020B0502020202020204" pitchFamily="34" charset="0"/>
              </a:rPr>
              <a:t> </a:t>
            </a:r>
            <a:r>
              <a:rPr lang="en-US" sz="1400" b="1" dirty="0">
                <a:latin typeface="Century Gothic" panose="020B0502020202020204" pitchFamily="34" charset="0"/>
              </a:rPr>
              <a:t>well</a:t>
            </a:r>
            <a:r>
              <a:rPr lang="en-US" sz="1400" dirty="0">
                <a:latin typeface="Century Gothic" panose="020B0502020202020204" pitchFamily="34" charset="0"/>
              </a:rPr>
              <a:t> </a:t>
            </a:r>
            <a:r>
              <a:rPr lang="en-US" sz="1400" b="1" dirty="0">
                <a:latin typeface="Century Gothic" panose="020B0502020202020204" pitchFamily="34" charset="0"/>
              </a:rPr>
              <a:t>as</a:t>
            </a:r>
            <a:r>
              <a:rPr lang="en-US" sz="1400" dirty="0">
                <a:latin typeface="Century Gothic" panose="020B0502020202020204" pitchFamily="34" charset="0"/>
              </a:rPr>
              <a:t> the Query </a:t>
            </a:r>
            <a:r>
              <a:rPr lang="en-US" sz="1400" b="1" dirty="0">
                <a:latin typeface="Century Gothic" panose="020B0502020202020204" pitchFamily="34" charset="0"/>
              </a:rPr>
              <a:t>results</a:t>
            </a:r>
            <a:r>
              <a:rPr lang="en-US" sz="1400" dirty="0">
                <a:latin typeface="Century Gothic" panose="020B0502020202020204" pitchFamily="34" charset="0"/>
              </a:rPr>
              <a:t>.</a:t>
            </a:r>
          </a:p>
          <a:p>
            <a:r>
              <a:rPr lang="en-US" sz="1400" dirty="0">
                <a:latin typeface="Century Gothic" panose="020B0502020202020204" pitchFamily="34" charset="0"/>
              </a:rPr>
              <a:t> </a:t>
            </a:r>
          </a:p>
          <a:p>
            <a:r>
              <a:rPr lang="en-US" sz="1400" dirty="0">
                <a:latin typeface="Century Gothic" panose="020B0502020202020204" pitchFamily="34" charset="0"/>
              </a:rPr>
              <a:t>The Query </a:t>
            </a:r>
            <a:r>
              <a:rPr lang="en-US" sz="1400" b="1" dirty="0">
                <a:latin typeface="Century Gothic" panose="020B0502020202020204" pitchFamily="34" charset="0"/>
              </a:rPr>
              <a:t>results</a:t>
            </a:r>
            <a:r>
              <a:rPr lang="en-US" sz="1400" dirty="0">
                <a:latin typeface="Century Gothic" panose="020B0502020202020204" pitchFamily="34" charset="0"/>
              </a:rPr>
              <a:t> can be </a:t>
            </a:r>
            <a:r>
              <a:rPr lang="en-US" sz="1400" b="1" dirty="0">
                <a:latin typeface="Century Gothic" panose="020B0502020202020204" pitchFamily="34" charset="0"/>
              </a:rPr>
              <a:t>viewed</a:t>
            </a:r>
            <a:r>
              <a:rPr lang="en-US" sz="1400" dirty="0">
                <a:latin typeface="Century Gothic" panose="020B0502020202020204" pitchFamily="34" charset="0"/>
              </a:rPr>
              <a:t> in the selected </a:t>
            </a:r>
            <a:r>
              <a:rPr lang="en-US" sz="1400" b="1" dirty="0">
                <a:latin typeface="Century Gothic" panose="020B0502020202020204" pitchFamily="34" charset="0"/>
              </a:rPr>
              <a:t>format</a:t>
            </a:r>
            <a:r>
              <a:rPr lang="en-US" sz="1400" dirty="0">
                <a:latin typeface="Century Gothic" panose="020B0502020202020204" pitchFamily="34" charset="0"/>
              </a:rPr>
              <a:t> by clicking on the </a:t>
            </a:r>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b="1" dirty="0">
                <a:latin typeface="Century Gothic" panose="020B0502020202020204" pitchFamily="34" charset="0"/>
              </a:rPr>
              <a:t>Name</a:t>
            </a:r>
            <a:r>
              <a:rPr lang="en-US" sz="1400" dirty="0">
                <a:latin typeface="Century Gothic" panose="020B0502020202020204" pitchFamily="34" charset="0"/>
              </a:rPr>
              <a:t> in the </a:t>
            </a:r>
            <a:r>
              <a:rPr lang="en-US" sz="1400" b="1" dirty="0">
                <a:latin typeface="Century Gothic" panose="020B0502020202020204" pitchFamily="34" charset="0"/>
              </a:rPr>
              <a:t>Name</a:t>
            </a:r>
            <a:r>
              <a:rPr lang="en-US" sz="1400" dirty="0">
                <a:latin typeface="Century Gothic" panose="020B0502020202020204" pitchFamily="34" charset="0"/>
              </a:rPr>
              <a:t> </a:t>
            </a:r>
            <a:r>
              <a:rPr lang="en-US" sz="1400" b="1" dirty="0">
                <a:latin typeface="Century Gothic" panose="020B0502020202020204" pitchFamily="34" charset="0"/>
              </a:rPr>
              <a:t>column</a:t>
            </a:r>
            <a:r>
              <a:rPr lang="en-US" sz="1400" dirty="0">
                <a:latin typeface="Century Gothic" panose="020B0502020202020204" pitchFamily="34" charset="0"/>
              </a:rPr>
              <a:t>.</a:t>
            </a:r>
          </a:p>
        </p:txBody>
      </p:sp>
      <p:sp>
        <p:nvSpPr>
          <p:cNvPr id="4" name="Slide Number Placeholder 3"/>
          <p:cNvSpPr>
            <a:spLocks noGrp="1"/>
          </p:cNvSpPr>
          <p:nvPr>
            <p:ph type="sldNum" sz="quarter" idx="10"/>
          </p:nvPr>
        </p:nvSpPr>
        <p:spPr/>
        <p:txBody>
          <a:bodyPr/>
          <a:lstStyle/>
          <a:p>
            <a:fld id="{2F7BB26F-C1F1-4EE6-B7A4-AD933616F50E}" type="slidenum">
              <a:rPr lang="en-US" smtClean="0"/>
              <a:t>25</a:t>
            </a:fld>
            <a:endParaRPr lang="en-US"/>
          </a:p>
        </p:txBody>
      </p:sp>
    </p:spTree>
    <p:extLst>
      <p:ext uri="{BB962C8B-B14F-4D97-AF65-F5344CB8AC3E}">
        <p14:creationId xmlns:p14="http://schemas.microsoft.com/office/powerpoint/2010/main" val="2071736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5113020"/>
          </a:xfrm>
        </p:spPr>
        <p:txBody>
          <a:bodyPr/>
          <a:lstStyle/>
          <a:p>
            <a:r>
              <a:rPr lang="en-US" sz="1400" dirty="0">
                <a:latin typeface="Century Gothic" panose="020B0502020202020204" pitchFamily="34" charset="0"/>
              </a:rPr>
              <a:t>Page 15						5 minutes</a:t>
            </a:r>
          </a:p>
          <a:p>
            <a:endParaRPr lang="en-US" sz="1400" dirty="0">
              <a:latin typeface="Century Gothic" panose="020B0502020202020204" pitchFamily="34" charset="0"/>
            </a:endParaRPr>
          </a:p>
          <a:p>
            <a:r>
              <a:rPr lang="en-US" sz="1400" dirty="0">
                <a:latin typeface="Century Gothic" panose="020B0502020202020204" pitchFamily="34" charset="0"/>
              </a:rPr>
              <a:t>Follow the instructions on page 15</a:t>
            </a:r>
            <a:r>
              <a:rPr lang="en-US" sz="1400" baseline="0" dirty="0">
                <a:latin typeface="Century Gothic" panose="020B0502020202020204" pitchFamily="34" charset="0"/>
              </a:rPr>
              <a:t> </a:t>
            </a:r>
            <a:r>
              <a:rPr lang="en-US" sz="1400" dirty="0">
                <a:latin typeface="Century Gothic" panose="020B0502020202020204" pitchFamily="34" charset="0"/>
              </a:rPr>
              <a:t>to schedule your Query.</a:t>
            </a:r>
          </a:p>
        </p:txBody>
      </p:sp>
      <p:sp>
        <p:nvSpPr>
          <p:cNvPr id="4" name="Slide Number Placeholder 3"/>
          <p:cNvSpPr>
            <a:spLocks noGrp="1"/>
          </p:cNvSpPr>
          <p:nvPr>
            <p:ph type="sldNum" sz="quarter" idx="10"/>
          </p:nvPr>
        </p:nvSpPr>
        <p:spPr>
          <a:xfrm>
            <a:off x="6019799" y="8909050"/>
            <a:ext cx="836613" cy="385737"/>
          </a:xfrm>
        </p:spPr>
        <p:txBody>
          <a:bodyPr/>
          <a:lstStyle/>
          <a:p>
            <a:fld id="{2F7BB26F-C1F1-4EE6-B7A4-AD933616F50E}" type="slidenum">
              <a:rPr lang="en-US" smtClean="0"/>
              <a:t>26</a:t>
            </a:fld>
            <a:endParaRPr lang="en-US" dirty="0"/>
          </a:p>
        </p:txBody>
      </p:sp>
    </p:spTree>
    <p:extLst>
      <p:ext uri="{BB962C8B-B14F-4D97-AF65-F5344CB8AC3E}">
        <p14:creationId xmlns:p14="http://schemas.microsoft.com/office/powerpoint/2010/main" val="2071736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11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684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Franklin Gothic Medium" panose="020B0603020102020204" pitchFamily="34" charset="0"/>
              </a:rPr>
              <a:t>Users are able to filter the list available records by the options listed here. For example say that you are looking for a query that is highly sensitive because you want to see what roles are needed in order to run the query you could filter and show only highly sensitive tables.  </a:t>
            </a:r>
          </a:p>
          <a:p>
            <a:endParaRPr lang="en-US" sz="1400" dirty="0" smtClean="0">
              <a:latin typeface="Franklin Gothic Medium" panose="020B06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ctcLink Pillar</a:t>
            </a:r>
            <a:endParaRPr kumimoji="0" lang="en-US" altLang="en-US" sz="1400" b="0" i="0" u="none" strike="noStrike" cap="none" normalizeH="0" baseline="0" dirty="0" smtClean="0">
              <a:ln>
                <a:noFill/>
              </a:ln>
              <a:solidFill>
                <a:schemeClr val="tx1"/>
              </a:solidFill>
              <a:effectLst/>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Required</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Commonly Used Tables</a:t>
            </a:r>
            <a:endParaRPr kumimoji="0" lang="en-US" altLang="en-US" sz="1400" b="0" i="0" u="none" strike="noStrike" cap="none" normalizeH="0" baseline="0" dirty="0" smtClean="0">
              <a:ln>
                <a:noFill/>
              </a:ln>
              <a:solidFill>
                <a:schemeClr val="tx1"/>
              </a:solidFill>
              <a:effectLst/>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The table has been selected as commonly used and is used in many queries and reports.</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Highly Sensitive Tables</a:t>
            </a:r>
            <a:endParaRPr kumimoji="0" lang="en-US" altLang="en-US" sz="1400" b="0" i="0" u="none" strike="noStrike" cap="none" normalizeH="0" baseline="0" dirty="0" smtClean="0">
              <a:ln>
                <a:noFill/>
              </a:ln>
              <a:solidFill>
                <a:schemeClr val="tx1"/>
              </a:solidFill>
              <a:effectLst/>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The table contains a highly sensitive field.</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Replicated in dataLink</a:t>
            </a:r>
            <a:endParaRPr kumimoji="0" lang="en-US" altLang="en-US" sz="1400" b="0" i="0" u="none" strike="noStrike" cap="none" normalizeH="0" baseline="0" dirty="0" smtClean="0">
              <a:ln>
                <a:noFill/>
              </a:ln>
              <a:solidFill>
                <a:schemeClr val="tx1"/>
              </a:solidFill>
              <a:effectLst/>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The table has been replicated in dataLink.</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Recommended Tables</a:t>
            </a:r>
            <a:endParaRPr kumimoji="0" lang="en-US" altLang="en-US" sz="1400" b="0" i="0" u="none" strike="noStrike" cap="none" normalizeH="0" baseline="0" dirty="0" smtClean="0">
              <a:ln>
                <a:noFill/>
              </a:ln>
              <a:solidFill>
                <a:schemeClr val="tx1"/>
              </a:solidFill>
              <a:effectLst/>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The table has been designated by the Data Services Reporting Team as a recommended table.</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Prompt Tables</a:t>
            </a:r>
            <a:endParaRPr kumimoji="0" lang="en-US" altLang="en-US" sz="1400" b="0" i="0" u="none" strike="noStrike" cap="none" normalizeH="0" baseline="0" dirty="0" smtClean="0">
              <a:ln>
                <a:noFill/>
              </a:ln>
              <a:solidFill>
                <a:schemeClr val="tx1"/>
              </a:solidFill>
              <a:effectLst/>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The table is appropriate for use as a prompt table in query development.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2D3B45"/>
                </a:solidFill>
                <a:effectLst/>
                <a:latin typeface="Calibri" panose="020F0502020204030204" pitchFamily="34" charset="0"/>
                <a:ea typeface="Calibri" panose="020F0502020204030204" pitchFamily="34" charset="0"/>
                <a:cs typeface="Times New Roman" panose="02020603050405020304" pitchFamily="18" charset="0"/>
              </a:rPr>
              <a:t>Available in Query Security</a:t>
            </a:r>
            <a:endParaRPr kumimoji="0" lang="en-US" altLang="en-US" sz="1400" b="0" i="0" u="none" strike="noStrike" cap="none" normalizeH="0" baseline="0" dirty="0" smtClean="0">
              <a:ln>
                <a:noFill/>
              </a:ln>
              <a:solidFill>
                <a:schemeClr val="tx1"/>
              </a:solidFill>
              <a:effectLst/>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altLang="en-US" sz="1400" dirty="0" smtClean="0">
                <a:solidFill>
                  <a:srgbClr val="2D3B45"/>
                </a:solidFill>
                <a:latin typeface="Calibri" panose="020F0502020204030204" pitchFamily="34" charset="0"/>
                <a:ea typeface="Calibri" panose="020F0502020204030204" pitchFamily="34" charset="0"/>
                <a:cs typeface="Times New Roman" panose="02020603050405020304" pitchFamily="18" charset="0"/>
              </a:rPr>
              <a:t>The table is included in an access group in a Data Services Query Tree. </a:t>
            </a:r>
          </a:p>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8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87313"/>
            <a:ext cx="2828925" cy="2122487"/>
          </a:xfrm>
        </p:spPr>
      </p:sp>
      <p:sp>
        <p:nvSpPr>
          <p:cNvPr id="3" name="Notes Placeholder 2"/>
          <p:cNvSpPr>
            <a:spLocks noGrp="1"/>
          </p:cNvSpPr>
          <p:nvPr>
            <p:ph type="body" idx="1"/>
          </p:nvPr>
        </p:nvSpPr>
        <p:spPr>
          <a:xfrm>
            <a:off x="-17539" y="2057400"/>
            <a:ext cx="6858000" cy="7162800"/>
          </a:xfrm>
        </p:spPr>
        <p:txBody>
          <a:bodyPr/>
          <a:lstStyle/>
          <a:p>
            <a:r>
              <a:rPr lang="en-US" sz="1400" dirty="0">
                <a:latin typeface="Century Gothic" panose="020B0502020202020204" pitchFamily="34" charset="0"/>
              </a:rPr>
              <a:t>Page 1					           15 minutes</a:t>
            </a:r>
          </a:p>
          <a:p>
            <a:endParaRPr lang="en-US" sz="400" dirty="0">
              <a:latin typeface="Century Gothic" panose="020B0502020202020204" pitchFamily="34" charset="0"/>
            </a:endParaRPr>
          </a:p>
          <a:p>
            <a:pPr marL="174708" indent="-174708">
              <a:buFont typeface="Arial" panose="020B0604020202020204" pitchFamily="34" charset="0"/>
              <a:buChar char="•"/>
            </a:pPr>
            <a:r>
              <a:rPr lang="en-US" sz="1400" b="1" dirty="0">
                <a:latin typeface="Century Gothic" panose="020B0502020202020204" pitchFamily="34" charset="0"/>
              </a:rPr>
              <a:t>Welcome to ctcLink PeopleSoft Reporting</a:t>
            </a:r>
          </a:p>
          <a:p>
            <a:pPr marL="640594" lvl="1" indent="-174708">
              <a:buFont typeface="Arial" panose="020B0604020202020204" pitchFamily="34" charset="0"/>
              <a:buChar char="•"/>
            </a:pPr>
            <a:r>
              <a:rPr lang="en-US" sz="1400" b="1" dirty="0">
                <a:latin typeface="Century Gothic" panose="020B0502020202020204" pitchFamily="34" charset="0"/>
              </a:rPr>
              <a:t>Thank you </a:t>
            </a:r>
            <a:r>
              <a:rPr lang="en-US" sz="1400" dirty="0">
                <a:latin typeface="Century Gothic" panose="020B0502020202020204" pitchFamily="34" charset="0"/>
              </a:rPr>
              <a:t>for taking the time to </a:t>
            </a:r>
            <a:r>
              <a:rPr lang="en-US" sz="1400" b="1" dirty="0">
                <a:latin typeface="Century Gothic" panose="020B0502020202020204" pitchFamily="34" charset="0"/>
              </a:rPr>
              <a:t>come</a:t>
            </a:r>
            <a:r>
              <a:rPr lang="en-US" sz="1400" dirty="0">
                <a:latin typeface="Century Gothic" panose="020B0502020202020204" pitchFamily="34" charset="0"/>
              </a:rPr>
              <a:t> here to </a:t>
            </a:r>
            <a:r>
              <a:rPr lang="en-US" sz="1400" b="1" dirty="0">
                <a:latin typeface="Century Gothic" panose="020B0502020202020204" pitchFamily="34" charset="0"/>
              </a:rPr>
              <a:t>learn</a:t>
            </a:r>
            <a:r>
              <a:rPr lang="en-US" sz="1400" dirty="0">
                <a:latin typeface="Century Gothic" panose="020B0502020202020204" pitchFamily="34" charset="0"/>
              </a:rPr>
              <a:t> about </a:t>
            </a:r>
            <a:r>
              <a:rPr lang="en-US" sz="1400" b="1" dirty="0">
                <a:latin typeface="Century Gothic" panose="020B0502020202020204" pitchFamily="34" charset="0"/>
              </a:rPr>
              <a:t>PS</a:t>
            </a:r>
            <a:r>
              <a:rPr lang="en-US" sz="1400" dirty="0">
                <a:latin typeface="Century Gothic" panose="020B0502020202020204" pitchFamily="34" charset="0"/>
              </a:rPr>
              <a:t> </a:t>
            </a:r>
            <a:r>
              <a:rPr lang="en-US" sz="1400" b="1" dirty="0">
                <a:latin typeface="Century Gothic" panose="020B0502020202020204" pitchFamily="34" charset="0"/>
              </a:rPr>
              <a:t>Query</a:t>
            </a:r>
          </a:p>
          <a:p>
            <a:pPr marL="640594" lvl="1" indent="-174708">
              <a:buFont typeface="Arial" panose="020B0604020202020204" pitchFamily="34" charset="0"/>
              <a:buChar char="•"/>
            </a:pPr>
            <a:r>
              <a:rPr lang="en-US" sz="1400" b="1" dirty="0">
                <a:latin typeface="Century Gothic" panose="020B0502020202020204" pitchFamily="34" charset="0"/>
              </a:rPr>
              <a:t>Hope</a:t>
            </a:r>
            <a:r>
              <a:rPr lang="en-US" sz="1400" dirty="0">
                <a:latin typeface="Century Gothic" panose="020B0502020202020204" pitchFamily="34" charset="0"/>
              </a:rPr>
              <a:t> to make this a very </a:t>
            </a:r>
            <a:r>
              <a:rPr lang="en-US" sz="1400" b="1" dirty="0">
                <a:latin typeface="Century Gothic" panose="020B0502020202020204" pitchFamily="34" charset="0"/>
              </a:rPr>
              <a:t>valuable</a:t>
            </a:r>
            <a:r>
              <a:rPr lang="en-US" sz="1400" dirty="0">
                <a:latin typeface="Century Gothic" panose="020B0502020202020204" pitchFamily="34" charset="0"/>
              </a:rPr>
              <a:t> </a:t>
            </a:r>
            <a:r>
              <a:rPr lang="en-US" sz="1400" b="1" dirty="0">
                <a:latin typeface="Century Gothic" panose="020B0502020202020204" pitchFamily="34" charset="0"/>
              </a:rPr>
              <a:t>experience</a:t>
            </a:r>
            <a:r>
              <a:rPr lang="en-US" sz="1400" dirty="0">
                <a:latin typeface="Century Gothic" panose="020B0502020202020204" pitchFamily="34" charset="0"/>
              </a:rPr>
              <a:t> for you!</a:t>
            </a:r>
          </a:p>
          <a:p>
            <a:pPr marL="640594" lvl="1" indent="-174708">
              <a:buFont typeface="Arial" panose="020B0604020202020204" pitchFamily="34" charset="0"/>
              <a:buChar char="•"/>
            </a:pPr>
            <a:r>
              <a:rPr lang="en-US" sz="1400" dirty="0">
                <a:latin typeface="Century Gothic" panose="020B0502020202020204" pitchFamily="34" charset="0"/>
              </a:rPr>
              <a:t>There’s </a:t>
            </a:r>
            <a:r>
              <a:rPr lang="en-US" sz="1400" b="1" dirty="0">
                <a:latin typeface="Century Gothic" panose="020B0502020202020204" pitchFamily="34" charset="0"/>
              </a:rPr>
              <a:t>no</a:t>
            </a:r>
            <a:r>
              <a:rPr lang="en-US" sz="1400" dirty="0">
                <a:latin typeface="Century Gothic" panose="020B0502020202020204" pitchFamily="34" charset="0"/>
              </a:rPr>
              <a:t> </a:t>
            </a:r>
            <a:r>
              <a:rPr lang="en-US" sz="1400" b="1" dirty="0">
                <a:latin typeface="Century Gothic" panose="020B0502020202020204" pitchFamily="34" charset="0"/>
              </a:rPr>
              <a:t>need</a:t>
            </a:r>
            <a:r>
              <a:rPr lang="en-US" sz="1400" dirty="0">
                <a:latin typeface="Century Gothic" panose="020B0502020202020204" pitchFamily="34" charset="0"/>
              </a:rPr>
              <a:t> to </a:t>
            </a:r>
            <a:r>
              <a:rPr lang="en-US" sz="1400" b="1" dirty="0">
                <a:latin typeface="Century Gothic" panose="020B0502020202020204" pitchFamily="34" charset="0"/>
              </a:rPr>
              <a:t>logon</a:t>
            </a:r>
            <a:r>
              <a:rPr lang="en-US" sz="1400" dirty="0">
                <a:latin typeface="Century Gothic" panose="020B0502020202020204" pitchFamily="34" charset="0"/>
              </a:rPr>
              <a:t> yet.  We’ll </a:t>
            </a:r>
            <a:r>
              <a:rPr lang="en-US" sz="1400" b="1" dirty="0">
                <a:latin typeface="Century Gothic" panose="020B0502020202020204" pitchFamily="34" charset="0"/>
              </a:rPr>
              <a:t>get</a:t>
            </a:r>
            <a:r>
              <a:rPr lang="en-US" sz="1400" dirty="0">
                <a:latin typeface="Century Gothic" panose="020B0502020202020204" pitchFamily="34" charset="0"/>
              </a:rPr>
              <a:t> into the </a:t>
            </a:r>
            <a:r>
              <a:rPr lang="en-US" sz="1400" b="1" dirty="0">
                <a:latin typeface="Century Gothic" panose="020B0502020202020204" pitchFamily="34" charset="0"/>
              </a:rPr>
              <a:t>system</a:t>
            </a:r>
            <a:r>
              <a:rPr lang="en-US" sz="1400" dirty="0">
                <a:latin typeface="Century Gothic" panose="020B0502020202020204" pitchFamily="34" charset="0"/>
              </a:rPr>
              <a:t> a bit </a:t>
            </a:r>
            <a:r>
              <a:rPr lang="en-US" sz="1400" b="1" dirty="0">
                <a:latin typeface="Century Gothic" panose="020B0502020202020204" pitchFamily="34" charset="0"/>
              </a:rPr>
              <a:t>later</a:t>
            </a:r>
            <a:r>
              <a:rPr lang="en-US" sz="1400" dirty="0">
                <a:latin typeface="Century Gothic" panose="020B0502020202020204" pitchFamily="34" charset="0"/>
              </a:rPr>
              <a:t>.</a:t>
            </a:r>
          </a:p>
          <a:p>
            <a:pPr indent="-174708">
              <a:buFont typeface="Arial" panose="020B0604020202020204" pitchFamily="34" charset="0"/>
              <a:buChar char="•"/>
            </a:pPr>
            <a:endParaRPr lang="en-US" sz="400" dirty="0">
              <a:latin typeface="Century Gothic" panose="020B0502020202020204" pitchFamily="34" charset="0"/>
            </a:endParaRPr>
          </a:p>
          <a:p>
            <a:r>
              <a:rPr lang="en-US" sz="1400" b="1" dirty="0">
                <a:latin typeface="Century Gothic" panose="020B0502020202020204" pitchFamily="34" charset="0"/>
              </a:rPr>
              <a:t>Class Goal: </a:t>
            </a:r>
            <a:r>
              <a:rPr lang="en-US" sz="1600" dirty="0"/>
              <a:t>The goal of this course is to teach end users of ctcLink PeopleSoft to find and retrieve Queries and Reports in the most effective manner.</a:t>
            </a:r>
          </a:p>
          <a:p>
            <a:pPr marL="285750" indent="-285750">
              <a:buFont typeface="Arial" panose="020B0604020202020204" pitchFamily="34" charset="0"/>
              <a:buChar char="•"/>
            </a:pPr>
            <a:r>
              <a:rPr lang="en-US" sz="1400" b="1" dirty="0">
                <a:latin typeface="Century Gothic" panose="020B0502020202020204" pitchFamily="34" charset="0"/>
              </a:rPr>
              <a:t>Course</a:t>
            </a:r>
            <a:r>
              <a:rPr lang="en-US" sz="1400" b="1" baseline="0" dirty="0">
                <a:latin typeface="Century Gothic" panose="020B0502020202020204" pitchFamily="34" charset="0"/>
              </a:rPr>
              <a:t> Learning Objectives:</a:t>
            </a:r>
          </a:p>
          <a:p>
            <a:pPr marL="285750" lvl="0" indent="-285750">
              <a:buFont typeface="Arial" panose="020B0604020202020204" pitchFamily="34" charset="0"/>
              <a:buChar char="•"/>
            </a:pPr>
            <a:r>
              <a:rPr lang="en-US" sz="1600" dirty="0"/>
              <a:t>Understand the Query Development Lifecycle and properly create a Query Development Request.</a:t>
            </a:r>
          </a:p>
          <a:p>
            <a:pPr marL="285750" lvl="0" indent="-285750">
              <a:buFont typeface="Arial" panose="020B0604020202020204" pitchFamily="34" charset="0"/>
              <a:buChar char="•"/>
            </a:pPr>
            <a:r>
              <a:rPr lang="en-US" sz="1600" dirty="0"/>
              <a:t>Access PeopleSoft Query Viewer and Schedule Query</a:t>
            </a:r>
          </a:p>
          <a:p>
            <a:pPr marL="285750" lvl="0" indent="-285750">
              <a:buFont typeface="Arial" panose="020B0604020202020204" pitchFamily="34" charset="0"/>
              <a:buChar char="•"/>
            </a:pPr>
            <a:r>
              <a:rPr lang="en-US" sz="1600" dirty="0"/>
              <a:t>Search for existing Queries using Wildcards.</a:t>
            </a:r>
          </a:p>
          <a:p>
            <a:pPr marL="285750" lvl="0" indent="-285750">
              <a:buFont typeface="Arial" panose="020B0604020202020204" pitchFamily="34" charset="0"/>
              <a:buChar char="•"/>
            </a:pPr>
            <a:r>
              <a:rPr lang="en-US" sz="1600" dirty="0"/>
              <a:t>Run Queries to multiple outputs.</a:t>
            </a:r>
          </a:p>
          <a:p>
            <a:pPr marL="285750" lvl="0" indent="-285750">
              <a:buFont typeface="Arial" panose="020B0604020202020204" pitchFamily="34" charset="0"/>
              <a:buChar char="•"/>
            </a:pPr>
            <a:r>
              <a:rPr lang="en-US" sz="1600" dirty="0"/>
              <a:t>Effectively use MetaLink to search Query metadata.</a:t>
            </a:r>
          </a:p>
          <a:p>
            <a:pPr marL="285750" lvl="0" indent="-285750">
              <a:buFont typeface="Arial" panose="020B0604020202020204" pitchFamily="34" charset="0"/>
              <a:buChar char="•"/>
            </a:pPr>
            <a:r>
              <a:rPr lang="en-US" sz="1600" dirty="0"/>
              <a:t>Have knowledge of how to run reports created with BI Publisher.</a:t>
            </a:r>
          </a:p>
          <a:p>
            <a:pPr marL="0" indent="0">
              <a:buFont typeface="Arial" panose="020B0604020202020204" pitchFamily="34" charset="0"/>
              <a:buNone/>
            </a:pPr>
            <a:endParaRPr lang="en-US" sz="400" dirty="0">
              <a:latin typeface="Century Gothic" panose="020B0502020202020204" pitchFamily="34" charset="0"/>
            </a:endParaRPr>
          </a:p>
          <a:p>
            <a:pPr marL="174708" indent="-174708">
              <a:buFont typeface="Arial" panose="020B0604020202020204" pitchFamily="34" charset="0"/>
              <a:buChar char="•"/>
            </a:pPr>
            <a:r>
              <a:rPr lang="en-US" sz="1400" b="1" dirty="0">
                <a:latin typeface="Century Gothic" panose="020B0502020202020204" pitchFamily="34" charset="0"/>
              </a:rPr>
              <a:t>Introduce myself</a:t>
            </a:r>
          </a:p>
          <a:p>
            <a:pPr marL="465886" lvl="1"/>
            <a:r>
              <a:rPr lang="en-US" sz="1400" dirty="0">
                <a:latin typeface="Century Gothic" panose="020B0502020202020204" pitchFamily="34" charset="0"/>
              </a:rPr>
              <a:t>My name is Paula McDaniel  was an ERP software trainer for about 15 years working with different programs like SAP and </a:t>
            </a:r>
            <a:r>
              <a:rPr lang="en-US" sz="1400" dirty="0" err="1">
                <a:latin typeface="Century Gothic" panose="020B0502020202020204" pitchFamily="34" charset="0"/>
              </a:rPr>
              <a:t>Ecometry</a:t>
            </a:r>
            <a:r>
              <a:rPr lang="en-US" sz="1400" dirty="0">
                <a:latin typeface="Century Gothic" panose="020B0502020202020204" pitchFamily="34" charset="0"/>
              </a:rPr>
              <a:t>. Wanting less travel I moved into a Business Analyst role for about 5 years where I spent most of my time pulling, analyzing, eating, sleeping data.  Super excited to be here at the State Board and be a part of your PeopleSoft journey!</a:t>
            </a:r>
          </a:p>
          <a:p>
            <a:pPr marL="174708" indent="-174708">
              <a:buFont typeface="Arial" panose="020B0604020202020204" pitchFamily="34" charset="0"/>
              <a:buChar char="•"/>
            </a:pPr>
            <a:r>
              <a:rPr lang="en-US" sz="1400" b="1" dirty="0">
                <a:latin typeface="Century Gothic" panose="020B0502020202020204" pitchFamily="34" charset="0"/>
              </a:rPr>
              <a:t>Introductions: </a:t>
            </a:r>
            <a:r>
              <a:rPr lang="en-US" sz="1400" dirty="0">
                <a:latin typeface="Century Gothic" panose="020B0502020202020204" pitchFamily="34" charset="0"/>
              </a:rPr>
              <a:t>Tell me a </a:t>
            </a:r>
            <a:r>
              <a:rPr lang="en-US" sz="1400" b="1" dirty="0">
                <a:latin typeface="Century Gothic" panose="020B0502020202020204" pitchFamily="34" charset="0"/>
              </a:rPr>
              <a:t>little about you</a:t>
            </a:r>
            <a:r>
              <a:rPr lang="en-US" sz="1400" dirty="0">
                <a:latin typeface="Century Gothic" panose="020B0502020202020204" pitchFamily="34" charset="0"/>
              </a:rPr>
              <a:t>, your </a:t>
            </a:r>
            <a:r>
              <a:rPr lang="en-US" sz="1400" b="1" dirty="0">
                <a:latin typeface="Century Gothic" panose="020B0502020202020204" pitchFamily="34" charset="0"/>
              </a:rPr>
              <a:t>position and Pillar/s</a:t>
            </a:r>
            <a:r>
              <a:rPr lang="en-US" sz="1400" dirty="0">
                <a:latin typeface="Century Gothic" panose="020B0502020202020204" pitchFamily="34" charset="0"/>
              </a:rPr>
              <a:t> and what your </a:t>
            </a:r>
            <a:r>
              <a:rPr lang="en-US" sz="1400" b="1" dirty="0">
                <a:latin typeface="Century Gothic" panose="020B0502020202020204" pitchFamily="34" charset="0"/>
              </a:rPr>
              <a:t>goals</a:t>
            </a:r>
            <a:r>
              <a:rPr lang="en-US" sz="1400" dirty="0">
                <a:latin typeface="Century Gothic" panose="020B0502020202020204" pitchFamily="34" charset="0"/>
              </a:rPr>
              <a:t> are for this class?</a:t>
            </a:r>
          </a:p>
          <a:p>
            <a:pPr marL="640594" lvl="1" indent="-174708">
              <a:buFont typeface="Arial" panose="020B0604020202020204" pitchFamily="34" charset="0"/>
              <a:buChar char="•"/>
            </a:pPr>
            <a:r>
              <a:rPr lang="en-US" sz="1400" dirty="0">
                <a:latin typeface="Century Gothic" panose="020B0502020202020204" pitchFamily="34" charset="0"/>
              </a:rPr>
              <a:t>Student </a:t>
            </a:r>
            <a:r>
              <a:rPr lang="en-US" sz="1400" b="1" dirty="0">
                <a:latin typeface="Century Gothic" panose="020B0502020202020204" pitchFamily="34" charset="0"/>
              </a:rPr>
              <a:t>goals</a:t>
            </a:r>
            <a:r>
              <a:rPr lang="en-US" sz="1400" dirty="0">
                <a:latin typeface="Century Gothic" panose="020B0502020202020204" pitchFamily="34" charset="0"/>
              </a:rPr>
              <a:t> on </a:t>
            </a:r>
            <a:r>
              <a:rPr lang="en-US" sz="1400" b="1" dirty="0">
                <a:latin typeface="Century Gothic" panose="020B0502020202020204" pitchFamily="34" charset="0"/>
              </a:rPr>
              <a:t>Board/Paper</a:t>
            </a:r>
          </a:p>
          <a:p>
            <a:pPr marL="640594" lvl="1" indent="-174708">
              <a:buFont typeface="Arial" panose="020B0604020202020204" pitchFamily="34" charset="0"/>
              <a:buChar char="•"/>
            </a:pPr>
            <a:r>
              <a:rPr lang="en-US" sz="1400" b="1" dirty="0">
                <a:latin typeface="Century Gothic" panose="020B0502020202020204" pitchFamily="34" charset="0"/>
              </a:rPr>
              <a:t>Fill out Seating Chart for reference</a:t>
            </a: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3</a:t>
            </a:fld>
            <a:endParaRPr lang="en-US" dirty="0"/>
          </a:p>
        </p:txBody>
      </p:sp>
    </p:spTree>
    <p:extLst>
      <p:ext uri="{BB962C8B-B14F-4D97-AF65-F5344CB8AC3E}">
        <p14:creationId xmlns:p14="http://schemas.microsoft.com/office/powerpoint/2010/main" val="1091998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Select the table. The table name will be in the ctcLink format for searching, however, if the table has been replicated to dataLink both table names will appear in the Table Information section of the data dictionary.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Click on View Report in the upper right corner of the screen. </a:t>
            </a:r>
          </a:p>
          <a:p>
            <a:r>
              <a:rPr lang="en-US" sz="1200" kern="1200" dirty="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Data Dictionary Report contains two main sections: Table Information and Column Information.  Table Information holds details about the record while column Information holds details about the fields in the table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Search for:</a:t>
            </a:r>
          </a:p>
          <a:p>
            <a:r>
              <a:rPr lang="en-US" sz="1200" dirty="0" smtClean="0">
                <a:latin typeface="Franklin Gothic Medium" panose="020B0603020102020204" pitchFamily="34" charset="0"/>
              </a:rPr>
              <a:t>HR</a:t>
            </a:r>
          </a:p>
          <a:p>
            <a:r>
              <a:rPr lang="en-US" sz="1200" dirty="0" smtClean="0">
                <a:latin typeface="Franklin Gothic Medium" panose="020B0603020102020204" pitchFamily="34" charset="0"/>
              </a:rPr>
              <a:t>High Sens</a:t>
            </a:r>
          </a:p>
          <a:p>
            <a:r>
              <a:rPr lang="en-US" sz="1200" dirty="0" smtClean="0">
                <a:latin typeface="Franklin Gothic Medium" panose="020B0603020102020204" pitchFamily="34" charset="0"/>
              </a:rPr>
              <a:t>Prompt</a:t>
            </a:r>
          </a:p>
          <a:p>
            <a:r>
              <a:rPr lang="en-US" sz="1200" dirty="0" err="1" smtClean="0">
                <a:latin typeface="Franklin Gothic Medium" panose="020B0603020102020204" pitchFamily="34" charset="0"/>
              </a:rPr>
              <a:t>Pay_check</a:t>
            </a:r>
            <a:endParaRPr lang="en-US" sz="1200" dirty="0" smtClean="0">
              <a:latin typeface="Franklin Gothic Medium" panose="020B0603020102020204" pitchFamily="34" charset="0"/>
            </a:endParaRPr>
          </a:p>
          <a:p>
            <a:endParaRPr lang="en-US" sz="1200" dirty="0" smtClean="0">
              <a:latin typeface="Franklin Gothic Medium" panose="020B0603020102020204" pitchFamily="34" charset="0"/>
            </a:endParaRPr>
          </a:p>
          <a:p>
            <a:r>
              <a:rPr lang="en-US" sz="1200" dirty="0" smtClean="0">
                <a:latin typeface="Franklin Gothic Medium" panose="020B0603020102020204" pitchFamily="34" charset="0"/>
              </a:rPr>
              <a:t>Once it pulls up go back to the presentation</a:t>
            </a:r>
            <a:r>
              <a:rPr lang="en-US" sz="1200" baseline="0" dirty="0" smtClean="0">
                <a:latin typeface="Franklin Gothic Medium" panose="020B0603020102020204" pitchFamily="34" charset="0"/>
              </a:rPr>
              <a:t> and go over the table and column fields.</a:t>
            </a:r>
            <a:endParaRPr lang="en-US" sz="1200" dirty="0" smtClean="0">
              <a:latin typeface="Franklin Gothic Medium" panose="020B06030201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0413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Pay_check</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Sourced </a:t>
            </a:r>
            <a:r>
              <a:rPr lang="en-US" sz="1200" b="1" i="1" kern="1200" dirty="0">
                <a:solidFill>
                  <a:schemeClr val="tx1"/>
                </a:solidFill>
                <a:effectLst/>
                <a:latin typeface="+mn-lt"/>
                <a:ea typeface="+mn-ea"/>
                <a:cs typeface="+mn-cs"/>
              </a:rPr>
              <a:t>Systematically </a:t>
            </a:r>
          </a:p>
          <a:p>
            <a:pPr lvl="0"/>
            <a:r>
              <a:rPr lang="en-US" sz="1200" kern="1200" dirty="0">
                <a:solidFill>
                  <a:schemeClr val="tx1"/>
                </a:solidFill>
                <a:effectLst/>
                <a:latin typeface="+mn-lt"/>
                <a:ea typeface="+mn-ea"/>
                <a:cs typeface="+mn-cs"/>
              </a:rPr>
              <a:t>Table Name – Name of the record. If the table has been replicated both the ctcLink and dataLink naming schema will display.  If the table has not been replicated, only the ctcLink name will display. </a:t>
            </a:r>
          </a:p>
          <a:p>
            <a:pPr lvl="0"/>
            <a:r>
              <a:rPr lang="en-US" sz="1200" kern="1200" dirty="0">
                <a:solidFill>
                  <a:schemeClr val="tx1"/>
                </a:solidFill>
                <a:effectLst/>
                <a:latin typeface="+mn-lt"/>
                <a:ea typeface="+mn-ea"/>
                <a:cs typeface="+mn-cs"/>
              </a:rPr>
              <a:t>Friendly Name – The laymen name for the record.  For example, the record STDNT_ENRL is commonly referred to as the Student Enrollment table. </a:t>
            </a:r>
          </a:p>
          <a:p>
            <a:pPr lvl="0"/>
            <a:r>
              <a:rPr lang="en-US" sz="1200" kern="1200" dirty="0">
                <a:solidFill>
                  <a:schemeClr val="tx1"/>
                </a:solidFill>
                <a:effectLst/>
                <a:latin typeface="+mn-lt"/>
                <a:ea typeface="+mn-ea"/>
                <a:cs typeface="+mn-cs"/>
              </a:rPr>
              <a:t>Description – System description of the record.</a:t>
            </a:r>
          </a:p>
          <a:p>
            <a:pPr lvl="0"/>
            <a:r>
              <a:rPr lang="en-US" sz="1200" kern="1200" dirty="0">
                <a:solidFill>
                  <a:schemeClr val="tx1"/>
                </a:solidFill>
                <a:effectLst/>
                <a:latin typeface="+mn-lt"/>
                <a:ea typeface="+mn-ea"/>
                <a:cs typeface="+mn-cs"/>
              </a:rPr>
              <a:t>Record Type – The type of record.</a:t>
            </a:r>
          </a:p>
          <a:p>
            <a:pPr lvl="0"/>
            <a:r>
              <a:rPr lang="en-US" sz="1200" kern="1200" dirty="0">
                <a:solidFill>
                  <a:schemeClr val="tx1"/>
                </a:solidFill>
                <a:effectLst/>
                <a:latin typeface="+mn-lt"/>
                <a:ea typeface="+mn-ea"/>
                <a:cs typeface="+mn-cs"/>
              </a:rPr>
              <a:t>Parent Records – Name of the parent records, if applicable.</a:t>
            </a:r>
          </a:p>
          <a:p>
            <a:pPr lvl="0"/>
            <a:r>
              <a:rPr lang="en-US" sz="1200" kern="1200" dirty="0">
                <a:solidFill>
                  <a:schemeClr val="tx1"/>
                </a:solidFill>
                <a:effectLst/>
                <a:latin typeface="+mn-lt"/>
                <a:ea typeface="+mn-ea"/>
                <a:cs typeface="+mn-cs"/>
              </a:rPr>
              <a:t>Child Records – Names of child records, if applicable.</a:t>
            </a:r>
          </a:p>
          <a:p>
            <a:pPr lvl="0"/>
            <a:r>
              <a:rPr lang="en-US" sz="1200" kern="1200" dirty="0">
                <a:solidFill>
                  <a:schemeClr val="tx1"/>
                </a:solidFill>
                <a:effectLst/>
                <a:latin typeface="+mn-lt"/>
                <a:ea typeface="+mn-ea"/>
                <a:cs typeface="+mn-cs"/>
              </a:rPr>
              <a:t>Query Record Security – Secure view entered in the Query Security Record field in the record properties that will enforce row level security.</a:t>
            </a:r>
          </a:p>
          <a:p>
            <a:pPr lvl="0"/>
            <a:r>
              <a:rPr lang="en-US" sz="1200" kern="1200" dirty="0">
                <a:solidFill>
                  <a:schemeClr val="tx1"/>
                </a:solidFill>
                <a:effectLst/>
                <a:latin typeface="+mn-lt"/>
                <a:ea typeface="+mn-ea"/>
                <a:cs typeface="+mn-cs"/>
              </a:rPr>
              <a:t>Query Roles – Roles that grant access to the record.</a:t>
            </a:r>
          </a:p>
          <a:p>
            <a:pPr lvl="0"/>
            <a:r>
              <a:rPr lang="en-US" sz="1200" kern="1200" dirty="0">
                <a:solidFill>
                  <a:schemeClr val="tx1"/>
                </a:solidFill>
                <a:effectLst/>
                <a:latin typeface="+mn-lt"/>
                <a:ea typeface="+mn-ea"/>
                <a:cs typeface="+mn-cs"/>
              </a:rPr>
              <a:t>Pillar – The record’s pillar.</a:t>
            </a:r>
          </a:p>
          <a:p>
            <a:pPr lvl="0"/>
            <a:r>
              <a:rPr lang="en-US" sz="1200" kern="1200" dirty="0">
                <a:solidFill>
                  <a:schemeClr val="tx1"/>
                </a:solidFill>
                <a:effectLst/>
                <a:latin typeface="+mn-lt"/>
                <a:ea typeface="+mn-ea"/>
                <a:cs typeface="+mn-cs"/>
              </a:rPr>
              <a:t>Module – The record’s module. </a:t>
            </a:r>
          </a:p>
          <a:p>
            <a:pPr lvl="0"/>
            <a:r>
              <a:rPr lang="en-US" sz="1200" kern="1200" dirty="0">
                <a:solidFill>
                  <a:schemeClr val="tx1"/>
                </a:solidFill>
                <a:effectLst/>
                <a:latin typeface="+mn-lt"/>
                <a:ea typeface="+mn-ea"/>
                <a:cs typeface="+mn-cs"/>
              </a:rPr>
              <a:t>Primary Keys – Fields designated as Primary Keys in the record.</a:t>
            </a:r>
          </a:p>
          <a:p>
            <a:pPr lvl="0"/>
            <a:r>
              <a:rPr lang="en-US" sz="1200" kern="1200" dirty="0">
                <a:solidFill>
                  <a:schemeClr val="tx1"/>
                </a:solidFill>
                <a:effectLst/>
                <a:latin typeface="+mn-lt"/>
                <a:ea typeface="+mn-ea"/>
                <a:cs typeface="+mn-cs"/>
              </a:rPr>
              <a:t>Recommended Table? – indicates if the record has been flagged as recommended.</a:t>
            </a:r>
          </a:p>
          <a:p>
            <a:pPr lvl="0"/>
            <a:r>
              <a:rPr lang="en-US" sz="1200" kern="1200" dirty="0">
                <a:solidFill>
                  <a:schemeClr val="tx1"/>
                </a:solidFill>
                <a:effectLst/>
                <a:latin typeface="+mn-lt"/>
                <a:ea typeface="+mn-ea"/>
                <a:cs typeface="+mn-cs"/>
              </a:rPr>
              <a:t>Commonly Used Table? – indicates if the record has been flagged as commonly used.</a:t>
            </a:r>
          </a:p>
          <a:p>
            <a:pPr lvl="0"/>
            <a:r>
              <a:rPr lang="en-US" sz="1200" kern="1200" dirty="0">
                <a:solidFill>
                  <a:schemeClr val="tx1"/>
                </a:solidFill>
                <a:effectLst/>
                <a:latin typeface="+mn-lt"/>
                <a:ea typeface="+mn-ea"/>
                <a:cs typeface="+mn-cs"/>
              </a:rPr>
              <a:t>Prompt Table? – indicates if the record is used as a prompt table.</a:t>
            </a:r>
          </a:p>
          <a:p>
            <a:pPr lvl="0"/>
            <a:r>
              <a:rPr lang="en-US" sz="1200" kern="1200" dirty="0">
                <a:solidFill>
                  <a:schemeClr val="tx1"/>
                </a:solidFill>
                <a:effectLst/>
                <a:latin typeface="+mn-lt"/>
                <a:ea typeface="+mn-ea"/>
                <a:cs typeface="+mn-cs"/>
              </a:rPr>
              <a:t>Effective Dated Table? – indicates if the record contains the EFFDT field.</a:t>
            </a:r>
          </a:p>
          <a:p>
            <a:pPr lvl="0"/>
            <a:r>
              <a:rPr lang="en-US" sz="1200" kern="1200" dirty="0">
                <a:solidFill>
                  <a:schemeClr val="tx1"/>
                </a:solidFill>
                <a:effectLst/>
                <a:latin typeface="+mn-lt"/>
                <a:ea typeface="+mn-ea"/>
                <a:cs typeface="+mn-cs"/>
              </a:rPr>
              <a:t>Highly Sensitive Table? – indicates if the record contains a highly sensitive field.</a:t>
            </a:r>
          </a:p>
          <a:p>
            <a:pPr lvl="0"/>
            <a:r>
              <a:rPr lang="en-US" sz="1200" kern="1200" dirty="0">
                <a:solidFill>
                  <a:schemeClr val="tx1"/>
                </a:solidFill>
                <a:effectLst/>
                <a:latin typeface="+mn-lt"/>
                <a:ea typeface="+mn-ea"/>
                <a:cs typeface="+mn-cs"/>
              </a:rPr>
              <a:t>Available in Query Security? – indicates if the record has been added to an access group in a Data Services Query Tree.</a:t>
            </a:r>
          </a:p>
          <a:p>
            <a:pPr lvl="0"/>
            <a:r>
              <a:rPr lang="en-US" sz="1200" kern="1200" dirty="0">
                <a:solidFill>
                  <a:schemeClr val="tx1"/>
                </a:solidFill>
                <a:effectLst/>
                <a:latin typeface="+mn-lt"/>
                <a:ea typeface="+mn-ea"/>
                <a:cs typeface="+mn-cs"/>
              </a:rPr>
              <a:t>Replicated Table? – indicates if the record has been replicated to dataLink.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Sourced from metaLink Users</a:t>
            </a:r>
          </a:p>
          <a:p>
            <a:pPr lvl="0"/>
            <a:r>
              <a:rPr lang="en-US" sz="1200" kern="1200" dirty="0">
                <a:solidFill>
                  <a:schemeClr val="tx1"/>
                </a:solidFill>
                <a:effectLst/>
                <a:latin typeface="+mn-lt"/>
                <a:ea typeface="+mn-ea"/>
                <a:cs typeface="+mn-cs"/>
              </a:rPr>
              <a:t>Record Notes – Notes regarding the record</a:t>
            </a:r>
          </a:p>
          <a:p>
            <a:pPr lvl="0"/>
            <a:r>
              <a:rPr lang="en-US" sz="1200" kern="1200" dirty="0">
                <a:solidFill>
                  <a:schemeClr val="tx1"/>
                </a:solidFill>
                <a:effectLst/>
                <a:latin typeface="+mn-lt"/>
                <a:ea typeface="+mn-ea"/>
                <a:cs typeface="+mn-cs"/>
              </a:rPr>
              <a:t>Business Use Description – Description of the business use of the record. </a:t>
            </a:r>
          </a:p>
          <a:p>
            <a:pPr lvl="0"/>
            <a:r>
              <a:rPr lang="en-US" sz="1200" kern="1200" dirty="0">
                <a:solidFill>
                  <a:schemeClr val="tx1"/>
                </a:solidFill>
                <a:effectLst/>
                <a:latin typeface="+mn-lt"/>
                <a:ea typeface="+mn-ea"/>
                <a:cs typeface="+mn-cs"/>
              </a:rPr>
              <a:t>Parent Child Business Rules – A parent-child hierarchy is a hierarchy in a standard dimension that contains a parent attribute. A parent attribute describes a self-referencing relationship, or self-join, within a dimension main table. Parent-child hierarchies are constructed from a single parent attribute.</a:t>
            </a:r>
          </a:p>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0558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Field </a:t>
            </a:r>
            <a:r>
              <a:rPr lang="en-US" sz="1200" b="1" kern="1200" dirty="0">
                <a:solidFill>
                  <a:schemeClr val="tx1"/>
                </a:solidFill>
                <a:effectLst/>
                <a:latin typeface="+mn-lt"/>
                <a:ea typeface="+mn-ea"/>
                <a:cs typeface="+mn-cs"/>
              </a:rPr>
              <a:t>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Field details are found under the header COLUMN INFORMATION.  Field information is either sourced from system tables or it is crowd sourced from metaLink users.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Sourced Systematically</a:t>
            </a:r>
          </a:p>
          <a:p>
            <a:pPr lvl="0"/>
            <a:r>
              <a:rPr lang="en-US" sz="1200" kern="1200" dirty="0">
                <a:solidFill>
                  <a:schemeClr val="tx1"/>
                </a:solidFill>
                <a:effectLst/>
                <a:latin typeface="+mn-lt"/>
                <a:ea typeface="+mn-ea"/>
                <a:cs typeface="+mn-cs"/>
              </a:rPr>
              <a:t>Friendly Name – The laymen name for the column.  For example, the column name STRM is commonly referred to as </a:t>
            </a:r>
            <a:r>
              <a:rPr lang="en-US" sz="1200" kern="1200" dirty="0" smtClean="0">
                <a:solidFill>
                  <a:schemeClr val="tx1"/>
                </a:solidFill>
                <a:effectLst/>
                <a:latin typeface="+mn-lt"/>
                <a:ea typeface="+mn-ea"/>
                <a:cs typeface="+mn-cs"/>
              </a:rPr>
              <a:t>Term</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Primary Key – Indicates if this field is part of the primary key for the </a:t>
            </a:r>
            <a:r>
              <a:rPr lang="en-US" sz="1200" kern="1200" dirty="0" smtClean="0">
                <a:solidFill>
                  <a:schemeClr val="tx1"/>
                </a:solidFill>
                <a:effectLst/>
                <a:latin typeface="+mn-lt"/>
                <a:ea typeface="+mn-ea"/>
                <a:cs typeface="+mn-cs"/>
              </a:rPr>
              <a:t>record. </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Data Type – </a:t>
            </a:r>
            <a:r>
              <a:rPr lang="en-US" sz="1200" kern="1200" dirty="0" smtClean="0">
                <a:solidFill>
                  <a:schemeClr val="tx1"/>
                </a:solidFill>
                <a:effectLst/>
                <a:latin typeface="+mn-lt"/>
                <a:ea typeface="+mn-ea"/>
                <a:cs typeface="+mn-cs"/>
              </a:rPr>
              <a:t>shows the data type for both ctcLink and datalink if</a:t>
            </a:r>
            <a:r>
              <a:rPr lang="en-US" sz="1200" kern="1200" baseline="0" dirty="0" smtClean="0">
                <a:solidFill>
                  <a:schemeClr val="tx1"/>
                </a:solidFill>
                <a:effectLst/>
                <a:latin typeface="+mn-lt"/>
                <a:ea typeface="+mn-ea"/>
                <a:cs typeface="+mn-cs"/>
              </a:rPr>
              <a:t> applicable as they are sometimes different.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Size – The length or scale of the field value.  Size is related to the Data Type</a:t>
            </a:r>
            <a:r>
              <a:rPr lang="en-US" sz="1200" kern="1200" dirty="0" smtClean="0">
                <a:solidFill>
                  <a:schemeClr val="tx1"/>
                </a:solidFill>
                <a:effectLst/>
                <a:latin typeface="+mn-lt"/>
                <a:ea typeface="+mn-ea"/>
                <a:cs typeface="+mn-cs"/>
              </a:rPr>
              <a:t>. Again, these may not always be the same for ctcLink</a:t>
            </a:r>
            <a:r>
              <a:rPr lang="en-US" sz="1200" kern="1200" baseline="0" dirty="0" smtClean="0">
                <a:solidFill>
                  <a:schemeClr val="tx1"/>
                </a:solidFill>
                <a:effectLst/>
                <a:latin typeface="+mn-lt"/>
                <a:ea typeface="+mn-ea"/>
                <a:cs typeface="+mn-cs"/>
              </a:rPr>
              <a:t> and datalink.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Precision – Indicates the decimal places for numeric fields.</a:t>
            </a:r>
          </a:p>
          <a:p>
            <a:pPr lvl="0"/>
            <a:r>
              <a:rPr lang="en-US" sz="1200" kern="1200" dirty="0" err="1">
                <a:solidFill>
                  <a:schemeClr val="tx1"/>
                </a:solidFill>
                <a:effectLst/>
                <a:latin typeface="+mn-lt"/>
                <a:ea typeface="+mn-ea"/>
                <a:cs typeface="+mn-cs"/>
              </a:rPr>
              <a:t>Nullable</a:t>
            </a:r>
            <a:r>
              <a:rPr lang="en-US" sz="1200" kern="1200" dirty="0">
                <a:solidFill>
                  <a:schemeClr val="tx1"/>
                </a:solidFill>
                <a:effectLst/>
                <a:latin typeface="+mn-lt"/>
                <a:ea typeface="+mn-ea"/>
                <a:cs typeface="+mn-cs"/>
              </a:rPr>
              <a:t> – Indicates of the field can contain null or blank values.</a:t>
            </a:r>
          </a:p>
          <a:p>
            <a:pPr lvl="0"/>
            <a:r>
              <a:rPr lang="en-US" sz="1200" kern="1200" dirty="0">
                <a:solidFill>
                  <a:schemeClr val="tx1"/>
                </a:solidFill>
                <a:effectLst/>
                <a:latin typeface="+mn-lt"/>
                <a:ea typeface="+mn-ea"/>
                <a:cs typeface="+mn-cs"/>
              </a:rPr>
              <a:t>Data Classification – The field is considered highly-sensitive if this field is populated with “Category </a:t>
            </a:r>
            <a:r>
              <a:rPr lang="en-US" sz="1200" kern="1200" dirty="0" smtClean="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Valid Values – Field values and their meanings. Valid values can be sourced both systematically and from end users. When sources systematically the values come from the PSXLATITEM table.</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Sourced from metaLink Users</a:t>
            </a:r>
          </a:p>
          <a:p>
            <a:pPr lvl="0"/>
            <a:r>
              <a:rPr lang="en-US" sz="1200" kern="1200" dirty="0">
                <a:solidFill>
                  <a:schemeClr val="tx1"/>
                </a:solidFill>
                <a:effectLst/>
                <a:latin typeface="+mn-lt"/>
                <a:ea typeface="+mn-ea"/>
                <a:cs typeface="+mn-cs"/>
              </a:rPr>
              <a:t>Description – The description of the field and what it is used for.  Any pertinent information regarding the field should be included.</a:t>
            </a:r>
          </a:p>
          <a:p>
            <a:pPr lvl="0"/>
            <a:r>
              <a:rPr lang="en-US" sz="1200" kern="1200" dirty="0">
                <a:solidFill>
                  <a:schemeClr val="tx1"/>
                </a:solidFill>
                <a:effectLst/>
                <a:latin typeface="+mn-lt"/>
                <a:ea typeface="+mn-ea"/>
                <a:cs typeface="+mn-cs"/>
              </a:rPr>
              <a:t>History – Includes any historical changes to the field such as inclusions or exclusions of values. </a:t>
            </a:r>
          </a:p>
          <a:p>
            <a:pPr lvl="0"/>
            <a:r>
              <a:rPr lang="en-US" sz="1200" kern="1200" dirty="0">
                <a:solidFill>
                  <a:schemeClr val="tx1"/>
                </a:solidFill>
                <a:effectLst/>
                <a:latin typeface="+mn-lt"/>
                <a:ea typeface="+mn-ea"/>
                <a:cs typeface="+mn-cs"/>
              </a:rPr>
              <a:t>Examples of Use – Provides examples of how/when to use the field.  Information about auto-joins and how they might affect the query, etc.</a:t>
            </a:r>
          </a:p>
          <a:p>
            <a:pPr lvl="0"/>
            <a:r>
              <a:rPr lang="en-US" sz="1200" kern="1200" dirty="0">
                <a:solidFill>
                  <a:schemeClr val="tx1"/>
                </a:solidFill>
                <a:effectLst/>
                <a:latin typeface="+mn-lt"/>
                <a:ea typeface="+mn-ea"/>
                <a:cs typeface="+mn-cs"/>
              </a:rPr>
              <a:t>Converted – The table and field name of the legacy source record if converted during implementation.</a:t>
            </a:r>
          </a:p>
          <a:p>
            <a:pPr lvl="0"/>
            <a:r>
              <a:rPr lang="en-US" sz="1200" kern="1200" dirty="0">
                <a:solidFill>
                  <a:schemeClr val="tx1"/>
                </a:solidFill>
                <a:effectLst/>
                <a:latin typeface="+mn-lt"/>
                <a:ea typeface="+mn-ea"/>
                <a:cs typeface="+mn-cs"/>
              </a:rPr>
              <a:t>Notes – Any other notes, pertinent information regarding the field.</a:t>
            </a:r>
          </a:p>
          <a:p>
            <a:pPr lvl="0"/>
            <a:r>
              <a:rPr lang="en-US" sz="1200" kern="1200" dirty="0">
                <a:solidFill>
                  <a:schemeClr val="tx1"/>
                </a:solidFill>
                <a:effectLst/>
                <a:latin typeface="+mn-lt"/>
                <a:ea typeface="+mn-ea"/>
                <a:cs typeface="+mn-cs"/>
              </a:rPr>
              <a:t>Valid Values – Field values and their meanings. Valid values can be sourced both systematically and from end users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Go</a:t>
            </a:r>
            <a:r>
              <a:rPr lang="en-US" sz="1200" b="1" kern="1200" baseline="0" dirty="0" smtClean="0">
                <a:solidFill>
                  <a:schemeClr val="tx1"/>
                </a:solidFill>
                <a:effectLst/>
                <a:latin typeface="+mn-lt"/>
                <a:ea typeface="+mn-ea"/>
                <a:cs typeface="+mn-cs"/>
              </a:rPr>
              <a:t> back into the system and </a:t>
            </a:r>
            <a:r>
              <a:rPr lang="en-US" sz="1200" b="1" kern="1200" dirty="0" smtClean="0">
                <a:solidFill>
                  <a:schemeClr val="tx1"/>
                </a:solidFill>
                <a:effectLst/>
                <a:latin typeface="+mn-lt"/>
                <a:ea typeface="+mn-ea"/>
                <a:cs typeface="+mn-cs"/>
              </a:rPr>
              <a:t>then </a:t>
            </a:r>
            <a:r>
              <a:rPr lang="en-US" sz="1200" b="1" kern="1200" dirty="0" err="1" smtClean="0">
                <a:solidFill>
                  <a:schemeClr val="tx1"/>
                </a:solidFill>
                <a:effectLst/>
                <a:latin typeface="+mn-lt"/>
                <a:ea typeface="+mn-ea"/>
                <a:cs typeface="+mn-cs"/>
              </a:rPr>
              <a:t>cntrl+F</a:t>
            </a:r>
            <a:r>
              <a:rPr lang="en-US" sz="1200" b="1" kern="1200" baseline="0" dirty="0" smtClean="0">
                <a:solidFill>
                  <a:schemeClr val="tx1"/>
                </a:solidFill>
                <a:effectLst/>
                <a:latin typeface="+mn-lt"/>
                <a:ea typeface="+mn-ea"/>
                <a:cs typeface="+mn-cs"/>
              </a:rPr>
              <a:t> _DT to show various dates</a:t>
            </a:r>
            <a:endParaRPr lang="en-US" sz="1200" b="1"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9468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25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06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179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Franklin Gothic Medium" panose="020B0603020102020204" pitchFamily="34" charset="0"/>
              </a:rPr>
              <a:t>Show </a:t>
            </a:r>
            <a:r>
              <a:rPr lang="en-US" sz="1400" dirty="0" err="1" smtClean="0">
                <a:latin typeface="Franklin Gothic Medium" panose="020B0603020102020204" pitchFamily="34" charset="0"/>
              </a:rPr>
              <a:t>stdnt_enrl</a:t>
            </a:r>
            <a:endParaRPr lang="en-US" sz="1400" dirty="0" smtClean="0">
              <a:latin typeface="Franklin Gothic Medium" panose="020B0603020102020204" pitchFamily="34" charset="0"/>
            </a:endParaRPr>
          </a:p>
          <a:p>
            <a:endParaRPr lang="en-US" sz="1400" dirty="0" smtClean="0">
              <a:latin typeface="Franklin Gothic Medium" panose="020B0603020102020204" pitchFamily="34" charset="0"/>
            </a:endParaRPr>
          </a:p>
          <a:p>
            <a:r>
              <a:rPr lang="en-US" sz="1400" dirty="0" smtClean="0">
                <a:latin typeface="Franklin Gothic Medium" panose="020B0603020102020204" pitchFamily="34" charset="0"/>
              </a:rPr>
              <a:t>Valid values for </a:t>
            </a:r>
            <a:r>
              <a:rPr lang="en-US" sz="1400" dirty="0" err="1" smtClean="0">
                <a:latin typeface="Franklin Gothic Medium" panose="020B0603020102020204" pitchFamily="34" charset="0"/>
              </a:rPr>
              <a:t>acad_prog</a:t>
            </a:r>
            <a:r>
              <a:rPr lang="en-US" sz="1400" baseline="0" dirty="0" smtClean="0">
                <a:latin typeface="Franklin Gothic Medium" panose="020B0603020102020204" pitchFamily="34" charset="0"/>
              </a:rPr>
              <a:t> can be added by users but </a:t>
            </a:r>
            <a:r>
              <a:rPr lang="en-US" sz="1400" baseline="0" dirty="0" err="1" smtClean="0">
                <a:latin typeface="Franklin Gothic Medium" panose="020B0603020102020204" pitchFamily="34" charset="0"/>
              </a:rPr>
              <a:t>stdnt_enrl_status</a:t>
            </a:r>
            <a:r>
              <a:rPr lang="en-US" sz="1400" baseline="0" dirty="0" smtClean="0">
                <a:latin typeface="Franklin Gothic Medium" panose="020B0603020102020204" pitchFamily="34" charset="0"/>
              </a:rPr>
              <a:t> come from </a:t>
            </a:r>
            <a:r>
              <a:rPr lang="en-US" sz="1400" baseline="0" dirty="0" err="1" smtClean="0">
                <a:latin typeface="Franklin Gothic Medium" panose="020B0603020102020204" pitchFamily="34" charset="0"/>
              </a:rPr>
              <a:t>xlat</a:t>
            </a:r>
            <a:r>
              <a:rPr lang="en-US" sz="1400" baseline="0" dirty="0" smtClean="0">
                <a:latin typeface="Franklin Gothic Medium" panose="020B0603020102020204" pitchFamily="34" charset="0"/>
              </a:rPr>
              <a:t> and can’t be modified.</a:t>
            </a:r>
          </a:p>
          <a:p>
            <a:endParaRPr lang="en-US" sz="1400" baseline="0" dirty="0" smtClean="0">
              <a:latin typeface="Franklin Gothic Medium" panose="020B0603020102020204" pitchFamily="34" charset="0"/>
            </a:endParaRPr>
          </a:p>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289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210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D3B45"/>
                </a:solidFill>
                <a:latin typeface="Calibri" panose="020F0502020204030204" pitchFamily="34" charset="0"/>
                <a:ea typeface="Calibri" panose="020F0502020204030204" pitchFamily="34" charset="0"/>
                <a:cs typeface="Times New Roman" panose="02020603050405020304" pitchFamily="18" charset="0"/>
              </a:rPr>
              <a:t> Users can search across all pillars, by field name, record name, description, definition, and folder. The plethora of available options and the ease of searching is one of the best features of MetaLink. In PeopleSoft query for example, the only way to search by query definition is by creating a query to do so, while metaLink allows definition searching with no additional effort required.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033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 </a:t>
            </a:r>
            <a:r>
              <a:rPr lang="en-US" sz="1200" b="1" kern="1200" dirty="0">
                <a:solidFill>
                  <a:schemeClr val="tx1"/>
                </a:solidFill>
                <a:effectLst/>
                <a:latin typeface="+mn-lt"/>
                <a:ea typeface="+mn-ea"/>
                <a:cs typeface="+mn-cs"/>
              </a:rPr>
              <a:t>Pillars</a:t>
            </a:r>
          </a:p>
          <a:p>
            <a:r>
              <a:rPr lang="en-US" sz="1200" kern="1200" dirty="0">
                <a:solidFill>
                  <a:schemeClr val="tx1"/>
                </a:solidFill>
                <a:effectLst/>
                <a:latin typeface="+mn-lt"/>
                <a:ea typeface="+mn-ea"/>
                <a:cs typeface="+mn-cs"/>
              </a:rPr>
              <a:t>Select CS (Campus Solutions), FS (Financials), HCM (Human Capital Management) or All Pillars to search by one or all pillars.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Module</a:t>
            </a:r>
          </a:p>
          <a:p>
            <a:r>
              <a:rPr lang="en-US" sz="1200" kern="1200" dirty="0">
                <a:solidFill>
                  <a:schemeClr val="tx1"/>
                </a:solidFill>
                <a:effectLst/>
                <a:latin typeface="+mn-lt"/>
                <a:ea typeface="+mn-ea"/>
                <a:cs typeface="+mn-cs"/>
              </a:rPr>
              <a:t>Module is assigned to most records and reports. The list of available modules will filter based on pillar selection.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Unassigned Modules Checkbox</a:t>
            </a:r>
          </a:p>
          <a:p>
            <a:r>
              <a:rPr lang="en-US" sz="1200" kern="1200" dirty="0">
                <a:solidFill>
                  <a:schemeClr val="tx1"/>
                </a:solidFill>
                <a:effectLst/>
                <a:latin typeface="+mn-lt"/>
                <a:ea typeface="+mn-ea"/>
                <a:cs typeface="+mn-cs"/>
              </a:rPr>
              <a:t>While most records and reports have an assigned module, not all of them do. To include reporting objects that may not have an assigned module, check the Unassigned Modules checkbox. The Unassigned Module checkbox will only be able to be selected if a module has been selected. </a:t>
            </a:r>
          </a:p>
          <a:p>
            <a:r>
              <a:rPr lang="en-US" sz="1200" b="1" kern="1200" dirty="0">
                <a:solidFill>
                  <a:schemeClr val="tx1"/>
                </a:solidFill>
                <a:effectLst/>
                <a:latin typeface="+mn-lt"/>
                <a:ea typeface="+mn-ea"/>
                <a:cs typeface="+mn-cs"/>
              </a:rPr>
              <a:t>Search Records, Field Names and Labels</a:t>
            </a:r>
          </a:p>
          <a:p>
            <a:r>
              <a:rPr lang="en-US" sz="1200" kern="1200" dirty="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Search </a:t>
            </a:r>
            <a:r>
              <a:rPr lang="en-US" sz="1200" kern="1200" dirty="0">
                <a:solidFill>
                  <a:schemeClr val="tx1"/>
                </a:solidFill>
                <a:effectLst/>
                <a:latin typeface="+mn-lt"/>
                <a:ea typeface="+mn-ea"/>
                <a:cs typeface="+mn-cs"/>
              </a:rPr>
              <a:t>Record and Field Names and Labels will search:</a:t>
            </a:r>
          </a:p>
          <a:p>
            <a:pPr lvl="0"/>
            <a:r>
              <a:rPr lang="en-US" sz="1200" kern="1200" dirty="0">
                <a:solidFill>
                  <a:schemeClr val="tx1"/>
                </a:solidFill>
                <a:effectLst/>
                <a:latin typeface="+mn-lt"/>
                <a:ea typeface="+mn-ea"/>
                <a:cs typeface="+mn-cs"/>
              </a:rPr>
              <a:t>Database Field Name</a:t>
            </a:r>
          </a:p>
          <a:p>
            <a:pPr lvl="0"/>
            <a:r>
              <a:rPr lang="en-US" sz="1200" kern="1200" dirty="0">
                <a:solidFill>
                  <a:schemeClr val="tx1"/>
                </a:solidFill>
                <a:effectLst/>
                <a:latin typeface="+mn-lt"/>
                <a:ea typeface="+mn-ea"/>
                <a:cs typeface="+mn-cs"/>
              </a:rPr>
              <a:t>Short Field Name</a:t>
            </a:r>
          </a:p>
          <a:p>
            <a:pPr lvl="0"/>
            <a:r>
              <a:rPr lang="en-US" sz="1200" kern="1200" dirty="0">
                <a:solidFill>
                  <a:schemeClr val="tx1"/>
                </a:solidFill>
                <a:effectLst/>
                <a:latin typeface="+mn-lt"/>
                <a:ea typeface="+mn-ea"/>
                <a:cs typeface="+mn-cs"/>
              </a:rPr>
              <a:t>Long Field Name</a:t>
            </a:r>
          </a:p>
          <a:p>
            <a:pPr lvl="0"/>
            <a:r>
              <a:rPr lang="en-US" sz="1200" kern="1200" dirty="0">
                <a:solidFill>
                  <a:schemeClr val="tx1"/>
                </a:solidFill>
                <a:effectLst/>
                <a:latin typeface="+mn-lt"/>
                <a:ea typeface="+mn-ea"/>
                <a:cs typeface="+mn-cs"/>
              </a:rPr>
              <a:t>Query Field Name Label</a:t>
            </a:r>
          </a:p>
          <a:p>
            <a:pPr lvl="0"/>
            <a:r>
              <a:rPr lang="en-US" sz="1200" kern="1200" dirty="0">
                <a:solidFill>
                  <a:schemeClr val="tx1"/>
                </a:solidFill>
                <a:effectLst/>
                <a:latin typeface="+mn-lt"/>
                <a:ea typeface="+mn-ea"/>
                <a:cs typeface="+mn-cs"/>
              </a:rPr>
              <a:t>Field Label</a:t>
            </a:r>
          </a:p>
          <a:p>
            <a:pPr lvl="0"/>
            <a:r>
              <a:rPr lang="en-US" sz="1200" kern="1200" dirty="0">
                <a:solidFill>
                  <a:schemeClr val="tx1"/>
                </a:solidFill>
                <a:effectLst/>
                <a:latin typeface="+mn-lt"/>
                <a:ea typeface="+mn-ea"/>
                <a:cs typeface="+mn-cs"/>
              </a:rPr>
              <a:t>Record Name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a single word in each search box. Do not leave search boxes in between search terms and use the </a:t>
            </a:r>
            <a:r>
              <a:rPr lang="en-US" sz="1200" b="1" kern="1200" dirty="0">
                <a:solidFill>
                  <a:schemeClr val="tx1"/>
                </a:solidFill>
                <a:effectLst/>
                <a:latin typeface="+mn-lt"/>
                <a:ea typeface="+mn-ea"/>
                <a:cs typeface="+mn-cs"/>
              </a:rPr>
              <a:t>Clear Form</a:t>
            </a:r>
            <a:r>
              <a:rPr lang="en-US" sz="1200" kern="1200" dirty="0">
                <a:solidFill>
                  <a:schemeClr val="tx1"/>
                </a:solidFill>
                <a:effectLst/>
                <a:latin typeface="+mn-lt"/>
                <a:ea typeface="+mn-ea"/>
                <a:cs typeface="+mn-cs"/>
              </a:rPr>
              <a:t> between searches. All searches allow for partial search terms to be entered with no need for a wildcard. Separate search terms by:</a:t>
            </a:r>
          </a:p>
          <a:p>
            <a:pPr lvl="0"/>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include each search term in the results.</a:t>
            </a:r>
          </a:p>
          <a:p>
            <a:pPr lvl="0"/>
            <a:r>
              <a:rPr lang="en-US" sz="1200" b="1"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include any search term in the results.</a:t>
            </a:r>
          </a:p>
          <a:p>
            <a:pPr lvl="1"/>
            <a:r>
              <a:rPr lang="en-US" sz="1200" kern="1200" dirty="0">
                <a:solidFill>
                  <a:schemeClr val="tx1"/>
                </a:solidFill>
                <a:effectLst/>
                <a:latin typeface="+mn-lt"/>
                <a:ea typeface="+mn-ea"/>
                <a:cs typeface="+mn-cs"/>
              </a:rPr>
              <a:t>An AND attribute used after an OR attribute will be part of the OR statement.</a:t>
            </a:r>
          </a:p>
          <a:p>
            <a:pPr lvl="0"/>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disallow search term in the results. If using NOT, always use it as the last search option with no blank search box in between</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(Start</a:t>
            </a:r>
            <a:r>
              <a:rPr lang="en-US" sz="1200" b="1" kern="1200" baseline="0" dirty="0" smtClean="0">
                <a:solidFill>
                  <a:schemeClr val="tx1"/>
                </a:solidFill>
                <a:effectLst/>
                <a:latin typeface="+mn-lt"/>
                <a:ea typeface="+mn-ea"/>
                <a:cs typeface="+mn-cs"/>
              </a:rPr>
              <a:t> with HCM-Benefits Administration-Unassigned)</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Narrow</a:t>
            </a:r>
            <a:r>
              <a:rPr lang="en-US" sz="1200" b="1" kern="1200" baseline="0" dirty="0" smtClean="0">
                <a:solidFill>
                  <a:schemeClr val="tx1"/>
                </a:solidFill>
                <a:effectLst/>
                <a:latin typeface="+mn-lt"/>
                <a:ea typeface="+mn-ea"/>
                <a:cs typeface="+mn-cs"/>
              </a:rPr>
              <a:t> down results – field EMPLID cause we all know it and birth for birthdate to show partial search) Just show queries tab.</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Free Text </a:t>
            </a:r>
            <a:r>
              <a:rPr lang="en-US" sz="1200" b="1" kern="1200" dirty="0" smtClean="0">
                <a:solidFill>
                  <a:schemeClr val="tx1"/>
                </a:solidFill>
                <a:effectLst/>
                <a:latin typeface="+mn-lt"/>
                <a:ea typeface="+mn-ea"/>
                <a:cs typeface="+mn-cs"/>
              </a:rPr>
              <a:t>Search</a:t>
            </a:r>
          </a:p>
          <a:p>
            <a:endParaRPr lang="en-US" sz="1200" b="1" kern="1200" dirty="0" smtClean="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Free Text will search:</a:t>
            </a:r>
          </a:p>
          <a:p>
            <a:pPr lvl="0"/>
            <a:r>
              <a:rPr lang="en-US" sz="1200" kern="1200" dirty="0">
                <a:solidFill>
                  <a:schemeClr val="tx1"/>
                </a:solidFill>
                <a:effectLst/>
                <a:latin typeface="+mn-lt"/>
                <a:ea typeface="+mn-ea"/>
                <a:cs typeface="+mn-cs"/>
              </a:rPr>
              <a:t>Object Name</a:t>
            </a:r>
          </a:p>
          <a:p>
            <a:pPr lvl="0"/>
            <a:r>
              <a:rPr lang="en-US" sz="1200" kern="1200" dirty="0">
                <a:solidFill>
                  <a:schemeClr val="tx1"/>
                </a:solidFill>
                <a:effectLst/>
                <a:latin typeface="+mn-lt"/>
                <a:ea typeface="+mn-ea"/>
                <a:cs typeface="+mn-cs"/>
              </a:rPr>
              <a:t>Any Reporting Object Description</a:t>
            </a:r>
          </a:p>
          <a:p>
            <a:pPr lvl="0"/>
            <a:r>
              <a:rPr lang="en-US" sz="1200" kern="1200" dirty="0">
                <a:solidFill>
                  <a:schemeClr val="tx1"/>
                </a:solidFill>
                <a:effectLst/>
                <a:latin typeface="+mn-lt"/>
                <a:ea typeface="+mn-ea"/>
                <a:cs typeface="+mn-cs"/>
              </a:rPr>
              <a:t>Any Reporting Object Long Description</a:t>
            </a:r>
          </a:p>
          <a:p>
            <a:pPr lvl="0"/>
            <a:r>
              <a:rPr lang="en-US" sz="1200" kern="1200" dirty="0">
                <a:solidFill>
                  <a:schemeClr val="tx1"/>
                </a:solidFill>
                <a:effectLst/>
                <a:latin typeface="+mn-lt"/>
                <a:ea typeface="+mn-ea"/>
                <a:cs typeface="+mn-cs"/>
              </a:rPr>
              <a:t>Query Folder</a:t>
            </a:r>
          </a:p>
          <a:p>
            <a:r>
              <a:rPr lang="en-US" sz="1200" kern="1200" dirty="0">
                <a:solidFill>
                  <a:schemeClr val="tx1"/>
                </a:solidFill>
                <a:effectLst/>
                <a:latin typeface="+mn-lt"/>
                <a:ea typeface="+mn-ea"/>
                <a:cs typeface="+mn-cs"/>
              </a:rPr>
              <a:t>Use a single word in each search box. Do not leave search boxes in between search terms and use the </a:t>
            </a:r>
            <a:r>
              <a:rPr lang="en-US" sz="1200" b="1" kern="1200" dirty="0">
                <a:solidFill>
                  <a:schemeClr val="tx1"/>
                </a:solidFill>
                <a:effectLst/>
                <a:latin typeface="+mn-lt"/>
                <a:ea typeface="+mn-ea"/>
                <a:cs typeface="+mn-cs"/>
              </a:rPr>
              <a:t>Clear Form</a:t>
            </a:r>
            <a:r>
              <a:rPr lang="en-US" sz="1200" kern="1200" dirty="0">
                <a:solidFill>
                  <a:schemeClr val="tx1"/>
                </a:solidFill>
                <a:effectLst/>
                <a:latin typeface="+mn-lt"/>
                <a:ea typeface="+mn-ea"/>
                <a:cs typeface="+mn-cs"/>
              </a:rPr>
              <a:t> between searches. All searches allow for partial search terms to be entered with no need for a wildcard. Separate search terms by:</a:t>
            </a:r>
          </a:p>
          <a:p>
            <a:pPr lvl="0"/>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include each search term in the results.</a:t>
            </a:r>
          </a:p>
          <a:p>
            <a:pPr lvl="0"/>
            <a:r>
              <a:rPr lang="en-US" sz="1200" b="1"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include any search term in the results.</a:t>
            </a:r>
          </a:p>
          <a:p>
            <a:pPr lvl="1"/>
            <a:r>
              <a:rPr lang="en-US" sz="1200" kern="1200" dirty="0">
                <a:solidFill>
                  <a:schemeClr val="tx1"/>
                </a:solidFill>
                <a:effectLst/>
                <a:latin typeface="+mn-lt"/>
                <a:ea typeface="+mn-ea"/>
                <a:cs typeface="+mn-cs"/>
              </a:rPr>
              <a:t>An AND attribute used after an OR attribute will be part of the OR statement.</a:t>
            </a:r>
          </a:p>
          <a:p>
            <a:pPr lvl="0"/>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disallow search term in the results. If using NOT, always use it as the last search option with no blank search box in between</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Narrow</a:t>
            </a:r>
            <a:r>
              <a:rPr lang="en-US" sz="1200" b="1" kern="1200" baseline="0" dirty="0" smtClean="0">
                <a:solidFill>
                  <a:schemeClr val="tx1"/>
                </a:solidFill>
                <a:effectLst/>
                <a:latin typeface="+mn-lt"/>
                <a:ea typeface="+mn-ea"/>
                <a:cs typeface="+mn-cs"/>
              </a:rPr>
              <a:t> down results – retire and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Clear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CS Pillar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AND Roster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NOT Grade)</a:t>
            </a:r>
          </a:p>
          <a:p>
            <a:pPr lvl="0"/>
            <a:endParaRPr lang="en-US" sz="1200" kern="1200" dirty="0">
              <a:solidFill>
                <a:schemeClr val="tx1"/>
              </a:solidFill>
              <a:effectLst/>
              <a:latin typeface="+mn-lt"/>
              <a:ea typeface="+mn-ea"/>
              <a:cs typeface="+mn-cs"/>
            </a:endParaRPr>
          </a:p>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449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152400"/>
            <a:ext cx="3003550" cy="2254250"/>
          </a:xfrm>
        </p:spPr>
      </p:sp>
      <p:sp>
        <p:nvSpPr>
          <p:cNvPr id="3" name="Notes Placeholder 2"/>
          <p:cNvSpPr>
            <a:spLocks noGrp="1"/>
          </p:cNvSpPr>
          <p:nvPr>
            <p:ph type="body" idx="1"/>
          </p:nvPr>
        </p:nvSpPr>
        <p:spPr>
          <a:xfrm>
            <a:off x="0" y="2286000"/>
            <a:ext cx="6858000" cy="7010400"/>
          </a:xfrm>
        </p:spPr>
        <p:txBody>
          <a:bodyPr/>
          <a:lstStyle/>
          <a:p>
            <a:r>
              <a:rPr lang="en-US" sz="1400" dirty="0">
                <a:latin typeface="Century Gothic" panose="020B0502020202020204" pitchFamily="34" charset="0"/>
              </a:rPr>
              <a:t>Page 1						4 minutes</a:t>
            </a:r>
          </a:p>
          <a:p>
            <a:endParaRPr lang="en-US" sz="1400" dirty="0">
              <a:latin typeface="Century Gothic" panose="020B0502020202020204" pitchFamily="34" charset="0"/>
            </a:endParaRPr>
          </a:p>
          <a:p>
            <a:r>
              <a:rPr lang="en-US" sz="1400" dirty="0"/>
              <a:t>In this class we are going to learn how to request the development of a new Query as well as how to find and run existing Queries.  We are also going to learn how to use MetaLink to search Query metadata and how to find and run BI Publisher reports.</a:t>
            </a:r>
          </a:p>
          <a:p>
            <a:endParaRPr lang="en-US" sz="1400" kern="1200" dirty="0">
              <a:solidFill>
                <a:schemeClr val="tx1"/>
              </a:solidFill>
              <a:effectLst/>
              <a:latin typeface="Century Gothic" panose="020B0502020202020204" pitchFamily="34" charset="0"/>
            </a:endParaRPr>
          </a:p>
          <a:p>
            <a:pPr marL="174708" indent="-174708">
              <a:buFont typeface="Arial" panose="020B0604020202020204" pitchFamily="34" charset="0"/>
              <a:buChar char="•"/>
            </a:pPr>
            <a:r>
              <a:rPr lang="en-US" sz="1400" b="1" dirty="0">
                <a:latin typeface="Century Gothic" panose="020B0502020202020204" pitchFamily="34" charset="0"/>
              </a:rPr>
              <a:t>Housekeeping/Timing/</a:t>
            </a:r>
            <a:r>
              <a:rPr lang="en-US" sz="1400" b="1" dirty="0" err="1">
                <a:latin typeface="Century Gothic" panose="020B0502020202020204" pitchFamily="34" charset="0"/>
              </a:rPr>
              <a:t>etc</a:t>
            </a:r>
            <a:endParaRPr lang="en-US" sz="1400" b="1" dirty="0">
              <a:latin typeface="Century Gothic" panose="020B0502020202020204" pitchFamily="34" charset="0"/>
            </a:endParaRPr>
          </a:p>
          <a:p>
            <a:pPr marL="640594" lvl="1" indent="-174708">
              <a:buFont typeface="Arial" panose="020B0604020202020204" pitchFamily="34" charset="0"/>
              <a:buChar char="•"/>
            </a:pPr>
            <a:r>
              <a:rPr lang="en-US" sz="1400" dirty="0">
                <a:latin typeface="Century Gothic" panose="020B0502020202020204" pitchFamily="34" charset="0"/>
              </a:rPr>
              <a:t>Well have </a:t>
            </a:r>
            <a:r>
              <a:rPr lang="en-US" sz="1400" b="1" dirty="0">
                <a:latin typeface="Century Gothic" panose="020B0502020202020204" pitchFamily="34" charset="0"/>
              </a:rPr>
              <a:t>breaks</a:t>
            </a:r>
            <a:r>
              <a:rPr lang="en-US" sz="1400" dirty="0">
                <a:latin typeface="Century Gothic" panose="020B0502020202020204" pitchFamily="34" charset="0"/>
              </a:rPr>
              <a:t> </a:t>
            </a:r>
            <a:r>
              <a:rPr lang="en-US" sz="1400" b="1" dirty="0">
                <a:latin typeface="Century Gothic" panose="020B0502020202020204" pitchFamily="34" charset="0"/>
              </a:rPr>
              <a:t>as</a:t>
            </a:r>
            <a:r>
              <a:rPr lang="en-US" sz="1400" dirty="0">
                <a:latin typeface="Century Gothic" panose="020B0502020202020204" pitchFamily="34" charset="0"/>
              </a:rPr>
              <a:t> </a:t>
            </a:r>
            <a:r>
              <a:rPr lang="en-US" sz="1400" b="1" dirty="0">
                <a:latin typeface="Century Gothic" panose="020B0502020202020204" pitchFamily="34" charset="0"/>
              </a:rPr>
              <a:t>needed</a:t>
            </a:r>
            <a:r>
              <a:rPr lang="en-US" sz="1400" dirty="0">
                <a:latin typeface="Century Gothic" panose="020B0502020202020204" pitchFamily="34" charset="0"/>
              </a:rPr>
              <a:t> and as time permits.  </a:t>
            </a:r>
            <a:r>
              <a:rPr lang="en-US" sz="1400" b="1" dirty="0">
                <a:latin typeface="Century Gothic" panose="020B0502020202020204" pitchFamily="34" charset="0"/>
              </a:rPr>
              <a:t>Volunteers</a:t>
            </a:r>
            <a:r>
              <a:rPr lang="en-US" sz="1400" dirty="0">
                <a:latin typeface="Century Gothic" panose="020B0502020202020204" pitchFamily="34" charset="0"/>
              </a:rPr>
              <a:t> for </a:t>
            </a:r>
            <a:r>
              <a:rPr lang="en-US" sz="1400" b="1" dirty="0">
                <a:latin typeface="Century Gothic" panose="020B0502020202020204" pitchFamily="34" charset="0"/>
              </a:rPr>
              <a:t>door</a:t>
            </a:r>
            <a:r>
              <a:rPr lang="en-US" sz="1400" dirty="0">
                <a:latin typeface="Century Gothic" panose="020B0502020202020204" pitchFamily="34" charset="0"/>
              </a:rPr>
              <a:t> </a:t>
            </a:r>
            <a:r>
              <a:rPr lang="en-US" sz="1400" b="1" dirty="0">
                <a:latin typeface="Century Gothic" panose="020B0502020202020204" pitchFamily="34" charset="0"/>
              </a:rPr>
              <a:t>duty</a:t>
            </a:r>
            <a:r>
              <a:rPr lang="en-US" sz="1400" dirty="0">
                <a:latin typeface="Century Gothic" panose="020B0502020202020204" pitchFamily="34" charset="0"/>
              </a:rPr>
              <a:t>?</a:t>
            </a:r>
          </a:p>
          <a:p>
            <a:pPr marL="640594" lvl="1" indent="-174708">
              <a:buFont typeface="Arial" panose="020B0604020202020204" pitchFamily="34" charset="0"/>
              <a:buChar char="•"/>
            </a:pPr>
            <a:r>
              <a:rPr lang="en-US" sz="1400" dirty="0">
                <a:latin typeface="Century Gothic" panose="020B0502020202020204" pitchFamily="34" charset="0"/>
              </a:rPr>
              <a:t>The </a:t>
            </a:r>
            <a:r>
              <a:rPr lang="en-US" sz="1400" b="1" dirty="0">
                <a:latin typeface="Century Gothic" panose="020B0502020202020204" pitchFamily="34" charset="0"/>
              </a:rPr>
              <a:t>nearest</a:t>
            </a:r>
            <a:r>
              <a:rPr lang="en-US" sz="1400" dirty="0">
                <a:latin typeface="Century Gothic" panose="020B0502020202020204" pitchFamily="34" charset="0"/>
              </a:rPr>
              <a:t> </a:t>
            </a:r>
            <a:r>
              <a:rPr lang="en-US" sz="1400" b="1" dirty="0">
                <a:latin typeface="Century Gothic" panose="020B0502020202020204" pitchFamily="34" charset="0"/>
              </a:rPr>
              <a:t>restrooms</a:t>
            </a:r>
            <a:r>
              <a:rPr lang="en-US" sz="1400" dirty="0">
                <a:latin typeface="Century Gothic" panose="020B0502020202020204" pitchFamily="34" charset="0"/>
              </a:rPr>
              <a:t> are </a:t>
            </a:r>
            <a:r>
              <a:rPr lang="en-US" sz="1400" b="1" dirty="0">
                <a:latin typeface="Century Gothic" panose="020B0502020202020204" pitchFamily="34" charset="0"/>
              </a:rPr>
              <a:t>down</a:t>
            </a:r>
            <a:r>
              <a:rPr lang="en-US" sz="1400" dirty="0">
                <a:latin typeface="Century Gothic" panose="020B0502020202020204" pitchFamily="34" charset="0"/>
              </a:rPr>
              <a:t> the hall to the </a:t>
            </a:r>
            <a:r>
              <a:rPr lang="en-US" sz="1400" b="1" dirty="0">
                <a:latin typeface="Century Gothic" panose="020B0502020202020204" pitchFamily="34" charset="0"/>
              </a:rPr>
              <a:t>right</a:t>
            </a:r>
            <a:r>
              <a:rPr lang="en-US" sz="1400" dirty="0">
                <a:latin typeface="Century Gothic" panose="020B0502020202020204" pitchFamily="34" charset="0"/>
              </a:rPr>
              <a:t> from </a:t>
            </a:r>
            <a:r>
              <a:rPr lang="en-US" sz="1400" b="1" dirty="0">
                <a:latin typeface="Century Gothic" panose="020B0502020202020204" pitchFamily="34" charset="0"/>
              </a:rPr>
              <a:t>back</a:t>
            </a:r>
            <a:r>
              <a:rPr lang="en-US" sz="1400" dirty="0">
                <a:latin typeface="Century Gothic" panose="020B0502020202020204" pitchFamily="34" charset="0"/>
              </a:rPr>
              <a:t> </a:t>
            </a:r>
            <a:r>
              <a:rPr lang="en-US" sz="1400" b="1" dirty="0">
                <a:latin typeface="Century Gothic" panose="020B0502020202020204" pitchFamily="34" charset="0"/>
              </a:rPr>
              <a:t>exit</a:t>
            </a:r>
            <a:r>
              <a:rPr lang="en-US" sz="1400" dirty="0">
                <a:latin typeface="Century Gothic" panose="020B0502020202020204" pitchFamily="34" charset="0"/>
              </a:rPr>
              <a:t>. </a:t>
            </a:r>
            <a:r>
              <a:rPr lang="en-US" sz="1400" b="1" dirty="0">
                <a:latin typeface="Century Gothic" panose="020B0502020202020204" pitchFamily="34" charset="0"/>
              </a:rPr>
              <a:t>Don’t</a:t>
            </a:r>
            <a:r>
              <a:rPr lang="en-US" sz="1400" dirty="0">
                <a:latin typeface="Century Gothic" panose="020B0502020202020204" pitchFamily="34" charset="0"/>
              </a:rPr>
              <a:t> </a:t>
            </a:r>
            <a:r>
              <a:rPr lang="en-US" sz="1400" b="1" dirty="0">
                <a:latin typeface="Century Gothic" panose="020B0502020202020204" pitchFamily="34" charset="0"/>
              </a:rPr>
              <a:t>get locked out! </a:t>
            </a:r>
            <a:r>
              <a:rPr lang="en-US" sz="1400" b="1" dirty="0">
                <a:latin typeface="Century Gothic" panose="020B0502020202020204" pitchFamily="34" charset="0"/>
                <a:sym typeface="Wingdings" panose="05000000000000000000" pitchFamily="2" charset="2"/>
              </a:rPr>
              <a:t></a:t>
            </a:r>
            <a:endParaRPr lang="en-US" sz="1400" b="1" dirty="0">
              <a:latin typeface="Century Gothic" panose="020B0502020202020204" pitchFamily="34" charset="0"/>
            </a:endParaRPr>
          </a:p>
          <a:p>
            <a:pPr marL="640594" lvl="1" indent="-174708">
              <a:buFont typeface="Arial" panose="020B0604020202020204" pitchFamily="34" charset="0"/>
              <a:buChar char="•"/>
            </a:pPr>
            <a:r>
              <a:rPr lang="en-US" sz="1400" b="1" dirty="0">
                <a:latin typeface="Century Gothic" panose="020B0502020202020204" pitchFamily="34" charset="0"/>
              </a:rPr>
              <a:t>Water</a:t>
            </a:r>
            <a:r>
              <a:rPr lang="en-US" sz="1400" dirty="0">
                <a:latin typeface="Century Gothic" panose="020B0502020202020204" pitchFamily="34" charset="0"/>
              </a:rPr>
              <a:t> </a:t>
            </a:r>
            <a:r>
              <a:rPr lang="en-US" sz="1400" b="1" dirty="0">
                <a:latin typeface="Century Gothic" panose="020B0502020202020204" pitchFamily="34" charset="0"/>
              </a:rPr>
              <a:t>fountains</a:t>
            </a:r>
            <a:r>
              <a:rPr lang="en-US" sz="1400" dirty="0">
                <a:latin typeface="Century Gothic" panose="020B0502020202020204" pitchFamily="34" charset="0"/>
              </a:rPr>
              <a:t> there as well.</a:t>
            </a:r>
          </a:p>
          <a:p>
            <a:pPr marL="174708" indent="-174708">
              <a:buFont typeface="Arial" panose="020B0604020202020204" pitchFamily="34" charset="0"/>
              <a:buChar char="•"/>
            </a:pPr>
            <a:r>
              <a:rPr lang="en-US" sz="1400" b="1" dirty="0">
                <a:latin typeface="Century Gothic" panose="020B0502020202020204" pitchFamily="34" charset="0"/>
              </a:rPr>
              <a:t>Getting the most out of class</a:t>
            </a:r>
            <a:r>
              <a:rPr lang="en-US" sz="1400" dirty="0">
                <a:latin typeface="Century Gothic" panose="020B0502020202020204" pitchFamily="34" charset="0"/>
              </a:rPr>
              <a:t>.  </a:t>
            </a:r>
          </a:p>
          <a:p>
            <a:pPr marL="640594" lvl="1" indent="-174708">
              <a:buFont typeface="Arial" panose="020B0604020202020204" pitchFamily="34" charset="0"/>
              <a:buChar char="•"/>
            </a:pPr>
            <a:r>
              <a:rPr lang="en-US" sz="1400" dirty="0">
                <a:latin typeface="Century Gothic" panose="020B0502020202020204" pitchFamily="34" charset="0"/>
              </a:rPr>
              <a:t>You will be given</a:t>
            </a:r>
            <a:r>
              <a:rPr lang="en-US" sz="1400" baseline="0" dirty="0">
                <a:latin typeface="Century Gothic" panose="020B0502020202020204" pitchFamily="34" charset="0"/>
              </a:rPr>
              <a:t> opportunity to “follow along” in the simplified instructions part of class as well as during the hands on exercises at the end of each section. </a:t>
            </a: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4</a:t>
            </a:fld>
            <a:endParaRPr lang="en-US" dirty="0"/>
          </a:p>
        </p:txBody>
      </p:sp>
    </p:spTree>
    <p:extLst>
      <p:ext uri="{BB962C8B-B14F-4D97-AF65-F5344CB8AC3E}">
        <p14:creationId xmlns:p14="http://schemas.microsoft.com/office/powerpoint/2010/main" val="1091998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862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(Clear</a:t>
            </a:r>
            <a:r>
              <a:rPr lang="en-US" sz="1200" b="1" i="0" kern="1200" baseline="0" dirty="0" smtClean="0">
                <a:solidFill>
                  <a:schemeClr val="tx1"/>
                </a:solidFill>
                <a:effectLst/>
                <a:latin typeface="+mn-lt"/>
                <a:ea typeface="+mn-ea"/>
                <a:cs typeface="+mn-cs"/>
              </a:rPr>
              <a:t> form FIN – Payroll module – unassigned</a:t>
            </a:r>
          </a:p>
          <a:p>
            <a:pPr rtl="0" fontAlgn="base"/>
            <a:r>
              <a:rPr lang="en-US" sz="1200" b="1" i="0" kern="1200" baseline="0" dirty="0" smtClean="0">
                <a:solidFill>
                  <a:schemeClr val="tx1"/>
                </a:solidFill>
                <a:effectLst/>
                <a:latin typeface="+mn-lt"/>
                <a:ea typeface="+mn-ea"/>
                <a:cs typeface="+mn-cs"/>
              </a:rPr>
              <a:t>Free text – expense</a:t>
            </a:r>
          </a:p>
          <a:p>
            <a:pPr rtl="0" fontAlgn="base"/>
            <a:r>
              <a:rPr lang="en-US" sz="1200" b="1" i="0" kern="1200" baseline="0" dirty="0" smtClean="0">
                <a:solidFill>
                  <a:schemeClr val="tx1"/>
                </a:solidFill>
                <a:effectLst/>
                <a:latin typeface="+mn-lt"/>
                <a:ea typeface="+mn-ea"/>
                <a:cs typeface="+mn-cs"/>
              </a:rPr>
              <a:t>Show all tabs and long description in query tab)</a:t>
            </a:r>
          </a:p>
          <a:p>
            <a:pPr rtl="0" fontAlgn="base"/>
            <a:endParaRPr lang="en-US" sz="1200" b="1" i="0" kern="1200" baseline="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And here we have an example of the long description. As you can see it will tell you the purpose of the query, if any updates have been made to the query, who made the updates, when the query was written... just all sorts of good stuff. Having access to this information should really help you decide if this is the query that you're looking for. </a:t>
            </a:r>
          </a:p>
          <a:p>
            <a:pPr rtl="0" fontAlgn="base"/>
            <a:endParaRPr lang="en-US" sz="1200" b="0" i="0" kern="120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One thing to be aware of is that you might find a query in metaLink and then go into PeopleSoft to run the query and not be able to see that query. This doesn't mean that something is broken, instead it means that you don't have the proper security access in order to view and use that query. In that case contact your local security team so they can determine whether you should have the role to be able to see the query.  </a:t>
            </a:r>
          </a:p>
          <a:p>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174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Franklin Gothic Medium" panose="020B0603020102020204" pitchFamily="34" charset="0"/>
              </a:rPr>
              <a:t>        </a:t>
            </a:r>
            <a:r>
              <a:rPr lang="en-US" sz="1200" kern="1200" dirty="0" smtClean="0">
                <a:solidFill>
                  <a:schemeClr val="tx1"/>
                </a:solidFill>
                <a:effectLst/>
                <a:latin typeface="+mn-lt"/>
                <a:ea typeface="+mn-ea"/>
                <a:cs typeface="+mn-cs"/>
              </a:rPr>
              <a:t>The additional details available via the hyperlink are the table/field pairs that show which records and fields were used in the creation of the query. The Select No. Column lists the SELECT statement number that the record and field is included in. In the example below, we see that SRVC_IND_DATA – EMPLID belongs to Select No. 2. This means that the query includes a subquery or a union because the query has two SELECT statements in the SQL code. The field Column No. indicates the column order. </a:t>
            </a:r>
          </a:p>
          <a:p>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776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Franklin Gothic Medium" panose="020B0603020102020204" pitchFamily="34" charset="0"/>
              </a:rPr>
              <a:t>                              </a:t>
            </a:r>
            <a:r>
              <a:rPr lang="en-US" sz="1200" kern="1200" dirty="0" smtClean="0">
                <a:solidFill>
                  <a:schemeClr val="tx1"/>
                </a:solidFill>
                <a:effectLst/>
                <a:latin typeface="+mn-lt"/>
                <a:ea typeface="+mn-ea"/>
                <a:cs typeface="+mn-cs"/>
              </a:rPr>
              <a:t>The additional details available via the hyperlink are the table/field pairs that show which records and fields were used in the query data source of the pivot grid. The Pivot Grid Aggregate – Alias column shows the aggregate function applied to each field.</a:t>
            </a:r>
          </a:p>
          <a:p>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40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additional details available via the hyperlink are the table/field pairs that show which records and fields were used in the query data source of the BI Publisher report. The Select No. Column lists the SELECT statement number that the record and field is included in. The Column No. field indicates the column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data source is a connected query you can look it up in the connected query tab to view the parent and child</a:t>
            </a:r>
            <a:r>
              <a:rPr lang="en-US" sz="1200" kern="1200" baseline="0" dirty="0" smtClean="0">
                <a:solidFill>
                  <a:schemeClr val="tx1"/>
                </a:solidFill>
                <a:effectLst/>
                <a:latin typeface="+mn-lt"/>
                <a:ea typeface="+mn-ea"/>
                <a:cs typeface="+mn-cs"/>
              </a:rPr>
              <a:t> queries.</a:t>
            </a:r>
            <a:endParaRPr lang="en-US" sz="1200" kern="1200" dirty="0" smtClean="0">
              <a:solidFill>
                <a:schemeClr val="tx1"/>
              </a:solidFill>
              <a:effectLst/>
              <a:latin typeface="+mn-lt"/>
              <a:ea typeface="+mn-ea"/>
              <a:cs typeface="+mn-cs"/>
            </a:endParaRPr>
          </a:p>
          <a:p>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746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additional details available via the hyperlink are the table/field pairs that show which records and fields were used in the creation of the query data source. The Select No. Column lists the SELECT statement number that the record and field is included in. The Column No. field indicates the column order.</a:t>
            </a:r>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330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additional details available via the hyperlink are the table/field pairs that show which records and fields were used in the creation of the parent or child query data source. The Select No. Column lists the SELECT statement number that the record and field is included in. The Column No. field indicates the column order.</a:t>
            </a:r>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643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52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additional details available via the hyperlink are the table/field pairs that show the record and all the fields available in the record. The field Select No. Contains a 0 for records. The same template is used for records and queries and since there is no SELECT statement for records, the select number will always be 0. </a:t>
            </a:r>
          </a:p>
          <a:p>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572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25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spc="-25" dirty="0">
                <a:latin typeface="Century Gothic" panose="020B0502020202020204" pitchFamily="34" charset="0"/>
                <a:ea typeface="Times New Roman"/>
                <a:cs typeface="Times New Roman"/>
              </a:rPr>
              <a:t>Page 2					1 minute</a:t>
            </a:r>
          </a:p>
          <a:p>
            <a:pPr defTabSz="931774">
              <a:defRPr/>
            </a:pPr>
            <a:endParaRPr lang="en-US" sz="1400" spc="-25" dirty="0">
              <a:latin typeface="Century Gothic" panose="020B0502020202020204" pitchFamily="34" charset="0"/>
              <a:ea typeface="Times New Roman"/>
              <a:cs typeface="Times New Roman"/>
            </a:endParaRPr>
          </a:p>
          <a:p>
            <a:r>
              <a:rPr lang="en-US" dirty="0"/>
              <a:t>Sometimes, there may not already be an existing query to meet your needs.  In this case you will need to follow your institutions guidelines for getting your request to one of your college’s query developers.  </a:t>
            </a:r>
          </a:p>
          <a:p>
            <a:endParaRPr lang="en-US" dirty="0"/>
          </a:p>
          <a:p>
            <a:r>
              <a:rPr lang="en-US" dirty="0"/>
              <a:t>Each college has multiple query developers to handle requests for query development and/or modifications.  Additionally, the State Board has staff that can assist the college query developers with development and modification requests. </a:t>
            </a:r>
          </a:p>
          <a:p>
            <a:endParaRPr lang="en-US" dirty="0"/>
          </a:p>
          <a:p>
            <a:r>
              <a:rPr lang="en-US" dirty="0"/>
              <a:t>If you don’t know your college’s process for development requests, please contact Paula McDaniel at: </a:t>
            </a:r>
            <a:r>
              <a:rPr lang="en-US" dirty="0">
                <a:hlinkClick r:id="rId3"/>
              </a:rPr>
              <a:t>pmcdaniel@sbctc.edu</a:t>
            </a:r>
            <a:r>
              <a:rPr lang="en-US" dirty="0"/>
              <a:t> </a:t>
            </a:r>
          </a:p>
          <a:p>
            <a:r>
              <a:rPr lang="en-US" sz="1200" kern="1200" dirty="0">
                <a:solidFill>
                  <a:schemeClr val="tx1"/>
                </a:solidFill>
                <a:effectLst/>
                <a:latin typeface="+mn-lt"/>
                <a:ea typeface="+mn-ea"/>
                <a:cs typeface="+mn-cs"/>
              </a:rPr>
              <a:t>.</a:t>
            </a:r>
            <a:endParaRPr lang="en-US" sz="1400" kern="1200" dirty="0">
              <a:solidFill>
                <a:schemeClr val="tx1"/>
              </a:solidFill>
              <a:effectLst/>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5</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353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474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Franklin Gothic Medium" panose="020B0603020102020204" pitchFamily="34" charset="0"/>
              </a:rPr>
              <a:t> </a:t>
            </a:r>
            <a:r>
              <a:rPr lang="en-US" sz="1200" kern="1200" dirty="0" smtClean="0">
                <a:solidFill>
                  <a:schemeClr val="tx1"/>
                </a:solidFill>
                <a:effectLst/>
                <a:latin typeface="+mn-lt"/>
                <a:ea typeface="+mn-ea"/>
                <a:cs typeface="+mn-cs"/>
              </a:rPr>
              <a:t>Click on the hyperlink of the View Name to see the underlying SQL code.</a:t>
            </a:r>
          </a:p>
          <a:p>
            <a:r>
              <a:rPr lang="en-US" sz="1400" dirty="0" smtClean="0">
                <a:latin typeface="Franklin Gothic Medium" panose="020B0603020102020204" pitchFamily="34" charset="0"/>
              </a:rPr>
              <a:t>                                                                                                                                                                                                                                                                                                                                                                                                                                                                                                                                                                                                                                                                                                                                                                                                                                                                                                                                                                                                                                                                                                                                                                                                                                                                                                                                                                                                                                                                                                                                                                                                                                                                                                                                                                                                                                                                                                                                                                                                                                                                                                                                                                                                                                                                                                                                                                                                                                                                                                                                                                                                                                                                                                                                                                                                                                                                                                                                                                                                                                                                                                                                                                                                                                                                                                                                                                                                                                                                                                                                                                                                                                                                                                                                                                                                                                                                                                                                                                                                                                                                                                                                                                                                                                                                                                                                                                                                                                                                                                                                                                                                                                                                                                                                                                                                                                                                                                                                                                                                                                                                                                                                                                                                                                                                                                                                                                                                                                                                                                                                                                                                                                                                                                                                                                                                                                                                                                                                                                                                                                                                                                                                                                                                                                                                                                                                                                                                                                                                                                                                                                                                                                                                                                                                                                                                                                                                                                                                                                                                                                                                                                                                                                                                                                                                                                                                                                                                                                                                                                                                                                                                                                                                                                                                                                                                                                                                                                                                                                                                                                                                                                                                                                                                                                                                                                                                                                                                                                                                                                                                                                                                                                                                                                                                                                                                                                                                                                                                                                                                                                                                                                                                                                                                                                                                                                                                                                                                                                                                                                                                                                                                                                                                                                                                                                                                                                                                                                                                                                                                                                                                                                                                                                                                                                                                                                                                                                                                                                                                                                                                                                                                                                                                                                                                                                                                                                                                                                                                                                                                                                                                                                                                                                                                                                                                                                                                                                                                                                                                                                                                                                                                                                                                                                                                                                                                                                                                                                                                                                                                                                                                                                                                                                                                                                                                                                                                                                                                                                                                                                                                                                                                                                                                                                                                                                                                                                                                                                                                                                                                                                                                                                                                                                                                                                                                                                                                                                                                                                                                                                                                                                                                                                                                                                                                                                                                                                                                                                                                                                                                                                                                                                                                                                                                                                                                                                                                                                                                                                                                                                                                                                                                                                                                                                                                                                                                                                                                                                                                                                                                                                                                                                                                                                                                                                                                                                                                                                                                                                                                                                                                                                                                                                                                                                                                                                                                                                                                                                                                                                                                                                                                                                                                                                                                                                                                                                                                                                                                                                                                                                                                                                                                                                                                                                                                                                                                                                                                                                                                                                                                                                                                                                                                                                                                                                                                                                                                                                                                                                                                                                                                                                                                                                                                                                                                                                                                                                                                                                                                                                                                                                                                                                                                                                                                                                                                                                                                                                                                                                                                                                                                                                                                                                                                                                                                                                                                                                                                                                                                                                                                                                                                                                                                                                                                                                                                                                                                                                                                                                                                                                                                                                                                                                                                                                                                                                                                                                                                                                                                                                                                                                                                                                                                                                                                                                                                                                                                                                                                                                                                                                                                                                                                                                                                                                                                                                                                                                                                                                                                                                                                                                                                                                                                                                                                                                                                                                                                                                                                                                                                                                                                                                                                                                                                                                                                                                                                                                                                                                                                                                                                                                                                                                                                                                                                                                                                                                                                                                                                                                                                                                                                                                                                                                                                                                                                                                                                                                                                                                                                                                                                                                                                                                                                                                                                                                                                                                                                                                                                                                                                                                                                                                                                                                                                                                                                                                                                                                                                                                                                                                                                                                                                                                                                                                                                                                                                                                                                                                                                                                                                                                                                                                                                                                                                                                                                                                                                                                                                                                                                                                                                                                                                                                                                                                                                                                                                                                                                                                                                                                                                                                                                                                                                                                                                                                                                                                                                                                                                                                                                                                                                                                                                                                                                                                                                                                                                                                                                                                                                                                                                                                                                                                                                                                                                                                                                                                                                                                                                                                                                                                                                                                                                                                                                                                                                                                                                                                                                                                                                                                                                                                                                                                                                                                                                                                                                                                                                                                                                                                                                                                                                                                                                                                                                                                                                                                                                                                                                                                                                                                                                                                                                                                                                                                                                                                                                                                                                                   </a:t>
            </a:r>
            <a:endParaRPr lang="en-US" sz="1400"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BB26F-C1F1-4EE6-B7A4-AD933616F5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561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1975" y="152400"/>
            <a:ext cx="2933700" cy="2200275"/>
          </a:xfrm>
        </p:spPr>
      </p:sp>
      <p:sp>
        <p:nvSpPr>
          <p:cNvPr id="3" name="Notes Placeholder 2"/>
          <p:cNvSpPr>
            <a:spLocks noGrp="1"/>
          </p:cNvSpPr>
          <p:nvPr>
            <p:ph type="body" idx="1"/>
          </p:nvPr>
        </p:nvSpPr>
        <p:spPr>
          <a:xfrm>
            <a:off x="149088" y="2362200"/>
            <a:ext cx="6708913" cy="7010400"/>
          </a:xfrm>
        </p:spPr>
        <p:txBody>
          <a:bodyPr vert="horz" lIns="93177" tIns="46589" rIns="93177" bIns="46589" rtlCol="0"/>
          <a:lstStyle/>
          <a:p>
            <a:r>
              <a:rPr lang="en-US" sz="1400" dirty="0">
                <a:latin typeface="Century Gothic" panose="020B0502020202020204" pitchFamily="34" charset="0"/>
              </a:rPr>
              <a:t>Page 29						5 minutes</a:t>
            </a:r>
          </a:p>
          <a:p>
            <a:endParaRPr lang="en-US" sz="1400" dirty="0">
              <a:latin typeface="Century Gothic" panose="020B0502020202020204" pitchFamily="34" charset="0"/>
            </a:endParaRPr>
          </a:p>
          <a:p>
            <a:r>
              <a:rPr lang="en-US" sz="1400" dirty="0">
                <a:latin typeface="Century Gothic" panose="020B0502020202020204" pitchFamily="34" charset="0"/>
              </a:rPr>
              <a:t>Oracle Business Intelligence Publisher (BI Publisher) is an enterprise reporting solution that streamlines report and form generation. BI Publisher enables you to design and create report layout templates with the more common desktop applications of Microsoft Word and Adobe Acrobat, and renders XML data based on those templates. With a single template, it can generate reports in many formats (PDF, RTF, Excel, HTML, and so on). This approach to reporting can dramatically reduce report maintenance, enabling power business users to adjust report templates without involvement of IT resources.</a:t>
            </a:r>
          </a:p>
          <a:p>
            <a:r>
              <a:rPr lang="en-US" sz="1400" dirty="0">
                <a:latin typeface="Century Gothic" panose="020B0502020202020204" pitchFamily="34" charset="0"/>
              </a:rPr>
              <a:t> </a:t>
            </a:r>
          </a:p>
          <a:p>
            <a:r>
              <a:rPr lang="en-US" sz="1400" dirty="0">
                <a:latin typeface="Century Gothic" panose="020B0502020202020204" pitchFamily="34" charset="0"/>
              </a:rPr>
              <a:t>In essence BI Publisher allows the State Board to create actual formatted reports using Queries, Connected Queries or other data sources and then allow the end users the option of how the report should be rendered.  Users are able to select to view a report on the Web, in Excel, Word or Adobe.   BI Publisher is basically a translator of data.  It takes the raw format of Query results and translates those results into a nicely formatted report. </a:t>
            </a:r>
          </a:p>
          <a:p>
            <a:r>
              <a:rPr lang="en-US" sz="1400" dirty="0">
                <a:latin typeface="Century Gothic" panose="020B0502020202020204" pitchFamily="34" charset="0"/>
              </a:rPr>
              <a:t> </a:t>
            </a:r>
          </a:p>
          <a:p>
            <a:r>
              <a:rPr lang="en-US" sz="1400" dirty="0">
                <a:latin typeface="Century Gothic" panose="020B0502020202020204" pitchFamily="34" charset="0"/>
              </a:rPr>
              <a:t>The BI Publisher report naming convention prefixes will be: </a:t>
            </a:r>
          </a:p>
          <a:p>
            <a:pPr marL="285750" indent="-285750">
              <a:buFont typeface="Arial" panose="020B0604020202020204" pitchFamily="34" charset="0"/>
              <a:buChar char="•"/>
            </a:pPr>
            <a:r>
              <a:rPr lang="en-US" sz="1400" dirty="0">
                <a:latin typeface="Century Gothic" panose="020B0502020202020204" pitchFamily="34" charset="0"/>
              </a:rPr>
              <a:t>BCS - Campus Solutions</a:t>
            </a:r>
          </a:p>
          <a:p>
            <a:pPr marL="285750" indent="-285750">
              <a:buFont typeface="Arial" panose="020B0604020202020204" pitchFamily="34" charset="0"/>
              <a:buChar char="•"/>
            </a:pPr>
            <a:r>
              <a:rPr lang="en-US" sz="1400" dirty="0">
                <a:latin typeface="Century Gothic" panose="020B0502020202020204" pitchFamily="34" charset="0"/>
              </a:rPr>
              <a:t>BFS - Finance</a:t>
            </a:r>
          </a:p>
          <a:p>
            <a:pPr marL="285750" indent="-285750">
              <a:buFont typeface="Arial" panose="020B0604020202020204" pitchFamily="34" charset="0"/>
              <a:buChar char="•"/>
            </a:pPr>
            <a:r>
              <a:rPr lang="en-US" sz="1400" dirty="0">
                <a:latin typeface="Century Gothic" panose="020B0502020202020204" pitchFamily="34" charset="0"/>
              </a:rPr>
              <a:t>BHC -  Human Capital Management</a:t>
            </a:r>
          </a:p>
          <a:p>
            <a:endParaRPr lang="en-US" sz="1400" dirty="0">
              <a:latin typeface="Century Gothic" panose="020B0502020202020204" pitchFamily="34" charset="0"/>
            </a:endParaRPr>
          </a:p>
          <a:p>
            <a:r>
              <a:rPr lang="en-US" sz="1400" dirty="0">
                <a:latin typeface="Century Gothic" panose="020B0502020202020204" pitchFamily="34" charset="0"/>
              </a:rPr>
              <a:t>The rest of the BIP report name will follow the standard query naming convention.</a:t>
            </a:r>
          </a:p>
          <a:p>
            <a:endParaRPr lang="en-US" sz="1400" dirty="0">
              <a:latin typeface="Century Gothic" panose="020B0502020202020204" pitchFamily="34" charset="0"/>
            </a:endParaRPr>
          </a:p>
          <a:p>
            <a:r>
              <a:rPr lang="en-US" sz="1400" dirty="0">
                <a:latin typeface="Century Gothic" panose="020B0502020202020204" pitchFamily="34" charset="0"/>
              </a:rPr>
              <a:t>For the purpose of this class we are going to be looking at how to view Query based BI Publisher reports through Query Report Viewer, how to run a BI Publisher report using Query Report Scheduler and using BI Publisher Report search.</a:t>
            </a:r>
          </a:p>
          <a:p>
            <a:r>
              <a:rPr lang="en-US" sz="1400" dirty="0">
                <a:latin typeface="Century Gothic" panose="020B0502020202020204" pitchFamily="34" charset="0"/>
              </a:rPr>
              <a:t>.  </a:t>
            </a:r>
          </a:p>
        </p:txBody>
      </p:sp>
      <p:sp>
        <p:nvSpPr>
          <p:cNvPr id="4" name="Slide Number Placeholder 3"/>
          <p:cNvSpPr>
            <a:spLocks noGrp="1"/>
          </p:cNvSpPr>
          <p:nvPr>
            <p:ph type="sldNum" sz="quarter" idx="10"/>
          </p:nvPr>
        </p:nvSpPr>
        <p:spPr/>
        <p:txBody>
          <a:bodyPr/>
          <a:lstStyle/>
          <a:p>
            <a:fld id="{2F7BB26F-C1F1-4EE6-B7A4-AD933616F50E}" type="slidenum">
              <a:rPr lang="en-US" smtClean="0"/>
              <a:t>53</a:t>
            </a:fld>
            <a:endParaRPr lang="en-US" dirty="0"/>
          </a:p>
        </p:txBody>
      </p:sp>
    </p:spTree>
    <p:extLst>
      <p:ext uri="{BB962C8B-B14F-4D97-AF65-F5344CB8AC3E}">
        <p14:creationId xmlns:p14="http://schemas.microsoft.com/office/powerpoint/2010/main" val="10919982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1388" y="152400"/>
            <a:ext cx="2324100" cy="1743075"/>
          </a:xfrm>
        </p:spPr>
      </p:sp>
      <p:sp>
        <p:nvSpPr>
          <p:cNvPr id="3" name="Notes Placeholder 2"/>
          <p:cNvSpPr>
            <a:spLocks noGrp="1"/>
          </p:cNvSpPr>
          <p:nvPr>
            <p:ph type="body" idx="1"/>
          </p:nvPr>
        </p:nvSpPr>
        <p:spPr>
          <a:xfrm>
            <a:off x="149088" y="1596390"/>
            <a:ext cx="6553200" cy="7166610"/>
          </a:xfrm>
        </p:spPr>
        <p:txBody>
          <a:bodyPr vert="horz" lIns="93177" tIns="46589" rIns="93177" bIns="46589" rtlCol="0"/>
          <a:lstStyle/>
          <a:p>
            <a:r>
              <a:rPr lang="en-US" sz="1400" dirty="0">
                <a:latin typeface="Century Gothic" panose="020B0502020202020204" pitchFamily="34" charset="0"/>
              </a:rPr>
              <a:t>Page 29-30					5 minutes</a:t>
            </a:r>
          </a:p>
          <a:p>
            <a:endParaRPr lang="en-US" sz="1400" dirty="0">
              <a:latin typeface="Century Gothic" panose="020B0502020202020204" pitchFamily="34" charset="0"/>
            </a:endParaRPr>
          </a:p>
          <a:p>
            <a:r>
              <a:rPr lang="en-US" sz="1400" dirty="0">
                <a:latin typeface="Century Gothic" panose="020B0502020202020204" pitchFamily="34" charset="0"/>
              </a:rPr>
              <a:t>The BI Publisher Query Report Viewer allows end users to run Query based BI Publisher reports.  Note: BI Publisher reports with data sources other than Query do not appear in search results and will need to be scheduled to run.</a:t>
            </a:r>
          </a:p>
          <a:p>
            <a:r>
              <a:rPr lang="en-US" sz="1400" dirty="0">
                <a:latin typeface="Century Gothic" panose="020B0502020202020204" pitchFamily="34" charset="0"/>
              </a:rPr>
              <a:t> </a:t>
            </a:r>
          </a:p>
          <a:p>
            <a:r>
              <a:rPr lang="en-US" sz="1400" dirty="0">
                <a:latin typeface="Century Gothic" panose="020B0502020202020204" pitchFamily="34" charset="0"/>
              </a:rPr>
              <a:t>Navigate to Query Report Viewer: Main Menu </a:t>
            </a:r>
            <a:r>
              <a:rPr lang="en-US" sz="1400" dirty="0">
                <a:latin typeface="Century Gothic" panose="020B0502020202020204" pitchFamily="34" charset="0"/>
                <a:sym typeface="Wingdings"/>
              </a:rPr>
              <a:t></a:t>
            </a:r>
            <a:r>
              <a:rPr lang="en-US" sz="1400" dirty="0">
                <a:latin typeface="Century Gothic" panose="020B0502020202020204" pitchFamily="34" charset="0"/>
              </a:rPr>
              <a:t> Reporting Tools </a:t>
            </a:r>
            <a:r>
              <a:rPr lang="en-US" sz="1400" dirty="0">
                <a:latin typeface="Century Gothic" panose="020B0502020202020204" pitchFamily="34" charset="0"/>
                <a:sym typeface="Wingdings"/>
              </a:rPr>
              <a:t></a:t>
            </a:r>
            <a:r>
              <a:rPr lang="en-US" sz="1400" dirty="0">
                <a:latin typeface="Century Gothic" panose="020B0502020202020204" pitchFamily="34" charset="0"/>
              </a:rPr>
              <a:t> BI Publisher </a:t>
            </a:r>
            <a:r>
              <a:rPr lang="en-US" sz="1400" dirty="0">
                <a:latin typeface="Century Gothic" panose="020B0502020202020204" pitchFamily="34" charset="0"/>
                <a:sym typeface="Wingdings"/>
              </a:rPr>
              <a:t></a:t>
            </a:r>
            <a:r>
              <a:rPr lang="en-US" sz="1400" dirty="0">
                <a:latin typeface="Century Gothic" panose="020B0502020202020204" pitchFamily="34" charset="0"/>
              </a:rPr>
              <a:t>Query Report Viewer </a:t>
            </a:r>
          </a:p>
          <a:p>
            <a:r>
              <a:rPr lang="en-US" sz="1400" dirty="0">
                <a:latin typeface="Century Gothic" panose="020B0502020202020204" pitchFamily="34" charset="0"/>
              </a:rPr>
              <a:t> </a:t>
            </a:r>
          </a:p>
          <a:p>
            <a:r>
              <a:rPr lang="en-US" sz="1400" dirty="0">
                <a:latin typeface="Century Gothic" panose="020B0502020202020204" pitchFamily="34" charset="0"/>
              </a:rPr>
              <a:t>There are two search methods: Basic Search and Advanced Search.  </a:t>
            </a:r>
          </a:p>
          <a:p>
            <a:endParaRPr lang="en-US" sz="1400" dirty="0">
              <a:latin typeface="Century Gothic" panose="020B0502020202020204" pitchFamily="34" charset="0"/>
            </a:endParaRPr>
          </a:p>
          <a:p>
            <a:r>
              <a:rPr lang="en-US" sz="1400" dirty="0">
                <a:latin typeface="Century Gothic" panose="020B0502020202020204" pitchFamily="34" charset="0"/>
              </a:rPr>
              <a:t>Basic Search allows users to search by:</a:t>
            </a:r>
          </a:p>
          <a:p>
            <a:pPr marL="285750" indent="-285750">
              <a:buFont typeface="Arial" panose="020B0604020202020204" pitchFamily="34" charset="0"/>
              <a:buChar char="•"/>
            </a:pPr>
            <a:r>
              <a:rPr lang="en-US" sz="1400" dirty="0">
                <a:latin typeface="Century Gothic" panose="020B0502020202020204" pitchFamily="34" charset="0"/>
              </a:rPr>
              <a:t>Data Source ID </a:t>
            </a:r>
          </a:p>
          <a:p>
            <a:pPr marL="285750" indent="-285750">
              <a:buFont typeface="Arial" panose="020B0604020202020204" pitchFamily="34" charset="0"/>
              <a:buChar char="•"/>
            </a:pPr>
            <a:r>
              <a:rPr lang="en-US" sz="1400" dirty="0">
                <a:latin typeface="Century Gothic" panose="020B0502020202020204" pitchFamily="34" charset="0"/>
              </a:rPr>
              <a:t>Data Source Owner</a:t>
            </a:r>
          </a:p>
          <a:p>
            <a:pPr marL="285750" indent="-285750">
              <a:buFont typeface="Arial" panose="020B0604020202020204" pitchFamily="34" charset="0"/>
              <a:buChar char="•"/>
            </a:pPr>
            <a:r>
              <a:rPr lang="en-US" sz="1400" dirty="0">
                <a:latin typeface="Century Gothic" panose="020B0502020202020204" pitchFamily="34" charset="0"/>
              </a:rPr>
              <a:t>Object Owner ID</a:t>
            </a:r>
          </a:p>
          <a:p>
            <a:pPr marL="285750" indent="-285750">
              <a:buFont typeface="Arial" panose="020B0604020202020204" pitchFamily="34" charset="0"/>
              <a:buChar char="•"/>
            </a:pPr>
            <a:r>
              <a:rPr lang="en-US" sz="1400" dirty="0">
                <a:latin typeface="Century Gothic" panose="020B0502020202020204" pitchFamily="34" charset="0"/>
              </a:rPr>
              <a:t>Report Category ID</a:t>
            </a:r>
          </a:p>
          <a:p>
            <a:pPr marL="285750" indent="-285750">
              <a:buFont typeface="Arial" panose="020B0604020202020204" pitchFamily="34" charset="0"/>
              <a:buChar char="•"/>
            </a:pPr>
            <a:r>
              <a:rPr lang="en-US" sz="1400" dirty="0">
                <a:latin typeface="Century Gothic" panose="020B0502020202020204" pitchFamily="34" charset="0"/>
              </a:rPr>
              <a:t>Report Description</a:t>
            </a:r>
          </a:p>
          <a:p>
            <a:pPr marL="285750" indent="-285750">
              <a:buFont typeface="Arial" panose="020B0604020202020204" pitchFamily="34" charset="0"/>
              <a:buChar char="•"/>
            </a:pPr>
            <a:r>
              <a:rPr lang="en-US" sz="1400" dirty="0">
                <a:latin typeface="Century Gothic" panose="020B0502020202020204" pitchFamily="34" charset="0"/>
              </a:rPr>
              <a:t>Report Name</a:t>
            </a:r>
          </a:p>
          <a:p>
            <a:pPr marL="285750" indent="-285750">
              <a:buFont typeface="Arial" panose="020B0604020202020204" pitchFamily="34" charset="0"/>
              <a:buChar char="•"/>
            </a:pPr>
            <a:r>
              <a:rPr lang="en-US" sz="1400" dirty="0">
                <a:latin typeface="Century Gothic" panose="020B0502020202020204" pitchFamily="34" charset="0"/>
              </a:rPr>
              <a:t>Template Type</a:t>
            </a:r>
          </a:p>
          <a:p>
            <a:r>
              <a:rPr lang="en-US" sz="1400" dirty="0">
                <a:latin typeface="Century Gothic" panose="020B0502020202020204" pitchFamily="34" charset="0"/>
              </a:rPr>
              <a:t> </a:t>
            </a:r>
          </a:p>
          <a:p>
            <a:r>
              <a:rPr lang="en-US" sz="1400" dirty="0">
                <a:latin typeface="Century Gothic" panose="020B0502020202020204" pitchFamily="34" charset="0"/>
              </a:rPr>
              <a:t>Wildcards % and_ are also available to use in your searches here. </a:t>
            </a:r>
          </a:p>
          <a:p>
            <a:r>
              <a:rPr lang="en-US" sz="1400" dirty="0">
                <a:latin typeface="Century Gothic" panose="020B0502020202020204" pitchFamily="34" charset="0"/>
              </a:rPr>
              <a:t>“Begins With” is the only available operator in Basic Search. </a:t>
            </a:r>
          </a:p>
          <a:p>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The Advanced Search allows for the same searching options but with different operators available.  Users can combine search Criteria in the Advanced Search to narrow the results returned. </a:t>
            </a:r>
          </a:p>
          <a:p>
            <a:r>
              <a:rPr lang="en-US" sz="1400" dirty="0">
                <a:latin typeface="Century Gothic" panose="020B0502020202020204" pitchFamily="34" charset="0"/>
              </a:rPr>
              <a:t> </a:t>
            </a:r>
          </a:p>
          <a:p>
            <a:r>
              <a:rPr lang="en-US" sz="1400" dirty="0">
                <a:latin typeface="Century Gothic" panose="020B0502020202020204" pitchFamily="34" charset="0"/>
              </a:rPr>
              <a:t>Wildcards % and _ are also available to use in your searches here.</a:t>
            </a:r>
          </a:p>
          <a:p>
            <a:r>
              <a:rPr lang="en-US" sz="1400" dirty="0">
                <a:latin typeface="Century Gothic" panose="020B0502020202020204" pitchFamily="34" charset="0"/>
              </a:rPr>
              <a:t> </a:t>
            </a:r>
          </a:p>
        </p:txBody>
      </p:sp>
      <p:sp>
        <p:nvSpPr>
          <p:cNvPr id="4" name="Slide Number Placeholder 3"/>
          <p:cNvSpPr>
            <a:spLocks noGrp="1"/>
          </p:cNvSpPr>
          <p:nvPr>
            <p:ph type="sldNum" sz="quarter" idx="10"/>
          </p:nvPr>
        </p:nvSpPr>
        <p:spPr/>
        <p:txBody>
          <a:bodyPr/>
          <a:lstStyle/>
          <a:p>
            <a:fld id="{2F7BB26F-C1F1-4EE6-B7A4-AD933616F50E}" type="slidenum">
              <a:rPr lang="en-US" smtClean="0"/>
              <a:t>54</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1" y="4183380"/>
            <a:ext cx="6553200" cy="4880610"/>
          </a:xfrm>
        </p:spPr>
        <p:txBody>
          <a:bodyPr vert="horz" lIns="93177" tIns="46589" rIns="93177" bIns="46589" rtlCol="0"/>
          <a:lstStyle/>
          <a:p>
            <a:r>
              <a:rPr lang="en-US" sz="1400" dirty="0">
                <a:latin typeface="Century Gothic" panose="020B0502020202020204" pitchFamily="34" charset="0"/>
              </a:rPr>
              <a:t>Page 30-31						2 minutes</a:t>
            </a:r>
          </a:p>
          <a:p>
            <a:endParaRPr lang="en-US" sz="1400" dirty="0">
              <a:latin typeface="Century Gothic" panose="020B0502020202020204" pitchFamily="34" charset="0"/>
            </a:endParaRPr>
          </a:p>
          <a:p>
            <a:r>
              <a:rPr lang="en-US" sz="1400" dirty="0">
                <a:latin typeface="Century Gothic" panose="020B0502020202020204" pitchFamily="34" charset="0"/>
              </a:rPr>
              <a:t>Enter your search Criteria or simply hit enter for a list of all available reports.</a:t>
            </a:r>
          </a:p>
          <a:p>
            <a:r>
              <a:rPr lang="en-US" sz="1400" dirty="0">
                <a:latin typeface="Century Gothic" panose="020B0502020202020204" pitchFamily="34" charset="0"/>
              </a:rPr>
              <a:t> </a:t>
            </a:r>
          </a:p>
          <a:p>
            <a:r>
              <a:rPr lang="en-US" sz="1400" dirty="0">
                <a:latin typeface="Century Gothic" panose="020B0502020202020204" pitchFamily="34" charset="0"/>
              </a:rPr>
              <a:t> Users are able to select how the report should be displayed in the Format column.  Available options are:</a:t>
            </a:r>
          </a:p>
          <a:p>
            <a:pPr marL="285750" indent="-285750">
              <a:buFont typeface="Arial" panose="020B0604020202020204" pitchFamily="34" charset="0"/>
              <a:buChar char="•"/>
            </a:pPr>
            <a:r>
              <a:rPr lang="en-US" sz="1400" dirty="0">
                <a:latin typeface="Century Gothic" panose="020B0502020202020204" pitchFamily="34" charset="0"/>
              </a:rPr>
              <a:t>PDF</a:t>
            </a:r>
          </a:p>
          <a:p>
            <a:pPr marL="285750" indent="-285750">
              <a:buFont typeface="Arial" panose="020B0604020202020204" pitchFamily="34" charset="0"/>
              <a:buChar char="•"/>
            </a:pPr>
            <a:r>
              <a:rPr lang="en-US" sz="1400" dirty="0">
                <a:latin typeface="Century Gothic" panose="020B0502020202020204" pitchFamily="34" charset="0"/>
              </a:rPr>
              <a:t>HTM</a:t>
            </a:r>
          </a:p>
          <a:p>
            <a:pPr marL="285750" indent="-285750">
              <a:buFont typeface="Arial" panose="020B0604020202020204" pitchFamily="34" charset="0"/>
              <a:buChar char="•"/>
            </a:pPr>
            <a:r>
              <a:rPr lang="en-US" sz="1400" dirty="0">
                <a:latin typeface="Century Gothic" panose="020B0502020202020204" pitchFamily="34" charset="0"/>
              </a:rPr>
              <a:t>RTF</a:t>
            </a:r>
          </a:p>
          <a:p>
            <a:pPr marL="285750" indent="-285750">
              <a:buFont typeface="Arial" panose="020B0604020202020204" pitchFamily="34" charset="0"/>
              <a:buChar char="•"/>
            </a:pPr>
            <a:r>
              <a:rPr lang="en-US" sz="1400" dirty="0">
                <a:latin typeface="Century Gothic" panose="020B0502020202020204" pitchFamily="34" charset="0"/>
              </a:rPr>
              <a:t>XLS</a:t>
            </a:r>
          </a:p>
          <a:p>
            <a:r>
              <a:rPr lang="en-US" sz="1400" dirty="0">
                <a:latin typeface="Century Gothic" panose="020B0502020202020204" pitchFamily="34" charset="0"/>
              </a:rPr>
              <a:t> </a:t>
            </a:r>
          </a:p>
        </p:txBody>
      </p:sp>
      <p:sp>
        <p:nvSpPr>
          <p:cNvPr id="4" name="Slide Number Placeholder 3"/>
          <p:cNvSpPr>
            <a:spLocks noGrp="1"/>
          </p:cNvSpPr>
          <p:nvPr>
            <p:ph type="sldNum" sz="quarter" idx="10"/>
          </p:nvPr>
        </p:nvSpPr>
        <p:spPr/>
        <p:txBody>
          <a:bodyPr/>
          <a:lstStyle/>
          <a:p>
            <a:fld id="{2F7BB26F-C1F1-4EE6-B7A4-AD933616F50E}" type="slidenum">
              <a:rPr lang="en-US" smtClean="0"/>
              <a:t>55</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1" y="4183380"/>
            <a:ext cx="6553200" cy="4880610"/>
          </a:xfrm>
        </p:spPr>
        <p:txBody>
          <a:bodyPr vert="horz" lIns="93177" tIns="46589" rIns="93177" bIns="46589" rtlCol="0"/>
          <a:lstStyle/>
          <a:p>
            <a:r>
              <a:rPr lang="en-US" sz="1400" dirty="0">
                <a:latin typeface="Century Gothic" panose="020B0502020202020204" pitchFamily="34" charset="0"/>
              </a:rPr>
              <a:t>Page 31						2 minutes</a:t>
            </a:r>
          </a:p>
          <a:p>
            <a:endParaRPr lang="en-US" sz="1400" dirty="0">
              <a:latin typeface="Century Gothic" panose="020B0502020202020204" pitchFamily="34" charset="0"/>
            </a:endParaRPr>
          </a:p>
          <a:p>
            <a:r>
              <a:rPr lang="en-US" sz="1400" dirty="0">
                <a:latin typeface="Century Gothic" panose="020B0502020202020204" pitchFamily="34" charset="0"/>
              </a:rPr>
              <a:t>Once the Format selection is made, click on “View Report” to see the report results.  </a:t>
            </a:r>
          </a:p>
        </p:txBody>
      </p:sp>
      <p:sp>
        <p:nvSpPr>
          <p:cNvPr id="4" name="Slide Number Placeholder 3"/>
          <p:cNvSpPr>
            <a:spLocks noGrp="1"/>
          </p:cNvSpPr>
          <p:nvPr>
            <p:ph type="sldNum" sz="quarter" idx="10"/>
          </p:nvPr>
        </p:nvSpPr>
        <p:spPr/>
        <p:txBody>
          <a:bodyPr/>
          <a:lstStyle/>
          <a:p>
            <a:fld id="{2F7BB26F-C1F1-4EE6-B7A4-AD933616F50E}" type="slidenum">
              <a:rPr lang="en-US" smtClean="0"/>
              <a:t>56</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1" y="4183380"/>
            <a:ext cx="6553200" cy="4880610"/>
          </a:xfrm>
        </p:spPr>
        <p:txBody>
          <a:bodyPr vert="horz" lIns="93177" tIns="46589" rIns="93177" bIns="46589" rtlCol="0"/>
          <a:lstStyle/>
          <a:p>
            <a:r>
              <a:rPr lang="en-US" sz="1400" dirty="0">
                <a:latin typeface="Century Gothic" panose="020B0502020202020204" pitchFamily="34" charset="0"/>
              </a:rPr>
              <a:t>Page 31						2 minutes</a:t>
            </a:r>
          </a:p>
          <a:p>
            <a:endParaRPr lang="en-US" sz="1400" dirty="0">
              <a:latin typeface="Century Gothic" panose="020B0502020202020204" pitchFamily="34" charset="0"/>
            </a:endParaRPr>
          </a:p>
          <a:p>
            <a:r>
              <a:rPr lang="en-US" sz="1400" dirty="0">
                <a:latin typeface="Century Gothic" panose="020B0502020202020204" pitchFamily="34" charset="0"/>
              </a:rPr>
              <a:t>The Query Report Scheduler is similar to Schedule Query in that users are able to schedule reports to run at a specific time/date or immediately.  All BI Publisher reports with data sources of Query or Connected Query are available to be run through this tool.  </a:t>
            </a:r>
          </a:p>
          <a:p>
            <a:r>
              <a:rPr lang="en-US" sz="1400" dirty="0">
                <a:latin typeface="Century Gothic" panose="020B0502020202020204" pitchFamily="34" charset="0"/>
              </a:rPr>
              <a:t> </a:t>
            </a:r>
          </a:p>
          <a:p>
            <a:pPr lvl="0"/>
            <a:r>
              <a:rPr lang="en-US" sz="1400" b="1" dirty="0">
                <a:latin typeface="Century Gothic" panose="020B0502020202020204" pitchFamily="34" charset="0"/>
              </a:rPr>
              <a:t>Note: Do not schedule any Queries or Reports to run between the hours of 1 am and 3 am as this time is reserved for IT.</a:t>
            </a:r>
          </a:p>
          <a:p>
            <a:r>
              <a:rPr lang="en-US" sz="1400" dirty="0">
                <a:latin typeface="Century Gothic" panose="020B0502020202020204" pitchFamily="34" charset="0"/>
              </a:rPr>
              <a:t> </a:t>
            </a:r>
          </a:p>
          <a:p>
            <a:r>
              <a:rPr lang="en-US" sz="1400" dirty="0">
                <a:latin typeface="Century Gothic" panose="020B0502020202020204" pitchFamily="34" charset="0"/>
              </a:rPr>
              <a:t>The BI Publisher Query Report Scheduler is very similar in use and appearance to Schedule Query.  Each report is assigned a Run Control ID which will tell the system when, where and how to run the report saving the report parameters (prompts) to the Run Control ID.  Run Control ID’s are personal and are not shared across the system.</a:t>
            </a: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57</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1" y="4183380"/>
            <a:ext cx="6553200" cy="4880610"/>
          </a:xfrm>
        </p:spPr>
        <p:txBody>
          <a:bodyPr vert="horz" lIns="93177" tIns="46589" rIns="93177" bIns="46589" rtlCol="0"/>
          <a:lstStyle/>
          <a:p>
            <a:r>
              <a:rPr lang="en-US" sz="1400" dirty="0">
                <a:latin typeface="Century Gothic" panose="020B0502020202020204" pitchFamily="34" charset="0"/>
              </a:rPr>
              <a:t>Page 32-33					3 minutes</a:t>
            </a:r>
          </a:p>
          <a:p>
            <a:endParaRPr lang="en-US" sz="1400" dirty="0">
              <a:latin typeface="Century Gothic" panose="020B0502020202020204" pitchFamily="34" charset="0"/>
            </a:endParaRPr>
          </a:p>
          <a:p>
            <a:r>
              <a:rPr lang="en-US" sz="1400" dirty="0">
                <a:latin typeface="Century Gothic" panose="020B0502020202020204" pitchFamily="34" charset="0"/>
              </a:rPr>
              <a:t>If adding a new Run Control ID, select the Add a New Value tab.  Enter the Run Control ID and click on “Add”.</a:t>
            </a:r>
          </a:p>
          <a:p>
            <a:r>
              <a:rPr lang="en-US" sz="1400" dirty="0">
                <a:latin typeface="Century Gothic" panose="020B0502020202020204" pitchFamily="34" charset="0"/>
              </a:rPr>
              <a:t> </a:t>
            </a:r>
          </a:p>
          <a:p>
            <a:r>
              <a:rPr lang="en-US" sz="1400" dirty="0">
                <a:latin typeface="Century Gothic" panose="020B0502020202020204" pitchFamily="34" charset="0"/>
              </a:rPr>
              <a:t>This will take you to the Query Report Scheduler Page.</a:t>
            </a:r>
          </a:p>
          <a:p>
            <a:r>
              <a:rPr lang="en-US" sz="1400" dirty="0">
                <a:latin typeface="Century Gothic" panose="020B0502020202020204" pitchFamily="34" charset="0"/>
              </a:rPr>
              <a:t> </a:t>
            </a:r>
          </a:p>
          <a:p>
            <a:r>
              <a:rPr lang="en-US" sz="1400" dirty="0">
                <a:latin typeface="Century Gothic" panose="020B0502020202020204" pitchFamily="34" charset="0"/>
              </a:rPr>
              <a:t>On this page select the Report Name.  Either type it in or click on the magnifying glass next to the Report Name Field to search for your report.  Once you have made the selection if there are prompts in the report you will be asked to enter in the values.</a:t>
            </a:r>
          </a:p>
          <a:p>
            <a:r>
              <a:rPr lang="en-US" sz="1400" dirty="0">
                <a:latin typeface="Century Gothic" panose="020B0502020202020204" pitchFamily="34" charset="0"/>
              </a:rPr>
              <a:t> </a:t>
            </a:r>
          </a:p>
          <a:p>
            <a:r>
              <a:rPr lang="en-US" sz="1400" dirty="0">
                <a:latin typeface="Century Gothic" panose="020B0502020202020204" pitchFamily="34" charset="0"/>
              </a:rPr>
              <a:t>Note that once the Report Name is entered the remainder of the fields will fill in automatically with the exception of Template as of Date where users can select a particular version of the template they want the report to be based on. Click on Run in the upper right corner to run the report.</a:t>
            </a:r>
          </a:p>
          <a:p>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 </a:t>
            </a:r>
          </a:p>
          <a:p>
            <a:r>
              <a:rPr lang="en-US" sz="1400" dirty="0">
                <a:latin typeface="Century Gothic" panose="020B0502020202020204" pitchFamily="34" charset="0"/>
              </a:rPr>
              <a:t> </a:t>
            </a:r>
          </a:p>
        </p:txBody>
      </p:sp>
      <p:sp>
        <p:nvSpPr>
          <p:cNvPr id="4" name="Slide Number Placeholder 3"/>
          <p:cNvSpPr>
            <a:spLocks noGrp="1"/>
          </p:cNvSpPr>
          <p:nvPr>
            <p:ph type="sldNum" sz="quarter" idx="10"/>
          </p:nvPr>
        </p:nvSpPr>
        <p:spPr/>
        <p:txBody>
          <a:bodyPr/>
          <a:lstStyle/>
          <a:p>
            <a:fld id="{2F7BB26F-C1F1-4EE6-B7A4-AD933616F50E}" type="slidenum">
              <a:rPr lang="en-US" smtClean="0"/>
              <a:t>58</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1" y="4183380"/>
            <a:ext cx="6553200" cy="4880610"/>
          </a:xfrm>
        </p:spPr>
        <p:txBody>
          <a:bodyPr vert="horz" lIns="93177" tIns="46589" rIns="93177" bIns="46589" rtlCol="0"/>
          <a:lstStyle/>
          <a:p>
            <a:r>
              <a:rPr lang="en-US" sz="1400" dirty="0">
                <a:latin typeface="Century Gothic" panose="020B0502020202020204" pitchFamily="34" charset="0"/>
              </a:rPr>
              <a:t>Page 33					2 minutes</a:t>
            </a:r>
          </a:p>
          <a:p>
            <a:endParaRPr lang="en-US" sz="1400" dirty="0">
              <a:latin typeface="Century Gothic" panose="020B0502020202020204" pitchFamily="34" charset="0"/>
            </a:endParaRPr>
          </a:p>
          <a:p>
            <a:r>
              <a:rPr lang="en-US" sz="1400" dirty="0">
                <a:latin typeface="Century Gothic" panose="020B0502020202020204" pitchFamily="34" charset="0"/>
              </a:rPr>
              <a:t>This will take you to the Process Scheduler Request page where final selections are made including the Date and Time to run the report as well as Type and Format. Once done with the selections click OK to schedule the report.</a:t>
            </a:r>
          </a:p>
          <a:p>
            <a:r>
              <a:rPr lang="en-US" sz="1400" dirty="0">
                <a:latin typeface="Century Gothic" panose="020B0502020202020204" pitchFamily="34" charset="0"/>
              </a:rPr>
              <a:t> </a:t>
            </a:r>
          </a:p>
          <a:p>
            <a:r>
              <a:rPr lang="en-US" sz="1400" dirty="0">
                <a:latin typeface="Century Gothic" panose="020B0502020202020204" pitchFamily="34" charset="0"/>
              </a:rPr>
              <a:t> You will be directed back to the Query Report Scheduler page where you will be able to check the Process Monitor and the Report Manager for your report.  </a:t>
            </a:r>
          </a:p>
          <a:p>
            <a:r>
              <a:rPr lang="en-US" sz="1400" dirty="0">
                <a:latin typeface="Century Gothic" panose="020B0502020202020204" pitchFamily="34" charset="0"/>
              </a:rPr>
              <a:t> </a:t>
            </a:r>
          </a:p>
          <a:p>
            <a:r>
              <a:rPr lang="en-US" sz="1400" dirty="0">
                <a:latin typeface="Century Gothic" panose="020B0502020202020204" pitchFamily="34" charset="0"/>
              </a:rPr>
              <a:t> </a:t>
            </a:r>
          </a:p>
        </p:txBody>
      </p:sp>
      <p:sp>
        <p:nvSpPr>
          <p:cNvPr id="4" name="Slide Number Placeholder 3"/>
          <p:cNvSpPr>
            <a:spLocks noGrp="1"/>
          </p:cNvSpPr>
          <p:nvPr>
            <p:ph type="sldNum" sz="quarter" idx="10"/>
          </p:nvPr>
        </p:nvSpPr>
        <p:spPr/>
        <p:txBody>
          <a:bodyPr/>
          <a:lstStyle/>
          <a:p>
            <a:fld id="{2F7BB26F-C1F1-4EE6-B7A4-AD933616F50E}" type="slidenum">
              <a:rPr lang="en-US" smtClean="0"/>
              <a:t>59</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0"/>
            <a:ext cx="5486400" cy="4648200"/>
          </a:xfrm>
        </p:spPr>
        <p:txBody>
          <a:bodyPr/>
          <a:lstStyle/>
          <a:p>
            <a:r>
              <a:rPr lang="en-US" sz="1400" dirty="0">
                <a:latin typeface="Century Gothic" panose="020B0502020202020204" pitchFamily="34" charset="0"/>
              </a:rPr>
              <a:t>Page 3				3 minutes</a:t>
            </a:r>
          </a:p>
          <a:p>
            <a:endParaRPr lang="en-US" sz="1400" dirty="0">
              <a:latin typeface="Century Gothic" panose="020B0502020202020204" pitchFamily="34" charset="0"/>
            </a:endParaRPr>
          </a:p>
          <a:p>
            <a:pPr marL="174708" indent="-174708">
              <a:buFont typeface="Arial" panose="020B0604020202020204" pitchFamily="34" charset="0"/>
              <a:buChar char="•"/>
            </a:pPr>
            <a:r>
              <a:rPr lang="en-US" sz="1400" b="1" dirty="0">
                <a:latin typeface="Century Gothic" panose="020B0502020202020204" pitchFamily="34" charset="0"/>
              </a:rPr>
              <a:t>Queries</a:t>
            </a:r>
            <a:r>
              <a:rPr lang="en-US" sz="1400" dirty="0">
                <a:latin typeface="Century Gothic" panose="020B0502020202020204" pitchFamily="34" charset="0"/>
              </a:rPr>
              <a:t> are </a:t>
            </a:r>
            <a:r>
              <a:rPr lang="en-US" sz="1400" b="1" dirty="0">
                <a:latin typeface="Century Gothic" panose="020B0502020202020204" pitchFamily="34" charset="0"/>
              </a:rPr>
              <a:t>developed</a:t>
            </a:r>
            <a:r>
              <a:rPr lang="en-US" sz="1400" dirty="0">
                <a:latin typeface="Century Gothic" panose="020B0502020202020204" pitchFamily="34" charset="0"/>
              </a:rPr>
              <a:t> in the </a:t>
            </a:r>
            <a:r>
              <a:rPr lang="en-US" sz="1400" b="1" dirty="0">
                <a:latin typeface="Century Gothic" panose="020B0502020202020204" pitchFamily="34" charset="0"/>
              </a:rPr>
              <a:t>PCD</a:t>
            </a:r>
            <a:r>
              <a:rPr lang="en-US" sz="1400" dirty="0">
                <a:latin typeface="Century Gothic" panose="020B0502020202020204" pitchFamily="34" charset="0"/>
              </a:rPr>
              <a:t> (Production College Development) environment.</a:t>
            </a:r>
          </a:p>
          <a:p>
            <a:pPr marL="174708" indent="-174708">
              <a:buFont typeface="Arial" panose="020B0604020202020204" pitchFamily="34" charset="0"/>
              <a:buChar char="•"/>
            </a:pPr>
            <a:r>
              <a:rPr lang="en-US" sz="1400" dirty="0">
                <a:latin typeface="Century Gothic" panose="020B0502020202020204" pitchFamily="34" charset="0"/>
              </a:rPr>
              <a:t>Once they have been </a:t>
            </a:r>
            <a:r>
              <a:rPr lang="en-US" sz="1400" b="1" dirty="0">
                <a:latin typeface="Century Gothic" panose="020B0502020202020204" pitchFamily="34" charset="0"/>
              </a:rPr>
              <a:t>reviewed</a:t>
            </a:r>
            <a:r>
              <a:rPr lang="en-US" sz="1400" dirty="0">
                <a:latin typeface="Century Gothic" panose="020B0502020202020204" pitchFamily="34" charset="0"/>
              </a:rPr>
              <a:t> and </a:t>
            </a:r>
            <a:r>
              <a:rPr lang="en-US" sz="1400" b="1" dirty="0">
                <a:latin typeface="Century Gothic" panose="020B0502020202020204" pitchFamily="34" charset="0"/>
              </a:rPr>
              <a:t>tested</a:t>
            </a:r>
            <a:r>
              <a:rPr lang="en-US" sz="1400" dirty="0">
                <a:latin typeface="Century Gothic" panose="020B0502020202020204" pitchFamily="34" charset="0"/>
              </a:rPr>
              <a:t> by the SBCTC </a:t>
            </a:r>
            <a:r>
              <a:rPr lang="en-US" sz="1400" b="1" dirty="0">
                <a:latin typeface="Century Gothic" panose="020B0502020202020204" pitchFamily="34" charset="0"/>
              </a:rPr>
              <a:t>Data</a:t>
            </a:r>
            <a:r>
              <a:rPr lang="en-US" sz="1400" dirty="0">
                <a:latin typeface="Century Gothic" panose="020B0502020202020204" pitchFamily="34" charset="0"/>
              </a:rPr>
              <a:t> </a:t>
            </a:r>
            <a:r>
              <a:rPr lang="en-US" sz="1400" b="1" dirty="0">
                <a:latin typeface="Century Gothic" panose="020B0502020202020204" pitchFamily="34" charset="0"/>
              </a:rPr>
              <a:t>Services</a:t>
            </a:r>
            <a:r>
              <a:rPr lang="en-US" sz="1400" dirty="0">
                <a:latin typeface="Century Gothic" panose="020B0502020202020204" pitchFamily="34" charset="0"/>
              </a:rPr>
              <a:t> team, they are </a:t>
            </a:r>
            <a:r>
              <a:rPr lang="en-US" sz="1400" b="1" dirty="0">
                <a:latin typeface="Century Gothic" panose="020B0502020202020204" pitchFamily="34" charset="0"/>
              </a:rPr>
              <a:t>migrated</a:t>
            </a:r>
            <a:r>
              <a:rPr lang="en-US" sz="1400" dirty="0">
                <a:latin typeface="Century Gothic" panose="020B0502020202020204" pitchFamily="34" charset="0"/>
              </a:rPr>
              <a:t> to </a:t>
            </a:r>
            <a:r>
              <a:rPr lang="en-US" sz="1400" b="1" dirty="0">
                <a:latin typeface="Century Gothic" panose="020B0502020202020204" pitchFamily="34" charset="0"/>
              </a:rPr>
              <a:t>production</a:t>
            </a:r>
            <a:r>
              <a:rPr lang="en-US" sz="1400" dirty="0">
                <a:latin typeface="Century Gothic" panose="020B0502020202020204" pitchFamily="34" charset="0"/>
              </a:rPr>
              <a:t>.  </a:t>
            </a:r>
          </a:p>
          <a:p>
            <a:pPr marL="174708" indent="-174708">
              <a:buFont typeface="Arial" panose="020B0604020202020204" pitchFamily="34" charset="0"/>
              <a:buChar char="•"/>
            </a:pPr>
            <a:r>
              <a:rPr lang="en-US" sz="1400" dirty="0">
                <a:latin typeface="Century Gothic" panose="020B0502020202020204" pitchFamily="34" charset="0"/>
              </a:rPr>
              <a:t>There is </a:t>
            </a:r>
            <a:r>
              <a:rPr lang="en-US" sz="1400" b="1" dirty="0">
                <a:latin typeface="Century Gothic" panose="020B0502020202020204" pitchFamily="34" charset="0"/>
              </a:rPr>
              <a:t>generally a less than 24 hour turn-around time</a:t>
            </a:r>
            <a:r>
              <a:rPr lang="en-US" sz="1400" dirty="0">
                <a:latin typeface="Century Gothic" panose="020B0502020202020204" pitchFamily="34" charset="0"/>
              </a:rPr>
              <a:t> for this so the process is quick and efficient.  </a:t>
            </a:r>
          </a:p>
          <a:p>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6</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52400"/>
            <a:ext cx="3962400" cy="2971800"/>
          </a:xfrm>
        </p:spPr>
      </p:sp>
      <p:sp>
        <p:nvSpPr>
          <p:cNvPr id="3" name="Notes Placeholder 2"/>
          <p:cNvSpPr>
            <a:spLocks noGrp="1"/>
          </p:cNvSpPr>
          <p:nvPr>
            <p:ph type="body" idx="1"/>
          </p:nvPr>
        </p:nvSpPr>
        <p:spPr>
          <a:xfrm>
            <a:off x="149088" y="3048000"/>
            <a:ext cx="6553200" cy="6096000"/>
          </a:xfrm>
        </p:spPr>
        <p:txBody>
          <a:bodyPr vert="horz" lIns="93177" tIns="46589" rIns="93177" bIns="46589" rtlCol="0"/>
          <a:lstStyle/>
          <a:p>
            <a:r>
              <a:rPr lang="en-US" sz="1400" dirty="0">
                <a:latin typeface="Century Gothic" panose="020B0502020202020204" pitchFamily="34" charset="0"/>
              </a:rPr>
              <a:t>Page 34-35						2 minutes</a:t>
            </a:r>
          </a:p>
          <a:p>
            <a:endParaRPr lang="en-US" sz="1400" dirty="0">
              <a:latin typeface="Century Gothic" panose="020B0502020202020204" pitchFamily="34" charset="0"/>
            </a:endParaRPr>
          </a:p>
          <a:p>
            <a:r>
              <a:rPr lang="en-US" sz="1400" dirty="0">
                <a:latin typeface="Century Gothic" panose="020B0502020202020204" pitchFamily="34" charset="0"/>
              </a:rPr>
              <a:t>From the main Query Report Scheduler page you are also able to search for an existing Run Control ID. </a:t>
            </a:r>
          </a:p>
          <a:p>
            <a:r>
              <a:rPr lang="en-US" sz="1400" dirty="0">
                <a:latin typeface="Century Gothic" panose="020B0502020202020204" pitchFamily="34" charset="0"/>
              </a:rPr>
              <a:t> </a:t>
            </a:r>
          </a:p>
          <a:p>
            <a:r>
              <a:rPr lang="en-US" sz="1400" dirty="0">
                <a:latin typeface="Century Gothic" panose="020B0502020202020204" pitchFamily="34" charset="0"/>
              </a:rPr>
              <a:t>There are two search methods: Basic Search and Advanced Search.  </a:t>
            </a:r>
          </a:p>
          <a:p>
            <a:endParaRPr lang="en-US" sz="1400" dirty="0">
              <a:latin typeface="Century Gothic" panose="020B0502020202020204" pitchFamily="34" charset="0"/>
            </a:endParaRPr>
          </a:p>
          <a:p>
            <a:r>
              <a:rPr lang="en-US" sz="1400" dirty="0">
                <a:latin typeface="Century Gothic" panose="020B0502020202020204" pitchFamily="34" charset="0"/>
              </a:rPr>
              <a:t>Basic Search allows users to search by:</a:t>
            </a:r>
          </a:p>
          <a:p>
            <a:pPr marL="285750" indent="-285750">
              <a:buFont typeface="Arial" panose="020B0604020202020204" pitchFamily="34" charset="0"/>
              <a:buChar char="•"/>
            </a:pPr>
            <a:r>
              <a:rPr lang="en-US" sz="1400" dirty="0">
                <a:latin typeface="Century Gothic" panose="020B0502020202020204" pitchFamily="34" charset="0"/>
              </a:rPr>
              <a:t>Data Source ID </a:t>
            </a:r>
          </a:p>
          <a:p>
            <a:pPr marL="285750" indent="-285750">
              <a:buFont typeface="Arial" panose="020B0604020202020204" pitchFamily="34" charset="0"/>
              <a:buChar char="•"/>
            </a:pPr>
            <a:r>
              <a:rPr lang="en-US" sz="1400" dirty="0">
                <a:latin typeface="Century Gothic" panose="020B0502020202020204" pitchFamily="34" charset="0"/>
              </a:rPr>
              <a:t>Data Source Type</a:t>
            </a:r>
          </a:p>
          <a:p>
            <a:pPr marL="285750" indent="-285750">
              <a:buFont typeface="Arial" panose="020B0604020202020204" pitchFamily="34" charset="0"/>
              <a:buChar char="•"/>
            </a:pPr>
            <a:r>
              <a:rPr lang="en-US" sz="1400" dirty="0">
                <a:latin typeface="Century Gothic" panose="020B0502020202020204" pitchFamily="34" charset="0"/>
              </a:rPr>
              <a:t>Description</a:t>
            </a:r>
          </a:p>
          <a:p>
            <a:pPr marL="285750" indent="-285750">
              <a:buFont typeface="Arial" panose="020B0604020202020204" pitchFamily="34" charset="0"/>
              <a:buChar char="•"/>
            </a:pPr>
            <a:r>
              <a:rPr lang="en-US" sz="1400" dirty="0">
                <a:latin typeface="Century Gothic" panose="020B0502020202020204" pitchFamily="34" charset="0"/>
              </a:rPr>
              <a:t>Language Code</a:t>
            </a:r>
          </a:p>
          <a:p>
            <a:pPr marL="285750" indent="-285750">
              <a:buFont typeface="Arial" panose="020B0604020202020204" pitchFamily="34" charset="0"/>
              <a:buChar char="•"/>
            </a:pPr>
            <a:r>
              <a:rPr lang="en-US" sz="1400" dirty="0">
                <a:latin typeface="Century Gothic" panose="020B0502020202020204" pitchFamily="34" charset="0"/>
              </a:rPr>
              <a:t>Report Name</a:t>
            </a:r>
          </a:p>
          <a:p>
            <a:pPr marL="285750" indent="-285750">
              <a:buFont typeface="Arial" panose="020B0604020202020204" pitchFamily="34" charset="0"/>
              <a:buChar char="•"/>
            </a:pPr>
            <a:r>
              <a:rPr lang="en-US" sz="1400" dirty="0">
                <a:latin typeface="Century Gothic" panose="020B0502020202020204" pitchFamily="34" charset="0"/>
              </a:rPr>
              <a:t>Run Control ID</a:t>
            </a:r>
          </a:p>
          <a:p>
            <a:r>
              <a:rPr lang="en-US" sz="1400" dirty="0">
                <a:latin typeface="Century Gothic" panose="020B0502020202020204" pitchFamily="34" charset="0"/>
              </a:rPr>
              <a:t> </a:t>
            </a:r>
          </a:p>
          <a:p>
            <a:r>
              <a:rPr lang="en-US" sz="1400" dirty="0">
                <a:latin typeface="Century Gothic" panose="020B0502020202020204" pitchFamily="34" charset="0"/>
              </a:rPr>
              <a:t>Wildcards % and_ are also available to use in your searches here. </a:t>
            </a:r>
          </a:p>
          <a:p>
            <a:r>
              <a:rPr lang="en-US" sz="1400" dirty="0">
                <a:latin typeface="Century Gothic" panose="020B0502020202020204" pitchFamily="34" charset="0"/>
              </a:rPr>
              <a:t> “Begins With” is the only available operator in Basic Search. </a:t>
            </a:r>
          </a:p>
          <a:p>
            <a:endParaRPr lang="en-US" sz="1400" dirty="0">
              <a:latin typeface="Century Gothic" panose="020B0502020202020204" pitchFamily="34" charset="0"/>
            </a:endParaRPr>
          </a:p>
          <a:p>
            <a:r>
              <a:rPr lang="en-US" sz="1400" dirty="0">
                <a:latin typeface="Century Gothic" panose="020B0502020202020204" pitchFamily="34" charset="0"/>
              </a:rPr>
              <a:t>The Advanced Search allows for the same searching options but with different operators available.  Users can combine search Criteria in the Advanced Search to narrow the results returned. </a:t>
            </a:r>
          </a:p>
          <a:p>
            <a:r>
              <a:rPr lang="en-US" sz="1400" dirty="0">
                <a:latin typeface="Century Gothic" panose="020B0502020202020204" pitchFamily="34" charset="0"/>
              </a:rPr>
              <a:t> Wildcards % and _ are also available to use in your searches here.</a:t>
            </a:r>
          </a:p>
          <a:p>
            <a:endParaRPr lang="en-US" sz="1400" dirty="0">
              <a:latin typeface="Century Gothic" panose="020B0502020202020204" pitchFamily="34" charset="0"/>
            </a:endParaRPr>
          </a:p>
          <a:p>
            <a:r>
              <a:rPr lang="en-US" sz="1400" dirty="0">
                <a:latin typeface="Century Gothic" panose="020B0502020202020204" pitchFamily="34" charset="0"/>
              </a:rPr>
              <a:t>Enter your search Criteria or simply hit enter for a list of all Run Control ID’s.  Remember they are personal to you so only Run Control ID’s you have created will display here. </a:t>
            </a:r>
          </a:p>
          <a:p>
            <a:endParaRPr lang="en-US" sz="1400" dirty="0">
              <a:latin typeface="Century Gothic" panose="020B0502020202020204" pitchFamily="34" charset="0"/>
            </a:endParaRPr>
          </a:p>
          <a:p>
            <a:r>
              <a:rPr lang="en-US" sz="1400" dirty="0">
                <a:latin typeface="Century Gothic" panose="020B0502020202020204" pitchFamily="34" charset="0"/>
              </a:rPr>
              <a:t> </a:t>
            </a:r>
          </a:p>
        </p:txBody>
      </p:sp>
      <p:sp>
        <p:nvSpPr>
          <p:cNvPr id="4" name="Slide Number Placeholder 3"/>
          <p:cNvSpPr>
            <a:spLocks noGrp="1"/>
          </p:cNvSpPr>
          <p:nvPr>
            <p:ph type="sldNum" sz="quarter" idx="10"/>
          </p:nvPr>
        </p:nvSpPr>
        <p:spPr/>
        <p:txBody>
          <a:bodyPr/>
          <a:lstStyle/>
          <a:p>
            <a:fld id="{2F7BB26F-C1F1-4EE6-B7A4-AD933616F50E}" type="slidenum">
              <a:rPr lang="en-US" smtClean="0"/>
              <a:t>60</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1" y="4183380"/>
            <a:ext cx="6553200" cy="4880610"/>
          </a:xfrm>
        </p:spPr>
        <p:txBody>
          <a:bodyPr vert="horz" lIns="93177" tIns="46589" rIns="93177" bIns="46589" rtlCol="0"/>
          <a:lstStyle/>
          <a:p>
            <a:r>
              <a:rPr lang="en-US" sz="1400" dirty="0">
                <a:latin typeface="Century Gothic" panose="020B0502020202020204" pitchFamily="34" charset="0"/>
              </a:rPr>
              <a:t>Page 35-36						3 minutes</a:t>
            </a:r>
          </a:p>
          <a:p>
            <a:endParaRPr lang="en-US" sz="1400" dirty="0">
              <a:latin typeface="Century Gothic" panose="020B0502020202020204" pitchFamily="34" charset="0"/>
            </a:endParaRPr>
          </a:p>
          <a:p>
            <a:r>
              <a:rPr lang="en-US" sz="1400" dirty="0">
                <a:latin typeface="Century Gothic" panose="020B0502020202020204" pitchFamily="34" charset="0"/>
              </a:rPr>
              <a:t>Click on the hyperlink of the Report you wish you run.  This will take you to the Query Report Scheduler page where the report name will be filled in already.  The parameters will also be saved though they can be changed by clicking on the Update Parameters hyperlink.  Click on Run in the upper right corner to run the report. </a:t>
            </a:r>
          </a:p>
          <a:p>
            <a:r>
              <a:rPr lang="en-US" sz="1400" dirty="0">
                <a:latin typeface="Century Gothic" panose="020B0502020202020204" pitchFamily="34" charset="0"/>
              </a:rPr>
              <a:t> </a:t>
            </a:r>
          </a:p>
          <a:p>
            <a:r>
              <a:rPr lang="en-US" sz="1400" dirty="0">
                <a:latin typeface="Century Gothic" panose="020B0502020202020204" pitchFamily="34" charset="0"/>
              </a:rPr>
              <a:t>This will take you to the Process Scheduler Request page where final selections are made including the Date and Time to run the report as well as Type and Format. Once done with the selections click OK to schedule the report.</a:t>
            </a:r>
          </a:p>
          <a:p>
            <a:r>
              <a:rPr lang="en-US" sz="1400" dirty="0">
                <a:latin typeface="Century Gothic" panose="020B0502020202020204" pitchFamily="34" charset="0"/>
              </a:rPr>
              <a:t>  </a:t>
            </a:r>
          </a:p>
          <a:p>
            <a:r>
              <a:rPr lang="en-US" sz="1400" dirty="0">
                <a:latin typeface="Century Gothic" panose="020B0502020202020204" pitchFamily="34" charset="0"/>
              </a:rPr>
              <a:t>You will be directed back to the Query Report Scheduler page where you will be able to check the BI Publisher Process Monitor and the Report Manager for your report.  </a:t>
            </a:r>
          </a:p>
        </p:txBody>
      </p:sp>
      <p:sp>
        <p:nvSpPr>
          <p:cNvPr id="4" name="Slide Number Placeholder 3"/>
          <p:cNvSpPr>
            <a:spLocks noGrp="1"/>
          </p:cNvSpPr>
          <p:nvPr>
            <p:ph type="sldNum" sz="quarter" idx="10"/>
          </p:nvPr>
        </p:nvSpPr>
        <p:spPr/>
        <p:txBody>
          <a:bodyPr/>
          <a:lstStyle/>
          <a:p>
            <a:fld id="{2F7BB26F-C1F1-4EE6-B7A4-AD933616F50E}" type="slidenum">
              <a:rPr lang="en-US" smtClean="0"/>
              <a:t>61</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152400"/>
            <a:ext cx="3335337" cy="2503488"/>
          </a:xfrm>
        </p:spPr>
      </p:sp>
      <p:sp>
        <p:nvSpPr>
          <p:cNvPr id="3" name="Notes Placeholder 2"/>
          <p:cNvSpPr>
            <a:spLocks noGrp="1"/>
          </p:cNvSpPr>
          <p:nvPr>
            <p:ph type="body" idx="1"/>
          </p:nvPr>
        </p:nvSpPr>
        <p:spPr>
          <a:xfrm>
            <a:off x="149088" y="2514600"/>
            <a:ext cx="6553200" cy="6248400"/>
          </a:xfrm>
        </p:spPr>
        <p:txBody>
          <a:bodyPr vert="horz" lIns="93177" tIns="46589" rIns="93177" bIns="46589" rtlCol="0"/>
          <a:lstStyle/>
          <a:p>
            <a:r>
              <a:rPr lang="en-US" sz="1400" dirty="0">
                <a:latin typeface="Century Gothic" panose="020B0502020202020204" pitchFamily="34" charset="0"/>
              </a:rPr>
              <a:t>Page 37						3 minutes</a:t>
            </a:r>
          </a:p>
          <a:p>
            <a:endParaRPr lang="en-US" sz="1400" dirty="0">
              <a:latin typeface="Century Gothic" panose="020B0502020202020204" pitchFamily="34" charset="0"/>
            </a:endParaRPr>
          </a:p>
          <a:p>
            <a:r>
              <a:rPr lang="en-US" sz="1400" dirty="0">
                <a:latin typeface="Century Gothic" panose="020B0502020202020204" pitchFamily="34" charset="0"/>
              </a:rPr>
              <a:t>The BI Publisher Report Search will allow users to search specifically for the results of their scheduled BI Publisher reports. It is similar to Report Manager. In the example to the right the search was made for all BI Publisher Reports ran within the last 30 days.  </a:t>
            </a:r>
          </a:p>
          <a:p>
            <a:r>
              <a:rPr lang="en-US" sz="1400" dirty="0">
                <a:latin typeface="Century Gothic" panose="020B0502020202020204" pitchFamily="34" charset="0"/>
              </a:rPr>
              <a:t> </a:t>
            </a:r>
          </a:p>
          <a:p>
            <a:r>
              <a:rPr lang="en-US" sz="1400" dirty="0">
                <a:latin typeface="Century Gothic" panose="020B0502020202020204" pitchFamily="34" charset="0"/>
              </a:rPr>
              <a:t>Also note that users are able to access the BI Publisher Process Monitor and BI Publisher Report Manager from this page. </a:t>
            </a:r>
          </a:p>
          <a:p>
            <a:r>
              <a:rPr lang="en-US" sz="1400" dirty="0">
                <a:latin typeface="Century Gothic" panose="020B0502020202020204" pitchFamily="34" charset="0"/>
              </a:rPr>
              <a:t> </a:t>
            </a:r>
          </a:p>
          <a:p>
            <a:r>
              <a:rPr lang="en-US" sz="1400" dirty="0">
                <a:latin typeface="Century Gothic" panose="020B0502020202020204" pitchFamily="34" charset="0"/>
              </a:rPr>
              <a:t>Click on the hyperlink in the Report column to go the Report Index page to view the report. </a:t>
            </a:r>
          </a:p>
          <a:p>
            <a:r>
              <a:rPr lang="en-US" sz="1400" dirty="0">
                <a:latin typeface="Century Gothic" panose="020B0502020202020204" pitchFamily="34" charset="0"/>
              </a:rPr>
              <a:t> </a:t>
            </a:r>
          </a:p>
          <a:p>
            <a:r>
              <a:rPr lang="en-US" sz="1400" dirty="0">
                <a:latin typeface="Century Gothic" panose="020B0502020202020204" pitchFamily="34" charset="0"/>
              </a:rPr>
              <a:t> To download and/or view the report click on the Report Name in the File List box. </a:t>
            </a:r>
          </a:p>
          <a:p>
            <a:r>
              <a:rPr lang="en-US" sz="1400" dirty="0">
                <a:latin typeface="Century Gothic" panose="020B0502020202020204" pitchFamily="34" charset="0"/>
              </a:rPr>
              <a:t>   </a:t>
            </a:r>
          </a:p>
          <a:p>
            <a:r>
              <a:rPr lang="en-US" sz="1400" dirty="0">
                <a:latin typeface="Century Gothic" panose="020B0502020202020204" pitchFamily="34" charset="0"/>
              </a:rPr>
              <a:t>It is interesting to note that while there appears to be separate Process Monitors and Report Viewers for BI Publisher with different menu paths they are actually the same Query Process Monitor and Report Viewer as found when scheduling standard Queries.  You will be able to view both BI Publisher reports and standard scheduled Queries from either navigation.  At the same time, only BI Publisher run Control ID’s will display when finding an existing value in BI Publisher Query Report Scheduler and only Run Control ID’s for standard Queries will display in Schedule Query. </a:t>
            </a:r>
          </a:p>
        </p:txBody>
      </p:sp>
      <p:sp>
        <p:nvSpPr>
          <p:cNvPr id="4" name="Slide Number Placeholder 3"/>
          <p:cNvSpPr>
            <a:spLocks noGrp="1"/>
          </p:cNvSpPr>
          <p:nvPr>
            <p:ph type="sldNum" sz="quarter" idx="10"/>
          </p:nvPr>
        </p:nvSpPr>
        <p:spPr/>
        <p:txBody>
          <a:bodyPr/>
          <a:lstStyle/>
          <a:p>
            <a:fld id="{2F7BB26F-C1F1-4EE6-B7A4-AD933616F50E}" type="slidenum">
              <a:rPr lang="en-US" smtClean="0"/>
              <a:t>62</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172200" cy="4183380"/>
          </a:xfrm>
        </p:spPr>
        <p:txBody>
          <a:bodyPr/>
          <a:lstStyle/>
          <a:p>
            <a:r>
              <a:rPr lang="en-US" sz="1400" dirty="0">
                <a:latin typeface="Century Gothic" panose="020B0502020202020204" pitchFamily="34" charset="0"/>
              </a:rPr>
              <a:t>Page 38-43				10 minutes</a:t>
            </a:r>
          </a:p>
          <a:p>
            <a:endParaRPr lang="en-US" sz="1400" dirty="0">
              <a:latin typeface="Century Gothic" panose="020B0502020202020204" pitchFamily="34" charset="0"/>
            </a:endParaRPr>
          </a:p>
          <a:p>
            <a:pPr defTabSz="931774"/>
            <a:r>
              <a:rPr lang="en-US" sz="1400" dirty="0">
                <a:latin typeface="Century Gothic" panose="020B0502020202020204" pitchFamily="34" charset="0"/>
              </a:rPr>
              <a:t>Time after exercises should be 11:15</a:t>
            </a:r>
          </a:p>
          <a:p>
            <a:endParaRPr lang="en-US" sz="1400" dirty="0">
              <a:latin typeface="Century Gothic" panose="020B0502020202020204" pitchFamily="34" charset="0"/>
            </a:endParaRPr>
          </a:p>
          <a:p>
            <a:r>
              <a:rPr lang="en-US" sz="1400" dirty="0">
                <a:latin typeface="Century Gothic" panose="020B0502020202020204" pitchFamily="34" charset="0"/>
              </a:rPr>
              <a:t>Take 10 minutes to complete the Course Exercises</a:t>
            </a:r>
          </a:p>
          <a:p>
            <a:endParaRPr lang="en-US" sz="1400" dirty="0">
              <a:latin typeface="Century Gothic" panose="020B0502020202020204" pitchFamily="34" charset="0"/>
            </a:endParaRPr>
          </a:p>
          <a:p>
            <a:r>
              <a:rPr lang="en-US" sz="1400" dirty="0">
                <a:latin typeface="Century Gothic" panose="020B0502020202020204" pitchFamily="34" charset="0"/>
              </a:rPr>
              <a:t>CS – Page 38-39</a:t>
            </a:r>
          </a:p>
          <a:p>
            <a:r>
              <a:rPr lang="en-US" sz="1400" dirty="0">
                <a:latin typeface="Century Gothic" panose="020B0502020202020204" pitchFamily="34" charset="0"/>
              </a:rPr>
              <a:t>HCM – Page 40-41</a:t>
            </a:r>
          </a:p>
          <a:p>
            <a:r>
              <a:rPr lang="en-US" sz="1400" dirty="0">
                <a:latin typeface="Century Gothic" panose="020B0502020202020204" pitchFamily="34" charset="0"/>
              </a:rPr>
              <a:t>FS – Page 42-43</a:t>
            </a:r>
          </a:p>
          <a:p>
            <a:endParaRPr lang="en-US" sz="1400" dirty="0">
              <a:latin typeface="Century Gothic" panose="020B0502020202020204" pitchFamily="34" charset="0"/>
            </a:endParaRPr>
          </a:p>
          <a:p>
            <a:endParaRPr lang="en-US" sz="1400" dirty="0">
              <a:latin typeface="Century Gothic" panose="020B0502020202020204" pitchFamily="34" charset="0"/>
            </a:endParaRPr>
          </a:p>
          <a:p>
            <a:r>
              <a:rPr lang="en-US" sz="1400" dirty="0">
                <a:latin typeface="Century Gothic" panose="020B0502020202020204" pitchFamily="34" charset="0"/>
              </a:rPr>
              <a:t>If class started at 8:30 then time now should be approximately 11:15 am at the end of the time for exercises. </a:t>
            </a:r>
          </a:p>
        </p:txBody>
      </p:sp>
      <p:sp>
        <p:nvSpPr>
          <p:cNvPr id="4" name="Slide Number Placeholder 3"/>
          <p:cNvSpPr>
            <a:spLocks noGrp="1"/>
          </p:cNvSpPr>
          <p:nvPr>
            <p:ph type="sldNum" sz="quarter" idx="10"/>
          </p:nvPr>
        </p:nvSpPr>
        <p:spPr/>
        <p:txBody>
          <a:bodyPr/>
          <a:lstStyle/>
          <a:p>
            <a:fld id="{2F7BB26F-C1F1-4EE6-B7A4-AD933616F50E}" type="slidenum">
              <a:rPr lang="en-US" smtClean="0"/>
              <a:t>63</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76200"/>
            <a:ext cx="2524125" cy="1893888"/>
          </a:xfrm>
        </p:spPr>
      </p:sp>
      <p:sp>
        <p:nvSpPr>
          <p:cNvPr id="3" name="Notes Placeholder 2"/>
          <p:cNvSpPr>
            <a:spLocks noGrp="1"/>
          </p:cNvSpPr>
          <p:nvPr>
            <p:ph type="body" idx="1"/>
          </p:nvPr>
        </p:nvSpPr>
        <p:spPr>
          <a:xfrm>
            <a:off x="0" y="1828800"/>
            <a:ext cx="6858000" cy="7467600"/>
          </a:xfrm>
        </p:spPr>
        <p:txBody>
          <a:bodyPr/>
          <a:lstStyle/>
          <a:p>
            <a:r>
              <a:rPr lang="en-US" sz="1400" cap="all" dirty="0">
                <a:latin typeface="Century Gothic" panose="020B0502020202020204" pitchFamily="34" charset="0"/>
              </a:rPr>
              <a:t>P</a:t>
            </a:r>
            <a:r>
              <a:rPr lang="en-US" sz="1400" dirty="0">
                <a:latin typeface="Century Gothic" panose="020B0502020202020204" pitchFamily="34" charset="0"/>
              </a:rPr>
              <a:t>age 44						3 minutes</a:t>
            </a:r>
          </a:p>
          <a:p>
            <a:r>
              <a:rPr lang="en-US" sz="400" dirty="0">
                <a:latin typeface="Century Gothic" panose="020B0502020202020204" pitchFamily="34" charset="0"/>
              </a:rPr>
              <a:t> </a:t>
            </a:r>
          </a:p>
          <a:p>
            <a:r>
              <a:rPr lang="en-US" sz="1200" kern="1200" dirty="0">
                <a:solidFill>
                  <a:schemeClr val="tx1"/>
                </a:solidFill>
                <a:effectLst/>
                <a:latin typeface="+mn-lt"/>
                <a:ea typeface="+mn-ea"/>
                <a:cs typeface="+mn-cs"/>
              </a:rPr>
              <a:t>The goal of this course was to teach end users of ctcLink PeopleSoft to find and retrieve Queries and Reports in the most effective manner.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Objectives for this course were to give attendees the tools and necessary information to:</a:t>
            </a:r>
          </a:p>
          <a:p>
            <a:pPr lvl="0"/>
            <a:r>
              <a:rPr lang="en-US" sz="1200" kern="1200" dirty="0">
                <a:solidFill>
                  <a:schemeClr val="tx1"/>
                </a:solidFill>
                <a:effectLst/>
                <a:latin typeface="+mn-lt"/>
                <a:ea typeface="+mn-ea"/>
                <a:cs typeface="+mn-cs"/>
              </a:rPr>
              <a:t>Properly create a Query Development Request and Understand Query Migration</a:t>
            </a:r>
          </a:p>
          <a:p>
            <a:pPr lvl="0"/>
            <a:r>
              <a:rPr lang="en-US" sz="1200" kern="1200" dirty="0">
                <a:solidFill>
                  <a:schemeClr val="tx1"/>
                </a:solidFill>
                <a:effectLst/>
                <a:latin typeface="+mn-lt"/>
                <a:ea typeface="+mn-ea"/>
                <a:cs typeface="+mn-cs"/>
              </a:rPr>
              <a:t>Access PeopleSoft Query Viewer and Schedule Query</a:t>
            </a:r>
          </a:p>
          <a:p>
            <a:pPr lvl="0"/>
            <a:r>
              <a:rPr lang="en-US" sz="1200" kern="1200" dirty="0">
                <a:solidFill>
                  <a:schemeClr val="tx1"/>
                </a:solidFill>
                <a:effectLst/>
                <a:latin typeface="+mn-lt"/>
                <a:ea typeface="+mn-ea"/>
                <a:cs typeface="+mn-cs"/>
              </a:rPr>
              <a:t>Search for existing Queries using Wildcards.</a:t>
            </a:r>
          </a:p>
          <a:p>
            <a:pPr lvl="0"/>
            <a:r>
              <a:rPr lang="en-US" sz="1200" kern="1200" dirty="0">
                <a:solidFill>
                  <a:schemeClr val="tx1"/>
                </a:solidFill>
                <a:effectLst/>
                <a:latin typeface="+mn-lt"/>
                <a:ea typeface="+mn-ea"/>
                <a:cs typeface="+mn-cs"/>
              </a:rPr>
              <a:t>Run Queries to multiple outputs.</a:t>
            </a:r>
          </a:p>
          <a:p>
            <a:pPr lvl="0"/>
            <a:r>
              <a:rPr lang="en-US" sz="1200" kern="1200" dirty="0">
                <a:solidFill>
                  <a:schemeClr val="tx1"/>
                </a:solidFill>
                <a:effectLst/>
                <a:latin typeface="+mn-lt"/>
                <a:ea typeface="+mn-ea"/>
                <a:cs typeface="+mn-cs"/>
              </a:rPr>
              <a:t>Effectively use MetaLink to search Query metadata.</a:t>
            </a:r>
          </a:p>
          <a:p>
            <a:pPr lvl="0"/>
            <a:r>
              <a:rPr lang="en-US" sz="1200" kern="1200" dirty="0">
                <a:solidFill>
                  <a:schemeClr val="tx1"/>
                </a:solidFill>
                <a:effectLst/>
                <a:latin typeface="+mn-lt"/>
                <a:ea typeface="+mn-ea"/>
                <a:cs typeface="+mn-cs"/>
              </a:rPr>
              <a:t>Have knowledge of how to run reports created with BI Publisher.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meet the Goal and Objectives we learned how to correctly create a development request and the steps for Query migration.  We saw how to search for and run Queries in Query Viewer and how to schedule Queries to run.  We learned how to run Queries to multiple outputs and use Wildcards in searches.  We also became knowledgeable about MetaLink and how it can be a very useful tool for finding information and how to run and schedule reports created through BI Publisher.</a:t>
            </a:r>
          </a:p>
        </p:txBody>
      </p:sp>
      <p:sp>
        <p:nvSpPr>
          <p:cNvPr id="4" name="Slide Number Placeholder 3"/>
          <p:cNvSpPr>
            <a:spLocks noGrp="1"/>
          </p:cNvSpPr>
          <p:nvPr>
            <p:ph type="sldNum" sz="quarter" idx="10"/>
          </p:nvPr>
        </p:nvSpPr>
        <p:spPr/>
        <p:txBody>
          <a:bodyPr/>
          <a:lstStyle/>
          <a:p>
            <a:fld id="{2F7BB26F-C1F1-4EE6-B7A4-AD933616F50E}" type="slidenum">
              <a:rPr lang="en-US" smtClean="0"/>
              <a:t>64</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172200" cy="4183380"/>
          </a:xfrm>
        </p:spPr>
        <p:txBody>
          <a:bodyPr/>
          <a:lstStyle/>
          <a:p>
            <a:r>
              <a:rPr lang="en-US" sz="1400" dirty="0">
                <a:latin typeface="Century Gothic" panose="020B0502020202020204" pitchFamily="34" charset="0"/>
              </a:rPr>
              <a:t>Hand out review forms.</a:t>
            </a:r>
          </a:p>
        </p:txBody>
      </p:sp>
      <p:sp>
        <p:nvSpPr>
          <p:cNvPr id="4" name="Slide Number Placeholder 3"/>
          <p:cNvSpPr>
            <a:spLocks noGrp="1"/>
          </p:cNvSpPr>
          <p:nvPr>
            <p:ph type="sldNum" sz="quarter" idx="10"/>
          </p:nvPr>
        </p:nvSpPr>
        <p:spPr/>
        <p:txBody>
          <a:bodyPr/>
          <a:lstStyle/>
          <a:p>
            <a:fld id="{2F7BB26F-C1F1-4EE6-B7A4-AD933616F50E}" type="slidenum">
              <a:rPr lang="en-US" smtClean="0"/>
              <a:t>65</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latin typeface="Century Gothic" panose="020B0502020202020204" pitchFamily="34" charset="0"/>
            </a:endParaRPr>
          </a:p>
          <a:p>
            <a:r>
              <a:rPr lang="en-US" sz="1400" dirty="0">
                <a:latin typeface="Century Gothic" panose="020B0502020202020204" pitchFamily="34" charset="0"/>
              </a:rPr>
              <a:t>Class Time from end of last section: 45 minutes.  Approximate time if class starts at 8:30 is 10:05 am.</a:t>
            </a:r>
          </a:p>
          <a:p>
            <a:endParaRPr lang="en-US" sz="1400" dirty="0">
              <a:latin typeface="Century Gothic" panose="020B0502020202020204" pitchFamily="34" charset="0"/>
            </a:endParaRPr>
          </a:p>
          <a:p>
            <a:r>
              <a:rPr lang="en-US" sz="1400" dirty="0">
                <a:latin typeface="Century Gothic" panose="020B0502020202020204" pitchFamily="34" charset="0"/>
              </a:rPr>
              <a:t>Class Resumes at 10:20</a:t>
            </a:r>
          </a:p>
        </p:txBody>
      </p:sp>
      <p:sp>
        <p:nvSpPr>
          <p:cNvPr id="4" name="Slide Number Placeholder 3"/>
          <p:cNvSpPr>
            <a:spLocks noGrp="1"/>
          </p:cNvSpPr>
          <p:nvPr>
            <p:ph type="sldNum" sz="quarter" idx="10"/>
          </p:nvPr>
        </p:nvSpPr>
        <p:spPr/>
        <p:txBody>
          <a:bodyPr/>
          <a:lstStyle/>
          <a:p>
            <a:fld id="{2F7BB26F-C1F1-4EE6-B7A4-AD933616F50E}" type="slidenum">
              <a:rPr lang="en-US" smtClean="0"/>
              <a:t>66</a:t>
            </a:fld>
            <a:endParaRPr lang="en-US"/>
          </a:p>
        </p:txBody>
      </p:sp>
    </p:spTree>
    <p:extLst>
      <p:ext uri="{BB962C8B-B14F-4D97-AF65-F5344CB8AC3E}">
        <p14:creationId xmlns:p14="http://schemas.microsoft.com/office/powerpoint/2010/main" val="20756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No Page				10 minutes</a:t>
            </a:r>
          </a:p>
          <a:p>
            <a:endParaRPr lang="en-US" sz="1400" dirty="0">
              <a:latin typeface="Century Gothic" panose="020B0502020202020204" pitchFamily="34" charset="0"/>
            </a:endParaRPr>
          </a:p>
          <a:p>
            <a:r>
              <a:rPr lang="en-US" sz="1400" dirty="0">
                <a:latin typeface="Century Gothic" panose="020B0502020202020204" pitchFamily="34" charset="0"/>
              </a:rPr>
              <a:t>Give everyone a number.</a:t>
            </a:r>
          </a:p>
          <a:p>
            <a:endParaRPr lang="en-US" sz="1400" dirty="0">
              <a:latin typeface="Century Gothic" panose="020B0502020202020204" pitchFamily="34" charset="0"/>
            </a:endParaRPr>
          </a:p>
          <a:p>
            <a:r>
              <a:rPr lang="en-US" sz="1400" dirty="0">
                <a:latin typeface="Century Gothic" panose="020B0502020202020204" pitchFamily="34" charset="0"/>
              </a:rPr>
              <a:t>MAKE SURE TO ALLOW POPUPS</a:t>
            </a:r>
            <a:r>
              <a:rPr lang="en-US" sz="1400" baseline="0" dirty="0">
                <a:latin typeface="Century Gothic" panose="020B0502020202020204" pitchFamily="34" charset="0"/>
              </a:rPr>
              <a:t> IF ASKED.</a:t>
            </a:r>
          </a:p>
          <a:p>
            <a:endParaRPr lang="en-US" sz="1400" dirty="0">
              <a:latin typeface="Century Gothic" panose="020B0502020202020204" pitchFamily="34" charset="0"/>
            </a:endParaRPr>
          </a:p>
          <a:p>
            <a:r>
              <a:rPr lang="en-US" sz="1400" dirty="0">
                <a:latin typeface="Century Gothic" panose="020B0502020202020204" pitchFamily="34" charset="0"/>
              </a:rPr>
              <a:t>Check in the upper right hand side of your screen for a small red X.  Click on it to allow pop ups.</a:t>
            </a:r>
          </a:p>
          <a:p>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7</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648200"/>
          </a:xfrm>
        </p:spPr>
        <p:txBody>
          <a:bodyPr/>
          <a:lstStyle/>
          <a:p>
            <a:r>
              <a:rPr lang="en-US" sz="1400" dirty="0">
                <a:latin typeface="Century Gothic" panose="020B0502020202020204" pitchFamily="34" charset="0"/>
              </a:rPr>
              <a:t>Page 4				5 minutes</a:t>
            </a:r>
          </a:p>
          <a:p>
            <a:endParaRPr lang="en-US" sz="1400" dirty="0">
              <a:latin typeface="Century Gothic" panose="020B0502020202020204" pitchFamily="34" charset="0"/>
            </a:endParaRPr>
          </a:p>
          <a:p>
            <a:pPr marL="174708" indent="-174708">
              <a:buFont typeface="Arial" panose="020B0604020202020204" pitchFamily="34" charset="0"/>
              <a:buChar char="•"/>
            </a:pPr>
            <a:r>
              <a:rPr lang="en-US" sz="1400" b="1" dirty="0">
                <a:latin typeface="Century Gothic" panose="020B0502020202020204" pitchFamily="34" charset="0"/>
              </a:rPr>
              <a:t>Query Manager </a:t>
            </a:r>
            <a:r>
              <a:rPr lang="en-US" sz="1400" dirty="0">
                <a:latin typeface="Century Gothic" panose="020B0502020202020204" pitchFamily="34" charset="0"/>
              </a:rPr>
              <a:t>is used to </a:t>
            </a:r>
            <a:r>
              <a:rPr lang="en-US" sz="1400" b="1" dirty="0">
                <a:latin typeface="Century Gothic" panose="020B0502020202020204" pitchFamily="34" charset="0"/>
              </a:rPr>
              <a:t>create</a:t>
            </a:r>
            <a:r>
              <a:rPr lang="en-US" sz="1400" dirty="0">
                <a:latin typeface="Century Gothic" panose="020B0502020202020204" pitchFamily="34" charset="0"/>
              </a:rPr>
              <a:t> and </a:t>
            </a:r>
            <a:r>
              <a:rPr lang="en-US" sz="1400" b="1" dirty="0">
                <a:latin typeface="Century Gothic" panose="020B0502020202020204" pitchFamily="34" charset="0"/>
              </a:rPr>
              <a:t>modify</a:t>
            </a:r>
            <a:r>
              <a:rPr lang="en-US" sz="1400" dirty="0">
                <a:latin typeface="Century Gothic" panose="020B0502020202020204" pitchFamily="34" charset="0"/>
              </a:rPr>
              <a:t> </a:t>
            </a:r>
            <a:r>
              <a:rPr lang="en-US" sz="1400" b="1" dirty="0">
                <a:latin typeface="Century Gothic" panose="020B0502020202020204" pitchFamily="34" charset="0"/>
              </a:rPr>
              <a:t>Queries</a:t>
            </a:r>
            <a:r>
              <a:rPr lang="en-US" sz="1400" dirty="0">
                <a:latin typeface="Century Gothic" panose="020B0502020202020204" pitchFamily="34" charset="0"/>
              </a:rPr>
              <a:t> and is </a:t>
            </a:r>
            <a:r>
              <a:rPr lang="en-US" sz="1400" b="1" dirty="0">
                <a:latin typeface="Century Gothic" panose="020B0502020202020204" pitchFamily="34" charset="0"/>
              </a:rPr>
              <a:t>only</a:t>
            </a:r>
            <a:r>
              <a:rPr lang="en-US" sz="1400" dirty="0">
                <a:latin typeface="Century Gothic" panose="020B0502020202020204" pitchFamily="34" charset="0"/>
              </a:rPr>
              <a:t> available to </a:t>
            </a:r>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b="1" dirty="0">
                <a:latin typeface="Century Gothic" panose="020B0502020202020204" pitchFamily="34" charset="0"/>
              </a:rPr>
              <a:t>Developers</a:t>
            </a:r>
            <a:r>
              <a:rPr lang="en-US" sz="1400" dirty="0">
                <a:latin typeface="Century Gothic" panose="020B0502020202020204" pitchFamily="34" charset="0"/>
              </a:rPr>
              <a:t>.  </a:t>
            </a:r>
          </a:p>
          <a:p>
            <a:pPr marL="0" indent="0">
              <a:buFont typeface="Arial" panose="020B0604020202020204" pitchFamily="34" charset="0"/>
              <a:buNone/>
            </a:pPr>
            <a:endParaRPr lang="en-US" sz="1400" dirty="0">
              <a:latin typeface="Century Gothic" panose="020B0502020202020204" pitchFamily="34" charset="0"/>
            </a:endParaRPr>
          </a:p>
          <a:p>
            <a:pPr marL="174708" indent="-174708">
              <a:buFont typeface="Arial" panose="020B0604020202020204" pitchFamily="34" charset="0"/>
              <a:buChar char="•"/>
            </a:pPr>
            <a:r>
              <a:rPr lang="en-US" sz="1400" b="1" dirty="0">
                <a:latin typeface="Century Gothic" panose="020B0502020202020204" pitchFamily="34" charset="0"/>
              </a:rPr>
              <a:t>Query Viewer </a:t>
            </a:r>
            <a:r>
              <a:rPr lang="en-US" sz="1400" dirty="0">
                <a:latin typeface="Century Gothic" panose="020B0502020202020204" pitchFamily="34" charset="0"/>
              </a:rPr>
              <a:t>is </a:t>
            </a:r>
            <a:r>
              <a:rPr lang="en-US" sz="1400" b="1" dirty="0">
                <a:latin typeface="Century Gothic" panose="020B0502020202020204" pitchFamily="34" charset="0"/>
              </a:rPr>
              <a:t>accessible</a:t>
            </a:r>
            <a:r>
              <a:rPr lang="en-US" sz="1400" dirty="0">
                <a:latin typeface="Century Gothic" panose="020B0502020202020204" pitchFamily="34" charset="0"/>
              </a:rPr>
              <a:t> by </a:t>
            </a:r>
            <a:r>
              <a:rPr lang="en-US" sz="1400" b="1" dirty="0">
                <a:latin typeface="Century Gothic" panose="020B0502020202020204" pitchFamily="34" charset="0"/>
              </a:rPr>
              <a:t>everyone</a:t>
            </a:r>
            <a:r>
              <a:rPr lang="en-US" sz="1400" dirty="0">
                <a:latin typeface="Century Gothic" panose="020B0502020202020204" pitchFamily="34" charset="0"/>
              </a:rPr>
              <a:t> with a PeopleSoft License and can be used to </a:t>
            </a:r>
            <a:r>
              <a:rPr lang="en-US" sz="1400" b="1" dirty="0">
                <a:latin typeface="Century Gothic" panose="020B0502020202020204" pitchFamily="34" charset="0"/>
              </a:rPr>
              <a:t>view</a:t>
            </a:r>
            <a:r>
              <a:rPr lang="en-US" sz="1400" dirty="0">
                <a:latin typeface="Century Gothic" panose="020B0502020202020204" pitchFamily="34" charset="0"/>
              </a:rPr>
              <a:t> </a:t>
            </a:r>
            <a:r>
              <a:rPr lang="en-US" sz="1400" b="1" dirty="0">
                <a:latin typeface="Century Gothic" panose="020B0502020202020204" pitchFamily="34" charset="0"/>
              </a:rPr>
              <a:t>Query</a:t>
            </a:r>
            <a:r>
              <a:rPr lang="en-US" sz="1400" dirty="0">
                <a:latin typeface="Century Gothic" panose="020B0502020202020204" pitchFamily="34" charset="0"/>
              </a:rPr>
              <a:t> </a:t>
            </a:r>
            <a:r>
              <a:rPr lang="en-US" sz="1400" b="1" dirty="0">
                <a:latin typeface="Century Gothic" panose="020B0502020202020204" pitchFamily="34" charset="0"/>
              </a:rPr>
              <a:t>output</a:t>
            </a:r>
            <a:r>
              <a:rPr lang="en-US" sz="1400" dirty="0">
                <a:latin typeface="Century Gothic" panose="020B0502020202020204" pitchFamily="34" charset="0"/>
              </a:rPr>
              <a:t> in </a:t>
            </a:r>
            <a:r>
              <a:rPr lang="en-US" sz="1400" b="1" dirty="0">
                <a:latin typeface="Century Gothic" panose="020B0502020202020204" pitchFamily="34" charset="0"/>
              </a:rPr>
              <a:t>HTML</a:t>
            </a:r>
            <a:r>
              <a:rPr lang="en-US" sz="1400" dirty="0">
                <a:latin typeface="Century Gothic" panose="020B0502020202020204" pitchFamily="34" charset="0"/>
              </a:rPr>
              <a:t>, </a:t>
            </a:r>
            <a:r>
              <a:rPr lang="en-US" sz="1400" b="1" dirty="0">
                <a:latin typeface="Century Gothic" panose="020B0502020202020204" pitchFamily="34" charset="0"/>
              </a:rPr>
              <a:t>Excel</a:t>
            </a:r>
            <a:r>
              <a:rPr lang="en-US" sz="1400" dirty="0">
                <a:latin typeface="Century Gothic" panose="020B0502020202020204" pitchFamily="34" charset="0"/>
              </a:rPr>
              <a:t> or </a:t>
            </a:r>
            <a:r>
              <a:rPr lang="en-US" sz="1400" b="1" dirty="0">
                <a:latin typeface="Century Gothic" panose="020B0502020202020204" pitchFamily="34" charset="0"/>
              </a:rPr>
              <a:t>XML</a:t>
            </a:r>
            <a:r>
              <a:rPr lang="en-US" sz="1400" dirty="0">
                <a:latin typeface="Century Gothic" panose="020B0502020202020204" pitchFamily="34" charset="0"/>
              </a:rPr>
              <a:t>.  Users are also </a:t>
            </a:r>
            <a:r>
              <a:rPr lang="en-US" sz="1400" b="1" dirty="0">
                <a:latin typeface="Century Gothic" panose="020B0502020202020204" pitchFamily="34" charset="0"/>
              </a:rPr>
              <a:t>able</a:t>
            </a:r>
            <a:r>
              <a:rPr lang="en-US" sz="1400" dirty="0">
                <a:latin typeface="Century Gothic" panose="020B0502020202020204" pitchFamily="34" charset="0"/>
              </a:rPr>
              <a:t> to </a:t>
            </a:r>
            <a:r>
              <a:rPr lang="en-US" sz="1400" b="1" dirty="0">
                <a:latin typeface="Century Gothic" panose="020B0502020202020204" pitchFamily="34" charset="0"/>
              </a:rPr>
              <a:t>schedule</a:t>
            </a:r>
            <a:r>
              <a:rPr lang="en-US" sz="1400" dirty="0">
                <a:latin typeface="Century Gothic" panose="020B0502020202020204" pitchFamily="34" charset="0"/>
              </a:rPr>
              <a:t> a Query to run through Query Viewer.  </a:t>
            </a:r>
          </a:p>
          <a:p>
            <a:endParaRPr lang="en-US" sz="1400" dirty="0">
              <a:latin typeface="Century Gothic" panose="020B0502020202020204" pitchFamily="34" charset="0"/>
            </a:endParaRPr>
          </a:p>
          <a:p>
            <a:pPr marL="174708" indent="-174708">
              <a:buFont typeface="Arial" panose="020B0604020202020204" pitchFamily="34" charset="0"/>
              <a:buChar char="•"/>
            </a:pPr>
            <a:r>
              <a:rPr lang="en-US" sz="1400" b="1" dirty="0">
                <a:latin typeface="Century Gothic" panose="020B0502020202020204" pitchFamily="34" charset="0"/>
              </a:rPr>
              <a:t>Schedule Query </a:t>
            </a:r>
            <a:r>
              <a:rPr lang="en-US" sz="1400" dirty="0">
                <a:latin typeface="Century Gothic" panose="020B0502020202020204" pitchFamily="34" charset="0"/>
              </a:rPr>
              <a:t>is used </a:t>
            </a:r>
            <a:r>
              <a:rPr lang="en-US" sz="1400" b="1" dirty="0">
                <a:latin typeface="Century Gothic" panose="020B0502020202020204" pitchFamily="34" charset="0"/>
              </a:rPr>
              <a:t>exclusively</a:t>
            </a:r>
            <a:r>
              <a:rPr lang="en-US" sz="1400" dirty="0">
                <a:latin typeface="Century Gothic" panose="020B0502020202020204" pitchFamily="34" charset="0"/>
              </a:rPr>
              <a:t> for </a:t>
            </a:r>
            <a:r>
              <a:rPr lang="en-US" sz="1400" b="1" dirty="0">
                <a:latin typeface="Century Gothic" panose="020B0502020202020204" pitchFamily="34" charset="0"/>
              </a:rPr>
              <a:t>scheduling</a:t>
            </a:r>
            <a:r>
              <a:rPr lang="en-US" sz="1400" dirty="0">
                <a:latin typeface="Century Gothic" panose="020B0502020202020204" pitchFamily="34" charset="0"/>
              </a:rPr>
              <a:t> a Query to </a:t>
            </a:r>
            <a:r>
              <a:rPr lang="en-US" sz="1400" b="1" dirty="0">
                <a:latin typeface="Century Gothic" panose="020B0502020202020204" pitchFamily="34" charset="0"/>
              </a:rPr>
              <a:t>run</a:t>
            </a:r>
            <a:r>
              <a:rPr lang="en-US" sz="1400" dirty="0">
                <a:latin typeface="Century Gothic" panose="020B0502020202020204" pitchFamily="34" charset="0"/>
              </a:rPr>
              <a:t> at a </a:t>
            </a:r>
            <a:r>
              <a:rPr lang="en-US" sz="1400" b="1" dirty="0">
                <a:latin typeface="Century Gothic" panose="020B0502020202020204" pitchFamily="34" charset="0"/>
              </a:rPr>
              <a:t>future</a:t>
            </a:r>
            <a:r>
              <a:rPr lang="en-US" sz="1400" dirty="0">
                <a:latin typeface="Century Gothic" panose="020B0502020202020204" pitchFamily="34" charset="0"/>
              </a:rPr>
              <a:t> time or to run </a:t>
            </a:r>
            <a:r>
              <a:rPr lang="en-US" sz="1400" b="1" dirty="0">
                <a:latin typeface="Century Gothic" panose="020B0502020202020204" pitchFamily="34" charset="0"/>
              </a:rPr>
              <a:t>Queries</a:t>
            </a:r>
            <a:r>
              <a:rPr lang="en-US" sz="1400" dirty="0">
                <a:latin typeface="Century Gothic" panose="020B0502020202020204" pitchFamily="34" charset="0"/>
              </a:rPr>
              <a:t> with </a:t>
            </a:r>
            <a:r>
              <a:rPr lang="en-US" sz="1400" b="1" dirty="0">
                <a:latin typeface="Century Gothic" panose="020B0502020202020204" pitchFamily="34" charset="0"/>
              </a:rPr>
              <a:t>large</a:t>
            </a:r>
            <a:r>
              <a:rPr lang="en-US" sz="1400" dirty="0">
                <a:latin typeface="Century Gothic" panose="020B0502020202020204" pitchFamily="34" charset="0"/>
              </a:rPr>
              <a:t> </a:t>
            </a:r>
            <a:r>
              <a:rPr lang="en-US" sz="1400" b="1" dirty="0">
                <a:latin typeface="Century Gothic" panose="020B0502020202020204" pitchFamily="34" charset="0"/>
              </a:rPr>
              <a:t>results</a:t>
            </a:r>
            <a:r>
              <a:rPr lang="en-US" sz="1400" dirty="0">
                <a:latin typeface="Century Gothic" panose="020B0502020202020204" pitchFamily="34" charset="0"/>
              </a:rPr>
              <a:t>. </a:t>
            </a:r>
          </a:p>
          <a:p>
            <a:pPr marL="174708" indent="-174708">
              <a:buFont typeface="Arial" panose="020B0604020202020204" pitchFamily="34" charset="0"/>
              <a:buChar char="•"/>
            </a:pPr>
            <a:endParaRPr lang="en-US" sz="1400" dirty="0">
              <a:latin typeface="Century Gothic" panose="020B0502020202020204" pitchFamily="34" charset="0"/>
            </a:endParaRPr>
          </a:p>
          <a:p>
            <a:pPr marL="174708" indent="-174708">
              <a:buFont typeface="Arial" panose="020B0604020202020204" pitchFamily="34" charset="0"/>
              <a:buChar char="•"/>
            </a:pPr>
            <a:r>
              <a:rPr lang="en-US" sz="1400" b="1" dirty="0">
                <a:latin typeface="Century Gothic" panose="020B0502020202020204" pitchFamily="34" charset="0"/>
              </a:rPr>
              <a:t>Log into PeopleSoft and follow the path that is bolded on screen to reach Query Viewer.  </a:t>
            </a: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8</a:t>
            </a:fld>
            <a:endParaRPr lang="en-US"/>
          </a:p>
        </p:txBody>
      </p:sp>
    </p:spTree>
    <p:extLst>
      <p:ext uri="{BB962C8B-B14F-4D97-AF65-F5344CB8AC3E}">
        <p14:creationId xmlns:p14="http://schemas.microsoft.com/office/powerpoint/2010/main" val="109199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5790"/>
            <a:ext cx="6858000" cy="4648200"/>
          </a:xfrm>
        </p:spPr>
        <p:txBody>
          <a:bodyPr/>
          <a:lstStyle/>
          <a:p>
            <a:r>
              <a:rPr lang="en-US" sz="1400" dirty="0">
                <a:latin typeface="Century Gothic" panose="020B0502020202020204" pitchFamily="34" charset="0"/>
              </a:rPr>
              <a:t>Page 5				3 minutes</a:t>
            </a:r>
          </a:p>
          <a:p>
            <a:endParaRPr lang="en-US" sz="1400" dirty="0">
              <a:latin typeface="Century Gothic" panose="020B0502020202020204" pitchFamily="34" charset="0"/>
            </a:endParaRPr>
          </a:p>
          <a:p>
            <a:pPr marL="174708" indent="-174708">
              <a:buFont typeface="Arial" panose="020B0604020202020204" pitchFamily="34" charset="0"/>
              <a:buChar char="•"/>
            </a:pPr>
            <a:r>
              <a:rPr lang="en-US" sz="1400" dirty="0">
                <a:latin typeface="Century Gothic" panose="020B0502020202020204" pitchFamily="34" charset="0"/>
              </a:rPr>
              <a:t>From this screen users are able to </a:t>
            </a:r>
            <a:r>
              <a:rPr lang="en-US" sz="1400" b="1" dirty="0">
                <a:latin typeface="Century Gothic" panose="020B0502020202020204" pitchFamily="34" charset="0"/>
              </a:rPr>
              <a:t>search</a:t>
            </a:r>
            <a:r>
              <a:rPr lang="en-US" sz="1400" dirty="0">
                <a:latin typeface="Century Gothic" panose="020B0502020202020204" pitchFamily="34" charset="0"/>
              </a:rPr>
              <a:t> using the </a:t>
            </a:r>
            <a:r>
              <a:rPr lang="en-US" sz="1400" b="1" dirty="0">
                <a:latin typeface="Century Gothic" panose="020B0502020202020204" pitchFamily="34" charset="0"/>
              </a:rPr>
              <a:t>Operator</a:t>
            </a:r>
            <a:r>
              <a:rPr lang="en-US" sz="1400" dirty="0">
                <a:latin typeface="Century Gothic" panose="020B0502020202020204" pitchFamily="34" charset="0"/>
              </a:rPr>
              <a:t> “</a:t>
            </a:r>
            <a:r>
              <a:rPr lang="en-US" sz="1400" b="1" dirty="0">
                <a:latin typeface="Century Gothic" panose="020B0502020202020204" pitchFamily="34" charset="0"/>
              </a:rPr>
              <a:t>Begins</a:t>
            </a:r>
            <a:r>
              <a:rPr lang="en-US" sz="1400" i="1" dirty="0">
                <a:latin typeface="Century Gothic" panose="020B0502020202020204" pitchFamily="34" charset="0"/>
              </a:rPr>
              <a:t> </a:t>
            </a:r>
            <a:r>
              <a:rPr lang="en-US" sz="1400" b="1" dirty="0">
                <a:latin typeface="Century Gothic" panose="020B0502020202020204" pitchFamily="34" charset="0"/>
              </a:rPr>
              <a:t>With</a:t>
            </a:r>
            <a:r>
              <a:rPr lang="en-US" sz="1400" dirty="0">
                <a:latin typeface="Century Gothic" panose="020B0502020202020204" pitchFamily="34" charset="0"/>
              </a:rPr>
              <a:t>” by </a:t>
            </a:r>
            <a:r>
              <a:rPr lang="en-US" sz="1400" b="1" dirty="0">
                <a:latin typeface="Century Gothic" panose="020B0502020202020204" pitchFamily="34" charset="0"/>
              </a:rPr>
              <a:t>multiple</a:t>
            </a:r>
            <a:r>
              <a:rPr lang="en-US" sz="1400" dirty="0">
                <a:latin typeface="Century Gothic" panose="020B0502020202020204" pitchFamily="34" charset="0"/>
              </a:rPr>
              <a:t> </a:t>
            </a:r>
            <a:r>
              <a:rPr lang="en-US" sz="1400" b="1" dirty="0">
                <a:latin typeface="Century Gothic" panose="020B0502020202020204" pitchFamily="34" charset="0"/>
              </a:rPr>
              <a:t>criteria</a:t>
            </a:r>
            <a:r>
              <a:rPr lang="en-US" sz="1400" dirty="0">
                <a:latin typeface="Century Gothic" panose="020B0502020202020204" pitchFamily="34" charset="0"/>
              </a:rPr>
              <a:t> including:</a:t>
            </a:r>
          </a:p>
          <a:p>
            <a:r>
              <a:rPr lang="en-US" sz="1400" dirty="0">
                <a:latin typeface="Century Gothic" panose="020B0502020202020204" pitchFamily="34" charset="0"/>
              </a:rPr>
              <a:t> </a:t>
            </a:r>
          </a:p>
          <a:p>
            <a:pPr marL="640594" lvl="1" indent="-174708">
              <a:buFont typeface="Arial" panose="020B0604020202020204" pitchFamily="34" charset="0"/>
              <a:buChar char="•"/>
            </a:pPr>
            <a:r>
              <a:rPr lang="en-US" sz="1400" b="1" dirty="0">
                <a:latin typeface="Century Gothic" panose="020B0502020202020204" pitchFamily="34" charset="0"/>
              </a:rPr>
              <a:t>Access Group Name </a:t>
            </a:r>
            <a:r>
              <a:rPr lang="en-US" sz="1400" i="1" dirty="0">
                <a:latin typeface="Century Gothic" panose="020B0502020202020204" pitchFamily="34" charset="0"/>
              </a:rPr>
              <a:t>– name of the query tree access group</a:t>
            </a:r>
            <a:endParaRPr lang="en-US" sz="1400" dirty="0">
              <a:latin typeface="Century Gothic" panose="020B0502020202020204" pitchFamily="34" charset="0"/>
            </a:endParaRPr>
          </a:p>
          <a:p>
            <a:pPr marL="640594" lvl="1" indent="-174708">
              <a:buFont typeface="Arial" panose="020B0604020202020204" pitchFamily="34" charset="0"/>
              <a:buChar char="•"/>
            </a:pPr>
            <a:r>
              <a:rPr lang="en-US" sz="1400" b="1" dirty="0">
                <a:latin typeface="Century Gothic" panose="020B0502020202020204" pitchFamily="34" charset="0"/>
              </a:rPr>
              <a:t>Description</a:t>
            </a:r>
            <a:r>
              <a:rPr lang="en-US" sz="1400" i="1" dirty="0">
                <a:latin typeface="Century Gothic" panose="020B0502020202020204" pitchFamily="34" charset="0"/>
              </a:rPr>
              <a:t> – query description</a:t>
            </a:r>
            <a:endParaRPr lang="en-US" sz="1400" dirty="0">
              <a:latin typeface="Century Gothic" panose="020B0502020202020204" pitchFamily="34" charset="0"/>
            </a:endParaRPr>
          </a:p>
          <a:p>
            <a:pPr marL="640594" lvl="1" indent="-174708">
              <a:buFont typeface="Arial" panose="020B0604020202020204" pitchFamily="34" charset="0"/>
              <a:buChar char="•"/>
            </a:pPr>
            <a:r>
              <a:rPr lang="en-US" sz="1400" b="1" dirty="0">
                <a:latin typeface="Century Gothic" panose="020B0502020202020204" pitchFamily="34" charset="0"/>
              </a:rPr>
              <a:t>Folder Name </a:t>
            </a:r>
          </a:p>
          <a:p>
            <a:pPr marL="640594" lvl="1" indent="-174708">
              <a:buFont typeface="Arial" panose="020B0604020202020204" pitchFamily="34" charset="0"/>
              <a:buChar char="•"/>
            </a:pPr>
            <a:r>
              <a:rPr lang="en-US" sz="1400" b="1" dirty="0">
                <a:latin typeface="Century Gothic" panose="020B0502020202020204" pitchFamily="34" charset="0"/>
              </a:rPr>
              <a:t>Owner</a:t>
            </a:r>
            <a:r>
              <a:rPr lang="en-US" sz="1400" i="1" dirty="0">
                <a:latin typeface="Century Gothic" panose="020B0502020202020204" pitchFamily="34" charset="0"/>
              </a:rPr>
              <a:t> – private or public</a:t>
            </a:r>
            <a:endParaRPr lang="en-US" sz="1400" dirty="0">
              <a:latin typeface="Century Gothic" panose="020B0502020202020204" pitchFamily="34" charset="0"/>
            </a:endParaRPr>
          </a:p>
          <a:p>
            <a:pPr marL="640594" lvl="1" indent="-174708">
              <a:buFont typeface="Arial" panose="020B0604020202020204" pitchFamily="34" charset="0"/>
              <a:buChar char="•"/>
            </a:pPr>
            <a:r>
              <a:rPr lang="en-US" sz="1400" b="1" dirty="0">
                <a:latin typeface="Century Gothic" panose="020B0502020202020204" pitchFamily="34" charset="0"/>
              </a:rPr>
              <a:t>Query</a:t>
            </a:r>
            <a:r>
              <a:rPr lang="en-US" sz="1400" i="1" dirty="0">
                <a:latin typeface="Century Gothic" panose="020B0502020202020204" pitchFamily="34" charset="0"/>
              </a:rPr>
              <a:t> Name</a:t>
            </a:r>
            <a:endParaRPr lang="en-US" sz="1400" dirty="0">
              <a:latin typeface="Century Gothic" panose="020B0502020202020204" pitchFamily="34" charset="0"/>
            </a:endParaRPr>
          </a:p>
          <a:p>
            <a:pPr marL="640594" lvl="1" indent="-174708">
              <a:buFont typeface="Arial" panose="020B0604020202020204" pitchFamily="34" charset="0"/>
              <a:buChar char="•"/>
            </a:pPr>
            <a:r>
              <a:rPr lang="en-US" sz="1400" b="1" dirty="0">
                <a:latin typeface="Century Gothic" panose="020B0502020202020204" pitchFamily="34" charset="0"/>
              </a:rPr>
              <a:t>Type</a:t>
            </a:r>
            <a:r>
              <a:rPr lang="en-US" sz="1400" i="1" dirty="0">
                <a:latin typeface="Century Gothic" panose="020B0502020202020204" pitchFamily="34" charset="0"/>
              </a:rPr>
              <a:t>  - default is a User Query.  Talk about rest on next page.</a:t>
            </a:r>
            <a:endParaRPr lang="en-US" sz="1400" dirty="0">
              <a:latin typeface="Century Gothic" panose="020B0502020202020204" pitchFamily="34" charset="0"/>
            </a:endParaRPr>
          </a:p>
          <a:p>
            <a:pPr marL="640594" lvl="1" indent="-174708">
              <a:buFont typeface="Arial" panose="020B0604020202020204" pitchFamily="34" charset="0"/>
              <a:buChar char="•"/>
            </a:pPr>
            <a:r>
              <a:rPr lang="en-US" sz="1400" b="1" dirty="0">
                <a:latin typeface="Century Gothic" panose="020B0502020202020204" pitchFamily="34" charset="0"/>
              </a:rPr>
              <a:t>Uses Field Name </a:t>
            </a:r>
            <a:r>
              <a:rPr lang="en-US" sz="1400" i="1" dirty="0">
                <a:latin typeface="Century Gothic" panose="020B0502020202020204" pitchFamily="34" charset="0"/>
              </a:rPr>
              <a:t>– name of a field that is being used in the query.</a:t>
            </a:r>
            <a:endParaRPr lang="en-US" sz="1400" dirty="0">
              <a:latin typeface="Century Gothic" panose="020B0502020202020204" pitchFamily="34" charset="0"/>
            </a:endParaRPr>
          </a:p>
          <a:p>
            <a:pPr marL="640594" lvl="1" indent="-174708">
              <a:buFont typeface="Arial" panose="020B0604020202020204" pitchFamily="34" charset="0"/>
              <a:buChar char="•"/>
            </a:pPr>
            <a:r>
              <a:rPr lang="en-US" sz="1400" b="1" dirty="0">
                <a:latin typeface="Century Gothic" panose="020B0502020202020204" pitchFamily="34" charset="0"/>
              </a:rPr>
              <a:t>Uses  Record Name </a:t>
            </a:r>
            <a:r>
              <a:rPr lang="en-US" sz="1400" i="1" dirty="0">
                <a:latin typeface="Century Gothic" panose="020B0502020202020204" pitchFamily="34" charset="0"/>
              </a:rPr>
              <a:t>– name of a record that is being used in the query.</a:t>
            </a:r>
          </a:p>
          <a:p>
            <a:pPr marL="640594" lvl="1" indent="-174708">
              <a:buFont typeface="Arial" panose="020B0604020202020204" pitchFamily="34" charset="0"/>
              <a:buChar char="•"/>
            </a:pPr>
            <a:endParaRPr lang="en-US" sz="1400" i="1" dirty="0">
              <a:latin typeface="Century Gothic" panose="020B0502020202020204" pitchFamily="34" charset="0"/>
            </a:endParaRPr>
          </a:p>
          <a:p>
            <a:pPr marL="640594" lvl="1" indent="-174708">
              <a:buFont typeface="Arial" panose="020B0604020202020204" pitchFamily="34" charset="0"/>
              <a:buChar char="•"/>
            </a:pPr>
            <a:r>
              <a:rPr lang="en-US" sz="1400" b="1" i="1" dirty="0">
                <a:latin typeface="Century Gothic" panose="020B0502020202020204" pitchFamily="34" charset="0"/>
              </a:rPr>
              <a:t>Boolean searches are not supported.</a:t>
            </a:r>
            <a:endParaRPr lang="en-US" sz="1400" b="1" dirty="0">
              <a:latin typeface="Century Gothic" panose="020B0502020202020204" pitchFamily="34" charset="0"/>
            </a:endParaRPr>
          </a:p>
          <a:p>
            <a:r>
              <a:rPr lang="en-US" sz="1400" i="1" dirty="0">
                <a:latin typeface="Century Gothic" panose="020B0502020202020204" pitchFamily="34" charset="0"/>
              </a:rPr>
              <a:t/>
            </a:r>
            <a:br>
              <a:rPr lang="en-US" sz="1400" i="1" dirty="0">
                <a:latin typeface="Century Gothic" panose="020B0502020202020204" pitchFamily="34" charset="0"/>
              </a:rPr>
            </a:br>
            <a:r>
              <a:rPr lang="en-US" sz="1400" dirty="0">
                <a:latin typeface="Century Gothic" panose="020B0502020202020204" pitchFamily="34" charset="0"/>
              </a:rPr>
              <a:t/>
            </a:r>
            <a:br>
              <a:rPr lang="en-US" sz="1400" dirty="0">
                <a:latin typeface="Century Gothic" panose="020B0502020202020204" pitchFamily="34" charset="0"/>
              </a:rPr>
            </a:b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F7BB26F-C1F1-4EE6-B7A4-AD933616F50E}" type="slidenum">
              <a:rPr lang="en-US" smtClean="0"/>
              <a:t>9</a:t>
            </a:fld>
            <a:endParaRPr lang="en-US"/>
          </a:p>
        </p:txBody>
      </p:sp>
    </p:spTree>
    <p:extLst>
      <p:ext uri="{BB962C8B-B14F-4D97-AF65-F5344CB8AC3E}">
        <p14:creationId xmlns:p14="http://schemas.microsoft.com/office/powerpoint/2010/main" val="109199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5CE4237-C508-4628-A25D-346429C64143}" type="datetimeFigureOut">
              <a:rPr lang="en-US" smtClean="0"/>
              <a:t>10/3/2023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7AD0EDD-E3DD-4321-817B-1FA69F843E7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E4237-C508-4628-A25D-346429C6414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D0EDD-E3DD-4321-817B-1FA69F843E7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E4237-C508-4628-A25D-346429C6414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D0EDD-E3DD-4321-817B-1FA69F843E7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CE4237-C508-4628-A25D-346429C6414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D0EDD-E3DD-4321-817B-1FA69F843E7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CE4237-C508-4628-A25D-346429C6414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D0EDD-E3DD-4321-817B-1FA69F843E7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5CE4237-C508-4628-A25D-346429C64143}"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D0EDD-E3DD-4321-817B-1FA69F843E7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CE4237-C508-4628-A25D-346429C64143}"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D0EDD-E3DD-4321-817B-1FA69F843E7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CE4237-C508-4628-A25D-346429C64143}"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D0EDD-E3DD-4321-817B-1FA69F843E7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E4237-C508-4628-A25D-346429C64143}"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D0EDD-E3DD-4321-817B-1FA69F843E7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CE4237-C508-4628-A25D-346429C64143}" type="datetimeFigureOut">
              <a:rPr lang="en-US" smtClean="0"/>
              <a:t>10/3/2023</a:t>
            </a:fld>
            <a:endParaRPr lang="en-US"/>
          </a:p>
        </p:txBody>
      </p:sp>
      <p:sp>
        <p:nvSpPr>
          <p:cNvPr id="7" name="Slide Number Placeholder 6"/>
          <p:cNvSpPr>
            <a:spLocks noGrp="1"/>
          </p:cNvSpPr>
          <p:nvPr>
            <p:ph type="sldNum" sz="quarter" idx="12"/>
          </p:nvPr>
        </p:nvSpPr>
        <p:spPr/>
        <p:txBody>
          <a:bodyPr/>
          <a:lstStyle/>
          <a:p>
            <a:fld id="{87AD0EDD-E3DD-4321-817B-1FA69F843E7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CE4237-C508-4628-A25D-346429C64143}" type="datetimeFigureOut">
              <a:rPr lang="en-US" smtClean="0"/>
              <a:t>10/3/2023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7AD0EDD-E3DD-4321-817B-1FA69F843E7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5CE4237-C508-4628-A25D-346429C64143}" type="datetimeFigureOut">
              <a:rPr lang="en-US" smtClean="0"/>
              <a:t>10/3/2023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7AD0EDD-E3DD-4321-817B-1FA69F843E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5.wdp"/><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mailto:pmcdaniel@sbctc.edu"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3.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74.gif"/><Relationship Id="rId4" Type="http://schemas.openxmlformats.org/officeDocument/2006/relationships/image" Target="../media/image73.jpe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6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6.jpeg"/><Relationship Id="rId7" Type="http://schemas.openxmlformats.org/officeDocument/2006/relationships/image" Target="../media/image3.png"/><Relationship Id="rId12" Type="http://schemas.openxmlformats.org/officeDocument/2006/relationships/image" Target="../media/image84.jpe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79.gif"/><Relationship Id="rId11" Type="http://schemas.openxmlformats.org/officeDocument/2006/relationships/image" Target="../media/image83.gif"/><Relationship Id="rId5" Type="http://schemas.openxmlformats.org/officeDocument/2006/relationships/image" Target="../media/image78.gif"/><Relationship Id="rId10" Type="http://schemas.openxmlformats.org/officeDocument/2006/relationships/image" Target="../media/image82.jpeg"/><Relationship Id="rId4" Type="http://schemas.openxmlformats.org/officeDocument/2006/relationships/image" Target="../media/image77.gif"/><Relationship Id="rId9" Type="http://schemas.openxmlformats.org/officeDocument/2006/relationships/image" Target="../media/image81.gif"/></Relationships>
</file>

<file path=ppt/slides/_rels/slide66.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8.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mcdaniel\AppData\Local\Microsoft\Windows\Temporary Internet Files\Content.IE5\IS2K9DIT\WELCOME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61131"/>
            <a:ext cx="7509848" cy="52110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3384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84" y="563562"/>
            <a:ext cx="8229600" cy="884238"/>
          </a:xfrm>
        </p:spPr>
        <p:txBody>
          <a:bodyPr>
            <a:normAutofit/>
          </a:bodyPr>
          <a:lstStyle/>
          <a:p>
            <a:r>
              <a:rPr lang="en-US" b="1" u="sng" dirty="0">
                <a:solidFill>
                  <a:srgbClr val="92D050"/>
                </a:solidFill>
              </a:rPr>
              <a:t>Searching Using Query Viewer</a:t>
            </a:r>
            <a:endParaRPr lang="en-US" dirty="0">
              <a:solidFill>
                <a:srgbClr val="92D050"/>
              </a:solidFill>
            </a:endParaRPr>
          </a:p>
        </p:txBody>
      </p:sp>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102"/>
          <p:cNvPicPr>
            <a:picLocks noChangeAspect="1" noChangeArrowheads="1"/>
          </p:cNvPicPr>
          <p:nvPr/>
        </p:nvPicPr>
        <p:blipFill rotWithShape="1">
          <a:blip r:embed="rId4">
            <a:extLst>
              <a:ext uri="{28A0092B-C50C-407E-A947-70E740481C1C}">
                <a14:useLocalDpi xmlns:a14="http://schemas.microsoft.com/office/drawing/2010/main" val="0"/>
              </a:ext>
            </a:extLst>
          </a:blip>
          <a:srcRect l="963"/>
          <a:stretch/>
        </p:blipFill>
        <p:spPr bwMode="auto">
          <a:xfrm>
            <a:off x="683288" y="1905000"/>
            <a:ext cx="7584500" cy="4114800"/>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5867400" y="1327666"/>
            <a:ext cx="2218877" cy="369332"/>
          </a:xfrm>
          <a:prstGeom prst="rect">
            <a:avLst/>
          </a:prstGeom>
        </p:spPr>
        <p:txBody>
          <a:bodyPr wrap="none">
            <a:spAutoFit/>
          </a:bodyPr>
          <a:lstStyle/>
          <a:p>
            <a:r>
              <a:rPr lang="en-US" b="1" dirty="0">
                <a:solidFill>
                  <a:srgbClr val="92D050"/>
                </a:solidFill>
              </a:rPr>
              <a:t>Advanced Search</a:t>
            </a:r>
          </a:p>
        </p:txBody>
      </p:sp>
    </p:spTree>
    <p:extLst>
      <p:ext uri="{BB962C8B-B14F-4D97-AF65-F5344CB8AC3E}">
        <p14:creationId xmlns:p14="http://schemas.microsoft.com/office/powerpoint/2010/main" val="26783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Searching Using Query Viewer</a:t>
            </a:r>
            <a:endParaRPr lang="en-US" dirty="0">
              <a:solidFill>
                <a:srgbClr val="92D050"/>
              </a:solidFill>
            </a:endParaRPr>
          </a:p>
        </p:txBody>
      </p:sp>
      <p:sp>
        <p:nvSpPr>
          <p:cNvPr id="3" name="Rectangle 2"/>
          <p:cNvSpPr/>
          <p:nvPr/>
        </p:nvSpPr>
        <p:spPr>
          <a:xfrm>
            <a:off x="6749235" y="1371600"/>
            <a:ext cx="1284326" cy="369332"/>
          </a:xfrm>
          <a:prstGeom prst="rect">
            <a:avLst/>
          </a:prstGeom>
        </p:spPr>
        <p:txBody>
          <a:bodyPr wrap="none">
            <a:spAutoFit/>
          </a:bodyPr>
          <a:lstStyle/>
          <a:p>
            <a:r>
              <a:rPr lang="en-US" b="1" dirty="0">
                <a:solidFill>
                  <a:srgbClr val="92D050"/>
                </a:solidFill>
              </a:rPr>
              <a:t>Wildcards</a:t>
            </a:r>
          </a:p>
        </p:txBody>
      </p:sp>
      <p:sp>
        <p:nvSpPr>
          <p:cNvPr id="4" name="Rectangle 3"/>
          <p:cNvSpPr/>
          <p:nvPr/>
        </p:nvSpPr>
        <p:spPr>
          <a:xfrm>
            <a:off x="2765207" y="2101035"/>
            <a:ext cx="5442386" cy="4047262"/>
          </a:xfrm>
          <a:prstGeom prst="rect">
            <a:avLst/>
          </a:prstGeom>
        </p:spPr>
        <p:txBody>
          <a:bodyPr wrap="square">
            <a:spAutoFit/>
          </a:bodyPr>
          <a:lstStyle/>
          <a:p>
            <a:endParaRPr lang="en-US" dirty="0"/>
          </a:p>
          <a:p>
            <a:endParaRPr lang="en-US" dirty="0"/>
          </a:p>
          <a:p>
            <a:r>
              <a:rPr lang="en-US" dirty="0"/>
              <a:t>_ replaces a single character.</a:t>
            </a:r>
          </a:p>
          <a:p>
            <a:endParaRPr lang="en-US" sz="500" dirty="0"/>
          </a:p>
          <a:p>
            <a:endParaRPr lang="en-US" dirty="0"/>
          </a:p>
          <a:p>
            <a:r>
              <a:rPr lang="en-US" dirty="0"/>
              <a:t>% replaces a string of characters.  It can be used in front of or in back of the search term.</a:t>
            </a:r>
          </a:p>
          <a:p>
            <a:endParaRPr lang="en-US" dirty="0"/>
          </a:p>
          <a:p>
            <a:endParaRPr lang="en-US" dirty="0"/>
          </a:p>
          <a:p>
            <a:r>
              <a:rPr lang="en-US" dirty="0"/>
              <a:t>Use the wildcard character as the literal character.</a:t>
            </a:r>
          </a:p>
          <a:p>
            <a:endParaRPr lang="en-US" dirty="0"/>
          </a:p>
          <a:p>
            <a:endParaRPr lang="en-US" dirty="0"/>
          </a:p>
          <a:p>
            <a:r>
              <a:rPr lang="en-US" dirty="0"/>
              <a:t>Use the wildcard character as the literal character.</a:t>
            </a:r>
          </a:p>
        </p:txBody>
      </p:sp>
      <p:sp>
        <p:nvSpPr>
          <p:cNvPr id="7" name="Rectangle 6"/>
          <p:cNvSpPr/>
          <p:nvPr/>
        </p:nvSpPr>
        <p:spPr>
          <a:xfrm>
            <a:off x="761999" y="1509805"/>
            <a:ext cx="2130301" cy="1569660"/>
          </a:xfrm>
          <a:prstGeom prst="rect">
            <a:avLst/>
          </a:prstGeom>
          <a:noFill/>
        </p:spPr>
        <p:txBody>
          <a:bodyPr wrap="square" lIns="91440" tIns="45720" rIns="91440" bIns="45720">
            <a:spAutoFit/>
          </a:bodyPr>
          <a:lstStyle/>
          <a:p>
            <a:pPr algn="ctr"/>
            <a:r>
              <a:rPr lang="en-US" sz="9600" b="1" cap="none" spc="0"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rPr>
              <a:t>_</a:t>
            </a:r>
          </a:p>
        </p:txBody>
      </p:sp>
      <p:pic>
        <p:nvPicPr>
          <p:cNvPr id="8"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71600" y="3079465"/>
            <a:ext cx="980532" cy="830997"/>
          </a:xfrm>
          <a:prstGeom prst="rect">
            <a:avLst/>
          </a:prstGeom>
        </p:spPr>
        <p:txBody>
          <a:bodyPr wrap="square">
            <a:spAutoFit/>
          </a:bodyPr>
          <a:lstStyle/>
          <a:p>
            <a:pPr algn="ctr"/>
            <a:r>
              <a:rPr lang="en-US" sz="48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rPr>
              <a:t>%</a:t>
            </a:r>
          </a:p>
        </p:txBody>
      </p:sp>
      <p:sp>
        <p:nvSpPr>
          <p:cNvPr id="14" name="Rectangle 13"/>
          <p:cNvSpPr/>
          <p:nvPr/>
        </p:nvSpPr>
        <p:spPr>
          <a:xfrm>
            <a:off x="818699" y="1951855"/>
            <a:ext cx="3066865" cy="369332"/>
          </a:xfrm>
          <a:prstGeom prst="rect">
            <a:avLst/>
          </a:prstGeom>
        </p:spPr>
        <p:txBody>
          <a:bodyPr wrap="none">
            <a:spAutoFit/>
          </a:bodyPr>
          <a:lstStyle/>
          <a:p>
            <a:r>
              <a:rPr lang="en-US" b="1" dirty="0"/>
              <a:t>Using Wildcards to Search</a:t>
            </a:r>
          </a:p>
        </p:txBody>
      </p:sp>
      <p:sp>
        <p:nvSpPr>
          <p:cNvPr id="15" name="Rectangle 14"/>
          <p:cNvSpPr/>
          <p:nvPr/>
        </p:nvSpPr>
        <p:spPr>
          <a:xfrm>
            <a:off x="919103" y="4175310"/>
            <a:ext cx="1622208" cy="830997"/>
          </a:xfrm>
          <a:prstGeom prst="rect">
            <a:avLst/>
          </a:prstGeom>
        </p:spPr>
        <p:txBody>
          <a:bodyPr wrap="square">
            <a:spAutoFit/>
          </a:bodyPr>
          <a:lstStyle/>
          <a:p>
            <a:pPr algn="ctr"/>
            <a:r>
              <a:rPr lang="en-US" sz="48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rPr>
              <a:t>\</a:t>
            </a:r>
            <a:r>
              <a:rPr lang="en-US" sz="48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sym typeface="Symbol"/>
              </a:rPr>
              <a:t>  </a:t>
            </a:r>
            <a:endParaRPr lang="en-US" sz="48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endParaRPr>
          </a:p>
        </p:txBody>
      </p:sp>
      <p:sp>
        <p:nvSpPr>
          <p:cNvPr id="16" name="Rectangle 15"/>
          <p:cNvSpPr/>
          <p:nvPr/>
        </p:nvSpPr>
        <p:spPr>
          <a:xfrm>
            <a:off x="1239941" y="5259183"/>
            <a:ext cx="1174415" cy="830997"/>
          </a:xfrm>
          <a:prstGeom prst="rect">
            <a:avLst/>
          </a:prstGeom>
        </p:spPr>
        <p:txBody>
          <a:bodyPr wrap="square">
            <a:spAutoFit/>
          </a:bodyPr>
          <a:lstStyle/>
          <a:p>
            <a:pPr algn="ctr"/>
            <a:r>
              <a:rPr lang="en-US" sz="48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rPr>
              <a:t>\%</a:t>
            </a:r>
          </a:p>
        </p:txBody>
      </p:sp>
    </p:spTree>
    <p:extLst>
      <p:ext uri="{BB962C8B-B14F-4D97-AF65-F5344CB8AC3E}">
        <p14:creationId xmlns:p14="http://schemas.microsoft.com/office/powerpoint/2010/main" val="184529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Searching Using Query Viewer</a:t>
            </a:r>
            <a:endParaRPr lang="en-US" dirty="0">
              <a:solidFill>
                <a:srgbClr val="92D050"/>
              </a:solidFill>
            </a:endParaRPr>
          </a:p>
        </p:txBody>
      </p:sp>
      <p:sp>
        <p:nvSpPr>
          <p:cNvPr id="3" name="Rectangle 2"/>
          <p:cNvSpPr/>
          <p:nvPr/>
        </p:nvSpPr>
        <p:spPr>
          <a:xfrm>
            <a:off x="5410200" y="1459468"/>
            <a:ext cx="2629246" cy="369332"/>
          </a:xfrm>
          <a:prstGeom prst="rect">
            <a:avLst/>
          </a:prstGeom>
        </p:spPr>
        <p:txBody>
          <a:bodyPr wrap="none">
            <a:spAutoFit/>
          </a:bodyPr>
          <a:lstStyle/>
          <a:p>
            <a:r>
              <a:rPr lang="en-US" b="1" dirty="0">
                <a:solidFill>
                  <a:srgbClr val="92D050"/>
                </a:solidFill>
              </a:rPr>
              <a:t>Query Viewer Options</a:t>
            </a:r>
          </a:p>
        </p:txBody>
      </p:sp>
      <p:pic>
        <p:nvPicPr>
          <p:cNvPr id="4098" name="Picture 103"/>
          <p:cNvPicPr>
            <a:picLocks noChangeAspect="1" noChangeArrowheads="1"/>
          </p:cNvPicPr>
          <p:nvPr/>
        </p:nvPicPr>
        <p:blipFill>
          <a:blip r:embed="rId3">
            <a:extLst>
              <a:ext uri="{28A0092B-C50C-407E-A947-70E740481C1C}">
                <a14:useLocalDpi xmlns:a14="http://schemas.microsoft.com/office/drawing/2010/main" val="0"/>
              </a:ext>
            </a:extLst>
          </a:blip>
          <a:srcRect l="4231" t="51511" r="78847" b="38673"/>
          <a:stretch>
            <a:fillRect/>
          </a:stretch>
        </p:blipFill>
        <p:spPr bwMode="auto">
          <a:xfrm>
            <a:off x="685800" y="1524000"/>
            <a:ext cx="3276600" cy="1067052"/>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038600" y="1752600"/>
            <a:ext cx="3886200" cy="646331"/>
          </a:xfrm>
          <a:prstGeom prst="rect">
            <a:avLst/>
          </a:prstGeom>
        </p:spPr>
        <p:txBody>
          <a:bodyPr wrap="square">
            <a:spAutoFit/>
          </a:bodyPr>
          <a:lstStyle/>
          <a:p>
            <a:r>
              <a:rPr lang="en-US" dirty="0"/>
              <a:t>Refine search results by selecting folders to search in.</a:t>
            </a:r>
          </a:p>
        </p:txBody>
      </p:sp>
      <p:pic>
        <p:nvPicPr>
          <p:cNvPr id="4099"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00337"/>
            <a:ext cx="7483732" cy="1643063"/>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43203" y="4392386"/>
            <a:ext cx="7814997" cy="923330"/>
          </a:xfrm>
          <a:prstGeom prst="rect">
            <a:avLst/>
          </a:prstGeom>
        </p:spPr>
        <p:txBody>
          <a:bodyPr wrap="square">
            <a:spAutoFit/>
          </a:bodyPr>
          <a:lstStyle/>
          <a:p>
            <a:pPr marL="285750" lvl="0" indent="-285750">
              <a:buFont typeface="Arial" panose="020B0604020202020204" pitchFamily="34" charset="0"/>
              <a:buChar char="•"/>
            </a:pPr>
            <a:r>
              <a:rPr lang="en-US" dirty="0"/>
              <a:t>Run results to:   	</a:t>
            </a:r>
            <a:r>
              <a:rPr lang="en-US" dirty="0">
                <a:sym typeface="Symbol"/>
              </a:rPr>
              <a:t>  </a:t>
            </a:r>
            <a:r>
              <a:rPr lang="en-US" dirty="0"/>
              <a:t>HTML     	</a:t>
            </a:r>
            <a:r>
              <a:rPr lang="en-US" dirty="0">
                <a:sym typeface="Symbol"/>
              </a:rPr>
              <a:t></a:t>
            </a:r>
            <a:r>
              <a:rPr lang="en-US" dirty="0"/>
              <a:t> Excel 	  	 </a:t>
            </a:r>
            <a:r>
              <a:rPr lang="en-US" dirty="0">
                <a:sym typeface="Symbol"/>
              </a:rPr>
              <a:t></a:t>
            </a:r>
            <a:r>
              <a:rPr lang="en-US" dirty="0"/>
              <a:t> XML</a:t>
            </a:r>
          </a:p>
          <a:p>
            <a:pPr marL="285750" lvl="0" indent="-285750">
              <a:buFont typeface="Arial" panose="020B0604020202020204" pitchFamily="34" charset="0"/>
              <a:buChar char="•"/>
            </a:pPr>
            <a:r>
              <a:rPr lang="en-US" dirty="0"/>
              <a:t>Schedule the Query </a:t>
            </a:r>
          </a:p>
          <a:p>
            <a:pPr marL="285750" lvl="0" indent="-285750">
              <a:buFont typeface="Arial" panose="020B0604020202020204" pitchFamily="34" charset="0"/>
              <a:buChar char="•"/>
            </a:pPr>
            <a:r>
              <a:rPr lang="en-US" dirty="0"/>
              <a:t>Add the Query to Favorites</a:t>
            </a:r>
          </a:p>
        </p:txBody>
      </p:sp>
      <p:pic>
        <p:nvPicPr>
          <p:cNvPr id="9"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34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C:\Users\pmcdaniel\AppData\Local\Microsoft\Windows\Temporary Internet Files\Content.IE5\YLPIG104\Schedul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884" y="3033390"/>
            <a:ext cx="4019550" cy="3121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1604" y="2057400"/>
            <a:ext cx="8019944" cy="1200329"/>
          </a:xfrm>
          <a:prstGeom prst="rect">
            <a:avLst/>
          </a:prstGeom>
        </p:spPr>
        <p:txBody>
          <a:bodyPr wrap="square">
            <a:spAutoFit/>
          </a:bodyPr>
          <a:lstStyle/>
          <a:p>
            <a:r>
              <a:rPr lang="en-US" sz="2400" dirty="0"/>
              <a:t>Schedule Query is used exclusively for scheduling a Query to run at a future time or to run Queries with large results.</a:t>
            </a:r>
          </a:p>
        </p:txBody>
      </p:sp>
      <p:sp>
        <p:nvSpPr>
          <p:cNvPr id="8" name="Rectangle 7"/>
          <p:cNvSpPr/>
          <p:nvPr/>
        </p:nvSpPr>
        <p:spPr>
          <a:xfrm>
            <a:off x="609600" y="3677722"/>
            <a:ext cx="3973284" cy="1938992"/>
          </a:xfrm>
          <a:prstGeom prst="rect">
            <a:avLst/>
          </a:prstGeom>
        </p:spPr>
        <p:txBody>
          <a:bodyPr wrap="square">
            <a:spAutoFit/>
          </a:bodyPr>
          <a:lstStyle/>
          <a:p>
            <a:r>
              <a:rPr lang="en-US" sz="2400" dirty="0"/>
              <a:t>Schedule Query can be accessed through: </a:t>
            </a:r>
          </a:p>
          <a:p>
            <a:endParaRPr lang="en-US" sz="2400" dirty="0"/>
          </a:p>
          <a:p>
            <a:pPr marL="342900" indent="-342900">
              <a:buFont typeface="Arial" panose="020B0604020202020204" pitchFamily="34" charset="0"/>
              <a:buChar char="•"/>
            </a:pPr>
            <a:r>
              <a:rPr lang="en-US" sz="2400" dirty="0"/>
              <a:t>Query Viewer </a:t>
            </a:r>
          </a:p>
          <a:p>
            <a:pPr marL="342900" indent="-342900">
              <a:buFont typeface="Arial" panose="020B0604020202020204" pitchFamily="34" charset="0"/>
              <a:buChar char="•"/>
            </a:pPr>
            <a:r>
              <a:rPr lang="en-US" sz="2400" dirty="0"/>
              <a:t>PeopleSoft menu path</a:t>
            </a:r>
          </a:p>
        </p:txBody>
      </p:sp>
    </p:spTree>
    <p:extLst>
      <p:ext uri="{BB962C8B-B14F-4D97-AF65-F5344CB8AC3E}">
        <p14:creationId xmlns:p14="http://schemas.microsoft.com/office/powerpoint/2010/main" val="65530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68084" y="1459468"/>
            <a:ext cx="4812536" cy="369332"/>
          </a:xfrm>
          <a:prstGeom prst="rect">
            <a:avLst/>
          </a:prstGeom>
        </p:spPr>
        <p:txBody>
          <a:bodyPr wrap="none">
            <a:spAutoFit/>
          </a:bodyPr>
          <a:lstStyle/>
          <a:p>
            <a:r>
              <a:rPr lang="en-US" b="1" dirty="0">
                <a:solidFill>
                  <a:srgbClr val="92D050"/>
                </a:solidFill>
              </a:rPr>
              <a:t>From Query Viewer – Detailed Instructions</a:t>
            </a:r>
          </a:p>
        </p:txBody>
      </p:sp>
      <p:sp>
        <p:nvSpPr>
          <p:cNvPr id="8" name="Rectangle 1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cs typeface="Arial" pitchFamily="34" charset="0"/>
              </a:rPr>
              <a:t/>
            </a: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9" name="Group 8"/>
          <p:cNvGrpSpPr/>
          <p:nvPr/>
        </p:nvGrpSpPr>
        <p:grpSpPr>
          <a:xfrm>
            <a:off x="609600" y="2209800"/>
            <a:ext cx="7903795" cy="2673680"/>
            <a:chOff x="2638053" y="3056358"/>
            <a:chExt cx="5875342" cy="1827122"/>
          </a:xfrm>
        </p:grpSpPr>
        <p:pic>
          <p:nvPicPr>
            <p:cNvPr id="1030" name="Picture 99"/>
            <p:cNvPicPr>
              <a:picLocks noChangeAspect="1" noChangeArrowheads="1"/>
            </p:cNvPicPr>
            <p:nvPr/>
          </p:nvPicPr>
          <p:blipFill>
            <a:blip r:embed="rId4">
              <a:extLst>
                <a:ext uri="{28A0092B-C50C-407E-A947-70E740481C1C}">
                  <a14:useLocalDpi xmlns:a14="http://schemas.microsoft.com/office/drawing/2010/main" val="0"/>
                </a:ext>
              </a:extLst>
            </a:blip>
            <a:srcRect l="1515" t="38426" b="29897"/>
            <a:stretch>
              <a:fillRect/>
            </a:stretch>
          </p:blipFill>
          <p:spPr bwMode="auto">
            <a:xfrm>
              <a:off x="2638053" y="3478180"/>
              <a:ext cx="5875342" cy="1377763"/>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6" name="Rounded Rectangle 257"/>
            <p:cNvSpPr>
              <a:spLocks/>
            </p:cNvSpPr>
            <p:nvPr/>
          </p:nvSpPr>
          <p:spPr bwMode="auto">
            <a:xfrm>
              <a:off x="7578131" y="3642055"/>
              <a:ext cx="457200" cy="1241425"/>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Rectangle 9"/>
            <p:cNvSpPr/>
            <p:nvPr/>
          </p:nvSpPr>
          <p:spPr>
            <a:xfrm>
              <a:off x="6782684" y="3056358"/>
              <a:ext cx="1707519" cy="369332"/>
            </a:xfrm>
            <a:prstGeom prst="rect">
              <a:avLst/>
            </a:prstGeom>
          </p:spPr>
          <p:txBody>
            <a:bodyPr wrap="none">
              <a:spAutoFit/>
            </a:bodyPr>
            <a:lstStyle/>
            <a:p>
              <a:r>
                <a:rPr lang="en-US" b="1" dirty="0"/>
                <a:t>Query Viewer</a:t>
              </a:r>
              <a:endParaRPr lang="en-US" dirty="0"/>
            </a:p>
          </p:txBody>
        </p:sp>
      </p:grpSp>
    </p:spTree>
    <p:extLst>
      <p:ext uri="{BB962C8B-B14F-4D97-AF65-F5344CB8AC3E}">
        <p14:creationId xmlns:p14="http://schemas.microsoft.com/office/powerpoint/2010/main" val="35464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55"/>
          <p:cNvPicPr>
            <a:picLocks noChangeAspect="1" noChangeArrowheads="1"/>
          </p:cNvPicPr>
          <p:nvPr/>
        </p:nvPicPr>
        <p:blipFill>
          <a:blip r:embed="rId4">
            <a:extLst>
              <a:ext uri="{28A0092B-C50C-407E-A947-70E740481C1C}">
                <a14:useLocalDpi xmlns:a14="http://schemas.microsoft.com/office/drawing/2010/main" val="0"/>
              </a:ext>
            </a:extLst>
          </a:blip>
          <a:srcRect l="3143"/>
          <a:stretch>
            <a:fillRect/>
          </a:stretch>
        </p:blipFill>
        <p:spPr bwMode="auto">
          <a:xfrm>
            <a:off x="3886200" y="3048000"/>
            <a:ext cx="4538438" cy="3245600"/>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64029" y="1828800"/>
            <a:ext cx="7738838" cy="830997"/>
          </a:xfrm>
          <a:prstGeom prst="rect">
            <a:avLst/>
          </a:prstGeom>
        </p:spPr>
        <p:txBody>
          <a:bodyPr wrap="square">
            <a:spAutoFit/>
          </a:bodyPr>
          <a:lstStyle/>
          <a:p>
            <a:pPr algn="ctr"/>
            <a:r>
              <a:rPr lang="en-US" sz="2400" dirty="0"/>
              <a:t>A Run Control ID is a database record that provides values for Query parameters.</a:t>
            </a:r>
          </a:p>
        </p:txBody>
      </p:sp>
      <p:sp>
        <p:nvSpPr>
          <p:cNvPr id="6" name="Rectangle 5"/>
          <p:cNvSpPr/>
          <p:nvPr/>
        </p:nvSpPr>
        <p:spPr>
          <a:xfrm>
            <a:off x="468084" y="2895600"/>
            <a:ext cx="3418116" cy="2862322"/>
          </a:xfrm>
          <a:prstGeom prst="rect">
            <a:avLst/>
          </a:prstGeom>
        </p:spPr>
        <p:txBody>
          <a:bodyPr wrap="square">
            <a:spAutoFit/>
          </a:bodyPr>
          <a:lstStyle/>
          <a:p>
            <a:r>
              <a:rPr lang="en-US" dirty="0"/>
              <a:t>Instead of entering the same values each time you run a Query, you can create and save a Run Control ID with those settings.</a:t>
            </a:r>
          </a:p>
          <a:p>
            <a:endParaRPr lang="en-US" dirty="0"/>
          </a:p>
          <a:p>
            <a:r>
              <a:rPr lang="en-US" dirty="0"/>
              <a:t>Run Control ID’s are “private” and are only visible to you.  Careful though! It is very hard to delete them!</a:t>
            </a:r>
          </a:p>
        </p:txBody>
      </p:sp>
      <p:sp>
        <p:nvSpPr>
          <p:cNvPr id="8" name="Rectangle 7"/>
          <p:cNvSpPr/>
          <p:nvPr/>
        </p:nvSpPr>
        <p:spPr>
          <a:xfrm>
            <a:off x="468084" y="1459468"/>
            <a:ext cx="4812536" cy="369332"/>
          </a:xfrm>
          <a:prstGeom prst="rect">
            <a:avLst/>
          </a:prstGeom>
        </p:spPr>
        <p:txBody>
          <a:bodyPr wrap="none">
            <a:spAutoFit/>
          </a:bodyPr>
          <a:lstStyle/>
          <a:p>
            <a:r>
              <a:rPr lang="en-US" b="1" dirty="0">
                <a:solidFill>
                  <a:srgbClr val="92D050"/>
                </a:solidFill>
              </a:rPr>
              <a:t>From Query Viewer – Detailed Instructions</a:t>
            </a:r>
          </a:p>
        </p:txBody>
      </p:sp>
    </p:spTree>
    <p:extLst>
      <p:ext uri="{BB962C8B-B14F-4D97-AF65-F5344CB8AC3E}">
        <p14:creationId xmlns:p14="http://schemas.microsoft.com/office/powerpoint/2010/main" val="35464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27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92839" y="4627563"/>
            <a:ext cx="3998912" cy="1712912"/>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287"/>
          <p:cNvSpPr>
            <a:spLocks/>
          </p:cNvSpPr>
          <p:nvPr/>
        </p:nvSpPr>
        <p:spPr bwMode="auto">
          <a:xfrm>
            <a:off x="4724399" y="5241019"/>
            <a:ext cx="1374547" cy="169181"/>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Rounded Rectangle 68"/>
          <p:cNvSpPr>
            <a:spLocks/>
          </p:cNvSpPr>
          <p:nvPr/>
        </p:nvSpPr>
        <p:spPr bwMode="auto">
          <a:xfrm>
            <a:off x="6098947" y="5025119"/>
            <a:ext cx="1017587" cy="1270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Rounded Rectangle 69"/>
          <p:cNvSpPr>
            <a:spLocks/>
          </p:cNvSpPr>
          <p:nvPr/>
        </p:nvSpPr>
        <p:spPr bwMode="auto">
          <a:xfrm>
            <a:off x="6111647" y="5177519"/>
            <a:ext cx="1017587" cy="1270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1" name="Rectangle 10"/>
          <p:cNvSpPr/>
          <p:nvPr/>
        </p:nvSpPr>
        <p:spPr>
          <a:xfrm>
            <a:off x="804862" y="1965880"/>
            <a:ext cx="1983235" cy="369332"/>
          </a:xfrm>
          <a:prstGeom prst="rect">
            <a:avLst/>
          </a:prstGeom>
        </p:spPr>
        <p:txBody>
          <a:bodyPr wrap="none">
            <a:spAutoFit/>
          </a:bodyPr>
          <a:lstStyle/>
          <a:p>
            <a:r>
              <a:rPr lang="en-US" b="1" dirty="0"/>
              <a:t>Schedule Query</a:t>
            </a:r>
            <a:endParaRPr lang="en-US" dirty="0"/>
          </a:p>
        </p:txBody>
      </p:sp>
      <p:sp>
        <p:nvSpPr>
          <p:cNvPr id="12" name="Rectangle 11"/>
          <p:cNvSpPr/>
          <p:nvPr/>
        </p:nvSpPr>
        <p:spPr>
          <a:xfrm>
            <a:off x="5334000" y="4191000"/>
            <a:ext cx="3171061" cy="369332"/>
          </a:xfrm>
          <a:prstGeom prst="rect">
            <a:avLst/>
          </a:prstGeom>
        </p:spPr>
        <p:txBody>
          <a:bodyPr wrap="none">
            <a:spAutoFit/>
          </a:bodyPr>
          <a:lstStyle/>
          <a:p>
            <a:r>
              <a:rPr lang="en-US" b="1" dirty="0"/>
              <a:t>Process Scheduler Request</a:t>
            </a:r>
            <a:endParaRPr lang="en-US" dirty="0"/>
          </a:p>
        </p:txBody>
      </p:sp>
      <p:sp>
        <p:nvSpPr>
          <p:cNvPr id="9" name="Rectangle 8"/>
          <p:cNvSpPr/>
          <p:nvPr/>
        </p:nvSpPr>
        <p:spPr>
          <a:xfrm>
            <a:off x="5129097" y="2133600"/>
            <a:ext cx="3568587" cy="1200329"/>
          </a:xfrm>
          <a:prstGeom prst="rect">
            <a:avLst/>
          </a:prstGeom>
        </p:spPr>
        <p:txBody>
          <a:bodyPr wrap="square">
            <a:spAutoFit/>
          </a:bodyPr>
          <a:lstStyle/>
          <a:p>
            <a:r>
              <a:rPr lang="en-US" dirty="0"/>
              <a:t>Enter a description for the Query Run Control ID in the </a:t>
            </a:r>
            <a:r>
              <a:rPr lang="en-US" i="1" dirty="0"/>
              <a:t>Description</a:t>
            </a:r>
            <a:r>
              <a:rPr lang="en-US" dirty="0"/>
              <a:t> Field. Update any Prompts.</a:t>
            </a:r>
          </a:p>
        </p:txBody>
      </p:sp>
      <p:sp>
        <p:nvSpPr>
          <p:cNvPr id="10" name="Rectangle 9"/>
          <p:cNvSpPr/>
          <p:nvPr/>
        </p:nvSpPr>
        <p:spPr>
          <a:xfrm>
            <a:off x="804862" y="4602540"/>
            <a:ext cx="3462338" cy="646331"/>
          </a:xfrm>
          <a:prstGeom prst="rect">
            <a:avLst/>
          </a:prstGeom>
        </p:spPr>
        <p:txBody>
          <a:bodyPr wrap="square">
            <a:spAutoFit/>
          </a:bodyPr>
          <a:lstStyle/>
          <a:p>
            <a:r>
              <a:rPr lang="en-US" dirty="0"/>
              <a:t>Select the Time Zone, Date and Time to run the Query.</a:t>
            </a:r>
          </a:p>
        </p:txBody>
      </p:sp>
      <p:pic>
        <p:nvPicPr>
          <p:cNvPr id="1027"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4862" y="2313162"/>
            <a:ext cx="4040753" cy="2032123"/>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chemeClr val="accent1"/>
                </a:solidFill>
              </a14:hiddenFill>
            </a:ext>
          </a:extLst>
        </p:spPr>
      </p:pic>
      <p:sp>
        <p:nvSpPr>
          <p:cNvPr id="3" name="Rounded Rectangle 286"/>
          <p:cNvSpPr>
            <a:spLocks/>
          </p:cNvSpPr>
          <p:nvPr/>
        </p:nvSpPr>
        <p:spPr bwMode="auto">
          <a:xfrm>
            <a:off x="1796479" y="4114800"/>
            <a:ext cx="413321" cy="16406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6" name="Rectangle 15"/>
          <p:cNvSpPr/>
          <p:nvPr/>
        </p:nvSpPr>
        <p:spPr>
          <a:xfrm>
            <a:off x="468084" y="1459468"/>
            <a:ext cx="4812536" cy="369332"/>
          </a:xfrm>
          <a:prstGeom prst="rect">
            <a:avLst/>
          </a:prstGeom>
        </p:spPr>
        <p:txBody>
          <a:bodyPr wrap="none">
            <a:spAutoFit/>
          </a:bodyPr>
          <a:lstStyle/>
          <a:p>
            <a:r>
              <a:rPr lang="en-US" b="1" dirty="0">
                <a:solidFill>
                  <a:srgbClr val="92D050"/>
                </a:solidFill>
              </a:rPr>
              <a:t>From Query Viewer – Detailed Instructions</a:t>
            </a:r>
          </a:p>
        </p:txBody>
      </p:sp>
    </p:spTree>
    <p:extLst>
      <p:ext uri="{BB962C8B-B14F-4D97-AF65-F5344CB8AC3E}">
        <p14:creationId xmlns:p14="http://schemas.microsoft.com/office/powerpoint/2010/main" val="35464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609600"/>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5122" name="Picture 28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55011" y="1905000"/>
            <a:ext cx="4359604" cy="1469975"/>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486400" y="2133600"/>
            <a:ext cx="704232" cy="239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172200" y="2133600"/>
            <a:ext cx="770505" cy="239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28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802" y="3276600"/>
            <a:ext cx="4586998" cy="1905000"/>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pic>
        <p:nvPicPr>
          <p:cNvPr id="5124"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2707" y="4495800"/>
            <a:ext cx="5033675" cy="1965325"/>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73909" y="2854414"/>
            <a:ext cx="2016899" cy="369332"/>
          </a:xfrm>
          <a:prstGeom prst="rect">
            <a:avLst/>
          </a:prstGeom>
        </p:spPr>
        <p:txBody>
          <a:bodyPr wrap="none">
            <a:spAutoFit/>
          </a:bodyPr>
          <a:lstStyle/>
          <a:p>
            <a:r>
              <a:rPr lang="en-US" b="1" dirty="0"/>
              <a:t>Process  Monitor</a:t>
            </a:r>
          </a:p>
        </p:txBody>
      </p:sp>
      <p:sp>
        <p:nvSpPr>
          <p:cNvPr id="10" name="Rectangle 9"/>
          <p:cNvSpPr/>
          <p:nvPr/>
        </p:nvSpPr>
        <p:spPr>
          <a:xfrm>
            <a:off x="6599483" y="4114800"/>
            <a:ext cx="1997663" cy="369332"/>
          </a:xfrm>
          <a:prstGeom prst="rect">
            <a:avLst/>
          </a:prstGeom>
        </p:spPr>
        <p:txBody>
          <a:bodyPr wrap="none">
            <a:spAutoFit/>
          </a:bodyPr>
          <a:lstStyle/>
          <a:p>
            <a:r>
              <a:rPr lang="en-US" b="1" dirty="0"/>
              <a:t>Report Manager</a:t>
            </a:r>
          </a:p>
        </p:txBody>
      </p:sp>
      <p:sp>
        <p:nvSpPr>
          <p:cNvPr id="11" name="Rounded Rectangle 10"/>
          <p:cNvSpPr/>
          <p:nvPr/>
        </p:nvSpPr>
        <p:spPr>
          <a:xfrm>
            <a:off x="6447815" y="2351314"/>
            <a:ext cx="1066800" cy="239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7755" y="1274802"/>
            <a:ext cx="4812536" cy="369332"/>
          </a:xfrm>
          <a:prstGeom prst="rect">
            <a:avLst/>
          </a:prstGeom>
        </p:spPr>
        <p:txBody>
          <a:bodyPr wrap="none">
            <a:spAutoFit/>
          </a:bodyPr>
          <a:lstStyle/>
          <a:p>
            <a:r>
              <a:rPr lang="en-US" b="1" dirty="0">
                <a:solidFill>
                  <a:srgbClr val="92D050"/>
                </a:solidFill>
              </a:rPr>
              <a:t>From Query Viewer – Detailed Instructions</a:t>
            </a:r>
          </a:p>
        </p:txBody>
      </p:sp>
    </p:spTree>
    <p:extLst>
      <p:ext uri="{BB962C8B-B14F-4D97-AF65-F5344CB8AC3E}">
        <p14:creationId xmlns:p14="http://schemas.microsoft.com/office/powerpoint/2010/main" val="35464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50101" y="1972380"/>
            <a:ext cx="2016899" cy="369332"/>
          </a:xfrm>
          <a:prstGeom prst="rect">
            <a:avLst/>
          </a:prstGeom>
        </p:spPr>
        <p:txBody>
          <a:bodyPr wrap="none">
            <a:spAutoFit/>
          </a:bodyPr>
          <a:lstStyle/>
          <a:p>
            <a:r>
              <a:rPr lang="en-US" b="1" dirty="0"/>
              <a:t>Process  Monitor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091" y="2429034"/>
            <a:ext cx="6515100" cy="2363886"/>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742123" y="5181601"/>
            <a:ext cx="2915477" cy="1200329"/>
          </a:xfrm>
          <a:prstGeom prst="rect">
            <a:avLst/>
          </a:prstGeom>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User ID</a:t>
            </a:r>
          </a:p>
          <a:p>
            <a:pPr marL="285750" indent="-285750">
              <a:buFont typeface="Arial" panose="020B0604020202020204" pitchFamily="34" charset="0"/>
              <a:buChar char="•"/>
            </a:pPr>
            <a:r>
              <a:rPr lang="en-US" dirty="0">
                <a:latin typeface="Century Gothic" panose="020B0502020202020204" pitchFamily="34" charset="0"/>
              </a:rPr>
              <a:t>Type</a:t>
            </a:r>
          </a:p>
          <a:p>
            <a:pPr marL="285750" indent="-285750">
              <a:buFont typeface="Arial" panose="020B0604020202020204" pitchFamily="34" charset="0"/>
              <a:buChar char="•"/>
            </a:pPr>
            <a:r>
              <a:rPr lang="en-US" dirty="0">
                <a:latin typeface="Century Gothic" panose="020B0502020202020204" pitchFamily="34" charset="0"/>
              </a:rPr>
              <a:t>Number of days past</a:t>
            </a:r>
          </a:p>
          <a:p>
            <a:pPr marL="285750" indent="-285750">
              <a:buFont typeface="Arial" panose="020B0604020202020204" pitchFamily="34" charset="0"/>
              <a:buChar char="•"/>
            </a:pPr>
            <a:r>
              <a:rPr lang="en-US" dirty="0">
                <a:latin typeface="Century Gothic" panose="020B0502020202020204" pitchFamily="34" charset="0"/>
              </a:rPr>
              <a:t>Server</a:t>
            </a:r>
          </a:p>
        </p:txBody>
      </p:sp>
      <p:sp>
        <p:nvSpPr>
          <p:cNvPr id="9" name="Rectangle 8"/>
          <p:cNvSpPr/>
          <p:nvPr/>
        </p:nvSpPr>
        <p:spPr>
          <a:xfrm>
            <a:off x="3867150" y="5181600"/>
            <a:ext cx="4572000" cy="1200329"/>
          </a:xfrm>
          <a:prstGeom prst="rect">
            <a:avLst/>
          </a:prstGeom>
        </p:spPr>
        <p:txBody>
          <a:bodyPr>
            <a:spAutoFit/>
          </a:bodyPr>
          <a:lstStyle/>
          <a:p>
            <a:pPr marL="285750" indent="-285750">
              <a:buFont typeface="Arial" panose="020B0604020202020204" pitchFamily="34" charset="0"/>
              <a:buChar char="•"/>
            </a:pPr>
            <a:r>
              <a:rPr lang="en-US" dirty="0">
                <a:latin typeface="Century Gothic" panose="020B0502020202020204" pitchFamily="34" charset="0"/>
              </a:rPr>
              <a:t>Name</a:t>
            </a:r>
          </a:p>
          <a:p>
            <a:pPr marL="285750" indent="-285750">
              <a:buFont typeface="Arial" panose="020B0604020202020204" pitchFamily="34" charset="0"/>
              <a:buChar char="•"/>
            </a:pPr>
            <a:r>
              <a:rPr lang="en-US" dirty="0">
                <a:latin typeface="Century Gothic" panose="020B0502020202020204" pitchFamily="34" charset="0"/>
              </a:rPr>
              <a:t>Instance from and to</a:t>
            </a:r>
          </a:p>
          <a:p>
            <a:pPr marL="285750" indent="-285750">
              <a:buFont typeface="Arial" panose="020B0604020202020204" pitchFamily="34" charset="0"/>
              <a:buChar char="•"/>
            </a:pPr>
            <a:r>
              <a:rPr lang="en-US" dirty="0">
                <a:latin typeface="Century Gothic" panose="020B0502020202020204" pitchFamily="34" charset="0"/>
              </a:rPr>
              <a:t>Run Status</a:t>
            </a:r>
          </a:p>
          <a:p>
            <a:pPr marL="285750" indent="-285750">
              <a:buFont typeface="Arial" panose="020B0604020202020204" pitchFamily="34" charset="0"/>
              <a:buChar char="•"/>
            </a:pPr>
            <a:r>
              <a:rPr lang="en-US" dirty="0">
                <a:latin typeface="Century Gothic" panose="020B0502020202020204" pitchFamily="34" charset="0"/>
              </a:rPr>
              <a:t>Distribution Status</a:t>
            </a:r>
          </a:p>
        </p:txBody>
      </p:sp>
      <p:sp>
        <p:nvSpPr>
          <p:cNvPr id="12" name="Rectangle 11"/>
          <p:cNvSpPr/>
          <p:nvPr/>
        </p:nvSpPr>
        <p:spPr>
          <a:xfrm>
            <a:off x="742121" y="4812268"/>
            <a:ext cx="7030277" cy="369332"/>
          </a:xfrm>
          <a:prstGeom prst="rect">
            <a:avLst/>
          </a:prstGeom>
        </p:spPr>
        <p:txBody>
          <a:bodyPr wrap="square">
            <a:spAutoFit/>
          </a:bodyPr>
          <a:lstStyle/>
          <a:p>
            <a:r>
              <a:rPr lang="en-US" dirty="0">
                <a:latin typeface="Century Gothic" panose="020B0502020202020204" pitchFamily="34" charset="0"/>
              </a:rPr>
              <a:t>You are able to see the status of Scheduled Query runs by:</a:t>
            </a:r>
          </a:p>
        </p:txBody>
      </p:sp>
      <p:sp>
        <p:nvSpPr>
          <p:cNvPr id="3" name="Rectangle 2"/>
          <p:cNvSpPr/>
          <p:nvPr/>
        </p:nvSpPr>
        <p:spPr>
          <a:xfrm>
            <a:off x="503145" y="1463264"/>
            <a:ext cx="8356152" cy="523220"/>
          </a:xfrm>
          <a:prstGeom prst="rect">
            <a:avLst/>
          </a:prstGeom>
        </p:spPr>
        <p:txBody>
          <a:bodyPr wrap="square">
            <a:spAutoFit/>
          </a:bodyPr>
          <a:lstStyle/>
          <a:p>
            <a:r>
              <a:rPr lang="en-US" sz="1400" dirty="0"/>
              <a:t>Can also be accessed through the  Menu Path: </a:t>
            </a:r>
          </a:p>
          <a:p>
            <a:r>
              <a:rPr lang="en-US" sz="1400" dirty="0"/>
              <a:t>Main Menu&gt;PeopleTools&gt;Process Scheduler&gt;Process Monitor</a:t>
            </a:r>
          </a:p>
        </p:txBody>
      </p:sp>
      <p:sp>
        <p:nvSpPr>
          <p:cNvPr id="11" name="Rectangle 10"/>
          <p:cNvSpPr/>
          <p:nvPr/>
        </p:nvSpPr>
        <p:spPr>
          <a:xfrm>
            <a:off x="468084" y="1143000"/>
            <a:ext cx="4812536" cy="369332"/>
          </a:xfrm>
          <a:prstGeom prst="rect">
            <a:avLst/>
          </a:prstGeom>
        </p:spPr>
        <p:txBody>
          <a:bodyPr wrap="none">
            <a:spAutoFit/>
          </a:bodyPr>
          <a:lstStyle/>
          <a:p>
            <a:r>
              <a:rPr lang="en-US" b="1" dirty="0">
                <a:solidFill>
                  <a:srgbClr val="92D050"/>
                </a:solidFill>
              </a:rPr>
              <a:t>From Query Viewer – Detailed Instructions</a:t>
            </a:r>
          </a:p>
        </p:txBody>
      </p:sp>
    </p:spTree>
    <p:extLst>
      <p:ext uri="{BB962C8B-B14F-4D97-AF65-F5344CB8AC3E}">
        <p14:creationId xmlns:p14="http://schemas.microsoft.com/office/powerpoint/2010/main" val="135826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8968" y="706976"/>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15141"/>
            <a:ext cx="5033675" cy="1965325"/>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468084" y="2215772"/>
            <a:ext cx="1997663" cy="369332"/>
          </a:xfrm>
          <a:prstGeom prst="rect">
            <a:avLst/>
          </a:prstGeom>
        </p:spPr>
        <p:txBody>
          <a:bodyPr wrap="none">
            <a:spAutoFit/>
          </a:bodyPr>
          <a:lstStyle/>
          <a:p>
            <a:r>
              <a:rPr lang="en-US" b="1" dirty="0"/>
              <a:t>Report Manager</a:t>
            </a:r>
          </a:p>
        </p:txBody>
      </p:sp>
      <p:sp>
        <p:nvSpPr>
          <p:cNvPr id="7" name="Rectangle 6"/>
          <p:cNvSpPr/>
          <p:nvPr/>
        </p:nvSpPr>
        <p:spPr>
          <a:xfrm>
            <a:off x="609600" y="4848741"/>
            <a:ext cx="7239000" cy="369332"/>
          </a:xfrm>
          <a:prstGeom prst="rect">
            <a:avLst/>
          </a:prstGeom>
        </p:spPr>
        <p:txBody>
          <a:bodyPr wrap="square">
            <a:spAutoFit/>
          </a:bodyPr>
          <a:lstStyle/>
          <a:p>
            <a:r>
              <a:rPr lang="en-US" dirty="0">
                <a:latin typeface="Century Gothic" panose="020B0502020202020204" pitchFamily="34" charset="0"/>
              </a:rPr>
              <a:t>You are able to filter the displayed reports by:</a:t>
            </a:r>
          </a:p>
        </p:txBody>
      </p:sp>
      <p:sp>
        <p:nvSpPr>
          <p:cNvPr id="8" name="Rectangle 7"/>
          <p:cNvSpPr/>
          <p:nvPr/>
        </p:nvSpPr>
        <p:spPr>
          <a:xfrm>
            <a:off x="609600" y="5458341"/>
            <a:ext cx="4572000" cy="923330"/>
          </a:xfrm>
          <a:prstGeom prst="rect">
            <a:avLst/>
          </a:prstGeom>
        </p:spPr>
        <p:txBody>
          <a:bodyPr>
            <a:spAutoFit/>
          </a:bodyPr>
          <a:lstStyle/>
          <a:p>
            <a:pPr marL="285750" indent="-285750">
              <a:buFont typeface="Arial" panose="020B0604020202020204" pitchFamily="34" charset="0"/>
              <a:buChar char="•"/>
            </a:pPr>
            <a:r>
              <a:rPr lang="en-US" dirty="0">
                <a:latin typeface="Century Gothic" panose="020B0502020202020204" pitchFamily="34" charset="0"/>
              </a:rPr>
              <a:t>Folder</a:t>
            </a:r>
          </a:p>
          <a:p>
            <a:pPr marL="285750" indent="-285750">
              <a:buFont typeface="Arial" panose="020B0604020202020204" pitchFamily="34" charset="0"/>
              <a:buChar char="•"/>
            </a:pPr>
            <a:r>
              <a:rPr lang="en-US" dirty="0">
                <a:latin typeface="Century Gothic" panose="020B0502020202020204" pitchFamily="34" charset="0"/>
              </a:rPr>
              <a:t>Instance from and to</a:t>
            </a:r>
          </a:p>
          <a:p>
            <a:pPr marL="285750" indent="-285750">
              <a:buFont typeface="Arial" panose="020B0604020202020204" pitchFamily="34" charset="0"/>
              <a:buChar char="•"/>
            </a:pPr>
            <a:r>
              <a:rPr lang="en-US" dirty="0">
                <a:latin typeface="Century Gothic" panose="020B0502020202020204" pitchFamily="34" charset="0"/>
              </a:rPr>
              <a:t>Name</a:t>
            </a:r>
          </a:p>
        </p:txBody>
      </p:sp>
      <p:sp>
        <p:nvSpPr>
          <p:cNvPr id="9" name="Rectangle 8"/>
          <p:cNvSpPr/>
          <p:nvPr/>
        </p:nvSpPr>
        <p:spPr>
          <a:xfrm>
            <a:off x="3810000" y="5458341"/>
            <a:ext cx="4572000" cy="923330"/>
          </a:xfrm>
          <a:prstGeom prst="rect">
            <a:avLst/>
          </a:prstGeom>
        </p:spPr>
        <p:txBody>
          <a:bodyPr>
            <a:spAutoFit/>
          </a:bodyPr>
          <a:lstStyle/>
          <a:p>
            <a:pPr marL="285750" indent="-285750">
              <a:buFont typeface="Arial" panose="020B0604020202020204" pitchFamily="34" charset="0"/>
              <a:buChar char="•"/>
            </a:pPr>
            <a:r>
              <a:rPr lang="en-US" dirty="0">
                <a:latin typeface="Century Gothic" panose="020B0502020202020204" pitchFamily="34" charset="0"/>
              </a:rPr>
              <a:t>Created on Date</a:t>
            </a:r>
          </a:p>
          <a:p>
            <a:pPr marL="285750" indent="-285750">
              <a:buFont typeface="Arial" panose="020B0604020202020204" pitchFamily="34" charset="0"/>
              <a:buChar char="•"/>
            </a:pPr>
            <a:r>
              <a:rPr lang="en-US" dirty="0">
                <a:latin typeface="Century Gothic" panose="020B0502020202020204" pitchFamily="34" charset="0"/>
              </a:rPr>
              <a:t>Number of Days past</a:t>
            </a:r>
          </a:p>
          <a:p>
            <a:pPr marL="285750" indent="-285750">
              <a:buFont typeface="Arial" panose="020B0604020202020204" pitchFamily="34" charset="0"/>
              <a:buChar char="•"/>
            </a:pPr>
            <a:r>
              <a:rPr lang="en-US" dirty="0">
                <a:latin typeface="Century Gothic" panose="020B0502020202020204" pitchFamily="34" charset="0"/>
              </a:rPr>
              <a:t>Date Range</a:t>
            </a: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468084" y="1692552"/>
            <a:ext cx="8356152" cy="523220"/>
          </a:xfrm>
          <a:prstGeom prst="rect">
            <a:avLst/>
          </a:prstGeom>
        </p:spPr>
        <p:txBody>
          <a:bodyPr wrap="square">
            <a:spAutoFit/>
          </a:bodyPr>
          <a:lstStyle/>
          <a:p>
            <a:r>
              <a:rPr lang="en-US" sz="1400" dirty="0"/>
              <a:t>Can also be accessed through the  Menu Path: </a:t>
            </a:r>
          </a:p>
          <a:p>
            <a:r>
              <a:rPr lang="en-US" sz="1400" dirty="0"/>
              <a:t>Main Menu &gt; Reporting Tools &gt; Report Manager</a:t>
            </a:r>
          </a:p>
        </p:txBody>
      </p:sp>
      <p:sp>
        <p:nvSpPr>
          <p:cNvPr id="15" name="Rectangle 14"/>
          <p:cNvSpPr/>
          <p:nvPr/>
        </p:nvSpPr>
        <p:spPr>
          <a:xfrm>
            <a:off x="468084" y="1295400"/>
            <a:ext cx="4812536" cy="369332"/>
          </a:xfrm>
          <a:prstGeom prst="rect">
            <a:avLst/>
          </a:prstGeom>
        </p:spPr>
        <p:txBody>
          <a:bodyPr wrap="none">
            <a:spAutoFit/>
          </a:bodyPr>
          <a:lstStyle/>
          <a:p>
            <a:r>
              <a:rPr lang="en-US" b="1" dirty="0">
                <a:solidFill>
                  <a:srgbClr val="92D050"/>
                </a:solidFill>
              </a:rPr>
              <a:t>From Query Viewer – Detailed Instructions</a:t>
            </a:r>
          </a:p>
        </p:txBody>
      </p:sp>
    </p:spTree>
    <p:extLst>
      <p:ext uri="{BB962C8B-B14F-4D97-AF65-F5344CB8AC3E}">
        <p14:creationId xmlns:p14="http://schemas.microsoft.com/office/powerpoint/2010/main" val="409463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84" y="411162"/>
            <a:ext cx="8229600" cy="884238"/>
          </a:xfrm>
        </p:spPr>
        <p:txBody>
          <a:bodyPr>
            <a:normAutofit/>
          </a:bodyPr>
          <a:lstStyle/>
          <a:p>
            <a:r>
              <a:rPr lang="en-US" b="1" u="sng" dirty="0">
                <a:solidFill>
                  <a:srgbClr val="92D050"/>
                </a:solidFill>
              </a:rPr>
              <a:t>Course Introduction</a:t>
            </a:r>
            <a:endParaRPr lang="en-US" dirty="0">
              <a:solidFill>
                <a:srgbClr val="92D050"/>
              </a:solidFill>
            </a:endParaRPr>
          </a:p>
        </p:txBody>
      </p:sp>
      <p:sp>
        <p:nvSpPr>
          <p:cNvPr id="5" name="Rectangle 4"/>
          <p:cNvSpPr/>
          <p:nvPr/>
        </p:nvSpPr>
        <p:spPr>
          <a:xfrm>
            <a:off x="547005" y="1828800"/>
            <a:ext cx="8109857" cy="1200329"/>
          </a:xfrm>
          <a:prstGeom prst="rect">
            <a:avLst/>
          </a:prstGeom>
        </p:spPr>
        <p:txBody>
          <a:bodyPr wrap="square">
            <a:spAutoFit/>
          </a:bodyPr>
          <a:lstStyle/>
          <a:p>
            <a:r>
              <a:rPr lang="en-US" dirty="0"/>
              <a:t>Welcome to PeopleSoft Query! PeopleSoft Query is a data extraction tool that all ctcLink PeopleSoft users are able to access and use.  A Query is simply a set of instructions on what data to pull from the system. </a:t>
            </a:r>
          </a:p>
        </p:txBody>
      </p:sp>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C:\Users\pmcdaniel\AppData\Local\Microsoft\Windows\Temporary Internet Files\Content.IE5\IS2K9DIT\datasal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233" y="2743200"/>
            <a:ext cx="2540000" cy="35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8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 descr="C:\Users\pmcdaniel\AppData\Local\Microsoft\Windows\Temporary Internet Files\Content.IE5\YLPIG104\creat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752600"/>
            <a:ext cx="1481138" cy="172799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1197768" y="4114800"/>
            <a:ext cx="7489031" cy="2385268"/>
          </a:xfrm>
          <a:prstGeom prst="rect">
            <a:avLst/>
          </a:prstGeom>
          <a:solidFill>
            <a:schemeClr val="bg2"/>
          </a:solidFill>
          <a:ln w="28575">
            <a:solidFill>
              <a:schemeClr val="accent4">
                <a:lumMod val="40000"/>
                <a:lumOff val="60000"/>
              </a:schemeClr>
            </a:solidFill>
          </a:ln>
        </p:spPr>
        <p:txBody>
          <a:bodyPr wrap="square">
            <a:spAutoFit/>
          </a:bodyPr>
          <a:lstStyle/>
          <a:p>
            <a:pPr defTabSz="931774"/>
            <a:r>
              <a:rPr lang="en-US" b="1" dirty="0">
                <a:latin typeface="Century Gothic" panose="020B0502020202020204" pitchFamily="34" charset="0"/>
              </a:rPr>
              <a:t>Schedule a Query to Run via Query Viewer or Query Manager.</a:t>
            </a:r>
          </a:p>
          <a:p>
            <a:pPr defTabSz="931774"/>
            <a:r>
              <a:rPr lang="en-US" dirty="0">
                <a:latin typeface="Century Gothic" panose="020B0502020202020204" pitchFamily="34" charset="0"/>
              </a:rPr>
              <a:t>CS – Search for and schedule </a:t>
            </a:r>
            <a:r>
              <a:rPr lang="en-US" b="1" dirty="0">
                <a:latin typeface="Century Gothic" panose="020B0502020202020204" pitchFamily="34" charset="0"/>
              </a:rPr>
              <a:t>QCS_TRAIN_STDNT_ENRL</a:t>
            </a:r>
          </a:p>
          <a:p>
            <a:pPr defTabSz="931774"/>
            <a:r>
              <a:rPr lang="en-US" dirty="0">
                <a:latin typeface="Century Gothic" panose="020B0502020202020204" pitchFamily="34" charset="0"/>
              </a:rPr>
              <a:t>HC – Search for and schedule</a:t>
            </a:r>
            <a:r>
              <a:rPr lang="en-US" b="1" dirty="0">
                <a:latin typeface="Century Gothic" panose="020B0502020202020204" pitchFamily="34" charset="0"/>
              </a:rPr>
              <a:t> QHC_TRAIN_BENEFIT</a:t>
            </a:r>
          </a:p>
          <a:p>
            <a:pPr defTabSz="931774"/>
            <a:r>
              <a:rPr lang="en-US" dirty="0">
                <a:latin typeface="Century Gothic" panose="020B0502020202020204" pitchFamily="34" charset="0"/>
              </a:rPr>
              <a:t>FS – Search for and schedule </a:t>
            </a:r>
            <a:r>
              <a:rPr lang="en-US" b="1" dirty="0">
                <a:latin typeface="Century Gothic" panose="020B0502020202020204" pitchFamily="34" charset="0"/>
              </a:rPr>
              <a:t>QFS_TRAIN_CUSTOMER</a:t>
            </a:r>
          </a:p>
          <a:p>
            <a:pPr defTabSz="931774"/>
            <a:endParaRPr lang="en-US" b="1" dirty="0">
              <a:latin typeface="Century Gothic" panose="020B0502020202020204" pitchFamily="34" charset="0"/>
            </a:endParaRPr>
          </a:p>
          <a:p>
            <a:pPr defTabSz="931774"/>
            <a:endParaRPr lang="en-US" b="1" dirty="0">
              <a:latin typeface="Century Gothic" panose="020B0502020202020204" pitchFamily="34" charset="0"/>
            </a:endParaRPr>
          </a:p>
          <a:p>
            <a:pPr defTabSz="931774"/>
            <a:r>
              <a:rPr lang="en-US" b="1" dirty="0">
                <a:latin typeface="Century Gothic" panose="020B0502020202020204" pitchFamily="34" charset="0"/>
              </a:rPr>
              <a:t>Run Control ID		Description		Type	Format</a:t>
            </a:r>
          </a:p>
          <a:p>
            <a:pPr defTabSz="931774"/>
            <a:r>
              <a:rPr lang="en-US" dirty="0">
                <a:latin typeface="Century Gothic" panose="020B0502020202020204" pitchFamily="34" charset="0"/>
              </a:rPr>
              <a:t>NAME_TRAIN_RUNID	Schedule Exercise	Web	HTM</a:t>
            </a:r>
          </a:p>
          <a:p>
            <a:pPr defTabSz="931774"/>
            <a:endParaRPr lang="en-US" sz="500" b="1" dirty="0">
              <a:latin typeface="Century Gothic" panose="020B0502020202020204" pitchFamily="34" charset="0"/>
            </a:endParaRPr>
          </a:p>
        </p:txBody>
      </p:sp>
      <p:sp>
        <p:nvSpPr>
          <p:cNvPr id="15" name="Rectangle 14"/>
          <p:cNvSpPr/>
          <p:nvPr/>
        </p:nvSpPr>
        <p:spPr>
          <a:xfrm rot="20789533">
            <a:off x="220890" y="2700298"/>
            <a:ext cx="8865503"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anose="03050502040202030202" pitchFamily="66" charset="0"/>
              </a:rPr>
              <a:t>Schedule Your Own Query</a:t>
            </a:r>
          </a:p>
        </p:txBody>
      </p:sp>
      <p:sp>
        <p:nvSpPr>
          <p:cNvPr id="9" name="Rectangle 8"/>
          <p:cNvSpPr/>
          <p:nvPr/>
        </p:nvSpPr>
        <p:spPr>
          <a:xfrm>
            <a:off x="468084" y="1371600"/>
            <a:ext cx="4812536" cy="369332"/>
          </a:xfrm>
          <a:prstGeom prst="rect">
            <a:avLst/>
          </a:prstGeom>
        </p:spPr>
        <p:txBody>
          <a:bodyPr wrap="none">
            <a:spAutoFit/>
          </a:bodyPr>
          <a:lstStyle/>
          <a:p>
            <a:r>
              <a:rPr lang="en-US" b="1" dirty="0">
                <a:solidFill>
                  <a:srgbClr val="92D050"/>
                </a:solidFill>
              </a:rPr>
              <a:t>From Query Viewer – Detailed Instructions</a:t>
            </a:r>
          </a:p>
        </p:txBody>
      </p:sp>
    </p:spTree>
    <p:extLst>
      <p:ext uri="{BB962C8B-B14F-4D97-AF65-F5344CB8AC3E}">
        <p14:creationId xmlns:p14="http://schemas.microsoft.com/office/powerpoint/2010/main" val="74878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478923"/>
            <a:ext cx="4892686" cy="369332"/>
          </a:xfrm>
          <a:prstGeom prst="rect">
            <a:avLst/>
          </a:prstGeom>
        </p:spPr>
        <p:txBody>
          <a:bodyPr wrap="none">
            <a:spAutoFit/>
          </a:bodyPr>
          <a:lstStyle/>
          <a:p>
            <a:r>
              <a:rPr lang="en-US" b="1" dirty="0">
                <a:solidFill>
                  <a:srgbClr val="92D050"/>
                </a:solidFill>
              </a:rPr>
              <a:t>From the Menu Path – Detailed Instructions</a:t>
            </a:r>
          </a:p>
        </p:txBody>
      </p:sp>
      <p:sp>
        <p:nvSpPr>
          <p:cNvPr id="3" name="Rectangle 2"/>
          <p:cNvSpPr/>
          <p:nvPr/>
        </p:nvSpPr>
        <p:spPr>
          <a:xfrm>
            <a:off x="685800" y="1880150"/>
            <a:ext cx="7848600" cy="369332"/>
          </a:xfrm>
          <a:prstGeom prst="rect">
            <a:avLst/>
          </a:prstGeom>
        </p:spPr>
        <p:txBody>
          <a:bodyPr wrap="square">
            <a:spAutoFit/>
          </a:bodyPr>
          <a:lstStyle/>
          <a:p>
            <a:r>
              <a:rPr lang="en-US" b="1" dirty="0"/>
              <a:t>Main Menu </a:t>
            </a:r>
            <a:r>
              <a:rPr lang="en-US" b="1" dirty="0">
                <a:sym typeface="Wingdings"/>
              </a:rPr>
              <a:t></a:t>
            </a:r>
            <a:r>
              <a:rPr lang="en-US" b="1" dirty="0"/>
              <a:t> Reporting Tools </a:t>
            </a:r>
            <a:r>
              <a:rPr lang="en-US" b="1" dirty="0">
                <a:sym typeface="Wingdings"/>
              </a:rPr>
              <a:t></a:t>
            </a:r>
            <a:r>
              <a:rPr lang="en-US" b="1" dirty="0"/>
              <a:t> Query </a:t>
            </a:r>
            <a:r>
              <a:rPr lang="en-US" b="1" dirty="0">
                <a:sym typeface="Wingdings"/>
              </a:rPr>
              <a:t></a:t>
            </a:r>
            <a:r>
              <a:rPr lang="en-US" b="1" dirty="0"/>
              <a:t> Schedule Query</a:t>
            </a:r>
          </a:p>
        </p:txBody>
      </p:sp>
      <p:pic>
        <p:nvPicPr>
          <p:cNvPr id="6146" name="Picture 81"/>
          <p:cNvPicPr>
            <a:picLocks noChangeAspect="1" noChangeArrowheads="1"/>
          </p:cNvPicPr>
          <p:nvPr/>
        </p:nvPicPr>
        <p:blipFill>
          <a:blip r:embed="rId4">
            <a:extLst>
              <a:ext uri="{28A0092B-C50C-407E-A947-70E740481C1C}">
                <a14:useLocalDpi xmlns:a14="http://schemas.microsoft.com/office/drawing/2010/main" val="0"/>
              </a:ext>
            </a:extLst>
          </a:blip>
          <a:srcRect t="15450" r="66444" b="55556"/>
          <a:stretch>
            <a:fillRect/>
          </a:stretch>
        </p:blipFill>
        <p:spPr bwMode="auto">
          <a:xfrm>
            <a:off x="719986" y="2438400"/>
            <a:ext cx="3693475" cy="1795634"/>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613290" y="2362200"/>
            <a:ext cx="2743200" cy="1477328"/>
          </a:xfrm>
          <a:prstGeom prst="rect">
            <a:avLst/>
          </a:prstGeom>
        </p:spPr>
        <p:txBody>
          <a:bodyPr wrap="square">
            <a:spAutoFit/>
          </a:bodyPr>
          <a:lstStyle/>
          <a:p>
            <a:r>
              <a:rPr lang="en-US" dirty="0"/>
              <a:t>Search for an existing Scheduled Query via:</a:t>
            </a:r>
          </a:p>
          <a:p>
            <a:pPr marL="342900" indent="-342900">
              <a:buFont typeface="Arial" panose="020B0604020202020204" pitchFamily="34" charset="0"/>
              <a:buChar char="•"/>
            </a:pPr>
            <a:r>
              <a:rPr lang="en-US" dirty="0"/>
              <a:t>Description</a:t>
            </a:r>
          </a:p>
          <a:p>
            <a:pPr marL="285750" lvl="0" indent="-285750">
              <a:buFont typeface="Arial" panose="020B0604020202020204" pitchFamily="34" charset="0"/>
              <a:buChar char="•"/>
            </a:pPr>
            <a:r>
              <a:rPr lang="en-US" dirty="0"/>
              <a:t>Query Name</a:t>
            </a:r>
          </a:p>
          <a:p>
            <a:pPr marL="285750" lvl="0" indent="-285750">
              <a:buFont typeface="Arial" panose="020B0604020202020204" pitchFamily="34" charset="0"/>
              <a:buChar char="•"/>
            </a:pPr>
            <a:r>
              <a:rPr lang="en-US" dirty="0"/>
              <a:t>Run Control ID</a:t>
            </a:r>
          </a:p>
        </p:txBody>
      </p:sp>
      <p:pic>
        <p:nvPicPr>
          <p:cNvPr id="6147" name="Picture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304" y="4338808"/>
            <a:ext cx="3537161" cy="2061992"/>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19986" y="4375008"/>
            <a:ext cx="3693475" cy="954107"/>
          </a:xfrm>
          <a:prstGeom prst="rect">
            <a:avLst/>
          </a:prstGeom>
        </p:spPr>
        <p:txBody>
          <a:bodyPr wrap="square">
            <a:spAutoFit/>
          </a:bodyPr>
          <a:lstStyle/>
          <a:p>
            <a:r>
              <a:rPr lang="en-US" dirty="0"/>
              <a:t>Click on the “Add a New Value” tab to create a new Run Control ID.</a:t>
            </a:r>
          </a:p>
        </p:txBody>
      </p:sp>
    </p:spTree>
    <p:extLst>
      <p:ext uri="{BB962C8B-B14F-4D97-AF65-F5344CB8AC3E}">
        <p14:creationId xmlns:p14="http://schemas.microsoft.com/office/powerpoint/2010/main" val="378036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2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839" y="4627563"/>
            <a:ext cx="3998912" cy="1712912"/>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pic>
        <p:nvPicPr>
          <p:cNvPr id="4099" name="Picture 1"/>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4862" y="2335212"/>
            <a:ext cx="4546070" cy="1779588"/>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86"/>
          <p:cNvSpPr>
            <a:spLocks/>
          </p:cNvSpPr>
          <p:nvPr/>
        </p:nvSpPr>
        <p:spPr bwMode="auto">
          <a:xfrm>
            <a:off x="4646761" y="2438400"/>
            <a:ext cx="621847" cy="304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6" name="Rounded Rectangle 287"/>
          <p:cNvSpPr>
            <a:spLocks/>
          </p:cNvSpPr>
          <p:nvPr/>
        </p:nvSpPr>
        <p:spPr bwMode="auto">
          <a:xfrm>
            <a:off x="4620984" y="5264831"/>
            <a:ext cx="1430338" cy="18256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Rounded Rectangle 68"/>
          <p:cNvSpPr>
            <a:spLocks/>
          </p:cNvSpPr>
          <p:nvPr/>
        </p:nvSpPr>
        <p:spPr bwMode="auto">
          <a:xfrm>
            <a:off x="6098947" y="5025119"/>
            <a:ext cx="1017587" cy="1270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Rounded Rectangle 69"/>
          <p:cNvSpPr>
            <a:spLocks/>
          </p:cNvSpPr>
          <p:nvPr/>
        </p:nvSpPr>
        <p:spPr bwMode="auto">
          <a:xfrm>
            <a:off x="6111647" y="5177519"/>
            <a:ext cx="1017587" cy="1270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1" name="Rectangle 10"/>
          <p:cNvSpPr/>
          <p:nvPr/>
        </p:nvSpPr>
        <p:spPr>
          <a:xfrm>
            <a:off x="799185" y="1898023"/>
            <a:ext cx="1983235" cy="369332"/>
          </a:xfrm>
          <a:prstGeom prst="rect">
            <a:avLst/>
          </a:prstGeom>
        </p:spPr>
        <p:txBody>
          <a:bodyPr wrap="none">
            <a:spAutoFit/>
          </a:bodyPr>
          <a:lstStyle/>
          <a:p>
            <a:r>
              <a:rPr lang="en-US" b="1" dirty="0"/>
              <a:t>Schedule Query</a:t>
            </a:r>
            <a:endParaRPr lang="en-US" dirty="0"/>
          </a:p>
        </p:txBody>
      </p:sp>
      <p:sp>
        <p:nvSpPr>
          <p:cNvPr id="12" name="Rectangle 11"/>
          <p:cNvSpPr/>
          <p:nvPr/>
        </p:nvSpPr>
        <p:spPr>
          <a:xfrm>
            <a:off x="5334000" y="4278868"/>
            <a:ext cx="3171061" cy="369332"/>
          </a:xfrm>
          <a:prstGeom prst="rect">
            <a:avLst/>
          </a:prstGeom>
        </p:spPr>
        <p:txBody>
          <a:bodyPr wrap="none">
            <a:spAutoFit/>
          </a:bodyPr>
          <a:lstStyle/>
          <a:p>
            <a:r>
              <a:rPr lang="en-US" b="1" dirty="0"/>
              <a:t>Process Scheduler Request</a:t>
            </a:r>
            <a:endParaRPr lang="en-US" dirty="0"/>
          </a:p>
        </p:txBody>
      </p:sp>
      <p:sp>
        <p:nvSpPr>
          <p:cNvPr id="9" name="Rectangle 8"/>
          <p:cNvSpPr/>
          <p:nvPr/>
        </p:nvSpPr>
        <p:spPr>
          <a:xfrm>
            <a:off x="5350932" y="2228671"/>
            <a:ext cx="3395136" cy="1200329"/>
          </a:xfrm>
          <a:prstGeom prst="rect">
            <a:avLst/>
          </a:prstGeom>
        </p:spPr>
        <p:txBody>
          <a:bodyPr wrap="square">
            <a:spAutoFit/>
          </a:bodyPr>
          <a:lstStyle/>
          <a:p>
            <a:r>
              <a:rPr lang="en-US" dirty="0"/>
              <a:t>Enter a description for the Query Run Control ID in the Description Field. Update any Prompts.</a:t>
            </a:r>
          </a:p>
        </p:txBody>
      </p:sp>
      <p:sp>
        <p:nvSpPr>
          <p:cNvPr id="10" name="Rectangle 9"/>
          <p:cNvSpPr/>
          <p:nvPr/>
        </p:nvSpPr>
        <p:spPr>
          <a:xfrm>
            <a:off x="1247093" y="4699189"/>
            <a:ext cx="2887430" cy="923330"/>
          </a:xfrm>
          <a:prstGeom prst="rect">
            <a:avLst/>
          </a:prstGeom>
        </p:spPr>
        <p:txBody>
          <a:bodyPr wrap="square">
            <a:spAutoFit/>
          </a:bodyPr>
          <a:lstStyle/>
          <a:p>
            <a:r>
              <a:rPr lang="en-US" dirty="0"/>
              <a:t>Select the Time Zone, Date and Time to run the Query.</a:t>
            </a:r>
          </a:p>
        </p:txBody>
      </p:sp>
      <p:sp>
        <p:nvSpPr>
          <p:cNvPr id="15" name="Rectangle 14"/>
          <p:cNvSpPr/>
          <p:nvPr/>
        </p:nvSpPr>
        <p:spPr>
          <a:xfrm>
            <a:off x="468084" y="1458185"/>
            <a:ext cx="4892686" cy="369332"/>
          </a:xfrm>
          <a:prstGeom prst="rect">
            <a:avLst/>
          </a:prstGeom>
        </p:spPr>
        <p:txBody>
          <a:bodyPr wrap="none">
            <a:spAutoFit/>
          </a:bodyPr>
          <a:lstStyle/>
          <a:p>
            <a:r>
              <a:rPr lang="en-US" b="1" dirty="0">
                <a:solidFill>
                  <a:srgbClr val="92D050"/>
                </a:solidFill>
              </a:rPr>
              <a:t>From the Menu Path – Detailed Instructions</a:t>
            </a:r>
          </a:p>
        </p:txBody>
      </p:sp>
    </p:spTree>
    <p:extLst>
      <p:ext uri="{BB962C8B-B14F-4D97-AF65-F5344CB8AC3E}">
        <p14:creationId xmlns:p14="http://schemas.microsoft.com/office/powerpoint/2010/main" val="322751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28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802" y="3276600"/>
            <a:ext cx="4586998" cy="1905000"/>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pic>
        <p:nvPicPr>
          <p:cNvPr id="5124" name="Picture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2707" y="4495800"/>
            <a:ext cx="5033675" cy="1965325"/>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70802" y="2878782"/>
            <a:ext cx="2016899" cy="369332"/>
          </a:xfrm>
          <a:prstGeom prst="rect">
            <a:avLst/>
          </a:prstGeom>
        </p:spPr>
        <p:txBody>
          <a:bodyPr wrap="none">
            <a:spAutoFit/>
          </a:bodyPr>
          <a:lstStyle/>
          <a:p>
            <a:r>
              <a:rPr lang="en-US" b="1" dirty="0"/>
              <a:t>Process  Monitor</a:t>
            </a:r>
          </a:p>
        </p:txBody>
      </p:sp>
      <p:sp>
        <p:nvSpPr>
          <p:cNvPr id="10" name="Rectangle 9"/>
          <p:cNvSpPr/>
          <p:nvPr/>
        </p:nvSpPr>
        <p:spPr>
          <a:xfrm>
            <a:off x="6599483" y="4114800"/>
            <a:ext cx="1997663" cy="369332"/>
          </a:xfrm>
          <a:prstGeom prst="rect">
            <a:avLst/>
          </a:prstGeom>
        </p:spPr>
        <p:txBody>
          <a:bodyPr wrap="none">
            <a:spAutoFit/>
          </a:bodyPr>
          <a:lstStyle/>
          <a:p>
            <a:r>
              <a:rPr lang="en-US" b="1" dirty="0"/>
              <a:t>Report Manager</a:t>
            </a:r>
          </a:p>
        </p:txBody>
      </p:sp>
      <p:grpSp>
        <p:nvGrpSpPr>
          <p:cNvPr id="7" name="Group 6"/>
          <p:cNvGrpSpPr/>
          <p:nvPr/>
        </p:nvGrpSpPr>
        <p:grpSpPr>
          <a:xfrm>
            <a:off x="3077998" y="1755196"/>
            <a:ext cx="4359604" cy="1469975"/>
            <a:chOff x="3077998" y="1755196"/>
            <a:chExt cx="4359604" cy="1469975"/>
          </a:xfrm>
        </p:grpSpPr>
        <p:pic>
          <p:nvPicPr>
            <p:cNvPr id="5122" name="Picture 28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77998" y="1755196"/>
              <a:ext cx="4359604" cy="1469975"/>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34000" y="2003124"/>
              <a:ext cx="704232" cy="239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19800" y="2003124"/>
              <a:ext cx="770505" cy="239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310881" y="2242610"/>
              <a:ext cx="1066800" cy="239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77321" y="1408528"/>
            <a:ext cx="4892686" cy="369332"/>
          </a:xfrm>
          <a:prstGeom prst="rect">
            <a:avLst/>
          </a:prstGeom>
        </p:spPr>
        <p:txBody>
          <a:bodyPr wrap="none">
            <a:spAutoFit/>
          </a:bodyPr>
          <a:lstStyle/>
          <a:p>
            <a:r>
              <a:rPr lang="en-US" b="1" dirty="0">
                <a:solidFill>
                  <a:srgbClr val="92D050"/>
                </a:solidFill>
              </a:rPr>
              <a:t>From the Menu Path – Detailed Instructions</a:t>
            </a:r>
          </a:p>
        </p:txBody>
      </p:sp>
    </p:spTree>
    <p:extLst>
      <p:ext uri="{BB962C8B-B14F-4D97-AF65-F5344CB8AC3E}">
        <p14:creationId xmlns:p14="http://schemas.microsoft.com/office/powerpoint/2010/main" val="144201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36848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76866" y="2143581"/>
            <a:ext cx="2016899" cy="369332"/>
          </a:xfrm>
          <a:prstGeom prst="rect">
            <a:avLst/>
          </a:prstGeom>
        </p:spPr>
        <p:txBody>
          <a:bodyPr wrap="none">
            <a:spAutoFit/>
          </a:bodyPr>
          <a:lstStyle/>
          <a:p>
            <a:r>
              <a:rPr lang="en-US" b="1" dirty="0"/>
              <a:t>Process  Monitor</a:t>
            </a:r>
          </a:p>
        </p:txBody>
      </p:sp>
      <p:sp>
        <p:nvSpPr>
          <p:cNvPr id="13" name="Rectangle 12"/>
          <p:cNvSpPr/>
          <p:nvPr/>
        </p:nvSpPr>
        <p:spPr>
          <a:xfrm>
            <a:off x="457200" y="1002268"/>
            <a:ext cx="4892686" cy="369332"/>
          </a:xfrm>
          <a:prstGeom prst="rect">
            <a:avLst/>
          </a:prstGeom>
        </p:spPr>
        <p:txBody>
          <a:bodyPr wrap="none">
            <a:spAutoFit/>
          </a:bodyPr>
          <a:lstStyle/>
          <a:p>
            <a:r>
              <a:rPr lang="en-US" b="1" dirty="0">
                <a:solidFill>
                  <a:srgbClr val="92D050"/>
                </a:solidFill>
              </a:rPr>
              <a:t>From the Menu Path – Detailed Instructions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765" y="2512913"/>
            <a:ext cx="6515100" cy="2363886"/>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721288" y="5256113"/>
            <a:ext cx="2915477" cy="1200329"/>
          </a:xfrm>
          <a:prstGeom prst="rect">
            <a:avLst/>
          </a:prstGeom>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User ID</a:t>
            </a:r>
          </a:p>
          <a:p>
            <a:pPr marL="285750" indent="-285750">
              <a:buFont typeface="Arial" panose="020B0604020202020204" pitchFamily="34" charset="0"/>
              <a:buChar char="•"/>
            </a:pPr>
            <a:r>
              <a:rPr lang="en-US" dirty="0">
                <a:latin typeface="Century Gothic" panose="020B0502020202020204" pitchFamily="34" charset="0"/>
              </a:rPr>
              <a:t>Type</a:t>
            </a:r>
          </a:p>
          <a:p>
            <a:pPr marL="285750" indent="-285750">
              <a:buFont typeface="Arial" panose="020B0604020202020204" pitchFamily="34" charset="0"/>
              <a:buChar char="•"/>
            </a:pPr>
            <a:r>
              <a:rPr lang="en-US" dirty="0">
                <a:latin typeface="Century Gothic" panose="020B0502020202020204" pitchFamily="34" charset="0"/>
              </a:rPr>
              <a:t>Number of days past</a:t>
            </a:r>
          </a:p>
          <a:p>
            <a:pPr marL="285750" indent="-285750">
              <a:buFont typeface="Arial" panose="020B0604020202020204" pitchFamily="34" charset="0"/>
              <a:buChar char="•"/>
            </a:pPr>
            <a:r>
              <a:rPr lang="en-US" dirty="0">
                <a:latin typeface="Century Gothic" panose="020B0502020202020204" pitchFamily="34" charset="0"/>
              </a:rPr>
              <a:t>Server</a:t>
            </a:r>
          </a:p>
        </p:txBody>
      </p:sp>
      <p:sp>
        <p:nvSpPr>
          <p:cNvPr id="9" name="Rectangle 8"/>
          <p:cNvSpPr/>
          <p:nvPr/>
        </p:nvSpPr>
        <p:spPr>
          <a:xfrm>
            <a:off x="3846315" y="5256112"/>
            <a:ext cx="4572000" cy="1200329"/>
          </a:xfrm>
          <a:prstGeom prst="rect">
            <a:avLst/>
          </a:prstGeom>
        </p:spPr>
        <p:txBody>
          <a:bodyPr>
            <a:spAutoFit/>
          </a:bodyPr>
          <a:lstStyle/>
          <a:p>
            <a:pPr marL="285750" indent="-285750">
              <a:buFont typeface="Arial" panose="020B0604020202020204" pitchFamily="34" charset="0"/>
              <a:buChar char="•"/>
            </a:pPr>
            <a:r>
              <a:rPr lang="en-US" dirty="0">
                <a:latin typeface="Century Gothic" panose="020B0502020202020204" pitchFamily="34" charset="0"/>
              </a:rPr>
              <a:t>Name</a:t>
            </a:r>
          </a:p>
          <a:p>
            <a:pPr marL="285750" indent="-285750">
              <a:buFont typeface="Arial" panose="020B0604020202020204" pitchFamily="34" charset="0"/>
              <a:buChar char="•"/>
            </a:pPr>
            <a:r>
              <a:rPr lang="en-US" dirty="0">
                <a:latin typeface="Century Gothic" panose="020B0502020202020204" pitchFamily="34" charset="0"/>
              </a:rPr>
              <a:t>Instance from and to</a:t>
            </a:r>
          </a:p>
          <a:p>
            <a:pPr marL="285750" indent="-285750">
              <a:buFont typeface="Arial" panose="020B0604020202020204" pitchFamily="34" charset="0"/>
              <a:buChar char="•"/>
            </a:pPr>
            <a:r>
              <a:rPr lang="en-US" dirty="0">
                <a:latin typeface="Century Gothic" panose="020B0502020202020204" pitchFamily="34" charset="0"/>
              </a:rPr>
              <a:t>Run Status</a:t>
            </a:r>
          </a:p>
          <a:p>
            <a:pPr marL="285750" indent="-285750">
              <a:buFont typeface="Arial" panose="020B0604020202020204" pitchFamily="34" charset="0"/>
              <a:buChar char="•"/>
            </a:pPr>
            <a:r>
              <a:rPr lang="en-US" dirty="0">
                <a:latin typeface="Century Gothic" panose="020B0502020202020204" pitchFamily="34" charset="0"/>
              </a:rPr>
              <a:t>Distribution Status</a:t>
            </a:r>
          </a:p>
        </p:txBody>
      </p:sp>
      <p:sp>
        <p:nvSpPr>
          <p:cNvPr id="12" name="Rectangle 11"/>
          <p:cNvSpPr/>
          <p:nvPr/>
        </p:nvSpPr>
        <p:spPr>
          <a:xfrm>
            <a:off x="721287" y="4886781"/>
            <a:ext cx="7030277" cy="369332"/>
          </a:xfrm>
          <a:prstGeom prst="rect">
            <a:avLst/>
          </a:prstGeom>
        </p:spPr>
        <p:txBody>
          <a:bodyPr wrap="square">
            <a:spAutoFit/>
          </a:bodyPr>
          <a:lstStyle/>
          <a:p>
            <a:r>
              <a:rPr lang="en-US" dirty="0">
                <a:latin typeface="Century Gothic" panose="020B0502020202020204" pitchFamily="34" charset="0"/>
              </a:rPr>
              <a:t>You are able to see the status of Scheduled Query runs by:</a:t>
            </a:r>
          </a:p>
        </p:txBody>
      </p:sp>
      <p:sp>
        <p:nvSpPr>
          <p:cNvPr id="10" name="Rectangle 9"/>
          <p:cNvSpPr/>
          <p:nvPr/>
        </p:nvSpPr>
        <p:spPr>
          <a:xfrm>
            <a:off x="483048" y="1295400"/>
            <a:ext cx="8356152" cy="738664"/>
          </a:xfrm>
          <a:prstGeom prst="rect">
            <a:avLst/>
          </a:prstGeom>
        </p:spPr>
        <p:txBody>
          <a:bodyPr wrap="square">
            <a:spAutoFit/>
          </a:bodyPr>
          <a:lstStyle/>
          <a:p>
            <a:endParaRPr lang="en-US" sz="1400" dirty="0"/>
          </a:p>
          <a:p>
            <a:r>
              <a:rPr lang="en-US" sz="1400" dirty="0"/>
              <a:t>Can also be accessed through the  Menu Path: </a:t>
            </a:r>
          </a:p>
          <a:p>
            <a:r>
              <a:rPr lang="en-US" sz="1400" dirty="0"/>
              <a:t>Main Menu&gt;PeopleTools&gt;Process Scheduler&gt;Process Monitor</a:t>
            </a:r>
          </a:p>
        </p:txBody>
      </p:sp>
    </p:spTree>
    <p:extLst>
      <p:ext uri="{BB962C8B-B14F-4D97-AF65-F5344CB8AC3E}">
        <p14:creationId xmlns:p14="http://schemas.microsoft.com/office/powerpoint/2010/main" val="277307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47987" y="350043"/>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5033675" cy="1965325"/>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516937" y="1828800"/>
            <a:ext cx="1997663" cy="369332"/>
          </a:xfrm>
          <a:prstGeom prst="rect">
            <a:avLst/>
          </a:prstGeom>
        </p:spPr>
        <p:txBody>
          <a:bodyPr wrap="none">
            <a:spAutoFit/>
          </a:bodyPr>
          <a:lstStyle/>
          <a:p>
            <a:r>
              <a:rPr lang="en-US" b="1" dirty="0"/>
              <a:t>Report Manager</a:t>
            </a:r>
          </a:p>
        </p:txBody>
      </p:sp>
      <p:sp>
        <p:nvSpPr>
          <p:cNvPr id="13" name="Rectangle 12"/>
          <p:cNvSpPr/>
          <p:nvPr/>
        </p:nvSpPr>
        <p:spPr>
          <a:xfrm>
            <a:off x="457200" y="926068"/>
            <a:ext cx="4892686" cy="369332"/>
          </a:xfrm>
          <a:prstGeom prst="rect">
            <a:avLst/>
          </a:prstGeom>
        </p:spPr>
        <p:txBody>
          <a:bodyPr wrap="none">
            <a:spAutoFit/>
          </a:bodyPr>
          <a:lstStyle/>
          <a:p>
            <a:r>
              <a:rPr lang="en-US" b="1" dirty="0">
                <a:solidFill>
                  <a:srgbClr val="92D050"/>
                </a:solidFill>
              </a:rPr>
              <a:t>From the Menu Path – Detailed Instructions</a:t>
            </a:r>
          </a:p>
        </p:txBody>
      </p:sp>
      <p:sp>
        <p:nvSpPr>
          <p:cNvPr id="7" name="Rectangle 6"/>
          <p:cNvSpPr/>
          <p:nvPr/>
        </p:nvSpPr>
        <p:spPr>
          <a:xfrm>
            <a:off x="609600" y="4495800"/>
            <a:ext cx="7239000" cy="369332"/>
          </a:xfrm>
          <a:prstGeom prst="rect">
            <a:avLst/>
          </a:prstGeom>
        </p:spPr>
        <p:txBody>
          <a:bodyPr wrap="square">
            <a:spAutoFit/>
          </a:bodyPr>
          <a:lstStyle/>
          <a:p>
            <a:r>
              <a:rPr lang="en-US" dirty="0">
                <a:latin typeface="Century Gothic" panose="020B0502020202020204" pitchFamily="34" charset="0"/>
              </a:rPr>
              <a:t>You are able to filter the displayed reports by:</a:t>
            </a:r>
          </a:p>
        </p:txBody>
      </p:sp>
      <p:sp>
        <p:nvSpPr>
          <p:cNvPr id="8" name="Rectangle 7"/>
          <p:cNvSpPr/>
          <p:nvPr/>
        </p:nvSpPr>
        <p:spPr>
          <a:xfrm>
            <a:off x="609600" y="5105400"/>
            <a:ext cx="4572000" cy="923330"/>
          </a:xfrm>
          <a:prstGeom prst="rect">
            <a:avLst/>
          </a:prstGeom>
        </p:spPr>
        <p:txBody>
          <a:bodyPr>
            <a:spAutoFit/>
          </a:bodyPr>
          <a:lstStyle/>
          <a:p>
            <a:pPr marL="285750" indent="-285750">
              <a:buFont typeface="Arial" panose="020B0604020202020204" pitchFamily="34" charset="0"/>
              <a:buChar char="•"/>
            </a:pPr>
            <a:r>
              <a:rPr lang="en-US" dirty="0">
                <a:latin typeface="Century Gothic" panose="020B0502020202020204" pitchFamily="34" charset="0"/>
              </a:rPr>
              <a:t>Folder</a:t>
            </a:r>
          </a:p>
          <a:p>
            <a:pPr marL="285750" indent="-285750">
              <a:buFont typeface="Arial" panose="020B0604020202020204" pitchFamily="34" charset="0"/>
              <a:buChar char="•"/>
            </a:pPr>
            <a:r>
              <a:rPr lang="en-US" dirty="0">
                <a:latin typeface="Century Gothic" panose="020B0502020202020204" pitchFamily="34" charset="0"/>
              </a:rPr>
              <a:t>Instance from and to</a:t>
            </a:r>
          </a:p>
          <a:p>
            <a:pPr marL="285750" indent="-285750">
              <a:buFont typeface="Arial" panose="020B0604020202020204" pitchFamily="34" charset="0"/>
              <a:buChar char="•"/>
            </a:pPr>
            <a:r>
              <a:rPr lang="en-US" dirty="0">
                <a:latin typeface="Century Gothic" panose="020B0502020202020204" pitchFamily="34" charset="0"/>
              </a:rPr>
              <a:t>Name</a:t>
            </a:r>
          </a:p>
        </p:txBody>
      </p:sp>
      <p:sp>
        <p:nvSpPr>
          <p:cNvPr id="9" name="Rectangle 8"/>
          <p:cNvSpPr/>
          <p:nvPr/>
        </p:nvSpPr>
        <p:spPr>
          <a:xfrm>
            <a:off x="3810000" y="5105400"/>
            <a:ext cx="4572000" cy="923330"/>
          </a:xfrm>
          <a:prstGeom prst="rect">
            <a:avLst/>
          </a:prstGeom>
        </p:spPr>
        <p:txBody>
          <a:bodyPr>
            <a:spAutoFit/>
          </a:bodyPr>
          <a:lstStyle/>
          <a:p>
            <a:pPr marL="285750" indent="-285750">
              <a:buFont typeface="Arial" panose="020B0604020202020204" pitchFamily="34" charset="0"/>
              <a:buChar char="•"/>
            </a:pPr>
            <a:r>
              <a:rPr lang="en-US" dirty="0">
                <a:latin typeface="Century Gothic" panose="020B0502020202020204" pitchFamily="34" charset="0"/>
              </a:rPr>
              <a:t>Created on Date</a:t>
            </a:r>
          </a:p>
          <a:p>
            <a:pPr marL="285750" indent="-285750">
              <a:buFont typeface="Arial" panose="020B0604020202020204" pitchFamily="34" charset="0"/>
              <a:buChar char="•"/>
            </a:pPr>
            <a:r>
              <a:rPr lang="en-US" dirty="0">
                <a:latin typeface="Century Gothic" panose="020B0502020202020204" pitchFamily="34" charset="0"/>
              </a:rPr>
              <a:t>Number of Days past</a:t>
            </a:r>
          </a:p>
          <a:p>
            <a:pPr marL="285750" indent="-285750">
              <a:buFont typeface="Arial" panose="020B0604020202020204" pitchFamily="34" charset="0"/>
              <a:buChar char="•"/>
            </a:pPr>
            <a:r>
              <a:rPr lang="en-US" dirty="0">
                <a:latin typeface="Century Gothic" panose="020B0502020202020204" pitchFamily="34" charset="0"/>
              </a:rPr>
              <a:t>Date Range</a:t>
            </a:r>
            <a:endParaRPr lang="en-US" dirty="0"/>
          </a:p>
        </p:txBody>
      </p:sp>
      <p:sp>
        <p:nvSpPr>
          <p:cNvPr id="11" name="Rectangle 10"/>
          <p:cNvSpPr/>
          <p:nvPr/>
        </p:nvSpPr>
        <p:spPr>
          <a:xfrm>
            <a:off x="468084" y="1305580"/>
            <a:ext cx="8356152" cy="523220"/>
          </a:xfrm>
          <a:prstGeom prst="rect">
            <a:avLst/>
          </a:prstGeom>
        </p:spPr>
        <p:txBody>
          <a:bodyPr wrap="square">
            <a:spAutoFit/>
          </a:bodyPr>
          <a:lstStyle/>
          <a:p>
            <a:r>
              <a:rPr lang="en-US" sz="1400" dirty="0"/>
              <a:t>Can also be accessed through the  Menu Path: </a:t>
            </a:r>
          </a:p>
          <a:p>
            <a:r>
              <a:rPr lang="en-US" sz="1400" dirty="0"/>
              <a:t>Main Menu &gt; Reporting Tools &gt; Report Manager</a:t>
            </a:r>
          </a:p>
        </p:txBody>
      </p:sp>
    </p:spTree>
    <p:extLst>
      <p:ext uri="{BB962C8B-B14F-4D97-AF65-F5344CB8AC3E}">
        <p14:creationId xmlns:p14="http://schemas.microsoft.com/office/powerpoint/2010/main" val="277307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8084" y="792162"/>
            <a:ext cx="8229600" cy="884238"/>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a:solidFill>
                  <a:srgbClr val="92D050"/>
                </a:solidFill>
              </a:rPr>
              <a:t>Schedule Query</a:t>
            </a:r>
            <a:endParaRPr lang="en-US" dirty="0">
              <a:solidFill>
                <a:srgbClr val="92D050"/>
              </a:solidFill>
            </a:endParaRPr>
          </a:p>
        </p:txBody>
      </p:sp>
      <p:pic>
        <p:nvPicPr>
          <p:cNvPr id="4"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9600" y="1459468"/>
            <a:ext cx="6471643" cy="369332"/>
          </a:xfrm>
          <a:prstGeom prst="rect">
            <a:avLst/>
          </a:prstGeom>
        </p:spPr>
        <p:txBody>
          <a:bodyPr wrap="none">
            <a:spAutoFit/>
          </a:bodyPr>
          <a:lstStyle/>
          <a:p>
            <a:r>
              <a:rPr lang="en-US" b="1" dirty="0">
                <a:solidFill>
                  <a:srgbClr val="92D050"/>
                </a:solidFill>
              </a:rPr>
              <a:t>From Schedule Query Menu Path – Simplified Instructions</a:t>
            </a:r>
          </a:p>
        </p:txBody>
      </p:sp>
      <p:pic>
        <p:nvPicPr>
          <p:cNvPr id="12" name="Picture 6" descr="C:\Users\pmcdaniel\AppData\Local\Microsoft\Windows\Temporary Internet Files\Content.IE5\YLPIG104\creat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811406"/>
            <a:ext cx="1481138" cy="172799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990600" y="4343400"/>
            <a:ext cx="7630884" cy="2108269"/>
          </a:xfrm>
          <a:prstGeom prst="rect">
            <a:avLst/>
          </a:prstGeom>
          <a:solidFill>
            <a:schemeClr val="bg2"/>
          </a:solidFill>
          <a:ln w="28575">
            <a:solidFill>
              <a:schemeClr val="accent4">
                <a:lumMod val="40000"/>
                <a:lumOff val="60000"/>
              </a:schemeClr>
            </a:solidFill>
          </a:ln>
        </p:spPr>
        <p:txBody>
          <a:bodyPr wrap="square">
            <a:spAutoFit/>
          </a:bodyPr>
          <a:lstStyle/>
          <a:p>
            <a:pPr defTabSz="931774"/>
            <a:r>
              <a:rPr lang="en-US" b="1" dirty="0">
                <a:latin typeface="Century Gothic" panose="020B0502020202020204" pitchFamily="34" charset="0"/>
              </a:rPr>
              <a:t>Schedule a Query to Run via Schedule Query.</a:t>
            </a:r>
          </a:p>
          <a:p>
            <a:pPr defTabSz="931774"/>
            <a:r>
              <a:rPr lang="en-US" dirty="0">
                <a:latin typeface="Century Gothic" panose="020B0502020202020204" pitchFamily="34" charset="0"/>
              </a:rPr>
              <a:t>CS – Search for and schedule</a:t>
            </a:r>
            <a:r>
              <a:rPr lang="en-US" b="1" dirty="0">
                <a:latin typeface="Century Gothic" panose="020B0502020202020204" pitchFamily="34" charset="0"/>
              </a:rPr>
              <a:t> QCS_TRAIN_STDNT_ENRL</a:t>
            </a:r>
          </a:p>
          <a:p>
            <a:pPr defTabSz="931774"/>
            <a:r>
              <a:rPr lang="en-US" dirty="0">
                <a:latin typeface="Century Gothic" panose="020B0502020202020204" pitchFamily="34" charset="0"/>
              </a:rPr>
              <a:t>HC – Search for and schedule </a:t>
            </a:r>
            <a:r>
              <a:rPr lang="en-US" b="1" dirty="0">
                <a:latin typeface="Century Gothic" panose="020B0502020202020204" pitchFamily="34" charset="0"/>
              </a:rPr>
              <a:t>QHC_TRAIN_BENEFIT</a:t>
            </a:r>
          </a:p>
          <a:p>
            <a:pPr defTabSz="931774"/>
            <a:r>
              <a:rPr lang="en-US" dirty="0">
                <a:latin typeface="Century Gothic" panose="020B0502020202020204" pitchFamily="34" charset="0"/>
              </a:rPr>
              <a:t>FS – Search for and schedule </a:t>
            </a:r>
            <a:r>
              <a:rPr lang="en-US" b="1" dirty="0">
                <a:latin typeface="Century Gothic" panose="020B0502020202020204" pitchFamily="34" charset="0"/>
              </a:rPr>
              <a:t>QFS_TRAIN_CUSTOMER</a:t>
            </a:r>
          </a:p>
          <a:p>
            <a:pPr defTabSz="931774"/>
            <a:endParaRPr lang="en-US" b="1" dirty="0">
              <a:latin typeface="Century Gothic" panose="020B0502020202020204" pitchFamily="34" charset="0"/>
            </a:endParaRPr>
          </a:p>
          <a:p>
            <a:pPr defTabSz="931774"/>
            <a:r>
              <a:rPr lang="en-US" b="1" dirty="0">
                <a:latin typeface="Century Gothic" panose="020B0502020202020204" pitchFamily="34" charset="0"/>
              </a:rPr>
              <a:t>Run Control ID		Description		Type	Format</a:t>
            </a:r>
          </a:p>
          <a:p>
            <a:pPr defTabSz="931774"/>
            <a:r>
              <a:rPr lang="en-US" dirty="0">
                <a:latin typeface="Century Gothic" panose="020B0502020202020204" pitchFamily="34" charset="0"/>
              </a:rPr>
              <a:t>NAME_TRAIN_RUNID2	Schedule Exercise	Web	XLS</a:t>
            </a:r>
          </a:p>
          <a:p>
            <a:pPr defTabSz="931774"/>
            <a:endParaRPr lang="en-US" sz="500" b="1" dirty="0">
              <a:latin typeface="Century Gothic" panose="020B0502020202020204" pitchFamily="34" charset="0"/>
            </a:endParaRPr>
          </a:p>
        </p:txBody>
      </p:sp>
      <p:sp>
        <p:nvSpPr>
          <p:cNvPr id="15" name="Rectangle 14"/>
          <p:cNvSpPr/>
          <p:nvPr/>
        </p:nvSpPr>
        <p:spPr>
          <a:xfrm rot="20789533">
            <a:off x="220890" y="2737141"/>
            <a:ext cx="8865503"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anose="03050502040202030202" pitchFamily="66" charset="0"/>
              </a:rPr>
              <a:t>Schedule Your Own Query</a:t>
            </a:r>
          </a:p>
        </p:txBody>
      </p:sp>
    </p:spTree>
    <p:extLst>
      <p:ext uri="{BB962C8B-B14F-4D97-AF65-F5344CB8AC3E}">
        <p14:creationId xmlns:p14="http://schemas.microsoft.com/office/powerpoint/2010/main" val="165935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549936"/>
            <a:ext cx="4568540" cy="1574264"/>
          </a:xfrm>
        </p:spPr>
        <p:txBody>
          <a:bodyPr/>
          <a:lstStyle/>
          <a:p>
            <a:r>
              <a:rPr lang="en-US" dirty="0" smtClean="0"/>
              <a:t>The metaLink data dictionary</a:t>
            </a:r>
            <a:endParaRPr lang="en-US" dirty="0"/>
          </a:p>
        </p:txBody>
      </p:sp>
      <p:pic>
        <p:nvPicPr>
          <p:cNvPr id="4" name="Picture 3" descr="Search Files Filing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62200"/>
            <a:ext cx="3810000" cy="3744310"/>
          </a:xfrm>
          <a:prstGeom prst="rect">
            <a:avLst/>
          </a:prstGeom>
        </p:spPr>
      </p:pic>
      <p:pic>
        <p:nvPicPr>
          <p:cNvPr id="5" name="Picture 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4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21897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92D050"/>
                </a:solidFill>
                <a:effectLst/>
                <a:uLnTx/>
                <a:uFillTx/>
                <a:latin typeface="Franklin Gothic Book"/>
                <a:ea typeface="+mn-ea"/>
                <a:cs typeface="+mn-cs"/>
              </a:rPr>
              <a:t>View Data Dictionary</a:t>
            </a:r>
            <a:endParaRPr kumimoji="0" lang="en-US" sz="1800" b="1" i="0" u="none" strike="noStrike" kern="1200" cap="none" spc="0" normalizeH="0" baseline="0" noProof="0" dirty="0">
              <a:ln>
                <a:noFill/>
              </a:ln>
              <a:solidFill>
                <a:srgbClr val="92D050"/>
              </a:solidFill>
              <a:effectLst/>
              <a:uLnTx/>
              <a:uFillTx/>
              <a:latin typeface="Franklin Gothic Book"/>
              <a:ea typeface="+mn-ea"/>
              <a:cs typeface="+mn-cs"/>
            </a:endParaRPr>
          </a:p>
        </p:txBody>
      </p:sp>
      <p:sp>
        <p:nvSpPr>
          <p:cNvPr id="3" name="Rectangle 2"/>
          <p:cNvSpPr/>
          <p:nvPr/>
        </p:nvSpPr>
        <p:spPr>
          <a:xfrm>
            <a:off x="507801" y="2133600"/>
            <a:ext cx="8382000" cy="375552"/>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To view table and column information, click on View Current Data Dictionary. </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creenshot of view data dictionary hyperlink" title="Screenshot"/>
          <p:cNvPicPr/>
          <p:nvPr/>
        </p:nvPicPr>
        <p:blipFill>
          <a:blip r:embed="rId4">
            <a:extLst>
              <a:ext uri="{28A0092B-C50C-407E-A947-70E740481C1C}">
                <a14:useLocalDpi xmlns:a14="http://schemas.microsoft.com/office/drawing/2010/main" val="0"/>
              </a:ext>
            </a:extLst>
          </a:blip>
          <a:stretch>
            <a:fillRect/>
          </a:stretch>
        </p:blipFill>
        <p:spPr>
          <a:xfrm>
            <a:off x="1653023" y="3115023"/>
            <a:ext cx="5878195" cy="3429000"/>
          </a:xfrm>
          <a:prstGeom prst="rect">
            <a:avLst/>
          </a:prstGeom>
        </p:spPr>
      </p:pic>
      <p:pic>
        <p:nvPicPr>
          <p:cNvPr id="7"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891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3033" y="844596"/>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2" y="1310465"/>
            <a:ext cx="168552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Data Dictionary</a:t>
            </a:r>
          </a:p>
        </p:txBody>
      </p:sp>
      <p:pic>
        <p:nvPicPr>
          <p:cNvPr id="6" name="Picture 5" descr="Filter options" title="Screenshot"/>
          <p:cNvPicPr/>
          <p:nvPr/>
        </p:nvPicPr>
        <p:blipFill>
          <a:blip r:embed="rId4">
            <a:extLst>
              <a:ext uri="{28A0092B-C50C-407E-A947-70E740481C1C}">
                <a14:useLocalDpi xmlns:a14="http://schemas.microsoft.com/office/drawing/2010/main" val="0"/>
              </a:ext>
            </a:extLst>
          </a:blip>
          <a:stretch>
            <a:fillRect/>
          </a:stretch>
        </p:blipFill>
        <p:spPr>
          <a:xfrm>
            <a:off x="609601" y="1679797"/>
            <a:ext cx="7924800" cy="1218851"/>
          </a:xfrm>
          <a:prstGeom prst="rect">
            <a:avLst/>
          </a:prstGeom>
        </p:spPr>
      </p:pic>
      <p:grpSp>
        <p:nvGrpSpPr>
          <p:cNvPr id="7" name="Group 6"/>
          <p:cNvGrpSpPr/>
          <p:nvPr/>
        </p:nvGrpSpPr>
        <p:grpSpPr>
          <a:xfrm>
            <a:off x="615696" y="2895600"/>
            <a:ext cx="8091225" cy="3652263"/>
            <a:chOff x="507800" y="2383770"/>
            <a:chExt cx="8091225" cy="3036712"/>
          </a:xfrm>
        </p:grpSpPr>
        <p:sp>
          <p:nvSpPr>
            <p:cNvPr id="3" name="Rectangle 2"/>
            <p:cNvSpPr>
              <a:spLocks noChangeArrowheads="1"/>
            </p:cNvSpPr>
            <p:nvPr/>
          </p:nvSpPr>
          <p:spPr bwMode="auto">
            <a:xfrm>
              <a:off x="507801" y="2383770"/>
              <a:ext cx="2184893" cy="46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385A85"/>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F</a:t>
              </a:r>
              <a:r>
                <a:rPr kumimoji="0" lang="en-US" altLang="en-US" sz="1400" b="1" i="0" u="none" strike="noStrike" kern="1200" cap="none" spc="0" normalizeH="0" baseline="0" noProof="0" dirty="0" bmk="">
                  <a:ln>
                    <a:noFill/>
                  </a:ln>
                  <a:solidFill>
                    <a:srgbClr val="385A85"/>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iltering Data Dictionary Tables</a:t>
              </a:r>
              <a:endParaRPr kumimoji="0" lang="en-US" altLang="en-US" sz="1400" b="1" i="0" u="none" strike="noStrike" kern="1200" cap="none" spc="0" normalizeH="0" baseline="0" noProof="0" dirty="0">
                <a:ln>
                  <a:noFill/>
                </a:ln>
                <a:solidFill>
                  <a:srgbClr val="323E4F"/>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p:txBody>
        </p:sp>
        <p:sp>
          <p:nvSpPr>
            <p:cNvPr id="5" name="Rectangle 3"/>
            <p:cNvSpPr>
              <a:spLocks noChangeArrowheads="1"/>
            </p:cNvSpPr>
            <p:nvPr/>
          </p:nvSpPr>
          <p:spPr bwMode="auto">
            <a:xfrm>
              <a:off x="507800" y="2656718"/>
              <a:ext cx="8091225" cy="276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Select a pillar then filter by:</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ctcLink Pillar</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ctcLink Pillar must be selected as a filter. </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Commonly Used Tables</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table has been selected as commonly used and is used in many queries and reports.</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Highly Sensitive Tables</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table contains a highly sensitive field.</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Replicated in dataLink</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table has been replicated in dataLink.</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Recommended Tables</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table has been designated by the Data Services Reporting Team as a recommended table.</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Prompt Tables</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table is appropriate for use as a prompt table in query development. </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Available in Query Security</a:t>
              </a: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table is included in an access group in a Data Services Query Tree. </a:t>
              </a:r>
            </a:p>
          </p:txBody>
        </p:sp>
      </p:grpSp>
      <p:pic>
        <p:nvPicPr>
          <p:cNvPr id="8"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20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84" y="411162"/>
            <a:ext cx="8229600" cy="884238"/>
          </a:xfrm>
        </p:spPr>
        <p:txBody>
          <a:bodyPr>
            <a:normAutofit/>
          </a:bodyPr>
          <a:lstStyle/>
          <a:p>
            <a:r>
              <a:rPr lang="en-US" b="1" u="sng" dirty="0">
                <a:solidFill>
                  <a:srgbClr val="92D050"/>
                </a:solidFill>
              </a:rPr>
              <a:t>Course Goal</a:t>
            </a:r>
            <a:endParaRPr lang="en-US" dirty="0">
              <a:solidFill>
                <a:srgbClr val="92D050"/>
              </a:solidFill>
            </a:endParaRPr>
          </a:p>
        </p:txBody>
      </p:sp>
      <p:sp>
        <p:nvSpPr>
          <p:cNvPr id="5" name="Rectangle 4"/>
          <p:cNvSpPr/>
          <p:nvPr/>
        </p:nvSpPr>
        <p:spPr>
          <a:xfrm>
            <a:off x="547005" y="1219200"/>
            <a:ext cx="8109857" cy="3016210"/>
          </a:xfrm>
          <a:prstGeom prst="rect">
            <a:avLst/>
          </a:prstGeom>
        </p:spPr>
        <p:txBody>
          <a:bodyPr wrap="square">
            <a:spAutoFit/>
          </a:bodyPr>
          <a:lstStyle/>
          <a:p>
            <a:r>
              <a:rPr lang="en-US" sz="1600" dirty="0"/>
              <a:t>The goal of this course is to teach end users of ctcLink PeopleSoft to find and retrieve Queries and Reports in the most effective manner.</a:t>
            </a:r>
            <a:endParaRPr lang="en-US" dirty="0"/>
          </a:p>
          <a:p>
            <a:endParaRPr lang="en-US" sz="800" dirty="0"/>
          </a:p>
          <a:p>
            <a:r>
              <a:rPr lang="en-US" sz="2800" b="1" u="sng" dirty="0">
                <a:solidFill>
                  <a:srgbClr val="92D050"/>
                </a:solidFill>
              </a:rPr>
              <a:t>Course Learning Objectives</a:t>
            </a:r>
          </a:p>
          <a:p>
            <a:endParaRPr lang="en-US" sz="800" dirty="0"/>
          </a:p>
          <a:p>
            <a:r>
              <a:rPr lang="en-US" sz="1600" dirty="0"/>
              <a:t>At the end of this course users will:</a:t>
            </a:r>
          </a:p>
          <a:p>
            <a:pPr marL="285750" lvl="0" indent="-285750">
              <a:buFont typeface="Arial" panose="020B0604020202020204" pitchFamily="34" charset="0"/>
              <a:buChar char="•"/>
            </a:pPr>
            <a:r>
              <a:rPr lang="en-US" sz="1600" dirty="0"/>
              <a:t>Understand Query Development Requests and Query Migration</a:t>
            </a:r>
          </a:p>
          <a:p>
            <a:pPr marL="285750" lvl="0" indent="-285750">
              <a:buFont typeface="Arial" panose="020B0604020202020204" pitchFamily="34" charset="0"/>
              <a:buChar char="•"/>
            </a:pPr>
            <a:r>
              <a:rPr lang="en-US" sz="1600" dirty="0"/>
              <a:t>Access PeopleSoft Query Viewer and Schedule Query</a:t>
            </a:r>
          </a:p>
          <a:p>
            <a:pPr marL="285750" lvl="0" indent="-285750">
              <a:buFont typeface="Arial" panose="020B0604020202020204" pitchFamily="34" charset="0"/>
              <a:buChar char="•"/>
            </a:pPr>
            <a:r>
              <a:rPr lang="en-US" sz="1600" dirty="0"/>
              <a:t>Search for existing Queries using Wildcards.</a:t>
            </a:r>
          </a:p>
          <a:p>
            <a:pPr marL="285750" lvl="0" indent="-285750">
              <a:buFont typeface="Arial" panose="020B0604020202020204" pitchFamily="34" charset="0"/>
              <a:buChar char="•"/>
            </a:pPr>
            <a:r>
              <a:rPr lang="en-US" sz="1600" dirty="0"/>
              <a:t>Run Queries to multiple outputs.</a:t>
            </a:r>
          </a:p>
          <a:p>
            <a:pPr marL="285750" lvl="0" indent="-285750">
              <a:buFont typeface="Arial" panose="020B0604020202020204" pitchFamily="34" charset="0"/>
              <a:buChar char="•"/>
            </a:pPr>
            <a:r>
              <a:rPr lang="en-US" sz="1600" dirty="0"/>
              <a:t>Effectively use MetaLink to search Query metadata.</a:t>
            </a:r>
          </a:p>
          <a:p>
            <a:pPr marL="285750" lvl="0" indent="-285750">
              <a:buFont typeface="Arial" panose="020B0604020202020204" pitchFamily="34" charset="0"/>
              <a:buChar char="•"/>
            </a:pPr>
            <a:r>
              <a:rPr lang="en-US" sz="1600" dirty="0"/>
              <a:t>Have knowledge of how to run reports created with BI Publisher.</a:t>
            </a:r>
          </a:p>
        </p:txBody>
      </p:sp>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8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168552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Data Dictionary</a:t>
            </a:r>
          </a:p>
        </p:txBody>
      </p:sp>
      <p:sp>
        <p:nvSpPr>
          <p:cNvPr id="3" name="Rectangle 2"/>
          <p:cNvSpPr>
            <a:spLocks noChangeArrowheads="1"/>
          </p:cNvSpPr>
          <p:nvPr/>
        </p:nvSpPr>
        <p:spPr bwMode="auto">
          <a:xfrm>
            <a:off x="477321" y="2057400"/>
            <a:ext cx="1020575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Once filters have been selected, the ctcLink Table Name field will become selectable. </a:t>
            </a:r>
            <a:endParaRPr kumimoji="0" lang="en-US" altLang="en-US" sz="1400" b="0" i="0" u="none" strike="noStrike" kern="1200" cap="none" spc="0" normalizeH="0" baseline="0" noProof="0" dirty="0">
              <a:ln>
                <a:noFill/>
              </a:ln>
              <a:solidFill>
                <a:srgbClr val="003764"/>
              </a:solidFill>
              <a:effectLst/>
              <a:uLnTx/>
              <a:uFillTx/>
              <a:latin typeface="Franklin Gothic Book"/>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3764"/>
              </a:solidFill>
              <a:effectLst/>
              <a:uLnTx/>
              <a:uFillTx/>
              <a:latin typeface="Arial" panose="020B0604020202020204" pitchFamily="34" charset="0"/>
              <a:ea typeface="+mn-ea"/>
              <a:cs typeface="+mn-cs"/>
            </a:endParaRPr>
          </a:p>
        </p:txBody>
      </p:sp>
      <p:pic>
        <p:nvPicPr>
          <p:cNvPr id="5" name="Picture 4" descr="Filter options on table names" title="Screenshot"/>
          <p:cNvPicPr/>
          <p:nvPr/>
        </p:nvPicPr>
        <p:blipFill>
          <a:blip r:embed="rId4">
            <a:extLst>
              <a:ext uri="{28A0092B-C50C-407E-A947-70E740481C1C}">
                <a14:useLocalDpi xmlns:a14="http://schemas.microsoft.com/office/drawing/2010/main" val="0"/>
              </a:ext>
            </a:extLst>
          </a:blip>
          <a:stretch>
            <a:fillRect/>
          </a:stretch>
        </p:blipFill>
        <p:spPr>
          <a:xfrm>
            <a:off x="573642" y="2466322"/>
            <a:ext cx="6685479" cy="3429000"/>
          </a:xfrm>
          <a:prstGeom prst="rect">
            <a:avLst/>
          </a:prstGeom>
        </p:spPr>
      </p:pic>
      <p:pic>
        <p:nvPicPr>
          <p:cNvPr id="6"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717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327859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Data Dictionary Table MetaData</a:t>
            </a:r>
          </a:p>
        </p:txBody>
      </p:sp>
      <p:pic>
        <p:nvPicPr>
          <p:cNvPr id="4" name="Picture 3" descr="table information" title="Screenshot"/>
          <p:cNvPicPr/>
          <p:nvPr/>
        </p:nvPicPr>
        <p:blipFill>
          <a:blip r:embed="rId4">
            <a:extLst>
              <a:ext uri="{28A0092B-C50C-407E-A947-70E740481C1C}">
                <a14:useLocalDpi xmlns:a14="http://schemas.microsoft.com/office/drawing/2010/main" val="0"/>
              </a:ext>
            </a:extLst>
          </a:blip>
          <a:stretch>
            <a:fillRect/>
          </a:stretch>
        </p:blipFill>
        <p:spPr>
          <a:xfrm>
            <a:off x="1828800" y="1980075"/>
            <a:ext cx="6202381" cy="4192126"/>
          </a:xfrm>
          <a:prstGeom prst="rect">
            <a:avLst/>
          </a:prstGeom>
        </p:spPr>
      </p:pic>
      <p:pic>
        <p:nvPicPr>
          <p:cNvPr id="5"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46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350698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Data Dictionary Column MetaData</a:t>
            </a:r>
          </a:p>
        </p:txBody>
      </p:sp>
      <p:pic>
        <p:nvPicPr>
          <p:cNvPr id="4" name="Picture 3" descr="Field Information" title="Screenshot"/>
          <p:cNvPicPr/>
          <p:nvPr/>
        </p:nvPicPr>
        <p:blipFill rotWithShape="1">
          <a:blip r:embed="rId4" cstate="print">
            <a:extLst>
              <a:ext uri="{28A0092B-C50C-407E-A947-70E740481C1C}">
                <a14:useLocalDpi xmlns:a14="http://schemas.microsoft.com/office/drawing/2010/main" val="0"/>
              </a:ext>
            </a:extLst>
          </a:blip>
          <a:srcRect t="-2" b="-2222"/>
          <a:stretch/>
        </p:blipFill>
        <p:spPr>
          <a:xfrm>
            <a:off x="609599" y="2133600"/>
            <a:ext cx="7696201" cy="3352800"/>
          </a:xfrm>
          <a:prstGeom prst="rect">
            <a:avLst/>
          </a:prstGeom>
        </p:spPr>
      </p:pic>
      <p:pic>
        <p:nvPicPr>
          <p:cNvPr id="5"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375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549936"/>
            <a:ext cx="4568540" cy="1574264"/>
          </a:xfrm>
        </p:spPr>
        <p:txBody>
          <a:bodyPr/>
          <a:lstStyle/>
          <a:p>
            <a:r>
              <a:rPr lang="en-US" dirty="0" smtClean="0"/>
              <a:t>Edit Meta Data</a:t>
            </a:r>
            <a:endParaRPr lang="en-US" dirty="0"/>
          </a:p>
        </p:txBody>
      </p:sp>
      <p:pic>
        <p:nvPicPr>
          <p:cNvPr id="4" name="Picture 3" descr="Search Files Filing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514600"/>
            <a:ext cx="3352800" cy="3294993"/>
          </a:xfrm>
          <a:prstGeom prst="rect">
            <a:avLst/>
          </a:prstGeom>
        </p:spPr>
      </p:pic>
      <p:pic>
        <p:nvPicPr>
          <p:cNvPr id="5" name="Picture 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9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16374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92D050"/>
                </a:solidFill>
                <a:effectLst/>
                <a:uLnTx/>
                <a:uFillTx/>
                <a:latin typeface="Franklin Gothic Book"/>
                <a:ea typeface="+mn-ea"/>
                <a:cs typeface="+mn-cs"/>
              </a:rPr>
              <a:t>Edit Meta Data</a:t>
            </a:r>
            <a:endParaRPr kumimoji="0" lang="en-US" sz="1800" b="1" i="0" u="none" strike="noStrike" kern="1200" cap="none" spc="0" normalizeH="0" baseline="0" noProof="0" dirty="0">
              <a:ln>
                <a:noFill/>
              </a:ln>
              <a:solidFill>
                <a:srgbClr val="92D050"/>
              </a:solidFill>
              <a:effectLst/>
              <a:uLnTx/>
              <a:uFillTx/>
              <a:latin typeface="Franklin Gothic Book"/>
              <a:ea typeface="+mn-ea"/>
              <a:cs typeface="+mn-cs"/>
            </a:endParaRPr>
          </a:p>
        </p:txBody>
      </p:sp>
      <p:sp>
        <p:nvSpPr>
          <p:cNvPr id="3" name="Rectangle 2"/>
          <p:cNvSpPr/>
          <p:nvPr/>
        </p:nvSpPr>
        <p:spPr>
          <a:xfrm>
            <a:off x="477321" y="1975709"/>
            <a:ext cx="8382000" cy="185736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While many meta data values are updated systematically in metaLink 2.0., the metaLink app remains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a wiki utilizing crowdsourcing as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a main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source of information. We leverage our communities of practice,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end users, functional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analysts,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query developers…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anyone who knows (or finds out something interesting) about the data can share their knowledge</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It is quick and easy to add information.</a:t>
            </a:r>
            <a:endParaRPr kumimoji="0" lang="en-US" sz="1800" b="0" i="0" u="none" strike="noStrike" kern="1200" cap="none" spc="0" normalizeH="0" baseline="0" noProof="0" dirty="0">
              <a:ln>
                <a:noFill/>
              </a:ln>
              <a:solidFill>
                <a:srgbClr val="003764"/>
              </a:solidFill>
              <a:effectLst/>
              <a:uLnTx/>
              <a:uFillTx/>
              <a:latin typeface="Franklin Gothic Book"/>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Screenshot of main tabs" title="Screenshot"/>
          <p:cNvPicPr/>
          <p:nvPr/>
        </p:nvPicPr>
        <p:blipFill>
          <a:blip r:embed="rId4">
            <a:extLst>
              <a:ext uri="{28A0092B-C50C-407E-A947-70E740481C1C}">
                <a14:useLocalDpi xmlns:a14="http://schemas.microsoft.com/office/drawing/2010/main" val="0"/>
              </a:ext>
            </a:extLst>
          </a:blip>
          <a:stretch>
            <a:fillRect/>
          </a:stretch>
        </p:blipFill>
        <p:spPr>
          <a:xfrm>
            <a:off x="1371600" y="4114800"/>
            <a:ext cx="5937250" cy="432435"/>
          </a:xfrm>
          <a:prstGeom prst="rect">
            <a:avLst/>
          </a:prstGeom>
        </p:spPr>
      </p:pic>
      <p:pic>
        <p:nvPicPr>
          <p:cNvPr id="6"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6052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16374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92D050"/>
                </a:solidFill>
                <a:effectLst/>
                <a:uLnTx/>
                <a:uFillTx/>
                <a:latin typeface="Franklin Gothic Book"/>
                <a:ea typeface="+mn-ea"/>
                <a:cs typeface="+mn-cs"/>
              </a:rPr>
              <a:t>Edit Meta Data</a:t>
            </a:r>
            <a:endParaRPr kumimoji="0" lang="en-US" sz="1800" b="1" i="0" u="none" strike="noStrike" kern="1200" cap="none" spc="0" normalizeH="0" baseline="0" noProof="0" dirty="0">
              <a:ln>
                <a:noFill/>
              </a:ln>
              <a:solidFill>
                <a:srgbClr val="92D050"/>
              </a:solidFill>
              <a:effectLst/>
              <a:uLnTx/>
              <a:uFillTx/>
              <a:latin typeface="Franklin Gothic Book"/>
              <a:ea typeface="+mn-ea"/>
              <a:cs typeface="+mn-cs"/>
            </a:endParaRPr>
          </a:p>
        </p:txBody>
      </p:sp>
      <p:sp>
        <p:nvSpPr>
          <p:cNvPr id="3" name="Rectangle 2"/>
          <p:cNvSpPr/>
          <p:nvPr/>
        </p:nvSpPr>
        <p:spPr>
          <a:xfrm>
            <a:off x="477321" y="1975709"/>
            <a:ext cx="8382000" cy="2746457"/>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To update the record – select only the Pillar and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Record</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To update a field within a record – select the Pillar,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Record</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Field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to modify. Click on the corresponding checkbox to narrow the list of available records by:</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Recommended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Highly Sensitive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Commonly Used</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Available (assigned to a Data Services Query Tree)</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Prompt Tables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Replicated in dataLink </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filtering oiptions" title="Screenshot"/>
          <p:cNvPicPr/>
          <p:nvPr/>
        </p:nvPicPr>
        <p:blipFill>
          <a:blip r:embed="rId4">
            <a:extLst>
              <a:ext uri="{28A0092B-C50C-407E-A947-70E740481C1C}">
                <a14:useLocalDpi xmlns:a14="http://schemas.microsoft.com/office/drawing/2010/main" val="0"/>
              </a:ext>
            </a:extLst>
          </a:blip>
          <a:stretch>
            <a:fillRect/>
          </a:stretch>
        </p:blipFill>
        <p:spPr>
          <a:xfrm>
            <a:off x="3276600" y="4419600"/>
            <a:ext cx="5181600" cy="1752600"/>
          </a:xfrm>
          <a:prstGeom prst="rect">
            <a:avLst/>
          </a:prstGeom>
        </p:spPr>
      </p:pic>
      <p:pic>
        <p:nvPicPr>
          <p:cNvPr id="6"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34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16374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92D050"/>
                </a:solidFill>
                <a:effectLst/>
                <a:uLnTx/>
                <a:uFillTx/>
                <a:latin typeface="Franklin Gothic Book"/>
                <a:ea typeface="+mn-ea"/>
                <a:cs typeface="+mn-cs"/>
              </a:rPr>
              <a:t>Edit Meta Data</a:t>
            </a:r>
            <a:endParaRPr kumimoji="0" lang="en-US" sz="1800" b="1" i="0" u="none" strike="noStrike" kern="1200" cap="none" spc="0" normalizeH="0" baseline="0" noProof="0" dirty="0">
              <a:ln>
                <a:noFill/>
              </a:ln>
              <a:solidFill>
                <a:srgbClr val="92D050"/>
              </a:solidFill>
              <a:effectLst/>
              <a:uLnTx/>
              <a:uFillTx/>
              <a:latin typeface="Franklin Gothic Book"/>
              <a:ea typeface="+mn-ea"/>
              <a:cs typeface="+mn-cs"/>
            </a:endParaRPr>
          </a:p>
        </p:txBody>
      </p:sp>
      <p:sp>
        <p:nvSpPr>
          <p:cNvPr id="3" name="Rectangle 2"/>
          <p:cNvSpPr/>
          <p:nvPr/>
        </p:nvSpPr>
        <p:spPr>
          <a:xfrm>
            <a:off x="477321" y="1975709"/>
            <a:ext cx="8361879" cy="68505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Type in the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Fields which are greyed out are updated systematically and may not be changed by users. Checkboxes that are bordered in blue indicate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creenshot of edit meta data options" title="Screenshot"/>
          <p:cNvPicPr/>
          <p:nvPr/>
        </p:nvPicPr>
        <p:blipFill>
          <a:blip r:embed="rId4">
            <a:extLst>
              <a:ext uri="{28A0092B-C50C-407E-A947-70E740481C1C}">
                <a14:useLocalDpi xmlns:a14="http://schemas.microsoft.com/office/drawing/2010/main" val="0"/>
              </a:ext>
            </a:extLst>
          </a:blip>
          <a:stretch>
            <a:fillRect/>
          </a:stretch>
        </p:blipFill>
        <p:spPr>
          <a:xfrm>
            <a:off x="2971801" y="2633430"/>
            <a:ext cx="5410200" cy="3691170"/>
          </a:xfrm>
          <a:prstGeom prst="rect">
            <a:avLst/>
          </a:prstGeom>
        </p:spPr>
      </p:pic>
      <p:sp>
        <p:nvSpPr>
          <p:cNvPr id="4" name="Rectangle 3"/>
          <p:cNvSpPr/>
          <p:nvPr/>
        </p:nvSpPr>
        <p:spPr>
          <a:xfrm>
            <a:off x="477321" y="2596475"/>
            <a:ext cx="2371924" cy="2166875"/>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checkbox applies to the record or field. If the checkbox remains unchecked with no blue border, it does not apply to the selected record. </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3329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549936"/>
            <a:ext cx="4568540" cy="1574264"/>
          </a:xfrm>
        </p:spPr>
        <p:txBody>
          <a:bodyPr>
            <a:normAutofit fontScale="90000"/>
          </a:bodyPr>
          <a:lstStyle/>
          <a:p>
            <a:r>
              <a:rPr lang="en-US" dirty="0" smtClean="0"/>
              <a:t>The metaLink reporting object search</a:t>
            </a:r>
            <a:endParaRPr lang="en-US" dirty="0"/>
          </a:p>
        </p:txBody>
      </p:sp>
      <p:pic>
        <p:nvPicPr>
          <p:cNvPr id="4" name="Picture 3" descr="Search Files Filing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514600"/>
            <a:ext cx="3657600" cy="3594538"/>
          </a:xfrm>
          <a:prstGeom prst="rect">
            <a:avLst/>
          </a:prstGeom>
        </p:spPr>
      </p:pic>
      <p:pic>
        <p:nvPicPr>
          <p:cNvPr id="5" name="Picture 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00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254774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Reporting Object Search</a:t>
            </a:r>
          </a:p>
        </p:txBody>
      </p:sp>
      <p:sp>
        <p:nvSpPr>
          <p:cNvPr id="3" name="Rectangle 2"/>
          <p:cNvSpPr/>
          <p:nvPr/>
        </p:nvSpPr>
        <p:spPr>
          <a:xfrm>
            <a:off x="507801" y="2133600"/>
            <a:ext cx="8382000" cy="981423"/>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One of the wonderful things about metaLink is that it allows users to search for reporting objects such as Queries, Pivot Grids, and BI Publisher reports across a variety of fields from a single input source. </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ScreenshotReporting Object Serach" title="Screenshot"/>
          <p:cNvPicPr/>
          <p:nvPr/>
        </p:nvPicPr>
        <p:blipFill>
          <a:blip r:embed="rId4">
            <a:extLst>
              <a:ext uri="{28A0092B-C50C-407E-A947-70E740481C1C}">
                <a14:useLocalDpi xmlns:a14="http://schemas.microsoft.com/office/drawing/2010/main" val="0"/>
              </a:ext>
            </a:extLst>
          </a:blip>
          <a:stretch>
            <a:fillRect/>
          </a:stretch>
        </p:blipFill>
        <p:spPr>
          <a:xfrm>
            <a:off x="609600" y="3429000"/>
            <a:ext cx="5943600" cy="2971800"/>
          </a:xfrm>
          <a:prstGeom prst="rect">
            <a:avLst/>
          </a:prstGeom>
        </p:spPr>
      </p:pic>
      <p:pic>
        <p:nvPicPr>
          <p:cNvPr id="6"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1129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254774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Reporting Object Search</a:t>
            </a:r>
          </a:p>
        </p:txBody>
      </p:sp>
      <p:pic>
        <p:nvPicPr>
          <p:cNvPr id="4" name="Picture 3" descr="Filtering options" title="Screenshot"/>
          <p:cNvPicPr/>
          <p:nvPr/>
        </p:nvPicPr>
        <p:blipFill>
          <a:blip r:embed="rId4">
            <a:extLst>
              <a:ext uri="{28A0092B-C50C-407E-A947-70E740481C1C}">
                <a14:useLocalDpi xmlns:a14="http://schemas.microsoft.com/office/drawing/2010/main" val="0"/>
              </a:ext>
            </a:extLst>
          </a:blip>
          <a:stretch>
            <a:fillRect/>
          </a:stretch>
        </p:blipFill>
        <p:spPr>
          <a:xfrm>
            <a:off x="609600" y="2667000"/>
            <a:ext cx="6248400" cy="3733800"/>
          </a:xfrm>
          <a:prstGeom prst="rect">
            <a:avLst/>
          </a:prstGeom>
        </p:spPr>
      </p:pic>
      <p:sp>
        <p:nvSpPr>
          <p:cNvPr id="3" name="Rectangle 2"/>
          <p:cNvSpPr/>
          <p:nvPr/>
        </p:nvSpPr>
        <p:spPr>
          <a:xfrm>
            <a:off x="496301" y="1947990"/>
            <a:ext cx="8022789" cy="68505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rPr>
              <a:t>Search reporting objects by record names and labels, field names and labels, free text, description, long description, label, and folder. </a:t>
            </a:r>
          </a:p>
        </p:txBody>
      </p:sp>
      <p:pic>
        <p:nvPicPr>
          <p:cNvPr id="6"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0007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84" y="280533"/>
            <a:ext cx="8229600" cy="884238"/>
          </a:xfrm>
        </p:spPr>
        <p:txBody>
          <a:bodyPr>
            <a:normAutofit/>
          </a:bodyPr>
          <a:lstStyle/>
          <a:p>
            <a:r>
              <a:rPr lang="en-US" b="1" u="sng" dirty="0">
                <a:solidFill>
                  <a:srgbClr val="92D050"/>
                </a:solidFill>
              </a:rPr>
              <a:t>Course Plan</a:t>
            </a:r>
            <a:endParaRPr lang="en-US" dirty="0">
              <a:solidFill>
                <a:srgbClr val="92D050"/>
              </a:solidFill>
            </a:endParaRPr>
          </a:p>
        </p:txBody>
      </p:sp>
      <p:sp>
        <p:nvSpPr>
          <p:cNvPr id="5" name="Rectangle 4"/>
          <p:cNvSpPr/>
          <p:nvPr/>
        </p:nvSpPr>
        <p:spPr>
          <a:xfrm>
            <a:off x="457200" y="1295400"/>
            <a:ext cx="8109857" cy="1077218"/>
          </a:xfrm>
          <a:prstGeom prst="rect">
            <a:avLst/>
          </a:prstGeom>
        </p:spPr>
        <p:txBody>
          <a:bodyPr wrap="square">
            <a:spAutoFit/>
          </a:bodyPr>
          <a:lstStyle/>
          <a:p>
            <a:r>
              <a:rPr lang="en-US" sz="1600" dirty="0"/>
              <a:t>In this class we are going to learn how to request the development of a new Query as well as how to find and run existing Queries.  We are also going to learn how to use MetaLink to search Query metadata and how to find and run BI Publisher reports.</a:t>
            </a:r>
          </a:p>
        </p:txBody>
      </p:sp>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539" b="1"/>
          <a:stretch/>
        </p:blipFill>
        <p:spPr bwMode="auto">
          <a:xfrm>
            <a:off x="769257" y="3211767"/>
            <a:ext cx="7772400" cy="13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43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254774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Reporting Object Search</a:t>
            </a:r>
          </a:p>
        </p:txBody>
      </p:sp>
      <p:sp>
        <p:nvSpPr>
          <p:cNvPr id="5" name="Rectangle 4"/>
          <p:cNvSpPr/>
          <p:nvPr/>
        </p:nvSpPr>
        <p:spPr>
          <a:xfrm>
            <a:off x="477321" y="2117318"/>
            <a:ext cx="4856679" cy="1277786"/>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rPr>
              <a:t>Don’t have a photographic memory? </a:t>
            </a:r>
            <a:r>
              <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rPr>
              <a:t>No worries – </a:t>
            </a:r>
            <a:r>
              <a:rPr kumimoji="0" lang="en-US" sz="1800" b="0" i="0" u="none" strike="noStrike" kern="1200" cap="none" spc="0" normalizeH="0" baseline="0" noProof="0" dirty="0" smtClean="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rPr>
              <a:t>we have </a:t>
            </a:r>
            <a:r>
              <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rPr>
              <a:t>some handy search tips for you to use as well</a:t>
            </a:r>
            <a:r>
              <a:rPr kumimoji="0" lang="en-US" sz="1800" b="0" i="0" u="none" strike="noStrike" kern="1200" cap="none" spc="0" normalizeH="0" baseline="0" noProof="0" dirty="0" smtClean="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rPr>
              <a:t>! Click on the “Click for Search Tips” hyperlink to open the box.</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334000" y="1083068"/>
            <a:ext cx="3200400" cy="4836304"/>
          </a:xfrm>
          <a:prstGeom prst="rect">
            <a:avLst/>
          </a:prstGeom>
        </p:spPr>
      </p:pic>
      <p:pic>
        <p:nvPicPr>
          <p:cNvPr id="6"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637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332603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Reporting Object Search Results</a:t>
            </a:r>
          </a:p>
        </p:txBody>
      </p:sp>
      <p:sp>
        <p:nvSpPr>
          <p:cNvPr id="3" name="Rectangle 2"/>
          <p:cNvSpPr/>
          <p:nvPr/>
        </p:nvSpPr>
        <p:spPr>
          <a:xfrm>
            <a:off x="477320" y="1947990"/>
            <a:ext cx="7980879" cy="388696"/>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Each tab will display either results or a message saying no results found.</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685800" y="2440799"/>
            <a:ext cx="7772399" cy="4040643"/>
          </a:xfrm>
          <a:prstGeom prst="rect">
            <a:avLst/>
          </a:prstGeom>
        </p:spPr>
      </p:pic>
      <p:pic>
        <p:nvPicPr>
          <p:cNvPr id="6"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19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284866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92D050"/>
                </a:solidFill>
                <a:effectLst/>
                <a:uLnTx/>
                <a:uFillTx/>
                <a:latin typeface="Franklin Gothic Book"/>
                <a:ea typeface="+mn-ea"/>
                <a:cs typeface="+mn-cs"/>
              </a:rPr>
              <a:t>Queries Tab Search </a:t>
            </a: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Results</a:t>
            </a:r>
          </a:p>
        </p:txBody>
      </p:sp>
      <p:sp>
        <p:nvSpPr>
          <p:cNvPr id="3" name="Rectangle 2"/>
          <p:cNvSpPr/>
          <p:nvPr/>
        </p:nvSpPr>
        <p:spPr>
          <a:xfrm>
            <a:off x="477320" y="1947990"/>
            <a:ext cx="7980879" cy="981423"/>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Queries Tab will show queries that match the search criteria. The query name will be in the form of a hyperlink, which can be clicked to bring up additional details about the query. </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Queyr Name hyperlink" title="Screenshot"/>
          <p:cNvPicPr/>
          <p:nvPr/>
        </p:nvPicPr>
        <p:blipFill>
          <a:blip r:embed="rId4">
            <a:extLst>
              <a:ext uri="{28A0092B-C50C-407E-A947-70E740481C1C}">
                <a14:useLocalDpi xmlns:a14="http://schemas.microsoft.com/office/drawing/2010/main" val="0"/>
              </a:ext>
            </a:extLst>
          </a:blip>
          <a:stretch>
            <a:fillRect/>
          </a:stretch>
        </p:blipFill>
        <p:spPr>
          <a:xfrm>
            <a:off x="685800" y="3048001"/>
            <a:ext cx="5248910" cy="2133600"/>
          </a:xfrm>
          <a:prstGeom prst="rect">
            <a:avLst/>
          </a:prstGeom>
        </p:spPr>
      </p:pic>
      <p:pic>
        <p:nvPicPr>
          <p:cNvPr id="7" name="Picture 6" descr="query additional details" title="Screenshot"/>
          <p:cNvPicPr/>
          <p:nvPr/>
        </p:nvPicPr>
        <p:blipFill rotWithShape="1">
          <a:blip r:embed="rId5">
            <a:extLst>
              <a:ext uri="{28A0092B-C50C-407E-A947-70E740481C1C}">
                <a14:useLocalDpi xmlns:a14="http://schemas.microsoft.com/office/drawing/2010/main" val="0"/>
              </a:ext>
            </a:extLst>
          </a:blip>
          <a:srcRect l="1299" t="5281" r="1278" b="18966"/>
          <a:stretch/>
        </p:blipFill>
        <p:spPr>
          <a:xfrm>
            <a:off x="3283441" y="3657600"/>
            <a:ext cx="5327159" cy="2751137"/>
          </a:xfrm>
          <a:prstGeom prst="rect">
            <a:avLst/>
          </a:prstGeom>
          <a:ln>
            <a:solidFill>
              <a:srgbClr val="000000"/>
            </a:solidFill>
          </a:ln>
        </p:spPr>
      </p:pic>
      <p:pic>
        <p:nvPicPr>
          <p:cNvPr id="8"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6880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303435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Pivot Grid Tab Search Results</a:t>
            </a:r>
          </a:p>
        </p:txBody>
      </p:sp>
      <p:sp>
        <p:nvSpPr>
          <p:cNvPr id="3" name="Rectangle 2"/>
          <p:cNvSpPr/>
          <p:nvPr/>
        </p:nvSpPr>
        <p:spPr>
          <a:xfrm>
            <a:off x="477320" y="1947990"/>
            <a:ext cx="7980879" cy="96827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Pivot Grids Tab will show pivot grids that match the search criteria.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pivot grid name will be in the form of a hyperlink, which can be clicked to bring up additional details about the pivot grid. </a:t>
            </a:r>
          </a:p>
        </p:txBody>
      </p:sp>
      <p:pic>
        <p:nvPicPr>
          <p:cNvPr id="5" name="Picture 4" descr="Pivot grid name hyperlink options" title="Screenshot"/>
          <p:cNvPicPr/>
          <p:nvPr/>
        </p:nvPicPr>
        <p:blipFill>
          <a:blip r:embed="rId4">
            <a:extLst>
              <a:ext uri="{28A0092B-C50C-407E-A947-70E740481C1C}">
                <a14:useLocalDpi xmlns:a14="http://schemas.microsoft.com/office/drawing/2010/main" val="0"/>
              </a:ext>
            </a:extLst>
          </a:blip>
          <a:stretch>
            <a:fillRect/>
          </a:stretch>
        </p:blipFill>
        <p:spPr>
          <a:xfrm>
            <a:off x="477320" y="3048000"/>
            <a:ext cx="5857240" cy="2940685"/>
          </a:xfrm>
          <a:prstGeom prst="rect">
            <a:avLst/>
          </a:prstGeom>
        </p:spPr>
      </p:pic>
      <p:pic>
        <p:nvPicPr>
          <p:cNvPr id="6" name="Picture 5" descr="pivot grid additional details" title="Screenshot"/>
          <p:cNvPicPr/>
          <p:nvPr/>
        </p:nvPicPr>
        <p:blipFill rotWithShape="1">
          <a:blip r:embed="rId5">
            <a:extLst>
              <a:ext uri="{28A0092B-C50C-407E-A947-70E740481C1C}">
                <a14:useLocalDpi xmlns:a14="http://schemas.microsoft.com/office/drawing/2010/main" val="0"/>
              </a:ext>
            </a:extLst>
          </a:blip>
          <a:srcRect l="809" t="3757" r="2102" b="15318"/>
          <a:stretch/>
        </p:blipFill>
        <p:spPr>
          <a:xfrm>
            <a:off x="3886200" y="3352800"/>
            <a:ext cx="4648200" cy="2971800"/>
          </a:xfrm>
          <a:prstGeom prst="rect">
            <a:avLst/>
          </a:prstGeom>
          <a:ln w="12700">
            <a:solidFill>
              <a:schemeClr val="tx1"/>
            </a:solidFill>
          </a:ln>
        </p:spPr>
      </p:pic>
      <p:pic>
        <p:nvPicPr>
          <p:cNvPr id="7"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852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332603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BI Publisher Tab Search Results</a:t>
            </a:r>
          </a:p>
        </p:txBody>
      </p:sp>
      <p:sp>
        <p:nvSpPr>
          <p:cNvPr id="3" name="Rectangle 2"/>
          <p:cNvSpPr/>
          <p:nvPr/>
        </p:nvSpPr>
        <p:spPr>
          <a:xfrm>
            <a:off x="477320" y="1947990"/>
            <a:ext cx="7980879" cy="1264642"/>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BI Publisher Tab will show BI Publisher reports that match the search criteria.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BI Publisher Data Source name will be in the form of a hyperlink,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if it is not a Connected Query, which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can be clicked to bring up additional details about the query data source.  </a:t>
            </a:r>
          </a:p>
        </p:txBody>
      </p:sp>
      <p:pic>
        <p:nvPicPr>
          <p:cNvPr id="6" name="Picture 5" descr="data source additional details" title="Screenshot"/>
          <p:cNvPicPr/>
          <p:nvPr/>
        </p:nvPicPr>
        <p:blipFill rotWithShape="1">
          <a:blip r:embed="rId4">
            <a:extLst>
              <a:ext uri="{28A0092B-C50C-407E-A947-70E740481C1C}">
                <a14:useLocalDpi xmlns:a14="http://schemas.microsoft.com/office/drawing/2010/main" val="0"/>
              </a:ext>
            </a:extLst>
          </a:blip>
          <a:srcRect l="2134" t="13054" r="2226" b="12977"/>
          <a:stretch/>
        </p:blipFill>
        <p:spPr>
          <a:xfrm>
            <a:off x="3806308" y="3212632"/>
            <a:ext cx="4728092" cy="3111968"/>
          </a:xfrm>
          <a:prstGeom prst="rect">
            <a:avLst/>
          </a:prstGeom>
          <a:ln w="12700">
            <a:solidFill>
              <a:schemeClr val="tx1"/>
            </a:solidFill>
          </a:ln>
        </p:spPr>
      </p:pic>
      <p:pic>
        <p:nvPicPr>
          <p:cNvPr id="5" name="Picture 4" descr="bi publisher data source hyperlinks" title="Screenshot"/>
          <p:cNvPicPr/>
          <p:nvPr/>
        </p:nvPicPr>
        <p:blipFill>
          <a:blip r:embed="rId5">
            <a:extLst>
              <a:ext uri="{28A0092B-C50C-407E-A947-70E740481C1C}">
                <a14:useLocalDpi xmlns:a14="http://schemas.microsoft.com/office/drawing/2010/main" val="0"/>
              </a:ext>
            </a:extLst>
          </a:blip>
          <a:stretch>
            <a:fillRect/>
          </a:stretch>
        </p:blipFill>
        <p:spPr>
          <a:xfrm>
            <a:off x="515420" y="4469463"/>
            <a:ext cx="4668320" cy="1752600"/>
          </a:xfrm>
          <a:prstGeom prst="rect">
            <a:avLst/>
          </a:prstGeom>
        </p:spPr>
      </p:pic>
      <p:pic>
        <p:nvPicPr>
          <p:cNvPr id="7"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66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283423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NVision Tab Search Results</a:t>
            </a:r>
          </a:p>
        </p:txBody>
      </p:sp>
      <p:sp>
        <p:nvSpPr>
          <p:cNvPr id="3" name="Rectangle 2"/>
          <p:cNvSpPr/>
          <p:nvPr/>
        </p:nvSpPr>
        <p:spPr>
          <a:xfrm>
            <a:off x="477320" y="1947990"/>
            <a:ext cx="7980879" cy="96827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NVision Tab will show queries that match the search criteria.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query name will be in the form of a hyperlink, which can be clicked to bring up additional details about the nVision query data source. </a:t>
            </a:r>
          </a:p>
        </p:txBody>
      </p:sp>
      <p:pic>
        <p:nvPicPr>
          <p:cNvPr id="5" name="Picture 4" descr="Query data source hyperlinks" title="Screenshot"/>
          <p:cNvPicPr/>
          <p:nvPr/>
        </p:nvPicPr>
        <p:blipFill>
          <a:blip r:embed="rId4">
            <a:extLst>
              <a:ext uri="{28A0092B-C50C-407E-A947-70E740481C1C}">
                <a14:useLocalDpi xmlns:a14="http://schemas.microsoft.com/office/drawing/2010/main" val="0"/>
              </a:ext>
            </a:extLst>
          </a:blip>
          <a:stretch>
            <a:fillRect/>
          </a:stretch>
        </p:blipFill>
        <p:spPr>
          <a:xfrm>
            <a:off x="685800" y="3124200"/>
            <a:ext cx="5522310" cy="2326196"/>
          </a:xfrm>
          <a:prstGeom prst="rect">
            <a:avLst/>
          </a:prstGeom>
        </p:spPr>
      </p:pic>
      <p:pic>
        <p:nvPicPr>
          <p:cNvPr id="6" name="Picture 5" descr="query data source additional details" title="Screenshot"/>
          <p:cNvPicPr/>
          <p:nvPr/>
        </p:nvPicPr>
        <p:blipFill>
          <a:blip r:embed="rId5">
            <a:extLst>
              <a:ext uri="{28A0092B-C50C-407E-A947-70E740481C1C}">
                <a14:useLocalDpi xmlns:a14="http://schemas.microsoft.com/office/drawing/2010/main" val="0"/>
              </a:ext>
            </a:extLst>
          </a:blip>
          <a:stretch>
            <a:fillRect/>
          </a:stretch>
        </p:blipFill>
        <p:spPr>
          <a:xfrm>
            <a:off x="4724400" y="4571999"/>
            <a:ext cx="3733799" cy="1752601"/>
          </a:xfrm>
          <a:prstGeom prst="rect">
            <a:avLst/>
          </a:prstGeom>
        </p:spPr>
      </p:pic>
      <p:pic>
        <p:nvPicPr>
          <p:cNvPr id="7"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8170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393588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Composite Queries Tab Search Results</a:t>
            </a:r>
          </a:p>
        </p:txBody>
      </p:sp>
      <p:sp>
        <p:nvSpPr>
          <p:cNvPr id="3" name="Rectangle 2"/>
          <p:cNvSpPr/>
          <p:nvPr/>
        </p:nvSpPr>
        <p:spPr>
          <a:xfrm>
            <a:off x="477320" y="1947990"/>
            <a:ext cx="7980879" cy="96827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Composite Queries Tab will show composite queries that match the search criteria</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The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base queries names will be in the form of a hyperlink, which can be clicked to bring up additional details about the parent or child query.</a:t>
            </a:r>
          </a:p>
        </p:txBody>
      </p:sp>
      <p:sp>
        <p:nvSpPr>
          <p:cNvPr id="4" name="Rectangle 3"/>
          <p:cNvSpPr/>
          <p:nvPr/>
        </p:nvSpPr>
        <p:spPr>
          <a:xfrm>
            <a:off x="1838859" y="3603110"/>
            <a:ext cx="5257800" cy="388696"/>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There are currently no composite queries in ctcLink.</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16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286360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Reports Tab Search Results</a:t>
            </a:r>
          </a:p>
        </p:txBody>
      </p:sp>
      <p:sp>
        <p:nvSpPr>
          <p:cNvPr id="3" name="Rectangle 2"/>
          <p:cNvSpPr/>
          <p:nvPr/>
        </p:nvSpPr>
        <p:spPr>
          <a:xfrm>
            <a:off x="477320" y="1947990"/>
            <a:ext cx="7980879" cy="96827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Reports tab links to a manually maintained database that is not currently connected to metaLink. When the connection is made this document will be updated.</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258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289066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Records Tab Search Results</a:t>
            </a:r>
          </a:p>
        </p:txBody>
      </p:sp>
      <p:sp>
        <p:nvSpPr>
          <p:cNvPr id="3" name="Rectangle 2"/>
          <p:cNvSpPr/>
          <p:nvPr/>
        </p:nvSpPr>
        <p:spPr>
          <a:xfrm>
            <a:off x="477320" y="1947990"/>
            <a:ext cx="7980879" cy="1561005"/>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Records Tab will only display if the user is logged into metaLink. The Records Tab will show records that match the search criteria.   There are checkboxes used to indicate if the record is commonly used, recommended, or available in the Data Services Query Tree. </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record name will be in the form of a hyperlink, which can be clicked to bring up additional details about the record. </a:t>
            </a:r>
          </a:p>
        </p:txBody>
      </p:sp>
      <p:pic>
        <p:nvPicPr>
          <p:cNvPr id="5" name="Picture 4" descr="record huperlinks" title="Screenshot"/>
          <p:cNvPicPr/>
          <p:nvPr/>
        </p:nvPicPr>
        <p:blipFill>
          <a:blip r:embed="rId4">
            <a:extLst>
              <a:ext uri="{28A0092B-C50C-407E-A947-70E740481C1C}">
                <a14:useLocalDpi xmlns:a14="http://schemas.microsoft.com/office/drawing/2010/main" val="0"/>
              </a:ext>
            </a:extLst>
          </a:blip>
          <a:stretch>
            <a:fillRect/>
          </a:stretch>
        </p:blipFill>
        <p:spPr>
          <a:xfrm>
            <a:off x="685800" y="3733801"/>
            <a:ext cx="5384800" cy="2590800"/>
          </a:xfrm>
          <a:prstGeom prst="rect">
            <a:avLst/>
          </a:prstGeom>
        </p:spPr>
      </p:pic>
      <p:pic>
        <p:nvPicPr>
          <p:cNvPr id="6" name="Picture 5" descr="reocrd additional details" title="Screenshot"/>
          <p:cNvPicPr/>
          <p:nvPr/>
        </p:nvPicPr>
        <p:blipFill rotWithShape="1">
          <a:blip r:embed="rId5">
            <a:extLst>
              <a:ext uri="{28A0092B-C50C-407E-A947-70E740481C1C}">
                <a14:useLocalDpi xmlns:a14="http://schemas.microsoft.com/office/drawing/2010/main" val="0"/>
              </a:ext>
            </a:extLst>
          </a:blip>
          <a:srcRect l="1237" t="19196" r="3505" b="2666"/>
          <a:stretch/>
        </p:blipFill>
        <p:spPr>
          <a:xfrm>
            <a:off x="3962400" y="4038600"/>
            <a:ext cx="4495799" cy="2397125"/>
          </a:xfrm>
          <a:prstGeom prst="rect">
            <a:avLst/>
          </a:prstGeom>
          <a:ln w="12700">
            <a:solidFill>
              <a:schemeClr val="tx1"/>
            </a:solidFill>
          </a:ln>
        </p:spPr>
      </p:pic>
      <p:pic>
        <p:nvPicPr>
          <p:cNvPr id="7"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575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549936"/>
            <a:ext cx="4568540" cy="1574264"/>
          </a:xfrm>
        </p:spPr>
        <p:txBody>
          <a:bodyPr/>
          <a:lstStyle/>
          <a:p>
            <a:r>
              <a:rPr lang="en-US" dirty="0" smtClean="0"/>
              <a:t>The metaLink SQL view search</a:t>
            </a:r>
            <a:endParaRPr lang="en-US" dirty="0"/>
          </a:p>
        </p:txBody>
      </p:sp>
      <p:pic>
        <p:nvPicPr>
          <p:cNvPr id="4" name="Picture 3" descr="Search Files Filing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514600"/>
            <a:ext cx="3581400" cy="3519652"/>
          </a:xfrm>
          <a:prstGeom prst="rect">
            <a:avLst/>
          </a:prstGeom>
        </p:spPr>
      </p:pic>
      <p:pic>
        <p:nvPicPr>
          <p:cNvPr id="5" name="Picture 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0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743" y="855381"/>
            <a:ext cx="8229600" cy="744819"/>
          </a:xfrm>
        </p:spPr>
        <p:txBody>
          <a:bodyPr>
            <a:normAutofit/>
          </a:bodyPr>
          <a:lstStyle/>
          <a:p>
            <a:r>
              <a:rPr lang="en-US" b="1" u="sng" dirty="0">
                <a:solidFill>
                  <a:srgbClr val="92D050"/>
                </a:solidFill>
              </a:rPr>
              <a:t>Requesting Query Development</a:t>
            </a:r>
            <a:endParaRPr lang="en-US" dirty="0">
              <a:solidFill>
                <a:srgbClr val="92D050"/>
              </a:solidFill>
            </a:endParaRPr>
          </a:p>
        </p:txBody>
      </p:sp>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1981200"/>
            <a:ext cx="7086600" cy="4247317"/>
          </a:xfrm>
          <a:prstGeom prst="rect">
            <a:avLst/>
          </a:prstGeom>
        </p:spPr>
        <p:txBody>
          <a:bodyPr wrap="square">
            <a:spAutoFit/>
          </a:bodyPr>
          <a:lstStyle/>
          <a:p>
            <a:r>
              <a:rPr lang="en-US" dirty="0"/>
              <a:t>Before requesting a new query be created it is important to always search existing queries first.  Sometimes, there may not already be an existing query to meet your needs.  In this case you will need to follow your institutions guidelines for getting your request to one of your college’s query developers.  </a:t>
            </a:r>
          </a:p>
          <a:p>
            <a:endParaRPr lang="en-US" dirty="0"/>
          </a:p>
          <a:p>
            <a:r>
              <a:rPr lang="en-US" dirty="0"/>
              <a:t>Each college has multiple query developers to handle requests for query development and/or modifications.  Additionally, the State Board has staff that can assist the college query developers with development and modification requests. </a:t>
            </a:r>
          </a:p>
          <a:p>
            <a:endParaRPr lang="en-US" dirty="0"/>
          </a:p>
          <a:p>
            <a:r>
              <a:rPr lang="en-US" dirty="0"/>
              <a:t>If you don’t know your college’s process for development requests, please contact Paula McDaniel at: </a:t>
            </a:r>
            <a:r>
              <a:rPr lang="en-US" dirty="0">
                <a:hlinkClick r:id="rId4"/>
              </a:rPr>
              <a:t>pmcdaniel@sbctc.edu</a:t>
            </a:r>
            <a:r>
              <a:rPr lang="en-US" dirty="0"/>
              <a:t> </a:t>
            </a:r>
          </a:p>
        </p:txBody>
      </p:sp>
    </p:spTree>
    <p:extLst>
      <p:ext uri="{BB962C8B-B14F-4D97-AF65-F5344CB8AC3E}">
        <p14:creationId xmlns:p14="http://schemas.microsoft.com/office/powerpoint/2010/main" val="175479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181710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92D050"/>
                </a:solidFill>
                <a:effectLst/>
                <a:uLnTx/>
                <a:uFillTx/>
                <a:latin typeface="Franklin Gothic Book"/>
                <a:ea typeface="+mn-ea"/>
                <a:cs typeface="+mn-cs"/>
              </a:rPr>
              <a:t>SQL View Search</a:t>
            </a:r>
            <a:endParaRPr kumimoji="0" lang="en-US" sz="1800" b="1" i="0" u="none" strike="noStrike" kern="1200" cap="none" spc="0" normalizeH="0" baseline="0" noProof="0" dirty="0">
              <a:ln>
                <a:noFill/>
              </a:ln>
              <a:solidFill>
                <a:srgbClr val="92D050"/>
              </a:solidFill>
              <a:effectLst/>
              <a:uLnTx/>
              <a:uFillTx/>
              <a:latin typeface="Franklin Gothic Book"/>
              <a:ea typeface="+mn-ea"/>
              <a:cs typeface="+mn-cs"/>
            </a:endParaRPr>
          </a:p>
        </p:txBody>
      </p:sp>
      <p:sp>
        <p:nvSpPr>
          <p:cNvPr id="3" name="Rectangle 2"/>
          <p:cNvSpPr/>
          <p:nvPr/>
        </p:nvSpPr>
        <p:spPr>
          <a:xfrm>
            <a:off x="507801" y="2133600"/>
            <a:ext cx="8382000" cy="981423"/>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MetaLink Script Search allows for searching for the underlying SQL script used in the creation of Views and the SBMD (State Board Master Data) views used for the Data Warehouse.  Users can search by View Name and/or by Pillar. </a:t>
            </a:r>
            <a:endParaRPr kumimoji="0" lang="en-US" sz="1800" b="0" i="0" u="none" strike="noStrike" kern="1200" cap="none" spc="0" normalizeH="0" baseline="0" noProof="0" dirty="0">
              <a:ln>
                <a:noFill/>
              </a:ln>
              <a:solidFill>
                <a:srgbClr val="0037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QL View Search" title="Screenshot"/>
          <p:cNvPicPr/>
          <p:nvPr/>
        </p:nvPicPr>
        <p:blipFill>
          <a:blip r:embed="rId4">
            <a:extLst>
              <a:ext uri="{28A0092B-C50C-407E-A947-70E740481C1C}">
                <a14:useLocalDpi xmlns:a14="http://schemas.microsoft.com/office/drawing/2010/main" val="0"/>
              </a:ext>
            </a:extLst>
          </a:blip>
          <a:stretch>
            <a:fillRect/>
          </a:stretch>
        </p:blipFill>
        <p:spPr>
          <a:xfrm>
            <a:off x="2791896" y="3429000"/>
            <a:ext cx="3600450" cy="3028950"/>
          </a:xfrm>
          <a:prstGeom prst="rect">
            <a:avLst/>
          </a:prstGeom>
        </p:spPr>
      </p:pic>
      <p:pic>
        <p:nvPicPr>
          <p:cNvPr id="7"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772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181710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92D050"/>
                </a:solidFill>
                <a:effectLst/>
                <a:uLnTx/>
                <a:uFillTx/>
                <a:latin typeface="Franklin Gothic Book"/>
                <a:ea typeface="+mn-ea"/>
                <a:cs typeface="+mn-cs"/>
              </a:rPr>
              <a:t>SQL View Search</a:t>
            </a:r>
            <a:endParaRPr kumimoji="0" lang="en-US" sz="1800" b="1" i="0" u="none" strike="noStrike" kern="1200" cap="none" spc="0" normalizeH="0" baseline="0" noProof="0" dirty="0">
              <a:ln>
                <a:noFill/>
              </a:ln>
              <a:solidFill>
                <a:srgbClr val="92D050"/>
              </a:solidFill>
              <a:effectLst/>
              <a:uLnTx/>
              <a:uFillTx/>
              <a:latin typeface="Franklin Gothic Book"/>
              <a:ea typeface="+mn-ea"/>
              <a:cs typeface="+mn-cs"/>
            </a:endParaRPr>
          </a:p>
        </p:txBody>
      </p:sp>
      <p:sp>
        <p:nvSpPr>
          <p:cNvPr id="3" name="Rectangle 2"/>
          <p:cNvSpPr/>
          <p:nvPr/>
        </p:nvSpPr>
        <p:spPr>
          <a:xfrm>
            <a:off x="477320" y="1947990"/>
            <a:ext cx="8229601" cy="1277786"/>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To search the SQL View Script, use a single word in each search box. Do not leave search boxes in between search terms and use the Clear Form between searches. All searches allow for partial search terms to be entered with no need for a wildcard. Separate search terms by</a:t>
            </a: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filtering options" title="Screenshot"/>
          <p:cNvPicPr/>
          <p:nvPr/>
        </p:nvPicPr>
        <p:blipFill>
          <a:blip r:embed="rId4">
            <a:extLst>
              <a:ext uri="{28A0092B-C50C-407E-A947-70E740481C1C}">
                <a14:useLocalDpi xmlns:a14="http://schemas.microsoft.com/office/drawing/2010/main" val="0"/>
              </a:ext>
            </a:extLst>
          </a:blip>
          <a:stretch>
            <a:fillRect/>
          </a:stretch>
        </p:blipFill>
        <p:spPr>
          <a:xfrm>
            <a:off x="4419601" y="3200400"/>
            <a:ext cx="3962400" cy="3048000"/>
          </a:xfrm>
          <a:prstGeom prst="rect">
            <a:avLst/>
          </a:prstGeom>
        </p:spPr>
      </p:pic>
      <p:sp>
        <p:nvSpPr>
          <p:cNvPr id="4" name="Rectangle 3"/>
          <p:cNvSpPr/>
          <p:nvPr/>
        </p:nvSpPr>
        <p:spPr>
          <a:xfrm>
            <a:off x="477319" y="3212632"/>
            <a:ext cx="3789880" cy="3352328"/>
          </a:xfrm>
          <a:prstGeom prst="rect">
            <a:avLst/>
          </a:prstGeom>
        </p:spPr>
        <p:txBody>
          <a:bodyPr wrap="square">
            <a:spAutoFit/>
          </a:bodyPr>
          <a:lstStyle/>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AND: include each search term in the results.</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OR</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include any search term in the results.</a:t>
            </a:r>
          </a:p>
          <a:p>
            <a:pPr marL="7429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An </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AND attribute used after an OR attribute will be part of the OR statement.</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NOT</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disallow search term in the results. If using NOT, always use it as the last search option with no blank search box in between.</a:t>
            </a:r>
          </a:p>
        </p:txBody>
      </p:sp>
      <p:pic>
        <p:nvPicPr>
          <p:cNvPr id="8"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609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7321" y="1066800"/>
            <a:ext cx="8229600" cy="884238"/>
          </a:xfrm>
          <a:prstGeom prst="rect">
            <a:avLst/>
          </a:prstGeom>
        </p:spPr>
        <p:txBody>
          <a:bodyPr>
            <a:normAutofit/>
          </a:bodyPr>
          <a:lstStyle>
            <a:lvl1pPr defTabSz="914400">
              <a:lnSpc>
                <a:spcPct val="90000"/>
              </a:lnSpc>
              <a:spcBef>
                <a:spcPct val="0"/>
              </a:spcBef>
              <a:buNone/>
              <a:defRPr sz="3500" b="1" u="sng" cap="all" baseline="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all" spc="0" normalizeH="0" baseline="0" noProof="0" dirty="0">
                <a:ln>
                  <a:noFill/>
                </a:ln>
                <a:solidFill>
                  <a:srgbClr val="3D6489"/>
                </a:solidFill>
                <a:effectLst/>
                <a:uLnTx/>
                <a:uFillTx/>
                <a:latin typeface="Franklin Gothic Medium"/>
                <a:ea typeface="+mj-ea"/>
                <a:cs typeface="+mj-cs"/>
              </a:rPr>
              <a:t>metalink</a:t>
            </a:r>
          </a:p>
        </p:txBody>
      </p:sp>
      <p:sp>
        <p:nvSpPr>
          <p:cNvPr id="13" name="Rectangle 12"/>
          <p:cNvSpPr/>
          <p:nvPr/>
        </p:nvSpPr>
        <p:spPr>
          <a:xfrm>
            <a:off x="477321" y="1578658"/>
            <a:ext cx="259539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92D050"/>
                </a:solidFill>
                <a:effectLst/>
                <a:uLnTx/>
                <a:uFillTx/>
                <a:latin typeface="Franklin Gothic Book"/>
                <a:ea typeface="+mn-ea"/>
                <a:cs typeface="+mn-cs"/>
              </a:rPr>
              <a:t>SQL View </a:t>
            </a:r>
            <a:r>
              <a:rPr kumimoji="0" lang="en-US" sz="1800" b="1" i="0" u="none" strike="noStrike" kern="1200" cap="none" spc="0" normalizeH="0" baseline="0" noProof="0" dirty="0">
                <a:ln>
                  <a:noFill/>
                </a:ln>
                <a:solidFill>
                  <a:srgbClr val="92D050"/>
                </a:solidFill>
                <a:effectLst/>
                <a:uLnTx/>
                <a:uFillTx/>
                <a:latin typeface="Franklin Gothic Book"/>
                <a:ea typeface="+mn-ea"/>
                <a:cs typeface="+mn-cs"/>
              </a:rPr>
              <a:t>Search Results</a:t>
            </a:r>
          </a:p>
        </p:txBody>
      </p:sp>
      <p:sp>
        <p:nvSpPr>
          <p:cNvPr id="3" name="Rectangle 2"/>
          <p:cNvSpPr/>
          <p:nvPr/>
        </p:nvSpPr>
        <p:spPr>
          <a:xfrm>
            <a:off x="477320" y="1947990"/>
            <a:ext cx="8229601" cy="1277786"/>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The View Name will be a hyperlink that will show the SQL script used in the view creation. The field Seq. </a:t>
            </a:r>
            <a:r>
              <a:rPr kumimoji="0" lang="en-US" sz="1800" b="0" i="0" u="none" strike="noStrike" kern="1200" cap="none" spc="0" normalizeH="0" baseline="0" noProof="0" dirty="0" err="1">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Num</a:t>
            </a:r>
            <a:r>
              <a:rPr kumimoji="0" lang="en-US" sz="1800" b="0" i="0" u="none" strike="noStrike" kern="1200" cap="none" spc="0" normalizeH="0" baseline="0" noProof="0" dirty="0">
                <a:ln>
                  <a:noFill/>
                </a:ln>
                <a:solidFill>
                  <a:srgbClr val="2D3B45"/>
                </a:solidFill>
                <a:effectLst/>
                <a:uLnTx/>
                <a:uFillTx/>
                <a:latin typeface="Calibri" panose="020F0502020204030204" pitchFamily="34" charset="0"/>
                <a:ea typeface="Calibri" panose="020F0502020204030204" pitchFamily="34" charset="0"/>
                <a:cs typeface="Times New Roman" panose="02020603050405020304" pitchFamily="18" charset="0"/>
              </a:rPr>
              <a:t> indicates if additional space is needed to see the complete view and the ordering sequence of the script. The field Available indicates if the view is assigned to an access group within a Data Services Query Tree.</a:t>
            </a:r>
          </a:p>
        </p:txBody>
      </p:sp>
      <p:pic>
        <p:nvPicPr>
          <p:cNvPr id="7" name="Picture 6" descr="View script hyperlinks" title="Screenshot"/>
          <p:cNvPicPr/>
          <p:nvPr/>
        </p:nvPicPr>
        <p:blipFill>
          <a:blip r:embed="rId4">
            <a:extLst>
              <a:ext uri="{28A0092B-C50C-407E-A947-70E740481C1C}">
                <a14:useLocalDpi xmlns:a14="http://schemas.microsoft.com/office/drawing/2010/main" val="0"/>
              </a:ext>
            </a:extLst>
          </a:blip>
          <a:stretch>
            <a:fillRect/>
          </a:stretch>
        </p:blipFill>
        <p:spPr>
          <a:xfrm>
            <a:off x="685800" y="3212632"/>
            <a:ext cx="4343400" cy="2807168"/>
          </a:xfrm>
          <a:prstGeom prst="rect">
            <a:avLst/>
          </a:prstGeom>
        </p:spPr>
      </p:pic>
      <p:pic>
        <p:nvPicPr>
          <p:cNvPr id="8" name="Picture 7" descr="view script additional details" title="Screenshot"/>
          <p:cNvPicPr/>
          <p:nvPr/>
        </p:nvPicPr>
        <p:blipFill rotWithShape="1">
          <a:blip r:embed="rId5">
            <a:extLst>
              <a:ext uri="{28A0092B-C50C-407E-A947-70E740481C1C}">
                <a14:useLocalDpi xmlns:a14="http://schemas.microsoft.com/office/drawing/2010/main" val="0"/>
              </a:ext>
            </a:extLst>
          </a:blip>
          <a:srcRect l="913" t="4847" r="3430" b="17748"/>
          <a:stretch/>
        </p:blipFill>
        <p:spPr>
          <a:xfrm>
            <a:off x="4343401" y="4953000"/>
            <a:ext cx="4191000" cy="1371600"/>
          </a:xfrm>
          <a:prstGeom prst="rect">
            <a:avLst/>
          </a:prstGeom>
          <a:ln w="12700">
            <a:solidFill>
              <a:schemeClr val="tx1"/>
            </a:solidFill>
          </a:ln>
        </p:spPr>
      </p:pic>
      <p:pic>
        <p:nvPicPr>
          <p:cNvPr id="9"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569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152400"/>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2" name="Rectangle 1"/>
          <p:cNvSpPr/>
          <p:nvPr/>
        </p:nvSpPr>
        <p:spPr>
          <a:xfrm>
            <a:off x="457200" y="1066800"/>
            <a:ext cx="8229600" cy="2031325"/>
          </a:xfrm>
          <a:prstGeom prst="rect">
            <a:avLst/>
          </a:prstGeom>
        </p:spPr>
        <p:txBody>
          <a:bodyPr wrap="square">
            <a:spAutoFit/>
          </a:bodyPr>
          <a:lstStyle/>
          <a:p>
            <a:r>
              <a:rPr lang="en-US" dirty="0"/>
              <a:t>Oracle Business Intelligence Publisher (BI Publisher, formerly XML Publisher) is an enterprise reporting solution that streamlines report and form generation. In essence BI Publisher allows the State Board to create actual formatted reports using Queries, Connected Queries or other data sources and then allow the end users the option of how the report should be rendered.  Users are able to select to view a report on the Web, in Excel, Word or Adobe. </a:t>
            </a:r>
          </a:p>
        </p:txBody>
      </p:sp>
      <p:sp>
        <p:nvSpPr>
          <p:cNvPr id="3" name="Rectangle 2"/>
          <p:cNvSpPr/>
          <p:nvPr/>
        </p:nvSpPr>
        <p:spPr>
          <a:xfrm>
            <a:off x="457200" y="3178076"/>
            <a:ext cx="8229600" cy="3970318"/>
          </a:xfrm>
          <a:prstGeom prst="rect">
            <a:avLst/>
          </a:prstGeom>
        </p:spPr>
        <p:txBody>
          <a:bodyPr wrap="square">
            <a:spAutoFit/>
          </a:bodyPr>
          <a:lstStyle/>
          <a:p>
            <a:r>
              <a:rPr lang="en-US" dirty="0"/>
              <a:t>The BI Publisher report naming convention prefixes will be: </a:t>
            </a:r>
          </a:p>
          <a:p>
            <a:pPr marL="285750" indent="-285750">
              <a:buFont typeface="Arial" panose="020B0604020202020204" pitchFamily="34" charset="0"/>
              <a:buChar char="•"/>
            </a:pPr>
            <a:r>
              <a:rPr lang="en-US" dirty="0"/>
              <a:t>BCS - Campus Solutions</a:t>
            </a:r>
          </a:p>
          <a:p>
            <a:pPr marL="285750" lvl="0" indent="-285750">
              <a:buFont typeface="Arial" panose="020B0604020202020204" pitchFamily="34" charset="0"/>
              <a:buChar char="•"/>
            </a:pPr>
            <a:r>
              <a:rPr lang="en-US" dirty="0"/>
              <a:t>BFS - Finance</a:t>
            </a:r>
          </a:p>
          <a:p>
            <a:pPr marL="285750" lvl="0" indent="-285750">
              <a:buFont typeface="Arial" panose="020B0604020202020204" pitchFamily="34" charset="0"/>
              <a:buChar char="•"/>
            </a:pPr>
            <a:r>
              <a:rPr lang="en-US" dirty="0"/>
              <a:t>BHC -  Human Capital Management</a:t>
            </a:r>
          </a:p>
          <a:p>
            <a:r>
              <a:rPr lang="en-US" dirty="0"/>
              <a:t> </a:t>
            </a:r>
          </a:p>
          <a:p>
            <a:r>
              <a:rPr lang="en-US" dirty="0"/>
              <a:t>The rest of the BIP report name will follow the standard query naming convention.</a:t>
            </a:r>
          </a:p>
          <a:p>
            <a:endParaRPr lang="en-US" dirty="0"/>
          </a:p>
          <a:p>
            <a:r>
              <a:rPr lang="en-US" dirty="0"/>
              <a:t>For the purpose of this class we are going to be looking at how to view Query based BI Publisher reports through Query Report Viewer, how to run a BI Publisher report using Query Report Scheduler and using BI Publisher Report search.</a:t>
            </a:r>
          </a:p>
          <a:p>
            <a:r>
              <a:rPr lang="en-US" dirty="0"/>
              <a:t>.</a:t>
            </a:r>
          </a:p>
          <a:p>
            <a:endParaRPr lang="en-US" dirty="0"/>
          </a:p>
        </p:txBody>
      </p:sp>
    </p:spTree>
    <p:extLst>
      <p:ext uri="{BB962C8B-B14F-4D97-AF65-F5344CB8AC3E}">
        <p14:creationId xmlns:p14="http://schemas.microsoft.com/office/powerpoint/2010/main" val="3756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76200"/>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4" name="Rectangle 3"/>
          <p:cNvSpPr/>
          <p:nvPr/>
        </p:nvSpPr>
        <p:spPr>
          <a:xfrm>
            <a:off x="457200" y="926068"/>
            <a:ext cx="7990116" cy="369332"/>
          </a:xfrm>
          <a:prstGeom prst="rect">
            <a:avLst/>
          </a:prstGeom>
        </p:spPr>
        <p:txBody>
          <a:bodyPr wrap="square">
            <a:spAutoFit/>
          </a:bodyPr>
          <a:lstStyle/>
          <a:p>
            <a:r>
              <a:rPr lang="en-US" b="1" u="sng" dirty="0">
                <a:solidFill>
                  <a:schemeClr val="accent1"/>
                </a:solidFill>
                <a:latin typeface="+mj-lt"/>
                <a:ea typeface="+mj-ea"/>
                <a:cs typeface="+mj-cs"/>
              </a:rPr>
              <a:t>Query Report Viewer</a:t>
            </a:r>
          </a:p>
        </p:txBody>
      </p:sp>
      <p:sp>
        <p:nvSpPr>
          <p:cNvPr id="2" name="Rectangle 1"/>
          <p:cNvSpPr/>
          <p:nvPr/>
        </p:nvSpPr>
        <p:spPr>
          <a:xfrm>
            <a:off x="457200" y="1295400"/>
            <a:ext cx="8229600" cy="1200329"/>
          </a:xfrm>
          <a:prstGeom prst="rect">
            <a:avLst/>
          </a:prstGeom>
        </p:spPr>
        <p:txBody>
          <a:bodyPr wrap="square">
            <a:spAutoFit/>
          </a:bodyPr>
          <a:lstStyle/>
          <a:p>
            <a:r>
              <a:rPr lang="en-US" dirty="0"/>
              <a:t>The BI Publisher Query Report Viewer allows end users to run Query based BI Publisher reports.  Note: BI Publisher reports with data sources other than Query do not appear in search results and will need to be scheduled to run.</a:t>
            </a:r>
          </a:p>
        </p:txBody>
      </p:sp>
      <p:sp>
        <p:nvSpPr>
          <p:cNvPr id="3" name="Rectangle 2"/>
          <p:cNvSpPr/>
          <p:nvPr/>
        </p:nvSpPr>
        <p:spPr>
          <a:xfrm>
            <a:off x="444623" y="2495729"/>
            <a:ext cx="8153400" cy="1200329"/>
          </a:xfrm>
          <a:prstGeom prst="rect">
            <a:avLst/>
          </a:prstGeom>
        </p:spPr>
        <p:txBody>
          <a:bodyPr wrap="square">
            <a:spAutoFit/>
          </a:bodyPr>
          <a:lstStyle/>
          <a:p>
            <a:r>
              <a:rPr lang="en-US" dirty="0"/>
              <a:t>Navigate to Query Report Viewer: Main Menu </a:t>
            </a:r>
            <a:r>
              <a:rPr lang="en-US" dirty="0">
                <a:sym typeface="Wingdings"/>
              </a:rPr>
              <a:t></a:t>
            </a:r>
            <a:r>
              <a:rPr lang="en-US" dirty="0"/>
              <a:t> Reporting Tools </a:t>
            </a:r>
            <a:r>
              <a:rPr lang="en-US" dirty="0">
                <a:sym typeface="Wingdings"/>
              </a:rPr>
              <a:t></a:t>
            </a:r>
            <a:r>
              <a:rPr lang="en-US" dirty="0"/>
              <a:t> BI Publisher </a:t>
            </a:r>
            <a:r>
              <a:rPr lang="en-US" dirty="0">
                <a:sym typeface="Wingdings"/>
              </a:rPr>
              <a:t></a:t>
            </a:r>
            <a:r>
              <a:rPr lang="en-US" dirty="0"/>
              <a:t>Query Report Viewer </a:t>
            </a:r>
          </a:p>
          <a:p>
            <a:endParaRPr lang="en-US" dirty="0"/>
          </a:p>
          <a:p>
            <a:r>
              <a:rPr lang="en-US" dirty="0"/>
              <a:t>There are two search methods: Basic Search and Advanced Search. </a:t>
            </a:r>
          </a:p>
        </p:txBody>
      </p:sp>
      <p:pic>
        <p:nvPicPr>
          <p:cNvPr id="7" name="Picture 6"/>
          <p:cNvPicPr/>
          <p:nvPr/>
        </p:nvPicPr>
        <p:blipFill rotWithShape="1">
          <a:blip r:embed="rId4" cstate="print">
            <a:extLst>
              <a:ext uri="{28A0092B-C50C-407E-A947-70E740481C1C}">
                <a14:useLocalDpi xmlns:a14="http://schemas.microsoft.com/office/drawing/2010/main" val="0"/>
              </a:ext>
            </a:extLst>
          </a:blip>
          <a:srcRect l="4950" t="28911" r="45296" b="51942"/>
          <a:stretch/>
        </p:blipFill>
        <p:spPr bwMode="auto">
          <a:xfrm>
            <a:off x="523043" y="4229458"/>
            <a:ext cx="5478145" cy="1121410"/>
          </a:xfrm>
          <a:prstGeom prst="rect">
            <a:avLst/>
          </a:prstGeom>
          <a:noFill/>
          <a:ln w="28575" cap="flat" cmpd="sng" algn="ctr">
            <a:solidFill>
              <a:srgbClr val="1F497D">
                <a:lumMod val="75000"/>
              </a:srgbClr>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p:cNvPicPr/>
          <p:nvPr/>
        </p:nvPicPr>
        <p:blipFill>
          <a:blip r:embed="rId5"/>
          <a:stretch>
            <a:fillRect/>
          </a:stretch>
        </p:blipFill>
        <p:spPr>
          <a:xfrm>
            <a:off x="4521323" y="4488815"/>
            <a:ext cx="4126230" cy="1988185"/>
          </a:xfrm>
          <a:prstGeom prst="rect">
            <a:avLst/>
          </a:prstGeom>
          <a:noFill/>
          <a:ln w="28575" cap="flat" cmpd="sng" algn="ctr">
            <a:solidFill>
              <a:srgbClr val="1F497D">
                <a:lumMod val="75000"/>
              </a:srgbClr>
            </a:solidFill>
            <a:prstDash val="solid"/>
            <a:round/>
            <a:headEnd type="none" w="med" len="med"/>
            <a:tailEnd type="none" w="med" len="med"/>
          </a:ln>
        </p:spPr>
      </p:pic>
      <p:sp>
        <p:nvSpPr>
          <p:cNvPr id="5" name="Rectangle 4"/>
          <p:cNvSpPr/>
          <p:nvPr/>
        </p:nvSpPr>
        <p:spPr>
          <a:xfrm>
            <a:off x="463118" y="3810000"/>
            <a:ext cx="1670650" cy="369332"/>
          </a:xfrm>
          <a:prstGeom prst="rect">
            <a:avLst/>
          </a:prstGeom>
        </p:spPr>
        <p:txBody>
          <a:bodyPr wrap="none">
            <a:spAutoFit/>
          </a:bodyPr>
          <a:lstStyle/>
          <a:p>
            <a:r>
              <a:rPr lang="en-US" b="1" dirty="0"/>
              <a:t>Basic</a:t>
            </a:r>
            <a:r>
              <a:rPr lang="en-US" dirty="0"/>
              <a:t> </a:t>
            </a:r>
            <a:r>
              <a:rPr lang="en-US" b="1" dirty="0"/>
              <a:t>Search</a:t>
            </a:r>
            <a:r>
              <a:rPr lang="en-US" dirty="0"/>
              <a:t> </a:t>
            </a:r>
          </a:p>
        </p:txBody>
      </p:sp>
      <p:sp>
        <p:nvSpPr>
          <p:cNvPr id="6" name="Rectangle 5"/>
          <p:cNvSpPr/>
          <p:nvPr/>
        </p:nvSpPr>
        <p:spPr>
          <a:xfrm>
            <a:off x="6401425" y="4119483"/>
            <a:ext cx="2246128" cy="369332"/>
          </a:xfrm>
          <a:prstGeom prst="rect">
            <a:avLst/>
          </a:prstGeom>
        </p:spPr>
        <p:txBody>
          <a:bodyPr wrap="none">
            <a:spAutoFit/>
          </a:bodyPr>
          <a:lstStyle/>
          <a:p>
            <a:r>
              <a:rPr lang="en-US" b="1" dirty="0"/>
              <a:t>Advanced Search</a:t>
            </a:r>
          </a:p>
        </p:txBody>
      </p:sp>
    </p:spTree>
    <p:extLst>
      <p:ext uri="{BB962C8B-B14F-4D97-AF65-F5344CB8AC3E}">
        <p14:creationId xmlns:p14="http://schemas.microsoft.com/office/powerpoint/2010/main" val="95339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26075"/>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4" name="Rectangle 3"/>
          <p:cNvSpPr/>
          <p:nvPr/>
        </p:nvSpPr>
        <p:spPr>
          <a:xfrm>
            <a:off x="457200" y="875943"/>
            <a:ext cx="7990116" cy="369332"/>
          </a:xfrm>
          <a:prstGeom prst="rect">
            <a:avLst/>
          </a:prstGeom>
        </p:spPr>
        <p:txBody>
          <a:bodyPr wrap="square">
            <a:spAutoFit/>
          </a:bodyPr>
          <a:lstStyle/>
          <a:p>
            <a:r>
              <a:rPr lang="en-US" b="1" u="sng" dirty="0">
                <a:solidFill>
                  <a:schemeClr val="accent1"/>
                </a:solidFill>
                <a:latin typeface="+mj-lt"/>
                <a:ea typeface="+mj-ea"/>
                <a:cs typeface="+mj-cs"/>
              </a:rPr>
              <a:t>Query Report Viewer</a:t>
            </a:r>
          </a:p>
        </p:txBody>
      </p:sp>
      <p:pic>
        <p:nvPicPr>
          <p:cNvPr id="5" name="Picture 4"/>
          <p:cNvPicPr/>
          <p:nvPr/>
        </p:nvPicPr>
        <p:blipFill rotWithShape="1">
          <a:blip r:embed="rId4">
            <a:extLst>
              <a:ext uri="{28A0092B-C50C-407E-A947-70E740481C1C}">
                <a14:useLocalDpi xmlns:a14="http://schemas.microsoft.com/office/drawing/2010/main" val="0"/>
              </a:ext>
            </a:extLst>
          </a:blip>
          <a:srcRect b="44561"/>
          <a:stretch/>
        </p:blipFill>
        <p:spPr bwMode="auto">
          <a:xfrm>
            <a:off x="1510208" y="1778675"/>
            <a:ext cx="6185992" cy="2031325"/>
          </a:xfrm>
          <a:prstGeom prst="rect">
            <a:avLst/>
          </a:prstGeom>
          <a:noFill/>
          <a:ln w="28575" cap="flat" cmpd="sng" algn="ctr">
            <a:solidFill>
              <a:srgbClr val="1F497D">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2" name="Rectangle 1"/>
          <p:cNvSpPr/>
          <p:nvPr/>
        </p:nvSpPr>
        <p:spPr>
          <a:xfrm>
            <a:off x="457200" y="1397675"/>
            <a:ext cx="8229600" cy="646331"/>
          </a:xfrm>
          <a:prstGeom prst="rect">
            <a:avLst/>
          </a:prstGeom>
        </p:spPr>
        <p:txBody>
          <a:bodyPr wrap="square">
            <a:spAutoFit/>
          </a:bodyPr>
          <a:lstStyle/>
          <a:p>
            <a:r>
              <a:rPr lang="en-US" dirty="0"/>
              <a:t>Enter your search Criteria or simply hit enter for a list of all available reports</a:t>
            </a:r>
          </a:p>
        </p:txBody>
      </p:sp>
      <p:sp>
        <p:nvSpPr>
          <p:cNvPr id="7" name="Rectangle 6"/>
          <p:cNvSpPr/>
          <p:nvPr/>
        </p:nvSpPr>
        <p:spPr>
          <a:xfrm>
            <a:off x="444623" y="4038600"/>
            <a:ext cx="8237738" cy="2031325"/>
          </a:xfrm>
          <a:prstGeom prst="rect">
            <a:avLst/>
          </a:prstGeom>
        </p:spPr>
        <p:txBody>
          <a:bodyPr wrap="square">
            <a:spAutoFit/>
          </a:bodyPr>
          <a:lstStyle/>
          <a:p>
            <a:r>
              <a:rPr lang="en-US" dirty="0"/>
              <a:t>Users are able to select how the report should be displayed in the Format column.  Available options are:</a:t>
            </a:r>
          </a:p>
          <a:p>
            <a:pPr marL="285750" lvl="0" indent="-285750">
              <a:buFont typeface="Arial" panose="020B0604020202020204" pitchFamily="34" charset="0"/>
              <a:buChar char="•"/>
            </a:pPr>
            <a:r>
              <a:rPr lang="en-US" dirty="0"/>
              <a:t>PDF</a:t>
            </a:r>
          </a:p>
          <a:p>
            <a:pPr marL="285750" lvl="0" indent="-285750">
              <a:buFont typeface="Arial" panose="020B0604020202020204" pitchFamily="34" charset="0"/>
              <a:buChar char="•"/>
            </a:pPr>
            <a:r>
              <a:rPr lang="en-US" dirty="0"/>
              <a:t>HTM</a:t>
            </a:r>
          </a:p>
          <a:p>
            <a:pPr marL="285750" lvl="0" indent="-285750">
              <a:buFont typeface="Arial" panose="020B0604020202020204" pitchFamily="34" charset="0"/>
              <a:buChar char="•"/>
            </a:pPr>
            <a:r>
              <a:rPr lang="en-US" dirty="0"/>
              <a:t>RTF</a:t>
            </a:r>
          </a:p>
          <a:p>
            <a:pPr marL="285750" lvl="0" indent="-285750">
              <a:buFont typeface="Arial" panose="020B0604020202020204" pitchFamily="34" charset="0"/>
              <a:buChar char="•"/>
            </a:pPr>
            <a:r>
              <a:rPr lang="en-US" dirty="0"/>
              <a:t>XLS</a:t>
            </a:r>
          </a:p>
          <a:p>
            <a:endParaRPr lang="en-US" dirty="0"/>
          </a:p>
        </p:txBody>
      </p:sp>
      <p:pic>
        <p:nvPicPr>
          <p:cNvPr id="11" name="Picture 10"/>
          <p:cNvPicPr/>
          <p:nvPr/>
        </p:nvPicPr>
        <p:blipFill rotWithShape="1">
          <a:blip r:embed="rId5">
            <a:extLst>
              <a:ext uri="{28A0092B-C50C-407E-A947-70E740481C1C}">
                <a14:useLocalDpi xmlns:a14="http://schemas.microsoft.com/office/drawing/2010/main" val="0"/>
              </a:ext>
            </a:extLst>
          </a:blip>
          <a:srcRect t="38349" r="47269" b="31553"/>
          <a:stretch/>
        </p:blipFill>
        <p:spPr bwMode="auto">
          <a:xfrm>
            <a:off x="2209800" y="4648200"/>
            <a:ext cx="6401275" cy="1752600"/>
          </a:xfrm>
          <a:prstGeom prst="rect">
            <a:avLst/>
          </a:prstGeom>
          <a:noFill/>
          <a:ln w="28575" cap="flat" cmpd="sng" algn="ctr">
            <a:solidFill>
              <a:srgbClr val="1F497D">
                <a:lumMod val="75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821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152400"/>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4" name="Rectangle 3"/>
          <p:cNvSpPr/>
          <p:nvPr/>
        </p:nvSpPr>
        <p:spPr>
          <a:xfrm>
            <a:off x="457200" y="1002268"/>
            <a:ext cx="7990116" cy="369332"/>
          </a:xfrm>
          <a:prstGeom prst="rect">
            <a:avLst/>
          </a:prstGeom>
        </p:spPr>
        <p:txBody>
          <a:bodyPr wrap="square">
            <a:spAutoFit/>
          </a:bodyPr>
          <a:lstStyle/>
          <a:p>
            <a:r>
              <a:rPr lang="en-US" b="1" u="sng" dirty="0">
                <a:solidFill>
                  <a:schemeClr val="accent1"/>
                </a:solidFill>
                <a:latin typeface="+mj-lt"/>
                <a:ea typeface="+mj-ea"/>
                <a:cs typeface="+mj-cs"/>
              </a:rPr>
              <a:t>Query Report Viewer</a:t>
            </a:r>
          </a:p>
        </p:txBody>
      </p:sp>
      <p:sp>
        <p:nvSpPr>
          <p:cNvPr id="3" name="Rectangle 2"/>
          <p:cNvSpPr/>
          <p:nvPr/>
        </p:nvSpPr>
        <p:spPr>
          <a:xfrm>
            <a:off x="493450" y="1524000"/>
            <a:ext cx="8193350" cy="646331"/>
          </a:xfrm>
          <a:prstGeom prst="rect">
            <a:avLst/>
          </a:prstGeom>
        </p:spPr>
        <p:txBody>
          <a:bodyPr wrap="square">
            <a:spAutoFit/>
          </a:bodyPr>
          <a:lstStyle/>
          <a:p>
            <a:r>
              <a:rPr lang="en-US" dirty="0"/>
              <a:t>Once the Format selection is made, click on “View Report” to see the report results.  </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685800" y="2215197"/>
            <a:ext cx="7696200" cy="3957003"/>
          </a:xfrm>
          <a:prstGeom prst="rect">
            <a:avLst/>
          </a:prstGeom>
          <a:noFill/>
          <a:ln w="28575" cap="flat" cmpd="sng" algn="ctr">
            <a:solidFill>
              <a:srgbClr val="1F497D">
                <a:lumMod val="75000"/>
              </a:srgbClr>
            </a:solidFill>
            <a:prstDash val="solid"/>
            <a:round/>
            <a:headEnd type="none" w="med" len="med"/>
            <a:tailEnd type="none" w="med" len="med"/>
          </a:ln>
        </p:spPr>
      </p:pic>
    </p:spTree>
    <p:extLst>
      <p:ext uri="{BB962C8B-B14F-4D97-AF65-F5344CB8AC3E}">
        <p14:creationId xmlns:p14="http://schemas.microsoft.com/office/powerpoint/2010/main" val="359155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152400"/>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4" name="Rectangle 3"/>
          <p:cNvSpPr/>
          <p:nvPr/>
        </p:nvSpPr>
        <p:spPr>
          <a:xfrm>
            <a:off x="457200" y="1002268"/>
            <a:ext cx="7990116" cy="369332"/>
          </a:xfrm>
          <a:prstGeom prst="rect">
            <a:avLst/>
          </a:prstGeom>
        </p:spPr>
        <p:txBody>
          <a:bodyPr wrap="square">
            <a:spAutoFit/>
          </a:bodyPr>
          <a:lstStyle/>
          <a:p>
            <a:r>
              <a:rPr lang="en-US" b="1" u="sng" dirty="0">
                <a:solidFill>
                  <a:schemeClr val="accent1"/>
                </a:solidFill>
                <a:latin typeface="+mj-lt"/>
                <a:ea typeface="+mj-ea"/>
                <a:cs typeface="+mj-cs"/>
              </a:rPr>
              <a:t>Query Report Scheduler</a:t>
            </a:r>
          </a:p>
        </p:txBody>
      </p:sp>
      <p:sp>
        <p:nvSpPr>
          <p:cNvPr id="2" name="Rectangle 1"/>
          <p:cNvSpPr/>
          <p:nvPr/>
        </p:nvSpPr>
        <p:spPr>
          <a:xfrm>
            <a:off x="485312" y="1524000"/>
            <a:ext cx="8201487" cy="1200329"/>
          </a:xfrm>
          <a:prstGeom prst="rect">
            <a:avLst/>
          </a:prstGeom>
        </p:spPr>
        <p:txBody>
          <a:bodyPr wrap="square">
            <a:spAutoFit/>
          </a:bodyPr>
          <a:lstStyle/>
          <a:p>
            <a:r>
              <a:rPr lang="en-US" dirty="0"/>
              <a:t>The Query Report Scheduler is similar to Schedule Query in that users are able to schedule reports to run at a specific time/date or immediately.  All BI Publisher reports with data sources of Query or Connected Query are available to be run through this tool.  </a:t>
            </a:r>
          </a:p>
        </p:txBody>
      </p:sp>
      <p:sp>
        <p:nvSpPr>
          <p:cNvPr id="5" name="Rectangle 4"/>
          <p:cNvSpPr/>
          <p:nvPr/>
        </p:nvSpPr>
        <p:spPr>
          <a:xfrm>
            <a:off x="533399" y="2828836"/>
            <a:ext cx="8153399" cy="646331"/>
          </a:xfrm>
          <a:prstGeom prst="rect">
            <a:avLst/>
          </a:prstGeom>
        </p:spPr>
        <p:txBody>
          <a:bodyPr wrap="square">
            <a:spAutoFit/>
          </a:bodyPr>
          <a:lstStyle/>
          <a:p>
            <a:pPr marL="285750" lvl="0" indent="-285750">
              <a:buFont typeface="Wingdings" panose="05000000000000000000" pitchFamily="2" charset="2"/>
              <a:buChar char=""/>
            </a:pPr>
            <a:r>
              <a:rPr lang="en-US" b="1" dirty="0"/>
              <a:t>Note: Do not schedule any Queries or Reports to run between the hours of 1 am and 3 am as this time is reserved for IT.</a:t>
            </a:r>
          </a:p>
        </p:txBody>
      </p:sp>
      <p:sp>
        <p:nvSpPr>
          <p:cNvPr id="6" name="Rectangle 5"/>
          <p:cNvSpPr/>
          <p:nvPr/>
        </p:nvSpPr>
        <p:spPr>
          <a:xfrm>
            <a:off x="457200" y="3810000"/>
            <a:ext cx="8245135" cy="1477328"/>
          </a:xfrm>
          <a:prstGeom prst="rect">
            <a:avLst/>
          </a:prstGeom>
        </p:spPr>
        <p:txBody>
          <a:bodyPr wrap="square">
            <a:spAutoFit/>
          </a:bodyPr>
          <a:lstStyle/>
          <a:p>
            <a:r>
              <a:rPr lang="en-US" dirty="0"/>
              <a:t>The BI Publisher Query Report Scheduler is very similar in use and appearance to Schedule Query.  Each report is assigned a Run Control ID which will tell the system when, where and how to run the report saving the report parameters (prompts) to the Run Control ID.  Run Control ID’s are personal and are not shared across the system.</a:t>
            </a:r>
          </a:p>
        </p:txBody>
      </p:sp>
    </p:spTree>
    <p:extLst>
      <p:ext uri="{BB962C8B-B14F-4D97-AF65-F5344CB8AC3E}">
        <p14:creationId xmlns:p14="http://schemas.microsoft.com/office/powerpoint/2010/main" val="153202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152400"/>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4" name="Rectangle 3"/>
          <p:cNvSpPr/>
          <p:nvPr/>
        </p:nvSpPr>
        <p:spPr>
          <a:xfrm>
            <a:off x="457200" y="1002268"/>
            <a:ext cx="7990116" cy="369332"/>
          </a:xfrm>
          <a:prstGeom prst="rect">
            <a:avLst/>
          </a:prstGeom>
        </p:spPr>
        <p:txBody>
          <a:bodyPr wrap="square">
            <a:spAutoFit/>
          </a:bodyPr>
          <a:lstStyle/>
          <a:p>
            <a:r>
              <a:rPr lang="en-US" b="1" u="sng" dirty="0">
                <a:solidFill>
                  <a:schemeClr val="accent1"/>
                </a:solidFill>
                <a:latin typeface="+mj-lt"/>
                <a:ea typeface="+mj-ea"/>
                <a:cs typeface="+mj-cs"/>
              </a:rPr>
              <a:t>Query Report Scheduler – Adding a New Run Control ID</a:t>
            </a:r>
          </a:p>
        </p:txBody>
      </p:sp>
      <p:sp>
        <p:nvSpPr>
          <p:cNvPr id="2" name="Rectangle 1"/>
          <p:cNvSpPr/>
          <p:nvPr/>
        </p:nvSpPr>
        <p:spPr>
          <a:xfrm>
            <a:off x="457200" y="1409304"/>
            <a:ext cx="5715000" cy="923330"/>
          </a:xfrm>
          <a:prstGeom prst="rect">
            <a:avLst/>
          </a:prstGeom>
        </p:spPr>
        <p:txBody>
          <a:bodyPr wrap="square">
            <a:spAutoFit/>
          </a:bodyPr>
          <a:lstStyle/>
          <a:p>
            <a:r>
              <a:rPr lang="en-US" dirty="0"/>
              <a:t>If adding a new Run Control ID, select the Add a New Value tab.  Enter the Run Control ID and click on “Add”.</a:t>
            </a:r>
          </a:p>
        </p:txBody>
      </p:sp>
      <p:pic>
        <p:nvPicPr>
          <p:cNvPr id="6" name="Picture 5"/>
          <p:cNvPicPr/>
          <p:nvPr/>
        </p:nvPicPr>
        <p:blipFill rotWithShape="1">
          <a:blip r:embed="rId4">
            <a:extLst>
              <a:ext uri="{28A0092B-C50C-407E-A947-70E740481C1C}">
                <a14:useLocalDpi xmlns:a14="http://schemas.microsoft.com/office/drawing/2010/main" val="0"/>
              </a:ext>
            </a:extLst>
          </a:blip>
          <a:srcRect t="4528" b="12251"/>
          <a:stretch/>
        </p:blipFill>
        <p:spPr bwMode="auto">
          <a:xfrm>
            <a:off x="6501222" y="1535821"/>
            <a:ext cx="2089785" cy="1129030"/>
          </a:xfrm>
          <a:prstGeom prst="rect">
            <a:avLst/>
          </a:prstGeom>
          <a:noFill/>
          <a:ln w="28575" cap="flat" cmpd="sng" algn="ctr">
            <a:solidFill>
              <a:srgbClr val="1F497D">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457200" y="2817121"/>
            <a:ext cx="2133600" cy="646331"/>
          </a:xfrm>
          <a:prstGeom prst="rect">
            <a:avLst/>
          </a:prstGeom>
        </p:spPr>
        <p:txBody>
          <a:bodyPr wrap="square">
            <a:spAutoFit/>
          </a:bodyPr>
          <a:lstStyle/>
          <a:p>
            <a:r>
              <a:rPr lang="en-US" dirty="0"/>
              <a:t>Select the Report Name</a:t>
            </a:r>
          </a:p>
        </p:txBody>
      </p:sp>
      <p:pic>
        <p:nvPicPr>
          <p:cNvPr id="8" name="Picture 7"/>
          <p:cNvPicPr/>
          <p:nvPr/>
        </p:nvPicPr>
        <p:blipFill rotWithShape="1">
          <a:blip r:embed="rId5">
            <a:extLst>
              <a:ext uri="{28A0092B-C50C-407E-A947-70E740481C1C}">
                <a14:useLocalDpi xmlns:a14="http://schemas.microsoft.com/office/drawing/2010/main" val="0"/>
              </a:ext>
            </a:extLst>
          </a:blip>
          <a:srcRect r="19181" b="37500"/>
          <a:stretch/>
        </p:blipFill>
        <p:spPr bwMode="auto">
          <a:xfrm>
            <a:off x="5017746" y="2802325"/>
            <a:ext cx="3563644" cy="1459865"/>
          </a:xfrm>
          <a:prstGeom prst="rect">
            <a:avLst/>
          </a:prstGeom>
          <a:noFill/>
          <a:ln w="28575" cap="flat" cmpd="sng" algn="ctr">
            <a:solidFill>
              <a:srgbClr val="1F497D">
                <a:lumMod val="75000"/>
              </a:srgbClr>
            </a:solidFill>
            <a:prstDash val="solid"/>
            <a:round/>
            <a:headEnd type="none" w="med" len="med"/>
            <a:tailEnd type="none" w="med" len="med"/>
          </a:ln>
          <a:extLst>
            <a:ext uri="{53640926-AAD7-44D8-BBD7-CCE9431645EC}">
              <a14:shadowObscured xmlns:a14="http://schemas.microsoft.com/office/drawing/2010/main"/>
            </a:ext>
          </a:extLst>
        </p:spPr>
      </p:pic>
      <p:pic>
        <p:nvPicPr>
          <p:cNvPr id="10" name="Picture 9"/>
          <p:cNvPicPr/>
          <p:nvPr/>
        </p:nvPicPr>
        <p:blipFill rotWithShape="1">
          <a:blip r:embed="rId6">
            <a:extLst>
              <a:ext uri="{28A0092B-C50C-407E-A947-70E740481C1C}">
                <a14:useLocalDpi xmlns:a14="http://schemas.microsoft.com/office/drawing/2010/main" val="0"/>
              </a:ext>
            </a:extLst>
          </a:blip>
          <a:srcRect b="3642"/>
          <a:stretch/>
        </p:blipFill>
        <p:spPr bwMode="auto">
          <a:xfrm>
            <a:off x="4038600" y="4424489"/>
            <a:ext cx="4542790" cy="2020570"/>
          </a:xfrm>
          <a:prstGeom prst="rect">
            <a:avLst/>
          </a:prstGeom>
          <a:noFill/>
          <a:ln w="28575" cap="flat" cmpd="sng" algn="ctr">
            <a:solidFill>
              <a:srgbClr val="1F497D">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5" name="Rectangle 4"/>
          <p:cNvSpPr/>
          <p:nvPr/>
        </p:nvSpPr>
        <p:spPr>
          <a:xfrm>
            <a:off x="465062" y="4369475"/>
            <a:ext cx="3497338" cy="1200329"/>
          </a:xfrm>
          <a:prstGeom prst="rect">
            <a:avLst/>
          </a:prstGeom>
        </p:spPr>
        <p:txBody>
          <a:bodyPr wrap="square">
            <a:spAutoFit/>
          </a:bodyPr>
          <a:lstStyle/>
          <a:p>
            <a:r>
              <a:rPr lang="en-US" dirty="0"/>
              <a:t>Once the Report Name is entered the most of the remaining fields will fill in automatically</a:t>
            </a:r>
          </a:p>
        </p:txBody>
      </p:sp>
    </p:spTree>
    <p:extLst>
      <p:ext uri="{BB962C8B-B14F-4D97-AF65-F5344CB8AC3E}">
        <p14:creationId xmlns:p14="http://schemas.microsoft.com/office/powerpoint/2010/main" val="79131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152400"/>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4" name="Rectangle 3"/>
          <p:cNvSpPr/>
          <p:nvPr/>
        </p:nvSpPr>
        <p:spPr>
          <a:xfrm>
            <a:off x="457200" y="1002268"/>
            <a:ext cx="7990116" cy="646331"/>
          </a:xfrm>
          <a:prstGeom prst="rect">
            <a:avLst/>
          </a:prstGeom>
        </p:spPr>
        <p:txBody>
          <a:bodyPr wrap="square">
            <a:spAutoFit/>
          </a:bodyPr>
          <a:lstStyle/>
          <a:p>
            <a:r>
              <a:rPr lang="en-US" b="1" u="sng" dirty="0">
                <a:solidFill>
                  <a:schemeClr val="accent1"/>
                </a:solidFill>
                <a:latin typeface="+mj-lt"/>
                <a:ea typeface="+mj-ea"/>
                <a:cs typeface="+mj-cs"/>
              </a:rPr>
              <a:t>Query Report Scheduler</a:t>
            </a:r>
            <a:r>
              <a:rPr lang="en-US" b="1" u="sng" dirty="0">
                <a:solidFill>
                  <a:schemeClr val="accent1"/>
                </a:solidFill>
              </a:rPr>
              <a:t> – Adding a New Run Control ID</a:t>
            </a:r>
          </a:p>
          <a:p>
            <a:endParaRPr lang="en-US" b="1" u="sng" dirty="0">
              <a:solidFill>
                <a:schemeClr val="accent1"/>
              </a:solidFill>
              <a:latin typeface="+mj-lt"/>
              <a:ea typeface="+mj-ea"/>
              <a:cs typeface="+mj-cs"/>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609600" y="1620915"/>
            <a:ext cx="4525645" cy="1875155"/>
          </a:xfrm>
          <a:prstGeom prst="rect">
            <a:avLst/>
          </a:prstGeom>
          <a:noFill/>
          <a:ln w="28575" cap="flat" cmpd="sng" algn="ctr">
            <a:solidFill>
              <a:srgbClr val="1F497D">
                <a:lumMod val="75000"/>
              </a:srgbClr>
            </a:solidFill>
            <a:prstDash val="solid"/>
            <a:round/>
            <a:headEnd type="none" w="med" len="med"/>
            <a:tailEnd type="none" w="med" len="med"/>
          </a:ln>
        </p:spPr>
      </p:pic>
      <p:grpSp>
        <p:nvGrpSpPr>
          <p:cNvPr id="6" name="Group 5"/>
          <p:cNvGrpSpPr/>
          <p:nvPr/>
        </p:nvGrpSpPr>
        <p:grpSpPr>
          <a:xfrm>
            <a:off x="600075" y="4073285"/>
            <a:ext cx="4211320" cy="2188845"/>
            <a:chOff x="0" y="0"/>
            <a:chExt cx="4211781" cy="2189018"/>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211781" cy="2189018"/>
            </a:xfrm>
            <a:prstGeom prst="rect">
              <a:avLst/>
            </a:prstGeom>
            <a:noFill/>
            <a:ln w="28575" cap="flat" cmpd="sng" algn="ctr">
              <a:solidFill>
                <a:srgbClr val="1F497D">
                  <a:lumMod val="75000"/>
                </a:srgbClr>
              </a:solidFill>
              <a:prstDash val="solid"/>
              <a:round/>
              <a:headEnd type="none" w="med" len="med"/>
              <a:tailEnd type="none" w="med" len="med"/>
            </a:ln>
          </p:spPr>
        </p:pic>
        <p:grpSp>
          <p:nvGrpSpPr>
            <p:cNvPr id="8" name="Group 7"/>
            <p:cNvGrpSpPr/>
            <p:nvPr/>
          </p:nvGrpSpPr>
          <p:grpSpPr>
            <a:xfrm>
              <a:off x="2237509" y="159327"/>
              <a:ext cx="1260762" cy="206953"/>
              <a:chOff x="0" y="0"/>
              <a:chExt cx="1470092" cy="276625"/>
            </a:xfrm>
          </p:grpSpPr>
          <p:sp>
            <p:nvSpPr>
              <p:cNvPr id="10" name="Rounded Rectangle 9"/>
              <p:cNvSpPr/>
              <p:nvPr/>
            </p:nvSpPr>
            <p:spPr>
              <a:xfrm>
                <a:off x="0" y="0"/>
                <a:ext cx="683879" cy="276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786213" y="0"/>
                <a:ext cx="683879" cy="276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 name="Rectangle 1"/>
          <p:cNvSpPr/>
          <p:nvPr/>
        </p:nvSpPr>
        <p:spPr>
          <a:xfrm>
            <a:off x="5135245" y="1524000"/>
            <a:ext cx="3627755" cy="2031325"/>
          </a:xfrm>
          <a:prstGeom prst="rect">
            <a:avLst/>
          </a:prstGeom>
        </p:spPr>
        <p:txBody>
          <a:bodyPr wrap="square">
            <a:spAutoFit/>
          </a:bodyPr>
          <a:lstStyle/>
          <a:p>
            <a:r>
              <a:rPr lang="en-US" dirty="0"/>
              <a:t>The Process Scheduler Request page is where final selections are made including the Date and Time to run the report as well as Type and Format. Once done with the selections click OK to schedule the report.</a:t>
            </a:r>
          </a:p>
        </p:txBody>
      </p:sp>
      <p:sp>
        <p:nvSpPr>
          <p:cNvPr id="3" name="Rectangle 2"/>
          <p:cNvSpPr/>
          <p:nvPr/>
        </p:nvSpPr>
        <p:spPr>
          <a:xfrm>
            <a:off x="4953000" y="3962400"/>
            <a:ext cx="3886200" cy="1477328"/>
          </a:xfrm>
          <a:prstGeom prst="rect">
            <a:avLst/>
          </a:prstGeom>
        </p:spPr>
        <p:txBody>
          <a:bodyPr wrap="square">
            <a:spAutoFit/>
          </a:bodyPr>
          <a:lstStyle/>
          <a:p>
            <a:r>
              <a:rPr lang="en-US" dirty="0"/>
              <a:t>You will be directed back to the Query Report Scheduler page where you will be able to check the Process Monitor and the Report Manager for your report.  </a:t>
            </a:r>
          </a:p>
        </p:txBody>
      </p:sp>
    </p:spTree>
    <p:extLst>
      <p:ext uri="{BB962C8B-B14F-4D97-AF65-F5344CB8AC3E}">
        <p14:creationId xmlns:p14="http://schemas.microsoft.com/office/powerpoint/2010/main" val="19508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84" y="280533"/>
            <a:ext cx="8229600" cy="884238"/>
          </a:xfrm>
        </p:spPr>
        <p:txBody>
          <a:bodyPr>
            <a:normAutofit/>
          </a:bodyPr>
          <a:lstStyle/>
          <a:p>
            <a:r>
              <a:rPr lang="en-US" b="1" u="sng" dirty="0">
                <a:solidFill>
                  <a:srgbClr val="92D050"/>
                </a:solidFill>
              </a:rPr>
              <a:t>Query Protocol</a:t>
            </a:r>
            <a:endParaRPr lang="en-US" dirty="0">
              <a:solidFill>
                <a:srgbClr val="92D050"/>
              </a:solidFill>
            </a:endParaRPr>
          </a:p>
        </p:txBody>
      </p:sp>
      <p:pic>
        <p:nvPicPr>
          <p:cNvPr id="1026" name="Picture 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09752" y="3504087"/>
            <a:ext cx="8164284" cy="3293209"/>
          </a:xfrm>
          <a:prstGeom prst="rect">
            <a:avLst/>
          </a:prstGeom>
        </p:spPr>
        <p:txBody>
          <a:bodyPr wrap="square">
            <a:spAutoFit/>
          </a:bodyPr>
          <a:lstStyle/>
          <a:p>
            <a:r>
              <a:rPr lang="en-US" sz="1600" dirty="0"/>
              <a:t>Query Migrations occur twice a week on Tuesdays and Thursdays. Migration requests are submitted only by Designated College Query Developers to the State Board Reporting Team. </a:t>
            </a:r>
          </a:p>
          <a:p>
            <a:pPr marL="285750" indent="-285750">
              <a:buFont typeface="Arial" panose="020B0604020202020204" pitchFamily="34" charset="0"/>
              <a:buChar char="•"/>
            </a:pPr>
            <a:r>
              <a:rPr lang="en-US" sz="1600" dirty="0" smtClean="0"/>
              <a:t>Tuesday migrations must be submitted by Monday at 12pm. </a:t>
            </a:r>
          </a:p>
          <a:p>
            <a:pPr marL="285750" indent="-285750">
              <a:buFont typeface="Arial" panose="020B0604020202020204" pitchFamily="34" charset="0"/>
              <a:buChar char="•"/>
            </a:pPr>
            <a:r>
              <a:rPr lang="en-US" sz="1600" dirty="0" smtClean="0"/>
              <a:t>Thursday migrations must be submitted by Wednesday at 12pm. </a:t>
            </a:r>
          </a:p>
          <a:p>
            <a:endParaRPr lang="en-US" sz="1600" dirty="0"/>
          </a:p>
          <a:p>
            <a:r>
              <a:rPr lang="en-US" sz="1600" dirty="0" smtClean="0"/>
              <a:t>If </a:t>
            </a:r>
            <a:r>
              <a:rPr lang="en-US" sz="1600" dirty="0"/>
              <a:t>the ticket is not submitted before </a:t>
            </a:r>
            <a:r>
              <a:rPr lang="en-US" sz="1600" dirty="0" smtClean="0"/>
              <a:t>12pm on the correct day, </a:t>
            </a:r>
            <a:r>
              <a:rPr lang="en-US" sz="1600" dirty="0"/>
              <a:t>the query will be reviewed for migration during the next migration window. </a:t>
            </a:r>
          </a:p>
          <a:p>
            <a:endParaRPr lang="en-US" sz="1600" dirty="0"/>
          </a:p>
          <a:p>
            <a:r>
              <a:rPr lang="en-US" sz="1600" dirty="0"/>
              <a:t>Query requests sent for migration by Monday at 12pm should be available in Production on Wednesday morning, while those sent in by 12pm on Wednesday should be available in Production by Friday morning. </a:t>
            </a:r>
          </a:p>
          <a:p>
            <a:pPr lvl="0"/>
            <a:endParaRPr lang="en-US" sz="1600" dirty="0"/>
          </a:p>
        </p:txBody>
      </p:sp>
      <p:sp>
        <p:nvSpPr>
          <p:cNvPr id="6" name="Rectangle 5"/>
          <p:cNvSpPr/>
          <p:nvPr/>
        </p:nvSpPr>
        <p:spPr>
          <a:xfrm>
            <a:off x="2290223" y="1143000"/>
            <a:ext cx="1989647" cy="369332"/>
          </a:xfrm>
          <a:prstGeom prst="rect">
            <a:avLst/>
          </a:prstGeom>
        </p:spPr>
        <p:txBody>
          <a:bodyPr wrap="none">
            <a:spAutoFit/>
          </a:bodyPr>
          <a:lstStyle/>
          <a:p>
            <a:r>
              <a:rPr lang="en-US" b="1" dirty="0">
                <a:solidFill>
                  <a:srgbClr val="92D050"/>
                </a:solidFill>
              </a:rPr>
              <a:t>Query Migration</a:t>
            </a:r>
          </a:p>
        </p:txBody>
      </p:sp>
      <p:grpSp>
        <p:nvGrpSpPr>
          <p:cNvPr id="7" name="Group 6"/>
          <p:cNvGrpSpPr>
            <a:grpSpLocks/>
          </p:cNvGrpSpPr>
          <p:nvPr/>
        </p:nvGrpSpPr>
        <p:grpSpPr bwMode="auto">
          <a:xfrm>
            <a:off x="762000" y="2139496"/>
            <a:ext cx="8846014" cy="1306352"/>
            <a:chOff x="841" y="10645"/>
            <a:chExt cx="13149" cy="2619"/>
          </a:xfrm>
        </p:grpSpPr>
        <p:pic>
          <p:nvPicPr>
            <p:cNvPr id="8" name="Picture 7" descr="C:\Users\pmcdaniel\AppData\Local\Microsoft\Windows\Temporary Internet Files\Content.IE5\YN3Y4N69\Thumbs-Up-Smiley-Comput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6" y="10820"/>
              <a:ext cx="1572" cy="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pmcdaniel\AppData\Local\Microsoft\Windows\Temporary Internet Files\Content.IE5\YN3Y4N69\corsi-di-computer-torino1[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6" y="10820"/>
              <a:ext cx="1632" cy="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pmcdaniel\AppData\Local\Microsoft\Windows\Temporary Internet Files\Content.IE5\IS2K9DIT\Migration_Assistant[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0" y="10645"/>
              <a:ext cx="2184"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rved Down Arrow 10"/>
            <p:cNvSpPr>
              <a:spLocks/>
            </p:cNvSpPr>
            <p:nvPr/>
          </p:nvSpPr>
          <p:spPr bwMode="auto">
            <a:xfrm>
              <a:off x="2941" y="11492"/>
              <a:ext cx="2148" cy="612"/>
            </a:xfrm>
            <a:prstGeom prst="curvedDownArrow">
              <a:avLst>
                <a:gd name="adj1" fmla="val 25007"/>
                <a:gd name="adj2" fmla="val 49998"/>
                <a:gd name="adj3" fmla="val 25000"/>
              </a:avLst>
            </a:pr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endParaRPr lang="en-US"/>
            </a:p>
          </p:txBody>
        </p:sp>
        <p:sp>
          <p:nvSpPr>
            <p:cNvPr id="12" name="Curved Down Arrow 11"/>
            <p:cNvSpPr>
              <a:spLocks/>
            </p:cNvSpPr>
            <p:nvPr/>
          </p:nvSpPr>
          <p:spPr bwMode="auto">
            <a:xfrm>
              <a:off x="6817" y="11528"/>
              <a:ext cx="1944" cy="612"/>
            </a:xfrm>
            <a:prstGeom prst="curvedDownArrow">
              <a:avLst>
                <a:gd name="adj1" fmla="val 25000"/>
                <a:gd name="adj2" fmla="val 50000"/>
                <a:gd name="adj3" fmla="val 25000"/>
              </a:avLst>
            </a:pr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endParaRPr lang="en-US"/>
            </a:p>
          </p:txBody>
        </p:sp>
        <p:sp>
          <p:nvSpPr>
            <p:cNvPr id="13" name="Text Box 32"/>
            <p:cNvSpPr txBox="1">
              <a:spLocks/>
            </p:cNvSpPr>
            <p:nvPr/>
          </p:nvSpPr>
          <p:spPr bwMode="auto">
            <a:xfrm>
              <a:off x="841" y="12500"/>
              <a:ext cx="2784"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spcBef>
                  <a:spcPts val="0"/>
                </a:spcBef>
                <a:spcAft>
                  <a:spcPts val="0"/>
                </a:spcAft>
              </a:pPr>
              <a:r>
                <a:rPr lang="en-US" sz="1200" b="1" spc="0" dirty="0">
                  <a:effectLst/>
                  <a:latin typeface="Gill Sans MT"/>
                  <a:ea typeface="Times New Roman"/>
                  <a:cs typeface="Times New Roman"/>
                </a:rPr>
                <a:t>Query Developer</a:t>
              </a:r>
              <a:br>
                <a:rPr lang="en-US" sz="1200" b="1" spc="0" dirty="0">
                  <a:effectLst/>
                  <a:latin typeface="Gill Sans MT"/>
                  <a:ea typeface="Times New Roman"/>
                  <a:cs typeface="Times New Roman"/>
                </a:rPr>
              </a:br>
              <a:r>
                <a:rPr lang="en-US" sz="1200" b="1" spc="0" dirty="0">
                  <a:effectLst/>
                  <a:latin typeface="Gill Sans MT"/>
                  <a:ea typeface="Times New Roman"/>
                  <a:cs typeface="Times New Roman"/>
                </a:rPr>
                <a:t>Writes Query in PCD</a:t>
              </a:r>
              <a:endParaRPr lang="en-US" sz="1200" spc="-25" dirty="0">
                <a:effectLst/>
                <a:latin typeface="Gill Sans MT"/>
                <a:ea typeface="Times New Roman"/>
                <a:cs typeface="Times New Roman"/>
              </a:endParaRPr>
            </a:p>
          </p:txBody>
        </p:sp>
        <p:sp>
          <p:nvSpPr>
            <p:cNvPr id="14" name="Text Box 33"/>
            <p:cNvSpPr txBox="1">
              <a:spLocks/>
            </p:cNvSpPr>
            <p:nvPr/>
          </p:nvSpPr>
          <p:spPr bwMode="auto">
            <a:xfrm>
              <a:off x="4525" y="12500"/>
              <a:ext cx="2784"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spcBef>
                  <a:spcPts val="0"/>
                </a:spcBef>
                <a:spcAft>
                  <a:spcPts val="0"/>
                </a:spcAft>
              </a:pPr>
              <a:r>
                <a:rPr lang="en-US" sz="1200" b="1" spc="0" dirty="0">
                  <a:effectLst/>
                  <a:latin typeface="Gill Sans MT"/>
                  <a:ea typeface="Times New Roman"/>
                  <a:cs typeface="Times New Roman"/>
                </a:rPr>
                <a:t>Data Services Team</a:t>
              </a:r>
              <a:br>
                <a:rPr lang="en-US" sz="1200" b="1" spc="0" dirty="0">
                  <a:effectLst/>
                  <a:latin typeface="Gill Sans MT"/>
                  <a:ea typeface="Times New Roman"/>
                  <a:cs typeface="Times New Roman"/>
                </a:rPr>
              </a:br>
              <a:r>
                <a:rPr lang="en-US" sz="1200" b="1" spc="0" dirty="0">
                  <a:effectLst/>
                  <a:latin typeface="Gill Sans MT"/>
                  <a:ea typeface="Times New Roman"/>
                  <a:cs typeface="Times New Roman"/>
                </a:rPr>
                <a:t>Checks out Query</a:t>
              </a:r>
              <a:endParaRPr lang="en-US" sz="1200" spc="-25" dirty="0">
                <a:effectLst/>
                <a:latin typeface="Gill Sans MT"/>
                <a:ea typeface="Times New Roman"/>
                <a:cs typeface="Times New Roman"/>
              </a:endParaRPr>
            </a:p>
          </p:txBody>
        </p:sp>
        <p:sp>
          <p:nvSpPr>
            <p:cNvPr id="15" name="Text Box 34"/>
            <p:cNvSpPr txBox="1">
              <a:spLocks/>
            </p:cNvSpPr>
            <p:nvPr/>
          </p:nvSpPr>
          <p:spPr bwMode="auto">
            <a:xfrm>
              <a:off x="5921" y="12709"/>
              <a:ext cx="8069"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spcBef>
                  <a:spcPts val="0"/>
                </a:spcBef>
                <a:spcAft>
                  <a:spcPts val="0"/>
                </a:spcAft>
              </a:pPr>
              <a:r>
                <a:rPr lang="en-US" sz="1200" b="1" spc="0" dirty="0">
                  <a:effectLst/>
                  <a:latin typeface="Gill Sans MT"/>
                  <a:ea typeface="Times New Roman"/>
                  <a:cs typeface="Times New Roman"/>
                </a:rPr>
                <a:t>Query Moved to </a:t>
              </a:r>
              <a:r>
                <a:rPr lang="en-US" sz="1200" b="1" spc="0" dirty="0" smtClean="0">
                  <a:effectLst/>
                  <a:latin typeface="Gill Sans MT"/>
                  <a:ea typeface="Times New Roman"/>
                  <a:cs typeface="Times New Roman"/>
                </a:rPr>
                <a:t>Production</a:t>
              </a:r>
              <a:endParaRPr lang="en-US" sz="1200" spc="-25" dirty="0">
                <a:effectLst/>
                <a:latin typeface="Gill Sans MT"/>
                <a:ea typeface="Times New Roman"/>
                <a:cs typeface="Times New Roman"/>
              </a:endParaRPr>
            </a:p>
          </p:txBody>
        </p:sp>
      </p:grpSp>
      <p:sp>
        <p:nvSpPr>
          <p:cNvPr id="2" name="Rectangle 1">
            <a:extLst>
              <a:ext uri="{FF2B5EF4-FFF2-40B4-BE49-F238E27FC236}">
                <a16:creationId xmlns:a16="http://schemas.microsoft.com/office/drawing/2014/main" id="{D2C31665-7EF0-49BF-9FFC-179897C83802}"/>
              </a:ext>
            </a:extLst>
          </p:cNvPr>
          <p:cNvSpPr/>
          <p:nvPr/>
        </p:nvSpPr>
        <p:spPr>
          <a:xfrm>
            <a:off x="652108" y="1563469"/>
            <a:ext cx="8045576" cy="646331"/>
          </a:xfrm>
          <a:prstGeom prst="rect">
            <a:avLst/>
          </a:prstGeom>
        </p:spPr>
        <p:txBody>
          <a:bodyPr wrap="square">
            <a:spAutoFit/>
          </a:bodyPr>
          <a:lstStyle/>
          <a:p>
            <a:pPr lvl="0"/>
            <a:r>
              <a:rPr lang="en-US" dirty="0"/>
              <a:t>Query Migration is the process by which queries are moved from PCD (Production College Development) to PRD (Production).  </a:t>
            </a:r>
          </a:p>
        </p:txBody>
      </p:sp>
    </p:spTree>
    <p:custDataLst>
      <p:tags r:id="rId1"/>
    </p:custDataLst>
    <p:extLst>
      <p:ext uri="{BB962C8B-B14F-4D97-AF65-F5344CB8AC3E}">
        <p14:creationId xmlns:p14="http://schemas.microsoft.com/office/powerpoint/2010/main" val="26783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152400"/>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4" name="Rectangle 3"/>
          <p:cNvSpPr/>
          <p:nvPr/>
        </p:nvSpPr>
        <p:spPr>
          <a:xfrm>
            <a:off x="457200" y="1002268"/>
            <a:ext cx="7990116" cy="369332"/>
          </a:xfrm>
          <a:prstGeom prst="rect">
            <a:avLst/>
          </a:prstGeom>
        </p:spPr>
        <p:txBody>
          <a:bodyPr wrap="square">
            <a:spAutoFit/>
          </a:bodyPr>
          <a:lstStyle/>
          <a:p>
            <a:r>
              <a:rPr lang="en-US" b="1" u="sng" dirty="0">
                <a:solidFill>
                  <a:schemeClr val="accent1"/>
                </a:solidFill>
                <a:latin typeface="+mj-lt"/>
                <a:ea typeface="+mj-ea"/>
                <a:cs typeface="+mj-cs"/>
              </a:rPr>
              <a:t>Query Report Scheduler – Using an Existing Run Control ID</a:t>
            </a:r>
          </a:p>
        </p:txBody>
      </p:sp>
      <p:sp>
        <p:nvSpPr>
          <p:cNvPr id="2" name="Rectangle 1"/>
          <p:cNvSpPr/>
          <p:nvPr/>
        </p:nvSpPr>
        <p:spPr>
          <a:xfrm>
            <a:off x="487532" y="1371600"/>
            <a:ext cx="8199268" cy="1754326"/>
          </a:xfrm>
          <a:prstGeom prst="rect">
            <a:avLst/>
          </a:prstGeom>
        </p:spPr>
        <p:txBody>
          <a:bodyPr wrap="square">
            <a:spAutoFit/>
          </a:bodyPr>
          <a:lstStyle/>
          <a:p>
            <a:r>
              <a:rPr lang="en-US" dirty="0"/>
              <a:t>From the main Query Report Scheduler page you are also able to search for an existing Run Control ID.  There are two search options:</a:t>
            </a:r>
          </a:p>
          <a:p>
            <a:endParaRPr lang="en-US" dirty="0"/>
          </a:p>
          <a:p>
            <a:r>
              <a:rPr lang="en-US" dirty="0"/>
              <a:t>Basic Search</a:t>
            </a:r>
          </a:p>
          <a:p>
            <a:r>
              <a:rPr lang="en-US" dirty="0"/>
              <a:t>Advanced Search</a:t>
            </a:r>
          </a:p>
          <a:p>
            <a:endParaRPr lang="en-US" dirty="0"/>
          </a:p>
        </p:txBody>
      </p:sp>
      <p:pic>
        <p:nvPicPr>
          <p:cNvPr id="6" name="Picture 5"/>
          <p:cNvPicPr/>
          <p:nvPr/>
        </p:nvPicPr>
        <p:blipFill rotWithShape="1">
          <a:blip r:embed="rId4"/>
          <a:srcRect t="23301" r="65880" b="40534"/>
          <a:stretch/>
        </p:blipFill>
        <p:spPr bwMode="auto">
          <a:xfrm>
            <a:off x="2051611" y="2971800"/>
            <a:ext cx="2535555" cy="1430655"/>
          </a:xfrm>
          <a:prstGeom prst="rect">
            <a:avLst/>
          </a:prstGeom>
          <a:noFill/>
          <a:ln w="28575" cap="flat" cmpd="sng" algn="ctr">
            <a:solidFill>
              <a:srgbClr val="1F497D">
                <a:lumMod val="75000"/>
              </a:srgbClr>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6013719" y="2971800"/>
            <a:ext cx="2404745" cy="1762125"/>
          </a:xfrm>
          <a:prstGeom prst="rect">
            <a:avLst/>
          </a:prstGeom>
          <a:noFill/>
          <a:ln w="28575" cap="flat" cmpd="sng" algn="ctr">
            <a:solidFill>
              <a:srgbClr val="1F497D">
                <a:lumMod val="75000"/>
              </a:srgbClr>
            </a:solidFill>
            <a:prstDash val="solid"/>
            <a:round/>
            <a:headEnd type="none" w="med" len="med"/>
            <a:tailEnd type="none" w="med" len="med"/>
          </a:ln>
        </p:spPr>
      </p:pic>
      <p:sp>
        <p:nvSpPr>
          <p:cNvPr id="3" name="Rectangle 2"/>
          <p:cNvSpPr/>
          <p:nvPr/>
        </p:nvSpPr>
        <p:spPr>
          <a:xfrm>
            <a:off x="457200" y="2970451"/>
            <a:ext cx="2362200" cy="369332"/>
          </a:xfrm>
          <a:prstGeom prst="rect">
            <a:avLst/>
          </a:prstGeom>
        </p:spPr>
        <p:txBody>
          <a:bodyPr wrap="square">
            <a:spAutoFit/>
          </a:bodyPr>
          <a:lstStyle/>
          <a:p>
            <a:r>
              <a:rPr lang="en-US" dirty="0"/>
              <a:t>Basic Search</a:t>
            </a:r>
          </a:p>
        </p:txBody>
      </p:sp>
      <p:sp>
        <p:nvSpPr>
          <p:cNvPr id="5" name="Rectangle 4"/>
          <p:cNvSpPr/>
          <p:nvPr/>
        </p:nvSpPr>
        <p:spPr>
          <a:xfrm>
            <a:off x="4648199" y="2941260"/>
            <a:ext cx="1389193" cy="646331"/>
          </a:xfrm>
          <a:prstGeom prst="rect">
            <a:avLst/>
          </a:prstGeom>
        </p:spPr>
        <p:txBody>
          <a:bodyPr wrap="square">
            <a:spAutoFit/>
          </a:bodyPr>
          <a:lstStyle/>
          <a:p>
            <a:r>
              <a:rPr lang="en-US" dirty="0"/>
              <a:t>Advanced Search</a:t>
            </a:r>
          </a:p>
        </p:txBody>
      </p:sp>
      <p:sp>
        <p:nvSpPr>
          <p:cNvPr id="11" name="Rectangle 10"/>
          <p:cNvSpPr/>
          <p:nvPr/>
        </p:nvSpPr>
        <p:spPr>
          <a:xfrm>
            <a:off x="548565" y="4867870"/>
            <a:ext cx="8199268" cy="1477328"/>
          </a:xfrm>
          <a:prstGeom prst="rect">
            <a:avLst/>
          </a:prstGeom>
        </p:spPr>
        <p:txBody>
          <a:bodyPr wrap="square">
            <a:spAutoFit/>
          </a:bodyPr>
          <a:lstStyle/>
          <a:p>
            <a:r>
              <a:rPr lang="en-US" dirty="0"/>
              <a:t>Wildcards are available to use in both search types.  Enter your search criteria or simply hit enter for a list of all BI Publisher reports. Remember they are personal to you so only Run Control ID’s you have created will display here.</a:t>
            </a:r>
          </a:p>
          <a:p>
            <a:endParaRPr lang="en-US" dirty="0"/>
          </a:p>
        </p:txBody>
      </p:sp>
    </p:spTree>
    <p:extLst>
      <p:ext uri="{BB962C8B-B14F-4D97-AF65-F5344CB8AC3E}">
        <p14:creationId xmlns:p14="http://schemas.microsoft.com/office/powerpoint/2010/main" val="313394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152400"/>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4" name="Rectangle 3"/>
          <p:cNvSpPr/>
          <p:nvPr/>
        </p:nvSpPr>
        <p:spPr>
          <a:xfrm>
            <a:off x="457200" y="1002268"/>
            <a:ext cx="7990116" cy="369332"/>
          </a:xfrm>
          <a:prstGeom prst="rect">
            <a:avLst/>
          </a:prstGeom>
        </p:spPr>
        <p:txBody>
          <a:bodyPr wrap="square">
            <a:spAutoFit/>
          </a:bodyPr>
          <a:lstStyle/>
          <a:p>
            <a:r>
              <a:rPr lang="en-US" b="1" u="sng" dirty="0">
                <a:solidFill>
                  <a:schemeClr val="accent1"/>
                </a:solidFill>
                <a:latin typeface="+mj-lt"/>
                <a:ea typeface="+mj-ea"/>
                <a:cs typeface="+mj-cs"/>
              </a:rPr>
              <a:t>Query Report Scheduler – Using an Existing Run Control ID</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33400" y="2362200"/>
            <a:ext cx="3598997" cy="762000"/>
          </a:xfrm>
          <a:prstGeom prst="rect">
            <a:avLst/>
          </a:prstGeom>
          <a:noFill/>
          <a:ln w="28575" cap="flat" cmpd="sng" algn="ctr">
            <a:solidFill>
              <a:srgbClr val="1F497D">
                <a:lumMod val="75000"/>
              </a:srgbClr>
            </a:solidFill>
            <a:prstDash val="solid"/>
            <a:round/>
            <a:headEnd type="none" w="med" len="med"/>
            <a:tailEnd type="none" w="med" len="med"/>
          </a:ln>
        </p:spPr>
      </p:pic>
      <p:sp>
        <p:nvSpPr>
          <p:cNvPr id="2" name="Rectangle 1"/>
          <p:cNvSpPr/>
          <p:nvPr/>
        </p:nvSpPr>
        <p:spPr>
          <a:xfrm>
            <a:off x="457200" y="1467827"/>
            <a:ext cx="3886200" cy="2862322"/>
          </a:xfrm>
          <a:prstGeom prst="rect">
            <a:avLst/>
          </a:prstGeom>
        </p:spPr>
        <p:txBody>
          <a:bodyPr wrap="square">
            <a:spAutoFit/>
          </a:bodyPr>
          <a:lstStyle/>
          <a:p>
            <a:r>
              <a:rPr lang="en-US" dirty="0"/>
              <a:t>The list of Run Control ID’s will display as a hyperlink.  Click the one to run.</a:t>
            </a:r>
          </a:p>
          <a:p>
            <a:endParaRPr lang="en-US" dirty="0"/>
          </a:p>
          <a:p>
            <a:endParaRPr lang="en-US" dirty="0"/>
          </a:p>
          <a:p>
            <a:endParaRPr lang="en-US" dirty="0"/>
          </a:p>
          <a:p>
            <a:r>
              <a:rPr lang="en-US" dirty="0"/>
              <a:t>On the Query Report Scheduler page make any adjustments needed to the Parameters, if any. </a:t>
            </a:r>
          </a:p>
        </p:txBody>
      </p:sp>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533400" y="4368800"/>
            <a:ext cx="3810000" cy="1803400"/>
          </a:xfrm>
          <a:prstGeom prst="rect">
            <a:avLst/>
          </a:prstGeom>
          <a:noFill/>
          <a:ln w="28575" cap="flat" cmpd="sng" algn="ctr">
            <a:solidFill>
              <a:srgbClr val="1F497D">
                <a:lumMod val="75000"/>
              </a:srgbClr>
            </a:solidFill>
            <a:prstDash val="solid"/>
            <a:round/>
            <a:headEnd type="none" w="med" len="med"/>
            <a:tailEnd type="none" w="med" len="med"/>
          </a:ln>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4725140" y="2057400"/>
            <a:ext cx="3997960" cy="1655445"/>
          </a:xfrm>
          <a:prstGeom prst="rect">
            <a:avLst/>
          </a:prstGeom>
          <a:noFill/>
          <a:ln w="28575" cap="flat" cmpd="sng" algn="ctr">
            <a:solidFill>
              <a:srgbClr val="1F497D">
                <a:lumMod val="75000"/>
              </a:srgbClr>
            </a:solidFill>
            <a:prstDash val="solid"/>
            <a:round/>
            <a:headEnd type="none" w="med" len="med"/>
            <a:tailEnd type="none" w="med" len="med"/>
          </a:ln>
        </p:spPr>
      </p:pic>
      <p:sp>
        <p:nvSpPr>
          <p:cNvPr id="3" name="Rectangle 2"/>
          <p:cNvSpPr/>
          <p:nvPr/>
        </p:nvSpPr>
        <p:spPr>
          <a:xfrm>
            <a:off x="4720068" y="1411069"/>
            <a:ext cx="3890532" cy="646331"/>
          </a:xfrm>
          <a:prstGeom prst="rect">
            <a:avLst/>
          </a:prstGeom>
        </p:spPr>
        <p:txBody>
          <a:bodyPr wrap="square">
            <a:spAutoFit/>
          </a:bodyPr>
          <a:lstStyle/>
          <a:p>
            <a:r>
              <a:rPr lang="en-US" dirty="0"/>
              <a:t>On the Process Scheduler page choose the type and Format</a:t>
            </a:r>
          </a:p>
        </p:txBody>
      </p:sp>
      <p:sp>
        <p:nvSpPr>
          <p:cNvPr id="6" name="Rectangle 5"/>
          <p:cNvSpPr/>
          <p:nvPr/>
        </p:nvSpPr>
        <p:spPr>
          <a:xfrm>
            <a:off x="4725140" y="3756124"/>
            <a:ext cx="4114060" cy="923330"/>
          </a:xfrm>
          <a:prstGeom prst="rect">
            <a:avLst/>
          </a:prstGeom>
        </p:spPr>
        <p:txBody>
          <a:bodyPr wrap="square">
            <a:spAutoFit/>
          </a:bodyPr>
          <a:lstStyle/>
          <a:p>
            <a:r>
              <a:rPr lang="en-US" dirty="0"/>
              <a:t>View the Report Manager and Process Monitor on the Query Report Scheduler page</a:t>
            </a:r>
          </a:p>
        </p:txBody>
      </p:sp>
      <p:grpSp>
        <p:nvGrpSpPr>
          <p:cNvPr id="11" name="Group 10"/>
          <p:cNvGrpSpPr/>
          <p:nvPr/>
        </p:nvGrpSpPr>
        <p:grpSpPr>
          <a:xfrm>
            <a:off x="4725140" y="4640873"/>
            <a:ext cx="3885460" cy="1759927"/>
            <a:chOff x="94483" y="0"/>
            <a:chExt cx="3913973" cy="1760433"/>
          </a:xfrm>
        </p:grpSpPr>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83" y="0"/>
              <a:ext cx="3913973" cy="1760433"/>
            </a:xfrm>
            <a:prstGeom prst="rect">
              <a:avLst/>
            </a:prstGeom>
            <a:noFill/>
            <a:ln w="28575" cap="flat" cmpd="sng" algn="ctr">
              <a:solidFill>
                <a:srgbClr val="1F497D">
                  <a:lumMod val="75000"/>
                </a:srgbClr>
              </a:solidFill>
              <a:prstDash val="solid"/>
              <a:round/>
              <a:headEnd type="none" w="med" len="med"/>
              <a:tailEnd type="none" w="med" len="med"/>
            </a:ln>
          </p:spPr>
        </p:pic>
        <p:grpSp>
          <p:nvGrpSpPr>
            <p:cNvPr id="13" name="Group 12"/>
            <p:cNvGrpSpPr/>
            <p:nvPr/>
          </p:nvGrpSpPr>
          <p:grpSpPr>
            <a:xfrm>
              <a:off x="2102265" y="128187"/>
              <a:ext cx="1395731" cy="207010"/>
              <a:chOff x="0" y="0"/>
              <a:chExt cx="1396080" cy="207010"/>
            </a:xfrm>
          </p:grpSpPr>
          <p:sp>
            <p:nvSpPr>
              <p:cNvPr id="14" name="Rounded Rectangle 13"/>
              <p:cNvSpPr/>
              <p:nvPr/>
            </p:nvSpPr>
            <p:spPr>
              <a:xfrm>
                <a:off x="0" y="0"/>
                <a:ext cx="695325" cy="2070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p:cNvSpPr/>
              <p:nvPr/>
            </p:nvSpPr>
            <p:spPr>
              <a:xfrm>
                <a:off x="700755" y="0"/>
                <a:ext cx="695325" cy="2070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cxnSp>
        <p:nvCxnSpPr>
          <p:cNvPr id="16" name="Straight Connector 15"/>
          <p:cNvCxnSpPr/>
          <p:nvPr/>
        </p:nvCxnSpPr>
        <p:spPr>
          <a:xfrm>
            <a:off x="4452258" y="1411069"/>
            <a:ext cx="43542" cy="49329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24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152400"/>
            <a:ext cx="8469084" cy="884238"/>
          </a:xfrm>
        </p:spPr>
        <p:txBody>
          <a:bodyPr>
            <a:noAutofit/>
          </a:bodyPr>
          <a:lstStyle/>
          <a:p>
            <a:r>
              <a:rPr lang="en-US" sz="3600" b="1" u="sng" dirty="0">
                <a:solidFill>
                  <a:srgbClr val="92D050"/>
                </a:solidFill>
              </a:rPr>
              <a:t>BI Publisher</a:t>
            </a:r>
            <a:endParaRPr lang="en-US" sz="3600" dirty="0">
              <a:solidFill>
                <a:srgbClr val="92D050"/>
              </a:solidFill>
            </a:endParaRPr>
          </a:p>
        </p:txBody>
      </p:sp>
      <p:sp>
        <p:nvSpPr>
          <p:cNvPr id="4" name="Rectangle 3"/>
          <p:cNvSpPr/>
          <p:nvPr/>
        </p:nvSpPr>
        <p:spPr>
          <a:xfrm>
            <a:off x="457200" y="1002268"/>
            <a:ext cx="7990116" cy="369332"/>
          </a:xfrm>
          <a:prstGeom prst="rect">
            <a:avLst/>
          </a:prstGeom>
        </p:spPr>
        <p:txBody>
          <a:bodyPr wrap="square">
            <a:spAutoFit/>
          </a:bodyPr>
          <a:lstStyle/>
          <a:p>
            <a:r>
              <a:rPr lang="en-US" b="1" u="sng" dirty="0">
                <a:solidFill>
                  <a:schemeClr val="accent1"/>
                </a:solidFill>
                <a:latin typeface="+mj-lt"/>
                <a:ea typeface="+mj-ea"/>
                <a:cs typeface="+mj-cs"/>
              </a:rPr>
              <a:t>Report Search</a:t>
            </a:r>
          </a:p>
        </p:txBody>
      </p:sp>
      <p:sp>
        <p:nvSpPr>
          <p:cNvPr id="2" name="Rectangle 1"/>
          <p:cNvSpPr/>
          <p:nvPr/>
        </p:nvSpPr>
        <p:spPr>
          <a:xfrm>
            <a:off x="457200" y="1447800"/>
            <a:ext cx="8229600" cy="1200329"/>
          </a:xfrm>
          <a:prstGeom prst="rect">
            <a:avLst/>
          </a:prstGeom>
        </p:spPr>
        <p:txBody>
          <a:bodyPr wrap="square">
            <a:spAutoFit/>
          </a:bodyPr>
          <a:lstStyle/>
          <a:p>
            <a:r>
              <a:rPr lang="en-US" dirty="0"/>
              <a:t>The BI Publisher Report Search will allow users to search specifically for the results of their scheduled BI Publisher reports. It is similar to Report Manager. Enter your search criteria then click the hyperlink of the report you would like to view. </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9600" y="2667000"/>
            <a:ext cx="4343400" cy="2497138"/>
          </a:xfrm>
          <a:prstGeom prst="rect">
            <a:avLst/>
          </a:prstGeom>
          <a:noFill/>
          <a:ln w="28575" cap="flat" cmpd="sng" algn="ctr">
            <a:solidFill>
              <a:srgbClr val="1F497D">
                <a:lumMod val="75000"/>
              </a:srgbClr>
            </a:solidFill>
            <a:prstDash val="solid"/>
            <a:round/>
            <a:headEnd type="none" w="med" len="med"/>
            <a:tailEnd type="none" w="med" len="med"/>
          </a:ln>
        </p:spPr>
      </p:pic>
      <p:pic>
        <p:nvPicPr>
          <p:cNvPr id="7" name="Picture 6"/>
          <p:cNvPicPr/>
          <p:nvPr/>
        </p:nvPicPr>
        <p:blipFill rotWithShape="1">
          <a:blip r:embed="rId5" cstate="print">
            <a:extLst>
              <a:ext uri="{28A0092B-C50C-407E-A947-70E740481C1C}">
                <a14:useLocalDpi xmlns:a14="http://schemas.microsoft.com/office/drawing/2010/main" val="0"/>
              </a:ext>
            </a:extLst>
          </a:blip>
          <a:srcRect t="2451"/>
          <a:stretch/>
        </p:blipFill>
        <p:spPr bwMode="auto">
          <a:xfrm>
            <a:off x="5105400" y="4495800"/>
            <a:ext cx="3513800" cy="1924685"/>
          </a:xfrm>
          <a:prstGeom prst="rect">
            <a:avLst/>
          </a:prstGeom>
          <a:noFill/>
          <a:ln w="28575" cap="flat" cmpd="sng" algn="ctr">
            <a:solidFill>
              <a:srgbClr val="1F497D">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5105400" y="3352800"/>
            <a:ext cx="3657600" cy="923330"/>
          </a:xfrm>
          <a:prstGeom prst="rect">
            <a:avLst/>
          </a:prstGeom>
        </p:spPr>
        <p:txBody>
          <a:bodyPr wrap="square">
            <a:spAutoFit/>
          </a:bodyPr>
          <a:lstStyle/>
          <a:p>
            <a:r>
              <a:rPr lang="en-US" dirty="0"/>
              <a:t>To download and/or view the report click on the Report Name in the File List box.</a:t>
            </a:r>
          </a:p>
        </p:txBody>
      </p:sp>
    </p:spTree>
    <p:extLst>
      <p:ext uri="{BB962C8B-B14F-4D97-AF65-F5344CB8AC3E}">
        <p14:creationId xmlns:p14="http://schemas.microsoft.com/office/powerpoint/2010/main" val="24564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20985941">
            <a:off x="875351" y="4294725"/>
            <a:ext cx="7334724" cy="1839189"/>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68084" y="609600"/>
            <a:ext cx="8229600" cy="884238"/>
          </a:xfrm>
        </p:spPr>
        <p:txBody>
          <a:bodyPr>
            <a:normAutofit/>
          </a:bodyPr>
          <a:lstStyle/>
          <a:p>
            <a:r>
              <a:rPr lang="en-US" b="1" u="sng" dirty="0">
                <a:solidFill>
                  <a:srgbClr val="92D050"/>
                </a:solidFill>
              </a:rPr>
              <a:t>Course Exercises</a:t>
            </a:r>
            <a:endParaRPr lang="en-US" dirty="0">
              <a:solidFill>
                <a:srgbClr val="92D050"/>
              </a:solidFill>
            </a:endParaRPr>
          </a:p>
        </p:txBody>
      </p:sp>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7170" name="Picture 2" descr="C:\Users\pmcdaniel\AppData\Local\Microsoft\Windows\Temporary Internet Files\Content.IE5\YN3Y4N69\parallelism_and_comparison_(practi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6215">
            <a:off x="1207846" y="4148608"/>
            <a:ext cx="1676400" cy="2159203"/>
          </a:xfrm>
          <a:prstGeom prst="rect">
            <a:avLst/>
          </a:prstGeom>
          <a:noFill/>
          <a:scene3d>
            <a:camera prst="isometricTopUp"/>
            <a:lightRig rig="threePt" dir="t"/>
          </a:scene3d>
          <a:extLst>
            <a:ext uri="{909E8E84-426E-40DD-AFC4-6F175D3DCCD1}">
              <a14:hiddenFill xmlns:a14="http://schemas.microsoft.com/office/drawing/2010/main">
                <a:solidFill>
                  <a:srgbClr val="FFFFFF"/>
                </a:solidFill>
              </a14:hiddenFill>
            </a:ext>
          </a:extLst>
        </p:spPr>
      </p:pic>
      <p:pic>
        <p:nvPicPr>
          <p:cNvPr id="7171" name="Picture 3" descr="C:\Users\pmcdaniel\AppData\Local\Microsoft\Windows\Temporary Internet Files\Content.IE5\O41CJGQX\logo[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09153" y="1828800"/>
            <a:ext cx="4979670" cy="456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84" y="280533"/>
            <a:ext cx="8229600" cy="884238"/>
          </a:xfrm>
        </p:spPr>
        <p:txBody>
          <a:bodyPr>
            <a:normAutofit/>
          </a:bodyPr>
          <a:lstStyle/>
          <a:p>
            <a:r>
              <a:rPr lang="en-US" b="1" u="sng" dirty="0">
                <a:solidFill>
                  <a:srgbClr val="92D050"/>
                </a:solidFill>
              </a:rPr>
              <a:t>Course Review</a:t>
            </a:r>
            <a:endParaRPr lang="en-US" dirty="0">
              <a:solidFill>
                <a:srgbClr val="92D050"/>
              </a:solidFill>
            </a:endParaRPr>
          </a:p>
        </p:txBody>
      </p:sp>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7170" name="Picture 2" descr="C:\Users\pmcdaniel\AppData\Local\Microsoft\Windows\Temporary Internet Files\Content.IE5\O41CJGQX\weekly-revi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2268" y="4846320"/>
            <a:ext cx="2064532" cy="16764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066800"/>
            <a:ext cx="8153400" cy="2846933"/>
          </a:xfrm>
          <a:prstGeom prst="rect">
            <a:avLst/>
          </a:prstGeom>
        </p:spPr>
        <p:txBody>
          <a:bodyPr wrap="square">
            <a:spAutoFit/>
          </a:bodyPr>
          <a:lstStyle/>
          <a:p>
            <a:r>
              <a:rPr lang="en-US" sz="1600" dirty="0"/>
              <a:t>The goal of this course was to teach end users of ctcLink PeopleSoft to find and retrieve Queries and Reports in the most effective manner. </a:t>
            </a:r>
          </a:p>
          <a:p>
            <a:endParaRPr lang="en-US" sz="300" dirty="0"/>
          </a:p>
          <a:p>
            <a:r>
              <a:rPr lang="en-US" sz="1600" dirty="0"/>
              <a:t>The Objectives for this course were to give attendees the tools and necessary information to:</a:t>
            </a:r>
          </a:p>
          <a:p>
            <a:pPr marL="285750" lvl="0" indent="-285750">
              <a:buFont typeface="Arial" panose="020B0604020202020204" pitchFamily="34" charset="0"/>
              <a:buChar char="•"/>
            </a:pPr>
            <a:r>
              <a:rPr lang="en-US" sz="1600" dirty="0"/>
              <a:t>Properly Request Query Development from your college and Understand Query Migration</a:t>
            </a:r>
          </a:p>
          <a:p>
            <a:pPr marL="285750" lvl="0" indent="-285750">
              <a:buFont typeface="Arial" panose="020B0604020202020204" pitchFamily="34" charset="0"/>
              <a:buChar char="•"/>
            </a:pPr>
            <a:r>
              <a:rPr lang="en-US" sz="1600" dirty="0"/>
              <a:t>Access PeopleSoft Query Viewer and Schedule Query</a:t>
            </a:r>
          </a:p>
          <a:p>
            <a:pPr marL="285750" lvl="0" indent="-285750">
              <a:buFont typeface="Arial" panose="020B0604020202020204" pitchFamily="34" charset="0"/>
              <a:buChar char="•"/>
            </a:pPr>
            <a:r>
              <a:rPr lang="en-US" sz="1600" dirty="0"/>
              <a:t>Search for existing Queries using Wildcards.</a:t>
            </a:r>
          </a:p>
          <a:p>
            <a:pPr marL="285750" lvl="0" indent="-285750">
              <a:buFont typeface="Arial" panose="020B0604020202020204" pitchFamily="34" charset="0"/>
              <a:buChar char="•"/>
            </a:pPr>
            <a:r>
              <a:rPr lang="en-US" sz="1600" dirty="0"/>
              <a:t>Run Queries to multiple outputs.</a:t>
            </a:r>
          </a:p>
          <a:p>
            <a:pPr marL="285750" lvl="0" indent="-285750">
              <a:buFont typeface="Arial" panose="020B0604020202020204" pitchFamily="34" charset="0"/>
              <a:buChar char="•"/>
            </a:pPr>
            <a:r>
              <a:rPr lang="en-US" sz="1600" dirty="0"/>
              <a:t>Effectively use MetaLink to search Query metadata.</a:t>
            </a:r>
          </a:p>
          <a:p>
            <a:pPr marL="285750" lvl="0" indent="-285750">
              <a:buFont typeface="Arial" panose="020B0604020202020204" pitchFamily="34" charset="0"/>
              <a:buChar char="•"/>
            </a:pPr>
            <a:r>
              <a:rPr lang="en-US" sz="1600" dirty="0"/>
              <a:t>Have knowledge of how to run reports created with BI Publisher.</a:t>
            </a:r>
          </a:p>
        </p:txBody>
      </p:sp>
      <p:sp>
        <p:nvSpPr>
          <p:cNvPr id="2" name="Rectangle 1"/>
          <p:cNvSpPr/>
          <p:nvPr/>
        </p:nvSpPr>
        <p:spPr>
          <a:xfrm>
            <a:off x="533400" y="4953000"/>
            <a:ext cx="6088868" cy="1477328"/>
          </a:xfrm>
          <a:prstGeom prst="rect">
            <a:avLst/>
          </a:prstGeom>
        </p:spPr>
        <p:txBody>
          <a:bodyPr wrap="square">
            <a:spAutoFit/>
          </a:bodyPr>
          <a:lstStyle/>
          <a:p>
            <a:r>
              <a:rPr lang="en-US" dirty="0"/>
              <a:t>multiple outputs and use Wildcards in searches. </a:t>
            </a:r>
          </a:p>
          <a:p>
            <a:r>
              <a:rPr lang="en-US" dirty="0"/>
              <a:t>We also became knowledgeable about MetaLink and how it can be a very useful tool for finding information and how to run and schedule reports created through BI Publisher.</a:t>
            </a:r>
          </a:p>
        </p:txBody>
      </p:sp>
      <p:sp>
        <p:nvSpPr>
          <p:cNvPr id="5" name="Rectangle 4"/>
          <p:cNvSpPr/>
          <p:nvPr/>
        </p:nvSpPr>
        <p:spPr>
          <a:xfrm>
            <a:off x="518160" y="3886200"/>
            <a:ext cx="8153400" cy="1200329"/>
          </a:xfrm>
          <a:prstGeom prst="rect">
            <a:avLst/>
          </a:prstGeom>
        </p:spPr>
        <p:txBody>
          <a:bodyPr wrap="square">
            <a:spAutoFit/>
          </a:bodyPr>
          <a:lstStyle/>
          <a:p>
            <a:r>
              <a:rPr lang="en-US" dirty="0"/>
              <a:t>To meet the Goal and Objectives we learned how to correctly create a development request and the steps for Query migration.  We saw how to search for and run Queries in Query Viewer and how to schedule Queries to run. We learned how to run Queries to</a:t>
            </a:r>
          </a:p>
        </p:txBody>
      </p:sp>
    </p:spTree>
    <p:extLst>
      <p:ext uri="{BB962C8B-B14F-4D97-AF65-F5344CB8AC3E}">
        <p14:creationId xmlns:p14="http://schemas.microsoft.com/office/powerpoint/2010/main" val="193833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mcdaniel\AppData\Local\Microsoft\Windows\Temporary Internet Files\Content.IE5\YLPIG104\imagesCAEMA8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50" y="727091"/>
            <a:ext cx="2905060" cy="261087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mcdaniel\AppData\Local\Microsoft\Windows\Temporary Internet Files\Content.IE5\IS2K9DIT\GreatJob-300x204[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872711"/>
            <a:ext cx="228600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mcdaniel\AppData\Local\Microsoft\Windows\Temporary Internet Files\Content.IE5\O41CJGQX\congratulation_graphics_2[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23088" y="754823"/>
            <a:ext cx="1912177" cy="19121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pmcdaniel\AppData\Local\Microsoft\Windows\Temporary Internet Files\Content.IE5\YN3Y4N69\finish_line[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159" y="2606040"/>
            <a:ext cx="3474720" cy="23088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descr="C:\Users\pmcdaniel\AppData\Local\Microsoft\Windows\Temporary Internet Files\Content.IE5\YN3Y4N69\woo-ho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750" y="3943350"/>
            <a:ext cx="172212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mcdaniel\AppData\Local\Microsoft\Windows\Temporary Internet Files\Content.IE5\YLPIG104\felicitatiekaarten[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423660" y="4221480"/>
            <a:ext cx="218694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mcdaniel\AppData\Local\Microsoft\Windows\Temporary Internet Files\Content.IE5\YN3Y4N69\tigretones13[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7870" y="2583180"/>
            <a:ext cx="1019689"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pmcdaniel\AppData\Local\Microsoft\Windows\Temporary Internet Files\Content.IE5\O41CJGQX\ZDTV_You_Made_It_logo[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6060" y="4766218"/>
            <a:ext cx="3626235" cy="155838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pmcdaniel\AppData\Local\Microsoft\Windows\Temporary Internet Files\Content.IE5\IS2K9DIT\bottle%20bow%20well%20done%2025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506910"/>
            <a:ext cx="1905076" cy="171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2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pmcdaniel\AppData\Local\Microsoft\Windows\Temporary Internet Files\Content.IE5\IS2K9DIT\Break_Time[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90" t="13407" r="13726" b="10327"/>
          <a:stretch/>
        </p:blipFill>
        <p:spPr bwMode="auto">
          <a:xfrm>
            <a:off x="3283896" y="1536970"/>
            <a:ext cx="2626468" cy="4419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3" descr="C:\Users\pmcdaniel\AppData\Local\Microsoft\Windows\Temporary Internet Files\Content.IE5\O41CJGQX\hhhhhhh[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388697"/>
            <a:ext cx="25146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pmcdaniel\AppData\Local\Microsoft\Windows\Temporary Internet Files\Content.IE5\YN3Y4N69\large-woman-happy-smiling-dancing-and-waving-hands-upwards-66.6-16028[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2553834"/>
            <a:ext cx="1752600" cy="340296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pmcdaniel\AppData\Local\Microsoft\Windows\Temporary Internet Files\Content.IE5\YLPIG104\Happy-Boy-[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2971800"/>
            <a:ext cx="2130074" cy="28950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83896" y="2362200"/>
            <a:ext cx="2528786"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32737" y="2546085"/>
            <a:ext cx="2431104" cy="1631216"/>
          </a:xfrm>
          <a:prstGeom prst="rect">
            <a:avLst/>
          </a:prstGeom>
          <a:solidFill>
            <a:schemeClr val="tx1"/>
          </a:solidFill>
        </p:spPr>
        <p:txBody>
          <a:bodyPr wrap="square" rtlCol="0">
            <a:spAutoFit/>
          </a:bodyPr>
          <a:lstStyle/>
          <a:p>
            <a:pPr algn="ctr"/>
            <a:r>
              <a:rPr lang="en-US" sz="5000" b="1" dirty="0">
                <a:solidFill>
                  <a:schemeClr val="bg1"/>
                </a:solidFill>
                <a:latin typeface="Bradley Hand ITC" panose="03070402050302030203" pitchFamily="66" charset="0"/>
              </a:rPr>
              <a:t>Break</a:t>
            </a:r>
          </a:p>
          <a:p>
            <a:pPr algn="ctr"/>
            <a:r>
              <a:rPr lang="en-US" sz="5000" b="1" dirty="0">
                <a:solidFill>
                  <a:schemeClr val="bg1"/>
                </a:solidFill>
                <a:latin typeface="Bradley Hand ITC" panose="03070402050302030203" pitchFamily="66" charset="0"/>
              </a:rPr>
              <a:t>Time!!!!</a:t>
            </a:r>
          </a:p>
        </p:txBody>
      </p:sp>
    </p:spTree>
    <p:extLst>
      <p:ext uri="{BB962C8B-B14F-4D97-AF65-F5344CB8AC3E}">
        <p14:creationId xmlns:p14="http://schemas.microsoft.com/office/powerpoint/2010/main" val="2042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409"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457200" y="364061"/>
            <a:ext cx="8229600" cy="884238"/>
          </a:xfrm>
        </p:spPr>
        <p:txBody>
          <a:bodyPr>
            <a:normAutofit/>
          </a:bodyPr>
          <a:lstStyle/>
          <a:p>
            <a:r>
              <a:rPr lang="en-US" b="1" u="sng" dirty="0">
                <a:solidFill>
                  <a:srgbClr val="92D050"/>
                </a:solidFill>
              </a:rPr>
              <a:t>Log in to PS Query</a:t>
            </a:r>
            <a:endParaRPr lang="en-US" dirty="0">
              <a:solidFill>
                <a:srgbClr val="92D050"/>
              </a:solidFill>
            </a:endParaRPr>
          </a:p>
        </p:txBody>
      </p:sp>
      <p:pic>
        <p:nvPicPr>
          <p:cNvPr id="4" name="Picture 3"/>
          <p:cNvPicPr>
            <a:picLocks noChangeAspect="1"/>
          </p:cNvPicPr>
          <p:nvPr/>
        </p:nvPicPr>
        <p:blipFill>
          <a:blip r:embed="rId4"/>
          <a:stretch>
            <a:fillRect/>
          </a:stretch>
        </p:blipFill>
        <p:spPr>
          <a:xfrm>
            <a:off x="838199" y="1752600"/>
            <a:ext cx="7467601" cy="3886200"/>
          </a:xfrm>
          <a:prstGeom prst="rect">
            <a:avLst/>
          </a:prstGeom>
        </p:spPr>
      </p:pic>
    </p:spTree>
    <p:extLst>
      <p:ext uri="{BB962C8B-B14F-4D97-AF65-F5344CB8AC3E}">
        <p14:creationId xmlns:p14="http://schemas.microsoft.com/office/powerpoint/2010/main" val="277424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84" y="487362"/>
            <a:ext cx="8229600" cy="884238"/>
          </a:xfrm>
        </p:spPr>
        <p:txBody>
          <a:bodyPr>
            <a:normAutofit/>
          </a:bodyPr>
          <a:lstStyle/>
          <a:p>
            <a:r>
              <a:rPr lang="en-US" b="1" u="sng" dirty="0">
                <a:solidFill>
                  <a:srgbClr val="92D050"/>
                </a:solidFill>
              </a:rPr>
              <a:t>Using PS Query</a:t>
            </a:r>
            <a:endParaRPr lang="en-US" dirty="0">
              <a:solidFill>
                <a:srgbClr val="92D050"/>
              </a:solidFill>
            </a:endParaRPr>
          </a:p>
        </p:txBody>
      </p:sp>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1600200"/>
            <a:ext cx="7620000" cy="1477328"/>
          </a:xfrm>
          <a:prstGeom prst="rect">
            <a:avLst/>
          </a:prstGeom>
        </p:spPr>
        <p:txBody>
          <a:bodyPr wrap="square">
            <a:spAutoFit/>
          </a:bodyPr>
          <a:lstStyle/>
          <a:p>
            <a:r>
              <a:rPr lang="en-US" dirty="0"/>
              <a:t>Once you have logged into PeopleSoft there are two main areas in PS Query you will be able to access: </a:t>
            </a:r>
          </a:p>
          <a:p>
            <a:r>
              <a:rPr lang="en-US" dirty="0"/>
              <a:t> </a:t>
            </a:r>
          </a:p>
          <a:p>
            <a:pPr marL="285750" lvl="0" indent="-285750">
              <a:buFont typeface="Arial" panose="020B0604020202020204" pitchFamily="34" charset="0"/>
              <a:buChar char="•"/>
            </a:pPr>
            <a:r>
              <a:rPr lang="en-US" dirty="0"/>
              <a:t>Query Viewer</a:t>
            </a:r>
          </a:p>
          <a:p>
            <a:pPr marL="285750" lvl="0" indent="-285750">
              <a:buFont typeface="Arial" panose="020B0604020202020204" pitchFamily="34" charset="0"/>
              <a:buChar char="•"/>
            </a:pPr>
            <a:r>
              <a:rPr lang="en-US" dirty="0"/>
              <a:t>Schedule Query</a:t>
            </a:r>
          </a:p>
        </p:txBody>
      </p:sp>
      <p:sp>
        <p:nvSpPr>
          <p:cNvPr id="3" name="Rectangle 2"/>
          <p:cNvSpPr/>
          <p:nvPr/>
        </p:nvSpPr>
        <p:spPr>
          <a:xfrm>
            <a:off x="457200" y="3400909"/>
            <a:ext cx="8229600" cy="1877437"/>
          </a:xfrm>
          <a:prstGeom prst="rect">
            <a:avLst/>
          </a:prstGeom>
        </p:spPr>
        <p:txBody>
          <a:bodyPr wrap="square">
            <a:spAutoFit/>
          </a:bodyPr>
          <a:lstStyle/>
          <a:p>
            <a:pPr lvl="0"/>
            <a:r>
              <a:rPr lang="en-US" sz="1600" b="1" dirty="0"/>
              <a:t>Query Viewer: Main Menu </a:t>
            </a:r>
            <a:r>
              <a:rPr lang="en-US" sz="1600" b="1" dirty="0">
                <a:sym typeface="Wingdings"/>
              </a:rPr>
              <a:t></a:t>
            </a:r>
            <a:r>
              <a:rPr lang="en-US" sz="1600" b="1" dirty="0"/>
              <a:t> Reporting Tools </a:t>
            </a:r>
            <a:r>
              <a:rPr lang="en-US" sz="1600" b="1" dirty="0">
                <a:sym typeface="Wingdings"/>
              </a:rPr>
              <a:t></a:t>
            </a:r>
            <a:r>
              <a:rPr lang="en-US" sz="1600" b="1" dirty="0"/>
              <a:t> Query </a:t>
            </a:r>
            <a:r>
              <a:rPr lang="en-US" sz="1600" b="1" dirty="0">
                <a:sym typeface="Wingdings"/>
              </a:rPr>
              <a:t></a:t>
            </a:r>
            <a:r>
              <a:rPr lang="en-US" sz="1600" b="1" dirty="0"/>
              <a:t> Query Viewer</a:t>
            </a:r>
          </a:p>
          <a:p>
            <a:pPr lvl="0"/>
            <a:endParaRPr lang="en-US" sz="1600" dirty="0"/>
          </a:p>
          <a:p>
            <a:pPr lvl="0"/>
            <a:r>
              <a:rPr lang="en-US" sz="1600" dirty="0"/>
              <a:t>Schedule Query: Main Menu </a:t>
            </a:r>
            <a:r>
              <a:rPr lang="en-US" sz="1600" dirty="0">
                <a:sym typeface="Wingdings"/>
              </a:rPr>
              <a:t></a:t>
            </a:r>
            <a:r>
              <a:rPr lang="en-US" sz="1600" dirty="0"/>
              <a:t> Reporting Tools </a:t>
            </a:r>
            <a:r>
              <a:rPr lang="en-US" sz="1600" dirty="0">
                <a:sym typeface="Wingdings"/>
              </a:rPr>
              <a:t></a:t>
            </a:r>
            <a:r>
              <a:rPr lang="en-US" sz="1600" dirty="0"/>
              <a:t> Query </a:t>
            </a:r>
            <a:r>
              <a:rPr lang="en-US" sz="1600" dirty="0">
                <a:sym typeface="Wingdings"/>
              </a:rPr>
              <a:t></a:t>
            </a:r>
            <a:r>
              <a:rPr lang="en-US" sz="1600" dirty="0"/>
              <a:t> Schedule Query</a:t>
            </a:r>
          </a:p>
          <a:p>
            <a:pPr lvl="0"/>
            <a:endParaRPr lang="en-US" sz="1600" dirty="0"/>
          </a:p>
          <a:p>
            <a:pPr lvl="0"/>
            <a:endParaRPr lang="en-US" sz="1600" dirty="0"/>
          </a:p>
          <a:p>
            <a:pPr lvl="0"/>
            <a:endParaRPr lang="en-US" sz="1600" dirty="0"/>
          </a:p>
          <a:p>
            <a:pPr lvl="0"/>
            <a:r>
              <a:rPr lang="en-US" sz="2000" b="1" dirty="0"/>
              <a:t>Log in to PeopleSoft and follow the path to go to Query Viewer.</a:t>
            </a:r>
          </a:p>
        </p:txBody>
      </p:sp>
    </p:spTree>
    <p:extLst>
      <p:ext uri="{BB962C8B-B14F-4D97-AF65-F5344CB8AC3E}">
        <p14:creationId xmlns:p14="http://schemas.microsoft.com/office/powerpoint/2010/main" val="26783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84" y="639762"/>
            <a:ext cx="8229600" cy="884238"/>
          </a:xfrm>
        </p:spPr>
        <p:txBody>
          <a:bodyPr>
            <a:normAutofit/>
          </a:bodyPr>
          <a:lstStyle/>
          <a:p>
            <a:r>
              <a:rPr lang="en-US" b="1" u="sng" dirty="0">
                <a:solidFill>
                  <a:srgbClr val="92D050"/>
                </a:solidFill>
              </a:rPr>
              <a:t>Searching Using Query Viewer</a:t>
            </a:r>
            <a:endParaRPr lang="en-US" dirty="0">
              <a:solidFill>
                <a:srgbClr val="92D050"/>
              </a:solidFill>
            </a:endParaRPr>
          </a:p>
        </p:txBody>
      </p:sp>
      <p:pic>
        <p:nvPicPr>
          <p:cNvPr id="1026"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1811791" cy="855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267200" y="1488996"/>
            <a:ext cx="3932487" cy="369332"/>
          </a:xfrm>
          <a:prstGeom prst="rect">
            <a:avLst/>
          </a:prstGeom>
        </p:spPr>
        <p:txBody>
          <a:bodyPr wrap="none">
            <a:spAutoFit/>
          </a:bodyPr>
          <a:lstStyle/>
          <a:p>
            <a:r>
              <a:rPr lang="en-US" b="1" dirty="0">
                <a:solidFill>
                  <a:srgbClr val="92D050"/>
                </a:solidFill>
              </a:rPr>
              <a:t>Basic Search Detailed Instructions</a:t>
            </a: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546" r="43643" b="32495"/>
          <a:stretch/>
        </p:blipFill>
        <p:spPr bwMode="auto">
          <a:xfrm>
            <a:off x="699066" y="1905000"/>
            <a:ext cx="7759134" cy="4395859"/>
          </a:xfrm>
          <a:prstGeom prst="rect">
            <a:avLst/>
          </a:prstGeom>
          <a:ln w="38100">
            <a:solidFill>
              <a:schemeClr val="accent4">
                <a:lumMod val="60000"/>
                <a:lumOff val="40000"/>
              </a:schemeClr>
            </a:solidFil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83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16713</TotalTime>
  <Words>10342</Words>
  <Application>Microsoft Office PowerPoint</Application>
  <PresentationFormat>On-screen Show (4:3)</PresentationFormat>
  <Paragraphs>1051</Paragraphs>
  <Slides>66</Slides>
  <Notes>66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66</vt:i4>
      </vt:variant>
    </vt:vector>
  </HeadingPairs>
  <TitlesOfParts>
    <vt:vector size="81" baseType="lpstr">
      <vt:lpstr>Symbol</vt:lpstr>
      <vt:lpstr>Kristen ITC</vt:lpstr>
      <vt:lpstr>Bradley Hand ITC</vt:lpstr>
      <vt:lpstr>Franklin Gothic Book</vt:lpstr>
      <vt:lpstr>Wingdings 2</vt:lpstr>
      <vt:lpstr>Century Gothic</vt:lpstr>
      <vt:lpstr>Gill Sans MT</vt:lpstr>
      <vt:lpstr>Wingdings</vt:lpstr>
      <vt:lpstr>Arial</vt:lpstr>
      <vt:lpstr>Franklin Gothic Medium</vt:lpstr>
      <vt:lpstr>Calibri</vt:lpstr>
      <vt:lpstr>Courier New</vt:lpstr>
      <vt:lpstr>Times New Roman</vt:lpstr>
      <vt:lpstr>Calibri Light</vt:lpstr>
      <vt:lpstr>Austin</vt:lpstr>
      <vt:lpstr>PowerPoint Presentation</vt:lpstr>
      <vt:lpstr>Course Introduction</vt:lpstr>
      <vt:lpstr>Course Goal</vt:lpstr>
      <vt:lpstr>Course Plan</vt:lpstr>
      <vt:lpstr>Requesting Query Development</vt:lpstr>
      <vt:lpstr>Query Protocol</vt:lpstr>
      <vt:lpstr>Log in to PS Query</vt:lpstr>
      <vt:lpstr>Using PS Query</vt:lpstr>
      <vt:lpstr>Searching Using Query Viewer</vt:lpstr>
      <vt:lpstr>Searching Using Query Viewer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metaLink data dictionary</vt:lpstr>
      <vt:lpstr>PowerPoint Presentation</vt:lpstr>
      <vt:lpstr>PowerPoint Presentation</vt:lpstr>
      <vt:lpstr>PowerPoint Presentation</vt:lpstr>
      <vt:lpstr>PowerPoint Presentation</vt:lpstr>
      <vt:lpstr>PowerPoint Presentation</vt:lpstr>
      <vt:lpstr>Edit Meta Data</vt:lpstr>
      <vt:lpstr>PowerPoint Presentation</vt:lpstr>
      <vt:lpstr>PowerPoint Presentation</vt:lpstr>
      <vt:lpstr>PowerPoint Presentation</vt:lpstr>
      <vt:lpstr>The metaLink reporting object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metaLink SQL view search</vt:lpstr>
      <vt:lpstr>PowerPoint Presentation</vt:lpstr>
      <vt:lpstr>PowerPoint Presentation</vt:lpstr>
      <vt:lpstr>PowerPoint Presentation</vt:lpstr>
      <vt:lpstr>BI Publisher</vt:lpstr>
      <vt:lpstr>BI Publisher</vt:lpstr>
      <vt:lpstr>BI Publisher</vt:lpstr>
      <vt:lpstr>BI Publisher</vt:lpstr>
      <vt:lpstr>BI Publisher</vt:lpstr>
      <vt:lpstr>BI Publisher</vt:lpstr>
      <vt:lpstr>BI Publisher</vt:lpstr>
      <vt:lpstr>BI Publisher</vt:lpstr>
      <vt:lpstr>BI Publisher</vt:lpstr>
      <vt:lpstr>BI Publisher</vt:lpstr>
      <vt:lpstr>Course Exercises</vt:lpstr>
      <vt:lpstr>Course Review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ctcLink PS Reporting Training Presentation</dc:title>
  <dc:creator>Paula McDaniel</dc:creator>
  <cp:lastModifiedBy>Paula McDaniel</cp:lastModifiedBy>
  <cp:revision>419</cp:revision>
  <cp:lastPrinted>2017-03-28T22:26:16Z</cp:lastPrinted>
  <dcterms:created xsi:type="dcterms:W3CDTF">2016-07-19T20:13:50Z</dcterms:created>
  <dcterms:modified xsi:type="dcterms:W3CDTF">2023-10-03T19:03:27Z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6E1EAF90-B65E-4360-8F2A-F925CD51A08B</vt:lpwstr>
  </property>
  <property fmtid="{D5CDD505-2E9C-101B-9397-08002B2CF9AE}" pid="3" name="ArticulatePath">
    <vt:lpwstr>ctcLink PS Reporting Training Presentation</vt:lpwstr>
  </property>
</Properties>
</file>