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9" r:id="rId1"/>
  </p:sldMasterIdLst>
  <p:notesMasterIdLst>
    <p:notesMasterId r:id="rId25"/>
  </p:notesMasterIdLst>
  <p:handoutMasterIdLst>
    <p:handoutMasterId r:id="rId26"/>
  </p:handoutMasterIdLst>
  <p:sldIdLst>
    <p:sldId id="279" r:id="rId2"/>
    <p:sldId id="261" r:id="rId3"/>
    <p:sldId id="262" r:id="rId4"/>
    <p:sldId id="263" r:id="rId5"/>
    <p:sldId id="280" r:id="rId6"/>
    <p:sldId id="288" r:id="rId7"/>
    <p:sldId id="282" r:id="rId8"/>
    <p:sldId id="283" r:id="rId9"/>
    <p:sldId id="284" r:id="rId10"/>
    <p:sldId id="285" r:id="rId11"/>
    <p:sldId id="264" r:id="rId12"/>
    <p:sldId id="281" r:id="rId13"/>
    <p:sldId id="275" r:id="rId14"/>
    <p:sldId id="274" r:id="rId15"/>
    <p:sldId id="276" r:id="rId16"/>
    <p:sldId id="277" r:id="rId17"/>
    <p:sldId id="266" r:id="rId18"/>
    <p:sldId id="278" r:id="rId19"/>
    <p:sldId id="287" r:id="rId20"/>
    <p:sldId id="270" r:id="rId21"/>
    <p:sldId id="271" r:id="rId22"/>
    <p:sldId id="272" r:id="rId23"/>
    <p:sldId id="273"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6588" autoAdjust="0"/>
  </p:normalViewPr>
  <p:slideViewPr>
    <p:cSldViewPr snapToGrid="0">
      <p:cViewPr varScale="1">
        <p:scale>
          <a:sx n="51" d="100"/>
          <a:sy n="51" d="100"/>
        </p:scale>
        <p:origin x="1744" y="40"/>
      </p:cViewPr>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9/30/2022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9/30/2022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Introductions</a:t>
            </a:r>
          </a:p>
          <a:p>
            <a:endParaRPr lang="en-US"/>
          </a:p>
          <a:p>
            <a:r>
              <a:rPr lang="en-US"/>
              <a:t>Carolyn</a:t>
            </a:r>
          </a:p>
          <a:p>
            <a:r>
              <a:rPr lang="en-US"/>
              <a:t>Danny</a:t>
            </a:r>
          </a:p>
          <a:p>
            <a:endParaRPr lang="en-US"/>
          </a:p>
          <a:p>
            <a:r>
              <a:rPr lang="en-US" baseline="0"/>
              <a:t>(Kari) Hi, I’m Kari Kauffman, a program coordinator with SBCTC. I am available to answer any questions about working on and submitting your application in OGMS, the Online Grant Management System.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Program Staff</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21</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Program Staff</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22</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Program Staff</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a:solidFill>
                  <a:schemeClr val="tx1"/>
                </a:solidFill>
                <a:effectLst/>
                <a:latin typeface="+mn-lt"/>
                <a:ea typeface="+mn-ea"/>
                <a:cs typeface="+mn-cs"/>
              </a:rPr>
              <a:t>(Kari)</a:t>
            </a:r>
          </a:p>
          <a:p>
            <a:pPr lvl="0"/>
            <a:r>
              <a:rPr lang="en-US" sz="1200" kern="1200">
                <a:solidFill>
                  <a:schemeClr val="tx1"/>
                </a:solidFill>
                <a:effectLst/>
                <a:latin typeface="+mn-lt"/>
                <a:ea typeface="+mn-ea"/>
                <a:cs typeface="+mn-cs"/>
              </a:rPr>
              <a:t>Let’s start by talking about the budget template and what we are looking for in each of the categories.</a:t>
            </a:r>
          </a:p>
          <a:p>
            <a:pPr lvl="0"/>
            <a:endParaRPr lang="en-US" sz="1200" kern="1200">
              <a:solidFill>
                <a:schemeClr val="tx1"/>
              </a:solidFill>
              <a:effectLst/>
              <a:latin typeface="+mn-lt"/>
              <a:ea typeface="+mn-ea"/>
              <a:cs typeface="+mn-cs"/>
            </a:endParaRPr>
          </a:p>
          <a:p>
            <a:pPr lvl="0"/>
            <a:r>
              <a:rPr lang="en-US" sz="1200" kern="1200">
                <a:solidFill>
                  <a:schemeClr val="tx1"/>
                </a:solidFill>
                <a:effectLst/>
                <a:latin typeface="+mn-lt"/>
                <a:ea typeface="+mn-ea"/>
                <a:cs typeface="+mn-cs"/>
              </a:rPr>
              <a:t>This</a:t>
            </a:r>
            <a:r>
              <a:rPr lang="en-US" sz="1200" kern="1200" baseline="0">
                <a:solidFill>
                  <a:schemeClr val="tx1"/>
                </a:solidFill>
                <a:effectLst/>
                <a:latin typeface="+mn-lt"/>
                <a:ea typeface="+mn-ea"/>
                <a:cs typeface="+mn-cs"/>
              </a:rPr>
              <a:t> funding opportunity has two</a:t>
            </a:r>
            <a:r>
              <a:rPr lang="en-US" sz="1200" kern="1200">
                <a:solidFill>
                  <a:schemeClr val="tx1"/>
                </a:solidFill>
                <a:effectLst/>
                <a:latin typeface="+mn-lt"/>
                <a:ea typeface="+mn-ea"/>
                <a:cs typeface="+mn-cs"/>
              </a:rPr>
              <a:t> main budget categories.  For accounting,</a:t>
            </a:r>
            <a:r>
              <a:rPr lang="en-US" sz="1200" kern="1200" baseline="0">
                <a:solidFill>
                  <a:schemeClr val="tx1"/>
                </a:solidFill>
                <a:effectLst/>
                <a:latin typeface="+mn-lt"/>
                <a:ea typeface="+mn-ea"/>
                <a:cs typeface="+mn-cs"/>
              </a:rPr>
              <a:t> </a:t>
            </a:r>
            <a:r>
              <a:rPr lang="en-US" sz="1200" kern="1200">
                <a:solidFill>
                  <a:schemeClr val="tx1"/>
                </a:solidFill>
                <a:effectLst/>
                <a:latin typeface="+mn-lt"/>
                <a:ea typeface="+mn-ea"/>
                <a:cs typeface="+mn-cs"/>
              </a:rPr>
              <a:t>tracking, and reporting purposes, it’s critical that things are budgeted on the correct budget lines and in the correct budget cells.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a:solidFill>
                  <a:schemeClr val="tx1"/>
                </a:solidFill>
                <a:effectLst/>
                <a:latin typeface="+mn-lt"/>
                <a:ea typeface="+mn-ea"/>
                <a:cs typeface="+mn-cs"/>
              </a:rPr>
              <a:t>The </a:t>
            </a:r>
            <a:r>
              <a:rPr lang="en-US" sz="1200" b="1" kern="1200">
                <a:solidFill>
                  <a:schemeClr val="tx1"/>
                </a:solidFill>
                <a:effectLst/>
                <a:latin typeface="+mn-lt"/>
                <a:ea typeface="+mn-ea"/>
                <a:cs typeface="+mn-cs"/>
              </a:rPr>
              <a:t>Administration</a:t>
            </a:r>
            <a:r>
              <a:rPr lang="en-US" sz="1200" kern="1200">
                <a:solidFill>
                  <a:schemeClr val="tx1"/>
                </a:solidFill>
                <a:effectLst/>
                <a:latin typeface="+mn-lt"/>
                <a:ea typeface="+mn-ea"/>
                <a:cs typeface="+mn-cs"/>
              </a:rPr>
              <a:t> line is where you can budget up to 10% of the grant total for administrative expenses related to your program.  These would include administrative requirements for this funding opportunity (like completing application materials and reports), monitoring budgets, supervision of staff or faculty and associated expenses. </a:t>
            </a:r>
          </a:p>
          <a:p>
            <a:pPr lvl="0"/>
            <a:endParaRPr lang="en-US" sz="1200" kern="1200">
              <a:solidFill>
                <a:schemeClr val="tx1"/>
              </a:solidFill>
              <a:effectLst/>
              <a:latin typeface="+mn-lt"/>
              <a:ea typeface="+mn-ea"/>
              <a:cs typeface="+mn-cs"/>
            </a:endParaRPr>
          </a:p>
          <a:p>
            <a:pPr lvl="0"/>
            <a:r>
              <a:rPr lang="en-US" sz="1200" kern="1200">
                <a:solidFill>
                  <a:schemeClr val="tx1"/>
                </a:solidFill>
                <a:effectLst/>
                <a:latin typeface="+mn-lt"/>
                <a:ea typeface="+mn-ea"/>
                <a:cs typeface="+mn-cs"/>
              </a:rPr>
              <a:t>The </a:t>
            </a:r>
            <a:r>
              <a:rPr lang="en-US" sz="1200" b="1" kern="1200">
                <a:solidFill>
                  <a:schemeClr val="tx1"/>
                </a:solidFill>
                <a:effectLst/>
                <a:latin typeface="+mn-lt"/>
                <a:ea typeface="+mn-ea"/>
                <a:cs typeface="+mn-cs"/>
              </a:rPr>
              <a:t>General </a:t>
            </a:r>
            <a:r>
              <a:rPr lang="en-US" sz="1200" b="0" kern="1200">
                <a:solidFill>
                  <a:schemeClr val="tx1"/>
                </a:solidFill>
                <a:effectLst/>
                <a:latin typeface="+mn-lt"/>
                <a:ea typeface="+mn-ea"/>
                <a:cs typeface="+mn-cs"/>
              </a:rPr>
              <a:t>line should account for the bulk of your budget, based on the bullet points above. Allowable expenses include salary and benefits, goods and services, building rental, travel, contracts, student financial aid and capital outlays – all in support of your proposed project. Proposed expenditures must be allowable uses of state funds per WAC 292-110-010. </a:t>
            </a:r>
            <a:endParaRPr lang="en-US" sz="1200" kern="1200">
              <a:solidFill>
                <a:schemeClr val="tx1"/>
              </a:solidFill>
              <a:effectLst/>
              <a:latin typeface="+mn-lt"/>
              <a:ea typeface="+mn-ea"/>
              <a:cs typeface="+mn-cs"/>
            </a:endParaRPr>
          </a:p>
          <a:p>
            <a:endParaRPr lang="en-US"/>
          </a:p>
          <a:p>
            <a:r>
              <a:rPr lang="en-US"/>
              <a:t>Funding for approved applications will be allocated to colleges for each fiscal year. Note that for FY22, funds do not extend beyond the end of the fiscal year (June 30, 2022). Funds for FY23 become available July 1, 2023. Work with your business office or grants office to access these funds.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(Kari)</a:t>
            </a:r>
          </a:p>
          <a:p>
            <a:endParaRPr lang="en-US"/>
          </a:p>
          <a:p>
            <a:r>
              <a:rPr lang="en-US"/>
              <a:t>We’ll now address some frequently</a:t>
            </a:r>
            <a:r>
              <a:rPr lang="en-US" baseline="0"/>
              <a:t> asked questions about the Online Grant Management System (OGMS), located at ogms.sbctc.edu. </a:t>
            </a:r>
          </a:p>
          <a:p>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You’ll apply for this funding in OGMS. If you don’t have an account, you’ll need to contact your college’s OGMS Security Contact. They will create you an account – SBCTC staff cannot create accounts for college faculty and staff. The list of Security Contacts is linked in the slide – we will make the PowerPoint available after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a:t>If you already have an account, you still need to contact your Security Contact for access to the 2022-23 Workforce Development Funds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r>
              <a:rPr lang="en-US"/>
              <a:t>Should you have questions about</a:t>
            </a:r>
            <a:r>
              <a:rPr lang="en-US" baseline="0"/>
              <a:t> how to apply for the funding, or have other OGMS related questions, please see the User Manual under the How To tab in first. Links are available in the slide.</a:t>
            </a:r>
          </a:p>
          <a:p>
            <a:r>
              <a:rPr lang="en-US" baseline="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Most frequently asked questions will be answered in the User Manual. </a:t>
            </a:r>
            <a:endParaRPr lang="en-US" baseline="0"/>
          </a:p>
          <a:p>
            <a:pPr marL="628650" lvl="1" indent="-171450">
              <a:buFont typeface="Arial" panose="020B0604020202020204" pitchFamily="34" charset="0"/>
              <a:buChar char="•"/>
            </a:pPr>
            <a:r>
              <a:rPr lang="en-US" baseline="0"/>
              <a:t>If your Security Contact cannot help, please reach out to me, contact information is linked on this slide.</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Notes: </a:t>
            </a:r>
          </a:p>
          <a:p>
            <a:endParaRPr lang="en-US"/>
          </a:p>
          <a:p>
            <a:r>
              <a:rPr lang="en-US"/>
              <a:t>(Kari) </a:t>
            </a:r>
          </a:p>
          <a:p>
            <a:endParaRPr lang="en-US"/>
          </a:p>
          <a:p>
            <a:r>
              <a:rPr lang="en-US" baseline="0"/>
              <a:t>If you’ve forgotten your username and password, you can contact your Security Contact for your username. They probably won’t have your password, but you can use the “Retrieve my password” feature on the login screen to have OGMS email your password to you. It should email your password to you about 30 seconds after you request it. 	</a:t>
            </a:r>
          </a:p>
          <a:p>
            <a:pPr marL="181225" indent="-181225">
              <a:buFont typeface="Arial" panose="020B0604020202020204" pitchFamily="34" charset="0"/>
              <a:buChar char="•"/>
            </a:pPr>
            <a:r>
              <a:rPr lang="en-US" baseline="0"/>
              <a:t>If you don’t receive the email in about 2 minutes, check your spam or junk email folder. If it’s not there, double check with your Security Contact to make sure the email address associated with your user account is correct. As schools update email addresses, Security Contacts don’t always remember to update user accounts at their college. </a:t>
            </a:r>
          </a:p>
          <a:p>
            <a:endParaRPr lang="en-US" baseline="0"/>
          </a:p>
          <a:p>
            <a:r>
              <a:rPr lang="en-US" baseline="0"/>
              <a:t>Once you have access to the FY23 application, you can create a new grant application in the “Available Grants” section. After you log in, you’ll see a list of grant applications you have access to near the top of your screen. A little farther down, you’ll see available grants that you can create a new application for. Locate the CDL application (it may be the only one you can see), and click the Create New Application button. </a:t>
            </a:r>
          </a:p>
          <a:p>
            <a:pPr marL="181225" indent="-181225">
              <a:buFont typeface="Arial" panose="020B0604020202020204" pitchFamily="34" charset="0"/>
              <a:buChar char="•"/>
            </a:pPr>
            <a:r>
              <a:rPr lang="en-US" baseline="0"/>
              <a:t>Only go through this process once. After you create your application, the grant application will be in the FY23 screen of OGMS. </a:t>
            </a:r>
          </a:p>
          <a:p>
            <a:pPr marL="181225" indent="-181225">
              <a:buFont typeface="Arial" panose="020B0604020202020204" pitchFamily="34" charset="0"/>
              <a:buChar char="•"/>
            </a:pPr>
            <a:endParaRPr lang="en-US" baseline="0"/>
          </a:p>
          <a:p>
            <a:r>
              <a:rPr lang="en-US" baseline="0"/>
              <a:t>If you don’t see the application anywhere, contact your college’s Security Contact. </a:t>
            </a:r>
          </a:p>
          <a:p>
            <a:endParaRPr lang="en-US" baseline="0"/>
          </a:p>
          <a:p>
            <a:r>
              <a:rPr lang="en-US" baseline="0"/>
              <a:t>OGMS has a security feature where after </a:t>
            </a:r>
            <a:r>
              <a:rPr lang="en-US"/>
              <a:t>20 minutes of inactivity, it will log you out. It only counts clicking the save button and clicking from one screen to another as activity. Typing doesn’t count as activity. Neither does clicking check boxes or radio buttons. </a:t>
            </a:r>
          </a:p>
          <a:p>
            <a:pPr marL="181225" indent="-181225">
              <a:buFont typeface="Arial" panose="020B0604020202020204" pitchFamily="34" charset="0"/>
              <a:buChar char="•"/>
            </a:pPr>
            <a:r>
              <a:rPr lang="en-US"/>
              <a:t>The good news is that at the 15 minute mark, OGMS has a popup window that comes up and lets you know you need to save or you’ll be logged out and lose all the work you’ve done since you last saved. FYI, your browser may block the popup window, so make sure to save frequently. </a:t>
            </a:r>
            <a:endParaRPr lang="en-US" baseline="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20454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Notes:</a:t>
            </a:r>
          </a:p>
          <a:p>
            <a:endParaRPr lang="en-US"/>
          </a:p>
          <a:p>
            <a:r>
              <a:rPr lang="en-US"/>
              <a:t>(Kari)</a:t>
            </a:r>
          </a:p>
          <a:p>
            <a:endParaRPr lang="en-US"/>
          </a:p>
          <a:p>
            <a:r>
              <a:rPr lang="en-US"/>
              <a:t>Now that you know how to log into OGMS and find the application, let’s walk through sections of the application. The first section is the Applicant Info Screen.  </a:t>
            </a:r>
          </a:p>
          <a:p>
            <a:pPr marL="181225" indent="-181225">
              <a:buFont typeface="Arial" panose="020B0604020202020204" pitchFamily="34" charset="0"/>
              <a:buChar char="•"/>
            </a:pPr>
            <a:r>
              <a:rPr lang="en-US"/>
              <a:t>This is where you enter your contact info. Both contacts listed here will get emails from OGMS. Please be sure that the person listed first is the person who will be the main grant contact all year long should the allocation get funded.  </a:t>
            </a:r>
          </a:p>
          <a:p>
            <a:pPr marL="664488" lvl="1" indent="-181225">
              <a:buFont typeface="Arial" panose="020B0604020202020204" pitchFamily="34" charset="0"/>
              <a:buChar char="•"/>
            </a:pPr>
            <a:r>
              <a:rPr lang="en-US"/>
              <a:t>It’s entirely possible that your college will require you to put someone from the grants office in either the primary or secondary contact field. Please check in with them about this!   </a:t>
            </a:r>
          </a:p>
          <a:p>
            <a:pPr marL="181225" indent="-181225">
              <a:buFont typeface="Arial" panose="020B0604020202020204" pitchFamily="34" charset="0"/>
              <a:buChar char="•"/>
            </a:pPr>
            <a:r>
              <a:rPr lang="en-US"/>
              <a:t>Also, be very careful when entering your email address. If you have a typo in your email address, you won’t get the automated emails from OGMS. These are the emails that tell you if your application has been returned and needs modifications, and other pertinent things.  </a:t>
            </a:r>
          </a:p>
          <a:p>
            <a:pPr marL="181225" indent="-181225">
              <a:buFont typeface="Arial" panose="020B0604020202020204" pitchFamily="34" charset="0"/>
              <a:buChar char="•"/>
            </a:pPr>
            <a:r>
              <a:rPr lang="en-US"/>
              <a:t>Please add OGMS to your contact list as a safe sender, so you can receive our notifications.</a:t>
            </a:r>
          </a:p>
          <a:p>
            <a:pPr lvl="0"/>
            <a:endParaRPr lang="en-US"/>
          </a:p>
          <a:p>
            <a:pPr defTabSz="966529">
              <a:defRPr/>
            </a:pPr>
            <a:r>
              <a:rPr lang="en-US"/>
              <a:t>In your application, you’ll see a link off to the right side of your screen.  This is the Grant Info section of the application and is where you’ll find the program guidelines documents.  Please visit that link and read through the documents to get the scoop on what’s allowed in these allocations, who to contact for info, timeline, deadlines, etc.  Clicking on this Grant Info tab opens another screen, so to get back to your application, you will need to close out the window (or tab, depending on your browser), or select the window you were working in.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Program Staff</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Notes: </a:t>
            </a:r>
          </a:p>
          <a:p>
            <a:endParaRPr lang="en-US"/>
          </a:p>
          <a:p>
            <a:r>
              <a:rPr lang="en-US"/>
              <a:t>Carolyn</a:t>
            </a:r>
          </a:p>
          <a:p>
            <a:pPr lvl="0"/>
            <a:r>
              <a:rPr lang="en-US" sz="1200" kern="1200">
                <a:solidFill>
                  <a:schemeClr val="tx1"/>
                </a:solidFill>
                <a:effectLst/>
                <a:latin typeface="+mn-lt"/>
                <a:ea typeface="+mn-ea"/>
                <a:cs typeface="+mn-cs"/>
              </a:rPr>
              <a:t>This allocation’s assurances documents are located in the Assurances tab. You will need to click on the</a:t>
            </a:r>
            <a:r>
              <a:rPr lang="en-US" sz="1200" kern="1200" baseline="0">
                <a:solidFill>
                  <a:schemeClr val="tx1"/>
                </a:solidFill>
                <a:effectLst/>
                <a:latin typeface="+mn-lt"/>
                <a:ea typeface="+mn-ea"/>
                <a:cs typeface="+mn-cs"/>
              </a:rPr>
              <a:t> 2022-23 Assurances</a:t>
            </a:r>
            <a:r>
              <a:rPr lang="en-US" sz="1200" kern="1200">
                <a:solidFill>
                  <a:schemeClr val="tx1"/>
                </a:solidFill>
                <a:effectLst/>
                <a:latin typeface="+mn-lt"/>
                <a:ea typeface="+mn-ea"/>
                <a:cs typeface="+mn-cs"/>
              </a:rPr>
              <a:t> document, this will open another window where you can print or download the assurances document for completion and proper signature. </a:t>
            </a:r>
          </a:p>
          <a:p>
            <a:pPr lvl="0"/>
            <a:endParaRPr lang="en-US" sz="1200" kern="1200">
              <a:solidFill>
                <a:schemeClr val="tx1"/>
              </a:solidFill>
              <a:effectLst/>
              <a:latin typeface="+mn-lt"/>
              <a:ea typeface="+mn-ea"/>
              <a:cs typeface="+mn-cs"/>
            </a:endParaRPr>
          </a:p>
          <a:p>
            <a:pPr lvl="0"/>
            <a:r>
              <a:rPr lang="en-US" sz="1200" kern="1200">
                <a:solidFill>
                  <a:schemeClr val="tx1"/>
                </a:solidFill>
                <a:effectLst/>
                <a:latin typeface="+mn-lt"/>
                <a:ea typeface="+mn-ea"/>
                <a:cs typeface="+mn-cs"/>
              </a:rPr>
              <a:t>This will need to be uploaded as an attachment to consider your application complete. You’ll upload this to Attachments section. </a:t>
            </a:r>
            <a:endParaRPr lang="en-US"/>
          </a:p>
          <a:p>
            <a:endParaRPr lang="en-US"/>
          </a:p>
          <a:p>
            <a:pPr lvl="0"/>
            <a:r>
              <a:rPr lang="en-US"/>
              <a:t>You’ll upload the assurances in the Attachments tab,.</a:t>
            </a:r>
          </a:p>
          <a:p>
            <a:pPr lvl="0"/>
            <a:r>
              <a:rPr lang="en-US"/>
              <a:t>Select the Attachments tab, then simply click the Choose File button, and find the document you wish to upload. Then click the Upload Attachment button. If you’ve chosen the wrong file, you can click the Reset button to remove your file. </a:t>
            </a:r>
          </a:p>
          <a:p>
            <a:pPr marL="664488" lvl="1" indent="-181225">
              <a:buFont typeface="Arial" panose="020B0604020202020204" pitchFamily="34" charset="0"/>
              <a:buChar char="•"/>
            </a:pPr>
            <a:r>
              <a:rPr lang="en-US"/>
              <a:t>You can’t delete files once they’ve been uploaded. Don’t worry – we’ll simply consider the most recently uploaded file as the file you intended to upload. Or, you can email us and let us know which file you mean for us to use.</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Notes: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16597092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Program Staff</a:t>
            </a:r>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4680261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9/30/2022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9/30/2022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9/30/2022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9/30/2022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9/30/2022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9/30/2022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9/30/2022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9/30/2022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9/30/2022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9/30/2022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43910" y="4411979"/>
            <a:ext cx="8388928" cy="679016"/>
          </a:xfrm>
        </p:spPr>
        <p:txBody>
          <a:bodyPr/>
          <a:lstStyle/>
          <a:p>
            <a:r>
              <a:rPr lang="en-US" sz="3200" dirty="0"/>
              <a:t>FY23 (July 1, 2022 – June 30, 2023)</a:t>
            </a:r>
          </a:p>
        </p:txBody>
      </p:sp>
      <p:sp>
        <p:nvSpPr>
          <p:cNvPr id="4" name="Title 3"/>
          <p:cNvSpPr>
            <a:spLocks noGrp="1"/>
          </p:cNvSpPr>
          <p:nvPr>
            <p:ph type="title"/>
          </p:nvPr>
        </p:nvSpPr>
        <p:spPr>
          <a:xfrm>
            <a:off x="326343" y="2511336"/>
            <a:ext cx="8336975" cy="1965959"/>
          </a:xfrm>
        </p:spPr>
        <p:txBody>
          <a:bodyPr/>
          <a:lstStyle/>
          <a:p>
            <a:r>
              <a:rPr lang="en-US" sz="4000" b="1" dirty="0"/>
              <a:t>commercial drivers license &amp; related instructional programs Fund (CDL FUND)</a:t>
            </a:r>
            <a:r>
              <a:rPr lang="en-US" sz="3200" dirty="0"/>
              <a:t> </a:t>
            </a:r>
          </a:p>
        </p:txBody>
      </p:sp>
      <p:sp>
        <p:nvSpPr>
          <p:cNvPr id="6" name="Text Placeholder 5"/>
          <p:cNvSpPr>
            <a:spLocks noGrp="1"/>
          </p:cNvSpPr>
          <p:nvPr>
            <p:ph type="body" sz="quarter" idx="10"/>
          </p:nvPr>
        </p:nvSpPr>
        <p:spPr>
          <a:xfrm>
            <a:off x="369887" y="5090996"/>
            <a:ext cx="7039905" cy="1355344"/>
          </a:xfrm>
        </p:spPr>
        <p:txBody>
          <a:bodyPr/>
          <a:lstStyle/>
          <a:p>
            <a:r>
              <a:rPr lang="en-US" dirty="0"/>
              <a:t>Carolyn McKinnon, Policy Associate, Workforce Education</a:t>
            </a:r>
          </a:p>
          <a:p>
            <a:r>
              <a:rPr lang="en-US" dirty="0"/>
              <a:t>Danny Marshall, Program Administrator, Workforce Education</a:t>
            </a:r>
          </a:p>
          <a:p>
            <a:r>
              <a:rPr lang="en-US" dirty="0"/>
              <a:t>Kari Kauffman, Program Coordinator, Education Division </a:t>
            </a:r>
          </a:p>
          <a:p>
            <a:r>
              <a:rPr lang="en-US" dirty="0"/>
              <a:t>Sept 29, 2022</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 note about ongoing funding</a:t>
            </a:r>
          </a:p>
        </p:txBody>
      </p:sp>
      <p:sp>
        <p:nvSpPr>
          <p:cNvPr id="3" name="Text Placeholder 2"/>
          <p:cNvSpPr>
            <a:spLocks noGrp="1"/>
          </p:cNvSpPr>
          <p:nvPr>
            <p:ph type="body" sz="quarter" idx="10"/>
          </p:nvPr>
        </p:nvSpPr>
        <p:spPr>
          <a:xfrm>
            <a:off x="628650" y="1757890"/>
            <a:ext cx="8346674" cy="3842810"/>
          </a:xfrm>
        </p:spPr>
        <p:txBody>
          <a:bodyPr/>
          <a:lstStyle/>
          <a:p>
            <a:pPr lvl="0"/>
            <a:r>
              <a:rPr lang="en-US" sz="2400" dirty="0"/>
              <a:t>Ongoing funding is provisional based on future state funding for this specific fund and institutional demonstration of needs for and outcomes resulting from any funding awarded.</a:t>
            </a:r>
          </a:p>
          <a:p>
            <a:pPr lvl="0"/>
            <a:endParaRPr lang="en-US" sz="2400" dirty="0"/>
          </a:p>
          <a:p>
            <a:pPr lvl="0"/>
            <a:r>
              <a:rPr lang="en-US" sz="2400" dirty="0"/>
              <a:t>Our goal is to provide approval for proposals spanning a 3-year horizon. </a:t>
            </a:r>
          </a:p>
          <a:p>
            <a:pPr marL="685784" lvl="1" indent="-342900">
              <a:buFont typeface="Arial" panose="020B0604020202020204" pitchFamily="34" charset="0"/>
              <a:buChar char="•"/>
            </a:pPr>
            <a:r>
              <a:rPr lang="en-US" sz="2000" dirty="0"/>
              <a:t>So that we can minimize need for annual competitive applications;</a:t>
            </a:r>
          </a:p>
          <a:p>
            <a:pPr marL="685784" lvl="1" indent="-342900">
              <a:buFont typeface="Arial" panose="020B0604020202020204" pitchFamily="34" charset="0"/>
              <a:buChar char="•"/>
            </a:pPr>
            <a:r>
              <a:rPr lang="en-US" sz="2000" dirty="0"/>
              <a:t>So that you can plan ahead to develop and maintain programs.</a:t>
            </a:r>
          </a:p>
          <a:p>
            <a:pPr marL="685784" lvl="1" indent="-342900">
              <a:buFont typeface="Arial" panose="020B0604020202020204" pitchFamily="34" charset="0"/>
              <a:buChar char="•"/>
            </a:pPr>
            <a:r>
              <a:rPr lang="en-US" sz="2000" dirty="0"/>
              <a:t>The 3-year horizon is provisional depending on future state funding and institutional demonstration of needs and outcomes.</a:t>
            </a:r>
          </a:p>
          <a:p>
            <a:pPr marL="0" indent="0">
              <a:buNone/>
            </a:pPr>
            <a:endParaRPr lang="en-US" sz="1200" dirty="0"/>
          </a:p>
        </p:txBody>
      </p:sp>
    </p:spTree>
    <p:extLst>
      <p:ext uri="{BB962C8B-B14F-4D97-AF65-F5344CB8AC3E}">
        <p14:creationId xmlns:p14="http://schemas.microsoft.com/office/powerpoint/2010/main" val="1219709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1866635"/>
            <a:ext cx="8275320" cy="3827587"/>
          </a:xfrm>
        </p:spPr>
        <p:txBody>
          <a:bodyPr/>
          <a:lstStyle/>
          <a:p>
            <a:pPr marL="0" indent="0">
              <a:buNone/>
            </a:pPr>
            <a:r>
              <a:rPr lang="en-US" dirty="0"/>
              <a:t>Public community and technical colleges, as defined under RCW 28B.50.030 may apply for funding.</a:t>
            </a:r>
          </a:p>
          <a:p>
            <a:pPr marL="0" indent="0">
              <a:buNone/>
            </a:pPr>
            <a:r>
              <a:rPr lang="en-US" sz="2000" dirty="0"/>
              <a:t>Colleges may submit only one application as individual institutions.</a:t>
            </a:r>
          </a:p>
          <a:p>
            <a:pPr marL="0" indent="0">
              <a:buNone/>
            </a:pPr>
            <a:r>
              <a:rPr lang="en-US" sz="2000" dirty="0"/>
              <a:t>Colleges may collaborate to submit a consortium application. </a:t>
            </a:r>
          </a:p>
          <a:p>
            <a:pPr marL="628634" lvl="1" indent="-285750">
              <a:buFont typeface="Arial" panose="020B0604020202020204" pitchFamily="34" charset="0"/>
              <a:buChar char="•"/>
            </a:pPr>
            <a:r>
              <a:rPr lang="en-US" sz="1600" dirty="0"/>
              <a:t>If applying as part of a consortium, the application must indicate which college will be operating as the lead institution. </a:t>
            </a:r>
          </a:p>
          <a:p>
            <a:pPr marL="628634" lvl="1" indent="-285750">
              <a:buFont typeface="Arial" panose="020B0604020202020204" pitchFamily="34" charset="0"/>
              <a:buChar char="•"/>
            </a:pPr>
            <a:r>
              <a:rPr lang="en-US" sz="1600" dirty="0"/>
              <a:t>Lead institutions are the responsible fiscal and reporting entity for the funded activities. </a:t>
            </a:r>
          </a:p>
          <a:p>
            <a:pPr marL="628634" lvl="1" indent="-285750">
              <a:buFont typeface="Arial" panose="020B0604020202020204" pitchFamily="34" charset="0"/>
              <a:buChar char="•"/>
            </a:pPr>
            <a:r>
              <a:rPr lang="en-US" sz="1600" dirty="0"/>
              <a:t>Consortium applications must clearly demonstrate how the pooling of resources supports a common goal. </a:t>
            </a:r>
          </a:p>
          <a:p>
            <a:pPr marL="628634" lvl="1" indent="-285750">
              <a:buFont typeface="Arial" panose="020B0604020202020204" pitchFamily="34" charset="0"/>
              <a:buChar char="•"/>
            </a:pPr>
            <a:r>
              <a:rPr lang="en-US" sz="1600" dirty="0"/>
              <a:t>Each letter of assurance from participating colleges should speak to the roles and responsibilities of the college within the consortium. </a:t>
            </a:r>
          </a:p>
          <a:p>
            <a:pPr marL="0" indent="0">
              <a:buNone/>
            </a:pPr>
            <a:r>
              <a:rPr lang="en-US" sz="2000" dirty="0"/>
              <a:t>Colleges participating in a consortium application may also submit an individual application, provided it’s in support of an instructional program that is not represented in the consortium application. </a:t>
            </a:r>
          </a:p>
          <a:p>
            <a:pPr marL="0" indent="0">
              <a:lnSpc>
                <a:spcPct val="100000"/>
              </a:lnSpc>
              <a:spcBef>
                <a:spcPts val="600"/>
              </a:spcBef>
              <a:buNone/>
            </a:pPr>
            <a:endParaRPr lang="en-US" sz="2000" dirty="0"/>
          </a:p>
        </p:txBody>
      </p:sp>
    </p:spTree>
    <p:extLst>
      <p:ext uri="{BB962C8B-B14F-4D97-AF65-F5344CB8AC3E}">
        <p14:creationId xmlns:p14="http://schemas.microsoft.com/office/powerpoint/2010/main" val="166578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0"/>
            <a:ext cx="8311164" cy="4594859"/>
          </a:xfrm>
        </p:spPr>
        <p:txBody>
          <a:bodyPr/>
          <a:lstStyle/>
          <a:p>
            <a:pPr>
              <a:lnSpc>
                <a:spcPct val="100000"/>
              </a:lnSpc>
              <a:spcBef>
                <a:spcPts val="600"/>
              </a:spcBef>
            </a:pPr>
            <a:r>
              <a:rPr lang="en-US" altLang="en-US" sz="1800" dirty="0"/>
              <a:t>Amount available:  $1,875,000 per year. General Fund-State</a:t>
            </a:r>
          </a:p>
          <a:p>
            <a:pPr>
              <a:lnSpc>
                <a:spcPct val="100000"/>
              </a:lnSpc>
              <a:spcBef>
                <a:spcPts val="600"/>
              </a:spcBef>
            </a:pPr>
            <a:r>
              <a:rPr lang="en-US" altLang="en-US" sz="1800" dirty="0"/>
              <a:t>December 2022 to June 30, 2023. </a:t>
            </a:r>
          </a:p>
          <a:p>
            <a:pPr>
              <a:lnSpc>
                <a:spcPct val="100000"/>
              </a:lnSpc>
              <a:spcBef>
                <a:spcPts val="600"/>
              </a:spcBef>
            </a:pPr>
            <a:r>
              <a:rPr lang="en-US" altLang="en-US" sz="1800" dirty="0"/>
              <a:t>NO EXTENSIONS or “CARRY FORWARDS” on annual money.</a:t>
            </a:r>
          </a:p>
          <a:p>
            <a:pPr>
              <a:lnSpc>
                <a:spcPct val="100000"/>
              </a:lnSpc>
              <a:spcBef>
                <a:spcPts val="600"/>
              </a:spcBef>
            </a:pPr>
            <a:r>
              <a:rPr lang="en-US" altLang="en-US" sz="1800" dirty="0"/>
              <a:t>3-year planning period: Propose what you need for each year; SBCTC will evaluate and balance available funds to our best ability so that approved proposals get as much of the proposed funding as possible each year.</a:t>
            </a:r>
          </a:p>
          <a:p>
            <a:pPr>
              <a:lnSpc>
                <a:spcPct val="100000"/>
              </a:lnSpc>
              <a:spcBef>
                <a:spcPts val="600"/>
              </a:spcBef>
            </a:pPr>
            <a:r>
              <a:rPr lang="en-US" sz="1800" dirty="0"/>
              <a:t>This is an allocation, not a grant. No invoices in OBIS; funds allocated directly to college. Work with your business office!</a:t>
            </a:r>
            <a:endParaRPr lang="en-US" altLang="en-US" sz="1800" dirty="0"/>
          </a:p>
          <a:p>
            <a:pPr marL="0" indent="0">
              <a:buNone/>
            </a:pPr>
            <a:r>
              <a:rPr lang="en-US" sz="1600" dirty="0"/>
              <a:t>Considerations:</a:t>
            </a:r>
          </a:p>
          <a:p>
            <a:pPr marL="0" indent="0">
              <a:buNone/>
            </a:pPr>
            <a:r>
              <a:rPr lang="en-US" sz="1600" dirty="0"/>
              <a:t>The  review  panel  and  SBCTC  reserve  the  right  to  scale  proposals  as  needed. </a:t>
            </a:r>
          </a:p>
          <a:p>
            <a:pPr marL="0" indent="0">
              <a:buNone/>
            </a:pPr>
            <a:r>
              <a:rPr lang="en-US" sz="1600" dirty="0"/>
              <a:t>Any  necessary  equipment  purchases  ($5,000+)  must  receive  approval  during  the  application  review  process.  </a:t>
            </a:r>
          </a:p>
          <a:p>
            <a:pPr marL="0" indent="0">
              <a:buNone/>
            </a:pPr>
            <a:r>
              <a:rPr lang="en-US" sz="1600" dirty="0"/>
              <a:t>When  developing  proposals, colleges should  give  strong  consideration  to  the  intent  of  the  funding, and  the  total  amount  of  available  resource  to  best  demonstrate  the  practicality  of  the  proposal. </a:t>
            </a:r>
          </a:p>
        </p:txBody>
      </p:sp>
    </p:spTree>
    <p:extLst>
      <p:ext uri="{BB962C8B-B14F-4D97-AF65-F5344CB8AC3E}">
        <p14:creationId xmlns:p14="http://schemas.microsoft.com/office/powerpoint/2010/main" val="33989683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7"/>
            <a:ext cx="8515350" cy="3428855"/>
          </a:xfrm>
        </p:spPr>
        <p:txBody>
          <a:bodyPr/>
          <a:lstStyle/>
          <a:p>
            <a:r>
              <a:rPr lang="en-US" dirty="0"/>
              <a:t>Administration</a:t>
            </a:r>
          </a:p>
          <a:p>
            <a:pPr lvl="2"/>
            <a:r>
              <a:rPr lang="en-US" dirty="0">
                <a:solidFill>
                  <a:srgbClr val="003764"/>
                </a:solidFill>
              </a:rPr>
              <a:t>Costs associated with supporting this funding opportunity</a:t>
            </a:r>
          </a:p>
          <a:p>
            <a:r>
              <a:rPr lang="en-US" dirty="0"/>
              <a:t>General</a:t>
            </a:r>
          </a:p>
          <a:p>
            <a:pPr lvl="2"/>
            <a:r>
              <a:rPr lang="en-US" dirty="0">
                <a:solidFill>
                  <a:srgbClr val="003764"/>
                </a:solidFill>
              </a:rPr>
              <a:t>Salaries &amp; Benefits</a:t>
            </a:r>
          </a:p>
          <a:p>
            <a:pPr lvl="2"/>
            <a:r>
              <a:rPr lang="en-US" dirty="0">
                <a:solidFill>
                  <a:srgbClr val="003764"/>
                </a:solidFill>
              </a:rPr>
              <a:t>Goods &amp; Services</a:t>
            </a:r>
          </a:p>
          <a:p>
            <a:pPr lvl="2"/>
            <a:r>
              <a:rPr lang="en-US" dirty="0">
                <a:solidFill>
                  <a:srgbClr val="003764"/>
                </a:solidFill>
              </a:rPr>
              <a:t>Building Rental</a:t>
            </a:r>
          </a:p>
          <a:p>
            <a:pPr lvl="2"/>
            <a:r>
              <a:rPr lang="en-US" dirty="0">
                <a:solidFill>
                  <a:srgbClr val="003764"/>
                </a:solidFill>
              </a:rPr>
              <a:t>Travel</a:t>
            </a:r>
          </a:p>
          <a:p>
            <a:pPr lvl="2"/>
            <a:r>
              <a:rPr lang="en-US" dirty="0">
                <a:solidFill>
                  <a:srgbClr val="003764"/>
                </a:solidFill>
              </a:rPr>
              <a:t>Contracts</a:t>
            </a:r>
          </a:p>
          <a:p>
            <a:pPr lvl="2"/>
            <a:r>
              <a:rPr lang="en-US" dirty="0">
                <a:solidFill>
                  <a:srgbClr val="003764"/>
                </a:solidFill>
              </a:rPr>
              <a:t>Student Financial Assistance</a:t>
            </a:r>
          </a:p>
          <a:p>
            <a:pPr lvl="2"/>
            <a:r>
              <a:rPr lang="en-US" dirty="0">
                <a:solidFill>
                  <a:srgbClr val="003764"/>
                </a:solidFill>
              </a:rPr>
              <a:t>Equipment (Capital Outlays)</a:t>
            </a:r>
          </a:p>
          <a:p>
            <a:pPr marL="0" indent="0">
              <a:buNone/>
            </a:pPr>
            <a:endParaRPr lang="en-US" dirty="0"/>
          </a:p>
        </p:txBody>
      </p:sp>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a:t>
            </a:r>
          </a:p>
        </p:txBody>
      </p:sp>
    </p:spTree>
    <p:extLst>
      <p:ext uri="{BB962C8B-B14F-4D97-AF65-F5344CB8AC3E}">
        <p14:creationId xmlns:p14="http://schemas.microsoft.com/office/powerpoint/2010/main" val="1977661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611619"/>
          </a:xfrm>
        </p:spPr>
        <p:txBody>
          <a:bodyPr/>
          <a:lstStyle/>
          <a:p>
            <a:r>
              <a:rPr lang="en-US" dirty="0"/>
              <a:t>Online Grant Management system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2022-23 Workforce Development Funds application. </a:t>
            </a:r>
          </a:p>
          <a:p>
            <a:r>
              <a:rPr lang="en-US" dirty="0"/>
              <a:t>The </a:t>
            </a:r>
            <a:r>
              <a:rPr lang="en-US" dirty="0">
                <a:hlinkClick r:id="rId5"/>
              </a:rPr>
              <a:t>OGMS User Manual</a:t>
            </a:r>
            <a:r>
              <a:rPr lang="en-US" dirty="0"/>
              <a:t> is available under the </a:t>
            </a:r>
            <a:r>
              <a:rPr lang="en-US" dirty="0">
                <a:hlinkClick r:id="rId6"/>
              </a:rPr>
              <a:t>“How To”</a:t>
            </a:r>
            <a:r>
              <a:rPr lang="en-US" dirty="0"/>
              <a:t> tab in OGMS </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a:p>
            <a:endParaRPr lang="en-US" dirty="0"/>
          </a:p>
        </p:txBody>
      </p:sp>
    </p:spTree>
    <p:extLst>
      <p:ext uri="{BB962C8B-B14F-4D97-AF65-F5344CB8AC3E}">
        <p14:creationId xmlns:p14="http://schemas.microsoft.com/office/powerpoint/2010/main" val="3788300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96D7-AAD2-4753-9ACD-DCA7DB1D65A2}"/>
              </a:ext>
            </a:extLst>
          </p:cNvPr>
          <p:cNvSpPr>
            <a:spLocks noGrp="1"/>
          </p:cNvSpPr>
          <p:nvPr>
            <p:ph type="title"/>
          </p:nvPr>
        </p:nvSpPr>
        <p:spPr/>
        <p:txBody>
          <a:bodyPr/>
          <a:lstStyle/>
          <a:p>
            <a:r>
              <a:rPr lang="en-US" dirty="0"/>
              <a:t>OGMS Login and Application Access</a:t>
            </a:r>
          </a:p>
        </p:txBody>
      </p:sp>
      <p:sp>
        <p:nvSpPr>
          <p:cNvPr id="3" name="Text Placeholder 2">
            <a:extLst>
              <a:ext uri="{FF2B5EF4-FFF2-40B4-BE49-F238E27FC236}">
                <a16:creationId xmlns:a16="http://schemas.microsoft.com/office/drawing/2014/main" id="{596DB55D-8C58-43C2-8BAD-AD9A36838D5E}"/>
              </a:ext>
            </a:extLst>
          </p:cNvPr>
          <p:cNvSpPr>
            <a:spLocks noGrp="1"/>
          </p:cNvSpPr>
          <p:nvPr>
            <p:ph type="body" sz="quarter" idx="10"/>
          </p:nvPr>
        </p:nvSpPr>
        <p:spPr>
          <a:xfrm>
            <a:off x="628650" y="2497187"/>
            <a:ext cx="7886700" cy="3428855"/>
          </a:xfrm>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endParaRPr lang="en-US" dirty="0"/>
          </a:p>
          <a:p>
            <a:r>
              <a:rPr lang="en-US" dirty="0"/>
              <a:t>Create a new application for the FY23 CDL Fund</a:t>
            </a:r>
          </a:p>
          <a:p>
            <a:r>
              <a:rPr lang="en-US" dirty="0"/>
              <a:t>Save frequently to ensure you don’t lose your work!</a:t>
            </a:r>
          </a:p>
          <a:p>
            <a:endParaRPr lang="en-US" dirty="0"/>
          </a:p>
        </p:txBody>
      </p:sp>
    </p:spTree>
    <p:extLst>
      <p:ext uri="{BB962C8B-B14F-4D97-AF65-F5344CB8AC3E}">
        <p14:creationId xmlns:p14="http://schemas.microsoft.com/office/powerpoint/2010/main" val="4065162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458551"/>
            <a:ext cx="7886700" cy="3428855"/>
          </a:xfrm>
        </p:spPr>
        <p:txBody>
          <a:bodyPr/>
          <a:lstStyle/>
          <a:p>
            <a:r>
              <a:rPr lang="en-US" dirty="0"/>
              <a:t>Enter your contact information on the Applicant Information screen</a:t>
            </a:r>
          </a:p>
          <a:p>
            <a:pPr lvl="2"/>
            <a:r>
              <a:rPr lang="en-US" dirty="0">
                <a:solidFill>
                  <a:srgbClr val="003764"/>
                </a:solidFill>
              </a:rPr>
              <a:t>Be sure to avoid typos when entering your email address</a:t>
            </a:r>
          </a:p>
          <a:p>
            <a:pPr lvl="2"/>
            <a:r>
              <a:rPr lang="en-US" dirty="0">
                <a:solidFill>
                  <a:srgbClr val="003764"/>
                </a:solidFill>
              </a:rPr>
              <a:t>Add OGMS as a safe sender</a:t>
            </a:r>
          </a:p>
          <a:p>
            <a:r>
              <a:rPr lang="en-US"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a:t>
            </a:r>
            <a:r>
              <a:rPr lang="en-US" dirty="0" err="1"/>
              <a:t>ogms</a:t>
            </a:r>
            <a:endParaRPr lang="en-US" dirty="0"/>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Sections</a:t>
            </a:r>
          </a:p>
          <a:p>
            <a:pPr>
              <a:spcBef>
                <a:spcPts val="0"/>
              </a:spcBef>
              <a:buFont typeface="Arial"/>
              <a:buChar char="•"/>
              <a:defRPr/>
            </a:pPr>
            <a:r>
              <a:rPr lang="en-US" sz="2000" dirty="0">
                <a:solidFill>
                  <a:srgbClr val="003764"/>
                </a:solidFill>
              </a:rPr>
              <a:t>Applicant Information</a:t>
            </a:r>
          </a:p>
          <a:p>
            <a:pPr>
              <a:spcBef>
                <a:spcPts val="0"/>
              </a:spcBef>
              <a:buFont typeface="Arial"/>
              <a:buChar char="•"/>
              <a:defRPr/>
            </a:pPr>
            <a:r>
              <a:rPr lang="en-US" sz="2000" dirty="0">
                <a:solidFill>
                  <a:srgbClr val="003764"/>
                </a:solidFill>
              </a:rPr>
              <a:t>Assurances: Reviewed, signed, uploaded. Submit agreement.</a:t>
            </a:r>
          </a:p>
          <a:p>
            <a:pPr>
              <a:spcBef>
                <a:spcPts val="0"/>
              </a:spcBef>
              <a:buFont typeface="Arial"/>
              <a:buChar char="•"/>
              <a:defRPr/>
            </a:pPr>
            <a:r>
              <a:rPr lang="en-US" sz="2000" dirty="0">
                <a:solidFill>
                  <a:srgbClr val="003764"/>
                </a:solidFill>
              </a:rPr>
              <a:t>Contents:</a:t>
            </a:r>
          </a:p>
          <a:p>
            <a:pPr lvl="2"/>
            <a:r>
              <a:rPr lang="en-US" dirty="0"/>
              <a:t>Section 1 – General Information; </a:t>
            </a:r>
          </a:p>
          <a:p>
            <a:pPr lvl="2"/>
            <a:r>
              <a:rPr lang="en-US" dirty="0"/>
              <a:t>Section 2 – Narrative Proposal affirmation</a:t>
            </a:r>
            <a:endParaRPr lang="en-US" dirty="0">
              <a:solidFill>
                <a:srgbClr val="003764"/>
              </a:solidFill>
            </a:endParaRPr>
          </a:p>
          <a:p>
            <a:pPr>
              <a:spcBef>
                <a:spcPts val="0"/>
              </a:spcBef>
              <a:buFont typeface="Arial"/>
              <a:buChar char="•"/>
              <a:defRPr/>
            </a:pPr>
            <a:r>
              <a:rPr lang="en-US" sz="2000" dirty="0"/>
              <a:t>Budget: Check as complete once budget &amp; equipment file is uploaded</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611619"/>
          </a:xfrm>
        </p:spPr>
        <p:txBody>
          <a:bodyPr/>
          <a:lstStyle/>
          <a:p>
            <a:r>
              <a:rPr lang="en-US" dirty="0"/>
              <a:t>Required Attachments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2088577"/>
            <a:ext cx="7886700" cy="4475509"/>
          </a:xfrm>
        </p:spPr>
        <p:txBody>
          <a:bodyPr/>
          <a:lstStyle/>
          <a:p>
            <a:pPr marL="0" indent="0">
              <a:buNone/>
            </a:pPr>
            <a:r>
              <a:rPr lang="en-US" dirty="0"/>
              <a:t>Assurances</a:t>
            </a:r>
          </a:p>
          <a:p>
            <a:pPr marL="685784" lvl="1" indent="-342900">
              <a:buFont typeface="Arial" panose="020B0604020202020204" pitchFamily="34" charset="0"/>
              <a:buChar char="•"/>
            </a:pPr>
            <a:r>
              <a:rPr lang="en-US" sz="2000" dirty="0">
                <a:solidFill>
                  <a:srgbClr val="003764"/>
                </a:solidFill>
              </a:rPr>
              <a:t>Download and print for completion and signature</a:t>
            </a:r>
          </a:p>
          <a:p>
            <a:pPr marL="685784" lvl="1" indent="-342900">
              <a:buFont typeface="Arial" panose="020B0604020202020204" pitchFamily="34" charset="0"/>
              <a:buChar char="•"/>
            </a:pPr>
            <a:r>
              <a:rPr lang="en-US" sz="2000" dirty="0">
                <a:solidFill>
                  <a:srgbClr val="003764"/>
                </a:solidFill>
              </a:rPr>
              <a:t>Upload the Assurances in the Attachments tab</a:t>
            </a:r>
          </a:p>
          <a:p>
            <a:pPr marL="0" indent="0">
              <a:buNone/>
            </a:pPr>
            <a:r>
              <a:rPr lang="en-US" dirty="0"/>
              <a:t>Budget attachment:</a:t>
            </a:r>
          </a:p>
          <a:p>
            <a:pPr marL="685784" lvl="1" indent="-342900">
              <a:buFont typeface="Arial" panose="020B0604020202020204" pitchFamily="34" charset="0"/>
              <a:buChar char="•"/>
            </a:pPr>
            <a:r>
              <a:rPr lang="en-US" sz="2000" dirty="0">
                <a:solidFill>
                  <a:srgbClr val="003764"/>
                </a:solidFill>
              </a:rPr>
              <a:t>3-year budget template (Excel) </a:t>
            </a:r>
          </a:p>
          <a:p>
            <a:pPr marL="685784" lvl="1" indent="-342900">
              <a:buFont typeface="Arial" panose="020B0604020202020204" pitchFamily="34" charset="0"/>
              <a:buChar char="•"/>
            </a:pPr>
            <a:r>
              <a:rPr lang="en-US" sz="2000" dirty="0">
                <a:solidFill>
                  <a:srgbClr val="003764"/>
                </a:solidFill>
              </a:rPr>
              <a:t>If equipment is requested as part of the proposal, the budget attachment must also include a completed equipment list. The equipment list template is included in the budget template (look for the second worksheet tab). </a:t>
            </a:r>
          </a:p>
          <a:p>
            <a:pPr marL="685784" lvl="1" indent="-342900">
              <a:buFont typeface="Arial" panose="020B0604020202020204" pitchFamily="34" charset="0"/>
              <a:buChar char="•"/>
            </a:pPr>
            <a:r>
              <a:rPr lang="en-US" sz="2000" dirty="0">
                <a:solidFill>
                  <a:srgbClr val="003764"/>
                </a:solidFill>
              </a:rPr>
              <a:t>NOTE: Disregard sentence in guidelines that say equipment budget line in OGMS must match your equipment list in Excel (middle of page 7). We eliminated the OGMS budget but forgot to delete this sentence! </a:t>
            </a:r>
          </a:p>
        </p:txBody>
      </p:sp>
    </p:spTree>
    <p:extLst>
      <p:ext uri="{BB962C8B-B14F-4D97-AF65-F5344CB8AC3E}">
        <p14:creationId xmlns:p14="http://schemas.microsoft.com/office/powerpoint/2010/main" val="3615431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51" y="1128615"/>
            <a:ext cx="8352065" cy="611619"/>
          </a:xfrm>
        </p:spPr>
        <p:txBody>
          <a:bodyPr/>
          <a:lstStyle/>
          <a:p>
            <a:r>
              <a:rPr lang="en-US" dirty="0"/>
              <a:t>Required Attachments, Continued</a:t>
            </a:r>
            <a:br>
              <a:rPr lang="en-US" dirty="0"/>
            </a:br>
            <a:endParaRPr lang="en-US" dirty="0"/>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51" y="1740235"/>
            <a:ext cx="7886700" cy="4176080"/>
          </a:xfrm>
        </p:spPr>
        <p:txBody>
          <a:bodyPr/>
          <a:lstStyle/>
          <a:p>
            <a:pPr marL="0" indent="0">
              <a:buNone/>
            </a:pPr>
            <a:r>
              <a:rPr lang="en-US" dirty="0"/>
              <a:t>Narrative proposal attachment:</a:t>
            </a:r>
          </a:p>
          <a:p>
            <a:pPr marL="685784" lvl="1" indent="-342900">
              <a:buFont typeface="Arial" panose="020B0604020202020204" pitchFamily="34" charset="0"/>
              <a:buChar char="•"/>
            </a:pPr>
            <a:r>
              <a:rPr lang="en-US" sz="1800" dirty="0"/>
              <a:t>Word template – 4 pages max</a:t>
            </a:r>
          </a:p>
          <a:p>
            <a:pPr marL="685784" lvl="1" indent="-342900">
              <a:buFont typeface="Arial" panose="020B0604020202020204" pitchFamily="34" charset="0"/>
              <a:buChar char="•"/>
            </a:pPr>
            <a:r>
              <a:rPr lang="en-US" sz="1800" dirty="0"/>
              <a:t>Upload to OGMS</a:t>
            </a:r>
          </a:p>
          <a:p>
            <a:pPr marL="685784" lvl="1" indent="-342900">
              <a:buFont typeface="Arial" panose="020B0604020202020204" pitchFamily="34" charset="0"/>
              <a:buChar char="•"/>
            </a:pPr>
            <a:r>
              <a:rPr lang="en-US" sz="1800" dirty="0"/>
              <a:t>Statement of need, goals, and deliverables</a:t>
            </a:r>
          </a:p>
          <a:p>
            <a:pPr marL="685784" lvl="1" indent="-342900">
              <a:buFont typeface="Arial" panose="020B0604020202020204" pitchFamily="34" charset="0"/>
              <a:buChar char="•"/>
            </a:pPr>
            <a:r>
              <a:rPr lang="en-US" sz="1800" dirty="0"/>
              <a:t>Instructional program(s) information</a:t>
            </a:r>
          </a:p>
          <a:p>
            <a:pPr marL="685784" lvl="1" indent="-342900">
              <a:buFont typeface="Arial" panose="020B0604020202020204" pitchFamily="34" charset="0"/>
              <a:buChar char="•"/>
            </a:pPr>
            <a:r>
              <a:rPr lang="en-US" sz="1800" dirty="0"/>
              <a:t>Timeline identifying major milestones/activities for the 3-year period of FY23, FY24, and FY25</a:t>
            </a:r>
          </a:p>
          <a:p>
            <a:pPr lvl="2"/>
            <a:r>
              <a:rPr lang="en-US" sz="1600" dirty="0"/>
              <a:t>Note: Equipment has to be delivered no later than June 30 of the fiscal year it is budgeted. </a:t>
            </a:r>
          </a:p>
          <a:p>
            <a:pPr marL="685784" lvl="1" indent="-342900">
              <a:buFont typeface="Arial" panose="020B0604020202020204" pitchFamily="34" charset="0"/>
              <a:buChar char="•"/>
            </a:pPr>
            <a:r>
              <a:rPr lang="en-US" sz="1800" dirty="0"/>
              <a:t>Describe any leveraged resources supporting the proposal</a:t>
            </a:r>
          </a:p>
          <a:p>
            <a:pPr marL="685784" lvl="1" indent="-342900">
              <a:buFont typeface="Arial" panose="020B0604020202020204" pitchFamily="34" charset="0"/>
              <a:buChar char="•"/>
            </a:pPr>
            <a:r>
              <a:rPr lang="en-US" sz="1800" dirty="0"/>
              <a:t>Consortium proposals: Identify lead, list members</a:t>
            </a:r>
          </a:p>
          <a:p>
            <a:pPr marL="0" indent="0">
              <a:buNone/>
            </a:pPr>
            <a:r>
              <a:rPr lang="en-US" dirty="0"/>
              <a:t>Letters of assurance attachment(s): </a:t>
            </a:r>
          </a:p>
          <a:p>
            <a:pPr marL="628634" lvl="1" indent="-285750">
              <a:buFont typeface="Arial" panose="020B0604020202020204" pitchFamily="34" charset="0"/>
              <a:buChar char="•"/>
            </a:pPr>
            <a:r>
              <a:rPr lang="en-US" sz="1800" dirty="0"/>
              <a:t>Consortium proposals only need to upload letters from participating colleges</a:t>
            </a:r>
          </a:p>
        </p:txBody>
      </p:sp>
    </p:spTree>
    <p:extLst>
      <p:ext uri="{BB962C8B-B14F-4D97-AF65-F5344CB8AC3E}">
        <p14:creationId xmlns:p14="http://schemas.microsoft.com/office/powerpoint/2010/main" val="3859598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on the program webpage for future reference.</a:t>
            </a:r>
          </a:p>
          <a:p>
            <a:pPr>
              <a:spcBef>
                <a:spcPts val="1200"/>
              </a:spcBef>
              <a:spcAft>
                <a:spcPts val="1200"/>
              </a:spcAft>
            </a:pPr>
            <a:r>
              <a:rPr lang="en-US" altLang="en-US" sz="2400" dirty="0"/>
              <a:t>Webinar is to discuss the application process and is not a forum to vet proposal ideas.</a:t>
            </a:r>
          </a:p>
          <a:p>
            <a:pPr>
              <a:spcBef>
                <a:spcPts val="1200"/>
              </a:spcBef>
              <a:spcAft>
                <a:spcPts val="1200"/>
              </a:spcAft>
            </a:pPr>
            <a:r>
              <a:rPr lang="en-US" altLang="en-US" sz="2400" dirty="0"/>
              <a:t>We will gather your questions today. Answers will be posted in a Q&amp;A document on the program webpage and updated regularly through October 11.  </a:t>
            </a:r>
          </a:p>
          <a:p>
            <a:pPr>
              <a:spcBef>
                <a:spcPts val="1200"/>
              </a:spcBef>
              <a:spcAft>
                <a:spcPts val="1200"/>
              </a:spcAft>
            </a:pPr>
            <a:r>
              <a:rPr lang="en-US" altLang="en-US" sz="2400" dirty="0"/>
              <a:t>To find the program webpage, use the search bar at </a:t>
            </a:r>
            <a:r>
              <a:rPr lang="en-US" altLang="en-US" sz="2400" u="sng" dirty="0"/>
              <a:t>www.sbctc.edu </a:t>
            </a:r>
            <a:r>
              <a:rPr lang="en-US" altLang="en-US" sz="2400" dirty="0"/>
              <a:t>to find “CDL Fund”</a:t>
            </a: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000" dirty="0">
                <a:ea typeface="Times New Roman" panose="02020603050405020304" pitchFamily="18" charset="0"/>
                <a:cs typeface="Calibri" panose="020F0502020204030204" pitchFamily="34" charset="0"/>
              </a:rPr>
              <a:t>Use Appendix A as an application checklist! Review it early and often!</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don’t meet minimum requirements listed in Part 1 of Appendix A won’t be reviewed.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Part 2 criteria correspond directly to your Narrative Proposal Attachment. </a:t>
            </a:r>
          </a:p>
          <a:p>
            <a:pPr marL="628634" lvl="1" indent="-285750">
              <a:lnSpc>
                <a:spcPct val="100000"/>
              </a:lnSpc>
              <a:spcBef>
                <a:spcPts val="600"/>
              </a:spcBef>
              <a:buFont typeface="Arial" panose="020B0604020202020204" pitchFamily="34" charset="0"/>
              <a:buChar char="•"/>
            </a:pPr>
            <a:r>
              <a:rPr lang="en-US" altLang="en-US" sz="1600" dirty="0">
                <a:ea typeface="Times New Roman" panose="02020603050405020304" pitchFamily="18" charset="0"/>
                <a:cs typeface="Calibri" panose="020F0502020204030204" pitchFamily="34" charset="0"/>
              </a:rPr>
              <a:t>Proposals that demonstrate enrollment capacity growth the soonest will get priority, all other things being equal</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Be thorough yet succinct. Make your case. Show your timeline and milestones. Leverage resources wherever possible.</a:t>
            </a:r>
          </a:p>
          <a:p>
            <a:pPr marL="0" indent="0">
              <a:spcBef>
                <a:spcPct val="0"/>
              </a:spcBef>
              <a:buNone/>
            </a:pPr>
            <a:endParaRPr lang="en-US" altLang="en-US" sz="2400"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and accountability</a:t>
            </a:r>
          </a:p>
        </p:txBody>
      </p:sp>
      <p:sp>
        <p:nvSpPr>
          <p:cNvPr id="3" name="Text Placeholder 2"/>
          <p:cNvSpPr>
            <a:spLocks noGrp="1"/>
          </p:cNvSpPr>
          <p:nvPr>
            <p:ph type="body" sz="quarter" idx="10"/>
          </p:nvPr>
        </p:nvSpPr>
        <p:spPr/>
        <p:txBody>
          <a:bodyPr/>
          <a:lstStyle/>
          <a:p>
            <a:pPr>
              <a:spcBef>
                <a:spcPts val="1200"/>
              </a:spcBef>
              <a:spcAft>
                <a:spcPts val="1200"/>
              </a:spcAft>
              <a:buFont typeface="Arial"/>
              <a:buChar char="•"/>
              <a:defRPr/>
            </a:pPr>
            <a:r>
              <a:rPr lang="en-US" altLang="en-US" sz="2400" dirty="0"/>
              <a:t>For FY23 each project will submit a mid-year progress report due by January 24, 2023. </a:t>
            </a:r>
          </a:p>
          <a:p>
            <a:pPr lvl="2">
              <a:spcBef>
                <a:spcPts val="1200"/>
              </a:spcBef>
              <a:spcAft>
                <a:spcPts val="1200"/>
              </a:spcAft>
              <a:buFont typeface="Arial"/>
              <a:buChar char="•"/>
              <a:defRPr/>
            </a:pPr>
            <a:r>
              <a:rPr lang="en-US" altLang="en-US" sz="1600" dirty="0"/>
              <a:t>SBCTC will make a report template available in December. </a:t>
            </a:r>
          </a:p>
          <a:p>
            <a:pPr lvl="2">
              <a:spcBef>
                <a:spcPts val="1200"/>
              </a:spcBef>
              <a:spcAft>
                <a:spcPts val="1200"/>
              </a:spcAft>
              <a:buFont typeface="Arial"/>
              <a:buChar char="•"/>
              <a:defRPr/>
            </a:pPr>
            <a:r>
              <a:rPr lang="en-US" altLang="en-US" sz="1600" dirty="0"/>
              <a:t>We understand that there won’t be a whole lot to report quite yet, but would like to understand what progress and challenges are.</a:t>
            </a:r>
          </a:p>
          <a:p>
            <a:pPr>
              <a:spcBef>
                <a:spcPts val="1200"/>
              </a:spcBef>
              <a:spcAft>
                <a:spcPts val="1200"/>
              </a:spcAft>
              <a:buFont typeface="Arial"/>
              <a:buChar char="•"/>
              <a:defRPr/>
            </a:pPr>
            <a:r>
              <a:rPr lang="en-US" altLang="en-US" sz="2400" dirty="0"/>
              <a:t>A final report is due by July 20, 2023</a:t>
            </a:r>
          </a:p>
          <a:p>
            <a:pPr>
              <a:spcBef>
                <a:spcPts val="1200"/>
              </a:spcBef>
              <a:spcAft>
                <a:spcPts val="1200"/>
              </a:spcAft>
              <a:buFont typeface="Arial"/>
              <a:buChar char="•"/>
              <a:defRPr/>
            </a:pPr>
            <a:r>
              <a:rPr lang="en-US" altLang="en-US" sz="2400" dirty="0"/>
              <a:t>Reports will be submitted via OGMS</a:t>
            </a:r>
            <a:endParaRPr lang="en-US" sz="2400" dirty="0"/>
          </a:p>
        </p:txBody>
      </p:sp>
    </p:spTree>
    <p:extLst>
      <p:ext uri="{BB962C8B-B14F-4D97-AF65-F5344CB8AC3E}">
        <p14:creationId xmlns:p14="http://schemas.microsoft.com/office/powerpoint/2010/main" val="6014204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967952"/>
            <a:ext cx="8384721" cy="4302219"/>
          </a:xfrm>
        </p:spPr>
        <p:txBody>
          <a:bodyPr/>
          <a:lstStyle/>
          <a:p>
            <a:pPr>
              <a:lnSpc>
                <a:spcPct val="100000"/>
              </a:lnSpc>
              <a:spcBef>
                <a:spcPts val="600"/>
              </a:spcBef>
              <a:defRPr/>
            </a:pPr>
            <a:r>
              <a:rPr lang="en-US" sz="2400" dirty="0"/>
              <a:t>Proposals due:  October 20, 2022 @11:55pm </a:t>
            </a:r>
          </a:p>
          <a:p>
            <a:pPr marL="1257316" lvl="2" indent="-457200" defTabSz="685766">
              <a:lnSpc>
                <a:spcPct val="100000"/>
              </a:lnSpc>
              <a:spcBef>
                <a:spcPts val="600"/>
              </a:spcBef>
              <a:defRPr/>
            </a:pPr>
            <a:r>
              <a:rPr lang="en-US" sz="1800" dirty="0">
                <a:solidFill>
                  <a:srgbClr val="003764"/>
                </a:solidFill>
              </a:rPr>
              <a:t>Staff available for assistance until 4pm</a:t>
            </a:r>
          </a:p>
          <a:p>
            <a:pPr>
              <a:lnSpc>
                <a:spcPct val="100000"/>
              </a:lnSpc>
              <a:spcBef>
                <a:spcPts val="600"/>
              </a:spcBef>
              <a:defRPr/>
            </a:pPr>
            <a:r>
              <a:rPr lang="en-US" sz="2400" dirty="0"/>
              <a:t>November 7-18 (dates are approximate)</a:t>
            </a:r>
          </a:p>
          <a:p>
            <a:pPr marL="1257316" lvl="2" indent="-457200" defTabSz="685766">
              <a:lnSpc>
                <a:spcPct val="100000"/>
              </a:lnSpc>
              <a:spcBef>
                <a:spcPts val="600"/>
              </a:spcBef>
              <a:defRPr/>
            </a:pPr>
            <a:r>
              <a:rPr lang="en-US" sz="1800" dirty="0">
                <a:solidFill>
                  <a:srgbClr val="003764"/>
                </a:solidFill>
              </a:rPr>
              <a:t>Clarification or revisions, if needed / project scaling if required</a:t>
            </a:r>
          </a:p>
          <a:p>
            <a:pPr marL="1257316" lvl="2" indent="-457200" defTabSz="685766">
              <a:lnSpc>
                <a:spcPct val="100000"/>
              </a:lnSpc>
              <a:spcBef>
                <a:spcPts val="600"/>
              </a:spcBef>
              <a:defRPr/>
            </a:pPr>
            <a:r>
              <a:rPr lang="en-US" sz="1800" dirty="0">
                <a:solidFill>
                  <a:srgbClr val="003764"/>
                </a:solidFill>
              </a:rPr>
              <a:t>Revisions are time-sensitive; please monitor inboxes for OGMS messages</a:t>
            </a:r>
          </a:p>
          <a:p>
            <a:pPr>
              <a:lnSpc>
                <a:spcPct val="100000"/>
              </a:lnSpc>
              <a:spcBef>
                <a:spcPts val="600"/>
              </a:spcBef>
              <a:defRPr/>
            </a:pPr>
            <a:r>
              <a:rPr lang="en-US" sz="2400" dirty="0"/>
              <a:t>Notification and award of funding to take place as close to November 30 as possible. </a:t>
            </a:r>
          </a:p>
          <a:p>
            <a:pPr>
              <a:lnSpc>
                <a:spcPct val="100000"/>
              </a:lnSpc>
              <a:spcBef>
                <a:spcPts val="600"/>
              </a:spcBef>
              <a:defRPr/>
            </a:pPr>
            <a:r>
              <a:rPr lang="en-US" sz="2400" dirty="0"/>
              <a:t>Funds available: December 1, or as soon as possible thereafter.</a:t>
            </a:r>
          </a:p>
        </p:txBody>
      </p:sp>
    </p:spTree>
    <p:extLst>
      <p:ext uri="{BB962C8B-B14F-4D97-AF65-F5344CB8AC3E}">
        <p14:creationId xmlns:p14="http://schemas.microsoft.com/office/powerpoint/2010/main" val="18582176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buNone/>
            </a:pPr>
            <a:r>
              <a:rPr lang="en-US" altLang="en-US" dirty="0"/>
              <a:t>Q&amp;A document will be updated continuously through October 11 and posted to the program webpage. Keep checking back for updates!</a:t>
            </a:r>
          </a:p>
          <a:p>
            <a:pPr marL="0" indent="0">
              <a:buNone/>
            </a:pPr>
            <a:endParaRPr lang="en-US" altLang="en-US" dirty="0"/>
          </a:p>
          <a:p>
            <a:pPr marL="0" indent="0" algn="ctr">
              <a:buNone/>
            </a:pPr>
            <a:r>
              <a:rPr lang="en-US" altLang="en-US" dirty="0"/>
              <a:t>Carolyn McKinnon</a:t>
            </a:r>
          </a:p>
          <a:p>
            <a:pPr marL="0" indent="0" algn="ctr">
              <a:buNone/>
            </a:pPr>
            <a:r>
              <a:rPr lang="en-US" altLang="en-US" dirty="0"/>
              <a:t>360-704-3903</a:t>
            </a:r>
          </a:p>
          <a:p>
            <a:pPr marL="0" indent="0" algn="ctr">
              <a:buNone/>
            </a:pPr>
            <a:r>
              <a:rPr lang="en-US" altLang="en-US" u="sng" dirty="0" err="1"/>
              <a:t>cmckinnon</a:t>
            </a:r>
            <a:r>
              <a:rPr lang="en-US" altLang="en-US" u="sng" dirty="0"/>
              <a:t>@ sbctc.edu</a:t>
            </a:r>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p:txBody>
          <a:bodyPr/>
          <a:lstStyle/>
          <a:p>
            <a:pPr>
              <a:lnSpc>
                <a:spcPct val="100000"/>
              </a:lnSpc>
              <a:spcBef>
                <a:spcPts val="600"/>
              </a:spcBef>
            </a:pPr>
            <a:r>
              <a:rPr lang="en-US" altLang="en-US" sz="2400" dirty="0"/>
              <a:t>Overview of the CDL Fund FY23 guidelines, including: </a:t>
            </a:r>
          </a:p>
          <a:p>
            <a:pPr lvl="2">
              <a:lnSpc>
                <a:spcPct val="100000"/>
              </a:lnSpc>
              <a:spcBef>
                <a:spcPts val="600"/>
              </a:spcBef>
            </a:pPr>
            <a:r>
              <a:rPr lang="en-US" altLang="en-US" dirty="0">
                <a:solidFill>
                  <a:srgbClr val="003764"/>
                </a:solidFill>
              </a:rPr>
              <a:t>the purpose of the funds</a:t>
            </a:r>
          </a:p>
          <a:p>
            <a:pPr lvl="2">
              <a:lnSpc>
                <a:spcPct val="100000"/>
              </a:lnSpc>
              <a:spcBef>
                <a:spcPts val="600"/>
              </a:spcBef>
            </a:pPr>
            <a:r>
              <a:rPr lang="en-US" altLang="en-US" dirty="0">
                <a:solidFill>
                  <a:srgbClr val="003764"/>
                </a:solidFill>
              </a:rPr>
              <a:t>allowable uses of funds</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a:spcBef>
                <a:spcPts val="1200"/>
              </a:spcBef>
              <a:spcAft>
                <a:spcPts val="1200"/>
              </a:spcAft>
            </a:pPr>
            <a:r>
              <a:rPr lang="en-US" altLang="en-US" sz="2400" dirty="0"/>
              <a:t>Applying through OGMS</a:t>
            </a:r>
          </a:p>
          <a:p>
            <a:pPr>
              <a:spcBef>
                <a:spcPts val="1200"/>
              </a:spcBef>
              <a:spcAft>
                <a:spcPts val="1200"/>
              </a:spcAft>
            </a:pPr>
            <a:r>
              <a:rPr lang="en-US" altLang="en-US" sz="2400" dirty="0"/>
              <a:t>Attachments that must be submitted for consideration</a:t>
            </a:r>
          </a:p>
          <a:p>
            <a:pPr>
              <a:spcBef>
                <a:spcPts val="1200"/>
              </a:spcBef>
              <a:spcAft>
                <a:spcPts val="1200"/>
              </a:spcAft>
            </a:pPr>
            <a:r>
              <a:rPr lang="en-US" altLang="en-US" sz="2400" dirty="0"/>
              <a:t>Review criteria</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43267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2164040"/>
            <a:ext cx="8023860" cy="3987384"/>
          </a:xfrm>
        </p:spPr>
        <p:txBody>
          <a:bodyPr/>
          <a:lstStyle/>
          <a:p>
            <a:pPr marL="0" indent="0">
              <a:lnSpc>
                <a:spcPct val="100000"/>
              </a:lnSpc>
              <a:spcBef>
                <a:spcPts val="0"/>
              </a:spcBef>
              <a:buNone/>
            </a:pPr>
            <a:r>
              <a:rPr lang="en-US" dirty="0"/>
              <a:t>This funding, Commercial Drivers License and Related Instructional Program Fund (CDL Fund), is to support investments that are necessary to promote workforce development in trucking and trucking-related supply chain industries and the school bus driving industry by expanding the availability of education and training programs that prepare workers for these industries. </a:t>
            </a:r>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Purpose of funds, continued</a:t>
            </a:r>
          </a:p>
        </p:txBody>
      </p:sp>
      <p:sp>
        <p:nvSpPr>
          <p:cNvPr id="3" name="Text Placeholder 2"/>
          <p:cNvSpPr>
            <a:spLocks noGrp="1"/>
          </p:cNvSpPr>
          <p:nvPr>
            <p:ph type="body" sz="quarter" idx="10"/>
          </p:nvPr>
        </p:nvSpPr>
        <p:spPr>
          <a:xfrm>
            <a:off x="628650" y="1757890"/>
            <a:ext cx="8346674" cy="3842810"/>
          </a:xfrm>
        </p:spPr>
        <p:txBody>
          <a:bodyPr/>
          <a:lstStyle/>
          <a:p>
            <a:r>
              <a:rPr lang="en-US" sz="1900" dirty="0"/>
              <a:t>The allocated resources will support the development and continued alignment of education and training programs with current industry practice and employee recruitment needs. </a:t>
            </a:r>
          </a:p>
          <a:p>
            <a:r>
              <a:rPr lang="en-US" sz="1900" dirty="0"/>
              <a:t>Commercial drivers licensing programs are a priority; instructional programs that support trucking-related supply chain and school bus driving industries are also eligible.</a:t>
            </a:r>
          </a:p>
          <a:p>
            <a:r>
              <a:rPr lang="en-US" sz="1900" dirty="0"/>
              <a:t>For projects that target credit-bearing professional-technical program(s), the program(s) must either be on your current professional-technical program inventory or a Notice of Intent has been submitted no later than to the proposal deadline.</a:t>
            </a:r>
          </a:p>
          <a:p>
            <a:r>
              <a:rPr lang="en-US" sz="1900" dirty="0"/>
              <a:t>You’ll see a number of bullet points on page 4 of the guidelines about how the legislature envisioned these funds being used. Please contact us if you have questions about any specific items. Overall, what we’re looking for is enrollment capacity increases and more completions in CDL and related programs. </a:t>
            </a:r>
          </a:p>
        </p:txBody>
      </p:sp>
    </p:spTree>
    <p:extLst>
      <p:ext uri="{BB962C8B-B14F-4D97-AF65-F5344CB8AC3E}">
        <p14:creationId xmlns:p14="http://schemas.microsoft.com/office/powerpoint/2010/main" val="27974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indent="0">
              <a:buNone/>
            </a:pPr>
            <a:r>
              <a:rPr lang="en-US" sz="1900" b="1" dirty="0"/>
              <a:t>Equipment:</a:t>
            </a:r>
            <a:r>
              <a:rPr lang="en-US" sz="1900" dirty="0"/>
              <a:t> Funding necessary to procure and/or upgrade instructional equipment necessary for training purposes. </a:t>
            </a:r>
          </a:p>
          <a:p>
            <a:pPr lvl="0"/>
            <a:r>
              <a:rPr lang="en-US" sz="1900" dirty="0"/>
              <a:t>Equipment requests should be one-time in nature, and can be requested for any year in the 3-year budget. </a:t>
            </a:r>
          </a:p>
          <a:p>
            <a:pPr lvl="0"/>
            <a:r>
              <a:rPr lang="en-US" sz="1900" dirty="0"/>
              <a:t>Requests for equipment will be prioritized by fiscal year, with FY23 as top priority, FY24 second priority, and FY25 as third priority. Funding beyond FY23 is provisional based on future state funding for this specific fund.</a:t>
            </a:r>
          </a:p>
          <a:p>
            <a:pPr lvl="0"/>
            <a:r>
              <a:rPr lang="en-US" sz="1900" dirty="0"/>
              <a:t>If equipment is requested as part of the proposal the application must include the required equipment list as an attachment (upload) to the proposal. A template for listing equipment is included in the budget attachment. </a:t>
            </a:r>
          </a:p>
          <a:p>
            <a:pPr lvl="0"/>
            <a:r>
              <a:rPr lang="en-US" sz="1900" dirty="0"/>
              <a:t>Given the limited funding available, colleges are encouraged to keep requests for equipment modest, leverage contributions from industry, and/or collaborate with other training providers to maximize shared resources.</a:t>
            </a:r>
            <a:br>
              <a:rPr lang="en-US" sz="1900" dirty="0"/>
            </a:br>
            <a:endParaRPr lang="en-US" sz="1900" dirty="0"/>
          </a:p>
          <a:p>
            <a:pPr marL="0" indent="0">
              <a:buNone/>
            </a:pPr>
            <a:endParaRPr lang="en-US" sz="1900" dirty="0"/>
          </a:p>
        </p:txBody>
      </p:sp>
    </p:spTree>
    <p:extLst>
      <p:ext uri="{BB962C8B-B14F-4D97-AF65-F5344CB8AC3E}">
        <p14:creationId xmlns:p14="http://schemas.microsoft.com/office/powerpoint/2010/main" val="1040012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r>
              <a:rPr lang="en-US" sz="2000" b="1" dirty="0"/>
              <a:t>Instructional support and/or student financial assistance:</a:t>
            </a:r>
            <a:r>
              <a:rPr lang="en-US" sz="2000" dirty="0"/>
              <a:t> Ongoing funding necessary to promote workforce development in trucking and trucking-related supply chain industries and the school bus driving industry by expanding the availability of education and training programs that prepare workers for these industries. </a:t>
            </a:r>
          </a:p>
          <a:p>
            <a:endParaRPr lang="en-US" sz="2000" dirty="0"/>
          </a:p>
          <a:p>
            <a:pPr lvl="0"/>
            <a:r>
              <a:rPr lang="en-US" sz="2000" dirty="0"/>
              <a:t>Requests for instructional support and/or student financial assistance will be prioritized to applicants that demonstrate the ability to grow enrollment capacity growth the soonest. </a:t>
            </a:r>
          </a:p>
          <a:p>
            <a:pPr marL="0" indent="0">
              <a:buNone/>
            </a:pPr>
            <a:endParaRPr lang="en-US" sz="1600" dirty="0"/>
          </a:p>
        </p:txBody>
      </p:sp>
    </p:spTree>
    <p:extLst>
      <p:ext uri="{BB962C8B-B14F-4D97-AF65-F5344CB8AC3E}">
        <p14:creationId xmlns:p14="http://schemas.microsoft.com/office/powerpoint/2010/main" val="2577564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lvl="0" indent="0">
              <a:buNone/>
            </a:pPr>
            <a:r>
              <a:rPr lang="en-US" sz="2000" dirty="0"/>
              <a:t>Student financial assistance policies: </a:t>
            </a:r>
          </a:p>
          <a:p>
            <a:pPr lvl="1"/>
            <a:r>
              <a:rPr lang="en-US" sz="1800" dirty="0"/>
              <a:t>The college must not require a student to fill out the Free Application for Federal Student Aid (FAFSA) in order to receive CDL Fund student financial assistance. </a:t>
            </a:r>
          </a:p>
          <a:p>
            <a:pPr lvl="1"/>
            <a:endParaRPr lang="en-US" sz="1800" dirty="0"/>
          </a:p>
          <a:p>
            <a:pPr lvl="1"/>
            <a:r>
              <a:rPr lang="en-US" sz="1800" dirty="0"/>
              <a:t>The college must require students seeking CDL Fund student financial assistance to make their requests for assistance in writing. These requests must be retained on file by the college. </a:t>
            </a:r>
          </a:p>
          <a:p>
            <a:pPr lvl="1"/>
            <a:endParaRPr lang="en-US" sz="1800" dirty="0"/>
          </a:p>
          <a:p>
            <a:pPr lvl="1"/>
            <a:r>
              <a:rPr lang="en-US" sz="1800" dirty="0"/>
              <a:t>CDL Fund student financial assistance is offered in recognition that CDL programs are not typically eligible for federal or state financial aid and there is a high out-of-pocket cost to students for these programs. Given the limited amount of funding available, colleges should focus proposals for financial assistance on instructional programs that are not otherwise eligible for financial aid. Aid should be leveraged as much as possible with other workforce student support funding programs.</a:t>
            </a:r>
          </a:p>
          <a:p>
            <a:pPr marL="0" indent="0">
              <a:buNone/>
            </a:pPr>
            <a:endParaRPr lang="en-US" sz="1200" dirty="0"/>
          </a:p>
        </p:txBody>
      </p:sp>
    </p:spTree>
    <p:extLst>
      <p:ext uri="{BB962C8B-B14F-4D97-AF65-F5344CB8AC3E}">
        <p14:creationId xmlns:p14="http://schemas.microsoft.com/office/powerpoint/2010/main" val="2807005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Allowable uses</a:t>
            </a:r>
          </a:p>
        </p:txBody>
      </p:sp>
      <p:sp>
        <p:nvSpPr>
          <p:cNvPr id="3" name="Text Placeholder 2"/>
          <p:cNvSpPr>
            <a:spLocks noGrp="1"/>
          </p:cNvSpPr>
          <p:nvPr>
            <p:ph type="body" sz="quarter" idx="10"/>
          </p:nvPr>
        </p:nvSpPr>
        <p:spPr>
          <a:xfrm>
            <a:off x="628650" y="1757890"/>
            <a:ext cx="8346674" cy="3842810"/>
          </a:xfrm>
        </p:spPr>
        <p:txBody>
          <a:bodyPr/>
          <a:lstStyle/>
          <a:p>
            <a:pPr marL="0" lvl="0" indent="0">
              <a:buNone/>
            </a:pPr>
            <a:r>
              <a:rPr lang="en-US" sz="2000" dirty="0"/>
              <a:t>Student financial assistance policies: </a:t>
            </a:r>
          </a:p>
          <a:p>
            <a:pPr lvl="1"/>
            <a:r>
              <a:rPr lang="en-US" sz="1800" dirty="0"/>
              <a:t>Student financial assistance must not exceed the per-student published cost of attendance for the program.</a:t>
            </a:r>
          </a:p>
          <a:p>
            <a:pPr lvl="1"/>
            <a:endParaRPr lang="en-US" sz="1800" dirty="0"/>
          </a:p>
          <a:p>
            <a:pPr lvl="1"/>
            <a:r>
              <a:rPr lang="en-US" sz="1800" dirty="0"/>
              <a:t>The college must maintain a record of students who received CDL Fund financial assistance. </a:t>
            </a:r>
          </a:p>
          <a:p>
            <a:pPr lvl="1"/>
            <a:endParaRPr lang="en-US" sz="1800" dirty="0"/>
          </a:p>
          <a:p>
            <a:pPr lvl="1"/>
            <a:r>
              <a:rPr lang="en-US" sz="1800" dirty="0"/>
              <a:t>There are no eligibility requirements for students to receive CDL Fund financial assistance beyond meeting the admissions requirements for the instructional program that is being supported by the CDL Fund. </a:t>
            </a:r>
          </a:p>
          <a:p>
            <a:pPr marL="0" indent="0">
              <a:buNone/>
            </a:pPr>
            <a:endParaRPr lang="en-US" sz="1200" dirty="0"/>
          </a:p>
        </p:txBody>
      </p:sp>
    </p:spTree>
    <p:extLst>
      <p:ext uri="{BB962C8B-B14F-4D97-AF65-F5344CB8AC3E}">
        <p14:creationId xmlns:p14="http://schemas.microsoft.com/office/powerpoint/2010/main" val="143222572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0</TotalTime>
  <Words>3260</Words>
  <Application>Microsoft Office PowerPoint</Application>
  <PresentationFormat>On-screen Show (4:3)</PresentationFormat>
  <Paragraphs>239</Paragraphs>
  <Slides>23</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Calibri</vt:lpstr>
      <vt:lpstr>Franklin Gothic Book</vt:lpstr>
      <vt:lpstr>Franklin Gothic Medium</vt:lpstr>
      <vt:lpstr>Office Theme</vt:lpstr>
      <vt:lpstr>commercial drivers license &amp; related instructional programs Fund (CDL FUND) </vt:lpstr>
      <vt:lpstr>About the webinar</vt:lpstr>
      <vt:lpstr>What we’ll cover</vt:lpstr>
      <vt:lpstr>Purpose of funds</vt:lpstr>
      <vt:lpstr>Purpose of funds, continued</vt:lpstr>
      <vt:lpstr>Allowable uses</vt:lpstr>
      <vt:lpstr>Allowable uses</vt:lpstr>
      <vt:lpstr>Allowable uses</vt:lpstr>
      <vt:lpstr>Allowable uses</vt:lpstr>
      <vt:lpstr>A note about ongoing funding</vt:lpstr>
      <vt:lpstr>Who may apply</vt:lpstr>
      <vt:lpstr>Funding</vt:lpstr>
      <vt:lpstr>Budget Details</vt:lpstr>
      <vt:lpstr>Online Grant Management system Questions</vt:lpstr>
      <vt:lpstr>OGMS Login and Application Access</vt:lpstr>
      <vt:lpstr>Application Information and Grant Resources</vt:lpstr>
      <vt:lpstr>Applying in ogms</vt:lpstr>
      <vt:lpstr>Required Attachments</vt:lpstr>
      <vt:lpstr>Required Attachments, Continued </vt:lpstr>
      <vt:lpstr>Minimum requirements &amp; evaluation criteria</vt:lpstr>
      <vt:lpstr>Reporting and accountability</vt:lpstr>
      <vt:lpstr>timeline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2022-09-30T19:45:06Z</dcterms:created>
  <dcterms:modified xsi:type="dcterms:W3CDTF">2022-09-30T19:46:55Z</dcterms:modified>
</cp:coreProperties>
</file>