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9" r:id="rId1"/>
  </p:sldMasterIdLst>
  <p:notesMasterIdLst>
    <p:notesMasterId r:id="rId25"/>
  </p:notesMasterIdLst>
  <p:handoutMasterIdLst>
    <p:handoutMasterId r:id="rId26"/>
  </p:handoutMasterIdLst>
  <p:sldIdLst>
    <p:sldId id="279" r:id="rId2"/>
    <p:sldId id="261" r:id="rId3"/>
    <p:sldId id="262" r:id="rId4"/>
    <p:sldId id="263" r:id="rId5"/>
    <p:sldId id="280" r:id="rId6"/>
    <p:sldId id="288" r:id="rId7"/>
    <p:sldId id="289" r:id="rId8"/>
    <p:sldId id="283" r:id="rId9"/>
    <p:sldId id="284" r:id="rId10"/>
    <p:sldId id="264" r:id="rId11"/>
    <p:sldId id="281" r:id="rId12"/>
    <p:sldId id="275" r:id="rId13"/>
    <p:sldId id="274" r:id="rId14"/>
    <p:sldId id="277" r:id="rId15"/>
    <p:sldId id="266" r:id="rId16"/>
    <p:sldId id="291" r:id="rId17"/>
    <p:sldId id="293" r:id="rId18"/>
    <p:sldId id="278" r:id="rId19"/>
    <p:sldId id="292" r:id="rId20"/>
    <p:sldId id="270" r:id="rId21"/>
    <p:sldId id="290" r:id="rId22"/>
    <p:sldId id="272" r:id="rId23"/>
    <p:sldId id="273"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25" autoAdjust="0"/>
    <p:restoredTop sz="94830" autoAdjust="0"/>
  </p:normalViewPr>
  <p:slideViewPr>
    <p:cSldViewPr snapToGrid="0">
      <p:cViewPr varScale="1">
        <p:scale>
          <a:sx n="81" d="100"/>
          <a:sy n="81" d="100"/>
        </p:scale>
        <p:origin x="1092" y="96"/>
      </p:cViewPr>
      <p:guideLst/>
    </p:cSldViewPr>
  </p:slideViewPr>
  <p:notesTextViewPr>
    <p:cViewPr>
      <p:scale>
        <a:sx n="3" d="2"/>
        <a:sy n="3" d="2"/>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8/28/2023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8/28/2023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NOTES FOR THIS VERSION OF THE WEBINAR: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a:t>
            </a:r>
            <a:r>
              <a:rPr lang="en-US" b="0" i="0" dirty="0">
                <a:effectLst/>
                <a:latin typeface="Segoe UI" panose="020B0502040204020203" pitchFamily="34" charset="0"/>
              </a:rPr>
              <a:t>Let's add a column on Space and Curriculum like C for the Equipment item. Then we can put in the Choose which one applies list. We will want to make sure this gets some text in the guidelines. This will also need to be a major focus in our Webinar: covering eligible types of funding each of the expansion resource areas.</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3771336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3468026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1630203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1052150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 Grants awarded under this subsection may be used for: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800" dirty="0">
                <a:effectLst/>
                <a:latin typeface="Calibri" panose="020F0502020204030204" pitchFamily="34" charset="0"/>
                <a:ea typeface="Calibri" panose="020F0502020204030204" pitchFamily="34" charset="0"/>
                <a:cs typeface="Times New Roman" panose="02020603050405020304" pitchFamily="18" charset="0"/>
              </a:rPr>
              <a:t>) Equipment upgrades or new equipment purchases for training purposes;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(ii) New training spaces and locations to support capacity needs and expansion of training to veterans and veteran spouses, and underserved populations to include foster care and homeless transition populations and previously incarcerated persons;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(iii) Faculty curriculum development and instructor training for driving, repair, and service of technological advancements facing the industries;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(iv) Tuition assistance for commercial vehicle driver and related supply chain industry training, fees associated with driver testing, and other reasonable and necessary student support services, including child care costs; and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(v) Fees and other reasonable costs associated with commercial truck driving examiner training and certification.</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523859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641181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466274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2510167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8/28/2023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8/28/2023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8/28/2023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8/28/2023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8/28/2023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8/28/2023</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8/28/2023</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8/28/2023</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8/28/2023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8/28/2023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mailto:kkauffman@sbctc.edu"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hyperlink" Target="https://ogms.sbctc.edu/HowTo.aspx" TargetMode="External"/><Relationship Id="rId4" Type="http://schemas.openxmlformats.org/officeDocument/2006/relationships/hyperlink" Target="https://ogms.sbctc.edu/docs/OGMS_UserManual.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sbctc.edu/colleges-staff/grants/cdl-pcsc"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9887" y="5090996"/>
            <a:ext cx="7039905" cy="1675564"/>
          </a:xfrm>
        </p:spPr>
        <p:txBody>
          <a:bodyPr/>
          <a:lstStyle/>
          <a:p>
            <a:r>
              <a:rPr lang="en-US" sz="1800" dirty="0"/>
              <a:t>Carolyn McKinnon, Policy Associate, Workforce Education</a:t>
            </a:r>
          </a:p>
          <a:p>
            <a:r>
              <a:rPr lang="en-US" sz="1800" dirty="0"/>
              <a:t>Danny Marshall, Program Administrator, Workforce Education</a:t>
            </a:r>
          </a:p>
          <a:p>
            <a:r>
              <a:rPr lang="en-US" sz="1800" dirty="0"/>
              <a:t>Kari Kauffman, Program Coordinator, Education Division </a:t>
            </a:r>
          </a:p>
          <a:p>
            <a:r>
              <a:rPr lang="en-US" sz="1800" dirty="0"/>
              <a:t>August 28, 2023</a:t>
            </a:r>
          </a:p>
        </p:txBody>
      </p:sp>
      <p:sp>
        <p:nvSpPr>
          <p:cNvPr id="5" name="Subtitle 4"/>
          <p:cNvSpPr>
            <a:spLocks noGrp="1"/>
          </p:cNvSpPr>
          <p:nvPr>
            <p:ph type="subTitle" idx="1"/>
          </p:nvPr>
        </p:nvSpPr>
        <p:spPr>
          <a:xfrm>
            <a:off x="343910" y="4411979"/>
            <a:ext cx="8388928" cy="679016"/>
          </a:xfrm>
        </p:spPr>
        <p:txBody>
          <a:bodyPr/>
          <a:lstStyle/>
          <a:p>
            <a:r>
              <a:rPr lang="en-US" sz="2800" dirty="0"/>
              <a:t>FY24 (October 1, 2023 – June 30, 2024)</a:t>
            </a:r>
          </a:p>
        </p:txBody>
      </p:sp>
      <p:sp>
        <p:nvSpPr>
          <p:cNvPr id="4" name="Title 3"/>
          <p:cNvSpPr>
            <a:spLocks noGrp="1"/>
          </p:cNvSpPr>
          <p:nvPr>
            <p:ph type="title"/>
          </p:nvPr>
        </p:nvSpPr>
        <p:spPr>
          <a:xfrm>
            <a:off x="326343" y="2511336"/>
            <a:ext cx="8336975" cy="1965959"/>
          </a:xfrm>
        </p:spPr>
        <p:txBody>
          <a:bodyPr/>
          <a:lstStyle/>
          <a:p>
            <a:r>
              <a:rPr lang="en-US" sz="4000" b="1" dirty="0"/>
              <a:t>Washington commercial drivers license Grant </a:t>
            </a:r>
            <a:br>
              <a:rPr lang="en-US" sz="4000" b="1" dirty="0"/>
            </a:br>
            <a:r>
              <a:rPr lang="en-US" sz="4000" b="1" dirty="0"/>
              <a:t>(WA CDL Grant)</a:t>
            </a:r>
            <a:r>
              <a:rPr lang="en-US" sz="3200" dirty="0"/>
              <a:t> </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5016"/>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2045305"/>
            <a:ext cx="8275320" cy="3827587"/>
          </a:xfrm>
        </p:spPr>
        <p:txBody>
          <a:bodyPr/>
          <a:lstStyle/>
          <a:p>
            <a:pPr marL="0" indent="0">
              <a:buNone/>
            </a:pPr>
            <a:r>
              <a:rPr lang="en-US" sz="2200" b="1" dirty="0"/>
              <a:t>Private career schools and colleges (PCSCs) that</a:t>
            </a:r>
            <a:r>
              <a:rPr lang="en-US" sz="2200" dirty="0"/>
              <a:t>:</a:t>
            </a:r>
          </a:p>
          <a:p>
            <a:pPr marL="227013" indent="-227013"/>
            <a:r>
              <a:rPr lang="en-US" sz="2200" dirty="0"/>
              <a:t>have a license in good standing.</a:t>
            </a:r>
          </a:p>
          <a:p>
            <a:pPr marL="227013" indent="-227013"/>
            <a:r>
              <a:rPr lang="en-US" sz="2200" dirty="0"/>
              <a:t>are operating in the state of Washington.</a:t>
            </a:r>
          </a:p>
          <a:p>
            <a:pPr marL="227013" indent="-227013"/>
            <a:r>
              <a:rPr lang="en-US" sz="2200" dirty="0"/>
              <a:t>are on the state Eligible Training Provider list. </a:t>
            </a:r>
          </a:p>
          <a:p>
            <a:pPr marL="227013" indent="-227013"/>
            <a:r>
              <a:rPr lang="en-US" sz="2200" dirty="0"/>
              <a:t>have a physical presence in the state to apply for these funds. </a:t>
            </a:r>
          </a:p>
          <a:p>
            <a:pPr marL="0" indent="0">
              <a:buNone/>
            </a:pPr>
            <a:r>
              <a:rPr lang="en-US" sz="2200" b="1" dirty="0"/>
              <a:t>School Districts (SDs) in the State of Washington K-12 system that:</a:t>
            </a:r>
          </a:p>
          <a:p>
            <a:pPr marL="227013" indent="-227013"/>
            <a:r>
              <a:rPr lang="en-US" sz="2200" dirty="0"/>
              <a:t>have a school bus driver training program, where trainees incur out-of-pocket costs, may apply for these funds. </a:t>
            </a:r>
          </a:p>
          <a:p>
            <a:pPr marL="0" indent="0">
              <a:lnSpc>
                <a:spcPct val="100000"/>
              </a:lnSpc>
              <a:spcBef>
                <a:spcPts val="600"/>
              </a:spcBef>
              <a:buNone/>
            </a:pPr>
            <a:endParaRPr lang="en-US" sz="2200" dirty="0"/>
          </a:p>
        </p:txBody>
      </p:sp>
    </p:spTree>
    <p:extLst>
      <p:ext uri="{BB962C8B-B14F-4D97-AF65-F5344CB8AC3E}">
        <p14:creationId xmlns:p14="http://schemas.microsoft.com/office/powerpoint/2010/main" val="16657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3175"/>
            <a:ext cx="7886700" cy="611619"/>
          </a:xfrm>
        </p:spPr>
        <p:txBody>
          <a:bodyPr/>
          <a:lstStyle/>
          <a:p>
            <a:r>
              <a:rPr lang="en-US" dirty="0"/>
              <a:t>Funding</a:t>
            </a:r>
          </a:p>
        </p:txBody>
      </p:sp>
      <p:sp>
        <p:nvSpPr>
          <p:cNvPr id="3" name="Text Placeholder 2"/>
          <p:cNvSpPr>
            <a:spLocks noGrp="1"/>
          </p:cNvSpPr>
          <p:nvPr>
            <p:ph type="body" sz="quarter" idx="10"/>
          </p:nvPr>
        </p:nvSpPr>
        <p:spPr>
          <a:xfrm>
            <a:off x="628650" y="1748791"/>
            <a:ext cx="8311164" cy="3737610"/>
          </a:xfrm>
        </p:spPr>
        <p:txBody>
          <a:bodyPr/>
          <a:lstStyle/>
          <a:p>
            <a:pPr marL="227013" indent="-227013">
              <a:lnSpc>
                <a:spcPct val="100000"/>
              </a:lnSpc>
              <a:spcBef>
                <a:spcPts val="600"/>
              </a:spcBef>
            </a:pPr>
            <a:r>
              <a:rPr lang="en-US" altLang="en-US" sz="2200" dirty="0"/>
              <a:t>Amount available:  $1,000,000 for the year, General Fund-State</a:t>
            </a:r>
          </a:p>
          <a:p>
            <a:pPr marL="227013" indent="-227013">
              <a:lnSpc>
                <a:spcPct val="100000"/>
              </a:lnSpc>
              <a:spcBef>
                <a:spcPts val="600"/>
              </a:spcBef>
            </a:pPr>
            <a:r>
              <a:rPr lang="en-US" altLang="en-US" sz="2200" dirty="0"/>
              <a:t>October 2023 to June 30, 2024 </a:t>
            </a:r>
          </a:p>
          <a:p>
            <a:pPr marL="227013" indent="-227013">
              <a:lnSpc>
                <a:spcPct val="100000"/>
              </a:lnSpc>
              <a:spcBef>
                <a:spcPts val="600"/>
              </a:spcBef>
            </a:pPr>
            <a:r>
              <a:rPr lang="en-US" altLang="en-US" sz="2200" dirty="0"/>
              <a:t>NO EXTENSIONS or “CARRY FORWARDS” on annual money</a:t>
            </a:r>
          </a:p>
          <a:p>
            <a:pPr marL="227013" indent="-227013">
              <a:lnSpc>
                <a:spcPct val="100000"/>
              </a:lnSpc>
              <a:spcBef>
                <a:spcPts val="600"/>
              </a:spcBef>
            </a:pPr>
            <a:r>
              <a:rPr lang="en-US" sz="2200" dirty="0"/>
              <a:t>Contracts will be awarded to a PCSC or SD to administer financial assistance directly to enrolled students, and to reimburse approved expenditures CDL expansion resources.</a:t>
            </a:r>
          </a:p>
          <a:p>
            <a:pPr marL="227013" indent="-227013">
              <a:lnSpc>
                <a:spcPct val="100000"/>
              </a:lnSpc>
              <a:spcBef>
                <a:spcPts val="600"/>
              </a:spcBef>
            </a:pPr>
            <a:r>
              <a:rPr lang="en-US" altLang="en-US" sz="2200" dirty="0"/>
              <a:t>Funding will be allocated with a preference for student financial assistance, with a maximum of $500,000 total to all CDL expansion resources.</a:t>
            </a:r>
            <a:endParaRPr lang="en-US" sz="2200" dirty="0"/>
          </a:p>
        </p:txBody>
      </p:sp>
    </p:spTree>
    <p:extLst>
      <p:ext uri="{BB962C8B-B14F-4D97-AF65-F5344CB8AC3E}">
        <p14:creationId xmlns:p14="http://schemas.microsoft.com/office/powerpoint/2010/main" val="3398968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2048196"/>
            <a:ext cx="8099714" cy="4264113"/>
          </a:xfrm>
        </p:spPr>
        <p:txBody>
          <a:bodyPr/>
          <a:lstStyle/>
          <a:p>
            <a:pPr marL="230188" indent="-227013"/>
            <a:r>
              <a:rPr lang="en-US" sz="2400" dirty="0"/>
              <a:t>Master CDL File Requirements</a:t>
            </a:r>
          </a:p>
          <a:p>
            <a:pPr marL="684213" lvl="2"/>
            <a:r>
              <a:rPr lang="en-US" sz="1800" dirty="0">
                <a:solidFill>
                  <a:srgbClr val="003764"/>
                </a:solidFill>
              </a:rPr>
              <a:t>Course catalog</a:t>
            </a:r>
          </a:p>
          <a:p>
            <a:pPr marL="684213" lvl="2"/>
            <a:r>
              <a:rPr lang="en-US" sz="1800" dirty="0">
                <a:solidFill>
                  <a:srgbClr val="003764"/>
                </a:solidFill>
              </a:rPr>
              <a:t>Graduation/completion rates for all students</a:t>
            </a:r>
          </a:p>
          <a:p>
            <a:pPr marL="684213" lvl="2"/>
            <a:r>
              <a:rPr lang="en-US" sz="1800" dirty="0">
                <a:solidFill>
                  <a:srgbClr val="003764"/>
                </a:solidFill>
              </a:rPr>
              <a:t>Assurances</a:t>
            </a:r>
          </a:p>
          <a:p>
            <a:pPr marL="230188" indent="-227013"/>
            <a:r>
              <a:rPr lang="en-US" sz="2400" dirty="0"/>
              <a:t>Student File Requirements</a:t>
            </a:r>
          </a:p>
          <a:p>
            <a:pPr marL="684213" lvl="2"/>
            <a:r>
              <a:rPr lang="en-US" sz="1800" dirty="0">
                <a:solidFill>
                  <a:srgbClr val="003764"/>
                </a:solidFill>
              </a:rPr>
              <a:t>The PCSC or SD must maintain student WA CDL Grant files that are easily distinguishable from other student files.</a:t>
            </a:r>
          </a:p>
          <a:p>
            <a:pPr marL="684213" lvl="2"/>
            <a:r>
              <a:rPr lang="en-US" sz="1800" dirty="0">
                <a:solidFill>
                  <a:srgbClr val="003764"/>
                </a:solidFill>
              </a:rPr>
              <a:t>Enrollment</a:t>
            </a:r>
          </a:p>
          <a:p>
            <a:pPr marL="684213" lvl="2"/>
            <a:r>
              <a:rPr lang="en-US" sz="1800" dirty="0">
                <a:solidFill>
                  <a:srgbClr val="003764"/>
                </a:solidFill>
              </a:rPr>
              <a:t>Attendance and Academic Progress</a:t>
            </a:r>
          </a:p>
          <a:p>
            <a:pPr marL="684213" lvl="2"/>
            <a:r>
              <a:rPr lang="en-US" sz="1800" dirty="0">
                <a:solidFill>
                  <a:srgbClr val="003764"/>
                </a:solidFill>
              </a:rPr>
              <a:t>Program Completion</a:t>
            </a:r>
          </a:p>
          <a:p>
            <a:pPr marL="684213" lvl="2"/>
            <a:r>
              <a:rPr lang="en-US" sz="1800" dirty="0">
                <a:solidFill>
                  <a:srgbClr val="003764"/>
                </a:solidFill>
              </a:rPr>
              <a:t>Student Ledger</a:t>
            </a:r>
          </a:p>
          <a:p>
            <a:pPr marL="230188" indent="-227013"/>
            <a:r>
              <a:rPr lang="en-US" sz="2400" dirty="0"/>
              <a:t>Step-by-step instructions in the Application Guidelines (Appendix A)</a:t>
            </a:r>
          </a:p>
        </p:txBody>
      </p:sp>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Grant and Application guidelines</a:t>
            </a:r>
          </a:p>
        </p:txBody>
      </p:sp>
    </p:spTree>
    <p:extLst>
      <p:ext uri="{BB962C8B-B14F-4D97-AF65-F5344CB8AC3E}">
        <p14:creationId xmlns:p14="http://schemas.microsoft.com/office/powerpoint/2010/main" val="197766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270130"/>
            <a:ext cx="7886700" cy="1159034"/>
          </a:xfrm>
        </p:spPr>
        <p:txBody>
          <a:bodyPr/>
          <a:lstStyle/>
          <a:p>
            <a:r>
              <a:rPr lang="en-US" sz="3200" dirty="0"/>
              <a:t>Online Grant Management system (OGMS)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p:txBody>
          <a:bodyPr/>
          <a:lstStyle/>
          <a:p>
            <a:r>
              <a:rPr lang="en-US" sz="2400" dirty="0"/>
              <a:t>Contact </a:t>
            </a:r>
            <a:r>
              <a:rPr lang="en-US" sz="2400" dirty="0">
                <a:hlinkClick r:id="rId3"/>
              </a:rPr>
              <a:t>Kari Kauffman</a:t>
            </a:r>
            <a:r>
              <a:rPr lang="en-US" sz="2400" dirty="0"/>
              <a:t>, 360-704-1021 to create an account for you.</a:t>
            </a:r>
          </a:p>
          <a:p>
            <a:r>
              <a:rPr lang="en-US" sz="2400" dirty="0"/>
              <a:t>Create a new application for the FY24 WA CDL Grant.</a:t>
            </a:r>
          </a:p>
          <a:p>
            <a:r>
              <a:rPr lang="en-US" sz="2400" dirty="0"/>
              <a:t>The </a:t>
            </a:r>
            <a:r>
              <a:rPr lang="en-US" sz="2400" dirty="0">
                <a:hlinkClick r:id="rId4"/>
              </a:rPr>
              <a:t>OGMS User Manual</a:t>
            </a:r>
            <a:r>
              <a:rPr lang="en-US" sz="2400" dirty="0"/>
              <a:t> is available under the </a:t>
            </a:r>
            <a:r>
              <a:rPr lang="en-US" sz="2400" dirty="0">
                <a:hlinkClick r:id="rId5"/>
              </a:rPr>
              <a:t>“How To”</a:t>
            </a:r>
            <a:r>
              <a:rPr lang="en-US" sz="2400" dirty="0"/>
              <a:t> tab in OGMS.</a:t>
            </a:r>
          </a:p>
          <a:p>
            <a:r>
              <a:rPr lang="en-US" sz="2400" dirty="0"/>
              <a:t>Save frequently to ensure you don’t lose your work!</a:t>
            </a:r>
          </a:p>
          <a:p>
            <a:endParaRPr lang="en-US" dirty="0"/>
          </a:p>
        </p:txBody>
      </p:sp>
    </p:spTree>
    <p:extLst>
      <p:ext uri="{BB962C8B-B14F-4D97-AF65-F5344CB8AC3E}">
        <p14:creationId xmlns:p14="http://schemas.microsoft.com/office/powerpoint/2010/main" val="3788300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 Information and Grant Resources</a:t>
            </a:r>
          </a:p>
        </p:txBody>
      </p:sp>
      <p:sp>
        <p:nvSpPr>
          <p:cNvPr id="3" name="Text Placeholder 2">
            <a:extLst>
              <a:ext uri="{FF2B5EF4-FFF2-40B4-BE49-F238E27FC236}">
                <a16:creationId xmlns:a16="http://schemas.microsoft.com/office/drawing/2014/main" id="{0FF3104C-1F54-4FEB-BF08-C620E5728B05}"/>
              </a:ext>
            </a:extLst>
          </p:cNvPr>
          <p:cNvSpPr>
            <a:spLocks noGrp="1"/>
          </p:cNvSpPr>
          <p:nvPr>
            <p:ph type="body" sz="quarter" idx="10"/>
          </p:nvPr>
        </p:nvSpPr>
        <p:spPr>
          <a:xfrm>
            <a:off x="628650" y="2458551"/>
            <a:ext cx="7886700" cy="3428855"/>
          </a:xfrm>
        </p:spPr>
        <p:txBody>
          <a:bodyPr/>
          <a:lstStyle/>
          <a:p>
            <a:pPr marL="230188" indent="-227013"/>
            <a:r>
              <a:rPr lang="en-US" sz="2400" dirty="0"/>
              <a:t>Enter your contact information on the Applicant Information screen</a:t>
            </a:r>
          </a:p>
          <a:p>
            <a:pPr marL="684213" lvl="2"/>
            <a:r>
              <a:rPr lang="en-US" sz="1800" dirty="0">
                <a:solidFill>
                  <a:srgbClr val="003764"/>
                </a:solidFill>
              </a:rPr>
              <a:t>Be sure to avoid typos when entering your email address.</a:t>
            </a:r>
          </a:p>
          <a:p>
            <a:pPr marL="684213" lvl="2"/>
            <a:r>
              <a:rPr lang="en-US" sz="1800" dirty="0">
                <a:solidFill>
                  <a:srgbClr val="003764"/>
                </a:solidFill>
              </a:rPr>
              <a:t>Add OGMS as a safe sender.</a:t>
            </a:r>
          </a:p>
          <a:p>
            <a:pPr marL="230188" indent="-227013"/>
            <a:r>
              <a:rPr lang="en-US" sz="2400" dirty="0"/>
              <a:t>Find and download Program Guidelines, as well as other important documents in the Grant Info link.</a:t>
            </a:r>
          </a:p>
          <a:p>
            <a:endParaRPr lang="en-US" dirty="0"/>
          </a:p>
        </p:txBody>
      </p:sp>
    </p:spTree>
    <p:extLst>
      <p:ext uri="{BB962C8B-B14F-4D97-AF65-F5344CB8AC3E}">
        <p14:creationId xmlns:p14="http://schemas.microsoft.com/office/powerpoint/2010/main" val="3240715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43583"/>
            <a:ext cx="7886700" cy="611619"/>
          </a:xfrm>
        </p:spPr>
        <p:txBody>
          <a:bodyPr/>
          <a:lstStyle/>
          <a:p>
            <a:r>
              <a:rPr lang="en-US" dirty="0"/>
              <a:t>Applying in ogms</a:t>
            </a:r>
          </a:p>
        </p:txBody>
      </p:sp>
      <p:sp>
        <p:nvSpPr>
          <p:cNvPr id="3" name="Text Placeholder 2"/>
          <p:cNvSpPr>
            <a:spLocks noGrp="1"/>
          </p:cNvSpPr>
          <p:nvPr>
            <p:ph type="body" sz="quarter" idx="10"/>
          </p:nvPr>
        </p:nvSpPr>
        <p:spPr>
          <a:xfrm>
            <a:off x="628650" y="1755202"/>
            <a:ext cx="7886700" cy="4372329"/>
          </a:xfrm>
        </p:spPr>
        <p:txBody>
          <a:bodyPr/>
          <a:lstStyle/>
          <a:p>
            <a:pPr marL="0" indent="0">
              <a:spcBef>
                <a:spcPts val="1200"/>
              </a:spcBef>
              <a:spcAft>
                <a:spcPts val="1200"/>
              </a:spcAft>
              <a:buNone/>
              <a:defRPr/>
            </a:pPr>
            <a:r>
              <a:rPr lang="en-US" sz="2400" dirty="0"/>
              <a:t>All required elements must be completed and uploaded to be considered for funding.</a:t>
            </a:r>
          </a:p>
          <a:p>
            <a:pPr marL="0" indent="0">
              <a:spcBef>
                <a:spcPts val="1200"/>
              </a:spcBef>
              <a:spcAft>
                <a:spcPts val="1200"/>
              </a:spcAft>
              <a:buNone/>
              <a:defRPr/>
            </a:pPr>
            <a:r>
              <a:rPr lang="en-US" sz="2400" dirty="0"/>
              <a:t>OGMS Sections:</a:t>
            </a:r>
          </a:p>
          <a:p>
            <a:pPr marL="227013" indent="-227013">
              <a:spcBef>
                <a:spcPts val="0"/>
              </a:spcBef>
              <a:defRPr/>
            </a:pPr>
            <a:r>
              <a:rPr lang="en-US" sz="2000" dirty="0">
                <a:solidFill>
                  <a:srgbClr val="003764"/>
                </a:solidFill>
              </a:rPr>
              <a:t>Applicant Information</a:t>
            </a:r>
          </a:p>
          <a:p>
            <a:pPr marL="227013" indent="-227013">
              <a:spcBef>
                <a:spcPts val="0"/>
              </a:spcBef>
              <a:defRPr/>
            </a:pPr>
            <a:r>
              <a:rPr lang="en-US" sz="2000" dirty="0"/>
              <a:t>Assurances</a:t>
            </a:r>
          </a:p>
          <a:p>
            <a:pPr marL="227013" indent="-227013">
              <a:spcBef>
                <a:spcPts val="0"/>
              </a:spcBef>
              <a:defRPr/>
            </a:pPr>
            <a:r>
              <a:rPr lang="en-US" sz="2000" dirty="0">
                <a:solidFill>
                  <a:srgbClr val="003764"/>
                </a:solidFill>
              </a:rPr>
              <a:t>Minimum Eligibility: current contractors may skip last portion.</a:t>
            </a:r>
          </a:p>
          <a:p>
            <a:pPr marL="227013" indent="-227013">
              <a:spcBef>
                <a:spcPts val="0"/>
              </a:spcBef>
              <a:defRPr/>
            </a:pPr>
            <a:r>
              <a:rPr lang="en-US" sz="2000" dirty="0"/>
              <a:t>Funding Request – Student Support</a:t>
            </a:r>
          </a:p>
          <a:p>
            <a:pPr marL="227013" indent="-227013">
              <a:spcBef>
                <a:spcPts val="0"/>
              </a:spcBef>
              <a:defRPr/>
            </a:pPr>
            <a:r>
              <a:rPr lang="en-US" sz="2000" dirty="0"/>
              <a:t>Administrative Requirements</a:t>
            </a:r>
          </a:p>
          <a:p>
            <a:pPr marL="227013" indent="-227013">
              <a:spcBef>
                <a:spcPts val="0"/>
              </a:spcBef>
              <a:defRPr/>
            </a:pPr>
            <a:r>
              <a:rPr lang="en-US" sz="2000" dirty="0"/>
              <a:t>Budget: enter the requested amounts for student support, equipment upgrades, repairs, or purchases, training spaces and locations, and curriculum development and instructor training.</a:t>
            </a:r>
          </a:p>
          <a:p>
            <a:pPr marL="227013" indent="-227013">
              <a:spcBef>
                <a:spcPts val="0"/>
              </a:spcBef>
              <a:defRPr/>
            </a:pPr>
            <a:r>
              <a:rPr lang="en-US" sz="2000" dirty="0"/>
              <a:t>Attachments Checklist: check as complete once all files are uploaded.</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741" y="1462241"/>
            <a:ext cx="8534403" cy="719850"/>
          </a:xfrm>
        </p:spPr>
        <p:txBody>
          <a:bodyPr>
            <a:normAutofit/>
          </a:bodyPr>
          <a:lstStyle/>
          <a:p>
            <a:r>
              <a:rPr lang="en-US" dirty="0"/>
              <a:t>FUNDING CATEGORIES</a:t>
            </a:r>
          </a:p>
        </p:txBody>
      </p:sp>
      <p:graphicFrame>
        <p:nvGraphicFramePr>
          <p:cNvPr id="4" name="Table 5">
            <a:extLst>
              <a:ext uri="{FF2B5EF4-FFF2-40B4-BE49-F238E27FC236}">
                <a16:creationId xmlns:a16="http://schemas.microsoft.com/office/drawing/2014/main" id="{3F8F1978-D4CC-87C4-2337-F91C4254A4B0}"/>
              </a:ext>
            </a:extLst>
          </p:cNvPr>
          <p:cNvGraphicFramePr>
            <a:graphicFrameLocks noGrp="1"/>
          </p:cNvGraphicFramePr>
          <p:nvPr>
            <p:ph sz="half" idx="1"/>
            <p:extLst>
              <p:ext uri="{D42A27DB-BD31-4B8C-83A1-F6EECF244321}">
                <p14:modId xmlns:p14="http://schemas.microsoft.com/office/powerpoint/2010/main" val="4283697473"/>
              </p:ext>
            </p:extLst>
          </p:nvPr>
        </p:nvGraphicFramePr>
        <p:xfrm>
          <a:off x="579291" y="3074554"/>
          <a:ext cx="7714964" cy="2123440"/>
        </p:xfrm>
        <a:graphic>
          <a:graphicData uri="http://schemas.openxmlformats.org/drawingml/2006/table">
            <a:tbl>
              <a:tblPr firstRow="1" bandRow="1">
                <a:tableStyleId>{5C22544A-7EE6-4342-B048-85BDC9FD1C3A}</a:tableStyleId>
              </a:tblPr>
              <a:tblGrid>
                <a:gridCol w="4639254">
                  <a:extLst>
                    <a:ext uri="{9D8B030D-6E8A-4147-A177-3AD203B41FA5}">
                      <a16:colId xmlns:a16="http://schemas.microsoft.com/office/drawing/2014/main" val="4069243433"/>
                    </a:ext>
                  </a:extLst>
                </a:gridCol>
                <a:gridCol w="3075710">
                  <a:extLst>
                    <a:ext uri="{9D8B030D-6E8A-4147-A177-3AD203B41FA5}">
                      <a16:colId xmlns:a16="http://schemas.microsoft.com/office/drawing/2014/main" val="2802730082"/>
                    </a:ext>
                  </a:extLst>
                </a:gridCol>
              </a:tblGrid>
              <a:tr h="370840">
                <a:tc>
                  <a:txBody>
                    <a:bodyPr/>
                    <a:lstStyle/>
                    <a:p>
                      <a:r>
                        <a:rPr lang="en-US" dirty="0"/>
                        <a:t>Funding Category </a:t>
                      </a:r>
                    </a:p>
                  </a:txBody>
                  <a:tcPr/>
                </a:tc>
                <a:tc>
                  <a:txBody>
                    <a:bodyPr/>
                    <a:lstStyle/>
                    <a:p>
                      <a:r>
                        <a:rPr lang="en-US" dirty="0"/>
                        <a:t>Equivalent in OGMS</a:t>
                      </a:r>
                    </a:p>
                  </a:txBody>
                  <a:tcPr/>
                </a:tc>
                <a:extLst>
                  <a:ext uri="{0D108BD9-81ED-4DB2-BD59-A6C34878D82A}">
                    <a16:rowId xmlns:a16="http://schemas.microsoft.com/office/drawing/2014/main" val="49893254"/>
                  </a:ext>
                </a:extLst>
              </a:tr>
              <a:tr h="370840">
                <a:tc>
                  <a:txBody>
                    <a:bodyPr/>
                    <a:lstStyle/>
                    <a:p>
                      <a:r>
                        <a:rPr lang="en-US" dirty="0"/>
                        <a:t>Student Financial Assistance</a:t>
                      </a:r>
                    </a:p>
                  </a:txBody>
                  <a:tcPr/>
                </a:tc>
                <a:tc>
                  <a:txBody>
                    <a:bodyPr/>
                    <a:lstStyle/>
                    <a:p>
                      <a:r>
                        <a:rPr lang="en-US" dirty="0"/>
                        <a:t>Student Support</a:t>
                      </a:r>
                    </a:p>
                  </a:txBody>
                  <a:tcPr/>
                </a:tc>
                <a:extLst>
                  <a:ext uri="{0D108BD9-81ED-4DB2-BD59-A6C34878D82A}">
                    <a16:rowId xmlns:a16="http://schemas.microsoft.com/office/drawing/2014/main" val="2008851020"/>
                  </a:ext>
                </a:extLst>
              </a:tr>
              <a:tr h="370840">
                <a:tc>
                  <a:txBody>
                    <a:bodyPr/>
                    <a:lstStyle/>
                    <a:p>
                      <a:r>
                        <a:rPr lang="en-US" sz="1800" dirty="0"/>
                        <a:t>Equipment upgrades, repairs, or purchases</a:t>
                      </a:r>
                      <a:endParaRPr lang="en-US" dirty="0"/>
                    </a:p>
                  </a:txBody>
                  <a:tcPr/>
                </a:tc>
                <a:tc>
                  <a:txBody>
                    <a:bodyPr/>
                    <a:lstStyle/>
                    <a:p>
                      <a:r>
                        <a:rPr lang="en-US" dirty="0"/>
                        <a:t>Enhancement Funding</a:t>
                      </a:r>
                    </a:p>
                  </a:txBody>
                  <a:tcPr/>
                </a:tc>
                <a:extLst>
                  <a:ext uri="{0D108BD9-81ED-4DB2-BD59-A6C34878D82A}">
                    <a16:rowId xmlns:a16="http://schemas.microsoft.com/office/drawing/2014/main" val="3477921189"/>
                  </a:ext>
                </a:extLst>
              </a:tr>
              <a:tr h="370840">
                <a:tc>
                  <a:txBody>
                    <a:bodyPr/>
                    <a:lstStyle/>
                    <a:p>
                      <a:r>
                        <a:rPr lang="en-US" sz="1800" dirty="0"/>
                        <a:t>Training spaces and locations</a:t>
                      </a:r>
                      <a:endParaRPr lang="en-US" dirty="0"/>
                    </a:p>
                  </a:txBody>
                  <a:tcPr/>
                </a:tc>
                <a:tc>
                  <a:txBody>
                    <a:bodyPr/>
                    <a:lstStyle/>
                    <a:p>
                      <a:r>
                        <a:rPr lang="en-US" dirty="0"/>
                        <a:t>Operating</a:t>
                      </a:r>
                    </a:p>
                  </a:txBody>
                  <a:tcPr/>
                </a:tc>
                <a:extLst>
                  <a:ext uri="{0D108BD9-81ED-4DB2-BD59-A6C34878D82A}">
                    <a16:rowId xmlns:a16="http://schemas.microsoft.com/office/drawing/2014/main" val="246565538"/>
                  </a:ext>
                </a:extLst>
              </a:tr>
              <a:tr h="370840">
                <a:tc>
                  <a:txBody>
                    <a:bodyPr/>
                    <a:lstStyle/>
                    <a:p>
                      <a:r>
                        <a:rPr lang="en-US" dirty="0"/>
                        <a:t>Curriculum Development and Instructor Training</a:t>
                      </a:r>
                    </a:p>
                  </a:txBody>
                  <a:tcPr/>
                </a:tc>
                <a:tc>
                  <a:txBody>
                    <a:bodyPr/>
                    <a:lstStyle/>
                    <a:p>
                      <a:r>
                        <a:rPr lang="en-US" dirty="0"/>
                        <a:t>Curriculum Development</a:t>
                      </a:r>
                    </a:p>
                  </a:txBody>
                  <a:tcPr/>
                </a:tc>
                <a:extLst>
                  <a:ext uri="{0D108BD9-81ED-4DB2-BD59-A6C34878D82A}">
                    <a16:rowId xmlns:a16="http://schemas.microsoft.com/office/drawing/2014/main" val="1897924405"/>
                  </a:ext>
                </a:extLst>
              </a:tr>
            </a:tbl>
          </a:graphicData>
        </a:graphic>
      </p:graphicFrame>
      <p:sp>
        <p:nvSpPr>
          <p:cNvPr id="3" name="Text Placeholder 2"/>
          <p:cNvSpPr>
            <a:spLocks noGrp="1"/>
          </p:cNvSpPr>
          <p:nvPr>
            <p:ph sz="half" idx="2"/>
          </p:nvPr>
        </p:nvSpPr>
        <p:spPr>
          <a:xfrm>
            <a:off x="486933" y="2135911"/>
            <a:ext cx="7837343" cy="583041"/>
          </a:xfrm>
        </p:spPr>
        <p:txBody>
          <a:bodyPr>
            <a:noAutofit/>
          </a:bodyPr>
          <a:lstStyle/>
          <a:p>
            <a:pPr marL="0" indent="0">
              <a:spcBef>
                <a:spcPts val="1200"/>
              </a:spcBef>
              <a:spcAft>
                <a:spcPts val="1200"/>
              </a:spcAft>
              <a:buNone/>
              <a:defRPr/>
            </a:pPr>
            <a:r>
              <a:rPr lang="en-US" sz="2000" dirty="0"/>
              <a:t>Take note of these important terminologies when completing the budget narratives part of your application:</a:t>
            </a:r>
          </a:p>
        </p:txBody>
      </p:sp>
      <p:sp>
        <p:nvSpPr>
          <p:cNvPr id="10" name="Slide Number Placeholder 4">
            <a:extLst>
              <a:ext uri="{FF2B5EF4-FFF2-40B4-BE49-F238E27FC236}">
                <a16:creationId xmlns:a16="http://schemas.microsoft.com/office/drawing/2014/main" id="{4A429E80-571A-3471-9299-82D7E174F96E}"/>
              </a:ext>
            </a:extLst>
          </p:cNvPr>
          <p:cNvSpPr>
            <a:spLocks noGrp="1"/>
          </p:cNvSpPr>
          <p:nvPr>
            <p:ph type="sldNum" sz="quarter" idx="12"/>
          </p:nvPr>
        </p:nvSpPr>
        <p:spPr>
          <a:xfrm>
            <a:off x="8416636" y="6529852"/>
            <a:ext cx="457199" cy="191623"/>
          </a:xfrm>
        </p:spPr>
        <p:txBody>
          <a:bodyPr/>
          <a:lstStyle/>
          <a:p>
            <a:pPr>
              <a:spcAft>
                <a:spcPts val="600"/>
              </a:spcAft>
            </a:pPr>
            <a:fld id="{DEE5BC03-7CE3-4FE3-BC0A-0ACCA8AC1F24}" type="slidenum">
              <a:rPr lang="en-US" smtClean="0"/>
              <a:pPr>
                <a:spcAft>
                  <a:spcPts val="600"/>
                </a:spcAft>
              </a:pPr>
              <a:t>16</a:t>
            </a:fld>
            <a:endParaRPr lang="en-US"/>
          </a:p>
        </p:txBody>
      </p:sp>
    </p:spTree>
    <p:extLst>
      <p:ext uri="{BB962C8B-B14F-4D97-AF65-F5344CB8AC3E}">
        <p14:creationId xmlns:p14="http://schemas.microsoft.com/office/powerpoint/2010/main" val="3916612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screen shot of a computer screen&#10;&#10;Description automatically generated">
            <a:extLst>
              <a:ext uri="{FF2B5EF4-FFF2-40B4-BE49-F238E27FC236}">
                <a16:creationId xmlns:a16="http://schemas.microsoft.com/office/drawing/2014/main" id="{47B396F3-0217-A9B8-705A-41408B74F7E8}"/>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22274" y="1745194"/>
            <a:ext cx="4722379" cy="4591049"/>
          </a:xfrm>
          <a:ln>
            <a:solidFill>
              <a:schemeClr val="tx1">
                <a:lumMod val="50000"/>
                <a:lumOff val="50000"/>
              </a:schemeClr>
            </a:solidFill>
          </a:ln>
        </p:spPr>
      </p:pic>
      <p:sp>
        <p:nvSpPr>
          <p:cNvPr id="2" name="Title 1"/>
          <p:cNvSpPr>
            <a:spLocks noGrp="1"/>
          </p:cNvSpPr>
          <p:nvPr>
            <p:ph type="title"/>
          </p:nvPr>
        </p:nvSpPr>
        <p:spPr>
          <a:xfrm>
            <a:off x="422561" y="1150324"/>
            <a:ext cx="8534403" cy="719850"/>
          </a:xfrm>
        </p:spPr>
        <p:txBody>
          <a:bodyPr>
            <a:normAutofit/>
          </a:bodyPr>
          <a:lstStyle/>
          <a:p>
            <a:r>
              <a:rPr lang="en-US" dirty="0"/>
              <a:t>BUDGET</a:t>
            </a:r>
          </a:p>
        </p:txBody>
      </p:sp>
      <p:sp>
        <p:nvSpPr>
          <p:cNvPr id="10" name="Slide Number Placeholder 4">
            <a:extLst>
              <a:ext uri="{FF2B5EF4-FFF2-40B4-BE49-F238E27FC236}">
                <a16:creationId xmlns:a16="http://schemas.microsoft.com/office/drawing/2014/main" id="{4A429E80-571A-3471-9299-82D7E174F96E}"/>
              </a:ext>
            </a:extLst>
          </p:cNvPr>
          <p:cNvSpPr>
            <a:spLocks noGrp="1"/>
          </p:cNvSpPr>
          <p:nvPr>
            <p:ph type="sldNum" sz="quarter" idx="12"/>
          </p:nvPr>
        </p:nvSpPr>
        <p:spPr/>
        <p:txBody>
          <a:bodyPr/>
          <a:lstStyle/>
          <a:p>
            <a:pPr>
              <a:spcAft>
                <a:spcPts val="600"/>
              </a:spcAft>
            </a:pPr>
            <a:fld id="{DEE5BC03-7CE3-4FE3-BC0A-0ACCA8AC1F24}" type="slidenum">
              <a:rPr lang="en-US" smtClean="0"/>
              <a:pPr>
                <a:spcAft>
                  <a:spcPts val="600"/>
                </a:spcAft>
              </a:pPr>
              <a:t>17</a:t>
            </a:fld>
            <a:endParaRPr lang="en-US"/>
          </a:p>
        </p:txBody>
      </p:sp>
      <p:pic>
        <p:nvPicPr>
          <p:cNvPr id="20" name="Content Placeholder 19" descr="Budget Worksheet">
            <a:extLst>
              <a:ext uri="{FF2B5EF4-FFF2-40B4-BE49-F238E27FC236}">
                <a16:creationId xmlns:a16="http://schemas.microsoft.com/office/drawing/2014/main" id="{9189127D-45DB-FEB3-4BAA-E90BA21C9EB8}"/>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2932517" y="3536287"/>
            <a:ext cx="5712718" cy="1177209"/>
          </a:xfrm>
          <a:prstGeom prst="rect">
            <a:avLst/>
          </a:prstGeom>
          <a:ln>
            <a:noFill/>
          </a:ln>
          <a:effectLst>
            <a:outerShdw blurRad="292100" dist="139700" dir="2700000" algn="tl" rotWithShape="0">
              <a:srgbClr val="333333">
                <a:alpha val="65000"/>
              </a:srgbClr>
            </a:outerShdw>
          </a:effectLst>
        </p:spPr>
      </p:pic>
      <p:cxnSp>
        <p:nvCxnSpPr>
          <p:cNvPr id="29" name="Straight Arrow Connector 28">
            <a:extLst>
              <a:ext uri="{FF2B5EF4-FFF2-40B4-BE49-F238E27FC236}">
                <a16:creationId xmlns:a16="http://schemas.microsoft.com/office/drawing/2014/main" id="{2D5E6DB8-B4FD-596B-1B82-D61BC0E0442E}"/>
              </a:ext>
              <a:ext uri="{C183D7F6-B498-43B3-948B-1728B52AA6E4}">
                <adec:decorative xmlns:adec="http://schemas.microsoft.com/office/drawing/2017/decorative" val="1"/>
              </a:ext>
            </a:extLst>
          </p:cNvPr>
          <p:cNvCxnSpPr>
            <a:cxnSpLocks/>
          </p:cNvCxnSpPr>
          <p:nvPr/>
        </p:nvCxnSpPr>
        <p:spPr>
          <a:xfrm>
            <a:off x="2290618" y="3414077"/>
            <a:ext cx="4987637" cy="4559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118998F-A6F6-A357-08AB-16199DE03F08}"/>
              </a:ext>
              <a:ext uri="{C183D7F6-B498-43B3-948B-1728B52AA6E4}">
                <adec:decorative xmlns:adec="http://schemas.microsoft.com/office/drawing/2017/decorative" val="1"/>
              </a:ext>
            </a:extLst>
          </p:cNvPr>
          <p:cNvCxnSpPr>
            <a:cxnSpLocks/>
          </p:cNvCxnSpPr>
          <p:nvPr/>
        </p:nvCxnSpPr>
        <p:spPr>
          <a:xfrm flipV="1">
            <a:off x="2290618" y="4422508"/>
            <a:ext cx="3009900" cy="55879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476BCEA-EE07-A734-D6C0-207978E30D64}"/>
              </a:ext>
              <a:ext uri="{C183D7F6-B498-43B3-948B-1728B52AA6E4}">
                <adec:decorative xmlns:adec="http://schemas.microsoft.com/office/drawing/2017/decorative" val="1"/>
              </a:ext>
            </a:extLst>
          </p:cNvPr>
          <p:cNvCxnSpPr>
            <a:cxnSpLocks/>
          </p:cNvCxnSpPr>
          <p:nvPr/>
        </p:nvCxnSpPr>
        <p:spPr>
          <a:xfrm flipV="1">
            <a:off x="2290618" y="4422508"/>
            <a:ext cx="3676073" cy="181203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E1B702A5-A91B-A8F3-48A8-E5ED6FF13836}"/>
              </a:ext>
            </a:extLst>
          </p:cNvPr>
          <p:cNvSpPr/>
          <p:nvPr/>
        </p:nvSpPr>
        <p:spPr>
          <a:xfrm>
            <a:off x="7278255" y="3777673"/>
            <a:ext cx="535709" cy="19396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0B55D6A-2444-A438-1062-AF881222AB53}"/>
              </a:ext>
            </a:extLst>
          </p:cNvPr>
          <p:cNvSpPr/>
          <p:nvPr/>
        </p:nvSpPr>
        <p:spPr>
          <a:xfrm>
            <a:off x="5294745" y="4325526"/>
            <a:ext cx="505691" cy="20029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CAA9FC7C-EE40-0DE8-26D7-5636D5E287BC}"/>
              </a:ext>
            </a:extLst>
          </p:cNvPr>
          <p:cNvSpPr/>
          <p:nvPr/>
        </p:nvSpPr>
        <p:spPr>
          <a:xfrm>
            <a:off x="5950527" y="4325526"/>
            <a:ext cx="535709" cy="19396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886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p:txBody>
          <a:bodyPr/>
          <a:lstStyle/>
          <a:p>
            <a:r>
              <a:rPr lang="en-US" dirty="0"/>
              <a:t>Student support</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sz="half" idx="1"/>
          </p:nvPr>
        </p:nvSpPr>
        <p:spPr>
          <a:xfrm>
            <a:off x="422561" y="2021610"/>
            <a:ext cx="8315039" cy="841664"/>
          </a:xfrm>
        </p:spPr>
        <p:txBody>
          <a:bodyPr/>
          <a:lstStyle/>
          <a:p>
            <a:pPr marL="0" indent="0">
              <a:buNone/>
            </a:pPr>
            <a:r>
              <a:rPr lang="en-US" sz="2000" dirty="0"/>
              <a:t>Section 2 (and part of Section 4) of your OGMS application focuses on Student Support. In completing this section, take note of the following:</a:t>
            </a:r>
            <a:endParaRPr lang="en-US" sz="2000" dirty="0">
              <a:solidFill>
                <a:srgbClr val="003764"/>
              </a:solidFill>
            </a:endParaRPr>
          </a:p>
          <a:p>
            <a:pPr marL="0" indent="0">
              <a:buNone/>
            </a:pPr>
            <a:endParaRPr lang="en-US" sz="2000" dirty="0"/>
          </a:p>
          <a:p>
            <a:pPr marL="0" indent="0">
              <a:buNone/>
            </a:pPr>
            <a:endParaRPr lang="en-US" sz="2000" dirty="0">
              <a:solidFill>
                <a:srgbClr val="003764"/>
              </a:solidFill>
            </a:endParaRPr>
          </a:p>
        </p:txBody>
      </p:sp>
      <p:graphicFrame>
        <p:nvGraphicFramePr>
          <p:cNvPr id="5" name="Table 5">
            <a:extLst>
              <a:ext uri="{FF2B5EF4-FFF2-40B4-BE49-F238E27FC236}">
                <a16:creationId xmlns:a16="http://schemas.microsoft.com/office/drawing/2014/main" id="{782C8CEB-578F-53E7-00BA-B4FC98C19C4B}"/>
              </a:ext>
            </a:extLst>
          </p:cNvPr>
          <p:cNvGraphicFramePr>
            <a:graphicFrameLocks noGrp="1"/>
          </p:cNvGraphicFramePr>
          <p:nvPr>
            <p:ph sz="half" idx="2"/>
            <p:extLst>
              <p:ext uri="{D42A27DB-BD31-4B8C-83A1-F6EECF244321}">
                <p14:modId xmlns:p14="http://schemas.microsoft.com/office/powerpoint/2010/main" val="2626701935"/>
              </p:ext>
            </p:extLst>
          </p:nvPr>
        </p:nvGraphicFramePr>
        <p:xfrm>
          <a:off x="525894" y="2954484"/>
          <a:ext cx="8211706" cy="3134360"/>
        </p:xfrm>
        <a:graphic>
          <a:graphicData uri="http://schemas.openxmlformats.org/drawingml/2006/table">
            <a:tbl>
              <a:tblPr firstRow="1" bandRow="1">
                <a:tableStyleId>{5C22544A-7EE6-4342-B048-85BDC9FD1C3A}</a:tableStyleId>
              </a:tblPr>
              <a:tblGrid>
                <a:gridCol w="1330615">
                  <a:extLst>
                    <a:ext uri="{9D8B030D-6E8A-4147-A177-3AD203B41FA5}">
                      <a16:colId xmlns:a16="http://schemas.microsoft.com/office/drawing/2014/main" val="1358516642"/>
                    </a:ext>
                  </a:extLst>
                </a:gridCol>
                <a:gridCol w="6881091">
                  <a:extLst>
                    <a:ext uri="{9D8B030D-6E8A-4147-A177-3AD203B41FA5}">
                      <a16:colId xmlns:a16="http://schemas.microsoft.com/office/drawing/2014/main" val="1877531449"/>
                    </a:ext>
                  </a:extLst>
                </a:gridCol>
              </a:tblGrid>
              <a:tr h="370840">
                <a:tc>
                  <a:txBody>
                    <a:bodyPr/>
                    <a:lstStyle/>
                    <a:p>
                      <a:r>
                        <a:rPr lang="en-US" dirty="0"/>
                        <a:t>Section</a:t>
                      </a:r>
                    </a:p>
                  </a:txBody>
                  <a:tcPr/>
                </a:tc>
                <a:tc>
                  <a:txBody>
                    <a:bodyPr/>
                    <a:lstStyle/>
                    <a:p>
                      <a:r>
                        <a:rPr lang="en-US" dirty="0"/>
                        <a:t>What’s Being Asked For</a:t>
                      </a:r>
                    </a:p>
                  </a:txBody>
                  <a:tcPr/>
                </a:tc>
                <a:extLst>
                  <a:ext uri="{0D108BD9-81ED-4DB2-BD59-A6C34878D82A}">
                    <a16:rowId xmlns:a16="http://schemas.microsoft.com/office/drawing/2014/main" val="3371812902"/>
                  </a:ext>
                </a:extLst>
              </a:tr>
              <a:tr h="370840">
                <a:tc>
                  <a:txBody>
                    <a:bodyPr/>
                    <a:lstStyle/>
                    <a:p>
                      <a:r>
                        <a:rPr lang="en-US" dirty="0"/>
                        <a:t>2A</a:t>
                      </a:r>
                    </a:p>
                  </a:txBody>
                  <a:tcPr/>
                </a:tc>
                <a:tc>
                  <a:txBody>
                    <a:bodyPr/>
                    <a:lstStyle/>
                    <a:p>
                      <a:r>
                        <a:rPr lang="en-US" dirty="0"/>
                        <a:t>Your estimated enrollment (adjusted by current trends)</a:t>
                      </a:r>
                    </a:p>
                  </a:txBody>
                  <a:tcPr/>
                </a:tc>
                <a:extLst>
                  <a:ext uri="{0D108BD9-81ED-4DB2-BD59-A6C34878D82A}">
                    <a16:rowId xmlns:a16="http://schemas.microsoft.com/office/drawing/2014/main" val="1438148178"/>
                  </a:ext>
                </a:extLst>
              </a:tr>
              <a:tr h="370840">
                <a:tc>
                  <a:txBody>
                    <a:bodyPr/>
                    <a:lstStyle/>
                    <a:p>
                      <a:r>
                        <a:rPr lang="en-US" dirty="0"/>
                        <a:t>2A.a</a:t>
                      </a:r>
                    </a:p>
                  </a:txBody>
                  <a:tcPr/>
                </a:tc>
                <a:tc>
                  <a:txBody>
                    <a:bodyPr/>
                    <a:lstStyle/>
                    <a:p>
                      <a:r>
                        <a:rPr lang="en-US" sz="1800" kern="1200" dirty="0">
                          <a:solidFill>
                            <a:schemeClr val="dk1"/>
                          </a:solidFill>
                          <a:effectLst/>
                          <a:latin typeface="+mn-lt"/>
                          <a:ea typeface="+mn-ea"/>
                          <a:cs typeface="+mn-cs"/>
                        </a:rPr>
                        <a:t>Number of new for the period of the project in state fiscal year 2024 </a:t>
                      </a:r>
                      <a:endParaRPr lang="en-US" dirty="0"/>
                    </a:p>
                  </a:txBody>
                  <a:tcPr/>
                </a:tc>
                <a:extLst>
                  <a:ext uri="{0D108BD9-81ED-4DB2-BD59-A6C34878D82A}">
                    <a16:rowId xmlns:a16="http://schemas.microsoft.com/office/drawing/2014/main" val="1827970118"/>
                  </a:ext>
                </a:extLst>
              </a:tr>
              <a:tr h="370840">
                <a:tc>
                  <a:txBody>
                    <a:bodyPr/>
                    <a:lstStyle/>
                    <a:p>
                      <a:r>
                        <a:rPr lang="en-US" dirty="0"/>
                        <a:t>2A.b</a:t>
                      </a:r>
                    </a:p>
                  </a:txBody>
                  <a:tcPr/>
                </a:tc>
                <a:tc>
                  <a:txBody>
                    <a:bodyPr/>
                    <a:lstStyle/>
                    <a:p>
                      <a:r>
                        <a:rPr lang="en-US" sz="1800" kern="1200" dirty="0">
                          <a:solidFill>
                            <a:schemeClr val="dk1"/>
                          </a:solidFill>
                          <a:effectLst/>
                          <a:latin typeface="+mn-lt"/>
                          <a:ea typeface="+mn-ea"/>
                          <a:cs typeface="+mn-cs"/>
                        </a:rPr>
                        <a:t>Only for applicants that hold a contract for state fiscal year 2023; the number of students that will be crossovers from FY23 to FY24</a:t>
                      </a:r>
                      <a:endParaRPr lang="en-US" dirty="0"/>
                    </a:p>
                  </a:txBody>
                  <a:tcPr/>
                </a:tc>
                <a:extLst>
                  <a:ext uri="{0D108BD9-81ED-4DB2-BD59-A6C34878D82A}">
                    <a16:rowId xmlns:a16="http://schemas.microsoft.com/office/drawing/2014/main" val="2551295296"/>
                  </a:ext>
                </a:extLst>
              </a:tr>
              <a:tr h="370840">
                <a:tc>
                  <a:txBody>
                    <a:bodyPr/>
                    <a:lstStyle/>
                    <a:p>
                      <a:r>
                        <a:rPr lang="en-US" dirty="0"/>
                        <a:t>2A.c</a:t>
                      </a:r>
                    </a:p>
                  </a:txBody>
                  <a:tcPr/>
                </a:tc>
                <a:tc>
                  <a:txBody>
                    <a:bodyPr/>
                    <a:lstStyle/>
                    <a:p>
                      <a:r>
                        <a:rPr lang="en-US" dirty="0"/>
                        <a:t>The total number of students you are planning to budget $2,000 each for</a:t>
                      </a:r>
                    </a:p>
                  </a:txBody>
                  <a:tcPr/>
                </a:tc>
                <a:extLst>
                  <a:ext uri="{0D108BD9-81ED-4DB2-BD59-A6C34878D82A}">
                    <a16:rowId xmlns:a16="http://schemas.microsoft.com/office/drawing/2014/main" val="1773177861"/>
                  </a:ext>
                </a:extLst>
              </a:tr>
              <a:tr h="370840">
                <a:tc>
                  <a:txBody>
                    <a:bodyPr/>
                    <a:lstStyle/>
                    <a:p>
                      <a:r>
                        <a:rPr lang="en-US" dirty="0"/>
                        <a:t>2A.d</a:t>
                      </a:r>
                    </a:p>
                  </a:txBody>
                  <a:tcPr/>
                </a:tc>
                <a:tc>
                  <a:txBody>
                    <a:bodyPr/>
                    <a:lstStyle/>
                    <a:p>
                      <a:r>
                        <a:rPr lang="en-US" dirty="0"/>
                        <a:t>Explanation of how the funding requested will expand enrollment</a:t>
                      </a:r>
                    </a:p>
                  </a:txBody>
                  <a:tcPr/>
                </a:tc>
                <a:extLst>
                  <a:ext uri="{0D108BD9-81ED-4DB2-BD59-A6C34878D82A}">
                    <a16:rowId xmlns:a16="http://schemas.microsoft.com/office/drawing/2014/main" val="2492816766"/>
                  </a:ext>
                </a:extLst>
              </a:tr>
              <a:tr h="370840">
                <a:tc>
                  <a:txBody>
                    <a:bodyPr/>
                    <a:lstStyle/>
                    <a:p>
                      <a:r>
                        <a:rPr lang="en-US" dirty="0"/>
                        <a:t>4A</a:t>
                      </a:r>
                    </a:p>
                  </a:txBody>
                  <a:tcPr/>
                </a:tc>
                <a:tc>
                  <a:txBody>
                    <a:bodyPr/>
                    <a:lstStyle/>
                    <a:p>
                      <a:r>
                        <a:rPr lang="en-US" dirty="0"/>
                        <a:t>$2,000 x the number in 2A.c</a:t>
                      </a:r>
                    </a:p>
                  </a:txBody>
                  <a:tcPr/>
                </a:tc>
                <a:extLst>
                  <a:ext uri="{0D108BD9-81ED-4DB2-BD59-A6C34878D82A}">
                    <a16:rowId xmlns:a16="http://schemas.microsoft.com/office/drawing/2014/main" val="87226661"/>
                  </a:ext>
                </a:extLst>
              </a:tr>
            </a:tbl>
          </a:graphicData>
        </a:graphic>
      </p:graphicFrame>
    </p:spTree>
    <p:extLst>
      <p:ext uri="{BB962C8B-B14F-4D97-AF65-F5344CB8AC3E}">
        <p14:creationId xmlns:p14="http://schemas.microsoft.com/office/powerpoint/2010/main" val="361543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611619"/>
          </a:xfrm>
        </p:spPr>
        <p:txBody>
          <a:bodyPr/>
          <a:lstStyle/>
          <a:p>
            <a:r>
              <a:rPr lang="en-US" dirty="0"/>
              <a:t>Required Attachments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2088577"/>
            <a:ext cx="7886700" cy="4475509"/>
          </a:xfrm>
        </p:spPr>
        <p:txBody>
          <a:bodyPr/>
          <a:lstStyle/>
          <a:p>
            <a:pPr marL="0" indent="0">
              <a:buNone/>
            </a:pPr>
            <a:r>
              <a:rPr lang="en-US" sz="2400" dirty="0"/>
              <a:t>Assurances</a:t>
            </a:r>
          </a:p>
          <a:p>
            <a:pPr marL="0" indent="0">
              <a:buNone/>
            </a:pPr>
            <a:r>
              <a:rPr lang="en-US" sz="2400" dirty="0"/>
              <a:t>Program Information Registration:</a:t>
            </a:r>
          </a:p>
          <a:p>
            <a:pPr marL="685784" lvl="1" indent="-342900">
              <a:buFont typeface="Arial" panose="020B0604020202020204" pitchFamily="34" charset="0"/>
              <a:buChar char="•"/>
            </a:pPr>
            <a:r>
              <a:rPr lang="en-US" sz="2000" dirty="0"/>
              <a:t>Enrollment and registration information for all programs included</a:t>
            </a:r>
            <a:endParaRPr lang="en-US" sz="2000" dirty="0">
              <a:solidFill>
                <a:srgbClr val="003764"/>
              </a:solidFill>
            </a:endParaRPr>
          </a:p>
          <a:p>
            <a:pPr marL="0" indent="0">
              <a:buNone/>
            </a:pPr>
            <a:r>
              <a:rPr lang="en-US" sz="2400" dirty="0"/>
              <a:t>Program Mix:</a:t>
            </a:r>
          </a:p>
          <a:p>
            <a:pPr marL="685784" lvl="1" indent="-342900">
              <a:buFont typeface="Arial" panose="020B0604020202020204" pitchFamily="34" charset="0"/>
              <a:buChar char="•"/>
            </a:pPr>
            <a:r>
              <a:rPr lang="en-US" sz="2000" dirty="0"/>
              <a:t>The Program Mix and Equipment Worksheet have been developed to support applicants in fully and accurately calculating each invoice. Use of these worksheets is required and is incorporated into the applicants’ WA CDL contract.</a:t>
            </a:r>
            <a:endParaRPr lang="en-US" sz="2400" dirty="0">
              <a:solidFill>
                <a:srgbClr val="003764"/>
              </a:solidFill>
            </a:endParaRPr>
          </a:p>
        </p:txBody>
      </p:sp>
    </p:spTree>
    <p:extLst>
      <p:ext uri="{BB962C8B-B14F-4D97-AF65-F5344CB8AC3E}">
        <p14:creationId xmlns:p14="http://schemas.microsoft.com/office/powerpoint/2010/main" val="1833114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2060028"/>
            <a:ext cx="7886700" cy="4224394"/>
          </a:xfrm>
        </p:spPr>
        <p:txBody>
          <a:bodyPr/>
          <a:lstStyle/>
          <a:p>
            <a:pPr>
              <a:spcBef>
                <a:spcPts val="1200"/>
              </a:spcBef>
              <a:spcAft>
                <a:spcPts val="1200"/>
              </a:spcAft>
            </a:pPr>
            <a:r>
              <a:rPr lang="en-US" altLang="en-US" sz="2000" dirty="0"/>
              <a:t>This webinar is being recorded and will be made available on the program webpage for future reference.</a:t>
            </a:r>
          </a:p>
          <a:p>
            <a:pPr>
              <a:spcBef>
                <a:spcPts val="1200"/>
              </a:spcBef>
              <a:spcAft>
                <a:spcPts val="1200"/>
              </a:spcAft>
            </a:pPr>
            <a:r>
              <a:rPr lang="en-US" altLang="en-US" sz="2000" dirty="0"/>
              <a:t>This webinar is to discuss the application process and is not a forum to vet proposal ideas.</a:t>
            </a:r>
          </a:p>
          <a:p>
            <a:pPr>
              <a:spcBef>
                <a:spcPts val="1200"/>
              </a:spcBef>
              <a:spcAft>
                <a:spcPts val="1200"/>
              </a:spcAft>
            </a:pPr>
            <a:r>
              <a:rPr lang="en-US" altLang="en-US" sz="2000" dirty="0"/>
              <a:t>We will gather your questions today. Answers will be posted in a Q&amp;A document on the program webpage and updated regularly through September 11.  </a:t>
            </a:r>
          </a:p>
          <a:p>
            <a:pPr>
              <a:spcBef>
                <a:spcPts val="1200"/>
              </a:spcBef>
              <a:spcAft>
                <a:spcPts val="1200"/>
              </a:spcAft>
            </a:pPr>
            <a:r>
              <a:rPr lang="en-US" altLang="en-US" sz="2000" dirty="0"/>
              <a:t>SBCTC Program webpage, find Commercial Drivers License (CDL) for Private Career Schools for Colleges page. </a:t>
            </a:r>
            <a:r>
              <a:rPr lang="en-US" altLang="en-US" sz="2000" dirty="0">
                <a:hlinkClick r:id="rId3"/>
              </a:rPr>
              <a:t>https://www.sbctc.edu/colleges-staff/grants/cdl-pcsc</a:t>
            </a:r>
            <a:r>
              <a:rPr lang="en-US" altLang="en-US" sz="2000" dirty="0"/>
              <a:t> </a:t>
            </a:r>
            <a:endParaRPr lang="en-US" sz="2000" dirty="0"/>
          </a:p>
        </p:txBody>
      </p:sp>
    </p:spTree>
    <p:extLst>
      <p:ext uri="{BB962C8B-B14F-4D97-AF65-F5344CB8AC3E}">
        <p14:creationId xmlns:p14="http://schemas.microsoft.com/office/powerpoint/2010/main" val="418828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a:t>
            </a:r>
          </a:p>
        </p:txBody>
      </p:sp>
      <p:sp>
        <p:nvSpPr>
          <p:cNvPr id="3" name="Text Placeholder 2"/>
          <p:cNvSpPr>
            <a:spLocks noGrp="1"/>
          </p:cNvSpPr>
          <p:nvPr>
            <p:ph type="body" sz="quarter" idx="10"/>
          </p:nvPr>
        </p:nvSpPr>
        <p:spPr>
          <a:xfrm>
            <a:off x="628650" y="2088577"/>
            <a:ext cx="7886700" cy="4097135"/>
          </a:xfrm>
        </p:spPr>
        <p:txBody>
          <a:bodyPr/>
          <a:lstStyle/>
          <a:p>
            <a:pPr marL="227013" indent="-227013">
              <a:lnSpc>
                <a:spcPct val="100000"/>
              </a:lnSpc>
              <a:spcBef>
                <a:spcPts val="600"/>
              </a:spcBef>
            </a:pPr>
            <a:r>
              <a:rPr lang="en-US" altLang="en-US" sz="2000" dirty="0">
                <a:ea typeface="Times New Roman" panose="02020603050405020304" pitchFamily="18" charset="0"/>
                <a:cs typeface="Calibri" panose="020F0502020204030204" pitchFamily="34" charset="0"/>
              </a:rPr>
              <a:t>Be thorough yet succinct. Make your case. Show your timeline and milestones. Leverage resources wherever possible.</a:t>
            </a:r>
          </a:p>
          <a:p>
            <a:pPr marL="227013" indent="-227013">
              <a:lnSpc>
                <a:spcPct val="100000"/>
              </a:lnSpc>
              <a:spcBef>
                <a:spcPts val="600"/>
              </a:spcBef>
            </a:pPr>
            <a:r>
              <a:rPr lang="en-US" altLang="en-US" sz="2000" dirty="0">
                <a:ea typeface="Times New Roman" panose="02020603050405020304" pitchFamily="18" charset="0"/>
                <a:cs typeface="Calibri" panose="020F0502020204030204" pitchFamily="34" charset="0"/>
              </a:rPr>
              <a:t>Proposals that do not meet the minimum requirements listed for eligibility will not be reviewed.</a:t>
            </a:r>
          </a:p>
          <a:p>
            <a:pPr marL="227013" indent="-227013">
              <a:lnSpc>
                <a:spcPct val="100000"/>
              </a:lnSpc>
              <a:spcBef>
                <a:spcPts val="600"/>
              </a:spcBef>
            </a:pPr>
            <a:r>
              <a:rPr lang="en-US" altLang="en-US" sz="2000" dirty="0">
                <a:ea typeface="Times New Roman" panose="02020603050405020304" pitchFamily="18" charset="0"/>
                <a:cs typeface="Calibri" panose="020F0502020204030204" pitchFamily="34" charset="0"/>
              </a:rPr>
              <a:t>An eligible application will be evaluated based on:</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A clear understanding of CDL program requirements and the goal of increasing the supply chain workforce, as evidenced in the application responses.</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Submission of all required documents.</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For applications that include equipment, instructional space, and/or faculty curriculum development/instructor training, funding requested clearly justifies that the expenses are necessary to expand enrollment capacity. </a:t>
            </a:r>
            <a:endParaRPr lang="en-US" sz="2400" dirty="0"/>
          </a:p>
        </p:txBody>
      </p:sp>
    </p:spTree>
    <p:extLst>
      <p:ext uri="{BB962C8B-B14F-4D97-AF65-F5344CB8AC3E}">
        <p14:creationId xmlns:p14="http://schemas.microsoft.com/office/powerpoint/2010/main" val="58353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a:t>
            </a:r>
          </a:p>
        </p:txBody>
      </p:sp>
      <p:sp>
        <p:nvSpPr>
          <p:cNvPr id="3" name="Text Placeholder 2"/>
          <p:cNvSpPr>
            <a:spLocks noGrp="1"/>
          </p:cNvSpPr>
          <p:nvPr>
            <p:ph sz="half" idx="1"/>
          </p:nvPr>
        </p:nvSpPr>
        <p:spPr/>
        <p:txBody>
          <a:bodyPr/>
          <a:lstStyle/>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Applicants’ previous performance in the program, if the PCSC or SD has been within contract previously. This includes but is not limited to:</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compliance with program requirements, </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responsiveness to administrative requests and deadlines, </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past funding levels, </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and the ability to meet the contracted target.</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ETPL records of performance obtained from the Workforce Training and Education Coordinating Board.</a:t>
            </a:r>
          </a:p>
          <a:p>
            <a:pPr marL="0" indent="0">
              <a:spcBef>
                <a:spcPct val="0"/>
              </a:spcBef>
              <a:buNone/>
            </a:pPr>
            <a:endParaRPr lang="en-US" altLang="en-US" sz="2400" dirty="0">
              <a:cs typeface="Times New Roman" panose="02020603050405020304" pitchFamily="18" charset="0"/>
            </a:endParaRPr>
          </a:p>
          <a:p>
            <a:pPr marL="0" indent="0">
              <a:buNone/>
            </a:pPr>
            <a:endParaRPr lang="en-US" sz="2400" dirty="0"/>
          </a:p>
        </p:txBody>
      </p:sp>
      <p:graphicFrame>
        <p:nvGraphicFramePr>
          <p:cNvPr id="6" name="Table 6">
            <a:extLst>
              <a:ext uri="{FF2B5EF4-FFF2-40B4-BE49-F238E27FC236}">
                <a16:creationId xmlns:a16="http://schemas.microsoft.com/office/drawing/2014/main" id="{D2782DB6-5295-2659-561A-6C125B0832CE}"/>
              </a:ext>
            </a:extLst>
          </p:cNvPr>
          <p:cNvGraphicFramePr>
            <a:graphicFrameLocks noGrp="1"/>
          </p:cNvGraphicFramePr>
          <p:nvPr>
            <p:ph sz="half" idx="2"/>
            <p:extLst>
              <p:ext uri="{D42A27DB-BD31-4B8C-83A1-F6EECF244321}">
                <p14:modId xmlns:p14="http://schemas.microsoft.com/office/powerpoint/2010/main" val="730929935"/>
              </p:ext>
            </p:extLst>
          </p:nvPr>
        </p:nvGraphicFramePr>
        <p:xfrm>
          <a:off x="4572000" y="2320631"/>
          <a:ext cx="4197350" cy="3708400"/>
        </p:xfrm>
        <a:graphic>
          <a:graphicData uri="http://schemas.openxmlformats.org/drawingml/2006/table">
            <a:tbl>
              <a:tblPr firstRow="1" bandRow="1">
                <a:tableStyleId>{5C22544A-7EE6-4342-B048-85BDC9FD1C3A}</a:tableStyleId>
              </a:tblPr>
              <a:tblGrid>
                <a:gridCol w="3165475">
                  <a:extLst>
                    <a:ext uri="{9D8B030D-6E8A-4147-A177-3AD203B41FA5}">
                      <a16:colId xmlns:a16="http://schemas.microsoft.com/office/drawing/2014/main" val="3107515540"/>
                    </a:ext>
                  </a:extLst>
                </a:gridCol>
                <a:gridCol w="1031875">
                  <a:extLst>
                    <a:ext uri="{9D8B030D-6E8A-4147-A177-3AD203B41FA5}">
                      <a16:colId xmlns:a16="http://schemas.microsoft.com/office/drawing/2014/main" val="504189178"/>
                    </a:ext>
                  </a:extLst>
                </a:gridCol>
              </a:tblGrid>
              <a:tr h="286558">
                <a:tc>
                  <a:txBody>
                    <a:bodyPr/>
                    <a:lstStyle/>
                    <a:p>
                      <a:r>
                        <a:rPr lang="en-US" dirty="0"/>
                        <a:t>Criteria</a:t>
                      </a:r>
                    </a:p>
                  </a:txBody>
                  <a:tcPr/>
                </a:tc>
                <a:tc>
                  <a:txBody>
                    <a:bodyPr/>
                    <a:lstStyle/>
                    <a:p>
                      <a:pPr algn="ctr"/>
                      <a:r>
                        <a:rPr lang="en-US" dirty="0"/>
                        <a:t>Points</a:t>
                      </a:r>
                    </a:p>
                  </a:txBody>
                  <a:tcPr/>
                </a:tc>
                <a:extLst>
                  <a:ext uri="{0D108BD9-81ED-4DB2-BD59-A6C34878D82A}">
                    <a16:rowId xmlns:a16="http://schemas.microsoft.com/office/drawing/2014/main" val="3722423920"/>
                  </a:ext>
                </a:extLst>
              </a:tr>
              <a:tr h="370840">
                <a:tc>
                  <a:txBody>
                    <a:bodyPr/>
                    <a:lstStyle/>
                    <a:p>
                      <a:r>
                        <a:rPr lang="en-US" sz="1500" b="0" i="0" kern="1200" dirty="0">
                          <a:solidFill>
                            <a:schemeClr val="dk1"/>
                          </a:solidFill>
                          <a:effectLst/>
                          <a:latin typeface="+mn-lt"/>
                          <a:ea typeface="+mn-ea"/>
                          <a:cs typeface="+mn-cs"/>
                        </a:rPr>
                        <a:t>Expansion CDL capacity through the award of financial assistance to students</a:t>
                      </a:r>
                      <a:endParaRPr lang="en-US" sz="1500" b="0" dirty="0"/>
                    </a:p>
                  </a:txBody>
                  <a:tcPr/>
                </a:tc>
                <a:tc>
                  <a:txBody>
                    <a:bodyPr/>
                    <a:lstStyle/>
                    <a:p>
                      <a:pPr algn="ctr"/>
                      <a:r>
                        <a:rPr lang="en-US" sz="1500" b="0" i="0" kern="1200" dirty="0">
                          <a:solidFill>
                            <a:schemeClr val="dk1"/>
                          </a:solidFill>
                          <a:effectLst/>
                          <a:latin typeface="+mn-lt"/>
                          <a:ea typeface="+mn-ea"/>
                          <a:cs typeface="+mn-cs"/>
                        </a:rPr>
                        <a:t>50</a:t>
                      </a:r>
                      <a:endParaRPr lang="en-US" sz="1500" b="0" dirty="0"/>
                    </a:p>
                  </a:txBody>
                  <a:tcPr anchor="ctr"/>
                </a:tc>
                <a:extLst>
                  <a:ext uri="{0D108BD9-81ED-4DB2-BD59-A6C34878D82A}">
                    <a16:rowId xmlns:a16="http://schemas.microsoft.com/office/drawing/2014/main" val="3060836328"/>
                  </a:ext>
                </a:extLst>
              </a:tr>
              <a:tr h="370840">
                <a:tc>
                  <a:txBody>
                    <a:bodyPr/>
                    <a:lstStyle/>
                    <a:p>
                      <a:r>
                        <a:rPr lang="en-US" sz="1500" b="0" i="0" kern="1200" dirty="0">
                          <a:solidFill>
                            <a:schemeClr val="dk1"/>
                          </a:solidFill>
                          <a:effectLst/>
                          <a:latin typeface="+mn-lt"/>
                          <a:ea typeface="+mn-ea"/>
                          <a:cs typeface="+mn-cs"/>
                        </a:rPr>
                        <a:t>Description of outreach and inclusion of underserved populations</a:t>
                      </a:r>
                      <a:endParaRPr lang="en-US" sz="1500" dirty="0"/>
                    </a:p>
                  </a:txBody>
                  <a:tcPr/>
                </a:tc>
                <a:tc>
                  <a:txBody>
                    <a:bodyPr/>
                    <a:lstStyle/>
                    <a:p>
                      <a:pPr algn="ctr"/>
                      <a:r>
                        <a:rPr lang="en-US" sz="1500" dirty="0"/>
                        <a:t>10</a:t>
                      </a:r>
                    </a:p>
                  </a:txBody>
                  <a:tcPr anchor="ctr"/>
                </a:tc>
                <a:extLst>
                  <a:ext uri="{0D108BD9-81ED-4DB2-BD59-A6C34878D82A}">
                    <a16:rowId xmlns:a16="http://schemas.microsoft.com/office/drawing/2014/main" val="985320407"/>
                  </a:ext>
                </a:extLst>
              </a:tr>
              <a:tr h="370840">
                <a:tc>
                  <a:txBody>
                    <a:bodyPr/>
                    <a:lstStyle/>
                    <a:p>
                      <a:r>
                        <a:rPr lang="en-US" sz="1500" b="0" i="0" kern="1200" dirty="0">
                          <a:solidFill>
                            <a:schemeClr val="dk1"/>
                          </a:solidFill>
                          <a:effectLst/>
                          <a:latin typeface="+mn-lt"/>
                          <a:ea typeface="+mn-ea"/>
                          <a:cs typeface="+mn-cs"/>
                        </a:rPr>
                        <a:t>Level of previous performance in student completion and placement</a:t>
                      </a:r>
                      <a:endParaRPr lang="en-US" sz="1500" dirty="0"/>
                    </a:p>
                  </a:txBody>
                  <a:tcPr/>
                </a:tc>
                <a:tc>
                  <a:txBody>
                    <a:bodyPr/>
                    <a:lstStyle/>
                    <a:p>
                      <a:pPr algn="ctr"/>
                      <a:r>
                        <a:rPr lang="en-US" sz="1500" dirty="0"/>
                        <a:t>10</a:t>
                      </a:r>
                    </a:p>
                  </a:txBody>
                  <a:tcPr anchor="ctr"/>
                </a:tc>
                <a:extLst>
                  <a:ext uri="{0D108BD9-81ED-4DB2-BD59-A6C34878D82A}">
                    <a16:rowId xmlns:a16="http://schemas.microsoft.com/office/drawing/2014/main" val="2766436725"/>
                  </a:ext>
                </a:extLst>
              </a:tr>
              <a:tr h="370840">
                <a:tc>
                  <a:txBody>
                    <a:bodyPr/>
                    <a:lstStyle/>
                    <a:p>
                      <a:r>
                        <a:rPr lang="en-US" sz="1500" b="0" i="0" kern="1200" dirty="0">
                          <a:solidFill>
                            <a:schemeClr val="dk1"/>
                          </a:solidFill>
                          <a:effectLst/>
                          <a:latin typeface="+mn-lt"/>
                          <a:ea typeface="+mn-ea"/>
                          <a:cs typeface="+mn-cs"/>
                        </a:rPr>
                        <a:t>Description and justification for budgeted expansion resources</a:t>
                      </a:r>
                      <a:endParaRPr lang="en-US" sz="1500" dirty="0"/>
                    </a:p>
                  </a:txBody>
                  <a:tcPr/>
                </a:tc>
                <a:tc>
                  <a:txBody>
                    <a:bodyPr/>
                    <a:lstStyle/>
                    <a:p>
                      <a:pPr algn="ctr"/>
                      <a:r>
                        <a:rPr lang="en-US" sz="1500" dirty="0"/>
                        <a:t>25</a:t>
                      </a:r>
                    </a:p>
                  </a:txBody>
                  <a:tcPr anchor="ctr"/>
                </a:tc>
                <a:extLst>
                  <a:ext uri="{0D108BD9-81ED-4DB2-BD59-A6C34878D82A}">
                    <a16:rowId xmlns:a16="http://schemas.microsoft.com/office/drawing/2014/main" val="709811390"/>
                  </a:ext>
                </a:extLst>
              </a:tr>
              <a:tr h="370840">
                <a:tc>
                  <a:txBody>
                    <a:bodyPr/>
                    <a:lstStyle/>
                    <a:p>
                      <a:r>
                        <a:rPr lang="en-US" sz="1500" b="0" i="0" kern="1200" dirty="0">
                          <a:solidFill>
                            <a:schemeClr val="dk1"/>
                          </a:solidFill>
                          <a:effectLst/>
                          <a:latin typeface="+mn-lt"/>
                          <a:ea typeface="+mn-ea"/>
                          <a:cs typeface="+mn-cs"/>
                        </a:rPr>
                        <a:t>Previous WA CDL contract experience</a:t>
                      </a:r>
                      <a:endParaRPr lang="en-US" sz="1500" dirty="0"/>
                    </a:p>
                  </a:txBody>
                  <a:tcPr/>
                </a:tc>
                <a:tc>
                  <a:txBody>
                    <a:bodyPr/>
                    <a:lstStyle/>
                    <a:p>
                      <a:pPr algn="ctr"/>
                      <a:r>
                        <a:rPr lang="en-US" sz="1500" dirty="0"/>
                        <a:t>5</a:t>
                      </a:r>
                    </a:p>
                  </a:txBody>
                  <a:tcPr anchor="ctr"/>
                </a:tc>
                <a:extLst>
                  <a:ext uri="{0D108BD9-81ED-4DB2-BD59-A6C34878D82A}">
                    <a16:rowId xmlns:a16="http://schemas.microsoft.com/office/drawing/2014/main" val="599489176"/>
                  </a:ext>
                </a:extLst>
              </a:tr>
              <a:tr h="370840">
                <a:tc>
                  <a:txBody>
                    <a:bodyPr/>
                    <a:lstStyle/>
                    <a:p>
                      <a:r>
                        <a:rPr lang="en-US" sz="1500" b="1" dirty="0"/>
                        <a:t>Total</a:t>
                      </a:r>
                    </a:p>
                  </a:txBody>
                  <a:tcPr/>
                </a:tc>
                <a:tc>
                  <a:txBody>
                    <a:bodyPr/>
                    <a:lstStyle/>
                    <a:p>
                      <a:pPr algn="ctr"/>
                      <a:r>
                        <a:rPr lang="en-US" sz="1500" b="1" dirty="0"/>
                        <a:t>100</a:t>
                      </a:r>
                    </a:p>
                  </a:txBody>
                  <a:tcPr anchor="ctr"/>
                </a:tc>
                <a:extLst>
                  <a:ext uri="{0D108BD9-81ED-4DB2-BD59-A6C34878D82A}">
                    <a16:rowId xmlns:a16="http://schemas.microsoft.com/office/drawing/2014/main" val="1493876502"/>
                  </a:ext>
                </a:extLst>
              </a:tr>
            </a:tbl>
          </a:graphicData>
        </a:graphic>
      </p:graphicFrame>
    </p:spTree>
    <p:extLst>
      <p:ext uri="{BB962C8B-B14F-4D97-AF65-F5344CB8AC3E}">
        <p14:creationId xmlns:p14="http://schemas.microsoft.com/office/powerpoint/2010/main" val="4117911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589460" y="1967952"/>
            <a:ext cx="8384721" cy="4302219"/>
          </a:xfrm>
        </p:spPr>
        <p:txBody>
          <a:bodyPr/>
          <a:lstStyle/>
          <a:p>
            <a:pPr>
              <a:lnSpc>
                <a:spcPct val="100000"/>
              </a:lnSpc>
              <a:spcBef>
                <a:spcPts val="600"/>
              </a:spcBef>
              <a:defRPr/>
            </a:pPr>
            <a:r>
              <a:rPr lang="en-US" sz="2400" dirty="0"/>
              <a:t>Proposals due:  September 11, 2023, 11:55pm </a:t>
            </a:r>
          </a:p>
          <a:p>
            <a:pPr marL="1257316" lvl="2" indent="-457200" defTabSz="685766">
              <a:lnSpc>
                <a:spcPct val="100000"/>
              </a:lnSpc>
              <a:spcBef>
                <a:spcPts val="600"/>
              </a:spcBef>
              <a:defRPr/>
            </a:pPr>
            <a:r>
              <a:rPr lang="en-US" sz="1800" dirty="0">
                <a:solidFill>
                  <a:srgbClr val="003764"/>
                </a:solidFill>
              </a:rPr>
              <a:t>Staff available for assistance until 4pm</a:t>
            </a:r>
          </a:p>
          <a:p>
            <a:pPr>
              <a:lnSpc>
                <a:spcPct val="100000"/>
              </a:lnSpc>
              <a:spcBef>
                <a:spcPts val="600"/>
              </a:spcBef>
              <a:defRPr/>
            </a:pPr>
            <a:r>
              <a:rPr lang="en-US" altLang="en-US" sz="2400" dirty="0"/>
              <a:t>September 12</a:t>
            </a:r>
            <a:r>
              <a:rPr lang="en-US" sz="2400" dirty="0"/>
              <a:t> (dates are approximate)</a:t>
            </a:r>
          </a:p>
          <a:p>
            <a:pPr marL="1257316" lvl="2" indent="-457200" defTabSz="685766">
              <a:lnSpc>
                <a:spcPct val="100000"/>
              </a:lnSpc>
              <a:spcBef>
                <a:spcPts val="600"/>
              </a:spcBef>
              <a:defRPr/>
            </a:pPr>
            <a:r>
              <a:rPr lang="en-US" sz="1800" dirty="0">
                <a:solidFill>
                  <a:srgbClr val="003764"/>
                </a:solidFill>
              </a:rPr>
              <a:t>Clarification or revisions, if needed / project scaling if required</a:t>
            </a:r>
          </a:p>
          <a:p>
            <a:pPr marL="1257316" lvl="2" indent="-457200" defTabSz="685766">
              <a:lnSpc>
                <a:spcPct val="100000"/>
              </a:lnSpc>
              <a:spcBef>
                <a:spcPts val="600"/>
              </a:spcBef>
              <a:defRPr/>
            </a:pPr>
            <a:r>
              <a:rPr lang="en-US" sz="1800" dirty="0">
                <a:solidFill>
                  <a:srgbClr val="003764"/>
                </a:solidFill>
              </a:rPr>
              <a:t>Revisions are time-sensitive; please monitor inboxes for OGMS messages</a:t>
            </a:r>
          </a:p>
          <a:p>
            <a:pPr>
              <a:lnSpc>
                <a:spcPct val="100000"/>
              </a:lnSpc>
              <a:spcBef>
                <a:spcPts val="600"/>
              </a:spcBef>
              <a:defRPr/>
            </a:pPr>
            <a:r>
              <a:rPr lang="en-US" sz="2400" dirty="0"/>
              <a:t>Notification and award of funding to take place as close to </a:t>
            </a:r>
            <a:r>
              <a:rPr lang="en-US" altLang="en-US" sz="2400" dirty="0"/>
              <a:t>October 1</a:t>
            </a:r>
            <a:r>
              <a:rPr lang="en-US" sz="2400" dirty="0"/>
              <a:t> as possible. </a:t>
            </a:r>
          </a:p>
          <a:p>
            <a:pPr>
              <a:lnSpc>
                <a:spcPct val="100000"/>
              </a:lnSpc>
              <a:spcBef>
                <a:spcPts val="600"/>
              </a:spcBef>
              <a:defRPr/>
            </a:pPr>
            <a:r>
              <a:rPr lang="en-US" sz="2400" dirty="0"/>
              <a:t>Contracted activities begin October 1, or as soon as possible thereafter.</a:t>
            </a:r>
          </a:p>
        </p:txBody>
      </p:sp>
    </p:spTree>
    <p:extLst>
      <p:ext uri="{BB962C8B-B14F-4D97-AF65-F5344CB8AC3E}">
        <p14:creationId xmlns:p14="http://schemas.microsoft.com/office/powerpoint/2010/main" val="1858217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pPr marL="0" indent="0">
              <a:buNone/>
            </a:pPr>
            <a:r>
              <a:rPr lang="en-US" altLang="en-US" dirty="0"/>
              <a:t>Q&amp;A document will be updated continuously through September 11 and posted to the program web page. Keep checking back for updates!</a:t>
            </a:r>
          </a:p>
          <a:p>
            <a:pPr marL="0" indent="0">
              <a:buNone/>
            </a:pPr>
            <a:endParaRPr lang="en-US" altLang="en-US" dirty="0"/>
          </a:p>
          <a:p>
            <a:pPr marL="0" indent="0" algn="ctr">
              <a:buNone/>
            </a:pPr>
            <a:r>
              <a:rPr lang="en-US" altLang="en-US" dirty="0"/>
              <a:t>Danny Marshall</a:t>
            </a:r>
          </a:p>
          <a:p>
            <a:pPr marL="0" indent="0" algn="ctr">
              <a:buNone/>
            </a:pPr>
            <a:r>
              <a:rPr lang="en-US" altLang="en-US" dirty="0"/>
              <a:t>360-704-4332</a:t>
            </a:r>
          </a:p>
          <a:p>
            <a:pPr marL="0" indent="0" algn="ctr">
              <a:buNone/>
            </a:pPr>
            <a:r>
              <a:rPr lang="en-US" altLang="en-US" u="sng" dirty="0"/>
              <a:t>dmarshall@sbctc.edu</a:t>
            </a:r>
          </a:p>
          <a:p>
            <a:pPr algn="ctr"/>
            <a:endParaRPr lang="en-US" dirty="0"/>
          </a:p>
        </p:txBody>
      </p:sp>
    </p:spTree>
    <p:extLst>
      <p:ext uri="{BB962C8B-B14F-4D97-AF65-F5344CB8AC3E}">
        <p14:creationId xmlns:p14="http://schemas.microsoft.com/office/powerpoint/2010/main" val="371767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a:t>
            </a:r>
            <a:r>
              <a:rPr lang="en-US" dirty="0" err="1"/>
              <a:t>WIll</a:t>
            </a:r>
            <a:r>
              <a:rPr lang="en-US" dirty="0"/>
              <a:t> cover</a:t>
            </a:r>
          </a:p>
        </p:txBody>
      </p:sp>
      <p:sp>
        <p:nvSpPr>
          <p:cNvPr id="3" name="Text Placeholder 2"/>
          <p:cNvSpPr>
            <a:spLocks noGrp="1"/>
          </p:cNvSpPr>
          <p:nvPr>
            <p:ph type="body" sz="quarter" idx="10"/>
          </p:nvPr>
        </p:nvSpPr>
        <p:spPr>
          <a:xfrm>
            <a:off x="628650" y="2265367"/>
            <a:ext cx="7886700" cy="4156454"/>
          </a:xfrm>
        </p:spPr>
        <p:txBody>
          <a:bodyPr/>
          <a:lstStyle/>
          <a:p>
            <a:pPr>
              <a:lnSpc>
                <a:spcPct val="100000"/>
              </a:lnSpc>
              <a:spcBef>
                <a:spcPts val="600"/>
              </a:spcBef>
            </a:pPr>
            <a:r>
              <a:rPr lang="en-US" altLang="en-US" sz="2200" dirty="0"/>
              <a:t>Overview of the WA CDL Grant FY24 guidelines, including: </a:t>
            </a:r>
          </a:p>
          <a:p>
            <a:pPr lvl="2">
              <a:lnSpc>
                <a:spcPct val="100000"/>
              </a:lnSpc>
              <a:spcBef>
                <a:spcPts val="600"/>
              </a:spcBef>
            </a:pPr>
            <a:r>
              <a:rPr lang="en-US" altLang="en-US" dirty="0">
                <a:solidFill>
                  <a:srgbClr val="003764"/>
                </a:solidFill>
              </a:rPr>
              <a:t>the purpose of the funds</a:t>
            </a:r>
          </a:p>
          <a:p>
            <a:pPr lvl="2">
              <a:lnSpc>
                <a:spcPct val="100000"/>
              </a:lnSpc>
              <a:spcBef>
                <a:spcPts val="600"/>
              </a:spcBef>
            </a:pPr>
            <a:r>
              <a:rPr lang="en-US" altLang="en-US" dirty="0">
                <a:solidFill>
                  <a:srgbClr val="003764"/>
                </a:solidFill>
              </a:rPr>
              <a:t>allowable uses of funds</a:t>
            </a:r>
          </a:p>
          <a:p>
            <a:pPr lvl="2">
              <a:lnSpc>
                <a:spcPct val="100000"/>
              </a:lnSpc>
              <a:spcBef>
                <a:spcPts val="600"/>
              </a:spcBef>
            </a:pPr>
            <a:r>
              <a:rPr lang="en-US" altLang="en-US" dirty="0">
                <a:solidFill>
                  <a:srgbClr val="003764"/>
                </a:solidFill>
              </a:rPr>
              <a:t>who may apply</a:t>
            </a:r>
          </a:p>
          <a:p>
            <a:pPr lvl="2">
              <a:lnSpc>
                <a:spcPct val="100000"/>
              </a:lnSpc>
              <a:spcBef>
                <a:spcPts val="600"/>
              </a:spcBef>
            </a:pPr>
            <a:r>
              <a:rPr lang="en-US" altLang="en-US" dirty="0">
                <a:solidFill>
                  <a:srgbClr val="003764"/>
                </a:solidFill>
              </a:rPr>
              <a:t>funding and budget details</a:t>
            </a:r>
          </a:p>
          <a:p>
            <a:pPr>
              <a:spcBef>
                <a:spcPts val="1200"/>
              </a:spcBef>
              <a:spcAft>
                <a:spcPts val="1200"/>
              </a:spcAft>
            </a:pPr>
            <a:r>
              <a:rPr lang="en-US" altLang="en-US" sz="2200" dirty="0"/>
              <a:t>Applying through OGMS</a:t>
            </a:r>
          </a:p>
          <a:p>
            <a:pPr>
              <a:spcBef>
                <a:spcPts val="1200"/>
              </a:spcBef>
              <a:spcAft>
                <a:spcPts val="1200"/>
              </a:spcAft>
            </a:pPr>
            <a:r>
              <a:rPr lang="en-US" altLang="en-US" sz="2200" dirty="0"/>
              <a:t>Attachments that must be submitted for consideration</a:t>
            </a:r>
          </a:p>
          <a:p>
            <a:pPr>
              <a:spcBef>
                <a:spcPts val="1200"/>
              </a:spcBef>
              <a:spcAft>
                <a:spcPts val="1200"/>
              </a:spcAft>
            </a:pPr>
            <a:r>
              <a:rPr lang="en-US" altLang="en-US" sz="2200" dirty="0"/>
              <a:t>Review criteria</a:t>
            </a:r>
          </a:p>
          <a:p>
            <a:endParaRPr lang="en-US" sz="2400" dirty="0"/>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32679"/>
            <a:ext cx="7886700" cy="611619"/>
          </a:xfrm>
        </p:spPr>
        <p:txBody>
          <a:bodyPr/>
          <a:lstStyle/>
          <a:p>
            <a:r>
              <a:rPr lang="en-US" dirty="0"/>
              <a:t>Purpose of funds</a:t>
            </a:r>
          </a:p>
        </p:txBody>
      </p:sp>
      <p:sp>
        <p:nvSpPr>
          <p:cNvPr id="3" name="Text Placeholder 2"/>
          <p:cNvSpPr>
            <a:spLocks noGrp="1"/>
          </p:cNvSpPr>
          <p:nvPr>
            <p:ph type="body" sz="quarter" idx="10"/>
          </p:nvPr>
        </p:nvSpPr>
        <p:spPr>
          <a:xfrm>
            <a:off x="628650" y="2186152"/>
            <a:ext cx="8023860" cy="4057332"/>
          </a:xfrm>
        </p:spPr>
        <p:txBody>
          <a:bodyPr/>
          <a:lstStyle/>
          <a:p>
            <a:pPr marL="0" indent="0">
              <a:lnSpc>
                <a:spcPct val="100000"/>
              </a:lnSpc>
              <a:spcBef>
                <a:spcPts val="0"/>
              </a:spcBef>
              <a:buNone/>
            </a:pPr>
            <a:r>
              <a:rPr lang="en-US" sz="2200" dirty="0"/>
              <a:t>Through the WA CDL Grant, SBCTC makes CDL expansion funding available via contracts with eligible Private Career Schools and Colleges (PCSC) and Public K-12 School Districts (SDs) that are selected through a competitive application process. </a:t>
            </a:r>
          </a:p>
          <a:p>
            <a:pPr marL="0" indent="0">
              <a:lnSpc>
                <a:spcPct val="100000"/>
              </a:lnSpc>
              <a:spcBef>
                <a:spcPts val="1800"/>
              </a:spcBef>
              <a:buNone/>
            </a:pPr>
            <a:r>
              <a:rPr lang="en-US" sz="2200" dirty="0"/>
              <a:t>The CDL Grant Fund may be used to fund financial assistance for enrolled students and other expansion resources. School districts may access funds exclusively to offset out-of-pocket costs that are otherwise incurred by school bus driver trainees.</a:t>
            </a:r>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Purpose of funds, continued</a:t>
            </a:r>
          </a:p>
        </p:txBody>
      </p:sp>
      <p:sp>
        <p:nvSpPr>
          <p:cNvPr id="3" name="Text Placeholder 2"/>
          <p:cNvSpPr>
            <a:spLocks noGrp="1"/>
          </p:cNvSpPr>
          <p:nvPr>
            <p:ph type="body" sz="quarter" idx="10"/>
          </p:nvPr>
        </p:nvSpPr>
        <p:spPr>
          <a:xfrm>
            <a:off x="628650" y="1757889"/>
            <a:ext cx="8346674" cy="4417279"/>
          </a:xfrm>
        </p:spPr>
        <p:txBody>
          <a:bodyPr/>
          <a:lstStyle/>
          <a:p>
            <a:r>
              <a:rPr lang="en-US" sz="2400" dirty="0"/>
              <a:t>The allocated resources will support the development and continued alignment of education and training programs with current industry practice and employee recruitment needs. </a:t>
            </a:r>
          </a:p>
          <a:p>
            <a:r>
              <a:rPr lang="en-US" sz="2400" dirty="0"/>
              <a:t>Commercial drivers licensing programs are a priority; instructional programs that support trucking-related supply chain and school bus driving industries are also eligible. Please contact us if you have questions about any specific programs. </a:t>
            </a:r>
          </a:p>
          <a:p>
            <a:r>
              <a:rPr lang="en-US" sz="2400" dirty="0"/>
              <a:t>Overall, what we’re looking for is enrollment capacity increases and more completions in CDL and related programs.</a:t>
            </a:r>
          </a:p>
        </p:txBody>
      </p:sp>
    </p:spTree>
    <p:extLst>
      <p:ext uri="{BB962C8B-B14F-4D97-AF65-F5344CB8AC3E}">
        <p14:creationId xmlns:p14="http://schemas.microsoft.com/office/powerpoint/2010/main" val="279748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4338110"/>
          </a:xfrm>
        </p:spPr>
        <p:txBody>
          <a:bodyPr/>
          <a:lstStyle/>
          <a:p>
            <a:pPr marL="0" indent="0">
              <a:buNone/>
            </a:pPr>
            <a:r>
              <a:rPr lang="en-US" sz="1900" dirty="0"/>
              <a:t>A total of $1,000,00 is being made available for WA CDL grant contracts. Funding will be divided between student financial assistance and enrollment expansion resources.</a:t>
            </a:r>
            <a:br>
              <a:rPr lang="en-US" sz="1900" dirty="0"/>
            </a:br>
            <a:endParaRPr lang="en-US" sz="1900" dirty="0"/>
          </a:p>
          <a:p>
            <a:pPr marL="0" indent="0">
              <a:buNone/>
            </a:pPr>
            <a:r>
              <a:rPr lang="en-US" sz="1900" dirty="0"/>
              <a:t>WA CDL Grant funds may be used for student financial assistance to:</a:t>
            </a:r>
          </a:p>
          <a:p>
            <a:r>
              <a:rPr lang="en-US" sz="1900" dirty="0"/>
              <a:t>Support published tuition and expenses for a students’ training.</a:t>
            </a:r>
          </a:p>
          <a:p>
            <a:r>
              <a:rPr lang="en-US" sz="1900" dirty="0"/>
              <a:t>Funding for financial assistance is provided at a rate of $2,000 per student per program per grant fiscal year.</a:t>
            </a:r>
          </a:p>
          <a:p>
            <a:r>
              <a:rPr lang="en-US" sz="1900" dirty="0"/>
              <a:t>WA CDL Grants should be combined with other student aid and must not exceed the maximum per student rate, or the actual total student charges.</a:t>
            </a:r>
          </a:p>
          <a:p>
            <a:pPr lvl="0"/>
            <a:r>
              <a:rPr lang="en-US" sz="1900" dirty="0"/>
              <a:t>Given the limited funding available, schools are encouraged to make requests at levels that reflect their planned support needs, and to leverage coordination with other training resources.</a:t>
            </a:r>
            <a:br>
              <a:rPr lang="en-US" sz="1900" dirty="0"/>
            </a:br>
            <a:endParaRPr lang="en-US" sz="1900" dirty="0"/>
          </a:p>
          <a:p>
            <a:pPr marL="0" indent="0">
              <a:buNone/>
            </a:pPr>
            <a:endParaRPr lang="en-US" sz="1900" dirty="0"/>
          </a:p>
        </p:txBody>
      </p:sp>
    </p:spTree>
    <p:extLst>
      <p:ext uri="{BB962C8B-B14F-4D97-AF65-F5344CB8AC3E}">
        <p14:creationId xmlns:p14="http://schemas.microsoft.com/office/powerpoint/2010/main" val="104001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pPr marL="0" indent="0">
              <a:buNone/>
            </a:pPr>
            <a:r>
              <a:rPr lang="en-US" sz="1900" dirty="0"/>
              <a:t>WA CDL Grant funds may also be used for:</a:t>
            </a:r>
          </a:p>
          <a:p>
            <a:r>
              <a:rPr lang="en-US" sz="1800" dirty="0"/>
              <a:t>Equipment upgrades or new equipment purchases for expanded training, at a maximum of $25,000 per contract;</a:t>
            </a:r>
          </a:p>
          <a:p>
            <a:r>
              <a:rPr lang="en-US" sz="1800" dirty="0"/>
              <a:t>New training spaces and locations to support capacity needs and expansion of training to veterans and veteran spouses, and underserved populations to include foster care and homeless transition populations and previously incarcerated persons, at a maximum of $25,000 per contract; and</a:t>
            </a:r>
          </a:p>
          <a:p>
            <a:r>
              <a:rPr lang="en-US" sz="1800" dirty="0"/>
              <a:t>Faculty curriculum development and instructor training for driving, repair, and service of technological advancements facing the industries, at a maximum of $6,000 per contract.</a:t>
            </a:r>
          </a:p>
        </p:txBody>
      </p:sp>
    </p:spTree>
    <p:extLst>
      <p:ext uri="{BB962C8B-B14F-4D97-AF65-F5344CB8AC3E}">
        <p14:creationId xmlns:p14="http://schemas.microsoft.com/office/powerpoint/2010/main" val="1642079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pPr marL="0" lvl="0" indent="0">
              <a:buNone/>
            </a:pPr>
            <a:r>
              <a:rPr lang="en-US" sz="2000" dirty="0"/>
              <a:t>Student financial assistance policies: </a:t>
            </a:r>
          </a:p>
          <a:p>
            <a:pPr marL="285750" lvl="1" indent="-285750">
              <a:buFont typeface="Arial" panose="020B0604020202020204" pitchFamily="34" charset="0"/>
              <a:buChar char="•"/>
            </a:pPr>
            <a:r>
              <a:rPr lang="en-US" sz="1800" dirty="0"/>
              <a:t>The applicant must not require a student to fill out the Free Application for Federal Student Aid (FAFSA) in order to receive WA CDL Fund student financial assistance. </a:t>
            </a:r>
          </a:p>
          <a:p>
            <a:pPr marL="285750" lvl="1" indent="-285750">
              <a:buFont typeface="Arial" panose="020B0604020202020204" pitchFamily="34" charset="0"/>
              <a:buChar char="•"/>
            </a:pPr>
            <a:r>
              <a:rPr lang="en-US" sz="1800" dirty="0"/>
              <a:t>The college must require students seeking CDL Fund student financial assistance to make their requests for assistance in writing. These requests must be retained on file by the college. </a:t>
            </a:r>
          </a:p>
          <a:p>
            <a:pPr marL="285750" lvl="1" indent="-285750">
              <a:buFont typeface="Arial" panose="020B0604020202020204" pitchFamily="34" charset="0"/>
              <a:buChar char="•"/>
            </a:pPr>
            <a:r>
              <a:rPr lang="en-US" sz="1800" dirty="0"/>
              <a:t>WA CDL Grant student financial assistance is offered in recognition that CDL programs are not typically eligible for federal or state financial aid and there is a high out-of-pocket cost to students for these programs. Given the limited amount of funding available, colleges should focus proposals for financial assistance on instructional programs that are not otherwise eligible for financial aid. Aid should be leveraged as much as possible with other workforce student support funding programs.</a:t>
            </a:r>
          </a:p>
          <a:p>
            <a:pPr marL="0" indent="0">
              <a:buNone/>
            </a:pPr>
            <a:endParaRPr lang="en-US" sz="1200" dirty="0"/>
          </a:p>
        </p:txBody>
      </p:sp>
    </p:spTree>
    <p:extLst>
      <p:ext uri="{BB962C8B-B14F-4D97-AF65-F5344CB8AC3E}">
        <p14:creationId xmlns:p14="http://schemas.microsoft.com/office/powerpoint/2010/main" val="2807005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7886700" cy="4084770"/>
          </a:xfrm>
        </p:spPr>
        <p:txBody>
          <a:bodyPr/>
          <a:lstStyle/>
          <a:p>
            <a:pPr marL="0" lvl="0" indent="0">
              <a:buNone/>
            </a:pPr>
            <a:r>
              <a:rPr lang="en-US" sz="2200" dirty="0"/>
              <a:t>Student financial assistance policies: </a:t>
            </a:r>
          </a:p>
          <a:p>
            <a:pPr marL="285750" lvl="1" indent="-285750">
              <a:buFont typeface="Arial" panose="020B0604020202020204" pitchFamily="34" charset="0"/>
              <a:buChar char="•"/>
            </a:pPr>
            <a:r>
              <a:rPr lang="en-US" sz="2200" dirty="0"/>
              <a:t>Student financial assistance must not exceed the per-student published cost of attendance for the program.</a:t>
            </a:r>
          </a:p>
          <a:p>
            <a:pPr marL="285750" lvl="1" indent="-285750">
              <a:buFont typeface="Arial" panose="020B0604020202020204" pitchFamily="34" charset="0"/>
              <a:buChar char="•"/>
            </a:pPr>
            <a:r>
              <a:rPr lang="en-US" sz="2200" dirty="0"/>
              <a:t>The school must maintain a record of students who received WA CDL Fund financial assistance. </a:t>
            </a:r>
          </a:p>
          <a:p>
            <a:pPr marL="285750" lvl="1" indent="-285750">
              <a:buFont typeface="Arial" panose="020B0604020202020204" pitchFamily="34" charset="0"/>
              <a:buChar char="•"/>
            </a:pPr>
            <a:r>
              <a:rPr lang="en-US" sz="2200" dirty="0"/>
              <a:t>There are no eligibility requirements for students to receive WA CDL Fund financial assistance beyond meeting the admissions requirements for the instructional program that is being supported by the CDL Fund. </a:t>
            </a:r>
          </a:p>
          <a:p>
            <a:pPr marL="285750" lvl="1" indent="-285750">
              <a:buFont typeface="Arial" panose="020B0604020202020204" pitchFamily="34" charset="0"/>
              <a:buChar char="•"/>
            </a:pPr>
            <a:r>
              <a:rPr lang="en-US" sz="2200" dirty="0"/>
              <a:t>Schools will be able to bill the grant one time for the total financial assistance provided to a student, including tuition, or other direct expenditures made on the student's behalf.</a:t>
            </a:r>
          </a:p>
        </p:txBody>
      </p:sp>
    </p:spTree>
    <p:extLst>
      <p:ext uri="{BB962C8B-B14F-4D97-AF65-F5344CB8AC3E}">
        <p14:creationId xmlns:p14="http://schemas.microsoft.com/office/powerpoint/2010/main" val="1432225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0</TotalTime>
  <Words>2071</Words>
  <Application>Microsoft Office PowerPoint</Application>
  <PresentationFormat>On-screen Show (4:3)</PresentationFormat>
  <Paragraphs>198</Paragraphs>
  <Slides>23</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Franklin Gothic Book</vt:lpstr>
      <vt:lpstr>Franklin Gothic Medium</vt:lpstr>
      <vt:lpstr>Segoe UI</vt:lpstr>
      <vt:lpstr>Office Theme</vt:lpstr>
      <vt:lpstr>Washington commercial drivers license Grant  (WA CDL Grant) </vt:lpstr>
      <vt:lpstr>About the webinar</vt:lpstr>
      <vt:lpstr>What we WIll cover</vt:lpstr>
      <vt:lpstr>Purpose of funds</vt:lpstr>
      <vt:lpstr>Purpose of funds, continued</vt:lpstr>
      <vt:lpstr>Allowable uses</vt:lpstr>
      <vt:lpstr>Allowable uses</vt:lpstr>
      <vt:lpstr>Allowable uses</vt:lpstr>
      <vt:lpstr>Allowable uses</vt:lpstr>
      <vt:lpstr>Who may apply</vt:lpstr>
      <vt:lpstr>Funding</vt:lpstr>
      <vt:lpstr>Grant and Application guidelines</vt:lpstr>
      <vt:lpstr>Online Grant Management system (OGMS) Questions</vt:lpstr>
      <vt:lpstr>Application Information and Grant Resources</vt:lpstr>
      <vt:lpstr>Applying in ogms</vt:lpstr>
      <vt:lpstr>FUNDING CATEGORIES</vt:lpstr>
      <vt:lpstr>BUDGET</vt:lpstr>
      <vt:lpstr>Student support</vt:lpstr>
      <vt:lpstr>Required Attachments</vt:lpstr>
      <vt:lpstr>evaluation criteria</vt:lpstr>
      <vt:lpstr>evaluation criteria</vt:lpstr>
      <vt:lpstr>timeline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2022-09-30T19:45:06Z</dcterms:created>
  <dcterms:modified xsi:type="dcterms:W3CDTF">2023-08-28T17:21:44Z</dcterms:modified>
</cp:coreProperties>
</file>