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1"/>
  </p:sldMasterIdLst>
  <p:notesMasterIdLst>
    <p:notesMasterId r:id="rId30"/>
  </p:notesMasterIdLst>
  <p:handoutMasterIdLst>
    <p:handoutMasterId r:id="rId31"/>
  </p:handoutMasterIdLst>
  <p:sldIdLst>
    <p:sldId id="279" r:id="rId2"/>
    <p:sldId id="261" r:id="rId3"/>
    <p:sldId id="262" r:id="rId4"/>
    <p:sldId id="263" r:id="rId5"/>
    <p:sldId id="287" r:id="rId6"/>
    <p:sldId id="280" r:id="rId7"/>
    <p:sldId id="282" r:id="rId8"/>
    <p:sldId id="290" r:id="rId9"/>
    <p:sldId id="264" r:id="rId10"/>
    <p:sldId id="281" r:id="rId11"/>
    <p:sldId id="286" r:id="rId12"/>
    <p:sldId id="275" r:id="rId13"/>
    <p:sldId id="277" r:id="rId14"/>
    <p:sldId id="276" r:id="rId15"/>
    <p:sldId id="274" r:id="rId16"/>
    <p:sldId id="283" r:id="rId17"/>
    <p:sldId id="266" r:id="rId18"/>
    <p:sldId id="278" r:id="rId19"/>
    <p:sldId id="267" r:id="rId20"/>
    <p:sldId id="268" r:id="rId21"/>
    <p:sldId id="270" r:id="rId22"/>
    <p:sldId id="289" r:id="rId23"/>
    <p:sldId id="271" r:id="rId24"/>
    <p:sldId id="284" r:id="rId25"/>
    <p:sldId id="285" r:id="rId26"/>
    <p:sldId id="272" r:id="rId27"/>
    <p:sldId id="288" r:id="rId28"/>
    <p:sldId id="273"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185940F-9F3C-7EB0-F576-59779EBBBEBA}" name="Vicky Chungtuyco" initials="VC" userId="S::vchungtuyco@sbctc.edu::5b49aace-b945-4704-a2e2-1075c3a7c06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7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96357" autoAdjust="0"/>
  </p:normalViewPr>
  <p:slideViewPr>
    <p:cSldViewPr snapToGrid="0">
      <p:cViewPr varScale="1">
        <p:scale>
          <a:sx n="106" d="100"/>
          <a:sy n="106" d="100"/>
        </p:scale>
        <p:origin x="1722" y="78"/>
      </p:cViewPr>
      <p:guideLst/>
    </p:cSldViewPr>
  </p:slideViewPr>
  <p:notesTextViewPr>
    <p:cViewPr>
      <p:scale>
        <a:sx n="1" d="1"/>
        <a:sy n="1" d="1"/>
      </p:scale>
      <p:origin x="0" y="0"/>
    </p:cViewPr>
  </p:notesTextViewPr>
  <p:notesViewPr>
    <p:cSldViewPr snapToGrid="0">
      <p:cViewPr varScale="1">
        <p:scale>
          <a:sx n="69" d="100"/>
          <a:sy n="69" d="100"/>
        </p:scale>
        <p:origin x="3264" y="7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8/10/relationships/authors" Targe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DA7D8E9-3331-4291-9F17-3FF41B935400}" type="datetimeFigureOut">
              <a:rPr lang="en-US" smtClean="0"/>
              <a:t>3/26/2024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60C177-458E-4ECB-97EC-7EDCBA19DAB6}" type="slidenum">
              <a:rPr lang="en-US" smtClean="0"/>
              <a:t>‹#›</a:t>
            </a:fld>
            <a:endParaRPr lang="en-US"/>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6DBB64-96D6-42B0-8680-D8E44BBF474E}" type="datetimeFigureOut">
              <a:rPr lang="en-US" smtClean="0"/>
              <a:t>3/26/2024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384A02-D147-49A8-A06D-A5C08FF69055}" type="slidenum">
              <a:rPr lang="en-US" smtClean="0"/>
              <a:t>‹#›</a:t>
            </a:fld>
            <a:endParaRPr lang="en-US"/>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a:t>
            </a:fld>
            <a:endParaRPr lang="en-US"/>
          </a:p>
        </p:txBody>
      </p:sp>
    </p:spTree>
    <p:extLst>
      <p:ext uri="{BB962C8B-B14F-4D97-AF65-F5344CB8AC3E}">
        <p14:creationId xmlns:p14="http://schemas.microsoft.com/office/powerpoint/2010/main" val="37840863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16</a:t>
            </a:fld>
            <a:endParaRPr lang="en-US"/>
          </a:p>
        </p:txBody>
      </p:sp>
    </p:spTree>
    <p:extLst>
      <p:ext uri="{BB962C8B-B14F-4D97-AF65-F5344CB8AC3E}">
        <p14:creationId xmlns:p14="http://schemas.microsoft.com/office/powerpoint/2010/main" val="10556884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17</a:t>
            </a:fld>
            <a:endParaRPr lang="en-US"/>
          </a:p>
        </p:txBody>
      </p:sp>
    </p:spTree>
    <p:extLst>
      <p:ext uri="{BB962C8B-B14F-4D97-AF65-F5344CB8AC3E}">
        <p14:creationId xmlns:p14="http://schemas.microsoft.com/office/powerpoint/2010/main" val="36499946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18</a:t>
            </a:fld>
            <a:endParaRPr lang="en-US"/>
          </a:p>
        </p:txBody>
      </p:sp>
    </p:spTree>
    <p:extLst>
      <p:ext uri="{BB962C8B-B14F-4D97-AF65-F5344CB8AC3E}">
        <p14:creationId xmlns:p14="http://schemas.microsoft.com/office/powerpoint/2010/main" val="19991367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19</a:t>
            </a:fld>
            <a:endParaRPr lang="en-US"/>
          </a:p>
        </p:txBody>
      </p:sp>
    </p:spTree>
    <p:extLst>
      <p:ext uri="{BB962C8B-B14F-4D97-AF65-F5344CB8AC3E}">
        <p14:creationId xmlns:p14="http://schemas.microsoft.com/office/powerpoint/2010/main" val="28228288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20</a:t>
            </a:fld>
            <a:endParaRPr lang="en-US"/>
          </a:p>
        </p:txBody>
      </p:sp>
    </p:spTree>
    <p:extLst>
      <p:ext uri="{BB962C8B-B14F-4D97-AF65-F5344CB8AC3E}">
        <p14:creationId xmlns:p14="http://schemas.microsoft.com/office/powerpoint/2010/main" val="30157629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21</a:t>
            </a:fld>
            <a:endParaRPr lang="en-US"/>
          </a:p>
        </p:txBody>
      </p:sp>
    </p:spTree>
    <p:extLst>
      <p:ext uri="{BB962C8B-B14F-4D97-AF65-F5344CB8AC3E}">
        <p14:creationId xmlns:p14="http://schemas.microsoft.com/office/powerpoint/2010/main" val="34680261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22</a:t>
            </a:fld>
            <a:endParaRPr lang="en-US"/>
          </a:p>
        </p:txBody>
      </p:sp>
    </p:spTree>
    <p:extLst>
      <p:ext uri="{BB962C8B-B14F-4D97-AF65-F5344CB8AC3E}">
        <p14:creationId xmlns:p14="http://schemas.microsoft.com/office/powerpoint/2010/main" val="8165335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23</a:t>
            </a:fld>
            <a:endParaRPr lang="en-US"/>
          </a:p>
        </p:txBody>
      </p:sp>
    </p:spTree>
    <p:extLst>
      <p:ext uri="{BB962C8B-B14F-4D97-AF65-F5344CB8AC3E}">
        <p14:creationId xmlns:p14="http://schemas.microsoft.com/office/powerpoint/2010/main" val="4190217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24</a:t>
            </a:fld>
            <a:endParaRPr lang="en-US"/>
          </a:p>
        </p:txBody>
      </p:sp>
    </p:spTree>
    <p:extLst>
      <p:ext uri="{BB962C8B-B14F-4D97-AF65-F5344CB8AC3E}">
        <p14:creationId xmlns:p14="http://schemas.microsoft.com/office/powerpoint/2010/main" val="1560940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25</a:t>
            </a:fld>
            <a:endParaRPr lang="en-US"/>
          </a:p>
        </p:txBody>
      </p:sp>
    </p:spTree>
    <p:extLst>
      <p:ext uri="{BB962C8B-B14F-4D97-AF65-F5344CB8AC3E}">
        <p14:creationId xmlns:p14="http://schemas.microsoft.com/office/powerpoint/2010/main" val="34104694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3</a:t>
            </a:fld>
            <a:endParaRPr lang="en-US"/>
          </a:p>
        </p:txBody>
      </p:sp>
    </p:spTree>
    <p:extLst>
      <p:ext uri="{BB962C8B-B14F-4D97-AF65-F5344CB8AC3E}">
        <p14:creationId xmlns:p14="http://schemas.microsoft.com/office/powerpoint/2010/main" val="40888295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26</a:t>
            </a:fld>
            <a:endParaRPr lang="en-US"/>
          </a:p>
        </p:txBody>
      </p:sp>
    </p:spTree>
    <p:extLst>
      <p:ext uri="{BB962C8B-B14F-4D97-AF65-F5344CB8AC3E}">
        <p14:creationId xmlns:p14="http://schemas.microsoft.com/office/powerpoint/2010/main" val="11109280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486BFE-6780-5E39-7E59-E9FB4B64C76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01D9206-7516-2C97-9FD3-DDF2CD842E6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3BDC2FE-BBC1-ACA8-E10F-59CE1287AD4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6C3F94B-8136-33CB-9EB0-9618101DF159}"/>
              </a:ext>
            </a:extLst>
          </p:cNvPr>
          <p:cNvSpPr>
            <a:spLocks noGrp="1"/>
          </p:cNvSpPr>
          <p:nvPr>
            <p:ph type="sldNum" sz="quarter" idx="5"/>
          </p:nvPr>
        </p:nvSpPr>
        <p:spPr/>
        <p:txBody>
          <a:bodyPr/>
          <a:lstStyle/>
          <a:p>
            <a:fld id="{87384A02-D147-49A8-A06D-A5C08FF69055}" type="slidenum">
              <a:rPr lang="en-US" smtClean="0"/>
              <a:t>27</a:t>
            </a:fld>
            <a:endParaRPr lang="en-US"/>
          </a:p>
        </p:txBody>
      </p:sp>
    </p:spTree>
    <p:extLst>
      <p:ext uri="{BB962C8B-B14F-4D97-AF65-F5344CB8AC3E}">
        <p14:creationId xmlns:p14="http://schemas.microsoft.com/office/powerpoint/2010/main" val="7733716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28</a:t>
            </a:fld>
            <a:endParaRPr lang="en-US"/>
          </a:p>
        </p:txBody>
      </p:sp>
    </p:spTree>
    <p:extLst>
      <p:ext uri="{BB962C8B-B14F-4D97-AF65-F5344CB8AC3E}">
        <p14:creationId xmlns:p14="http://schemas.microsoft.com/office/powerpoint/2010/main" val="19087627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4</a:t>
            </a:fld>
            <a:endParaRPr lang="en-US"/>
          </a:p>
        </p:txBody>
      </p:sp>
    </p:spTree>
    <p:extLst>
      <p:ext uri="{BB962C8B-B14F-4D97-AF65-F5344CB8AC3E}">
        <p14:creationId xmlns:p14="http://schemas.microsoft.com/office/powerpoint/2010/main" val="30591067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10</a:t>
            </a:fld>
            <a:endParaRPr lang="en-US"/>
          </a:p>
        </p:txBody>
      </p:sp>
    </p:spTree>
    <p:extLst>
      <p:ext uri="{BB962C8B-B14F-4D97-AF65-F5344CB8AC3E}">
        <p14:creationId xmlns:p14="http://schemas.microsoft.com/office/powerpoint/2010/main" val="32999945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11</a:t>
            </a:fld>
            <a:endParaRPr lang="en-US"/>
          </a:p>
        </p:txBody>
      </p:sp>
    </p:spTree>
    <p:extLst>
      <p:ext uri="{BB962C8B-B14F-4D97-AF65-F5344CB8AC3E}">
        <p14:creationId xmlns:p14="http://schemas.microsoft.com/office/powerpoint/2010/main" val="33157127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12</a:t>
            </a:fld>
            <a:endParaRPr lang="en-US"/>
          </a:p>
        </p:txBody>
      </p:sp>
    </p:spTree>
    <p:extLst>
      <p:ext uri="{BB962C8B-B14F-4D97-AF65-F5344CB8AC3E}">
        <p14:creationId xmlns:p14="http://schemas.microsoft.com/office/powerpoint/2010/main" val="40840029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13</a:t>
            </a:fld>
            <a:endParaRPr lang="en-US"/>
          </a:p>
        </p:txBody>
      </p:sp>
    </p:spTree>
    <p:extLst>
      <p:ext uri="{BB962C8B-B14F-4D97-AF65-F5344CB8AC3E}">
        <p14:creationId xmlns:p14="http://schemas.microsoft.com/office/powerpoint/2010/main" val="38323489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14</a:t>
            </a:fld>
            <a:endParaRPr lang="en-US"/>
          </a:p>
        </p:txBody>
      </p:sp>
    </p:spTree>
    <p:extLst>
      <p:ext uri="{BB962C8B-B14F-4D97-AF65-F5344CB8AC3E}">
        <p14:creationId xmlns:p14="http://schemas.microsoft.com/office/powerpoint/2010/main" val="2045418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15</a:t>
            </a:fld>
            <a:endParaRPr lang="en-US"/>
          </a:p>
        </p:txBody>
      </p:sp>
    </p:spTree>
    <p:extLst>
      <p:ext uri="{BB962C8B-B14F-4D97-AF65-F5344CB8AC3E}">
        <p14:creationId xmlns:p14="http://schemas.microsoft.com/office/powerpoint/2010/main" val="6411818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2854638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3/26/2024</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682628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3/26/2024</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074584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Final Slide">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hasCustomPrompt="1"/>
          </p:nvPr>
        </p:nvSpPr>
        <p:spPr>
          <a:xfrm>
            <a:off x="628650" y="1476958"/>
            <a:ext cx="7886700" cy="611619"/>
          </a:xfrm>
          <a:prstGeom prst="rect">
            <a:avLst/>
          </a:prstGeom>
        </p:spPr>
        <p:txBody>
          <a:bodyPr/>
          <a:lstStyle>
            <a:lvl1pPr>
              <a:defRPr sz="3500" cap="all" baseline="0">
                <a:solidFill>
                  <a:srgbClr val="003764"/>
                </a:solidFill>
              </a:defRPr>
            </a:lvl1pPr>
          </a:lstStyle>
          <a:p>
            <a:r>
              <a:rPr lang="en-US" dirty="0"/>
              <a:t>Final Slide</a:t>
            </a:r>
          </a:p>
        </p:txBody>
      </p:sp>
      <p:sp>
        <p:nvSpPr>
          <p:cNvPr id="7" name="Text Placeholder 6"/>
          <p:cNvSpPr>
            <a:spLocks noGrp="1"/>
          </p:cNvSpPr>
          <p:nvPr>
            <p:ph type="body" sz="quarter" idx="10" hasCustomPrompt="1"/>
          </p:nvPr>
        </p:nvSpPr>
        <p:spPr>
          <a:xfrm>
            <a:off x="628650" y="2265367"/>
            <a:ext cx="7886700" cy="3428855"/>
          </a:xfrm>
          <a:prstGeom prst="rect">
            <a:avLst/>
          </a:prstGeom>
        </p:spPr>
        <p:txBody>
          <a:bodyPr/>
          <a:lstStyle>
            <a:lvl1pPr marL="457200" marR="0" indent="-457200" algn="l" defTabSz="685766" rtl="0" eaLnBrk="1" fontAlgn="auto" latinLnBrk="0" hangingPunct="1">
              <a:lnSpc>
                <a:spcPct val="90000"/>
              </a:lnSpc>
              <a:spcBef>
                <a:spcPts val="750"/>
              </a:spcBef>
              <a:spcAft>
                <a:spcPts val="0"/>
              </a:spcAft>
              <a:buClrTx/>
              <a:buSzTx/>
              <a:buFont typeface="Arial" panose="020B0604020202020204" pitchFamily="34" charset="0"/>
              <a:buChar char="•"/>
              <a:tabLst/>
              <a:defRPr baseline="0">
                <a:solidFill>
                  <a:srgbClr val="003764"/>
                </a:solidFill>
              </a:defRPr>
            </a:lvl1pPr>
            <a:lvl2pPr marL="342884" indent="0">
              <a:buNone/>
              <a:defRPr>
                <a:solidFill>
                  <a:srgbClr val="003764"/>
                </a:solidFill>
              </a:defRPr>
            </a:lvl2pPr>
          </a:lstStyle>
          <a:p>
            <a:pPr marL="0" marR="0" lvl="0" indent="0" algn="l" defTabSz="685766"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t>Always use a Final Slide in order to include the Creative Commons footer language in the presentation.</a:t>
            </a:r>
            <a:br>
              <a:rPr lang="en-US" dirty="0"/>
            </a:br>
            <a:r>
              <a:rPr lang="en-US" dirty="0"/>
              <a:t>Ideas for the slide: Contact information; “Thank you;” “Questions?”</a:t>
            </a:r>
          </a:p>
        </p:txBody>
      </p:sp>
      <p:pic>
        <p:nvPicPr>
          <p:cNvPr id="14" name="Picture 13" descr="CC. Creative Commons license, attribution alone">
            <a:extLst>
              <a:ext uri="{FF2B5EF4-FFF2-40B4-BE49-F238E27FC236}">
                <a16:creationId xmlns:a16="http://schemas.microsoft.com/office/drawing/2014/main" id="{55C0BD8F-0D00-4252-96EA-53CD70683007}"/>
              </a:ext>
            </a:extLst>
          </p:cNvPr>
          <p:cNvPicPr>
            <a:picLocks noChangeAspect="1"/>
          </p:cNvPicPr>
          <p:nvPr userDrawn="1"/>
        </p:nvPicPr>
        <p:blipFill>
          <a:blip r:embed="rId4"/>
          <a:stretch>
            <a:fillRect/>
          </a:stretch>
        </p:blipFill>
        <p:spPr>
          <a:xfrm>
            <a:off x="628650" y="6399147"/>
            <a:ext cx="835224" cy="298730"/>
          </a:xfrm>
          <a:prstGeom prst="rect">
            <a:avLst/>
          </a:prstGeom>
        </p:spPr>
      </p:pic>
      <p:sp>
        <p:nvSpPr>
          <p:cNvPr id="10" name="TextBox 9">
            <a:extLst>
              <a:ext uri="{FF2B5EF4-FFF2-40B4-BE49-F238E27FC236}">
                <a16:creationId xmlns:a16="http://schemas.microsoft.com/office/drawing/2014/main" id="{AD9A014E-7345-4161-B6F8-70E7EA234759}"/>
              </a:ext>
            </a:extLst>
          </p:cNvPr>
          <p:cNvSpPr txBox="1"/>
          <p:nvPr userDrawn="1"/>
        </p:nvSpPr>
        <p:spPr>
          <a:xfrm>
            <a:off x="1454322" y="6445499"/>
            <a:ext cx="3784962" cy="207749"/>
          </a:xfrm>
          <a:prstGeom prst="rect">
            <a:avLst/>
          </a:prstGeom>
          <a:noFill/>
        </p:spPr>
        <p:txBody>
          <a:bodyPr wrap="square" rtlCol="0">
            <a:spAutoFit/>
          </a:bodyPr>
          <a:lstStyle/>
          <a:p>
            <a:r>
              <a:rPr lang="en-US" sz="750" i="1" dirty="0">
                <a:solidFill>
                  <a:schemeClr val="bg1">
                    <a:lumMod val="50000"/>
                  </a:schemeClr>
                </a:solidFill>
              </a:rPr>
              <a:t>Note: All material licensed under Creative Commons Attribution 4.0 International License.</a:t>
            </a: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03808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F79CB6C7-AD96-437F-A75B-A1987D8D9ACA}" type="datetime1">
              <a:rPr lang="en-US" smtClean="0"/>
              <a:t>3/26/2024</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801780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E68BEF8-F67A-4B64-B2F2-CC4AA048128C}" type="datetime1">
              <a:rPr lang="en-US" smtClean="0"/>
              <a:t>3/26/2024</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73949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1001848F-E7F6-4E55-B1DE-CC691BBD4F09}" type="datetime1">
              <a:rPr lang="en-US" smtClean="0"/>
              <a:t>3/26/2024</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4227185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5E48A247-4D0D-4017-954A-CBEE1B524F16}" type="datetime1">
              <a:rPr lang="en-US" smtClean="0"/>
              <a:t>3/26/2024</a:t>
            </a:fld>
            <a:endParaRPr lang="en-US"/>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7436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3F43D62C-E4AB-4F6C-BB6E-7C3A3BBC5E2B}" type="datetime1">
              <a:rPr lang="en-US" smtClean="0"/>
              <a:t>3/26/2024</a:t>
            </a:fld>
            <a:endParaRPr lang="en-US"/>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2251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92275FF0-9E97-4E0A-B533-109FB6621FD2}" type="datetime1">
              <a:rPr lang="en-US" smtClean="0"/>
              <a:t>3/26/2024</a:t>
            </a:fld>
            <a:endParaRPr lang="en-US"/>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26409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A3C062AC-1CC2-40A8-B531-F2154AC26E35}" type="datetime1">
              <a:rPr lang="en-US" smtClean="0"/>
              <a:t>3/26/2024</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45539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6EA93EB-E55E-4DBB-B6AA-C54A9BA5E4A4}" type="datetime1">
              <a:rPr lang="en-US" smtClean="0"/>
              <a:t>3/26/2024</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379874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233675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51" r:id="rId10"/>
    <p:sldLayoutId id="2147483672" r:id="rId11"/>
    <p:sldLayoutId id="2147483671"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hyperlink" Target="https://ogms.sbctc.edu/Login.aspx?ReturnUrl=/App/Default.aspx" TargetMode="External"/><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hyperlink" Target="https://ogms.sbctc.edu/App/SBCTCAppHome.aspx" TargetMode="External"/><Relationship Id="rId7" Type="http://schemas.openxmlformats.org/officeDocument/2006/relationships/hyperlink" Target="mailto:kkauffman@sbctc.edu" TargetMode="External"/><Relationship Id="rId2" Type="http://schemas.openxmlformats.org/officeDocument/2006/relationships/notesSlide" Target="../notesSlides/notesSlide9.xml"/><Relationship Id="rId1" Type="http://schemas.openxmlformats.org/officeDocument/2006/relationships/slideLayout" Target="../slideLayouts/slideLayout12.xml"/><Relationship Id="rId6" Type="http://schemas.openxmlformats.org/officeDocument/2006/relationships/hyperlink" Target="https://ogms.sbctc.edu/HowTo.aspx" TargetMode="External"/><Relationship Id="rId5" Type="http://schemas.openxmlformats.org/officeDocument/2006/relationships/hyperlink" Target="https://ogms.sbctc.edu/docs/OGMS_UserManual.pdf" TargetMode="External"/><Relationship Id="rId4" Type="http://schemas.openxmlformats.org/officeDocument/2006/relationships/hyperlink" Target="https://ogms.sbctc.edu/SecurityContacts.asp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https://www.sbctc.edu/colleges-staff/grants/job-skills-grant"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hyperlink" Target="https://www.sbctc.edu/colleges-staff/data-services/coding-and-reporting-guidelines" TargetMode="External"/><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hyperlink" Target="https://www.sbctc.edu/colleges-staff/grants/job-skills-grant" TargetMode="External"/><Relationship Id="rId2" Type="http://schemas.openxmlformats.org/officeDocument/2006/relationships/notesSlide" Target="../notesSlides/notesSlide21.xml"/><Relationship Id="rId1" Type="http://schemas.openxmlformats.org/officeDocument/2006/relationships/slideLayout" Target="../slideLayouts/slideLayout4.xml"/><Relationship Id="rId4" Type="http://schemas.openxmlformats.org/officeDocument/2006/relationships/image" Target="../media/image5.jpe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69887" y="3863685"/>
            <a:ext cx="8336975" cy="679017"/>
          </a:xfrm>
        </p:spPr>
        <p:txBody>
          <a:bodyPr/>
          <a:lstStyle/>
          <a:p>
            <a:r>
              <a:rPr lang="en-US" sz="4000" dirty="0"/>
              <a:t>JOB SKILLS PROGRAM </a:t>
            </a:r>
          </a:p>
        </p:txBody>
      </p:sp>
      <p:sp>
        <p:nvSpPr>
          <p:cNvPr id="5" name="Subtitle 4"/>
          <p:cNvSpPr>
            <a:spLocks noGrp="1"/>
          </p:cNvSpPr>
          <p:nvPr>
            <p:ph type="subTitle" idx="1"/>
          </p:nvPr>
        </p:nvSpPr>
        <p:spPr>
          <a:xfrm>
            <a:off x="384256" y="4444400"/>
            <a:ext cx="8388928" cy="679016"/>
          </a:xfrm>
        </p:spPr>
        <p:txBody>
          <a:bodyPr/>
          <a:lstStyle/>
          <a:p>
            <a:r>
              <a:rPr lang="en-US" sz="3200" dirty="0"/>
              <a:t>FY24-25 (July 1, 2024 – June 30, 2025)</a:t>
            </a:r>
          </a:p>
        </p:txBody>
      </p:sp>
      <p:sp>
        <p:nvSpPr>
          <p:cNvPr id="6" name="Text Placeholder 5"/>
          <p:cNvSpPr>
            <a:spLocks noGrp="1"/>
          </p:cNvSpPr>
          <p:nvPr>
            <p:ph type="body" sz="quarter" idx="10"/>
          </p:nvPr>
        </p:nvSpPr>
        <p:spPr>
          <a:xfrm>
            <a:off x="369887" y="5687514"/>
            <a:ext cx="7039905" cy="1170486"/>
          </a:xfrm>
        </p:spPr>
        <p:txBody>
          <a:bodyPr/>
          <a:lstStyle/>
          <a:p>
            <a:r>
              <a:rPr lang="en-US" dirty="0"/>
              <a:t>Danny Marshall, Program Administrator, Workforce Education</a:t>
            </a:r>
          </a:p>
          <a:p>
            <a:r>
              <a:rPr lang="en-US" dirty="0"/>
              <a:t>Kari Kauffman, Program Coordinator, Education Division </a:t>
            </a:r>
          </a:p>
          <a:p>
            <a:r>
              <a:rPr lang="en-US" dirty="0"/>
              <a:t>March 26, 2024</a:t>
            </a:r>
          </a:p>
        </p:txBody>
      </p:sp>
    </p:spTree>
    <p:extLst>
      <p:ext uri="{BB962C8B-B14F-4D97-AF65-F5344CB8AC3E}">
        <p14:creationId xmlns:p14="http://schemas.microsoft.com/office/powerpoint/2010/main" val="23440875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200908"/>
            <a:ext cx="7886700" cy="611619"/>
          </a:xfrm>
        </p:spPr>
        <p:txBody>
          <a:bodyPr/>
          <a:lstStyle/>
          <a:p>
            <a:r>
              <a:rPr lang="en-US" dirty="0"/>
              <a:t>Funding, </a:t>
            </a:r>
            <a:r>
              <a:rPr lang="en-US" dirty="0" err="1"/>
              <a:t>ParT</a:t>
            </a:r>
            <a:r>
              <a:rPr lang="en-US" dirty="0"/>
              <a:t> 1</a:t>
            </a:r>
          </a:p>
        </p:txBody>
      </p:sp>
      <p:sp>
        <p:nvSpPr>
          <p:cNvPr id="3" name="Text Placeholder 2"/>
          <p:cNvSpPr>
            <a:spLocks noGrp="1"/>
          </p:cNvSpPr>
          <p:nvPr>
            <p:ph type="body" sz="quarter" idx="10"/>
          </p:nvPr>
        </p:nvSpPr>
        <p:spPr>
          <a:xfrm>
            <a:off x="628650" y="1812526"/>
            <a:ext cx="8311164" cy="4588273"/>
          </a:xfrm>
        </p:spPr>
        <p:txBody>
          <a:bodyPr/>
          <a:lstStyle/>
          <a:p>
            <a:pPr>
              <a:lnSpc>
                <a:spcPct val="100000"/>
              </a:lnSpc>
              <a:spcBef>
                <a:spcPts val="600"/>
              </a:spcBef>
            </a:pPr>
            <a:r>
              <a:rPr lang="en-US" altLang="en-US" sz="2400" dirty="0"/>
              <a:t>FY25: July 1, 2024 to June 30, 2025, $7,540,916</a:t>
            </a:r>
            <a:br>
              <a:rPr lang="en-US" altLang="en-US" sz="2400" dirty="0"/>
            </a:br>
            <a:r>
              <a:rPr lang="en-US" altLang="en-US" sz="2400" dirty="0"/>
              <a:t>(3 Rounds as available)</a:t>
            </a:r>
          </a:p>
          <a:p>
            <a:pPr>
              <a:lnSpc>
                <a:spcPct val="100000"/>
              </a:lnSpc>
              <a:spcBef>
                <a:spcPts val="600"/>
              </a:spcBef>
            </a:pPr>
            <a:r>
              <a:rPr lang="en-US" altLang="en-US" sz="2400" dirty="0"/>
              <a:t>State-funded, administered by SBCTC</a:t>
            </a:r>
          </a:p>
          <a:p>
            <a:pPr>
              <a:lnSpc>
                <a:spcPct val="100000"/>
              </a:lnSpc>
              <a:spcBef>
                <a:spcPts val="600"/>
              </a:spcBef>
            </a:pPr>
            <a:r>
              <a:rPr lang="en-US" altLang="en-US" sz="2400" dirty="0"/>
              <a:t>Single company’s award per fiscal year shall not exceed $600,000</a:t>
            </a:r>
          </a:p>
          <a:p>
            <a:pPr>
              <a:lnSpc>
                <a:spcPct val="100000"/>
              </a:lnSpc>
              <a:spcBef>
                <a:spcPts val="600"/>
              </a:spcBef>
            </a:pPr>
            <a:r>
              <a:rPr lang="en-US" altLang="en-US" sz="2400" dirty="0"/>
              <a:t>Consortium (multiple colleges or businesses) proposal max is $600,000</a:t>
            </a:r>
            <a:endParaRPr lang="en-US" altLang="en-US" sz="2400" dirty="0">
              <a:highlight>
                <a:srgbClr val="FFFF00"/>
              </a:highlight>
            </a:endParaRPr>
          </a:p>
          <a:p>
            <a:pPr>
              <a:lnSpc>
                <a:spcPct val="100000"/>
              </a:lnSpc>
              <a:spcBef>
                <a:spcPts val="600"/>
              </a:spcBef>
            </a:pPr>
            <a:r>
              <a:rPr lang="en-US" altLang="en-US" sz="2400" dirty="0"/>
              <a:t>Funds awarded on a quarterly basis (if funding is available)</a:t>
            </a:r>
          </a:p>
        </p:txBody>
      </p:sp>
    </p:spTree>
    <p:extLst>
      <p:ext uri="{BB962C8B-B14F-4D97-AF65-F5344CB8AC3E}">
        <p14:creationId xmlns:p14="http://schemas.microsoft.com/office/powerpoint/2010/main" val="33989683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200908"/>
            <a:ext cx="7886700" cy="611619"/>
          </a:xfrm>
        </p:spPr>
        <p:txBody>
          <a:bodyPr/>
          <a:lstStyle/>
          <a:p>
            <a:r>
              <a:rPr lang="en-US" dirty="0"/>
              <a:t>Funding, </a:t>
            </a:r>
            <a:r>
              <a:rPr lang="en-US" dirty="0" err="1"/>
              <a:t>ParT</a:t>
            </a:r>
            <a:r>
              <a:rPr lang="en-US" dirty="0"/>
              <a:t> 2</a:t>
            </a:r>
          </a:p>
        </p:txBody>
      </p:sp>
      <p:sp>
        <p:nvSpPr>
          <p:cNvPr id="3" name="Text Placeholder 2"/>
          <p:cNvSpPr>
            <a:spLocks noGrp="1"/>
          </p:cNvSpPr>
          <p:nvPr>
            <p:ph type="body" sz="quarter" idx="10"/>
          </p:nvPr>
        </p:nvSpPr>
        <p:spPr>
          <a:xfrm>
            <a:off x="628650" y="1812526"/>
            <a:ext cx="8311164" cy="4588273"/>
          </a:xfrm>
        </p:spPr>
        <p:txBody>
          <a:bodyPr/>
          <a:lstStyle/>
          <a:p>
            <a:pPr>
              <a:lnSpc>
                <a:spcPct val="100000"/>
              </a:lnSpc>
              <a:spcBef>
                <a:spcPts val="600"/>
              </a:spcBef>
            </a:pPr>
            <a:r>
              <a:rPr lang="en-US" sz="2400" dirty="0"/>
              <a:t>This is a matching grant. </a:t>
            </a:r>
          </a:p>
          <a:p>
            <a:pPr>
              <a:lnSpc>
                <a:spcPct val="100000"/>
              </a:lnSpc>
              <a:spcBef>
                <a:spcPts val="600"/>
              </a:spcBef>
            </a:pPr>
            <a:r>
              <a:rPr lang="en-US" sz="2400" dirty="0"/>
              <a:t>Funding survey – 4 months before end of FY</a:t>
            </a:r>
          </a:p>
          <a:p>
            <a:pPr>
              <a:lnSpc>
                <a:spcPct val="100000"/>
              </a:lnSpc>
              <a:spcBef>
                <a:spcPts val="600"/>
              </a:spcBef>
            </a:pPr>
            <a:r>
              <a:rPr lang="en-US" sz="2400" dirty="0"/>
              <a:t>Upon approval of an application, an award notification and budget will be sent through the Online Budget and Invoicing System (OBIS). </a:t>
            </a:r>
          </a:p>
          <a:p>
            <a:pPr>
              <a:lnSpc>
                <a:spcPct val="100000"/>
              </a:lnSpc>
              <a:spcBef>
                <a:spcPts val="600"/>
              </a:spcBef>
            </a:pPr>
            <a:r>
              <a:rPr lang="en-US" sz="2400" dirty="0"/>
              <a:t>Funds are accessed by invoicing the SBCTC for expenses as they are incurred. </a:t>
            </a:r>
          </a:p>
          <a:p>
            <a:pPr>
              <a:lnSpc>
                <a:spcPct val="100000"/>
              </a:lnSpc>
              <a:spcBef>
                <a:spcPts val="600"/>
              </a:spcBef>
            </a:pPr>
            <a:r>
              <a:rPr lang="en-US" sz="2400" dirty="0"/>
              <a:t>We reserve the right to decline funding grants that are not in alignment with the mission, vision, and values of the public community and technical college system.</a:t>
            </a:r>
          </a:p>
        </p:txBody>
      </p:sp>
    </p:spTree>
    <p:extLst>
      <p:ext uri="{BB962C8B-B14F-4D97-AF65-F5344CB8AC3E}">
        <p14:creationId xmlns:p14="http://schemas.microsoft.com/office/powerpoint/2010/main" val="38211784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BCD5743-6340-4087-A03F-FC1F01A474F9}"/>
              </a:ext>
            </a:extLst>
          </p:cNvPr>
          <p:cNvSpPr>
            <a:spLocks noGrp="1"/>
          </p:cNvSpPr>
          <p:nvPr>
            <p:ph type="title"/>
          </p:nvPr>
        </p:nvSpPr>
        <p:spPr>
          <a:xfrm>
            <a:off x="628650" y="1282065"/>
            <a:ext cx="7886700" cy="612775"/>
          </a:xfrm>
        </p:spPr>
        <p:txBody>
          <a:bodyPr/>
          <a:lstStyle/>
          <a:p>
            <a:r>
              <a:rPr lang="en-US" dirty="0"/>
              <a:t>Budget Details – Ed Fiscal team</a:t>
            </a:r>
          </a:p>
        </p:txBody>
      </p:sp>
      <p:sp>
        <p:nvSpPr>
          <p:cNvPr id="3" name="Text Placeholder 2">
            <a:extLst>
              <a:ext uri="{FF2B5EF4-FFF2-40B4-BE49-F238E27FC236}">
                <a16:creationId xmlns:a16="http://schemas.microsoft.com/office/drawing/2014/main" id="{DB592BB3-C903-4DAF-B847-75CBBDB91F77}"/>
              </a:ext>
            </a:extLst>
          </p:cNvPr>
          <p:cNvSpPr>
            <a:spLocks noGrp="1"/>
          </p:cNvSpPr>
          <p:nvPr>
            <p:ph type="body" sz="quarter" idx="10"/>
          </p:nvPr>
        </p:nvSpPr>
        <p:spPr>
          <a:xfrm>
            <a:off x="628650" y="1894840"/>
            <a:ext cx="8515350" cy="4680131"/>
          </a:xfrm>
        </p:spPr>
        <p:txBody>
          <a:bodyPr/>
          <a:lstStyle/>
          <a:p>
            <a:r>
              <a:rPr lang="en-US" dirty="0"/>
              <a:t>Budget Categories</a:t>
            </a:r>
          </a:p>
          <a:p>
            <a:pPr lvl="2"/>
            <a:r>
              <a:rPr lang="en-US" sz="2000" dirty="0">
                <a:solidFill>
                  <a:srgbClr val="003764"/>
                </a:solidFill>
              </a:rPr>
              <a:t>Salary and Wages</a:t>
            </a:r>
          </a:p>
          <a:p>
            <a:pPr lvl="2"/>
            <a:r>
              <a:rPr lang="en-US" sz="2000" dirty="0">
                <a:solidFill>
                  <a:srgbClr val="003764"/>
                </a:solidFill>
              </a:rPr>
              <a:t>Employee Benefits</a:t>
            </a:r>
          </a:p>
          <a:p>
            <a:pPr lvl="2"/>
            <a:r>
              <a:rPr lang="en-US" sz="2000" dirty="0">
                <a:solidFill>
                  <a:srgbClr val="003764"/>
                </a:solidFill>
              </a:rPr>
              <a:t>Goods and Services</a:t>
            </a:r>
          </a:p>
          <a:p>
            <a:pPr lvl="2"/>
            <a:r>
              <a:rPr lang="en-US" sz="2000" dirty="0">
                <a:solidFill>
                  <a:srgbClr val="003764"/>
                </a:solidFill>
              </a:rPr>
              <a:t>Building Rental &amp; Utilizations</a:t>
            </a:r>
          </a:p>
          <a:p>
            <a:pPr lvl="2"/>
            <a:r>
              <a:rPr lang="en-US" sz="2000" dirty="0">
                <a:solidFill>
                  <a:srgbClr val="003764"/>
                </a:solidFill>
              </a:rPr>
              <a:t>Travel</a:t>
            </a:r>
          </a:p>
          <a:p>
            <a:pPr lvl="2"/>
            <a:r>
              <a:rPr lang="en-US" sz="2000" dirty="0">
                <a:solidFill>
                  <a:srgbClr val="003764"/>
                </a:solidFill>
              </a:rPr>
              <a:t>Contracts</a:t>
            </a:r>
          </a:p>
          <a:p>
            <a:r>
              <a:rPr lang="en-US" dirty="0"/>
              <a:t>Budget Activities</a:t>
            </a:r>
          </a:p>
          <a:p>
            <a:pPr marL="1143000" marR="0" lvl="2"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srgbClr val="003764"/>
                </a:solidFill>
                <a:effectLst/>
                <a:uLnTx/>
                <a:uFillTx/>
                <a:latin typeface="Franklin Gothic Book"/>
                <a:ea typeface="+mn-ea"/>
                <a:cs typeface="+mn-cs"/>
              </a:rPr>
              <a:t>Project Development</a:t>
            </a:r>
          </a:p>
          <a:p>
            <a:pPr marL="1143000" marR="0" lvl="2"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srgbClr val="003764"/>
                </a:solidFill>
                <a:effectLst/>
                <a:uLnTx/>
                <a:uFillTx/>
                <a:latin typeface="Franklin Gothic Book"/>
                <a:ea typeface="+mn-ea"/>
                <a:cs typeface="+mn-cs"/>
              </a:rPr>
              <a:t>Instructional</a:t>
            </a:r>
          </a:p>
          <a:p>
            <a:pPr marL="1143000" marR="0" lvl="2"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srgbClr val="003764"/>
                </a:solidFill>
                <a:effectLst/>
                <a:uLnTx/>
                <a:uFillTx/>
                <a:latin typeface="Franklin Gothic Book"/>
                <a:ea typeface="+mn-ea"/>
                <a:cs typeface="+mn-cs"/>
              </a:rPr>
              <a:t>Administration</a:t>
            </a:r>
          </a:p>
          <a:p>
            <a:pPr marL="1143000" marR="0" lvl="2"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lang="en-US" dirty="0">
                <a:solidFill>
                  <a:srgbClr val="002060"/>
                </a:solidFill>
              </a:rPr>
              <a:t>Cash contribution used as a grant match must be included in Budget Narrative</a:t>
            </a:r>
          </a:p>
        </p:txBody>
      </p:sp>
    </p:spTree>
    <p:extLst>
      <p:ext uri="{BB962C8B-B14F-4D97-AF65-F5344CB8AC3E}">
        <p14:creationId xmlns:p14="http://schemas.microsoft.com/office/powerpoint/2010/main" val="19776616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EF6D8-0127-4C50-8FE2-47706480E25E}"/>
              </a:ext>
            </a:extLst>
          </p:cNvPr>
          <p:cNvSpPr>
            <a:spLocks noGrp="1"/>
          </p:cNvSpPr>
          <p:nvPr>
            <p:ph type="title"/>
          </p:nvPr>
        </p:nvSpPr>
        <p:spPr>
          <a:xfrm>
            <a:off x="628650" y="2711212"/>
            <a:ext cx="7886700" cy="1435575"/>
          </a:xfrm>
        </p:spPr>
        <p:txBody>
          <a:bodyPr/>
          <a:lstStyle/>
          <a:p>
            <a:r>
              <a:rPr lang="en-US" dirty="0"/>
              <a:t>Application Information and Grant Resources</a:t>
            </a:r>
          </a:p>
        </p:txBody>
      </p:sp>
    </p:spTree>
    <p:extLst>
      <p:ext uri="{BB962C8B-B14F-4D97-AF65-F5344CB8AC3E}">
        <p14:creationId xmlns:p14="http://schemas.microsoft.com/office/powerpoint/2010/main" val="32407151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896D7-AAD2-4753-9ACD-DCA7DB1D65A2}"/>
              </a:ext>
            </a:extLst>
          </p:cNvPr>
          <p:cNvSpPr>
            <a:spLocks noGrp="1"/>
          </p:cNvSpPr>
          <p:nvPr>
            <p:ph type="title"/>
          </p:nvPr>
        </p:nvSpPr>
        <p:spPr/>
        <p:txBody>
          <a:bodyPr/>
          <a:lstStyle/>
          <a:p>
            <a:r>
              <a:rPr lang="en-US" dirty="0"/>
              <a:t>OGMS Login and Application Access</a:t>
            </a:r>
          </a:p>
        </p:txBody>
      </p:sp>
      <p:sp>
        <p:nvSpPr>
          <p:cNvPr id="3" name="Text Placeholder 2">
            <a:extLst>
              <a:ext uri="{FF2B5EF4-FFF2-40B4-BE49-F238E27FC236}">
                <a16:creationId xmlns:a16="http://schemas.microsoft.com/office/drawing/2014/main" id="{596DB55D-8C58-43C2-8BAD-AD9A36838D5E}"/>
              </a:ext>
            </a:extLst>
          </p:cNvPr>
          <p:cNvSpPr>
            <a:spLocks noGrp="1"/>
          </p:cNvSpPr>
          <p:nvPr>
            <p:ph type="body" sz="quarter" idx="10"/>
          </p:nvPr>
        </p:nvSpPr>
        <p:spPr>
          <a:xfrm>
            <a:off x="628650" y="2497187"/>
            <a:ext cx="7886700" cy="3428855"/>
          </a:xfrm>
        </p:spPr>
        <p:txBody>
          <a:bodyPr/>
          <a:lstStyle/>
          <a:p>
            <a:r>
              <a:rPr lang="en-US" dirty="0"/>
              <a:t>If you’ve forgotten your OGMS username, contact your OGMS Security Contact.</a:t>
            </a:r>
          </a:p>
          <a:p>
            <a:r>
              <a:rPr lang="en-US" dirty="0"/>
              <a:t>If you’ve forgotten your OGMS password, use the “Retrieve my password” feature located </a:t>
            </a:r>
            <a:r>
              <a:rPr lang="en-US" dirty="0">
                <a:hlinkClick r:id="rId3"/>
              </a:rPr>
              <a:t>here</a:t>
            </a:r>
            <a:r>
              <a:rPr lang="en-US" dirty="0"/>
              <a:t>.</a:t>
            </a:r>
          </a:p>
          <a:p>
            <a:r>
              <a:rPr lang="en-US" dirty="0"/>
              <a:t>Create a new application for the 2024-25 Jobs Skills Program Grant</a:t>
            </a:r>
          </a:p>
          <a:p>
            <a:r>
              <a:rPr lang="en-US" dirty="0"/>
              <a:t>Save frequently to ensure you don’t lose your work!</a:t>
            </a:r>
          </a:p>
          <a:p>
            <a:endParaRPr lang="en-US" dirty="0"/>
          </a:p>
        </p:txBody>
      </p:sp>
    </p:spTree>
    <p:extLst>
      <p:ext uri="{BB962C8B-B14F-4D97-AF65-F5344CB8AC3E}">
        <p14:creationId xmlns:p14="http://schemas.microsoft.com/office/powerpoint/2010/main" val="40651620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8AA92-6B76-458B-82C1-A5456EB75E32}"/>
              </a:ext>
            </a:extLst>
          </p:cNvPr>
          <p:cNvSpPr>
            <a:spLocks noGrp="1"/>
          </p:cNvSpPr>
          <p:nvPr>
            <p:ph type="title"/>
          </p:nvPr>
        </p:nvSpPr>
        <p:spPr>
          <a:xfrm>
            <a:off x="628650" y="1416886"/>
            <a:ext cx="7886700" cy="1100537"/>
          </a:xfrm>
        </p:spPr>
        <p:txBody>
          <a:bodyPr/>
          <a:lstStyle/>
          <a:p>
            <a:r>
              <a:rPr lang="en-US" dirty="0"/>
              <a:t>Online Grant Management system (OGMS) Questions</a:t>
            </a:r>
          </a:p>
        </p:txBody>
      </p:sp>
      <p:sp>
        <p:nvSpPr>
          <p:cNvPr id="3" name="Text Placeholder 2">
            <a:extLst>
              <a:ext uri="{FF2B5EF4-FFF2-40B4-BE49-F238E27FC236}">
                <a16:creationId xmlns:a16="http://schemas.microsoft.com/office/drawing/2014/main" id="{1E24FC7D-49D7-42D8-A73B-8F548857C9BA}"/>
              </a:ext>
            </a:extLst>
          </p:cNvPr>
          <p:cNvSpPr>
            <a:spLocks noGrp="1"/>
          </p:cNvSpPr>
          <p:nvPr>
            <p:ph type="body" sz="quarter" idx="10"/>
          </p:nvPr>
        </p:nvSpPr>
        <p:spPr>
          <a:xfrm>
            <a:off x="628650" y="2649190"/>
            <a:ext cx="7886700" cy="3428855"/>
          </a:xfrm>
        </p:spPr>
        <p:txBody>
          <a:bodyPr/>
          <a:lstStyle/>
          <a:p>
            <a:r>
              <a:rPr lang="en-US" sz="2400" dirty="0"/>
              <a:t>Contact your </a:t>
            </a:r>
            <a:r>
              <a:rPr lang="en-US" sz="2400" dirty="0">
                <a:hlinkClick r:id="rId3"/>
              </a:rPr>
              <a:t>OGMS</a:t>
            </a:r>
            <a:r>
              <a:rPr lang="en-US" sz="2400" dirty="0"/>
              <a:t> </a:t>
            </a:r>
            <a:r>
              <a:rPr lang="en-US" sz="2400" dirty="0">
                <a:hlinkClick r:id="rId4"/>
              </a:rPr>
              <a:t>Security Contact</a:t>
            </a:r>
            <a:r>
              <a:rPr lang="en-US" sz="2400" dirty="0"/>
              <a:t> for access to the 2024-25 Job Skills Program application. </a:t>
            </a:r>
          </a:p>
          <a:p>
            <a:r>
              <a:rPr lang="en-US" sz="2400" dirty="0"/>
              <a:t>The </a:t>
            </a:r>
            <a:r>
              <a:rPr lang="en-US" sz="2400" dirty="0">
                <a:hlinkClick r:id="rId5"/>
              </a:rPr>
              <a:t>OGMS User Manual</a:t>
            </a:r>
            <a:r>
              <a:rPr lang="en-US" sz="2400" dirty="0"/>
              <a:t> is available under the </a:t>
            </a:r>
            <a:r>
              <a:rPr lang="en-US" sz="2400" dirty="0">
                <a:hlinkClick r:id="rId6"/>
              </a:rPr>
              <a:t>“How To”</a:t>
            </a:r>
            <a:r>
              <a:rPr lang="en-US" sz="2400" dirty="0"/>
              <a:t> tab in OGMS </a:t>
            </a:r>
          </a:p>
          <a:p>
            <a:r>
              <a:rPr lang="en-US" sz="2400" dirty="0"/>
              <a:t>Contact your OGMS </a:t>
            </a:r>
            <a:r>
              <a:rPr lang="en-US" sz="2400" dirty="0">
                <a:hlinkClick r:id="rId4"/>
              </a:rPr>
              <a:t>Security Contact</a:t>
            </a:r>
            <a:r>
              <a:rPr lang="en-US" sz="2400" dirty="0"/>
              <a:t> if your question is not answered in the Manual.</a:t>
            </a:r>
          </a:p>
          <a:p>
            <a:r>
              <a:rPr lang="en-US" sz="2400" dirty="0"/>
              <a:t>Contact </a:t>
            </a:r>
            <a:r>
              <a:rPr lang="en-US" sz="2400" dirty="0">
                <a:hlinkClick r:id="rId7"/>
              </a:rPr>
              <a:t>Kari Kauffman</a:t>
            </a:r>
            <a:r>
              <a:rPr lang="en-US" sz="2400" dirty="0"/>
              <a:t>, 360-704-1021 if your Security Contact cannot resolve your question</a:t>
            </a:r>
          </a:p>
        </p:txBody>
      </p:sp>
    </p:spTree>
    <p:extLst>
      <p:ext uri="{BB962C8B-B14F-4D97-AF65-F5344CB8AC3E}">
        <p14:creationId xmlns:p14="http://schemas.microsoft.com/office/powerpoint/2010/main" val="37883002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EF6D8-0127-4C50-8FE2-47706480E25E}"/>
              </a:ext>
            </a:extLst>
          </p:cNvPr>
          <p:cNvSpPr>
            <a:spLocks noGrp="1"/>
          </p:cNvSpPr>
          <p:nvPr>
            <p:ph type="title"/>
          </p:nvPr>
        </p:nvSpPr>
        <p:spPr/>
        <p:txBody>
          <a:bodyPr/>
          <a:lstStyle/>
          <a:p>
            <a:r>
              <a:rPr lang="en-US" dirty="0"/>
              <a:t>Application</a:t>
            </a:r>
          </a:p>
        </p:txBody>
      </p:sp>
      <p:sp>
        <p:nvSpPr>
          <p:cNvPr id="3" name="Text Placeholder 2">
            <a:extLst>
              <a:ext uri="{FF2B5EF4-FFF2-40B4-BE49-F238E27FC236}">
                <a16:creationId xmlns:a16="http://schemas.microsoft.com/office/drawing/2014/main" id="{0FF3104C-1F54-4FEB-BF08-C620E5728B05}"/>
              </a:ext>
            </a:extLst>
          </p:cNvPr>
          <p:cNvSpPr>
            <a:spLocks noGrp="1"/>
          </p:cNvSpPr>
          <p:nvPr>
            <p:ph type="body" sz="quarter" idx="10"/>
          </p:nvPr>
        </p:nvSpPr>
        <p:spPr>
          <a:xfrm>
            <a:off x="628650" y="2187618"/>
            <a:ext cx="7886700" cy="3851938"/>
          </a:xfrm>
        </p:spPr>
        <p:txBody>
          <a:bodyPr/>
          <a:lstStyle/>
          <a:p>
            <a:r>
              <a:rPr lang="en-US" dirty="0"/>
              <a:t>Must be completed using OGMS</a:t>
            </a:r>
          </a:p>
          <a:p>
            <a:r>
              <a:rPr lang="en-US" dirty="0"/>
              <a:t>Required attachments to be considered for funding:</a:t>
            </a:r>
          </a:p>
          <a:p>
            <a:pPr marL="914400" lvl="1" indent="-342900">
              <a:buFont typeface="Wingdings" panose="05000000000000000000" pitchFamily="2" charset="2"/>
              <a:buChar char="þ"/>
            </a:pPr>
            <a:r>
              <a:rPr lang="en-US" dirty="0"/>
              <a:t>Project Outcomes and Measures</a:t>
            </a:r>
          </a:p>
          <a:p>
            <a:pPr marL="914400" lvl="1" indent="-342900">
              <a:buFont typeface="Wingdings" panose="05000000000000000000" pitchFamily="2" charset="2"/>
              <a:buChar char="þ"/>
            </a:pPr>
            <a:r>
              <a:rPr lang="en-US" dirty="0"/>
              <a:t>Trainee Course, Wage, &amp; Match Information</a:t>
            </a:r>
          </a:p>
          <a:p>
            <a:pPr marL="914400" lvl="1" indent="-342900">
              <a:buFont typeface="Wingdings" panose="05000000000000000000" pitchFamily="2" charset="2"/>
              <a:buChar char="þ"/>
            </a:pPr>
            <a:r>
              <a:rPr lang="en-US" dirty="0"/>
              <a:t>Assurances</a:t>
            </a:r>
          </a:p>
          <a:p>
            <a:r>
              <a:rPr lang="en-US" dirty="0"/>
              <a:t>Find and download Program Guidelines, as well as other important documents in the Grant Info link.</a:t>
            </a:r>
          </a:p>
          <a:p>
            <a:endParaRPr lang="en-US" dirty="0"/>
          </a:p>
        </p:txBody>
      </p:sp>
    </p:spTree>
    <p:extLst>
      <p:ext uri="{BB962C8B-B14F-4D97-AF65-F5344CB8AC3E}">
        <p14:creationId xmlns:p14="http://schemas.microsoft.com/office/powerpoint/2010/main" val="32966248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222606"/>
            <a:ext cx="7886700" cy="611619"/>
          </a:xfrm>
        </p:spPr>
        <p:txBody>
          <a:bodyPr/>
          <a:lstStyle/>
          <a:p>
            <a:r>
              <a:rPr lang="en-US" dirty="0"/>
              <a:t>Applying in </a:t>
            </a:r>
            <a:r>
              <a:rPr lang="en-US" dirty="0" err="1"/>
              <a:t>ogms</a:t>
            </a:r>
            <a:r>
              <a:rPr lang="en-US" dirty="0"/>
              <a:t>, Pt 1</a:t>
            </a:r>
          </a:p>
        </p:txBody>
      </p:sp>
      <p:sp>
        <p:nvSpPr>
          <p:cNvPr id="3" name="Text Placeholder 2"/>
          <p:cNvSpPr>
            <a:spLocks noGrp="1"/>
          </p:cNvSpPr>
          <p:nvPr>
            <p:ph type="body" sz="quarter" idx="10"/>
          </p:nvPr>
        </p:nvSpPr>
        <p:spPr>
          <a:xfrm>
            <a:off x="628650" y="1856803"/>
            <a:ext cx="7886700" cy="4372329"/>
          </a:xfrm>
        </p:spPr>
        <p:txBody>
          <a:bodyPr/>
          <a:lstStyle/>
          <a:p>
            <a:pPr marL="0" indent="0">
              <a:spcBef>
                <a:spcPts val="1200"/>
              </a:spcBef>
              <a:spcAft>
                <a:spcPts val="1200"/>
              </a:spcAft>
              <a:buNone/>
              <a:defRPr/>
            </a:pPr>
            <a:r>
              <a:rPr lang="en-US" sz="2400" dirty="0"/>
              <a:t>OGMS narrative</a:t>
            </a:r>
          </a:p>
          <a:p>
            <a:pPr lvl="2">
              <a:spcBef>
                <a:spcPts val="0"/>
              </a:spcBef>
              <a:buFont typeface="Arial"/>
              <a:buChar char="•"/>
              <a:defRPr/>
            </a:pPr>
            <a:r>
              <a:rPr lang="en-US" dirty="0">
                <a:solidFill>
                  <a:srgbClr val="003764"/>
                </a:solidFill>
              </a:rPr>
              <a:t>Applicant Information</a:t>
            </a:r>
          </a:p>
          <a:p>
            <a:pPr lvl="3">
              <a:spcBef>
                <a:spcPts val="0"/>
              </a:spcBef>
              <a:buFont typeface="Arial"/>
              <a:buChar char="•"/>
              <a:defRPr/>
            </a:pPr>
            <a:r>
              <a:rPr lang="en-US" dirty="0">
                <a:solidFill>
                  <a:srgbClr val="003764"/>
                </a:solidFill>
              </a:rPr>
              <a:t>Be sure to avoid typos when entering your email address</a:t>
            </a:r>
          </a:p>
          <a:p>
            <a:pPr lvl="3">
              <a:spcBef>
                <a:spcPts val="0"/>
              </a:spcBef>
              <a:buFont typeface="Arial"/>
              <a:buChar char="•"/>
              <a:defRPr/>
            </a:pPr>
            <a:r>
              <a:rPr lang="en-US" dirty="0">
                <a:solidFill>
                  <a:srgbClr val="003764"/>
                </a:solidFill>
              </a:rPr>
              <a:t>Add OGMS as a safe sender</a:t>
            </a:r>
          </a:p>
          <a:p>
            <a:pPr lvl="2">
              <a:spcBef>
                <a:spcPts val="0"/>
              </a:spcBef>
              <a:buFont typeface="Arial"/>
              <a:buChar char="•"/>
              <a:defRPr/>
            </a:pPr>
            <a:r>
              <a:rPr lang="en-US" dirty="0">
                <a:solidFill>
                  <a:srgbClr val="003764"/>
                </a:solidFill>
              </a:rPr>
              <a:t>Contents</a:t>
            </a:r>
          </a:p>
          <a:p>
            <a:pPr lvl="3">
              <a:spcBef>
                <a:spcPts val="0"/>
              </a:spcBef>
              <a:buFont typeface="Arial"/>
              <a:buChar char="•"/>
              <a:defRPr/>
            </a:pPr>
            <a:r>
              <a:rPr lang="en-US" sz="2000" b="1" dirty="0">
                <a:solidFill>
                  <a:srgbClr val="003764"/>
                </a:solidFill>
              </a:rPr>
              <a:t>Section 1</a:t>
            </a:r>
            <a:r>
              <a:rPr lang="en-US" sz="2000" dirty="0">
                <a:solidFill>
                  <a:srgbClr val="003764"/>
                </a:solidFill>
              </a:rPr>
              <a:t>:  Business Participant</a:t>
            </a:r>
          </a:p>
          <a:p>
            <a:pPr lvl="3">
              <a:spcBef>
                <a:spcPts val="0"/>
              </a:spcBef>
              <a:buFont typeface="Arial"/>
              <a:buChar char="•"/>
              <a:defRPr/>
            </a:pPr>
            <a:r>
              <a:rPr lang="en-US" sz="2000" b="1" dirty="0">
                <a:solidFill>
                  <a:srgbClr val="003764"/>
                </a:solidFill>
              </a:rPr>
              <a:t>Section 2:</a:t>
            </a:r>
            <a:r>
              <a:rPr lang="en-US" sz="2000" dirty="0">
                <a:solidFill>
                  <a:srgbClr val="003764"/>
                </a:solidFill>
              </a:rPr>
              <a:t>  Project Overview</a:t>
            </a:r>
          </a:p>
          <a:p>
            <a:pPr lvl="3">
              <a:spcBef>
                <a:spcPts val="0"/>
              </a:spcBef>
              <a:buFont typeface="Arial"/>
              <a:buChar char="•"/>
              <a:defRPr/>
            </a:pPr>
            <a:r>
              <a:rPr lang="en-US" sz="2000" b="1" dirty="0">
                <a:solidFill>
                  <a:srgbClr val="003764"/>
                </a:solidFill>
              </a:rPr>
              <a:t>Section 3:</a:t>
            </a:r>
            <a:r>
              <a:rPr lang="en-US" sz="2000" dirty="0">
                <a:solidFill>
                  <a:srgbClr val="003764"/>
                </a:solidFill>
              </a:rPr>
              <a:t>  Trainee and Wage Information</a:t>
            </a:r>
          </a:p>
          <a:p>
            <a:pPr lvl="3">
              <a:spcBef>
                <a:spcPts val="0"/>
              </a:spcBef>
              <a:buFont typeface="Arial"/>
              <a:buChar char="•"/>
              <a:defRPr/>
            </a:pPr>
            <a:r>
              <a:rPr lang="en-US" sz="2000" b="1" dirty="0">
                <a:solidFill>
                  <a:srgbClr val="003764"/>
                </a:solidFill>
              </a:rPr>
              <a:t>Section 4:</a:t>
            </a:r>
            <a:r>
              <a:rPr lang="en-US" sz="2000" dirty="0">
                <a:solidFill>
                  <a:srgbClr val="003764"/>
                </a:solidFill>
              </a:rPr>
              <a:t>  Training Summary</a:t>
            </a:r>
          </a:p>
          <a:p>
            <a:pPr lvl="3">
              <a:spcBef>
                <a:spcPts val="0"/>
              </a:spcBef>
              <a:buFont typeface="Arial"/>
              <a:buChar char="•"/>
              <a:defRPr/>
            </a:pPr>
            <a:r>
              <a:rPr lang="en-US" sz="2000" b="1" dirty="0">
                <a:solidFill>
                  <a:srgbClr val="003764"/>
                </a:solidFill>
              </a:rPr>
              <a:t>Section 5</a:t>
            </a:r>
            <a:r>
              <a:rPr lang="en-US" sz="2000" dirty="0">
                <a:solidFill>
                  <a:srgbClr val="003764"/>
                </a:solidFill>
              </a:rPr>
              <a:t>:  Budget Narrative</a:t>
            </a:r>
          </a:p>
          <a:p>
            <a:pPr lvl="3">
              <a:spcBef>
                <a:spcPts val="0"/>
              </a:spcBef>
              <a:buFont typeface="Arial"/>
              <a:buChar char="•"/>
              <a:defRPr/>
            </a:pPr>
            <a:r>
              <a:rPr lang="en-US" sz="2000" b="1" dirty="0">
                <a:solidFill>
                  <a:srgbClr val="003764"/>
                </a:solidFill>
              </a:rPr>
              <a:t>Section 6</a:t>
            </a:r>
            <a:r>
              <a:rPr lang="en-US" sz="2000" dirty="0">
                <a:solidFill>
                  <a:srgbClr val="003764"/>
                </a:solidFill>
              </a:rPr>
              <a:t>:  Application Completion Checklist</a:t>
            </a:r>
          </a:p>
          <a:p>
            <a:pPr lvl="2">
              <a:spcBef>
                <a:spcPts val="0"/>
              </a:spcBef>
              <a:buFont typeface="Arial"/>
              <a:buChar char="•"/>
              <a:defRPr/>
            </a:pPr>
            <a:r>
              <a:rPr lang="en-US" dirty="0">
                <a:solidFill>
                  <a:srgbClr val="003764"/>
                </a:solidFill>
              </a:rPr>
              <a:t>Budget</a:t>
            </a:r>
          </a:p>
          <a:p>
            <a:pPr lvl="2">
              <a:spcBef>
                <a:spcPts val="0"/>
              </a:spcBef>
              <a:buFont typeface="Arial"/>
              <a:buChar char="•"/>
              <a:defRPr/>
            </a:pPr>
            <a:r>
              <a:rPr lang="en-US" dirty="0">
                <a:solidFill>
                  <a:srgbClr val="003764"/>
                </a:solidFill>
              </a:rPr>
              <a:t>Attachments</a:t>
            </a:r>
          </a:p>
          <a:p>
            <a:pPr lvl="1"/>
            <a:endParaRPr lang="en-US" dirty="0"/>
          </a:p>
        </p:txBody>
      </p:sp>
    </p:spTree>
    <p:extLst>
      <p:ext uri="{BB962C8B-B14F-4D97-AF65-F5344CB8AC3E}">
        <p14:creationId xmlns:p14="http://schemas.microsoft.com/office/powerpoint/2010/main" val="6205188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B9804-4475-4C41-975C-2A6FE2F159C6}"/>
              </a:ext>
            </a:extLst>
          </p:cNvPr>
          <p:cNvSpPr>
            <a:spLocks noGrp="1"/>
          </p:cNvSpPr>
          <p:nvPr>
            <p:ph type="title"/>
          </p:nvPr>
        </p:nvSpPr>
        <p:spPr>
          <a:xfrm>
            <a:off x="628649" y="1476958"/>
            <a:ext cx="8352065" cy="1075323"/>
          </a:xfrm>
        </p:spPr>
        <p:txBody>
          <a:bodyPr/>
          <a:lstStyle/>
          <a:p>
            <a:r>
              <a:rPr lang="en-US" dirty="0"/>
              <a:t>Applying in </a:t>
            </a:r>
            <a:r>
              <a:rPr lang="en-US" dirty="0" err="1"/>
              <a:t>ogms</a:t>
            </a:r>
            <a:r>
              <a:rPr lang="en-US" dirty="0"/>
              <a:t>, </a:t>
            </a:r>
            <a:r>
              <a:rPr lang="en-US" dirty="0" err="1"/>
              <a:t>ParT</a:t>
            </a:r>
            <a:r>
              <a:rPr lang="en-US" dirty="0"/>
              <a:t> 2, </a:t>
            </a:r>
            <a:br>
              <a:rPr lang="en-US" dirty="0"/>
            </a:br>
            <a:r>
              <a:rPr lang="en-US" dirty="0"/>
              <a:t>Assurances &amp; Uploading Documents</a:t>
            </a:r>
          </a:p>
        </p:txBody>
      </p:sp>
      <p:sp>
        <p:nvSpPr>
          <p:cNvPr id="3" name="Text Placeholder 2">
            <a:extLst>
              <a:ext uri="{FF2B5EF4-FFF2-40B4-BE49-F238E27FC236}">
                <a16:creationId xmlns:a16="http://schemas.microsoft.com/office/drawing/2014/main" id="{9C07DD94-A0B8-4489-B71E-D70F65E044FD}"/>
              </a:ext>
            </a:extLst>
          </p:cNvPr>
          <p:cNvSpPr>
            <a:spLocks noGrp="1"/>
          </p:cNvSpPr>
          <p:nvPr>
            <p:ph type="body" sz="quarter" idx="10"/>
          </p:nvPr>
        </p:nvSpPr>
        <p:spPr>
          <a:xfrm>
            <a:off x="628649" y="2953396"/>
            <a:ext cx="7886700" cy="2863204"/>
          </a:xfrm>
        </p:spPr>
        <p:txBody>
          <a:bodyPr/>
          <a:lstStyle/>
          <a:p>
            <a:r>
              <a:rPr lang="en-US" dirty="0"/>
              <a:t>Find the FY23-25 Assurances in the Assurances tab</a:t>
            </a:r>
          </a:p>
          <a:p>
            <a:pPr lvl="2">
              <a:buFont typeface="Wingdings" panose="05000000000000000000" pitchFamily="2" charset="2"/>
              <a:buChar char=""/>
            </a:pPr>
            <a:r>
              <a:rPr lang="en-US" dirty="0">
                <a:solidFill>
                  <a:srgbClr val="003764"/>
                </a:solidFill>
              </a:rPr>
              <a:t>Download and print for completion and signature</a:t>
            </a:r>
          </a:p>
          <a:p>
            <a:r>
              <a:rPr lang="en-US" dirty="0"/>
              <a:t>Upload the Assurances in the Attachments tab</a:t>
            </a:r>
          </a:p>
          <a:p>
            <a:r>
              <a:rPr lang="en-US" dirty="0"/>
              <a:t>Required for your application to be considered complete</a:t>
            </a:r>
          </a:p>
          <a:p>
            <a:endParaRPr lang="en-US" dirty="0"/>
          </a:p>
        </p:txBody>
      </p:sp>
    </p:spTree>
    <p:extLst>
      <p:ext uri="{BB962C8B-B14F-4D97-AF65-F5344CB8AC3E}">
        <p14:creationId xmlns:p14="http://schemas.microsoft.com/office/powerpoint/2010/main" val="36154316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411533"/>
            <a:ext cx="8229600" cy="1179267"/>
          </a:xfrm>
        </p:spPr>
        <p:txBody>
          <a:bodyPr/>
          <a:lstStyle/>
          <a:p>
            <a:r>
              <a:rPr lang="en-US" dirty="0"/>
              <a:t>Applying in </a:t>
            </a:r>
            <a:r>
              <a:rPr lang="en-US" dirty="0" err="1"/>
              <a:t>ogms</a:t>
            </a:r>
            <a:r>
              <a:rPr lang="en-US" dirty="0"/>
              <a:t>, </a:t>
            </a:r>
            <a:r>
              <a:rPr lang="en-US" dirty="0" err="1"/>
              <a:t>ParT</a:t>
            </a:r>
            <a:r>
              <a:rPr lang="en-US" dirty="0"/>
              <a:t> 3, </a:t>
            </a:r>
            <a:br>
              <a:rPr lang="en-US" dirty="0"/>
            </a:br>
            <a:r>
              <a:rPr lang="en-US" dirty="0"/>
              <a:t>Required attachments</a:t>
            </a:r>
          </a:p>
        </p:txBody>
      </p:sp>
      <p:sp>
        <p:nvSpPr>
          <p:cNvPr id="3" name="Text Placeholder 2"/>
          <p:cNvSpPr>
            <a:spLocks noGrp="1"/>
          </p:cNvSpPr>
          <p:nvPr>
            <p:ph type="body" sz="quarter" idx="10"/>
          </p:nvPr>
        </p:nvSpPr>
        <p:spPr>
          <a:xfrm>
            <a:off x="628650" y="2743200"/>
            <a:ext cx="8343900" cy="3096966"/>
          </a:xfrm>
        </p:spPr>
        <p:txBody>
          <a:bodyPr/>
          <a:lstStyle/>
          <a:p>
            <a:pPr marL="0" indent="0">
              <a:lnSpc>
                <a:spcPct val="100000"/>
              </a:lnSpc>
              <a:spcBef>
                <a:spcPts val="0"/>
              </a:spcBef>
              <a:buNone/>
              <a:defRPr/>
            </a:pPr>
            <a:r>
              <a:rPr lang="en-US" u="sng" dirty="0"/>
              <a:t>In addition to Assurances</a:t>
            </a:r>
            <a:r>
              <a:rPr lang="en-US" dirty="0"/>
              <a:t>, the following must be uploaded in OGMS for an application to be complete: </a:t>
            </a:r>
          </a:p>
          <a:p>
            <a:pPr marL="0" indent="0">
              <a:lnSpc>
                <a:spcPct val="100000"/>
              </a:lnSpc>
              <a:spcBef>
                <a:spcPts val="0"/>
              </a:spcBef>
              <a:buNone/>
              <a:defRPr/>
            </a:pPr>
            <a:endParaRPr lang="en-US" dirty="0"/>
          </a:p>
          <a:p>
            <a:pPr marL="1028700" lvl="1" indent="-457200">
              <a:buFont typeface="Wingdings" panose="05000000000000000000" pitchFamily="2" charset="2"/>
              <a:buChar char=""/>
            </a:pPr>
            <a:r>
              <a:rPr lang="en-US" sz="2800" dirty="0"/>
              <a:t>Project Outcomes and Measures</a:t>
            </a:r>
          </a:p>
          <a:p>
            <a:pPr marL="1028700" lvl="1" indent="-457200">
              <a:buFont typeface="Wingdings" panose="05000000000000000000" pitchFamily="2" charset="2"/>
              <a:buChar char=""/>
            </a:pPr>
            <a:r>
              <a:rPr lang="en-US" sz="2800" dirty="0"/>
              <a:t>Trainee Course, Wage, &amp; Match Information</a:t>
            </a:r>
          </a:p>
        </p:txBody>
      </p:sp>
    </p:spTree>
    <p:extLst>
      <p:ext uri="{BB962C8B-B14F-4D97-AF65-F5344CB8AC3E}">
        <p14:creationId xmlns:p14="http://schemas.microsoft.com/office/powerpoint/2010/main" val="3427627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272239"/>
            <a:ext cx="7886700" cy="611619"/>
          </a:xfrm>
        </p:spPr>
        <p:txBody>
          <a:bodyPr/>
          <a:lstStyle/>
          <a:p>
            <a:r>
              <a:rPr lang="en-US" dirty="0"/>
              <a:t>About the webinar</a:t>
            </a:r>
          </a:p>
        </p:txBody>
      </p:sp>
      <p:sp>
        <p:nvSpPr>
          <p:cNvPr id="3" name="Text Placeholder 2"/>
          <p:cNvSpPr>
            <a:spLocks noGrp="1"/>
          </p:cNvSpPr>
          <p:nvPr>
            <p:ph type="body" sz="quarter" idx="10"/>
          </p:nvPr>
        </p:nvSpPr>
        <p:spPr>
          <a:xfrm>
            <a:off x="628650" y="1896876"/>
            <a:ext cx="7886700" cy="4387546"/>
          </a:xfrm>
        </p:spPr>
        <p:txBody>
          <a:bodyPr/>
          <a:lstStyle/>
          <a:p>
            <a:pPr>
              <a:spcBef>
                <a:spcPts val="1200"/>
              </a:spcBef>
              <a:spcAft>
                <a:spcPts val="1200"/>
              </a:spcAft>
            </a:pPr>
            <a:r>
              <a:rPr lang="en-US" altLang="en-US" sz="2400" dirty="0"/>
              <a:t>This webinar is being recorded and will be made available to all participants for future reference.</a:t>
            </a:r>
          </a:p>
          <a:p>
            <a:pPr>
              <a:spcBef>
                <a:spcPts val="1200"/>
              </a:spcBef>
              <a:spcAft>
                <a:spcPts val="1200"/>
              </a:spcAft>
            </a:pPr>
            <a:r>
              <a:rPr lang="en-US" altLang="en-US" sz="2400" dirty="0"/>
              <a:t>This is to discuss the application process and is not a forum to vet proposal ideas.</a:t>
            </a:r>
          </a:p>
          <a:p>
            <a:pPr>
              <a:spcBef>
                <a:spcPts val="1200"/>
              </a:spcBef>
              <a:spcAft>
                <a:spcPts val="1200"/>
              </a:spcAft>
            </a:pPr>
            <a:r>
              <a:rPr lang="en-US" altLang="en-US" sz="2400" dirty="0"/>
              <a:t>Questions are welcome. Answers will be posted in a </a:t>
            </a:r>
            <a:br>
              <a:rPr lang="en-US" altLang="en-US" sz="2400" dirty="0"/>
            </a:br>
            <a:r>
              <a:rPr lang="en-US" altLang="en-US" sz="2400" dirty="0"/>
              <a:t>Q&amp;A document on the program webpage and updated regularly.  </a:t>
            </a:r>
          </a:p>
          <a:p>
            <a:pPr>
              <a:spcBef>
                <a:spcPts val="1200"/>
              </a:spcBef>
              <a:spcAft>
                <a:spcPts val="1200"/>
              </a:spcAft>
            </a:pPr>
            <a:r>
              <a:rPr lang="en-US" altLang="en-US" sz="2400" dirty="0"/>
              <a:t>Other program resources are available at the JSP website: </a:t>
            </a:r>
            <a:r>
              <a:rPr lang="en-US" sz="2400" b="0" i="0" u="sng" dirty="0">
                <a:solidFill>
                  <a:srgbClr val="0000FF"/>
                </a:solidFill>
                <a:effectLst/>
                <a:hlinkClick r:id="rId2"/>
              </a:rPr>
              <a:t>https://www.sbctc.edu/colleges-staff/grants/job-skills-grant</a:t>
            </a:r>
            <a:endParaRPr lang="en-US" sz="2400" b="0" i="0" dirty="0">
              <a:effectLst/>
            </a:endParaRPr>
          </a:p>
          <a:p>
            <a:pPr>
              <a:spcBef>
                <a:spcPts val="1200"/>
              </a:spcBef>
              <a:spcAft>
                <a:spcPts val="1200"/>
              </a:spcAft>
            </a:pPr>
            <a:endParaRPr lang="en-US" sz="2400" dirty="0"/>
          </a:p>
        </p:txBody>
      </p:sp>
    </p:spTree>
    <p:extLst>
      <p:ext uri="{BB962C8B-B14F-4D97-AF65-F5344CB8AC3E}">
        <p14:creationId xmlns:p14="http://schemas.microsoft.com/office/powerpoint/2010/main" val="41882862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204815"/>
            <a:ext cx="7886700" cy="611619"/>
          </a:xfrm>
        </p:spPr>
        <p:txBody>
          <a:bodyPr/>
          <a:lstStyle/>
          <a:p>
            <a:r>
              <a:rPr lang="en-US" dirty="0"/>
              <a:t>Applying in </a:t>
            </a:r>
            <a:r>
              <a:rPr lang="en-US" dirty="0" err="1"/>
              <a:t>ogms</a:t>
            </a:r>
            <a:r>
              <a:rPr lang="en-US" dirty="0"/>
              <a:t>, Part 4</a:t>
            </a:r>
          </a:p>
        </p:txBody>
      </p:sp>
      <p:sp>
        <p:nvSpPr>
          <p:cNvPr id="3" name="Text Placeholder 2"/>
          <p:cNvSpPr>
            <a:spLocks noGrp="1"/>
          </p:cNvSpPr>
          <p:nvPr>
            <p:ph type="body" sz="quarter" idx="10"/>
          </p:nvPr>
        </p:nvSpPr>
        <p:spPr>
          <a:xfrm>
            <a:off x="628650" y="1970314"/>
            <a:ext cx="8188779" cy="4230789"/>
          </a:xfrm>
        </p:spPr>
        <p:txBody>
          <a:bodyPr/>
          <a:lstStyle/>
          <a:p>
            <a:pPr marL="0" indent="0">
              <a:spcBef>
                <a:spcPts val="1200"/>
              </a:spcBef>
              <a:spcAft>
                <a:spcPts val="1200"/>
              </a:spcAft>
              <a:buNone/>
              <a:defRPr/>
            </a:pPr>
            <a:r>
              <a:rPr lang="en-US" sz="2400" dirty="0"/>
              <a:t>If applying as a consortium, these elements must be completed:</a:t>
            </a:r>
            <a:endParaRPr lang="en-US" sz="2400" dirty="0">
              <a:highlight>
                <a:srgbClr val="FFFF00"/>
              </a:highlight>
            </a:endParaRPr>
          </a:p>
          <a:p>
            <a:pPr>
              <a:lnSpc>
                <a:spcPct val="100000"/>
              </a:lnSpc>
              <a:spcBef>
                <a:spcPts val="600"/>
              </a:spcBef>
              <a:buFont typeface="Wingdings" panose="05000000000000000000" pitchFamily="2" charset="2"/>
              <a:buChar char="þ"/>
              <a:defRPr/>
            </a:pPr>
            <a:r>
              <a:rPr lang="en-US" sz="2400" dirty="0">
                <a:solidFill>
                  <a:srgbClr val="003764"/>
                </a:solidFill>
              </a:rPr>
              <a:t>Supplemental descriptive information for each participating business</a:t>
            </a:r>
          </a:p>
          <a:p>
            <a:pPr>
              <a:lnSpc>
                <a:spcPct val="100000"/>
              </a:lnSpc>
              <a:spcBef>
                <a:spcPts val="600"/>
              </a:spcBef>
              <a:buFont typeface="Wingdings" panose="05000000000000000000" pitchFamily="2" charset="2"/>
              <a:buChar char="þ"/>
              <a:defRPr/>
            </a:pPr>
            <a:r>
              <a:rPr lang="en-US" sz="2400" dirty="0">
                <a:solidFill>
                  <a:srgbClr val="003764"/>
                </a:solidFill>
              </a:rPr>
              <a:t>The budget information completed in OGMS must represent the totals for the entire consortium </a:t>
            </a:r>
          </a:p>
          <a:p>
            <a:pPr>
              <a:lnSpc>
                <a:spcPct val="100000"/>
              </a:lnSpc>
              <a:spcBef>
                <a:spcPts val="600"/>
              </a:spcBef>
              <a:buFont typeface="Wingdings" panose="05000000000000000000" pitchFamily="2" charset="2"/>
              <a:buChar char="þ"/>
              <a:defRPr/>
            </a:pPr>
            <a:r>
              <a:rPr lang="en-US" sz="2400" dirty="0"/>
              <a:t>Trainee course, wage, and match for each business, as well a summary for the entire project</a:t>
            </a:r>
          </a:p>
        </p:txBody>
      </p:sp>
    </p:spTree>
    <p:extLst>
      <p:ext uri="{BB962C8B-B14F-4D97-AF65-F5344CB8AC3E}">
        <p14:creationId xmlns:p14="http://schemas.microsoft.com/office/powerpoint/2010/main" val="33421311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Minimum requirements &amp; evaluation criteria, Part 1</a:t>
            </a:r>
          </a:p>
        </p:txBody>
      </p:sp>
      <p:sp>
        <p:nvSpPr>
          <p:cNvPr id="3" name="Text Placeholder 2"/>
          <p:cNvSpPr>
            <a:spLocks noGrp="1"/>
          </p:cNvSpPr>
          <p:nvPr>
            <p:ph type="body" sz="quarter" idx="10"/>
          </p:nvPr>
        </p:nvSpPr>
        <p:spPr>
          <a:xfrm>
            <a:off x="628650" y="2756857"/>
            <a:ext cx="7886700" cy="3428855"/>
          </a:xfrm>
        </p:spPr>
        <p:txBody>
          <a:bodyPr/>
          <a:lstStyle/>
          <a:p>
            <a:pPr>
              <a:lnSpc>
                <a:spcPct val="100000"/>
              </a:lnSpc>
              <a:spcBef>
                <a:spcPts val="600"/>
              </a:spcBef>
            </a:pPr>
            <a:r>
              <a:rPr lang="en-US" altLang="en-US" sz="2400" dirty="0">
                <a:ea typeface="Times New Roman" panose="02020603050405020304" pitchFamily="18" charset="0"/>
                <a:cs typeface="Calibri" panose="020F0502020204030204" pitchFamily="34" charset="0"/>
              </a:rPr>
              <a:t>Use Section 6 as an application checklist! </a:t>
            </a:r>
          </a:p>
          <a:p>
            <a:pPr>
              <a:lnSpc>
                <a:spcPct val="100000"/>
              </a:lnSpc>
              <a:spcBef>
                <a:spcPts val="600"/>
              </a:spcBef>
            </a:pPr>
            <a:r>
              <a:rPr lang="en-US" altLang="en-US" sz="2400" dirty="0">
                <a:ea typeface="Times New Roman" panose="02020603050405020304" pitchFamily="18" charset="0"/>
                <a:cs typeface="Calibri" panose="020F0502020204030204" pitchFamily="34" charset="0"/>
              </a:rPr>
              <a:t>Incomplete proposals will not be reviewed. </a:t>
            </a:r>
          </a:p>
          <a:p>
            <a:pPr>
              <a:lnSpc>
                <a:spcPct val="100000"/>
              </a:lnSpc>
              <a:spcBef>
                <a:spcPts val="600"/>
              </a:spcBef>
            </a:pPr>
            <a:r>
              <a:rPr lang="en-US" altLang="en-US" sz="2400" dirty="0">
                <a:ea typeface="Times New Roman" panose="02020603050405020304" pitchFamily="18" charset="0"/>
                <a:cs typeface="Calibri" panose="020F0502020204030204" pitchFamily="34" charset="0"/>
              </a:rPr>
              <a:t>The review committee will represent a mix of business/industry, labor, and workforce development professionals. </a:t>
            </a:r>
          </a:p>
          <a:p>
            <a:pPr>
              <a:lnSpc>
                <a:spcPct val="100000"/>
              </a:lnSpc>
              <a:spcBef>
                <a:spcPts val="600"/>
              </a:spcBef>
            </a:pPr>
            <a:r>
              <a:rPr lang="en-US" altLang="en-US" sz="2400" dirty="0">
                <a:ea typeface="Times New Roman" panose="02020603050405020304" pitchFamily="18" charset="0"/>
                <a:cs typeface="Calibri" panose="020F0502020204030204" pitchFamily="34" charset="0"/>
              </a:rPr>
              <a:t>The committee makes recommendations to State Board leadership. </a:t>
            </a:r>
            <a:endParaRPr lang="en-US" altLang="en-US" sz="2400" dirty="0">
              <a:cs typeface="Times New Roman" panose="02020603050405020304" pitchFamily="18" charset="0"/>
            </a:endParaRPr>
          </a:p>
        </p:txBody>
      </p:sp>
    </p:spTree>
    <p:extLst>
      <p:ext uri="{BB962C8B-B14F-4D97-AF65-F5344CB8AC3E}">
        <p14:creationId xmlns:p14="http://schemas.microsoft.com/office/powerpoint/2010/main" val="5835396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Minimum requirements &amp; evaluation criteria, Part 2</a:t>
            </a:r>
          </a:p>
        </p:txBody>
      </p:sp>
      <p:sp>
        <p:nvSpPr>
          <p:cNvPr id="3" name="Text Placeholder 2"/>
          <p:cNvSpPr>
            <a:spLocks noGrp="1"/>
          </p:cNvSpPr>
          <p:nvPr>
            <p:ph type="body" sz="quarter" idx="10"/>
          </p:nvPr>
        </p:nvSpPr>
        <p:spPr>
          <a:xfrm>
            <a:off x="628650" y="2756857"/>
            <a:ext cx="7886700" cy="3428855"/>
          </a:xfrm>
        </p:spPr>
        <p:txBody>
          <a:bodyPr/>
          <a:lstStyle/>
          <a:p>
            <a:pPr>
              <a:lnSpc>
                <a:spcPct val="100000"/>
              </a:lnSpc>
              <a:spcBef>
                <a:spcPts val="600"/>
              </a:spcBef>
            </a:pPr>
            <a:r>
              <a:rPr lang="en-US" altLang="en-US" sz="2400" dirty="0">
                <a:ea typeface="Times New Roman" panose="02020603050405020304" pitchFamily="18" charset="0"/>
                <a:cs typeface="Calibri" panose="020F0502020204030204" pitchFamily="34" charset="0"/>
              </a:rPr>
              <a:t>Descriptions of major products and markets</a:t>
            </a:r>
          </a:p>
          <a:p>
            <a:pPr>
              <a:lnSpc>
                <a:spcPct val="100000"/>
              </a:lnSpc>
              <a:spcBef>
                <a:spcPts val="600"/>
              </a:spcBef>
            </a:pPr>
            <a:r>
              <a:rPr lang="en-US" altLang="en-US" sz="2400" dirty="0">
                <a:ea typeface="Times New Roman" panose="02020603050405020304" pitchFamily="18" charset="0"/>
                <a:cs typeface="Calibri" panose="020F0502020204030204" pitchFamily="34" charset="0"/>
              </a:rPr>
              <a:t>Project Overview:</a:t>
            </a:r>
            <a:br>
              <a:rPr lang="en-US" altLang="en-US" sz="2400" dirty="0">
                <a:ea typeface="Times New Roman" panose="02020603050405020304" pitchFamily="18" charset="0"/>
                <a:cs typeface="Calibri" panose="020F0502020204030204" pitchFamily="34" charset="0"/>
              </a:rPr>
            </a:br>
            <a:r>
              <a:rPr lang="en-US" altLang="en-US" sz="2400" dirty="0">
                <a:ea typeface="Times New Roman" panose="02020603050405020304" pitchFamily="18" charset="0"/>
                <a:cs typeface="Calibri" panose="020F0502020204030204" pitchFamily="34" charset="0"/>
              </a:rPr>
              <a:t>- Purpose and Plan</a:t>
            </a:r>
            <a:br>
              <a:rPr lang="en-US" altLang="en-US" sz="2400" dirty="0">
                <a:ea typeface="Times New Roman" panose="02020603050405020304" pitchFamily="18" charset="0"/>
                <a:cs typeface="Calibri" panose="020F0502020204030204" pitchFamily="34" charset="0"/>
              </a:rPr>
            </a:br>
            <a:r>
              <a:rPr lang="en-US" altLang="en-US" sz="2400" dirty="0">
                <a:ea typeface="Times New Roman" panose="02020603050405020304" pitchFamily="18" charset="0"/>
                <a:cs typeface="Calibri" panose="020F0502020204030204" pitchFamily="34" charset="0"/>
              </a:rPr>
              <a:t>- Needs Analysis</a:t>
            </a:r>
          </a:p>
          <a:p>
            <a:pPr>
              <a:lnSpc>
                <a:spcPct val="100000"/>
              </a:lnSpc>
              <a:spcBef>
                <a:spcPts val="600"/>
              </a:spcBef>
            </a:pPr>
            <a:r>
              <a:rPr lang="en-US" altLang="en-US" sz="2400" dirty="0">
                <a:ea typeface="Times New Roman" panose="02020603050405020304" pitchFamily="18" charset="0"/>
                <a:cs typeface="Calibri" panose="020F0502020204030204" pitchFamily="34" charset="0"/>
              </a:rPr>
              <a:t>Your narrative information should line up with what you have checked off for </a:t>
            </a:r>
            <a:r>
              <a:rPr lang="en-US" altLang="en-US" sz="2400">
                <a:ea typeface="Times New Roman" panose="02020603050405020304" pitchFamily="18" charset="0"/>
                <a:cs typeface="Calibri" panose="020F0502020204030204" pitchFamily="34" charset="0"/>
              </a:rPr>
              <a:t>the intent </a:t>
            </a:r>
            <a:r>
              <a:rPr lang="en-US" altLang="en-US" sz="2400" dirty="0">
                <a:ea typeface="Times New Roman" panose="02020603050405020304" pitchFamily="18" charset="0"/>
                <a:cs typeface="Calibri" panose="020F0502020204030204" pitchFamily="34" charset="0"/>
              </a:rPr>
              <a:t>and priorities that the project has been designed to meet. </a:t>
            </a:r>
            <a:endParaRPr lang="en-US" altLang="en-US" sz="2400" dirty="0">
              <a:cs typeface="Times New Roman" panose="02020603050405020304" pitchFamily="18" charset="0"/>
            </a:endParaRPr>
          </a:p>
        </p:txBody>
      </p:sp>
    </p:spTree>
    <p:extLst>
      <p:ext uri="{BB962C8B-B14F-4D97-AF65-F5344CB8AC3E}">
        <p14:creationId xmlns:p14="http://schemas.microsoft.com/office/powerpoint/2010/main" val="31133087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251181"/>
            <a:ext cx="7886700" cy="1096909"/>
          </a:xfrm>
        </p:spPr>
        <p:txBody>
          <a:bodyPr/>
          <a:lstStyle/>
          <a:p>
            <a:r>
              <a:rPr lang="en-US" dirty="0"/>
              <a:t>Accountability requirements, </a:t>
            </a:r>
            <a:br>
              <a:rPr lang="en-US" dirty="0"/>
            </a:br>
            <a:r>
              <a:rPr lang="en-US" dirty="0" err="1"/>
              <a:t>ParT</a:t>
            </a:r>
            <a:r>
              <a:rPr lang="en-US" dirty="0"/>
              <a:t> 1</a:t>
            </a:r>
          </a:p>
        </p:txBody>
      </p:sp>
      <p:sp>
        <p:nvSpPr>
          <p:cNvPr id="3" name="Text Placeholder 2"/>
          <p:cNvSpPr>
            <a:spLocks noGrp="1"/>
          </p:cNvSpPr>
          <p:nvPr>
            <p:ph type="body" sz="quarter" idx="10"/>
          </p:nvPr>
        </p:nvSpPr>
        <p:spPr>
          <a:xfrm>
            <a:off x="628650" y="2457278"/>
            <a:ext cx="7886700" cy="3428855"/>
          </a:xfrm>
        </p:spPr>
        <p:txBody>
          <a:bodyPr/>
          <a:lstStyle/>
          <a:p>
            <a:pPr>
              <a:spcBef>
                <a:spcPts val="1200"/>
              </a:spcBef>
              <a:spcAft>
                <a:spcPts val="1200"/>
              </a:spcAft>
              <a:buFont typeface="Arial"/>
              <a:buChar char="•"/>
              <a:defRPr/>
            </a:pPr>
            <a:r>
              <a:rPr lang="en-US" sz="2000" dirty="0"/>
              <a:t>Matching Funds Requirement </a:t>
            </a:r>
            <a:br>
              <a:rPr lang="en-US" sz="2000" dirty="0"/>
            </a:br>
            <a:r>
              <a:rPr lang="en-US" sz="2000" dirty="0"/>
              <a:t>- every dollar of JSP funding must be matched dollar-for-dollar with private sector contributions</a:t>
            </a:r>
          </a:p>
          <a:p>
            <a:pPr>
              <a:spcBef>
                <a:spcPts val="1200"/>
              </a:spcBef>
              <a:spcAft>
                <a:spcPts val="1200"/>
              </a:spcAft>
              <a:buFont typeface="Arial"/>
              <a:buChar char="•"/>
              <a:defRPr/>
            </a:pPr>
            <a:r>
              <a:rPr lang="en-US" sz="2000" dirty="0"/>
              <a:t>Expenditure Accounting </a:t>
            </a:r>
            <a:br>
              <a:rPr lang="en-US" sz="2000" dirty="0"/>
            </a:br>
            <a:r>
              <a:rPr lang="en-US" sz="2000" dirty="0"/>
              <a:t>- each JSP project must be maintained in a separate account. Any cash match from the business participant must also be placed in this account.</a:t>
            </a:r>
          </a:p>
          <a:p>
            <a:pPr>
              <a:spcBef>
                <a:spcPts val="1200"/>
              </a:spcBef>
              <a:spcAft>
                <a:spcPts val="1200"/>
              </a:spcAft>
              <a:buFont typeface="Arial"/>
              <a:buChar char="•"/>
              <a:defRPr/>
            </a:pPr>
            <a:r>
              <a:rPr lang="en-US" sz="2000" dirty="0"/>
              <a:t>Invoicing</a:t>
            </a:r>
            <a:br>
              <a:rPr lang="en-US" sz="2000" dirty="0"/>
            </a:br>
            <a:r>
              <a:rPr lang="en-US" sz="2000" dirty="0"/>
              <a:t>- educational institutions shall invoice SBCTC using Online Budget and Invoicing System (OBIS)</a:t>
            </a:r>
          </a:p>
        </p:txBody>
      </p:sp>
    </p:spTree>
    <p:extLst>
      <p:ext uri="{BB962C8B-B14F-4D97-AF65-F5344CB8AC3E}">
        <p14:creationId xmlns:p14="http://schemas.microsoft.com/office/powerpoint/2010/main" val="6014204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476958"/>
            <a:ext cx="7886700" cy="1051753"/>
          </a:xfrm>
        </p:spPr>
        <p:txBody>
          <a:bodyPr/>
          <a:lstStyle/>
          <a:p>
            <a:r>
              <a:rPr lang="en-US" dirty="0"/>
              <a:t>Accountability requirements,</a:t>
            </a:r>
            <a:br>
              <a:rPr lang="en-US" dirty="0"/>
            </a:br>
            <a:r>
              <a:rPr lang="en-US" dirty="0" err="1"/>
              <a:t>ParT</a:t>
            </a:r>
            <a:r>
              <a:rPr lang="en-US" dirty="0"/>
              <a:t> 2</a:t>
            </a:r>
          </a:p>
        </p:txBody>
      </p:sp>
      <p:sp>
        <p:nvSpPr>
          <p:cNvPr id="3" name="Text Placeholder 2"/>
          <p:cNvSpPr>
            <a:spLocks noGrp="1"/>
          </p:cNvSpPr>
          <p:nvPr>
            <p:ph type="body" sz="quarter" idx="10"/>
          </p:nvPr>
        </p:nvSpPr>
        <p:spPr>
          <a:xfrm>
            <a:off x="628650" y="2709333"/>
            <a:ext cx="7886700" cy="3450307"/>
          </a:xfrm>
        </p:spPr>
        <p:txBody>
          <a:bodyPr/>
          <a:lstStyle/>
          <a:p>
            <a:pPr>
              <a:spcBef>
                <a:spcPts val="1200"/>
              </a:spcBef>
              <a:spcAft>
                <a:spcPts val="1200"/>
              </a:spcAft>
              <a:buFont typeface="Arial"/>
              <a:buChar char="•"/>
              <a:defRPr/>
            </a:pPr>
            <a:r>
              <a:rPr lang="en-US" sz="1800" dirty="0"/>
              <a:t>Student and Course Reporting Requirements </a:t>
            </a:r>
            <a:br>
              <a:rPr lang="en-US" sz="1800" dirty="0"/>
            </a:br>
            <a:r>
              <a:rPr lang="en-US" sz="1800" dirty="0"/>
              <a:t>- all JSP courses must be set up quarterly in ctcLink with class number, subject, and catalog number and only JSP students may be enrolled in the sections designated as JSP courses</a:t>
            </a:r>
            <a:br>
              <a:rPr lang="en-US" sz="1800" dirty="0"/>
            </a:br>
            <a:br>
              <a:rPr lang="en-US" sz="1800" dirty="0"/>
            </a:br>
            <a:r>
              <a:rPr lang="en-US" sz="1800" b="1" dirty="0">
                <a:solidFill>
                  <a:srgbClr val="FF0000"/>
                </a:solidFill>
              </a:rPr>
              <a:t>IMPORTANT</a:t>
            </a:r>
            <a:r>
              <a:rPr lang="en-US" sz="1800" dirty="0"/>
              <a:t>: Avoid errors in coding. Use the updated course and coding guideline, found here: </a:t>
            </a:r>
            <a:r>
              <a:rPr lang="en-US" sz="1800" dirty="0">
                <a:hlinkClick r:id="rId3"/>
              </a:rPr>
              <a:t>https://www.sbctc.edu/colleges-staff/data-services/coding-and-reporting-guidelines</a:t>
            </a:r>
            <a:r>
              <a:rPr lang="en-US" sz="1800" dirty="0"/>
              <a:t> </a:t>
            </a:r>
          </a:p>
          <a:p>
            <a:pPr>
              <a:spcBef>
                <a:spcPts val="1200"/>
              </a:spcBef>
              <a:spcAft>
                <a:spcPts val="1200"/>
              </a:spcAft>
              <a:buFont typeface="Arial"/>
              <a:buChar char="•"/>
              <a:defRPr/>
            </a:pPr>
            <a:r>
              <a:rPr lang="en-US" sz="1800" dirty="0"/>
              <a:t>Subcontracts </a:t>
            </a:r>
            <a:br>
              <a:rPr lang="en-US" sz="1800" dirty="0"/>
            </a:br>
            <a:r>
              <a:rPr lang="en-US" sz="1800" dirty="0"/>
              <a:t>- contracts with subcontractors must be in place before paid work can begin</a:t>
            </a:r>
          </a:p>
        </p:txBody>
      </p:sp>
    </p:spTree>
    <p:extLst>
      <p:ext uri="{BB962C8B-B14F-4D97-AF65-F5344CB8AC3E}">
        <p14:creationId xmlns:p14="http://schemas.microsoft.com/office/powerpoint/2010/main" val="34988732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476958"/>
            <a:ext cx="7886700" cy="1108198"/>
          </a:xfrm>
        </p:spPr>
        <p:txBody>
          <a:bodyPr/>
          <a:lstStyle/>
          <a:p>
            <a:r>
              <a:rPr lang="en-US" dirty="0"/>
              <a:t>Accountability requirements</a:t>
            </a:r>
            <a:br>
              <a:rPr lang="en-US" dirty="0"/>
            </a:br>
            <a:r>
              <a:rPr lang="en-US" dirty="0" err="1"/>
              <a:t>ParT</a:t>
            </a:r>
            <a:r>
              <a:rPr lang="en-US" dirty="0"/>
              <a:t> 3</a:t>
            </a:r>
          </a:p>
        </p:txBody>
      </p:sp>
      <p:sp>
        <p:nvSpPr>
          <p:cNvPr id="3" name="Text Placeholder 2"/>
          <p:cNvSpPr>
            <a:spLocks noGrp="1"/>
          </p:cNvSpPr>
          <p:nvPr>
            <p:ph type="body" sz="quarter" idx="10"/>
          </p:nvPr>
        </p:nvSpPr>
        <p:spPr>
          <a:xfrm>
            <a:off x="628650" y="2743200"/>
            <a:ext cx="7886700" cy="2951022"/>
          </a:xfrm>
        </p:spPr>
        <p:txBody>
          <a:bodyPr/>
          <a:lstStyle/>
          <a:p>
            <a:pPr>
              <a:spcBef>
                <a:spcPts val="1200"/>
              </a:spcBef>
              <a:spcAft>
                <a:spcPts val="1200"/>
              </a:spcAft>
              <a:buFont typeface="Arial"/>
              <a:buChar char="•"/>
              <a:defRPr/>
            </a:pPr>
            <a:r>
              <a:rPr lang="en-US" sz="2000" dirty="0"/>
              <a:t>Records Retention</a:t>
            </a:r>
            <a:br>
              <a:rPr lang="en-US" sz="2000" dirty="0"/>
            </a:br>
            <a:r>
              <a:rPr lang="en-US" sz="2000" dirty="0"/>
              <a:t>- education institutions must maintain records on trainees, curriculum, financial records, course records, time and effort, and any external audits</a:t>
            </a:r>
          </a:p>
          <a:p>
            <a:pPr>
              <a:spcBef>
                <a:spcPts val="1200"/>
              </a:spcBef>
              <a:spcAft>
                <a:spcPts val="1200"/>
              </a:spcAft>
              <a:buFont typeface="Arial"/>
              <a:buChar char="•"/>
              <a:defRPr/>
            </a:pPr>
            <a:r>
              <a:rPr lang="en-US" sz="2000" dirty="0"/>
              <a:t>Final Report</a:t>
            </a:r>
            <a:br>
              <a:rPr lang="en-US" sz="2000" dirty="0"/>
            </a:br>
            <a:r>
              <a:rPr lang="en-US" sz="2000" dirty="0"/>
              <a:t>- required of all JSP projects; deadline to submit is July 10, 2025 for grants ending June 30, 2025</a:t>
            </a:r>
          </a:p>
        </p:txBody>
      </p:sp>
    </p:spTree>
    <p:extLst>
      <p:ext uri="{BB962C8B-B14F-4D97-AF65-F5344CB8AC3E}">
        <p14:creationId xmlns:p14="http://schemas.microsoft.com/office/powerpoint/2010/main" val="8709330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80715"/>
            <a:ext cx="7886700" cy="611619"/>
          </a:xfrm>
        </p:spPr>
        <p:txBody>
          <a:bodyPr/>
          <a:lstStyle/>
          <a:p>
            <a:r>
              <a:rPr lang="en-US" dirty="0"/>
              <a:t>timeline</a:t>
            </a:r>
          </a:p>
        </p:txBody>
      </p:sp>
      <p:sp>
        <p:nvSpPr>
          <p:cNvPr id="3" name="Text Placeholder 2"/>
          <p:cNvSpPr>
            <a:spLocks noGrp="1"/>
          </p:cNvSpPr>
          <p:nvPr>
            <p:ph type="body" sz="quarter" idx="10"/>
          </p:nvPr>
        </p:nvSpPr>
        <p:spPr>
          <a:xfrm>
            <a:off x="759280" y="1927416"/>
            <a:ext cx="7550708" cy="4597118"/>
          </a:xfrm>
        </p:spPr>
        <p:txBody>
          <a:bodyPr/>
          <a:lstStyle/>
          <a:p>
            <a:pPr>
              <a:lnSpc>
                <a:spcPct val="100000"/>
              </a:lnSpc>
              <a:spcBef>
                <a:spcPts val="600"/>
              </a:spcBef>
              <a:defRPr/>
            </a:pPr>
            <a:r>
              <a:rPr lang="en-US" sz="2000" dirty="0"/>
              <a:t>Proposals due:  May 2, 2024 @11:55pm </a:t>
            </a:r>
          </a:p>
          <a:p>
            <a:pPr marL="1257316" lvl="2" indent="-457200" defTabSz="685766">
              <a:lnSpc>
                <a:spcPct val="100000"/>
              </a:lnSpc>
              <a:spcBef>
                <a:spcPts val="600"/>
              </a:spcBef>
              <a:defRPr/>
            </a:pPr>
            <a:r>
              <a:rPr lang="en-US" dirty="0">
                <a:solidFill>
                  <a:srgbClr val="003764"/>
                </a:solidFill>
              </a:rPr>
              <a:t>Staff available for assistance until 4pm</a:t>
            </a:r>
          </a:p>
          <a:p>
            <a:pPr>
              <a:lnSpc>
                <a:spcPct val="100000"/>
              </a:lnSpc>
              <a:spcBef>
                <a:spcPts val="600"/>
              </a:spcBef>
              <a:defRPr/>
            </a:pPr>
            <a:r>
              <a:rPr lang="en-US" sz="2000" dirty="0"/>
              <a:t>Review and approval: May 31 – June 30, 2024</a:t>
            </a:r>
          </a:p>
          <a:p>
            <a:pPr>
              <a:lnSpc>
                <a:spcPct val="100000"/>
              </a:lnSpc>
              <a:spcBef>
                <a:spcPts val="600"/>
              </a:spcBef>
              <a:defRPr/>
            </a:pPr>
            <a:r>
              <a:rPr lang="en-US" sz="2000" dirty="0"/>
              <a:t>Notification and award of funding will be made through email</a:t>
            </a:r>
            <a:endParaRPr lang="en-US" sz="2000" dirty="0">
              <a:highlight>
                <a:srgbClr val="FFFF00"/>
              </a:highlight>
            </a:endParaRPr>
          </a:p>
          <a:p>
            <a:pPr>
              <a:lnSpc>
                <a:spcPct val="100000"/>
              </a:lnSpc>
              <a:spcBef>
                <a:spcPts val="600"/>
              </a:spcBef>
              <a:defRPr/>
            </a:pPr>
            <a:r>
              <a:rPr lang="en-US" sz="2000" dirty="0"/>
              <a:t>Funds available: July 1, 2024</a:t>
            </a:r>
          </a:p>
          <a:p>
            <a:pPr>
              <a:lnSpc>
                <a:spcPct val="100000"/>
              </a:lnSpc>
              <a:spcBef>
                <a:spcPts val="600"/>
              </a:spcBef>
              <a:defRPr/>
            </a:pPr>
            <a:r>
              <a:rPr lang="en-US" sz="2000" dirty="0"/>
              <a:t>Budget revision cutoff date: June 17, 2025</a:t>
            </a:r>
          </a:p>
          <a:p>
            <a:pPr>
              <a:lnSpc>
                <a:spcPct val="100000"/>
              </a:lnSpc>
              <a:spcBef>
                <a:spcPts val="600"/>
              </a:spcBef>
              <a:defRPr/>
            </a:pPr>
            <a:r>
              <a:rPr lang="en-US" sz="2000" dirty="0"/>
              <a:t>Invoice cutoff date: July 15, 2025</a:t>
            </a:r>
          </a:p>
          <a:p>
            <a:pPr>
              <a:lnSpc>
                <a:spcPct val="100000"/>
              </a:lnSpc>
              <a:spcBef>
                <a:spcPts val="600"/>
              </a:spcBef>
              <a:defRPr/>
            </a:pPr>
            <a:r>
              <a:rPr lang="en-US" sz="2000" dirty="0"/>
              <a:t>There will be 3 Rounds of funding if funding is still available after Round 1.</a:t>
            </a:r>
          </a:p>
          <a:p>
            <a:endParaRPr lang="en-US" dirty="0"/>
          </a:p>
        </p:txBody>
      </p:sp>
    </p:spTree>
    <p:extLst>
      <p:ext uri="{BB962C8B-B14F-4D97-AF65-F5344CB8AC3E}">
        <p14:creationId xmlns:p14="http://schemas.microsoft.com/office/powerpoint/2010/main" val="18582176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DEACB2-D240-EC3A-5B3D-BA496473165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CECE0C9-C88E-835D-B708-49C8170D93CF}"/>
              </a:ext>
            </a:extLst>
          </p:cNvPr>
          <p:cNvSpPr>
            <a:spLocks noGrp="1"/>
          </p:cNvSpPr>
          <p:nvPr>
            <p:ph type="title"/>
          </p:nvPr>
        </p:nvSpPr>
        <p:spPr/>
        <p:txBody>
          <a:bodyPr/>
          <a:lstStyle/>
          <a:p>
            <a:r>
              <a:rPr lang="en-US" dirty="0"/>
              <a:t>Frequently asked questions</a:t>
            </a:r>
          </a:p>
        </p:txBody>
      </p:sp>
      <p:sp>
        <p:nvSpPr>
          <p:cNvPr id="3" name="Text Placeholder 2">
            <a:extLst>
              <a:ext uri="{FF2B5EF4-FFF2-40B4-BE49-F238E27FC236}">
                <a16:creationId xmlns:a16="http://schemas.microsoft.com/office/drawing/2014/main" id="{54AC3654-6D58-D0A7-6EB0-D26E0D1E5CD3}"/>
              </a:ext>
            </a:extLst>
          </p:cNvPr>
          <p:cNvSpPr>
            <a:spLocks noGrp="1"/>
          </p:cNvSpPr>
          <p:nvPr>
            <p:ph sz="half" idx="1"/>
          </p:nvPr>
        </p:nvSpPr>
        <p:spPr>
          <a:xfrm>
            <a:off x="422562" y="2248452"/>
            <a:ext cx="5083936" cy="3969327"/>
          </a:xfrm>
        </p:spPr>
        <p:txBody>
          <a:bodyPr/>
          <a:lstStyle/>
          <a:p>
            <a:pPr marL="231775" indent="-231775">
              <a:buNone/>
            </a:pPr>
            <a:r>
              <a:rPr lang="en-US" sz="1800" dirty="0"/>
              <a:t>Q: In OGMS, the option to submit the application is not active/visible.</a:t>
            </a:r>
          </a:p>
          <a:p>
            <a:pPr marL="231775" indent="-231775">
              <a:buNone/>
            </a:pPr>
            <a:r>
              <a:rPr lang="en-US" sz="1800" dirty="0"/>
              <a:t>A: Permissions do not follow each year. For each new fiscal year, a new permission is needed. Applicants should connect with their college’s security contact/administrator(s) who can create and update user accounts and permissions for their staff.</a:t>
            </a:r>
          </a:p>
          <a:p>
            <a:pPr marL="231775" indent="-231775">
              <a:buNone/>
            </a:pPr>
            <a:r>
              <a:rPr lang="en-US" sz="1800" dirty="0"/>
              <a:t>Q: </a:t>
            </a:r>
            <a:r>
              <a:rPr lang="en-US" sz="1800" dirty="0">
                <a:effectLst/>
                <a:latin typeface="Franklin Gothic Book" panose="020B0503020102020204" pitchFamily="34" charset="0"/>
                <a:ea typeface="Calibri" panose="020F0502020204030204" pitchFamily="34" charset="0"/>
                <a:cs typeface="Times New Roman" panose="02020603050405020304" pitchFamily="18" charset="0"/>
              </a:rPr>
              <a:t>Section 2, 2C-2 Legislative District question. Which one should be used: the federal district or the WA State district?  </a:t>
            </a:r>
          </a:p>
          <a:p>
            <a:pPr marL="231775" indent="-231775">
              <a:buNone/>
            </a:pPr>
            <a:r>
              <a:rPr lang="en-US" sz="1800" dirty="0">
                <a:latin typeface="Franklin Gothic Book" panose="020B0503020102020204" pitchFamily="34" charset="0"/>
                <a:ea typeface="Calibri" panose="020F0502020204030204" pitchFamily="34" charset="0"/>
                <a:cs typeface="Times New Roman" panose="02020603050405020304" pitchFamily="18" charset="0"/>
              </a:rPr>
              <a:t>A: Since JSP is state funded, use the WA State legislative district.</a:t>
            </a:r>
            <a:endParaRPr lang="en-US" sz="1800" dirty="0">
              <a:effectLst/>
              <a:latin typeface="Franklin Gothic Book" panose="020B0503020102020204" pitchFamily="34" charset="0"/>
              <a:ea typeface="Calibri" panose="020F0502020204030204" pitchFamily="34" charset="0"/>
              <a:cs typeface="Times New Roman" panose="02020603050405020304" pitchFamily="18" charset="0"/>
            </a:endParaRPr>
          </a:p>
        </p:txBody>
      </p:sp>
      <p:sp>
        <p:nvSpPr>
          <p:cNvPr id="21" name="TextBox 20">
            <a:extLst>
              <a:ext uri="{FF2B5EF4-FFF2-40B4-BE49-F238E27FC236}">
                <a16:creationId xmlns:a16="http://schemas.microsoft.com/office/drawing/2014/main" id="{65B1FAE8-E766-3CDA-4D56-F0982D6F3E92}"/>
              </a:ext>
            </a:extLst>
          </p:cNvPr>
          <p:cNvSpPr txBox="1"/>
          <p:nvPr/>
        </p:nvSpPr>
        <p:spPr>
          <a:xfrm>
            <a:off x="5938576" y="3948105"/>
            <a:ext cx="2612571" cy="1169551"/>
          </a:xfrm>
          <a:prstGeom prst="rect">
            <a:avLst/>
          </a:prstGeom>
          <a:noFill/>
        </p:spPr>
        <p:txBody>
          <a:bodyPr wrap="square" rtlCol="0">
            <a:spAutoFit/>
          </a:bodyPr>
          <a:lstStyle/>
          <a:p>
            <a:r>
              <a:rPr lang="en-US" sz="1400" dirty="0"/>
              <a:t>We regularly update the Q&amp;A document in the JSP web page. Read or download from:</a:t>
            </a:r>
            <a:br>
              <a:rPr lang="en-US" sz="1400" dirty="0"/>
            </a:br>
            <a:r>
              <a:rPr lang="en-US" sz="1400" dirty="0">
                <a:hlinkClick r:id="rId3"/>
              </a:rPr>
              <a:t>https://www.sbctc.edu/colleges-staff/grants/job-skills-grant</a:t>
            </a:r>
            <a:r>
              <a:rPr lang="en-US" sz="1400" dirty="0"/>
              <a:t> </a:t>
            </a:r>
          </a:p>
        </p:txBody>
      </p:sp>
      <p:pic>
        <p:nvPicPr>
          <p:cNvPr id="10" name="Content Placeholder 9" descr="A group of question marks with one light shining&#10;&#10;Description automatically generated">
            <a:extLst>
              <a:ext uri="{FF2B5EF4-FFF2-40B4-BE49-F238E27FC236}">
                <a16:creationId xmlns:a16="http://schemas.microsoft.com/office/drawing/2014/main" id="{7D14ECDC-8109-F736-B9B1-47C5A7E74963}"/>
              </a:ext>
              <a:ext uri="{C183D7F6-B498-43B3-948B-1728B52AA6E4}">
                <adec:decorative xmlns:adec="http://schemas.microsoft.com/office/drawing/2017/decorative" val="1"/>
              </a:ext>
            </a:extLst>
          </p:cNvPr>
          <p:cNvPicPr>
            <a:picLocks noGrp="1" noChangeAspect="1"/>
          </p:cNvPicPr>
          <p:nvPr>
            <p:ph sz="half" idx="2"/>
          </p:nvPr>
        </p:nvPicPr>
        <p:blipFill>
          <a:blip r:embed="rId4" cstate="print">
            <a:extLst>
              <a:ext uri="{28A0092B-C50C-407E-A947-70E740481C1C}">
                <a14:useLocalDpi xmlns:a14="http://schemas.microsoft.com/office/drawing/2010/main" val="0"/>
              </a:ext>
            </a:extLst>
          </a:blip>
          <a:stretch>
            <a:fillRect/>
          </a:stretch>
        </p:blipFill>
        <p:spPr>
          <a:xfrm>
            <a:off x="6005415" y="2295511"/>
            <a:ext cx="2478891" cy="1652594"/>
          </a:xfrm>
        </p:spPr>
      </p:pic>
    </p:spTree>
    <p:extLst>
      <p:ext uri="{BB962C8B-B14F-4D97-AF65-F5344CB8AC3E}">
        <p14:creationId xmlns:p14="http://schemas.microsoft.com/office/powerpoint/2010/main" val="41877941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Text Placeholder 2"/>
          <p:cNvSpPr>
            <a:spLocks noGrp="1"/>
          </p:cNvSpPr>
          <p:nvPr>
            <p:ph type="body" sz="quarter" idx="10"/>
          </p:nvPr>
        </p:nvSpPr>
        <p:spPr/>
        <p:txBody>
          <a:bodyPr/>
          <a:lstStyle/>
          <a:p>
            <a:pPr marL="0" indent="0" algn="ctr">
              <a:buNone/>
            </a:pPr>
            <a:r>
              <a:rPr lang="en-US" altLang="en-US" dirty="0"/>
              <a:t>Danny Marshall</a:t>
            </a:r>
          </a:p>
          <a:p>
            <a:pPr marL="0" indent="0" algn="ctr">
              <a:buNone/>
            </a:pPr>
            <a:r>
              <a:rPr lang="en-US" altLang="en-US" dirty="0"/>
              <a:t>360-704-4332</a:t>
            </a:r>
          </a:p>
          <a:p>
            <a:pPr marL="0" indent="0" algn="ctr">
              <a:buNone/>
            </a:pPr>
            <a:r>
              <a:rPr lang="en-US" altLang="en-US" u="sng" dirty="0"/>
              <a:t>dmarshall@sbctc.edu</a:t>
            </a:r>
          </a:p>
          <a:p>
            <a:pPr marL="0" indent="0" algn="ctr">
              <a:buNone/>
            </a:pPr>
            <a:endParaRPr lang="en-US" altLang="en-US" u="sng" dirty="0"/>
          </a:p>
          <a:p>
            <a:r>
              <a:rPr kumimoji="0" lang="en-US" altLang="en-US" sz="2000" b="0" i="0" u="none" strike="noStrike" kern="1200" cap="none" spc="0" normalizeH="0" baseline="0" noProof="0" dirty="0">
                <a:ln>
                  <a:noFill/>
                </a:ln>
                <a:solidFill>
                  <a:srgbClr val="003764"/>
                </a:solidFill>
                <a:effectLst/>
                <a:uLnTx/>
                <a:uFillTx/>
                <a:latin typeface="Franklin Gothic Book"/>
                <a:ea typeface="+mn-ea"/>
                <a:cs typeface="+mn-cs"/>
              </a:rPr>
              <a:t>Give us your feedback. A screen will pop up in your browser when the webinar ends. </a:t>
            </a:r>
          </a:p>
          <a:p>
            <a:r>
              <a:rPr kumimoji="0" lang="en-US" altLang="en-US" sz="2000" b="0" i="0" u="none" strike="noStrike" kern="1200" cap="none" spc="0" normalizeH="0" baseline="0" noProof="0" dirty="0">
                <a:ln>
                  <a:noFill/>
                </a:ln>
                <a:solidFill>
                  <a:srgbClr val="003764"/>
                </a:solidFill>
                <a:effectLst/>
                <a:uLnTx/>
                <a:uFillTx/>
                <a:latin typeface="Franklin Gothic Book"/>
                <a:ea typeface="+mn-ea"/>
                <a:cs typeface="+mn-cs"/>
              </a:rPr>
              <a:t>Questions are welcome. Answers will be posted in a </a:t>
            </a:r>
            <a:br>
              <a:rPr kumimoji="0" lang="en-US" altLang="en-US" sz="2000" b="0" i="0" u="none" strike="noStrike" kern="1200" cap="none" spc="0" normalizeH="0" baseline="0" noProof="0" dirty="0">
                <a:ln>
                  <a:noFill/>
                </a:ln>
                <a:solidFill>
                  <a:srgbClr val="003764"/>
                </a:solidFill>
                <a:effectLst/>
                <a:uLnTx/>
                <a:uFillTx/>
                <a:latin typeface="Franklin Gothic Book"/>
                <a:ea typeface="+mn-ea"/>
                <a:cs typeface="+mn-cs"/>
              </a:rPr>
            </a:br>
            <a:r>
              <a:rPr kumimoji="0" lang="en-US" altLang="en-US" sz="2000" b="0" i="0" u="none" strike="noStrike" kern="1200" cap="none" spc="0" normalizeH="0" baseline="0" noProof="0" dirty="0">
                <a:ln>
                  <a:noFill/>
                </a:ln>
                <a:solidFill>
                  <a:srgbClr val="003764"/>
                </a:solidFill>
                <a:effectLst/>
                <a:uLnTx/>
                <a:uFillTx/>
                <a:latin typeface="Franklin Gothic Book"/>
                <a:ea typeface="+mn-ea"/>
                <a:cs typeface="+mn-cs"/>
              </a:rPr>
              <a:t>Q&amp;A document on the program webpage and updated regularly.</a:t>
            </a:r>
            <a:endParaRPr lang="en-US" altLang="en-US" sz="2000" u="sng" dirty="0"/>
          </a:p>
          <a:p>
            <a:pPr algn="ctr"/>
            <a:endParaRPr lang="en-US" dirty="0"/>
          </a:p>
        </p:txBody>
      </p:sp>
    </p:spTree>
    <p:extLst>
      <p:ext uri="{BB962C8B-B14F-4D97-AF65-F5344CB8AC3E}">
        <p14:creationId xmlns:p14="http://schemas.microsoft.com/office/powerpoint/2010/main" val="3717673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we’ll cover</a:t>
            </a:r>
          </a:p>
        </p:txBody>
      </p:sp>
      <p:sp>
        <p:nvSpPr>
          <p:cNvPr id="3" name="Text Placeholder 2"/>
          <p:cNvSpPr>
            <a:spLocks noGrp="1"/>
          </p:cNvSpPr>
          <p:nvPr>
            <p:ph type="body" sz="quarter" idx="10"/>
          </p:nvPr>
        </p:nvSpPr>
        <p:spPr/>
        <p:txBody>
          <a:bodyPr/>
          <a:lstStyle/>
          <a:p>
            <a:pPr>
              <a:lnSpc>
                <a:spcPct val="100000"/>
              </a:lnSpc>
              <a:spcBef>
                <a:spcPts val="0"/>
              </a:spcBef>
            </a:pPr>
            <a:r>
              <a:rPr lang="en-US" altLang="en-US" sz="2400" dirty="0"/>
              <a:t>Overview of the Job Skills Program FY25 guidelines, including: </a:t>
            </a:r>
          </a:p>
          <a:p>
            <a:pPr lvl="2">
              <a:lnSpc>
                <a:spcPct val="100000"/>
              </a:lnSpc>
              <a:spcBef>
                <a:spcPts val="0"/>
              </a:spcBef>
            </a:pPr>
            <a:r>
              <a:rPr lang="en-US" altLang="en-US" dirty="0">
                <a:solidFill>
                  <a:srgbClr val="003764"/>
                </a:solidFill>
              </a:rPr>
              <a:t>purpose of the funds</a:t>
            </a:r>
          </a:p>
          <a:p>
            <a:pPr lvl="2">
              <a:lnSpc>
                <a:spcPct val="100000"/>
              </a:lnSpc>
              <a:spcBef>
                <a:spcPts val="0"/>
              </a:spcBef>
            </a:pPr>
            <a:r>
              <a:rPr lang="en-US" altLang="en-US" dirty="0">
                <a:solidFill>
                  <a:srgbClr val="003764"/>
                </a:solidFill>
              </a:rPr>
              <a:t>funding priorities</a:t>
            </a:r>
          </a:p>
          <a:p>
            <a:pPr lvl="2">
              <a:lnSpc>
                <a:spcPct val="100000"/>
              </a:lnSpc>
              <a:spcBef>
                <a:spcPts val="0"/>
              </a:spcBef>
            </a:pPr>
            <a:r>
              <a:rPr lang="en-US" altLang="en-US" dirty="0">
                <a:solidFill>
                  <a:srgbClr val="003764"/>
                </a:solidFill>
              </a:rPr>
              <a:t>who may apply</a:t>
            </a:r>
          </a:p>
          <a:p>
            <a:pPr lvl="2">
              <a:lnSpc>
                <a:spcPct val="100000"/>
              </a:lnSpc>
              <a:spcBef>
                <a:spcPts val="0"/>
              </a:spcBef>
            </a:pPr>
            <a:r>
              <a:rPr lang="en-US" altLang="en-US" dirty="0">
                <a:solidFill>
                  <a:srgbClr val="003764"/>
                </a:solidFill>
              </a:rPr>
              <a:t>funding and budget details</a:t>
            </a:r>
          </a:p>
          <a:p>
            <a:pPr marL="914400" lvl="2" indent="0">
              <a:lnSpc>
                <a:spcPct val="100000"/>
              </a:lnSpc>
              <a:spcBef>
                <a:spcPts val="0"/>
              </a:spcBef>
              <a:buNone/>
            </a:pPr>
            <a:endParaRPr lang="en-US" altLang="en-US" dirty="0">
              <a:solidFill>
                <a:srgbClr val="003764"/>
              </a:solidFill>
            </a:endParaRPr>
          </a:p>
          <a:p>
            <a:pPr>
              <a:lnSpc>
                <a:spcPct val="100000"/>
              </a:lnSpc>
              <a:spcBef>
                <a:spcPts val="0"/>
              </a:spcBef>
            </a:pPr>
            <a:r>
              <a:rPr lang="en-US" altLang="en-US" sz="2400" dirty="0"/>
              <a:t>Application Information and Grant Resources</a:t>
            </a:r>
          </a:p>
          <a:p>
            <a:pPr>
              <a:lnSpc>
                <a:spcPct val="100000"/>
              </a:lnSpc>
              <a:spcBef>
                <a:spcPts val="0"/>
              </a:spcBef>
            </a:pPr>
            <a:r>
              <a:rPr lang="en-US" altLang="en-US" sz="2400" dirty="0"/>
              <a:t>Accountability Requirements</a:t>
            </a:r>
          </a:p>
          <a:p>
            <a:pPr>
              <a:lnSpc>
                <a:spcPct val="100000"/>
              </a:lnSpc>
              <a:spcBef>
                <a:spcPts val="0"/>
              </a:spcBef>
            </a:pPr>
            <a:r>
              <a:rPr lang="en-US" altLang="en-US" sz="2400" dirty="0"/>
              <a:t>Timeline</a:t>
            </a:r>
          </a:p>
          <a:p>
            <a:pPr>
              <a:lnSpc>
                <a:spcPct val="100000"/>
              </a:lnSpc>
              <a:spcBef>
                <a:spcPts val="0"/>
              </a:spcBef>
            </a:pPr>
            <a:endParaRPr lang="en-US" sz="2400" dirty="0"/>
          </a:p>
        </p:txBody>
      </p:sp>
    </p:spTree>
    <p:extLst>
      <p:ext uri="{BB962C8B-B14F-4D97-AF65-F5344CB8AC3E}">
        <p14:creationId xmlns:p14="http://schemas.microsoft.com/office/powerpoint/2010/main" val="503315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309035"/>
            <a:ext cx="7886700" cy="500513"/>
          </a:xfrm>
        </p:spPr>
        <p:txBody>
          <a:bodyPr/>
          <a:lstStyle/>
          <a:p>
            <a:r>
              <a:rPr lang="en-US" dirty="0"/>
              <a:t>Purpose of funds, </a:t>
            </a:r>
            <a:r>
              <a:rPr lang="en-US" dirty="0" err="1"/>
              <a:t>ParT</a:t>
            </a:r>
            <a:r>
              <a:rPr lang="en-US" dirty="0"/>
              <a:t> 1</a:t>
            </a:r>
          </a:p>
        </p:txBody>
      </p:sp>
      <p:sp>
        <p:nvSpPr>
          <p:cNvPr id="3" name="Text Placeholder 2"/>
          <p:cNvSpPr>
            <a:spLocks noGrp="1"/>
          </p:cNvSpPr>
          <p:nvPr>
            <p:ph type="body" sz="quarter" idx="10"/>
          </p:nvPr>
        </p:nvSpPr>
        <p:spPr>
          <a:xfrm>
            <a:off x="628650" y="2144889"/>
            <a:ext cx="8023860" cy="4094547"/>
          </a:xfrm>
        </p:spPr>
        <p:txBody>
          <a:bodyPr/>
          <a:lstStyle/>
          <a:p>
            <a:pPr marL="342900" marR="0" lvl="0" indent="-342900">
              <a:lnSpc>
                <a:spcPct val="100000"/>
              </a:lnSpc>
              <a:spcBef>
                <a:spcPts val="300"/>
              </a:spcBef>
              <a:spcAft>
                <a:spcPts val="300"/>
              </a:spcAft>
              <a:buFont typeface="Symbol" panose="05050102010706020507" pitchFamily="18" charset="2"/>
              <a:buChar char=""/>
              <a:tabLst>
                <a:tab pos="0" algn="l"/>
              </a:tabLst>
            </a:pPr>
            <a:r>
              <a:rPr lang="en-US" sz="2200" dirty="0">
                <a:effectLst/>
                <a:latin typeface="Franklin Gothic Book" panose="020B0503020102020204" pitchFamily="34" charset="0"/>
                <a:ea typeface="Calibri" panose="020F0502020204030204" pitchFamily="34" charset="0"/>
                <a:cs typeface="Times New Roman" panose="02020603050405020304" pitchFamily="18" charset="0"/>
              </a:rPr>
              <a:t>Provides short-term training which has been designated for specific industries</a:t>
            </a:r>
          </a:p>
          <a:p>
            <a:pPr marL="342900" marR="0" lvl="0" indent="-342900">
              <a:lnSpc>
                <a:spcPct val="100000"/>
              </a:lnSpc>
              <a:spcBef>
                <a:spcPts val="300"/>
              </a:spcBef>
              <a:spcAft>
                <a:spcPts val="300"/>
              </a:spcAft>
              <a:buFont typeface="Symbol" panose="05050102010706020507" pitchFamily="18" charset="2"/>
              <a:buChar char=""/>
              <a:tabLst>
                <a:tab pos="0" algn="l"/>
              </a:tabLst>
            </a:pPr>
            <a:r>
              <a:rPr lang="en-US" sz="2200" dirty="0">
                <a:effectLst/>
                <a:latin typeface="Franklin Gothic Book" panose="020B0503020102020204" pitchFamily="34" charset="0"/>
                <a:ea typeface="Calibri" panose="020F0502020204030204" pitchFamily="34" charset="0"/>
                <a:cs typeface="Times New Roman" panose="02020603050405020304" pitchFamily="18" charset="0"/>
              </a:rPr>
              <a:t>Provides training for prospective employees before a new operation opens or when existing industry expands</a:t>
            </a:r>
          </a:p>
          <a:p>
            <a:pPr marL="342900" marR="0" lvl="0" indent="-342900">
              <a:lnSpc>
                <a:spcPct val="100000"/>
              </a:lnSpc>
              <a:spcBef>
                <a:spcPts val="300"/>
              </a:spcBef>
              <a:spcAft>
                <a:spcPts val="300"/>
              </a:spcAft>
              <a:buFont typeface="Symbol" panose="05050102010706020507" pitchFamily="18" charset="2"/>
              <a:buChar char=""/>
              <a:tabLst>
                <a:tab pos="0" algn="l"/>
              </a:tabLst>
            </a:pPr>
            <a:r>
              <a:rPr lang="en-US" sz="2200" dirty="0">
                <a:effectLst/>
                <a:latin typeface="Franklin Gothic Book" panose="020B0503020102020204" pitchFamily="34" charset="0"/>
                <a:ea typeface="Calibri" panose="020F0502020204030204" pitchFamily="34" charset="0"/>
                <a:cs typeface="Times New Roman" panose="02020603050405020304" pitchFamily="18" charset="0"/>
              </a:rPr>
              <a:t>Includes training or retraining for workers already employed to avoid dislocation, or where upgrading of existing employees would create new vacancies for unemployed persons</a:t>
            </a:r>
          </a:p>
          <a:p>
            <a:pPr marL="342900" marR="0" lvl="0" indent="-342900">
              <a:lnSpc>
                <a:spcPct val="100000"/>
              </a:lnSpc>
              <a:spcBef>
                <a:spcPts val="300"/>
              </a:spcBef>
              <a:spcAft>
                <a:spcPts val="300"/>
              </a:spcAft>
              <a:buFont typeface="Symbol" panose="05050102010706020507" pitchFamily="18" charset="2"/>
              <a:buChar char=""/>
              <a:tabLst>
                <a:tab pos="0" algn="l"/>
              </a:tabLst>
            </a:pPr>
            <a:r>
              <a:rPr lang="en-US" sz="2200" dirty="0">
                <a:effectLst/>
                <a:latin typeface="Franklin Gothic Book" panose="020B0503020102020204" pitchFamily="34" charset="0"/>
                <a:ea typeface="Calibri" panose="020F0502020204030204" pitchFamily="34" charset="0"/>
                <a:cs typeface="Times New Roman" panose="02020603050405020304" pitchFamily="18" charset="0"/>
              </a:rPr>
              <a:t>Serves an area with high concentrations of economically disadvantaged persons and high unemployment</a:t>
            </a:r>
          </a:p>
        </p:txBody>
      </p:sp>
    </p:spTree>
    <p:extLst>
      <p:ext uri="{BB962C8B-B14F-4D97-AF65-F5344CB8AC3E}">
        <p14:creationId xmlns:p14="http://schemas.microsoft.com/office/powerpoint/2010/main" val="3108763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309035"/>
            <a:ext cx="7886700" cy="500513"/>
          </a:xfrm>
        </p:spPr>
        <p:txBody>
          <a:bodyPr/>
          <a:lstStyle/>
          <a:p>
            <a:r>
              <a:rPr lang="en-US" dirty="0"/>
              <a:t>Purpose of funds, </a:t>
            </a:r>
            <a:r>
              <a:rPr lang="en-US" dirty="0" err="1"/>
              <a:t>ParT</a:t>
            </a:r>
            <a:r>
              <a:rPr lang="en-US" dirty="0"/>
              <a:t> 2</a:t>
            </a:r>
          </a:p>
        </p:txBody>
      </p:sp>
      <p:sp>
        <p:nvSpPr>
          <p:cNvPr id="3" name="Text Placeholder 2"/>
          <p:cNvSpPr>
            <a:spLocks noGrp="1"/>
          </p:cNvSpPr>
          <p:nvPr>
            <p:ph type="body" sz="quarter" idx="10"/>
          </p:nvPr>
        </p:nvSpPr>
        <p:spPr>
          <a:xfrm>
            <a:off x="628650" y="2111022"/>
            <a:ext cx="8023860" cy="4128414"/>
          </a:xfrm>
        </p:spPr>
        <p:txBody>
          <a:bodyPr/>
          <a:lstStyle/>
          <a:p>
            <a:pPr marL="342900" marR="0" lvl="0" indent="-342900">
              <a:lnSpc>
                <a:spcPct val="100000"/>
              </a:lnSpc>
              <a:spcBef>
                <a:spcPts val="300"/>
              </a:spcBef>
              <a:spcAft>
                <a:spcPts val="300"/>
              </a:spcAft>
              <a:buFont typeface="Symbol" panose="05050102010706020507" pitchFamily="18" charset="2"/>
              <a:buChar char=""/>
              <a:tabLst>
                <a:tab pos="0" algn="l"/>
              </a:tabLst>
            </a:pPr>
            <a:r>
              <a:rPr lang="en-US" sz="2200" dirty="0">
                <a:effectLst/>
                <a:latin typeface="Franklin Gothic Book" panose="020B0503020102020204" pitchFamily="34" charset="0"/>
                <a:ea typeface="Calibri" panose="020F0502020204030204" pitchFamily="34" charset="0"/>
                <a:cs typeface="Times New Roman" panose="02020603050405020304" pitchFamily="18" charset="0"/>
              </a:rPr>
              <a:t>Promotes the growth of industry clusters</a:t>
            </a:r>
          </a:p>
          <a:p>
            <a:pPr marL="342900" marR="0" lvl="0" indent="-342900">
              <a:lnSpc>
                <a:spcPct val="100000"/>
              </a:lnSpc>
              <a:spcBef>
                <a:spcPts val="300"/>
              </a:spcBef>
              <a:spcAft>
                <a:spcPts val="300"/>
              </a:spcAft>
              <a:buFont typeface="Symbol" panose="05050102010706020507" pitchFamily="18" charset="2"/>
              <a:buChar char=""/>
              <a:tabLst>
                <a:tab pos="0" algn="l"/>
              </a:tabLst>
            </a:pPr>
            <a:r>
              <a:rPr lang="en-US" sz="2200" dirty="0">
                <a:effectLst/>
                <a:latin typeface="Franklin Gothic Book" panose="020B0503020102020204" pitchFamily="34" charset="0"/>
                <a:ea typeface="Calibri" panose="020F0502020204030204" pitchFamily="34" charset="0"/>
                <a:cs typeface="Times New Roman" panose="02020603050405020304" pitchFamily="18" charset="0"/>
              </a:rPr>
              <a:t>Serves an area where there is a shortage of skilled labor to meet job demands</a:t>
            </a:r>
          </a:p>
          <a:p>
            <a:pPr marL="342900" marR="0" lvl="0" indent="-342900">
              <a:lnSpc>
                <a:spcPct val="100000"/>
              </a:lnSpc>
              <a:spcBef>
                <a:spcPts val="300"/>
              </a:spcBef>
              <a:spcAft>
                <a:spcPts val="300"/>
              </a:spcAft>
              <a:buFont typeface="Symbol" panose="05050102010706020507" pitchFamily="18" charset="2"/>
              <a:buChar char=""/>
              <a:tabLst>
                <a:tab pos="0" algn="l"/>
              </a:tabLst>
            </a:pPr>
            <a:r>
              <a:rPr lang="en-US" sz="2200" dirty="0">
                <a:effectLst/>
                <a:latin typeface="Franklin Gothic Book" panose="020B0503020102020204" pitchFamily="34" charset="0"/>
                <a:ea typeface="Calibri" panose="020F0502020204030204" pitchFamily="34" charset="0"/>
                <a:cs typeface="Times New Roman" panose="02020603050405020304" pitchFamily="18" charset="0"/>
              </a:rPr>
              <a:t>Promotes the location of new industry in areas affected by economic dislocation</a:t>
            </a:r>
          </a:p>
          <a:p>
            <a:pPr marL="342900" marR="0" lvl="0" indent="-342900">
              <a:lnSpc>
                <a:spcPct val="100000"/>
              </a:lnSpc>
              <a:spcBef>
                <a:spcPts val="300"/>
              </a:spcBef>
              <a:spcAft>
                <a:spcPts val="300"/>
              </a:spcAft>
              <a:buFont typeface="Symbol" panose="05050102010706020507" pitchFamily="18" charset="2"/>
              <a:buChar char=""/>
              <a:tabLst>
                <a:tab pos="0" algn="l"/>
              </a:tabLst>
            </a:pPr>
            <a:r>
              <a:rPr lang="en-US" sz="2200" dirty="0">
                <a:effectLst/>
                <a:latin typeface="Franklin Gothic Book" panose="020B0503020102020204" pitchFamily="34" charset="0"/>
                <a:ea typeface="Calibri" panose="020F0502020204030204" pitchFamily="34" charset="0"/>
                <a:cs typeface="Times New Roman" panose="02020603050405020304" pitchFamily="18" charset="0"/>
              </a:rPr>
              <a:t>Must align to CTC system mission, vision, and values</a:t>
            </a:r>
          </a:p>
        </p:txBody>
      </p:sp>
    </p:spTree>
    <p:extLst>
      <p:ext uri="{BB962C8B-B14F-4D97-AF65-F5344CB8AC3E}">
        <p14:creationId xmlns:p14="http://schemas.microsoft.com/office/powerpoint/2010/main" val="2845867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322378"/>
            <a:ext cx="7886700" cy="611619"/>
          </a:xfrm>
        </p:spPr>
        <p:txBody>
          <a:bodyPr/>
          <a:lstStyle/>
          <a:p>
            <a:r>
              <a:rPr lang="en-US" dirty="0"/>
              <a:t>FUNDING PRIORITIES, </a:t>
            </a:r>
            <a:r>
              <a:rPr lang="en-US" dirty="0" err="1"/>
              <a:t>ParT</a:t>
            </a:r>
            <a:r>
              <a:rPr lang="en-US" dirty="0"/>
              <a:t> 1</a:t>
            </a:r>
          </a:p>
        </p:txBody>
      </p:sp>
      <p:sp>
        <p:nvSpPr>
          <p:cNvPr id="3" name="Text Placeholder 2"/>
          <p:cNvSpPr>
            <a:spLocks noGrp="1"/>
          </p:cNvSpPr>
          <p:nvPr>
            <p:ph type="body" sz="quarter" idx="10"/>
          </p:nvPr>
        </p:nvSpPr>
        <p:spPr>
          <a:xfrm>
            <a:off x="628650" y="2059027"/>
            <a:ext cx="8073224" cy="4251337"/>
          </a:xfrm>
        </p:spPr>
        <p:txBody>
          <a:bodyPr/>
          <a:lstStyle/>
          <a:p>
            <a:pPr marL="285750" marR="0" lvl="1" indent="-285750">
              <a:lnSpc>
                <a:spcPct val="100000"/>
              </a:lnSpc>
              <a:spcBef>
                <a:spcPts val="900"/>
              </a:spcBef>
              <a:spcAft>
                <a:spcPts val="900"/>
              </a:spcAft>
              <a:buFont typeface="Symbol" panose="05050102010706020507" pitchFamily="18" charset="2"/>
              <a:buChar char=""/>
              <a:tabLst>
                <a:tab pos="0" algn="l"/>
                <a:tab pos="0" algn="l"/>
                <a:tab pos="461963" algn="l"/>
              </a:tabLst>
            </a:pPr>
            <a:r>
              <a:rPr lang="en-US" sz="2000" dirty="0">
                <a:effectLst/>
                <a:latin typeface="Franklin Gothic Book" panose="020B0503020102020204" pitchFamily="34" charset="0"/>
                <a:ea typeface="Calibri" panose="020F0502020204030204" pitchFamily="34" charset="0"/>
                <a:cs typeface="Times New Roman" panose="02020603050405020304" pitchFamily="18" charset="0"/>
              </a:rPr>
              <a:t>Training that provides college credit or leads to a recognized industry credential</a:t>
            </a:r>
          </a:p>
          <a:p>
            <a:pPr marL="285750" marR="0" lvl="1" indent="-285750">
              <a:lnSpc>
                <a:spcPct val="100000"/>
              </a:lnSpc>
              <a:spcBef>
                <a:spcPts val="900"/>
              </a:spcBef>
              <a:spcAft>
                <a:spcPts val="900"/>
              </a:spcAft>
              <a:buFont typeface="Symbol" panose="05050102010706020507" pitchFamily="18" charset="2"/>
              <a:buChar char=""/>
              <a:tabLst>
                <a:tab pos="0" algn="l"/>
                <a:tab pos="0" algn="l"/>
                <a:tab pos="461963" algn="l"/>
              </a:tabLst>
            </a:pPr>
            <a:r>
              <a:rPr lang="en-US" sz="2000" dirty="0">
                <a:effectLst/>
                <a:latin typeface="Franklin Gothic Book" panose="020B0503020102020204" pitchFamily="34" charset="0"/>
                <a:ea typeface="Calibri" panose="020F0502020204030204" pitchFamily="34" charset="0"/>
                <a:cs typeface="Times New Roman" panose="02020603050405020304" pitchFamily="18" charset="0"/>
              </a:rPr>
              <a:t>Proposals from firms in strategic industry clusters as identified by the state or local area</a:t>
            </a:r>
          </a:p>
          <a:p>
            <a:pPr marL="285750" marR="0" lvl="1" indent="-285750">
              <a:lnSpc>
                <a:spcPct val="100000"/>
              </a:lnSpc>
              <a:spcBef>
                <a:spcPts val="900"/>
              </a:spcBef>
              <a:spcAft>
                <a:spcPts val="900"/>
              </a:spcAft>
              <a:buFont typeface="Symbol" panose="05050102010706020507" pitchFamily="18" charset="2"/>
              <a:buChar char=""/>
              <a:tabLst>
                <a:tab pos="0" algn="l"/>
                <a:tab pos="0" algn="l"/>
                <a:tab pos="461963" algn="l"/>
              </a:tabLst>
            </a:pPr>
            <a:r>
              <a:rPr lang="en-US" sz="2000" dirty="0">
                <a:effectLst/>
                <a:latin typeface="Franklin Gothic Book" panose="020B0503020102020204" pitchFamily="34" charset="0"/>
                <a:ea typeface="Calibri" panose="020F0502020204030204" pitchFamily="34" charset="0"/>
                <a:cs typeface="Times New Roman" panose="02020603050405020304" pitchFamily="18" charset="0"/>
              </a:rPr>
              <a:t>Proposals from firms certified as Minority and Women-Owned Businesses Enterprises (MWBE), and Veteran-Owned Businesses (VOB)</a:t>
            </a:r>
          </a:p>
          <a:p>
            <a:pPr marL="285750" marR="0" lvl="1" indent="-285750">
              <a:lnSpc>
                <a:spcPct val="100000"/>
              </a:lnSpc>
              <a:spcBef>
                <a:spcPts val="900"/>
              </a:spcBef>
              <a:spcAft>
                <a:spcPts val="900"/>
              </a:spcAft>
              <a:buFont typeface="Symbol" panose="05050102010706020507" pitchFamily="18" charset="2"/>
              <a:buChar char=""/>
              <a:tabLst>
                <a:tab pos="0" algn="l"/>
                <a:tab pos="0" algn="l"/>
                <a:tab pos="461963" algn="l"/>
              </a:tabLst>
            </a:pPr>
            <a:r>
              <a:rPr lang="en-US" sz="2000" dirty="0">
                <a:effectLst/>
                <a:latin typeface="Franklin Gothic Book" panose="020B0503020102020204" pitchFamily="34" charset="0"/>
                <a:ea typeface="Calibri" panose="020F0502020204030204" pitchFamily="34" charset="0"/>
                <a:cs typeface="Times New Roman" panose="02020603050405020304" pitchFamily="18" charset="0"/>
              </a:rPr>
              <a:t>Proposals focused on coordination with other cluster-based programs or initiatives including but not limited to, industry skill panels, centers of excellence, innovation partnership zones, state-supported cluster growth grants, and local cluster-based economic development initiatives</a:t>
            </a:r>
          </a:p>
          <a:p>
            <a:pPr marL="285750" indent="-285750">
              <a:lnSpc>
                <a:spcPct val="100000"/>
              </a:lnSpc>
              <a:spcBef>
                <a:spcPts val="900"/>
              </a:spcBef>
            </a:pPr>
            <a:endParaRPr lang="en-US" dirty="0"/>
          </a:p>
        </p:txBody>
      </p:sp>
    </p:spTree>
    <p:extLst>
      <p:ext uri="{BB962C8B-B14F-4D97-AF65-F5344CB8AC3E}">
        <p14:creationId xmlns:p14="http://schemas.microsoft.com/office/powerpoint/2010/main" val="27974835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467205"/>
            <a:ext cx="7886700" cy="611619"/>
          </a:xfrm>
        </p:spPr>
        <p:txBody>
          <a:bodyPr/>
          <a:lstStyle/>
          <a:p>
            <a:r>
              <a:rPr lang="en-US" dirty="0"/>
              <a:t>FUNDING PRIORITIES, </a:t>
            </a:r>
            <a:r>
              <a:rPr lang="en-US" dirty="0" err="1"/>
              <a:t>ParT</a:t>
            </a:r>
            <a:r>
              <a:rPr lang="en-US" dirty="0"/>
              <a:t> 2</a:t>
            </a:r>
          </a:p>
        </p:txBody>
      </p:sp>
      <p:sp>
        <p:nvSpPr>
          <p:cNvPr id="3" name="Text Placeholder 2"/>
          <p:cNvSpPr>
            <a:spLocks noGrp="1"/>
          </p:cNvSpPr>
          <p:nvPr>
            <p:ph type="body" sz="quarter" idx="10"/>
          </p:nvPr>
        </p:nvSpPr>
        <p:spPr>
          <a:xfrm>
            <a:off x="628650" y="2307710"/>
            <a:ext cx="8346674" cy="2933541"/>
          </a:xfrm>
        </p:spPr>
        <p:txBody>
          <a:bodyPr/>
          <a:lstStyle/>
          <a:p>
            <a:pPr marL="341313" marR="0" lvl="1" indent="-285750">
              <a:lnSpc>
                <a:spcPct val="100000"/>
              </a:lnSpc>
              <a:spcBef>
                <a:spcPts val="900"/>
              </a:spcBef>
              <a:spcAft>
                <a:spcPts val="900"/>
              </a:spcAft>
              <a:buFont typeface="Symbol" panose="05050102010706020507" pitchFamily="18" charset="2"/>
              <a:buChar char=""/>
              <a:tabLst>
                <a:tab pos="0" algn="l"/>
                <a:tab pos="0" algn="l"/>
                <a:tab pos="685800" algn="l"/>
              </a:tabLst>
            </a:pPr>
            <a:r>
              <a:rPr lang="en-US" sz="2000" dirty="0">
                <a:effectLst/>
                <a:latin typeface="Franklin Gothic Book" panose="020B0503020102020204" pitchFamily="34" charset="0"/>
                <a:ea typeface="Calibri" panose="020F0502020204030204" pitchFamily="34" charset="0"/>
                <a:cs typeface="Times New Roman" panose="02020603050405020304" pitchFamily="18" charset="0"/>
              </a:rPr>
              <a:t>Proposals from consortia of educational institutions or consortia of employers</a:t>
            </a:r>
          </a:p>
          <a:p>
            <a:pPr marL="341313" marR="0" lvl="1" indent="-285750">
              <a:lnSpc>
                <a:spcPct val="100000"/>
              </a:lnSpc>
              <a:spcBef>
                <a:spcPts val="900"/>
              </a:spcBef>
              <a:spcAft>
                <a:spcPts val="900"/>
              </a:spcAft>
              <a:buFont typeface="Symbol" panose="05050102010706020507" pitchFamily="18" charset="2"/>
              <a:buChar char=""/>
              <a:tabLst>
                <a:tab pos="0" algn="l"/>
                <a:tab pos="0" algn="l"/>
                <a:tab pos="685800" algn="l"/>
              </a:tabLst>
            </a:pPr>
            <a:r>
              <a:rPr lang="en-US" sz="2000" dirty="0">
                <a:effectLst/>
                <a:latin typeface="Franklin Gothic Book" panose="020B0503020102020204" pitchFamily="34" charset="0"/>
                <a:ea typeface="Calibri" panose="020F0502020204030204" pitchFamily="34" charset="0"/>
                <a:cs typeface="Times New Roman" panose="02020603050405020304" pitchFamily="18" charset="0"/>
              </a:rPr>
              <a:t>Proposals geared at increasing capacity for education institutions that can be made available to industry and trainees beyond the grant recipients</a:t>
            </a:r>
          </a:p>
          <a:p>
            <a:pPr marL="341313" marR="0" lvl="1" indent="-285750">
              <a:lnSpc>
                <a:spcPct val="100000"/>
              </a:lnSpc>
              <a:spcBef>
                <a:spcPts val="900"/>
              </a:spcBef>
              <a:spcAft>
                <a:spcPts val="900"/>
              </a:spcAft>
              <a:buFont typeface="Symbol" panose="05050102010706020507" pitchFamily="18" charset="2"/>
              <a:buChar char=""/>
              <a:tabLst>
                <a:tab pos="0" algn="l"/>
                <a:tab pos="0" algn="l"/>
                <a:tab pos="685800" algn="l"/>
              </a:tabLst>
            </a:pPr>
            <a:r>
              <a:rPr lang="en-US" sz="2000" dirty="0">
                <a:effectLst/>
                <a:latin typeface="Franklin Gothic Book" panose="020B0503020102020204" pitchFamily="34" charset="0"/>
                <a:ea typeface="Calibri" panose="020F0502020204030204" pitchFamily="34" charset="0"/>
                <a:cs typeface="Times New Roman" panose="02020603050405020304" pitchFamily="18" charset="0"/>
              </a:rPr>
              <a:t>Proposals showing a cash contribution to the project budget</a:t>
            </a:r>
          </a:p>
          <a:p>
            <a:pPr marL="341313" indent="-285750">
              <a:lnSpc>
                <a:spcPct val="100000"/>
              </a:lnSpc>
              <a:spcBef>
                <a:spcPts val="900"/>
              </a:spcBef>
            </a:pPr>
            <a:endParaRPr lang="en-US" sz="2000" dirty="0"/>
          </a:p>
        </p:txBody>
      </p:sp>
    </p:spTree>
    <p:extLst>
      <p:ext uri="{BB962C8B-B14F-4D97-AF65-F5344CB8AC3E}">
        <p14:creationId xmlns:p14="http://schemas.microsoft.com/office/powerpoint/2010/main" val="16441931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463059"/>
            <a:ext cx="7886700" cy="611619"/>
          </a:xfrm>
        </p:spPr>
        <p:txBody>
          <a:bodyPr/>
          <a:lstStyle/>
          <a:p>
            <a:r>
              <a:rPr lang="en-US" dirty="0"/>
              <a:t>Who may apply</a:t>
            </a:r>
          </a:p>
        </p:txBody>
      </p:sp>
      <p:sp>
        <p:nvSpPr>
          <p:cNvPr id="3" name="Text Placeholder 2"/>
          <p:cNvSpPr>
            <a:spLocks noGrp="1"/>
          </p:cNvSpPr>
          <p:nvPr>
            <p:ph type="body" sz="quarter" idx="10"/>
          </p:nvPr>
        </p:nvSpPr>
        <p:spPr>
          <a:xfrm>
            <a:off x="628650" y="2074678"/>
            <a:ext cx="8275320" cy="3913276"/>
          </a:xfrm>
        </p:spPr>
        <p:txBody>
          <a:bodyPr/>
          <a:lstStyle/>
          <a:p>
            <a:pPr marL="6350" indent="0">
              <a:lnSpc>
                <a:spcPct val="100000"/>
              </a:lnSpc>
              <a:spcBef>
                <a:spcPts val="600"/>
              </a:spcBef>
              <a:buNone/>
            </a:pPr>
            <a:r>
              <a:rPr lang="en-US" sz="2000" b="1" dirty="0"/>
              <a:t>APPLICANT</a:t>
            </a:r>
          </a:p>
          <a:p>
            <a:pPr marL="231775" indent="-225425">
              <a:lnSpc>
                <a:spcPct val="100000"/>
              </a:lnSpc>
              <a:spcBef>
                <a:spcPts val="600"/>
              </a:spcBef>
            </a:pPr>
            <a:r>
              <a:rPr lang="en-US" sz="2000" dirty="0"/>
              <a:t>Eligible Educational Institutions</a:t>
            </a:r>
          </a:p>
          <a:p>
            <a:pPr marL="742950" lvl="1" indent="-285750">
              <a:lnSpc>
                <a:spcPct val="100000"/>
              </a:lnSpc>
              <a:spcBef>
                <a:spcPts val="600"/>
              </a:spcBef>
              <a:buFont typeface="Courier New" panose="02070309020205020404" pitchFamily="49" charset="0"/>
              <a:buChar char="o"/>
            </a:pPr>
            <a:r>
              <a:rPr lang="en-US" sz="1800" dirty="0"/>
              <a:t>must be a public secondary or postsecondary institution</a:t>
            </a:r>
          </a:p>
          <a:p>
            <a:pPr marL="742950" lvl="1" indent="-285750">
              <a:lnSpc>
                <a:spcPct val="100000"/>
              </a:lnSpc>
              <a:spcBef>
                <a:spcPts val="600"/>
              </a:spcBef>
              <a:buFont typeface="Courier New" panose="02070309020205020404" pitchFamily="49" charset="0"/>
              <a:buChar char="o"/>
            </a:pPr>
            <a:r>
              <a:rPr lang="en-US" sz="1800" dirty="0"/>
              <a:t>an independent institution</a:t>
            </a:r>
          </a:p>
          <a:p>
            <a:pPr marL="742950" lvl="1" indent="-285750">
              <a:lnSpc>
                <a:spcPct val="100000"/>
              </a:lnSpc>
              <a:spcBef>
                <a:spcPts val="600"/>
              </a:spcBef>
              <a:buFont typeface="Courier New" panose="02070309020205020404" pitchFamily="49" charset="0"/>
              <a:buChar char="o"/>
            </a:pPr>
            <a:r>
              <a:rPr lang="en-US" sz="1800" dirty="0"/>
              <a:t>a private career school or college within the state authorized by law to provide a program of skills training or education beyond the secondary school level</a:t>
            </a:r>
          </a:p>
          <a:p>
            <a:pPr marL="0" indent="0">
              <a:lnSpc>
                <a:spcPct val="100000"/>
              </a:lnSpc>
              <a:spcBef>
                <a:spcPts val="600"/>
              </a:spcBef>
              <a:buNone/>
            </a:pPr>
            <a:r>
              <a:rPr lang="en-US" sz="2000" dirty="0"/>
              <a:t>*</a:t>
            </a:r>
            <a:r>
              <a:rPr lang="en-US" sz="1600" dirty="0"/>
              <a:t>This includes the community and technical colleges, secondary vocational programs, public colleges or universities with degree-granting authority, apprenticeship trusts, and private, for-profit or non-profit, nonsectarian educational institutions offering programs beyond the secondary level, provided that such institutions are registered with the Workforce Training and Education Coordinating Board or meet legal requirements for exemption from this requirement.</a:t>
            </a:r>
          </a:p>
        </p:txBody>
      </p:sp>
    </p:spTree>
    <p:extLst>
      <p:ext uri="{BB962C8B-B14F-4D97-AF65-F5344CB8AC3E}">
        <p14:creationId xmlns:p14="http://schemas.microsoft.com/office/powerpoint/2010/main" val="3439555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463059"/>
            <a:ext cx="7886700" cy="611619"/>
          </a:xfrm>
        </p:spPr>
        <p:txBody>
          <a:bodyPr/>
          <a:lstStyle/>
          <a:p>
            <a:r>
              <a:rPr lang="en-US" dirty="0"/>
              <a:t>Who may apply</a:t>
            </a:r>
          </a:p>
        </p:txBody>
      </p:sp>
      <p:sp>
        <p:nvSpPr>
          <p:cNvPr id="3" name="Text Placeholder 2"/>
          <p:cNvSpPr>
            <a:spLocks noGrp="1"/>
          </p:cNvSpPr>
          <p:nvPr>
            <p:ph type="body" sz="quarter" idx="10"/>
          </p:nvPr>
        </p:nvSpPr>
        <p:spPr>
          <a:xfrm>
            <a:off x="628650" y="2074678"/>
            <a:ext cx="8275320" cy="3913276"/>
          </a:xfrm>
        </p:spPr>
        <p:txBody>
          <a:bodyPr/>
          <a:lstStyle/>
          <a:p>
            <a:pPr marL="6350" indent="0">
              <a:lnSpc>
                <a:spcPct val="100000"/>
              </a:lnSpc>
              <a:spcBef>
                <a:spcPts val="600"/>
              </a:spcBef>
              <a:buNone/>
            </a:pPr>
            <a:r>
              <a:rPr lang="en-US" sz="2000" b="1" cap="all" dirty="0"/>
              <a:t>Participating Business</a:t>
            </a:r>
          </a:p>
          <a:p>
            <a:pPr marL="231775" indent="-225425">
              <a:lnSpc>
                <a:spcPct val="100000"/>
              </a:lnSpc>
              <a:spcBef>
                <a:spcPts val="600"/>
              </a:spcBef>
            </a:pPr>
            <a:r>
              <a:rPr lang="en-US" sz="2000" dirty="0"/>
              <a:t>Eligible Business Partners</a:t>
            </a:r>
          </a:p>
          <a:p>
            <a:pPr marL="742950" indent="-285750">
              <a:lnSpc>
                <a:spcPct val="100000"/>
              </a:lnSpc>
              <a:spcBef>
                <a:spcPts val="600"/>
              </a:spcBef>
              <a:buFont typeface="Courier New" panose="02070309020205020404" pitchFamily="49" charset="0"/>
              <a:buChar char="o"/>
            </a:pPr>
            <a:r>
              <a:rPr lang="en-US" sz="1800" dirty="0">
                <a:effectLst/>
                <a:latin typeface="Franklin Gothic Book" panose="020B0503020102020204" pitchFamily="34" charset="0"/>
                <a:ea typeface="Calibri" panose="020F0502020204030204" pitchFamily="34" charset="0"/>
                <a:cs typeface="Times New Roman" panose="02020603050405020304" pitchFamily="18" charset="0"/>
              </a:rPr>
              <a:t>must be a private corporation, institution, firm, person, group, or association generating commerce, trade, manufacturing, or the provision of services within Washington</a:t>
            </a:r>
          </a:p>
          <a:p>
            <a:pPr marL="742950" indent="-285750">
              <a:lnSpc>
                <a:spcPct val="100000"/>
              </a:lnSpc>
              <a:spcBef>
                <a:spcPts val="600"/>
              </a:spcBef>
              <a:buFont typeface="Courier New" panose="02070309020205020404" pitchFamily="49" charset="0"/>
              <a:buChar char="o"/>
            </a:pPr>
            <a:r>
              <a:rPr lang="en-US" sz="1800" dirty="0">
                <a:effectLst/>
                <a:latin typeface="Franklin Gothic Book" panose="020B0503020102020204" pitchFamily="34" charset="0"/>
                <a:ea typeface="Calibri" panose="020F0502020204030204" pitchFamily="34" charset="0"/>
                <a:cs typeface="Times New Roman" panose="02020603050405020304" pitchFamily="18" charset="0"/>
              </a:rPr>
              <a:t>a public or nonprofit hospital licensed by the Department of Health (DOH)</a:t>
            </a:r>
          </a:p>
          <a:p>
            <a:pPr marL="0" indent="0">
              <a:lnSpc>
                <a:spcPct val="100000"/>
              </a:lnSpc>
              <a:spcBef>
                <a:spcPts val="600"/>
              </a:spcBef>
              <a:buNone/>
            </a:pPr>
            <a:r>
              <a:rPr lang="en-US" sz="2000" dirty="0"/>
              <a:t>*</a:t>
            </a:r>
            <a:r>
              <a:rPr lang="en-US" sz="1600" dirty="0"/>
              <a:t>Non-profit organizations meeting the description above are eligible. An eligible non-profit organization must be generating commerce in the State of Washington. Generating commerce is defined as producing revenue generating goods or services. Proposals from non-profit entities must be focused on the delivery of skills training to the employees of the non-profit; JSP does not fund training for social services clients of non-profit organizations. Government and municipal agencies including tribal governments are not eligible as businesses to train agency employees.</a:t>
            </a:r>
          </a:p>
        </p:txBody>
      </p:sp>
    </p:spTree>
    <p:extLst>
      <p:ext uri="{BB962C8B-B14F-4D97-AF65-F5344CB8AC3E}">
        <p14:creationId xmlns:p14="http://schemas.microsoft.com/office/powerpoint/2010/main" val="16657822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F7F285DE-33AB-495E-B4E5-123830296C9D}" vid="{A1DE2483-D52B-4D7E-B4E6-C3629893AF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sbctc-powerpoint-template</Template>
  <TotalTime>2452</TotalTime>
  <Words>1839</Words>
  <Application>Microsoft Office PowerPoint</Application>
  <PresentationFormat>On-screen Show (4:3)</PresentationFormat>
  <Paragraphs>187</Paragraphs>
  <Slides>28</Slides>
  <Notes>22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28</vt:i4>
      </vt:variant>
    </vt:vector>
  </HeadingPairs>
  <TitlesOfParts>
    <vt:vector size="36" baseType="lpstr">
      <vt:lpstr>Arial</vt:lpstr>
      <vt:lpstr>Calibri</vt:lpstr>
      <vt:lpstr>Courier New</vt:lpstr>
      <vt:lpstr>Franklin Gothic Book</vt:lpstr>
      <vt:lpstr>Symbol</vt:lpstr>
      <vt:lpstr>Times New Roman</vt:lpstr>
      <vt:lpstr>Wingdings</vt:lpstr>
      <vt:lpstr>Office Theme</vt:lpstr>
      <vt:lpstr>JOB SKILLS PROGRAM </vt:lpstr>
      <vt:lpstr>About the webinar</vt:lpstr>
      <vt:lpstr>What we’ll cover</vt:lpstr>
      <vt:lpstr>Purpose of funds, ParT 1</vt:lpstr>
      <vt:lpstr>Purpose of funds, ParT 2</vt:lpstr>
      <vt:lpstr>FUNDING PRIORITIES, ParT 1</vt:lpstr>
      <vt:lpstr>FUNDING PRIORITIES, ParT 2</vt:lpstr>
      <vt:lpstr>Who may apply</vt:lpstr>
      <vt:lpstr>Who may apply</vt:lpstr>
      <vt:lpstr>Funding, ParT 1</vt:lpstr>
      <vt:lpstr>Funding, ParT 2</vt:lpstr>
      <vt:lpstr>Budget Details – Ed Fiscal team</vt:lpstr>
      <vt:lpstr>Application Information and Grant Resources</vt:lpstr>
      <vt:lpstr>OGMS Login and Application Access</vt:lpstr>
      <vt:lpstr>Online Grant Management system (OGMS) Questions</vt:lpstr>
      <vt:lpstr>Application</vt:lpstr>
      <vt:lpstr>Applying in ogms, Pt 1</vt:lpstr>
      <vt:lpstr>Applying in ogms, ParT 2,  Assurances &amp; Uploading Documents</vt:lpstr>
      <vt:lpstr>Applying in ogms, ParT 3,  Required attachments</vt:lpstr>
      <vt:lpstr>Applying in ogms, Part 4</vt:lpstr>
      <vt:lpstr>Minimum requirements &amp; evaluation criteria, Part 1</vt:lpstr>
      <vt:lpstr>Minimum requirements &amp; evaluation criteria, Part 2</vt:lpstr>
      <vt:lpstr>Accountability requirements,  ParT 1</vt:lpstr>
      <vt:lpstr>Accountability requirements, ParT 2</vt:lpstr>
      <vt:lpstr>Accountability requirements ParT 3</vt:lpstr>
      <vt:lpstr>timeline</vt:lpstr>
      <vt:lpstr>Frequently asked questions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JSP</dc:title>
  <dc:creator>Vicky Chungtuyco</dc:creator>
  <cp:lastModifiedBy>Vicky Chungtuyco</cp:lastModifiedBy>
  <cp:revision>100</cp:revision>
  <dcterms:created xsi:type="dcterms:W3CDTF">2018-03-08T16:14:43Z</dcterms:created>
  <dcterms:modified xsi:type="dcterms:W3CDTF">2024-03-26T20:20:04Z</dcterms:modified>
</cp:coreProperties>
</file>