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modernComment_10B_CC4D7103.xml" ContentType="application/vnd.ms-powerpoint.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30"/>
  </p:notesMasterIdLst>
  <p:handoutMasterIdLst>
    <p:handoutMasterId r:id="rId31"/>
  </p:handoutMasterIdLst>
  <p:sldIdLst>
    <p:sldId id="279" r:id="rId2"/>
    <p:sldId id="261" r:id="rId3"/>
    <p:sldId id="262" r:id="rId4"/>
    <p:sldId id="263" r:id="rId5"/>
    <p:sldId id="287" r:id="rId6"/>
    <p:sldId id="280" r:id="rId7"/>
    <p:sldId id="282" r:id="rId8"/>
    <p:sldId id="290" r:id="rId9"/>
    <p:sldId id="264" r:id="rId10"/>
    <p:sldId id="281" r:id="rId11"/>
    <p:sldId id="286" r:id="rId12"/>
    <p:sldId id="277" r:id="rId13"/>
    <p:sldId id="274" r:id="rId14"/>
    <p:sldId id="283" r:id="rId15"/>
    <p:sldId id="266" r:id="rId16"/>
    <p:sldId id="278" r:id="rId17"/>
    <p:sldId id="267" r:id="rId18"/>
    <p:sldId id="275" r:id="rId19"/>
    <p:sldId id="268" r:id="rId20"/>
    <p:sldId id="270" r:id="rId21"/>
    <p:sldId id="289" r:id="rId22"/>
    <p:sldId id="271" r:id="rId23"/>
    <p:sldId id="284" r:id="rId24"/>
    <p:sldId id="285" r:id="rId25"/>
    <p:sldId id="272" r:id="rId26"/>
    <p:sldId id="288" r:id="rId27"/>
    <p:sldId id="292" r:id="rId28"/>
    <p:sldId id="273"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85940F-9F3C-7EB0-F576-59779EBBBEBA}" name="Vicky Chungtuyco" initials="VC" userId="S::vchungtuyco@sbctc.edu::5b49aace-b945-4704-a2e2-1075c3a7c063" providerId="AD"/>
  <p188:author id="{7862991E-12FC-B252-1484-1527BD0B0062}" name="Danny  Marshall" initials="DM" userId="S::dmarshall@sbctc.edu::5e855508-5fdc-4e32-840a-92753d931e2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2062" autoAdjust="0"/>
  </p:normalViewPr>
  <p:slideViewPr>
    <p:cSldViewPr snapToGrid="0">
      <p:cViewPr varScale="1">
        <p:scale>
          <a:sx n="75" d="100"/>
          <a:sy n="75" d="100"/>
        </p:scale>
        <p:origin x="1314" y="60"/>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omments/modernComment_10B_CC4D7103.xml><?xml version="1.0" encoding="utf-8"?>
<p188:cmLst xmlns:a="http://schemas.openxmlformats.org/drawingml/2006/main" xmlns:r="http://schemas.openxmlformats.org/officeDocument/2006/relationships" xmlns:p188="http://schemas.microsoft.com/office/powerpoint/2018/8/main">
  <p188:cm id="{E48AE756-8163-43AA-8509-BF4A4D8E8C1E}" authorId="{6185940F-9F3C-7EB0-F576-59779EBBBEBA}" created="2025-02-03T23:36:48.513">
    <ac:txMkLst xmlns:ac="http://schemas.microsoft.com/office/drawing/2013/main/command">
      <pc:docMk xmlns:pc="http://schemas.microsoft.com/office/powerpoint/2013/main/command"/>
      <pc:sldMk xmlns:pc="http://schemas.microsoft.com/office/powerpoint/2013/main/command" cId="3427627267" sldId="267"/>
      <ac:spMk id="3" creationId="{00000000-0000-0000-0000-000000000000}"/>
      <ac:txMk cp="139" len="12">
        <ac:context len="366" hash="132311738"/>
      </ac:txMk>
    </ac:txMkLst>
    <p188:pos x="1559746" y="1510301"/>
    <p188:txBody>
      <a:bodyPr/>
      <a:lstStyle/>
      <a:p>
        <a:r>
          <a:rPr lang="en-US"/>
          <a:t>Kari - I added some language in the notes section that you can use to explain this change.</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4/10/2025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4/10/2025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3299994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b="0"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331571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10556884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2822828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3015762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3404720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b="0"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8165335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419021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dirty="0"/>
          </a:p>
        </p:txBody>
      </p:sp>
      <p:sp>
        <p:nvSpPr>
          <p:cNvPr id="4" name="Slide Number Placeholder 3"/>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1560940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34104694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25</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86BFE-6780-5E39-7E59-E9FB4B64C7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1D9206-7516-2C97-9FD3-DDF2CD842E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BDC2FE-BBC1-ACA8-E10F-59CE1287AD45}"/>
              </a:ext>
            </a:extLst>
          </p:cNvPr>
          <p:cNvSpPr>
            <a:spLocks noGrp="1"/>
          </p:cNvSpPr>
          <p:nvPr>
            <p:ph type="body" idx="1"/>
          </p:nvPr>
        </p:nvSpPr>
        <p:spPr/>
        <p:txBody>
          <a:bodyPr/>
          <a:lstStyle/>
          <a:p>
            <a:pPr rtl="0">
              <a:spcBef>
                <a:spcPts val="1200"/>
              </a:spcBef>
              <a:spcAft>
                <a:spcPts val="1200"/>
              </a:spcAft>
            </a:pPr>
            <a:endParaRPr lang="en-US" b="0" dirty="0"/>
          </a:p>
        </p:txBody>
      </p:sp>
      <p:sp>
        <p:nvSpPr>
          <p:cNvPr id="4" name="Slide Number Placeholder 3">
            <a:extLst>
              <a:ext uri="{FF2B5EF4-FFF2-40B4-BE49-F238E27FC236}">
                <a16:creationId xmlns:a16="http://schemas.microsoft.com/office/drawing/2014/main" id="{B6C3F94B-8136-33CB-9EB0-9618101DF159}"/>
              </a:ext>
            </a:extLst>
          </p:cNvPr>
          <p:cNvSpPr>
            <a:spLocks noGrp="1"/>
          </p:cNvSpPr>
          <p:nvPr>
            <p:ph type="sldNum" sz="quarter" idx="5"/>
          </p:nvPr>
        </p:nvSpPr>
        <p:spPr/>
        <p:txBody>
          <a:bodyPr/>
          <a:lstStyle/>
          <a:p>
            <a:fld id="{87384A02-D147-49A8-A06D-A5C08FF69055}" type="slidenum">
              <a:rPr lang="en-US" smtClean="0"/>
              <a:t>26</a:t>
            </a:fld>
            <a:endParaRPr lang="en-US"/>
          </a:p>
        </p:txBody>
      </p:sp>
    </p:spTree>
    <p:extLst>
      <p:ext uri="{BB962C8B-B14F-4D97-AF65-F5344CB8AC3E}">
        <p14:creationId xmlns:p14="http://schemas.microsoft.com/office/powerpoint/2010/main" val="7733716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27</a:t>
            </a:fld>
            <a:endParaRPr lang="en-US"/>
          </a:p>
        </p:txBody>
      </p:sp>
    </p:spTree>
    <p:extLst>
      <p:ext uri="{BB962C8B-B14F-4D97-AF65-F5344CB8AC3E}">
        <p14:creationId xmlns:p14="http://schemas.microsoft.com/office/powerpoint/2010/main" val="24212698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28</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4088829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305910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82383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307628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2718980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sz="1800" b="0" dirty="0">
              <a:effectLst/>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155539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1200"/>
              </a:spcBef>
              <a:spcAft>
                <a:spcPts val="1200"/>
              </a:spcAft>
            </a:pPr>
            <a:endParaRPr lang="en-US" b="0" dirty="0">
              <a:effectLst/>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591741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4/10/2025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4/10/2025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4/10/2025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4/10/2025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4/10/2025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4/10/2025</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4/10/2025</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4/10/2025</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4/10/2025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4/10/2025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10B_CC4D7103.xml"/><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sbctc.edu/colleges-staff/grants/job-skills-grant"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s://www.sbctc.edu/colleges-staff/grants/job-skills-grant"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3" Type="http://schemas.openxmlformats.org/officeDocument/2006/relationships/hyperlink" Target="https://www.sbctc.edu/about/agency/initiatives-projects/strategic-pla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sbctc.edu/colleges-staff/data-services/coding-and-reporting-guidelines" TargetMode="External"/><Relationship Id="rId5" Type="http://schemas.openxmlformats.org/officeDocument/2006/relationships/hyperlink" Target="https://app.leg.wa.gov/districtfinder/" TargetMode="External"/><Relationship Id="rId4" Type="http://schemas.openxmlformats.org/officeDocument/2006/relationships/hyperlink" Target="https://washingtonworkforce.org/#directory"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7" y="3863685"/>
            <a:ext cx="8336975" cy="679017"/>
          </a:xfrm>
        </p:spPr>
        <p:txBody>
          <a:bodyPr/>
          <a:lstStyle/>
          <a:p>
            <a:r>
              <a:rPr lang="en-US" sz="4000" dirty="0"/>
              <a:t>JOB SKILLS PROGRAM </a:t>
            </a:r>
          </a:p>
        </p:txBody>
      </p:sp>
      <p:sp>
        <p:nvSpPr>
          <p:cNvPr id="5" name="Subtitle 4"/>
          <p:cNvSpPr>
            <a:spLocks noGrp="1"/>
          </p:cNvSpPr>
          <p:nvPr>
            <p:ph type="subTitle" idx="1"/>
          </p:nvPr>
        </p:nvSpPr>
        <p:spPr>
          <a:xfrm>
            <a:off x="384256" y="4444400"/>
            <a:ext cx="8388928" cy="679016"/>
          </a:xfrm>
        </p:spPr>
        <p:txBody>
          <a:bodyPr/>
          <a:lstStyle/>
          <a:p>
            <a:r>
              <a:rPr lang="en-US" sz="3200" dirty="0"/>
              <a:t>FY25-26 (July 1, 2025 – June 30, 2026)</a:t>
            </a:r>
          </a:p>
        </p:txBody>
      </p:sp>
      <p:sp>
        <p:nvSpPr>
          <p:cNvPr id="6" name="Text Placeholder 5"/>
          <p:cNvSpPr>
            <a:spLocks noGrp="1"/>
          </p:cNvSpPr>
          <p:nvPr>
            <p:ph type="body" sz="quarter" idx="10"/>
          </p:nvPr>
        </p:nvSpPr>
        <p:spPr>
          <a:xfrm>
            <a:off x="369887" y="5332288"/>
            <a:ext cx="7962455" cy="1525712"/>
          </a:xfrm>
        </p:spPr>
        <p:txBody>
          <a:bodyPr/>
          <a:lstStyle/>
          <a:p>
            <a:r>
              <a:rPr lang="en-US" sz="2000" dirty="0"/>
              <a:t>Carolyn McKinnon, Policy Associate, Workforce Education</a:t>
            </a:r>
          </a:p>
          <a:p>
            <a:r>
              <a:rPr lang="en-US" sz="2000" dirty="0"/>
              <a:t>Vicky Chungtuyco, Interim Program Administrator, Workforce Education</a:t>
            </a:r>
          </a:p>
          <a:p>
            <a:r>
              <a:rPr lang="en-US" sz="2000" dirty="0"/>
              <a:t>Kari Kauffman, Program Coordinator, Education Division </a:t>
            </a:r>
          </a:p>
          <a:p>
            <a:r>
              <a:rPr lang="en-US" dirty="0"/>
              <a:t>April 10, 2025</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0908"/>
            <a:ext cx="7886700" cy="611619"/>
          </a:xfrm>
        </p:spPr>
        <p:txBody>
          <a:bodyPr/>
          <a:lstStyle/>
          <a:p>
            <a:r>
              <a:rPr lang="en-US" dirty="0"/>
              <a:t>Funding, </a:t>
            </a:r>
            <a:r>
              <a:rPr lang="en-US" dirty="0" err="1"/>
              <a:t>ParT</a:t>
            </a:r>
            <a:r>
              <a:rPr lang="en-US" dirty="0"/>
              <a:t> 1</a:t>
            </a:r>
          </a:p>
        </p:txBody>
      </p:sp>
      <p:sp>
        <p:nvSpPr>
          <p:cNvPr id="3" name="Text Placeholder 2"/>
          <p:cNvSpPr>
            <a:spLocks noGrp="1"/>
          </p:cNvSpPr>
          <p:nvPr>
            <p:ph type="body" sz="quarter" idx="10"/>
          </p:nvPr>
        </p:nvSpPr>
        <p:spPr>
          <a:xfrm>
            <a:off x="628650" y="1812526"/>
            <a:ext cx="8311164" cy="4588273"/>
          </a:xfrm>
        </p:spPr>
        <p:txBody>
          <a:bodyPr/>
          <a:lstStyle/>
          <a:p>
            <a:pPr>
              <a:lnSpc>
                <a:spcPct val="100000"/>
              </a:lnSpc>
              <a:spcBef>
                <a:spcPts val="600"/>
              </a:spcBef>
            </a:pPr>
            <a:r>
              <a:rPr lang="en-US" altLang="en-US" sz="2400" dirty="0"/>
              <a:t>FY26: July 1, 2025 to June 30, 2026, $</a:t>
            </a:r>
            <a:r>
              <a:rPr lang="en-US" altLang="en-US" sz="2400" dirty="0">
                <a:solidFill>
                  <a:schemeClr val="tx1"/>
                </a:solidFill>
              </a:rPr>
              <a:t>7,725,000</a:t>
            </a:r>
            <a:br>
              <a:rPr lang="en-US" altLang="en-US" sz="2400" dirty="0"/>
            </a:br>
            <a:r>
              <a:rPr lang="en-US" altLang="en-US" sz="2400" dirty="0"/>
              <a:t>(3 Rounds as available)</a:t>
            </a:r>
          </a:p>
          <a:p>
            <a:pPr>
              <a:lnSpc>
                <a:spcPct val="100000"/>
              </a:lnSpc>
              <a:spcBef>
                <a:spcPts val="600"/>
              </a:spcBef>
            </a:pPr>
            <a:r>
              <a:rPr lang="en-US" altLang="en-US" sz="2400" dirty="0"/>
              <a:t>State-funded, administered by SBCTC</a:t>
            </a:r>
          </a:p>
          <a:p>
            <a:pPr>
              <a:lnSpc>
                <a:spcPct val="100000"/>
              </a:lnSpc>
              <a:spcBef>
                <a:spcPts val="600"/>
              </a:spcBef>
            </a:pPr>
            <a:r>
              <a:rPr lang="en-US" altLang="en-US" sz="2400" dirty="0"/>
              <a:t>Single company’s award per fiscal year shall not exceed $600,000</a:t>
            </a:r>
          </a:p>
          <a:p>
            <a:pPr>
              <a:lnSpc>
                <a:spcPct val="100000"/>
              </a:lnSpc>
              <a:spcBef>
                <a:spcPts val="600"/>
              </a:spcBef>
            </a:pPr>
            <a:r>
              <a:rPr lang="en-US" altLang="en-US" sz="2400" dirty="0"/>
              <a:t>Consortium (multiple colleges or businesses) proposal max is $600,000</a:t>
            </a:r>
            <a:endParaRPr lang="en-US" altLang="en-US" sz="2400" dirty="0">
              <a:highlight>
                <a:srgbClr val="FFFF00"/>
              </a:highlight>
            </a:endParaRPr>
          </a:p>
          <a:p>
            <a:pPr>
              <a:lnSpc>
                <a:spcPct val="100000"/>
              </a:lnSpc>
              <a:spcBef>
                <a:spcPts val="600"/>
              </a:spcBef>
            </a:pPr>
            <a:r>
              <a:rPr lang="en-US" altLang="en-US" sz="2400" dirty="0"/>
              <a:t>Funds awarded through a quarterly application (if funding is available)</a:t>
            </a:r>
          </a:p>
        </p:txBody>
      </p:sp>
    </p:spTree>
    <p:extLst>
      <p:ext uri="{BB962C8B-B14F-4D97-AF65-F5344CB8AC3E}">
        <p14:creationId xmlns:p14="http://schemas.microsoft.com/office/powerpoint/2010/main" val="339896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0908"/>
            <a:ext cx="7886700" cy="611619"/>
          </a:xfrm>
        </p:spPr>
        <p:txBody>
          <a:bodyPr/>
          <a:lstStyle/>
          <a:p>
            <a:r>
              <a:rPr lang="en-US" dirty="0"/>
              <a:t>Funding, </a:t>
            </a:r>
            <a:r>
              <a:rPr lang="en-US" dirty="0" err="1"/>
              <a:t>ParT</a:t>
            </a:r>
            <a:r>
              <a:rPr lang="en-US" dirty="0"/>
              <a:t> 2</a:t>
            </a:r>
          </a:p>
        </p:txBody>
      </p:sp>
      <p:sp>
        <p:nvSpPr>
          <p:cNvPr id="3" name="Text Placeholder 2"/>
          <p:cNvSpPr>
            <a:spLocks noGrp="1"/>
          </p:cNvSpPr>
          <p:nvPr>
            <p:ph type="body" sz="quarter" idx="10"/>
          </p:nvPr>
        </p:nvSpPr>
        <p:spPr>
          <a:xfrm>
            <a:off x="628650" y="1812526"/>
            <a:ext cx="8311164" cy="4588273"/>
          </a:xfrm>
        </p:spPr>
        <p:txBody>
          <a:bodyPr/>
          <a:lstStyle/>
          <a:p>
            <a:pPr>
              <a:lnSpc>
                <a:spcPct val="100000"/>
              </a:lnSpc>
              <a:spcBef>
                <a:spcPts val="600"/>
              </a:spcBef>
            </a:pPr>
            <a:r>
              <a:rPr lang="en-US" sz="2400" dirty="0"/>
              <a:t>This is a matching grant; the college and business partner are responsible for the 100% match. </a:t>
            </a:r>
          </a:p>
          <a:p>
            <a:pPr>
              <a:lnSpc>
                <a:spcPct val="100000"/>
              </a:lnSpc>
              <a:spcBef>
                <a:spcPts val="600"/>
              </a:spcBef>
            </a:pPr>
            <a:r>
              <a:rPr lang="en-US" sz="2400" dirty="0"/>
              <a:t>Funding surveys – </a:t>
            </a:r>
            <a:r>
              <a:rPr lang="en-US" sz="2400" dirty="0">
                <a:solidFill>
                  <a:srgbClr val="FF0000"/>
                </a:solidFill>
              </a:rPr>
              <a:t>October and February</a:t>
            </a:r>
          </a:p>
          <a:p>
            <a:pPr>
              <a:lnSpc>
                <a:spcPct val="100000"/>
              </a:lnSpc>
              <a:spcBef>
                <a:spcPts val="600"/>
              </a:spcBef>
            </a:pPr>
            <a:r>
              <a:rPr lang="en-US" sz="2400" dirty="0"/>
              <a:t>Upon approval of an application, an award notification and budget will be sent through the Online Budget and Invoicing System (OBIS). </a:t>
            </a:r>
          </a:p>
          <a:p>
            <a:pPr>
              <a:lnSpc>
                <a:spcPct val="100000"/>
              </a:lnSpc>
              <a:spcBef>
                <a:spcPts val="600"/>
              </a:spcBef>
            </a:pPr>
            <a:r>
              <a:rPr lang="en-US" sz="2400" dirty="0"/>
              <a:t>Funds are accessed by invoicing the SBCTC for expenses as they are incurred. </a:t>
            </a:r>
          </a:p>
          <a:p>
            <a:pPr>
              <a:lnSpc>
                <a:spcPct val="100000"/>
              </a:lnSpc>
              <a:spcBef>
                <a:spcPts val="600"/>
              </a:spcBef>
            </a:pPr>
            <a:r>
              <a:rPr lang="en-US" sz="2400" dirty="0"/>
              <a:t>We reserve the right to decline funding grants that are not in alignment with the mission, vision, and values of the public community and technical college system.</a:t>
            </a:r>
          </a:p>
        </p:txBody>
      </p:sp>
    </p:spTree>
    <p:extLst>
      <p:ext uri="{BB962C8B-B14F-4D97-AF65-F5344CB8AC3E}">
        <p14:creationId xmlns:p14="http://schemas.microsoft.com/office/powerpoint/2010/main" val="3821178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a:xfrm>
            <a:off x="628650" y="2711212"/>
            <a:ext cx="7886700" cy="1435575"/>
          </a:xfrm>
        </p:spPr>
        <p:txBody>
          <a:bodyPr/>
          <a:lstStyle/>
          <a:p>
            <a:r>
              <a:rPr lang="en-US" dirty="0"/>
              <a:t>Application Information and Grant Resources</a:t>
            </a:r>
          </a:p>
        </p:txBody>
      </p:sp>
    </p:spTree>
    <p:extLst>
      <p:ext uri="{BB962C8B-B14F-4D97-AF65-F5344CB8AC3E}">
        <p14:creationId xmlns:p14="http://schemas.microsoft.com/office/powerpoint/2010/main" val="3240715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416886"/>
            <a:ext cx="7886700" cy="1100537"/>
          </a:xfrm>
        </p:spPr>
        <p:txBody>
          <a:bodyPr/>
          <a:lstStyle/>
          <a:p>
            <a:r>
              <a:rPr lang="en-US" dirty="0"/>
              <a:t>Online Grant Management system (OGMS)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a:xfrm>
            <a:off x="628650" y="2649190"/>
            <a:ext cx="7886700" cy="3428855"/>
          </a:xfrm>
        </p:spPr>
        <p:txBody>
          <a:bodyPr/>
          <a:lstStyle/>
          <a:p>
            <a:r>
              <a:rPr lang="en-US" sz="2400" dirty="0"/>
              <a:t>Contact your </a:t>
            </a:r>
            <a:r>
              <a:rPr lang="en-US" sz="2400" dirty="0">
                <a:hlinkClick r:id="rId3"/>
              </a:rPr>
              <a:t>OGMS</a:t>
            </a:r>
            <a:r>
              <a:rPr lang="en-US" sz="2400" dirty="0"/>
              <a:t> </a:t>
            </a:r>
            <a:r>
              <a:rPr lang="en-US" sz="2400" dirty="0">
                <a:hlinkClick r:id="rId4"/>
              </a:rPr>
              <a:t>Security Contact</a:t>
            </a:r>
            <a:r>
              <a:rPr lang="en-US" sz="2400" dirty="0"/>
              <a:t> for access to the 2025-26 Job Skills Program application. </a:t>
            </a:r>
          </a:p>
          <a:p>
            <a:r>
              <a:rPr lang="en-US" sz="2400" dirty="0"/>
              <a:t>The </a:t>
            </a:r>
            <a:r>
              <a:rPr lang="en-US" sz="2400" dirty="0">
                <a:hlinkClick r:id="rId5"/>
              </a:rPr>
              <a:t>OGMS User Manual</a:t>
            </a:r>
            <a:r>
              <a:rPr lang="en-US" sz="2400" dirty="0"/>
              <a:t> is available under the </a:t>
            </a:r>
            <a:r>
              <a:rPr lang="en-US" sz="2400" dirty="0">
                <a:hlinkClick r:id="rId6"/>
              </a:rPr>
              <a:t>“How To”</a:t>
            </a:r>
            <a:r>
              <a:rPr lang="en-US" sz="2400" dirty="0"/>
              <a:t> tab in OGMS </a:t>
            </a:r>
          </a:p>
          <a:p>
            <a:r>
              <a:rPr lang="en-US" sz="2400" dirty="0"/>
              <a:t>Contact your OGMS </a:t>
            </a:r>
            <a:r>
              <a:rPr lang="en-US" sz="2400" dirty="0">
                <a:hlinkClick r:id="rId4"/>
              </a:rPr>
              <a:t>Security Contact</a:t>
            </a:r>
            <a:r>
              <a:rPr lang="en-US" sz="2400" dirty="0"/>
              <a:t> if your question is not answered in the Manual.</a:t>
            </a:r>
          </a:p>
          <a:p>
            <a:r>
              <a:rPr lang="en-US" sz="2400" dirty="0"/>
              <a:t>Contact </a:t>
            </a:r>
            <a:r>
              <a:rPr lang="en-US" sz="2400" dirty="0">
                <a:hlinkClick r:id="rId7"/>
              </a:rPr>
              <a:t>Kari Kauffman</a:t>
            </a:r>
            <a:r>
              <a:rPr lang="en-US" sz="2400" dirty="0"/>
              <a:t>, 360-704-1021 if your Security Contact cannot resolve your question</a:t>
            </a:r>
          </a:p>
        </p:txBody>
      </p:sp>
    </p:spTree>
    <p:extLst>
      <p:ext uri="{BB962C8B-B14F-4D97-AF65-F5344CB8AC3E}">
        <p14:creationId xmlns:p14="http://schemas.microsoft.com/office/powerpoint/2010/main" val="3788300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187617"/>
            <a:ext cx="7886700" cy="4007699"/>
          </a:xfrm>
        </p:spPr>
        <p:txBody>
          <a:bodyPr/>
          <a:lstStyle/>
          <a:p>
            <a:r>
              <a:rPr lang="en-US" dirty="0"/>
              <a:t>Must be completed using OGMS</a:t>
            </a:r>
          </a:p>
          <a:p>
            <a:r>
              <a:rPr lang="en-US" dirty="0"/>
              <a:t>Required attachments to be considered for funding:</a:t>
            </a:r>
          </a:p>
          <a:p>
            <a:pPr marL="914400" lvl="1" indent="-342900">
              <a:buFont typeface="Wingdings" panose="05000000000000000000" pitchFamily="2" charset="2"/>
              <a:buChar char="þ"/>
            </a:pPr>
            <a:r>
              <a:rPr lang="en-US" dirty="0"/>
              <a:t>Trainee, Match, Course, &amp; Outcomes Information</a:t>
            </a:r>
          </a:p>
          <a:p>
            <a:pPr marL="914400" lvl="1" indent="-342900">
              <a:buFont typeface="Wingdings" panose="05000000000000000000" pitchFamily="2" charset="2"/>
              <a:buChar char="þ"/>
            </a:pPr>
            <a:r>
              <a:rPr lang="en-US" dirty="0"/>
              <a:t>Assurances</a:t>
            </a:r>
          </a:p>
          <a:p>
            <a:pPr marL="571500" lvl="1"/>
            <a:r>
              <a:rPr lang="en-US" sz="1800" dirty="0">
                <a:solidFill>
                  <a:srgbClr val="FF0000"/>
                </a:solidFill>
              </a:rPr>
              <a:t>Important: use only the current materials under “Grant Info” link.</a:t>
            </a:r>
            <a:br>
              <a:rPr lang="en-US" dirty="0">
                <a:solidFill>
                  <a:srgbClr val="FF0000"/>
                </a:solidFill>
              </a:rPr>
            </a:br>
            <a:endParaRPr lang="en-US" dirty="0">
              <a:solidFill>
                <a:srgbClr val="FF0000"/>
              </a:solidFill>
            </a:endParaRPr>
          </a:p>
          <a:p>
            <a:r>
              <a:rPr lang="en-US" dirty="0"/>
              <a:t>Find and download Program Guidelines, as well as other important documents in the Grant Info link.</a:t>
            </a:r>
          </a:p>
          <a:p>
            <a:endParaRPr lang="en-US" dirty="0"/>
          </a:p>
        </p:txBody>
      </p:sp>
      <p:pic>
        <p:nvPicPr>
          <p:cNvPr id="5" name="Picture 4" descr="Image showing where the Grant Info link is in OGMS">
            <a:extLst>
              <a:ext uri="{FF2B5EF4-FFF2-40B4-BE49-F238E27FC236}">
                <a16:creationId xmlns:a16="http://schemas.microsoft.com/office/drawing/2014/main" id="{1FB7D764-687E-ECCB-77A8-3EAA1C335CFD}"/>
              </a:ext>
            </a:extLst>
          </p:cNvPr>
          <p:cNvPicPr>
            <a:picLocks noChangeAspect="1"/>
          </p:cNvPicPr>
          <p:nvPr/>
        </p:nvPicPr>
        <p:blipFill>
          <a:blip r:embed="rId3"/>
          <a:stretch>
            <a:fillRect/>
          </a:stretch>
        </p:blipFill>
        <p:spPr>
          <a:xfrm>
            <a:off x="1376737" y="4595162"/>
            <a:ext cx="6873411" cy="375368"/>
          </a:xfrm>
          <a:prstGeom prst="rect">
            <a:avLst/>
          </a:prstGeom>
        </p:spPr>
      </p:pic>
    </p:spTree>
    <p:extLst>
      <p:ext uri="{BB962C8B-B14F-4D97-AF65-F5344CB8AC3E}">
        <p14:creationId xmlns:p14="http://schemas.microsoft.com/office/powerpoint/2010/main" val="3296624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22606"/>
            <a:ext cx="7886700" cy="611619"/>
          </a:xfrm>
        </p:spPr>
        <p:txBody>
          <a:bodyPr/>
          <a:lstStyle/>
          <a:p>
            <a:r>
              <a:rPr lang="en-US" dirty="0"/>
              <a:t>Applying in </a:t>
            </a:r>
            <a:r>
              <a:rPr lang="en-US" dirty="0" err="1"/>
              <a:t>ogms</a:t>
            </a:r>
            <a:endParaRPr lang="en-US" dirty="0"/>
          </a:p>
        </p:txBody>
      </p:sp>
      <p:sp>
        <p:nvSpPr>
          <p:cNvPr id="3" name="Text Placeholder 2"/>
          <p:cNvSpPr>
            <a:spLocks noGrp="1"/>
          </p:cNvSpPr>
          <p:nvPr>
            <p:ph type="body" sz="quarter" idx="10"/>
          </p:nvPr>
        </p:nvSpPr>
        <p:spPr>
          <a:xfrm>
            <a:off x="628650" y="1856803"/>
            <a:ext cx="7886700" cy="4372329"/>
          </a:xfrm>
        </p:spPr>
        <p:txBody>
          <a:bodyPr/>
          <a:lstStyle/>
          <a:p>
            <a:pPr marL="0" indent="0">
              <a:spcBef>
                <a:spcPts val="1200"/>
              </a:spcBef>
              <a:spcAft>
                <a:spcPts val="1200"/>
              </a:spcAft>
              <a:buNone/>
              <a:defRPr/>
            </a:pPr>
            <a:r>
              <a:rPr lang="en-US" sz="2400" dirty="0"/>
              <a:t>OGMS narrative</a:t>
            </a:r>
          </a:p>
          <a:p>
            <a:pPr lvl="2">
              <a:spcBef>
                <a:spcPts val="0"/>
              </a:spcBef>
              <a:buFont typeface="Arial"/>
              <a:buChar char="•"/>
              <a:defRPr/>
            </a:pPr>
            <a:r>
              <a:rPr lang="en-US" dirty="0">
                <a:solidFill>
                  <a:srgbClr val="003764"/>
                </a:solidFill>
              </a:rPr>
              <a:t>Applicant Information</a:t>
            </a:r>
          </a:p>
          <a:p>
            <a:pPr lvl="3">
              <a:spcBef>
                <a:spcPts val="0"/>
              </a:spcBef>
              <a:buFont typeface="Arial"/>
              <a:buChar char="•"/>
              <a:defRPr/>
            </a:pPr>
            <a:r>
              <a:rPr lang="en-US" dirty="0">
                <a:solidFill>
                  <a:srgbClr val="003764"/>
                </a:solidFill>
              </a:rPr>
              <a:t>Be sure to avoid typos when entering your email address</a:t>
            </a:r>
          </a:p>
          <a:p>
            <a:pPr lvl="3">
              <a:spcBef>
                <a:spcPts val="0"/>
              </a:spcBef>
              <a:buFont typeface="Arial"/>
              <a:buChar char="•"/>
              <a:defRPr/>
            </a:pPr>
            <a:r>
              <a:rPr lang="en-US" dirty="0">
                <a:solidFill>
                  <a:srgbClr val="003764"/>
                </a:solidFill>
              </a:rPr>
              <a:t>Add OGMS as a safe sender</a:t>
            </a:r>
          </a:p>
          <a:p>
            <a:pPr lvl="2">
              <a:spcBef>
                <a:spcPts val="0"/>
              </a:spcBef>
              <a:buFont typeface="Arial"/>
              <a:buChar char="•"/>
              <a:defRPr/>
            </a:pPr>
            <a:r>
              <a:rPr lang="en-US" dirty="0">
                <a:solidFill>
                  <a:srgbClr val="003764"/>
                </a:solidFill>
              </a:rPr>
              <a:t>Contents</a:t>
            </a:r>
          </a:p>
          <a:p>
            <a:pPr lvl="3">
              <a:spcBef>
                <a:spcPts val="0"/>
              </a:spcBef>
              <a:buFont typeface="Arial"/>
              <a:buChar char="•"/>
              <a:defRPr/>
            </a:pPr>
            <a:r>
              <a:rPr lang="en-US" sz="2000" b="1" dirty="0">
                <a:solidFill>
                  <a:srgbClr val="003764"/>
                </a:solidFill>
              </a:rPr>
              <a:t>Section 1</a:t>
            </a:r>
            <a:r>
              <a:rPr lang="en-US" sz="2000" dirty="0">
                <a:solidFill>
                  <a:srgbClr val="003764"/>
                </a:solidFill>
              </a:rPr>
              <a:t>:  Business Participant</a:t>
            </a:r>
          </a:p>
          <a:p>
            <a:pPr lvl="3">
              <a:spcBef>
                <a:spcPts val="0"/>
              </a:spcBef>
              <a:buFont typeface="Arial"/>
              <a:buChar char="•"/>
              <a:defRPr/>
            </a:pPr>
            <a:r>
              <a:rPr lang="en-US" sz="2000" b="1" dirty="0">
                <a:solidFill>
                  <a:srgbClr val="003764"/>
                </a:solidFill>
              </a:rPr>
              <a:t>Section 2:</a:t>
            </a:r>
            <a:r>
              <a:rPr lang="en-US" sz="2000" dirty="0">
                <a:solidFill>
                  <a:srgbClr val="003764"/>
                </a:solidFill>
              </a:rPr>
              <a:t>  Project Overview</a:t>
            </a:r>
          </a:p>
          <a:p>
            <a:pPr lvl="3">
              <a:spcBef>
                <a:spcPts val="0"/>
              </a:spcBef>
              <a:buFont typeface="Arial"/>
              <a:buChar char="•"/>
              <a:defRPr/>
            </a:pPr>
            <a:r>
              <a:rPr lang="en-US" sz="2000" b="1" dirty="0">
                <a:solidFill>
                  <a:srgbClr val="003764"/>
                </a:solidFill>
              </a:rPr>
              <a:t>Section 3:</a:t>
            </a:r>
            <a:r>
              <a:rPr lang="en-US" sz="2000" dirty="0">
                <a:solidFill>
                  <a:srgbClr val="003764"/>
                </a:solidFill>
              </a:rPr>
              <a:t>  Trainee and Wage Information</a:t>
            </a:r>
          </a:p>
          <a:p>
            <a:pPr lvl="3">
              <a:spcBef>
                <a:spcPts val="0"/>
              </a:spcBef>
              <a:buFont typeface="Arial"/>
              <a:buChar char="•"/>
              <a:defRPr/>
            </a:pPr>
            <a:r>
              <a:rPr lang="en-US" sz="2000" b="1" dirty="0">
                <a:solidFill>
                  <a:srgbClr val="003764"/>
                </a:solidFill>
              </a:rPr>
              <a:t>Section 4:</a:t>
            </a:r>
            <a:r>
              <a:rPr lang="en-US" sz="2000" dirty="0">
                <a:solidFill>
                  <a:srgbClr val="003764"/>
                </a:solidFill>
              </a:rPr>
              <a:t>  Training Summary</a:t>
            </a:r>
          </a:p>
          <a:p>
            <a:pPr lvl="3">
              <a:spcBef>
                <a:spcPts val="0"/>
              </a:spcBef>
              <a:buFont typeface="Arial"/>
              <a:buChar char="•"/>
              <a:defRPr/>
            </a:pPr>
            <a:r>
              <a:rPr lang="en-US" sz="2000" b="1" dirty="0">
                <a:solidFill>
                  <a:srgbClr val="003764"/>
                </a:solidFill>
              </a:rPr>
              <a:t>Section 5</a:t>
            </a:r>
            <a:r>
              <a:rPr lang="en-US" sz="2000" dirty="0">
                <a:solidFill>
                  <a:srgbClr val="003764"/>
                </a:solidFill>
              </a:rPr>
              <a:t>:  Budget Narrative</a:t>
            </a:r>
          </a:p>
          <a:p>
            <a:pPr lvl="3">
              <a:spcBef>
                <a:spcPts val="0"/>
              </a:spcBef>
              <a:buFont typeface="Arial"/>
              <a:buChar char="•"/>
              <a:defRPr/>
            </a:pPr>
            <a:r>
              <a:rPr lang="en-US" sz="2000" b="1" dirty="0">
                <a:solidFill>
                  <a:srgbClr val="003764"/>
                </a:solidFill>
              </a:rPr>
              <a:t>Section 6</a:t>
            </a:r>
            <a:r>
              <a:rPr lang="en-US" sz="2000" dirty="0">
                <a:solidFill>
                  <a:srgbClr val="003764"/>
                </a:solidFill>
              </a:rPr>
              <a:t>:  Application Completion Checklist</a:t>
            </a:r>
          </a:p>
          <a:p>
            <a:pPr lvl="2">
              <a:spcBef>
                <a:spcPts val="0"/>
              </a:spcBef>
              <a:buFont typeface="Arial"/>
              <a:buChar char="•"/>
              <a:defRPr/>
            </a:pPr>
            <a:r>
              <a:rPr lang="en-US" dirty="0">
                <a:solidFill>
                  <a:srgbClr val="003764"/>
                </a:solidFill>
              </a:rPr>
              <a:t>Budget</a:t>
            </a:r>
          </a:p>
          <a:p>
            <a:pPr lvl="2">
              <a:spcBef>
                <a:spcPts val="0"/>
              </a:spcBef>
              <a:buFont typeface="Arial"/>
              <a:buChar char="•"/>
              <a:defRPr/>
            </a:pPr>
            <a:r>
              <a:rPr lang="en-US" dirty="0">
                <a:solidFill>
                  <a:srgbClr val="003764"/>
                </a:solidFill>
              </a:rPr>
              <a:t>Attachments</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1075323"/>
          </a:xfrm>
        </p:spPr>
        <p:txBody>
          <a:bodyPr/>
          <a:lstStyle/>
          <a:p>
            <a:r>
              <a:rPr lang="en-US" dirty="0"/>
              <a:t>Applying in </a:t>
            </a:r>
            <a:r>
              <a:rPr lang="en-US" dirty="0" err="1"/>
              <a:t>ogms</a:t>
            </a:r>
            <a:br>
              <a:rPr lang="en-US" dirty="0"/>
            </a:br>
            <a:r>
              <a:rPr lang="en-US" dirty="0"/>
              <a:t>Assurances &amp; Uploading Documents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2953396"/>
            <a:ext cx="7886700" cy="2863204"/>
          </a:xfrm>
        </p:spPr>
        <p:txBody>
          <a:bodyPr/>
          <a:lstStyle/>
          <a:p>
            <a:r>
              <a:rPr lang="en-US" dirty="0"/>
              <a:t>Find the FY25-26 Assurances in the Assurances tab</a:t>
            </a:r>
          </a:p>
          <a:p>
            <a:pPr marL="1371600" lvl="2" indent="-457200">
              <a:buFont typeface="+mj-lt"/>
              <a:buAutoNum type="arabicPeriod"/>
            </a:pPr>
            <a:r>
              <a:rPr lang="en-US" dirty="0">
                <a:solidFill>
                  <a:srgbClr val="003764"/>
                </a:solidFill>
              </a:rPr>
              <a:t>Download and print for completion and signature</a:t>
            </a:r>
          </a:p>
          <a:p>
            <a:pPr marL="1371600" lvl="2" indent="-457200">
              <a:buFont typeface="+mj-lt"/>
              <a:buAutoNum type="arabicPeriod"/>
            </a:pPr>
            <a:r>
              <a:rPr lang="en-US" dirty="0">
                <a:solidFill>
                  <a:srgbClr val="002060"/>
                </a:solidFill>
              </a:rPr>
              <a:t>Upload the Assurances in the Attachments tab</a:t>
            </a:r>
          </a:p>
          <a:p>
            <a:r>
              <a:rPr lang="en-US" dirty="0"/>
              <a:t>Required for your application to be considered complete</a:t>
            </a:r>
          </a:p>
          <a:p>
            <a:endParaRPr lang="en-US" dirty="0"/>
          </a:p>
        </p:txBody>
      </p:sp>
    </p:spTree>
    <p:extLst>
      <p:ext uri="{BB962C8B-B14F-4D97-AF65-F5344CB8AC3E}">
        <p14:creationId xmlns:p14="http://schemas.microsoft.com/office/powerpoint/2010/main" val="3615431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1533"/>
            <a:ext cx="8229600" cy="1179267"/>
          </a:xfrm>
        </p:spPr>
        <p:txBody>
          <a:bodyPr/>
          <a:lstStyle/>
          <a:p>
            <a:r>
              <a:rPr lang="en-US" dirty="0"/>
              <a:t>Applying in </a:t>
            </a:r>
            <a:r>
              <a:rPr lang="en-US" dirty="0" err="1"/>
              <a:t>ogms</a:t>
            </a:r>
            <a:br>
              <a:rPr lang="en-US" dirty="0"/>
            </a:br>
            <a:r>
              <a:rPr lang="en-US" dirty="0"/>
              <a:t>Required attachments</a:t>
            </a:r>
          </a:p>
        </p:txBody>
      </p:sp>
      <p:sp>
        <p:nvSpPr>
          <p:cNvPr id="3" name="Text Placeholder 2"/>
          <p:cNvSpPr>
            <a:spLocks noGrp="1"/>
          </p:cNvSpPr>
          <p:nvPr>
            <p:ph type="body" sz="quarter" idx="10"/>
          </p:nvPr>
        </p:nvSpPr>
        <p:spPr>
          <a:xfrm>
            <a:off x="628650" y="2743200"/>
            <a:ext cx="8343900" cy="3421294"/>
          </a:xfrm>
        </p:spPr>
        <p:txBody>
          <a:bodyPr/>
          <a:lstStyle/>
          <a:p>
            <a:pPr marL="0" indent="0">
              <a:lnSpc>
                <a:spcPct val="100000"/>
              </a:lnSpc>
              <a:spcBef>
                <a:spcPts val="0"/>
              </a:spcBef>
              <a:buNone/>
              <a:defRPr/>
            </a:pPr>
            <a:r>
              <a:rPr lang="en-US" sz="2000" dirty="0"/>
              <a:t>In addition to </a:t>
            </a:r>
            <a:r>
              <a:rPr lang="en-US" sz="2000" u="sng" dirty="0"/>
              <a:t>Assurances</a:t>
            </a:r>
            <a:r>
              <a:rPr lang="en-US" sz="2000" dirty="0"/>
              <a:t>, the </a:t>
            </a:r>
            <a:r>
              <a:rPr lang="en-US" sz="2000" u="sng" dirty="0"/>
              <a:t>Trainee Match, Course, and Outcomes </a:t>
            </a:r>
            <a:r>
              <a:rPr lang="en-US" sz="2000" dirty="0"/>
              <a:t>worksheet must be uploaded in OGMS for an application to be complete. </a:t>
            </a:r>
            <a:br>
              <a:rPr lang="en-US" sz="2000" dirty="0"/>
            </a:br>
            <a:br>
              <a:rPr lang="en-US" sz="2000" dirty="0"/>
            </a:br>
            <a:r>
              <a:rPr lang="en-US" sz="2000" b="1" dirty="0">
                <a:highlight>
                  <a:srgbClr val="FFFF00"/>
                </a:highlight>
              </a:rPr>
              <a:t>New for FY26</a:t>
            </a:r>
            <a:r>
              <a:rPr lang="en-US" sz="2000" b="1" dirty="0"/>
              <a:t>: </a:t>
            </a:r>
            <a:r>
              <a:rPr lang="en-US" sz="2000" dirty="0"/>
              <a:t>The “Project Outcomes and Measures” document, which was previously a separate document, has now been integrated into the </a:t>
            </a:r>
            <a:r>
              <a:rPr lang="en-US" sz="2000" u="sng" dirty="0"/>
              <a:t>Trainee Match, Course, and Outcomes </a:t>
            </a:r>
            <a:r>
              <a:rPr lang="en-US" sz="2000" dirty="0"/>
              <a:t>worksheet. </a:t>
            </a:r>
            <a:endParaRPr lang="en-US" sz="2000" dirty="0">
              <a:solidFill>
                <a:srgbClr val="FF0000"/>
              </a:solidFill>
            </a:endParaRPr>
          </a:p>
          <a:p>
            <a:pPr marL="0" indent="0">
              <a:lnSpc>
                <a:spcPct val="100000"/>
              </a:lnSpc>
              <a:spcBef>
                <a:spcPts val="0"/>
              </a:spcBef>
              <a:buNone/>
              <a:defRPr/>
            </a:pPr>
            <a:endParaRPr lang="en-US" sz="2000" dirty="0"/>
          </a:p>
          <a:p>
            <a:pPr marL="0" indent="0">
              <a:lnSpc>
                <a:spcPct val="100000"/>
              </a:lnSpc>
              <a:spcBef>
                <a:spcPts val="0"/>
              </a:spcBef>
              <a:buNone/>
              <a:defRPr/>
            </a:pPr>
            <a:r>
              <a:rPr lang="en-US" sz="2000" dirty="0"/>
              <a:t>Complete these 4 tabs in your worksheet:</a:t>
            </a:r>
            <a:br>
              <a:rPr lang="en-US" sz="2000" dirty="0"/>
            </a:br>
            <a:endParaRPr lang="en-US" sz="2000" dirty="0"/>
          </a:p>
          <a:p>
            <a:pPr marL="0" indent="0">
              <a:lnSpc>
                <a:spcPct val="100000"/>
              </a:lnSpc>
              <a:spcBef>
                <a:spcPts val="0"/>
              </a:spcBef>
              <a:buNone/>
              <a:defRPr/>
            </a:pPr>
            <a:endParaRPr lang="en-US" sz="2000" dirty="0"/>
          </a:p>
        </p:txBody>
      </p:sp>
      <p:pic>
        <p:nvPicPr>
          <p:cNvPr id="6" name="Picture 5" descr="4 tabs to complete in the worksheet">
            <a:extLst>
              <a:ext uri="{FF2B5EF4-FFF2-40B4-BE49-F238E27FC236}">
                <a16:creationId xmlns:a16="http://schemas.microsoft.com/office/drawing/2014/main" id="{25BD3F92-52C4-2BA3-580B-CF100C0E9B31}"/>
              </a:ext>
            </a:extLst>
          </p:cNvPr>
          <p:cNvPicPr>
            <a:picLocks noChangeAspect="1"/>
          </p:cNvPicPr>
          <p:nvPr/>
        </p:nvPicPr>
        <p:blipFill>
          <a:blip r:embed="rId4"/>
          <a:stretch>
            <a:fillRect/>
          </a:stretch>
        </p:blipFill>
        <p:spPr>
          <a:xfrm>
            <a:off x="1333205" y="5258357"/>
            <a:ext cx="6820489" cy="376219"/>
          </a:xfrm>
          <a:prstGeom prst="rect">
            <a:avLst/>
          </a:prstGeom>
        </p:spPr>
      </p:pic>
    </p:spTree>
    <p:extLst>
      <p:ext uri="{BB962C8B-B14F-4D97-AF65-F5344CB8AC3E}">
        <p14:creationId xmlns:p14="http://schemas.microsoft.com/office/powerpoint/2010/main" val="3427627267"/>
      </p:ext>
    </p:extLst>
  </p:cSld>
  <p:clrMapOvr>
    <a:masterClrMapping/>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Budget Details – Ed Fiscal team</a:t>
            </a:r>
          </a:p>
        </p:txBody>
      </p:sp>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1894840"/>
            <a:ext cx="8515350" cy="4680131"/>
          </a:xfrm>
        </p:spPr>
        <p:txBody>
          <a:bodyPr/>
          <a:lstStyle/>
          <a:p>
            <a:r>
              <a:rPr lang="en-US" dirty="0"/>
              <a:t>Budget Categories</a:t>
            </a:r>
          </a:p>
          <a:p>
            <a:pPr lvl="2"/>
            <a:r>
              <a:rPr lang="en-US" sz="2000" dirty="0">
                <a:solidFill>
                  <a:srgbClr val="003764"/>
                </a:solidFill>
              </a:rPr>
              <a:t>Salary and Wages</a:t>
            </a:r>
          </a:p>
          <a:p>
            <a:pPr lvl="2"/>
            <a:r>
              <a:rPr lang="en-US" sz="2000" dirty="0">
                <a:solidFill>
                  <a:srgbClr val="003764"/>
                </a:solidFill>
              </a:rPr>
              <a:t>Employee Benefits</a:t>
            </a:r>
          </a:p>
          <a:p>
            <a:pPr lvl="2"/>
            <a:r>
              <a:rPr lang="en-US" sz="2000" dirty="0">
                <a:solidFill>
                  <a:srgbClr val="003764"/>
                </a:solidFill>
              </a:rPr>
              <a:t>Goods and Services</a:t>
            </a:r>
          </a:p>
          <a:p>
            <a:pPr lvl="2"/>
            <a:r>
              <a:rPr lang="en-US" sz="2000" dirty="0">
                <a:solidFill>
                  <a:srgbClr val="003764"/>
                </a:solidFill>
              </a:rPr>
              <a:t>Building Rental &amp; Utilizations</a:t>
            </a:r>
          </a:p>
          <a:p>
            <a:pPr lvl="2"/>
            <a:r>
              <a:rPr lang="en-US" sz="2000" dirty="0">
                <a:solidFill>
                  <a:srgbClr val="003764"/>
                </a:solidFill>
              </a:rPr>
              <a:t>Travel</a:t>
            </a:r>
          </a:p>
          <a:p>
            <a:pPr lvl="2"/>
            <a:r>
              <a:rPr lang="en-US" sz="2000" dirty="0">
                <a:solidFill>
                  <a:srgbClr val="003764"/>
                </a:solidFill>
              </a:rPr>
              <a:t>Contracts</a:t>
            </a:r>
          </a:p>
          <a:p>
            <a:r>
              <a:rPr lang="en-US" dirty="0"/>
              <a:t>Budget Activities</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3764"/>
                </a:solidFill>
                <a:effectLst/>
                <a:uLnTx/>
                <a:uFillTx/>
                <a:latin typeface="Franklin Gothic Book"/>
                <a:ea typeface="+mn-ea"/>
                <a:cs typeface="+mn-cs"/>
              </a:rPr>
              <a:t>Project Development</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3764"/>
                </a:solidFill>
                <a:effectLst/>
                <a:uLnTx/>
                <a:uFillTx/>
                <a:latin typeface="Franklin Gothic Book"/>
                <a:ea typeface="+mn-ea"/>
                <a:cs typeface="+mn-cs"/>
              </a:rPr>
              <a:t>Instructional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3764"/>
                </a:solidFill>
                <a:effectLst/>
                <a:uLnTx/>
                <a:uFillTx/>
                <a:latin typeface="Franklin Gothic Book"/>
                <a:ea typeface="+mn-ea"/>
                <a:cs typeface="+mn-cs"/>
              </a:rPr>
              <a:t>Administration</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dirty="0">
                <a:solidFill>
                  <a:srgbClr val="002060"/>
                </a:solidFill>
              </a:rPr>
              <a:t>Cash contribution used as a grant match must be included in Budget Narrative</a:t>
            </a:r>
          </a:p>
        </p:txBody>
      </p:sp>
    </p:spTree>
    <p:extLst>
      <p:ext uri="{BB962C8B-B14F-4D97-AF65-F5344CB8AC3E}">
        <p14:creationId xmlns:p14="http://schemas.microsoft.com/office/powerpoint/2010/main" val="1977661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4815"/>
            <a:ext cx="7886700" cy="611619"/>
          </a:xfrm>
        </p:spPr>
        <p:txBody>
          <a:bodyPr/>
          <a:lstStyle/>
          <a:p>
            <a:r>
              <a:rPr lang="en-US" dirty="0"/>
              <a:t>Applying as a consortium</a:t>
            </a:r>
          </a:p>
        </p:txBody>
      </p:sp>
      <p:sp>
        <p:nvSpPr>
          <p:cNvPr id="3" name="Text Placeholder 2"/>
          <p:cNvSpPr>
            <a:spLocks noGrp="1"/>
          </p:cNvSpPr>
          <p:nvPr>
            <p:ph type="body" sz="quarter" idx="10"/>
          </p:nvPr>
        </p:nvSpPr>
        <p:spPr>
          <a:xfrm>
            <a:off x="628650" y="1970314"/>
            <a:ext cx="8188779" cy="4230789"/>
          </a:xfrm>
        </p:spPr>
        <p:txBody>
          <a:bodyPr/>
          <a:lstStyle/>
          <a:p>
            <a:pPr marL="0" indent="0">
              <a:spcBef>
                <a:spcPts val="1200"/>
              </a:spcBef>
              <a:spcAft>
                <a:spcPts val="1200"/>
              </a:spcAft>
              <a:buNone/>
              <a:defRPr/>
            </a:pPr>
            <a:r>
              <a:rPr lang="en-US" sz="2400" dirty="0"/>
              <a:t>If applying as a consortium, these elements must be completed:</a:t>
            </a:r>
            <a:endParaRPr lang="en-US" sz="2400" dirty="0">
              <a:highlight>
                <a:srgbClr val="FFFF00"/>
              </a:highlight>
            </a:endParaRPr>
          </a:p>
          <a:p>
            <a:pPr>
              <a:lnSpc>
                <a:spcPct val="100000"/>
              </a:lnSpc>
              <a:spcBef>
                <a:spcPts val="600"/>
              </a:spcBef>
              <a:buFont typeface="Wingdings" panose="05000000000000000000" pitchFamily="2" charset="2"/>
              <a:buChar char="þ"/>
              <a:defRPr/>
            </a:pPr>
            <a:r>
              <a:rPr lang="en-US" sz="2400" dirty="0">
                <a:solidFill>
                  <a:srgbClr val="003764"/>
                </a:solidFill>
              </a:rPr>
              <a:t>Supplemental descriptive information for each participating business</a:t>
            </a:r>
          </a:p>
          <a:p>
            <a:pPr>
              <a:lnSpc>
                <a:spcPct val="100000"/>
              </a:lnSpc>
              <a:spcBef>
                <a:spcPts val="600"/>
              </a:spcBef>
              <a:buFont typeface="Wingdings" panose="05000000000000000000" pitchFamily="2" charset="2"/>
              <a:buChar char="þ"/>
              <a:defRPr/>
            </a:pPr>
            <a:r>
              <a:rPr lang="en-US" sz="2400" dirty="0">
                <a:solidFill>
                  <a:srgbClr val="003764"/>
                </a:solidFill>
              </a:rPr>
              <a:t>The budget information completed in OGMS must represent the totals for the entire consortium </a:t>
            </a:r>
          </a:p>
          <a:p>
            <a:pPr>
              <a:lnSpc>
                <a:spcPct val="100000"/>
              </a:lnSpc>
              <a:spcBef>
                <a:spcPts val="600"/>
              </a:spcBef>
              <a:buFont typeface="Wingdings" panose="05000000000000000000" pitchFamily="2" charset="2"/>
              <a:buChar char="þ"/>
              <a:defRPr/>
            </a:pPr>
            <a:r>
              <a:rPr lang="en-US" sz="2400" dirty="0"/>
              <a:t>Trainee, course, wage, and match for each business; you must also include a combined summary for the entire project</a:t>
            </a:r>
          </a:p>
        </p:txBody>
      </p:sp>
    </p:spTree>
    <p:extLst>
      <p:ext uri="{BB962C8B-B14F-4D97-AF65-F5344CB8AC3E}">
        <p14:creationId xmlns:p14="http://schemas.microsoft.com/office/powerpoint/2010/main" val="334213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1896876"/>
            <a:ext cx="7886700" cy="4387546"/>
          </a:xfrm>
        </p:spPr>
        <p:txBody>
          <a:bodyPr/>
          <a:lstStyle/>
          <a:p>
            <a:pPr>
              <a:spcBef>
                <a:spcPts val="1200"/>
              </a:spcBef>
              <a:spcAft>
                <a:spcPts val="1200"/>
              </a:spcAft>
            </a:pPr>
            <a:r>
              <a:rPr lang="en-US" altLang="en-US" sz="2400" dirty="0"/>
              <a:t>This webinar is being recorded and will be made available to all participants for future reference.</a:t>
            </a:r>
          </a:p>
          <a:p>
            <a:pPr>
              <a:spcBef>
                <a:spcPts val="1200"/>
              </a:spcBef>
              <a:spcAft>
                <a:spcPts val="1200"/>
              </a:spcAft>
            </a:pPr>
            <a:r>
              <a:rPr lang="en-US" altLang="en-US" sz="2400" dirty="0"/>
              <a:t>This is to present the application process and is not a forum to vet proposal ideas.</a:t>
            </a:r>
          </a:p>
          <a:p>
            <a:pPr>
              <a:spcBef>
                <a:spcPts val="1200"/>
              </a:spcBef>
              <a:spcAft>
                <a:spcPts val="1200"/>
              </a:spcAft>
            </a:pPr>
            <a:r>
              <a:rPr lang="en-US" altLang="en-US" sz="2400" dirty="0"/>
              <a:t>Questions are welcome in the webinar Q&amp;A. Answers will be posted in a Q&amp;A document on the program webpage and updated regularly.  </a:t>
            </a:r>
          </a:p>
          <a:p>
            <a:pPr>
              <a:spcBef>
                <a:spcPts val="1200"/>
              </a:spcBef>
              <a:spcAft>
                <a:spcPts val="1200"/>
              </a:spcAft>
            </a:pPr>
            <a:r>
              <a:rPr lang="en-US" altLang="en-US" sz="2400" dirty="0"/>
              <a:t>All program resources are available on the JSP website: </a:t>
            </a:r>
            <a:r>
              <a:rPr lang="en-US" sz="2400" b="0" i="0" u="sng" dirty="0">
                <a:solidFill>
                  <a:srgbClr val="0000FF"/>
                </a:solidFill>
                <a:effectLst/>
                <a:hlinkClick r:id="rId3"/>
              </a:rPr>
              <a:t>https://www.sbctc.edu/colleges-staff/grants/job-skills-grant</a:t>
            </a:r>
            <a:endParaRPr lang="en-US" sz="2400" b="0" i="0" dirty="0">
              <a:effectLst/>
            </a:endParaRPr>
          </a:p>
          <a:p>
            <a:pPr>
              <a:spcBef>
                <a:spcPts val="1200"/>
              </a:spcBef>
              <a:spcAft>
                <a:spcPts val="1200"/>
              </a:spcAft>
            </a:pPr>
            <a:endParaRPr lang="en-US" sz="24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 Part 1</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400" dirty="0">
                <a:ea typeface="Times New Roman" panose="02020603050405020304" pitchFamily="18" charset="0"/>
                <a:cs typeface="Calibri" panose="020F0502020204030204" pitchFamily="34" charset="0"/>
              </a:rPr>
              <a:t>Use Section 6 as an application checklist! </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Incomplete proposals will not be reviewed. </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The review committee will represent a mix of business/industry, labor, and workforce development professionals. </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The committee makes recommendations to State Board leadership. </a:t>
            </a:r>
            <a:endParaRPr lang="en-US" altLang="en-US" sz="2400" dirty="0">
              <a:cs typeface="Times New Roman" panose="02020603050405020304" pitchFamily="18" charset="0"/>
            </a:endParaRPr>
          </a:p>
        </p:txBody>
      </p:sp>
    </p:spTree>
    <p:extLst>
      <p:ext uri="{BB962C8B-B14F-4D97-AF65-F5344CB8AC3E}">
        <p14:creationId xmlns:p14="http://schemas.microsoft.com/office/powerpoint/2010/main" val="58353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 Part 2</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400" dirty="0">
                <a:ea typeface="Times New Roman" panose="02020603050405020304" pitchFamily="18" charset="0"/>
                <a:cs typeface="Calibri" panose="020F0502020204030204" pitchFamily="34" charset="0"/>
              </a:rPr>
              <a:t>Descriptions of major products and markets</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Project Overview:</a:t>
            </a:r>
            <a:br>
              <a:rPr lang="en-US" altLang="en-US" sz="2400" dirty="0">
                <a:ea typeface="Times New Roman" panose="02020603050405020304" pitchFamily="18" charset="0"/>
                <a:cs typeface="Calibri" panose="020F0502020204030204" pitchFamily="34" charset="0"/>
              </a:rPr>
            </a:br>
            <a:r>
              <a:rPr lang="en-US" altLang="en-US" sz="2400" dirty="0">
                <a:ea typeface="Times New Roman" panose="02020603050405020304" pitchFamily="18" charset="0"/>
                <a:cs typeface="Calibri" panose="020F0502020204030204" pitchFamily="34" charset="0"/>
              </a:rPr>
              <a:t>- Needs Analysis</a:t>
            </a:r>
            <a:br>
              <a:rPr lang="en-US" altLang="en-US" sz="2400" dirty="0">
                <a:ea typeface="Times New Roman" panose="02020603050405020304" pitchFamily="18" charset="0"/>
                <a:cs typeface="Calibri" panose="020F0502020204030204" pitchFamily="34" charset="0"/>
              </a:rPr>
            </a:br>
            <a:r>
              <a:rPr lang="en-US" altLang="en-US" sz="2400" dirty="0">
                <a:ea typeface="Times New Roman" panose="02020603050405020304" pitchFamily="18" charset="0"/>
                <a:cs typeface="Calibri" panose="020F0502020204030204" pitchFamily="34" charset="0"/>
              </a:rPr>
              <a:t>- Purpose and Plan</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Your narrative information should line up with what you have checked off for the intent and priorities that the project has been designed to meet. </a:t>
            </a:r>
            <a:endParaRPr lang="en-US" altLang="en-US" sz="2400" dirty="0">
              <a:cs typeface="Times New Roman" panose="02020603050405020304" pitchFamily="18" charset="0"/>
            </a:endParaRPr>
          </a:p>
        </p:txBody>
      </p:sp>
    </p:spTree>
    <p:extLst>
      <p:ext uri="{BB962C8B-B14F-4D97-AF65-F5344CB8AC3E}">
        <p14:creationId xmlns:p14="http://schemas.microsoft.com/office/powerpoint/2010/main" val="3113308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1181"/>
            <a:ext cx="7886700" cy="1096909"/>
          </a:xfrm>
        </p:spPr>
        <p:txBody>
          <a:bodyPr/>
          <a:lstStyle/>
          <a:p>
            <a:r>
              <a:rPr lang="en-US" dirty="0"/>
              <a:t>Accountability requirements, </a:t>
            </a:r>
            <a:br>
              <a:rPr lang="en-US" dirty="0"/>
            </a:br>
            <a:r>
              <a:rPr lang="en-US" dirty="0" err="1"/>
              <a:t>ParT</a:t>
            </a:r>
            <a:r>
              <a:rPr lang="en-US" dirty="0"/>
              <a:t> 1</a:t>
            </a:r>
          </a:p>
        </p:txBody>
      </p:sp>
      <p:sp>
        <p:nvSpPr>
          <p:cNvPr id="3" name="Text Placeholder 2"/>
          <p:cNvSpPr>
            <a:spLocks noGrp="1"/>
          </p:cNvSpPr>
          <p:nvPr>
            <p:ph type="body" sz="quarter" idx="10"/>
          </p:nvPr>
        </p:nvSpPr>
        <p:spPr>
          <a:xfrm>
            <a:off x="628650" y="2457278"/>
            <a:ext cx="7886700" cy="3428855"/>
          </a:xfrm>
        </p:spPr>
        <p:txBody>
          <a:bodyPr/>
          <a:lstStyle/>
          <a:p>
            <a:pPr>
              <a:spcBef>
                <a:spcPts val="1200"/>
              </a:spcBef>
              <a:spcAft>
                <a:spcPts val="1200"/>
              </a:spcAft>
              <a:buFont typeface="Arial"/>
              <a:buChar char="•"/>
              <a:defRPr/>
            </a:pPr>
            <a:r>
              <a:rPr lang="en-US" sz="2000" dirty="0"/>
              <a:t>Matching Funds Requirement </a:t>
            </a:r>
            <a:br>
              <a:rPr lang="en-US" sz="2000" dirty="0"/>
            </a:br>
            <a:r>
              <a:rPr lang="en-US" sz="2000" dirty="0"/>
              <a:t>- every dollar of JSP funding must be matched dollar-for-dollar with private sector contributions</a:t>
            </a:r>
          </a:p>
          <a:p>
            <a:pPr>
              <a:spcBef>
                <a:spcPts val="1200"/>
              </a:spcBef>
              <a:spcAft>
                <a:spcPts val="1200"/>
              </a:spcAft>
              <a:buFont typeface="Arial"/>
              <a:buChar char="•"/>
              <a:defRPr/>
            </a:pPr>
            <a:r>
              <a:rPr lang="en-US" sz="2000" dirty="0"/>
              <a:t>Expenditure Accounting </a:t>
            </a:r>
            <a:br>
              <a:rPr lang="en-US" sz="2000" dirty="0"/>
            </a:br>
            <a:r>
              <a:rPr lang="en-US" sz="2000" dirty="0"/>
              <a:t>- each JSP project must be maintained in a separate account. Any cash match from the business participant must also be placed in this account.</a:t>
            </a:r>
          </a:p>
          <a:p>
            <a:pPr>
              <a:spcBef>
                <a:spcPts val="1200"/>
              </a:spcBef>
              <a:spcAft>
                <a:spcPts val="1200"/>
              </a:spcAft>
              <a:buFont typeface="Arial"/>
              <a:buChar char="•"/>
              <a:defRPr/>
            </a:pPr>
            <a:r>
              <a:rPr lang="en-US" sz="2000" dirty="0"/>
              <a:t>Invoicing</a:t>
            </a:r>
            <a:br>
              <a:rPr lang="en-US" sz="2000" dirty="0"/>
            </a:br>
            <a:r>
              <a:rPr lang="en-US" sz="2000" dirty="0"/>
              <a:t>- educational institutions shall invoice SBCTC using Online Budget and Invoicing System (OBIS)</a:t>
            </a:r>
          </a:p>
        </p:txBody>
      </p:sp>
    </p:spTree>
    <p:extLst>
      <p:ext uri="{BB962C8B-B14F-4D97-AF65-F5344CB8AC3E}">
        <p14:creationId xmlns:p14="http://schemas.microsoft.com/office/powerpoint/2010/main" val="601420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76958"/>
            <a:ext cx="7886700" cy="1051753"/>
          </a:xfrm>
        </p:spPr>
        <p:txBody>
          <a:bodyPr/>
          <a:lstStyle/>
          <a:p>
            <a:r>
              <a:rPr lang="en-US" dirty="0"/>
              <a:t>Accountability requirements,</a:t>
            </a:r>
            <a:br>
              <a:rPr lang="en-US" dirty="0"/>
            </a:br>
            <a:r>
              <a:rPr lang="en-US" dirty="0" err="1"/>
              <a:t>ParT</a:t>
            </a:r>
            <a:r>
              <a:rPr lang="en-US" dirty="0"/>
              <a:t> 2</a:t>
            </a:r>
          </a:p>
        </p:txBody>
      </p:sp>
      <p:sp>
        <p:nvSpPr>
          <p:cNvPr id="3" name="Text Placeholder 2"/>
          <p:cNvSpPr>
            <a:spLocks noGrp="1"/>
          </p:cNvSpPr>
          <p:nvPr>
            <p:ph type="body" sz="quarter" idx="10"/>
          </p:nvPr>
        </p:nvSpPr>
        <p:spPr>
          <a:xfrm>
            <a:off x="628650" y="2709333"/>
            <a:ext cx="7886700" cy="3450307"/>
          </a:xfrm>
        </p:spPr>
        <p:txBody>
          <a:bodyPr/>
          <a:lstStyle/>
          <a:p>
            <a:pPr>
              <a:spcBef>
                <a:spcPts val="1200"/>
              </a:spcBef>
              <a:spcAft>
                <a:spcPts val="1200"/>
              </a:spcAft>
              <a:buFont typeface="Arial"/>
              <a:buChar char="•"/>
              <a:defRPr/>
            </a:pPr>
            <a:r>
              <a:rPr lang="en-US" sz="2000" dirty="0"/>
              <a:t>Student and Course Reporting Requirements </a:t>
            </a:r>
            <a:br>
              <a:rPr lang="en-US" sz="2000" dirty="0"/>
            </a:br>
            <a:r>
              <a:rPr lang="en-US" sz="2000" dirty="0"/>
              <a:t>- all JSP courses must be set up quarterly in ctcLink with class number, subject, and catalog number and only JSP students may be enrolled in the sections designated as JSP courses </a:t>
            </a:r>
          </a:p>
          <a:p>
            <a:pPr>
              <a:spcBef>
                <a:spcPts val="1200"/>
              </a:spcBef>
              <a:spcAft>
                <a:spcPts val="1200"/>
              </a:spcAft>
              <a:buFont typeface="Arial"/>
              <a:buChar char="•"/>
              <a:defRPr/>
            </a:pPr>
            <a:r>
              <a:rPr lang="en-US" sz="2000" dirty="0"/>
              <a:t>Subcontracts </a:t>
            </a:r>
            <a:br>
              <a:rPr lang="en-US" sz="2000" dirty="0"/>
            </a:br>
            <a:r>
              <a:rPr lang="en-US" sz="2000" dirty="0"/>
              <a:t>- contracts with subcontractors must be in place before paid work can begin. When a subcontractor delivers a significant portion of the training, provide specific steps your educational institution will take to ensure that the benefits of the state’s JSP investment are maximized for both your institution and the broader industry.</a:t>
            </a:r>
          </a:p>
        </p:txBody>
      </p:sp>
    </p:spTree>
    <p:extLst>
      <p:ext uri="{BB962C8B-B14F-4D97-AF65-F5344CB8AC3E}">
        <p14:creationId xmlns:p14="http://schemas.microsoft.com/office/powerpoint/2010/main" val="3498873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76958"/>
            <a:ext cx="7886700" cy="1108198"/>
          </a:xfrm>
        </p:spPr>
        <p:txBody>
          <a:bodyPr/>
          <a:lstStyle/>
          <a:p>
            <a:r>
              <a:rPr lang="en-US" dirty="0"/>
              <a:t>Accountability requirements</a:t>
            </a:r>
            <a:br>
              <a:rPr lang="en-US" dirty="0"/>
            </a:br>
            <a:r>
              <a:rPr lang="en-US" dirty="0" err="1"/>
              <a:t>ParT</a:t>
            </a:r>
            <a:r>
              <a:rPr lang="en-US" dirty="0"/>
              <a:t> 3</a:t>
            </a:r>
          </a:p>
        </p:txBody>
      </p:sp>
      <p:sp>
        <p:nvSpPr>
          <p:cNvPr id="3" name="Text Placeholder 2"/>
          <p:cNvSpPr>
            <a:spLocks noGrp="1"/>
          </p:cNvSpPr>
          <p:nvPr>
            <p:ph type="body" sz="quarter" idx="10"/>
          </p:nvPr>
        </p:nvSpPr>
        <p:spPr>
          <a:xfrm>
            <a:off x="628650" y="2743200"/>
            <a:ext cx="7886700" cy="2951022"/>
          </a:xfrm>
        </p:spPr>
        <p:txBody>
          <a:bodyPr/>
          <a:lstStyle/>
          <a:p>
            <a:pPr>
              <a:spcBef>
                <a:spcPts val="1200"/>
              </a:spcBef>
              <a:spcAft>
                <a:spcPts val="1200"/>
              </a:spcAft>
              <a:buFont typeface="Arial"/>
              <a:buChar char="•"/>
              <a:defRPr/>
            </a:pPr>
            <a:r>
              <a:rPr lang="en-US" sz="2000" dirty="0"/>
              <a:t>Records Retention</a:t>
            </a:r>
            <a:br>
              <a:rPr lang="en-US" sz="2000" dirty="0"/>
            </a:br>
            <a:r>
              <a:rPr lang="en-US" sz="2000" dirty="0"/>
              <a:t>- education institutions must maintain records on trainees, curriculum, financial records, course records, time and effort, and any external audits</a:t>
            </a:r>
          </a:p>
          <a:p>
            <a:pPr>
              <a:spcBef>
                <a:spcPts val="1200"/>
              </a:spcBef>
              <a:spcAft>
                <a:spcPts val="1200"/>
              </a:spcAft>
              <a:buFont typeface="Arial"/>
              <a:buChar char="•"/>
              <a:defRPr/>
            </a:pPr>
            <a:r>
              <a:rPr lang="en-US" sz="2000" dirty="0"/>
              <a:t>Final Report</a:t>
            </a:r>
            <a:br>
              <a:rPr lang="en-US" sz="2000" dirty="0"/>
            </a:br>
            <a:r>
              <a:rPr lang="en-US" sz="2000" dirty="0"/>
              <a:t>- required of all JSP projects; deadline to submit is July 10, 2026 for grants ending June 30, 2026</a:t>
            </a:r>
          </a:p>
        </p:txBody>
      </p:sp>
    </p:spTree>
    <p:extLst>
      <p:ext uri="{BB962C8B-B14F-4D97-AF65-F5344CB8AC3E}">
        <p14:creationId xmlns:p14="http://schemas.microsoft.com/office/powerpoint/2010/main" val="870933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759280" y="1927416"/>
            <a:ext cx="7550708" cy="4597118"/>
          </a:xfrm>
        </p:spPr>
        <p:txBody>
          <a:bodyPr/>
          <a:lstStyle/>
          <a:p>
            <a:pPr>
              <a:lnSpc>
                <a:spcPct val="100000"/>
              </a:lnSpc>
              <a:spcBef>
                <a:spcPts val="600"/>
              </a:spcBef>
              <a:defRPr/>
            </a:pPr>
            <a:r>
              <a:rPr lang="en-US" sz="2000" dirty="0"/>
              <a:t>Proposals due:  May 8, 2025 @11:55pm </a:t>
            </a:r>
          </a:p>
          <a:p>
            <a:pPr marL="1257316" lvl="2" indent="-457200" defTabSz="685766">
              <a:lnSpc>
                <a:spcPct val="100000"/>
              </a:lnSpc>
              <a:spcBef>
                <a:spcPts val="600"/>
              </a:spcBef>
              <a:defRPr/>
            </a:pPr>
            <a:r>
              <a:rPr lang="en-US" dirty="0">
                <a:solidFill>
                  <a:srgbClr val="003764"/>
                </a:solidFill>
              </a:rPr>
              <a:t>Staff available for assistance until 4pm</a:t>
            </a:r>
          </a:p>
          <a:p>
            <a:pPr>
              <a:lnSpc>
                <a:spcPct val="100000"/>
              </a:lnSpc>
              <a:spcBef>
                <a:spcPts val="600"/>
              </a:spcBef>
              <a:defRPr/>
            </a:pPr>
            <a:r>
              <a:rPr lang="en-US" sz="2000" dirty="0"/>
              <a:t>Review and approval: May 13 - 29, 2025</a:t>
            </a:r>
          </a:p>
          <a:p>
            <a:pPr>
              <a:lnSpc>
                <a:spcPct val="100000"/>
              </a:lnSpc>
              <a:spcBef>
                <a:spcPts val="600"/>
              </a:spcBef>
              <a:defRPr/>
            </a:pPr>
            <a:r>
              <a:rPr lang="en-US" sz="2000" dirty="0"/>
              <a:t>Notification of selection will be made through email</a:t>
            </a:r>
          </a:p>
          <a:p>
            <a:pPr>
              <a:lnSpc>
                <a:spcPct val="100000"/>
              </a:lnSpc>
              <a:spcBef>
                <a:spcPts val="600"/>
              </a:spcBef>
              <a:defRPr/>
            </a:pPr>
            <a:r>
              <a:rPr lang="en-US" sz="2000" dirty="0"/>
              <a:t>Notification of award and funding will be made through OGMS</a:t>
            </a:r>
            <a:endParaRPr lang="en-US" sz="2000" dirty="0">
              <a:highlight>
                <a:srgbClr val="FFFF00"/>
              </a:highlight>
            </a:endParaRPr>
          </a:p>
          <a:p>
            <a:pPr>
              <a:lnSpc>
                <a:spcPct val="100000"/>
              </a:lnSpc>
              <a:spcBef>
                <a:spcPts val="600"/>
              </a:spcBef>
              <a:defRPr/>
            </a:pPr>
            <a:r>
              <a:rPr lang="en-US" sz="2000" dirty="0"/>
              <a:t>Funds available: July 1, 2025</a:t>
            </a:r>
          </a:p>
          <a:p>
            <a:pPr>
              <a:lnSpc>
                <a:spcPct val="100000"/>
              </a:lnSpc>
              <a:spcBef>
                <a:spcPts val="600"/>
              </a:spcBef>
              <a:defRPr/>
            </a:pPr>
            <a:r>
              <a:rPr lang="en-US" sz="2000" dirty="0"/>
              <a:t>Budget revision cutoff date: June 15, 2026</a:t>
            </a:r>
          </a:p>
          <a:p>
            <a:pPr>
              <a:lnSpc>
                <a:spcPct val="100000"/>
              </a:lnSpc>
              <a:spcBef>
                <a:spcPts val="600"/>
              </a:spcBef>
              <a:defRPr/>
            </a:pPr>
            <a:r>
              <a:rPr lang="en-US" sz="2000" dirty="0"/>
              <a:t>Invoice cutoff date: July 15, 2026</a:t>
            </a:r>
          </a:p>
          <a:p>
            <a:pPr>
              <a:lnSpc>
                <a:spcPct val="100000"/>
              </a:lnSpc>
              <a:spcBef>
                <a:spcPts val="600"/>
              </a:spcBef>
              <a:defRPr/>
            </a:pPr>
            <a:r>
              <a:rPr lang="en-US" sz="2000" dirty="0"/>
              <a:t>There will be 3 Rounds of funding if funding is still available after Round 1.</a:t>
            </a:r>
          </a:p>
          <a:p>
            <a:endParaRPr lang="en-US" dirty="0"/>
          </a:p>
        </p:txBody>
      </p:sp>
    </p:spTree>
    <p:extLst>
      <p:ext uri="{BB962C8B-B14F-4D97-AF65-F5344CB8AC3E}">
        <p14:creationId xmlns:p14="http://schemas.microsoft.com/office/powerpoint/2010/main" val="1858217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EACB2-D240-EC3A-5B3D-BA49647316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ECE0C9-C88E-835D-B708-49C8170D93CF}"/>
              </a:ext>
            </a:extLst>
          </p:cNvPr>
          <p:cNvSpPr>
            <a:spLocks noGrp="1"/>
          </p:cNvSpPr>
          <p:nvPr>
            <p:ph type="title"/>
          </p:nvPr>
        </p:nvSpPr>
        <p:spPr/>
        <p:txBody>
          <a:bodyPr/>
          <a:lstStyle/>
          <a:p>
            <a:r>
              <a:rPr lang="en-US" dirty="0"/>
              <a:t>Frequently asked questions</a:t>
            </a:r>
          </a:p>
        </p:txBody>
      </p:sp>
      <p:sp>
        <p:nvSpPr>
          <p:cNvPr id="3" name="Text Placeholder 2">
            <a:extLst>
              <a:ext uri="{FF2B5EF4-FFF2-40B4-BE49-F238E27FC236}">
                <a16:creationId xmlns:a16="http://schemas.microsoft.com/office/drawing/2014/main" id="{54AC3654-6D58-D0A7-6EB0-D26E0D1E5CD3}"/>
              </a:ext>
            </a:extLst>
          </p:cNvPr>
          <p:cNvSpPr>
            <a:spLocks noGrp="1"/>
          </p:cNvSpPr>
          <p:nvPr>
            <p:ph sz="half" idx="1"/>
          </p:nvPr>
        </p:nvSpPr>
        <p:spPr>
          <a:xfrm>
            <a:off x="422562" y="2186808"/>
            <a:ext cx="5330966" cy="4522218"/>
          </a:xfrm>
        </p:spPr>
        <p:txBody>
          <a:bodyPr/>
          <a:lstStyle/>
          <a:p>
            <a:pPr marL="231775" indent="-231775">
              <a:buNone/>
            </a:pPr>
            <a:r>
              <a:rPr lang="en-US" sz="1800" dirty="0"/>
              <a:t>Q: In OGMS, the option to submit the application is not active/visible, or the fields do not appear when sections are clicked.</a:t>
            </a:r>
          </a:p>
          <a:p>
            <a:pPr marL="231775" indent="-231775">
              <a:buNone/>
            </a:pPr>
            <a:r>
              <a:rPr lang="en-US" sz="1800" dirty="0"/>
              <a:t>A: Permissions do not carry over from year to year. Each new fiscal year requires a new permission because the applications are given a different name (due to the ‘FYXX’ included in the name). Applicants should connect with their college’s security contact/administrator(s) who can create and update user accounts and permissions for their staff.</a:t>
            </a:r>
          </a:p>
          <a:p>
            <a:pPr marL="231775" indent="-231775">
              <a:buNone/>
            </a:pPr>
            <a:r>
              <a:rPr lang="en-US" sz="1800" dirty="0"/>
              <a:t>Q: </a:t>
            </a: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Section 2, 2C-2 Legislative District question. Which one should be used: the federal district or the WA State district?  </a:t>
            </a:r>
          </a:p>
          <a:p>
            <a:pPr marL="231775" indent="-231775">
              <a:buNone/>
            </a:pPr>
            <a:r>
              <a:rPr lang="en-US" sz="1800" dirty="0">
                <a:latin typeface="Franklin Gothic Book" panose="020B0503020102020204" pitchFamily="34" charset="0"/>
                <a:ea typeface="Calibri" panose="020F0502020204030204" pitchFamily="34" charset="0"/>
                <a:cs typeface="Times New Roman" panose="02020603050405020304" pitchFamily="18" charset="0"/>
              </a:rPr>
              <a:t>A: Since JSP is state funded, use the WA State legislative district.</a:t>
            </a:r>
            <a:endParaRPr lang="en-US" sz="18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65B1FAE8-E766-3CDA-4D56-F0982D6F3E92}"/>
              </a:ext>
            </a:extLst>
          </p:cNvPr>
          <p:cNvSpPr txBox="1"/>
          <p:nvPr/>
        </p:nvSpPr>
        <p:spPr>
          <a:xfrm>
            <a:off x="5938576" y="3948105"/>
            <a:ext cx="2612571" cy="1169551"/>
          </a:xfrm>
          <a:prstGeom prst="rect">
            <a:avLst/>
          </a:prstGeom>
          <a:noFill/>
        </p:spPr>
        <p:txBody>
          <a:bodyPr wrap="square" rtlCol="0">
            <a:spAutoFit/>
          </a:bodyPr>
          <a:lstStyle/>
          <a:p>
            <a:r>
              <a:rPr lang="en-US" sz="1400" dirty="0"/>
              <a:t>We regularly update the Q&amp;A document in the JSP web page. Read or download from:</a:t>
            </a:r>
            <a:br>
              <a:rPr lang="en-US" sz="1400" dirty="0"/>
            </a:br>
            <a:r>
              <a:rPr lang="en-US" sz="1400" dirty="0">
                <a:hlinkClick r:id="rId3"/>
              </a:rPr>
              <a:t>https://www.sbctc.edu/colleges-staff/grants/job-skills-grant</a:t>
            </a:r>
            <a:r>
              <a:rPr lang="en-US" sz="1400" dirty="0"/>
              <a:t> </a:t>
            </a:r>
          </a:p>
        </p:txBody>
      </p:sp>
      <p:pic>
        <p:nvPicPr>
          <p:cNvPr id="10" name="Content Placeholder 9" descr="A group of question marks with one light shining&#10;&#10;Description automatically generated">
            <a:extLst>
              <a:ext uri="{FF2B5EF4-FFF2-40B4-BE49-F238E27FC236}">
                <a16:creationId xmlns:a16="http://schemas.microsoft.com/office/drawing/2014/main" id="{7D14ECDC-8109-F736-B9B1-47C5A7E74963}"/>
              </a:ext>
              <a:ext uri="{C183D7F6-B498-43B3-948B-1728B52AA6E4}">
                <adec:decorative xmlns:adec="http://schemas.microsoft.com/office/drawing/2017/decorative" val="1"/>
              </a:ext>
            </a:extLst>
          </p:cNvPr>
          <p:cNvPicPr>
            <a:picLocks noGrp="1" noChangeAspect="1"/>
          </p:cNvPicPr>
          <p:nvPr>
            <p:ph sz="half" idx="2"/>
          </p:nvPr>
        </p:nvPicPr>
        <p:blipFill>
          <a:blip r:embed="rId4" cstate="print">
            <a:extLst>
              <a:ext uri="{28A0092B-C50C-407E-A947-70E740481C1C}">
                <a14:useLocalDpi xmlns:a14="http://schemas.microsoft.com/office/drawing/2010/main" val="0"/>
              </a:ext>
            </a:extLst>
          </a:blip>
          <a:stretch>
            <a:fillRect/>
          </a:stretch>
        </p:blipFill>
        <p:spPr>
          <a:xfrm>
            <a:off x="6005415" y="2295511"/>
            <a:ext cx="2478891" cy="1652594"/>
          </a:xfrm>
        </p:spPr>
      </p:pic>
    </p:spTree>
    <p:extLst>
      <p:ext uri="{BB962C8B-B14F-4D97-AF65-F5344CB8AC3E}">
        <p14:creationId xmlns:p14="http://schemas.microsoft.com/office/powerpoint/2010/main" val="4187794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32481-936E-092E-3C96-6EC230C6C99B}"/>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BBD92B6F-801A-F3CD-0EFE-CC19C6FEFD19}"/>
              </a:ext>
            </a:extLst>
          </p:cNvPr>
          <p:cNvSpPr>
            <a:spLocks noGrp="1"/>
          </p:cNvSpPr>
          <p:nvPr>
            <p:ph idx="1"/>
          </p:nvPr>
        </p:nvSpPr>
        <p:spPr/>
        <p:txBody>
          <a:bodyPr/>
          <a:lstStyle/>
          <a:p>
            <a:r>
              <a:rPr lang="en-US" sz="2400" dirty="0"/>
              <a:t>SBCTC Strategic Plan:</a:t>
            </a:r>
            <a:br>
              <a:rPr lang="en-US" sz="2400" dirty="0"/>
            </a:br>
            <a:r>
              <a:rPr lang="en-US" sz="2400" dirty="0">
                <a:hlinkClick r:id="rId3"/>
              </a:rPr>
              <a:t>https://www.sbctc.edu/about/agency/initiatives-projects/strategic-plan/</a:t>
            </a:r>
            <a:r>
              <a:rPr lang="en-US" sz="2400" dirty="0"/>
              <a:t> </a:t>
            </a:r>
          </a:p>
          <a:p>
            <a:r>
              <a:rPr lang="en-US" sz="2400" dirty="0"/>
              <a:t>Local Workforce Development Councils</a:t>
            </a:r>
          </a:p>
          <a:p>
            <a:pPr marL="225425" indent="0">
              <a:buNone/>
            </a:pPr>
            <a:r>
              <a:rPr lang="en-US" sz="2400" dirty="0">
                <a:hlinkClick r:id="rId4"/>
              </a:rPr>
              <a:t>https://washingtonworkforce.org/#directory</a:t>
            </a:r>
            <a:r>
              <a:rPr lang="en-US" sz="2400" dirty="0"/>
              <a:t> </a:t>
            </a:r>
          </a:p>
          <a:p>
            <a:r>
              <a:rPr lang="en-US" sz="2400" dirty="0"/>
              <a:t>Legislative District: </a:t>
            </a:r>
            <a:r>
              <a:rPr lang="en-US" sz="2400" dirty="0">
                <a:solidFill>
                  <a:srgbClr val="FF0000"/>
                </a:solidFill>
                <a:hlinkClick r:id="rId5"/>
              </a:rPr>
              <a:t>https://app.leg.wa.gov/districtfinder/</a:t>
            </a:r>
            <a:r>
              <a:rPr lang="en-US" sz="2400" dirty="0">
                <a:solidFill>
                  <a:srgbClr val="FF0000"/>
                </a:solidFill>
              </a:rPr>
              <a:t> </a:t>
            </a:r>
          </a:p>
          <a:p>
            <a:r>
              <a:rPr lang="en-US" sz="2400" dirty="0">
                <a:solidFill>
                  <a:srgbClr val="002060"/>
                </a:solidFill>
              </a:rPr>
              <a:t>Coding and Reporting Guidelines:</a:t>
            </a:r>
            <a:br>
              <a:rPr lang="en-US" sz="2400" dirty="0">
                <a:solidFill>
                  <a:srgbClr val="FF0000"/>
                </a:solidFill>
              </a:rPr>
            </a:br>
            <a:r>
              <a:rPr lang="en-US" sz="2400" dirty="0">
                <a:hlinkClick r:id="rId6"/>
              </a:rPr>
              <a:t>https://www.sbctc.edu/colleges-staff/data-services/coding-and-reporting-guidelines</a:t>
            </a:r>
            <a:r>
              <a:rPr lang="en-US" sz="2400" dirty="0"/>
              <a:t> </a:t>
            </a:r>
          </a:p>
        </p:txBody>
      </p:sp>
      <p:sp>
        <p:nvSpPr>
          <p:cNvPr id="5" name="Slide Number Placeholder 4">
            <a:extLst>
              <a:ext uri="{FF2B5EF4-FFF2-40B4-BE49-F238E27FC236}">
                <a16:creationId xmlns:a16="http://schemas.microsoft.com/office/drawing/2014/main" id="{C97FCA03-20F9-B74C-B640-506AD473A4E1}"/>
              </a:ext>
            </a:extLst>
          </p:cNvPr>
          <p:cNvSpPr>
            <a:spLocks noGrp="1"/>
          </p:cNvSpPr>
          <p:nvPr>
            <p:ph type="sldNum" sz="quarter" idx="12"/>
          </p:nvPr>
        </p:nvSpPr>
        <p:spPr/>
        <p:txBody>
          <a:bodyPr/>
          <a:lstStyle/>
          <a:p>
            <a:fld id="{DEE5BC03-7CE3-4FE3-BC0A-0ACCA8AC1F24}" type="slidenum">
              <a:rPr lang="en-US" smtClean="0"/>
              <a:pPr/>
              <a:t>27</a:t>
            </a:fld>
            <a:endParaRPr lang="en-US" dirty="0"/>
          </a:p>
        </p:txBody>
      </p:sp>
    </p:spTree>
    <p:extLst>
      <p:ext uri="{BB962C8B-B14F-4D97-AF65-F5344CB8AC3E}">
        <p14:creationId xmlns:p14="http://schemas.microsoft.com/office/powerpoint/2010/main" val="1530991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lgn="ctr">
              <a:buNone/>
            </a:pPr>
            <a:r>
              <a:rPr lang="en-US" altLang="en-US" dirty="0"/>
              <a:t>Carolyn McKinnon</a:t>
            </a:r>
          </a:p>
          <a:p>
            <a:pPr marL="0" indent="0" algn="ctr">
              <a:buNone/>
            </a:pPr>
            <a:r>
              <a:rPr lang="en-US" altLang="en-US" dirty="0"/>
              <a:t>360-704-3903</a:t>
            </a:r>
          </a:p>
          <a:p>
            <a:pPr marL="0" indent="0" algn="ctr">
              <a:buNone/>
            </a:pPr>
            <a:r>
              <a:rPr lang="en-US" altLang="en-US" u="sng" dirty="0"/>
              <a:t>cmckinnon@sbctc.edu</a:t>
            </a:r>
          </a:p>
          <a:p>
            <a:pPr marL="0" indent="0" algn="ctr">
              <a:buNone/>
            </a:pPr>
            <a:endParaRPr lang="en-US" altLang="en-US" u="sng" dirty="0"/>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Give us your feedback. A screen will pop up in your browser when the webinar ends. </a:t>
            </a:r>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Questions are welcome. Answers will be posted in a </a:t>
            </a:r>
            <a:b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br>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Q&amp;A document on the program webpage and updated regularly.</a:t>
            </a:r>
            <a:endParaRPr lang="en-US" altLang="en-US" sz="2000" u="sng" dirty="0"/>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we’ll cover</a:t>
            </a:r>
          </a:p>
        </p:txBody>
      </p:sp>
      <p:sp>
        <p:nvSpPr>
          <p:cNvPr id="3" name="Text Placeholder 2"/>
          <p:cNvSpPr>
            <a:spLocks noGrp="1"/>
          </p:cNvSpPr>
          <p:nvPr>
            <p:ph type="body" sz="quarter" idx="10"/>
          </p:nvPr>
        </p:nvSpPr>
        <p:spPr>
          <a:xfrm>
            <a:off x="628650" y="2265367"/>
            <a:ext cx="7886700" cy="4014247"/>
          </a:xfrm>
        </p:spPr>
        <p:txBody>
          <a:bodyPr/>
          <a:lstStyle/>
          <a:p>
            <a:pPr>
              <a:lnSpc>
                <a:spcPct val="100000"/>
              </a:lnSpc>
              <a:spcBef>
                <a:spcPts val="0"/>
              </a:spcBef>
            </a:pPr>
            <a:r>
              <a:rPr lang="en-US" altLang="en-US" sz="2400" dirty="0"/>
              <a:t>Overview of the Job Skills Program FY26 guidelines, including: </a:t>
            </a:r>
          </a:p>
          <a:p>
            <a:pPr lvl="2">
              <a:lnSpc>
                <a:spcPct val="100000"/>
              </a:lnSpc>
              <a:spcBef>
                <a:spcPts val="0"/>
              </a:spcBef>
            </a:pPr>
            <a:r>
              <a:rPr lang="en-US" altLang="en-US" dirty="0">
                <a:solidFill>
                  <a:srgbClr val="003764"/>
                </a:solidFill>
              </a:rPr>
              <a:t>purpose of the funds</a:t>
            </a:r>
          </a:p>
          <a:p>
            <a:pPr lvl="2">
              <a:lnSpc>
                <a:spcPct val="100000"/>
              </a:lnSpc>
              <a:spcBef>
                <a:spcPts val="0"/>
              </a:spcBef>
            </a:pPr>
            <a:r>
              <a:rPr lang="en-US" altLang="en-US" dirty="0">
                <a:solidFill>
                  <a:srgbClr val="003764"/>
                </a:solidFill>
              </a:rPr>
              <a:t>funding priorities</a:t>
            </a:r>
          </a:p>
          <a:p>
            <a:pPr lvl="2">
              <a:lnSpc>
                <a:spcPct val="100000"/>
              </a:lnSpc>
              <a:spcBef>
                <a:spcPts val="0"/>
              </a:spcBef>
            </a:pPr>
            <a:r>
              <a:rPr lang="en-US" altLang="en-US" dirty="0">
                <a:solidFill>
                  <a:srgbClr val="003764"/>
                </a:solidFill>
              </a:rPr>
              <a:t>who may apply</a:t>
            </a:r>
          </a:p>
          <a:p>
            <a:pPr lvl="2">
              <a:lnSpc>
                <a:spcPct val="100000"/>
              </a:lnSpc>
              <a:spcBef>
                <a:spcPts val="0"/>
              </a:spcBef>
            </a:pPr>
            <a:r>
              <a:rPr lang="en-US" altLang="en-US" dirty="0">
                <a:solidFill>
                  <a:srgbClr val="003764"/>
                </a:solidFill>
              </a:rPr>
              <a:t>funding and budget details</a:t>
            </a:r>
          </a:p>
          <a:p>
            <a:pPr marL="914400" lvl="2" indent="0">
              <a:lnSpc>
                <a:spcPct val="100000"/>
              </a:lnSpc>
              <a:spcBef>
                <a:spcPts val="0"/>
              </a:spcBef>
              <a:buNone/>
            </a:pPr>
            <a:endParaRPr lang="en-US" altLang="en-US" dirty="0">
              <a:solidFill>
                <a:srgbClr val="003764"/>
              </a:solidFill>
            </a:endParaRPr>
          </a:p>
          <a:p>
            <a:pPr>
              <a:lnSpc>
                <a:spcPct val="100000"/>
              </a:lnSpc>
              <a:spcBef>
                <a:spcPts val="0"/>
              </a:spcBef>
            </a:pPr>
            <a:r>
              <a:rPr lang="en-US" altLang="en-US" sz="2400" dirty="0"/>
              <a:t>Application Information and Grant Resources</a:t>
            </a:r>
          </a:p>
          <a:p>
            <a:pPr>
              <a:lnSpc>
                <a:spcPct val="100000"/>
              </a:lnSpc>
              <a:spcBef>
                <a:spcPts val="0"/>
              </a:spcBef>
            </a:pPr>
            <a:r>
              <a:rPr lang="en-US" altLang="en-US" sz="2400" dirty="0"/>
              <a:t>College &amp; Business Accountability Requirements</a:t>
            </a:r>
          </a:p>
          <a:p>
            <a:pPr>
              <a:lnSpc>
                <a:spcPct val="100000"/>
              </a:lnSpc>
              <a:spcBef>
                <a:spcPts val="0"/>
              </a:spcBef>
            </a:pPr>
            <a:r>
              <a:rPr lang="en-US" altLang="en-US" sz="2400" dirty="0"/>
              <a:t>Grant &amp; Project Timeline</a:t>
            </a:r>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09035"/>
            <a:ext cx="7886700" cy="500513"/>
          </a:xfrm>
        </p:spPr>
        <p:txBody>
          <a:bodyPr/>
          <a:lstStyle/>
          <a:p>
            <a:r>
              <a:rPr lang="en-US" dirty="0"/>
              <a:t>Purpose of funds – must meet at least one, </a:t>
            </a:r>
            <a:r>
              <a:rPr lang="en-US" dirty="0" err="1"/>
              <a:t>ParT</a:t>
            </a:r>
            <a:r>
              <a:rPr lang="en-US" dirty="0"/>
              <a:t> 1</a:t>
            </a:r>
          </a:p>
        </p:txBody>
      </p:sp>
      <p:sp>
        <p:nvSpPr>
          <p:cNvPr id="3" name="Text Placeholder 2"/>
          <p:cNvSpPr>
            <a:spLocks noGrp="1"/>
          </p:cNvSpPr>
          <p:nvPr>
            <p:ph type="body" sz="quarter" idx="10"/>
          </p:nvPr>
        </p:nvSpPr>
        <p:spPr>
          <a:xfrm>
            <a:off x="628650" y="2361363"/>
            <a:ext cx="8023860" cy="3878073"/>
          </a:xfrm>
        </p:spPr>
        <p:txBody>
          <a:bodyPr/>
          <a:lstStyle/>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Provides short-term training which has been designated for specific industries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Provides training for prospective employees before a new operation opens or when existing industry expands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Includes training or retraining for workers already employed to avoid dislocation, or where upgrading of existing employees would create new vacancies for unemployed persons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Serves an area with high concentrations of economically disadvantaged persons and high unemployment</a:t>
            </a:r>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09035"/>
            <a:ext cx="7886700" cy="500513"/>
          </a:xfrm>
        </p:spPr>
        <p:txBody>
          <a:bodyPr/>
          <a:lstStyle/>
          <a:p>
            <a:r>
              <a:rPr lang="en-US" dirty="0"/>
              <a:t>Purpose of funds, </a:t>
            </a:r>
            <a:r>
              <a:rPr lang="en-US" dirty="0" err="1"/>
              <a:t>ParT</a:t>
            </a:r>
            <a:r>
              <a:rPr lang="en-US" dirty="0"/>
              <a:t> 2</a:t>
            </a:r>
          </a:p>
        </p:txBody>
      </p:sp>
      <p:sp>
        <p:nvSpPr>
          <p:cNvPr id="3" name="Text Placeholder 2"/>
          <p:cNvSpPr>
            <a:spLocks noGrp="1"/>
          </p:cNvSpPr>
          <p:nvPr>
            <p:ph type="body" sz="quarter" idx="10"/>
          </p:nvPr>
        </p:nvSpPr>
        <p:spPr>
          <a:xfrm>
            <a:off x="628650" y="2111022"/>
            <a:ext cx="8023860" cy="4128414"/>
          </a:xfrm>
        </p:spPr>
        <p:txBody>
          <a:bodyPr/>
          <a:lstStyle/>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Promotes the growth of industry clusters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Serves an area where there is a shortage of skilled labor to meet job demands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Promotes the location of new industry in areas affected by economic dislocation</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Must align to CTC system mission, vision, and values</a:t>
            </a:r>
          </a:p>
        </p:txBody>
      </p:sp>
    </p:spTree>
    <p:extLst>
      <p:ext uri="{BB962C8B-B14F-4D97-AF65-F5344CB8AC3E}">
        <p14:creationId xmlns:p14="http://schemas.microsoft.com/office/powerpoint/2010/main" val="2845867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22378"/>
            <a:ext cx="7886700" cy="611619"/>
          </a:xfrm>
        </p:spPr>
        <p:txBody>
          <a:bodyPr/>
          <a:lstStyle/>
          <a:p>
            <a:r>
              <a:rPr lang="en-US" dirty="0"/>
              <a:t>FUNDING PRIORITIES – options that increase review Ranking, </a:t>
            </a:r>
            <a:r>
              <a:rPr lang="en-US" dirty="0" err="1"/>
              <a:t>ParT</a:t>
            </a:r>
            <a:r>
              <a:rPr lang="en-US" dirty="0"/>
              <a:t> 1</a:t>
            </a:r>
          </a:p>
        </p:txBody>
      </p:sp>
      <p:sp>
        <p:nvSpPr>
          <p:cNvPr id="3" name="Text Placeholder 2"/>
          <p:cNvSpPr>
            <a:spLocks noGrp="1"/>
          </p:cNvSpPr>
          <p:nvPr>
            <p:ph type="body" sz="quarter" idx="10"/>
          </p:nvPr>
        </p:nvSpPr>
        <p:spPr>
          <a:xfrm>
            <a:off x="628650" y="2301073"/>
            <a:ext cx="8073224" cy="4089679"/>
          </a:xfrm>
        </p:spPr>
        <p:txBody>
          <a:bodyPr/>
          <a:lstStyle/>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Training that provides college credit or leads to a recognized industry credential</a:t>
            </a:r>
          </a:p>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from firms in strategic industry clusters as identified by the state or local area</a:t>
            </a:r>
          </a:p>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from firms certified as Minority and Women-Owned Businesses Enterprises (MWBE), and Veteran-Owned Businesses (VOB)</a:t>
            </a:r>
          </a:p>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focused on coordination with other cluster-based programs or initiatives including but not limited to, industry skill panels, centers of excellence, innovation partnership zones, state-supported cluster growth grants, and local cluster-based economic development initiatives</a:t>
            </a:r>
          </a:p>
          <a:p>
            <a:pPr marL="285750" indent="-285750">
              <a:lnSpc>
                <a:spcPct val="100000"/>
              </a:lnSpc>
              <a:spcBef>
                <a:spcPts val="900"/>
              </a:spcBef>
            </a:pPr>
            <a:endParaRPr lang="en-US" dirty="0"/>
          </a:p>
        </p:txBody>
      </p:sp>
    </p:spTree>
    <p:extLst>
      <p:ext uri="{BB962C8B-B14F-4D97-AF65-F5344CB8AC3E}">
        <p14:creationId xmlns:p14="http://schemas.microsoft.com/office/powerpoint/2010/main" val="279748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67205"/>
            <a:ext cx="7886700" cy="611619"/>
          </a:xfrm>
        </p:spPr>
        <p:txBody>
          <a:bodyPr/>
          <a:lstStyle/>
          <a:p>
            <a:r>
              <a:rPr lang="en-US" dirty="0"/>
              <a:t>FUNDING PRIORITIES, </a:t>
            </a:r>
            <a:r>
              <a:rPr lang="en-US" dirty="0" err="1"/>
              <a:t>ParT</a:t>
            </a:r>
            <a:r>
              <a:rPr lang="en-US" dirty="0"/>
              <a:t> 2</a:t>
            </a:r>
          </a:p>
        </p:txBody>
      </p:sp>
      <p:sp>
        <p:nvSpPr>
          <p:cNvPr id="3" name="Text Placeholder 2"/>
          <p:cNvSpPr>
            <a:spLocks noGrp="1"/>
          </p:cNvSpPr>
          <p:nvPr>
            <p:ph type="body" sz="quarter" idx="10"/>
          </p:nvPr>
        </p:nvSpPr>
        <p:spPr>
          <a:xfrm>
            <a:off x="628650" y="2307710"/>
            <a:ext cx="8346674" cy="2933541"/>
          </a:xfrm>
        </p:spPr>
        <p:txBody>
          <a:bodyPr/>
          <a:lstStyle/>
          <a:p>
            <a:pPr marL="341313" marR="0" lvl="1" indent="-285750">
              <a:lnSpc>
                <a:spcPct val="100000"/>
              </a:lnSpc>
              <a:spcBef>
                <a:spcPts val="900"/>
              </a:spcBef>
              <a:spcAft>
                <a:spcPts val="900"/>
              </a:spcAft>
              <a:buFont typeface="Symbol" panose="05050102010706020507" pitchFamily="18" charset="2"/>
              <a:buChar char=""/>
              <a:tabLst>
                <a:tab pos="0" algn="l"/>
                <a:tab pos="0" algn="l"/>
                <a:tab pos="685800"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from consortia of educational institutions or consortia of employers</a:t>
            </a:r>
          </a:p>
          <a:p>
            <a:pPr marL="341313" marR="0" lvl="1" indent="-285750">
              <a:lnSpc>
                <a:spcPct val="100000"/>
              </a:lnSpc>
              <a:spcBef>
                <a:spcPts val="900"/>
              </a:spcBef>
              <a:spcAft>
                <a:spcPts val="900"/>
              </a:spcAft>
              <a:buFont typeface="Symbol" panose="05050102010706020507" pitchFamily="18" charset="2"/>
              <a:buChar char=""/>
              <a:tabLst>
                <a:tab pos="0" algn="l"/>
                <a:tab pos="0" algn="l"/>
                <a:tab pos="685800"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geared at increasing capacity for education institutions that can be made available to industry and trainees beyond the grant recipients</a:t>
            </a:r>
          </a:p>
          <a:p>
            <a:pPr marL="341313" marR="0" lvl="1" indent="-285750">
              <a:lnSpc>
                <a:spcPct val="100000"/>
              </a:lnSpc>
              <a:spcBef>
                <a:spcPts val="900"/>
              </a:spcBef>
              <a:spcAft>
                <a:spcPts val="900"/>
              </a:spcAft>
              <a:buFont typeface="Symbol" panose="05050102010706020507" pitchFamily="18" charset="2"/>
              <a:buChar char=""/>
              <a:tabLst>
                <a:tab pos="0" algn="l"/>
                <a:tab pos="0" algn="l"/>
                <a:tab pos="685800"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showing a business cash contribution to the project budget</a:t>
            </a:r>
          </a:p>
          <a:p>
            <a:pPr marL="341313" indent="-285750">
              <a:lnSpc>
                <a:spcPct val="100000"/>
              </a:lnSpc>
              <a:spcBef>
                <a:spcPts val="900"/>
              </a:spcBef>
            </a:pPr>
            <a:endParaRPr lang="en-US" sz="2000" dirty="0"/>
          </a:p>
        </p:txBody>
      </p:sp>
    </p:spTree>
    <p:extLst>
      <p:ext uri="{BB962C8B-B14F-4D97-AF65-F5344CB8AC3E}">
        <p14:creationId xmlns:p14="http://schemas.microsoft.com/office/powerpoint/2010/main" val="1644193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1463059"/>
            <a:ext cx="8275319" cy="611619"/>
          </a:xfrm>
        </p:spPr>
        <p:txBody>
          <a:bodyPr/>
          <a:lstStyle/>
          <a:p>
            <a:r>
              <a:rPr lang="en-US" sz="3200" dirty="0"/>
              <a:t>Who may apply – Training Institution</a:t>
            </a:r>
          </a:p>
        </p:txBody>
      </p:sp>
      <p:sp>
        <p:nvSpPr>
          <p:cNvPr id="3" name="Text Placeholder 2"/>
          <p:cNvSpPr>
            <a:spLocks noGrp="1"/>
          </p:cNvSpPr>
          <p:nvPr>
            <p:ph type="body" sz="quarter" idx="10"/>
          </p:nvPr>
        </p:nvSpPr>
        <p:spPr>
          <a:xfrm>
            <a:off x="628650" y="2074678"/>
            <a:ext cx="8275320" cy="3913276"/>
          </a:xfrm>
        </p:spPr>
        <p:txBody>
          <a:bodyPr/>
          <a:lstStyle/>
          <a:p>
            <a:pPr marL="6350" indent="0">
              <a:lnSpc>
                <a:spcPct val="100000"/>
              </a:lnSpc>
              <a:spcBef>
                <a:spcPts val="600"/>
              </a:spcBef>
              <a:buNone/>
            </a:pPr>
            <a:r>
              <a:rPr lang="en-US" sz="2000" b="1" dirty="0"/>
              <a:t>APPLICANT</a:t>
            </a:r>
          </a:p>
          <a:p>
            <a:pPr marL="231775" indent="-225425">
              <a:lnSpc>
                <a:spcPct val="100000"/>
              </a:lnSpc>
              <a:spcBef>
                <a:spcPts val="600"/>
              </a:spcBef>
            </a:pPr>
            <a:r>
              <a:rPr lang="en-US" sz="2000" dirty="0"/>
              <a:t>Eligible Educational Institutions</a:t>
            </a:r>
          </a:p>
          <a:p>
            <a:pPr marL="742950" lvl="1" indent="-285750">
              <a:lnSpc>
                <a:spcPct val="100000"/>
              </a:lnSpc>
              <a:spcBef>
                <a:spcPts val="600"/>
              </a:spcBef>
              <a:buFont typeface="Courier New" panose="02070309020205020404" pitchFamily="49" charset="0"/>
              <a:buChar char="o"/>
            </a:pPr>
            <a:r>
              <a:rPr lang="en-US" sz="1800" dirty="0"/>
              <a:t>must be a public secondary or postsecondary institution</a:t>
            </a:r>
          </a:p>
          <a:p>
            <a:pPr marL="742950" lvl="1" indent="-285750">
              <a:lnSpc>
                <a:spcPct val="100000"/>
              </a:lnSpc>
              <a:spcBef>
                <a:spcPts val="600"/>
              </a:spcBef>
              <a:buFont typeface="Courier New" panose="02070309020205020404" pitchFamily="49" charset="0"/>
              <a:buChar char="o"/>
            </a:pPr>
            <a:r>
              <a:rPr lang="en-US" sz="1800" dirty="0"/>
              <a:t>an independent institution</a:t>
            </a:r>
          </a:p>
          <a:p>
            <a:pPr marL="742950" lvl="1" indent="-285750">
              <a:lnSpc>
                <a:spcPct val="100000"/>
              </a:lnSpc>
              <a:spcBef>
                <a:spcPts val="600"/>
              </a:spcBef>
              <a:buFont typeface="Courier New" panose="02070309020205020404" pitchFamily="49" charset="0"/>
              <a:buChar char="o"/>
            </a:pPr>
            <a:r>
              <a:rPr lang="en-US" sz="1800" dirty="0"/>
              <a:t>a private career school or college within the state authorized by law to provide a program of skills training or education beyond the secondary school level</a:t>
            </a:r>
          </a:p>
          <a:p>
            <a:pPr marL="0" indent="0">
              <a:lnSpc>
                <a:spcPct val="100000"/>
              </a:lnSpc>
              <a:spcBef>
                <a:spcPts val="600"/>
              </a:spcBef>
              <a:buNone/>
            </a:pPr>
            <a:r>
              <a:rPr lang="en-US" sz="2000" dirty="0"/>
              <a:t>*</a:t>
            </a:r>
            <a:r>
              <a:rPr lang="en-US" sz="1600" dirty="0"/>
              <a:t>This includes the community and technical colleges, secondary vocational programs, public colleges or universities with degree-granting authority, apprenticeship trusts, and private, for-profit or non-profit, nonsectarian educational institutions offering programs beyond the secondary level, provided that such institutions are registered with the Workforce Training and Education Coordinating Board or meet legal requirements for exemption from this requirement.</a:t>
            </a:r>
          </a:p>
        </p:txBody>
      </p:sp>
    </p:spTree>
    <p:extLst>
      <p:ext uri="{BB962C8B-B14F-4D97-AF65-F5344CB8AC3E}">
        <p14:creationId xmlns:p14="http://schemas.microsoft.com/office/powerpoint/2010/main" val="3439555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63059"/>
            <a:ext cx="7886700" cy="611619"/>
          </a:xfrm>
        </p:spPr>
        <p:txBody>
          <a:bodyPr/>
          <a:lstStyle/>
          <a:p>
            <a:r>
              <a:rPr lang="en-US" dirty="0"/>
              <a:t>Who may apply - Business</a:t>
            </a:r>
          </a:p>
        </p:txBody>
      </p:sp>
      <p:sp>
        <p:nvSpPr>
          <p:cNvPr id="3" name="Text Placeholder 2"/>
          <p:cNvSpPr>
            <a:spLocks noGrp="1"/>
          </p:cNvSpPr>
          <p:nvPr>
            <p:ph type="body" sz="quarter" idx="10"/>
          </p:nvPr>
        </p:nvSpPr>
        <p:spPr>
          <a:xfrm>
            <a:off x="628650" y="2074678"/>
            <a:ext cx="8275320" cy="3913276"/>
          </a:xfrm>
        </p:spPr>
        <p:txBody>
          <a:bodyPr/>
          <a:lstStyle/>
          <a:p>
            <a:pPr marL="6350" indent="0">
              <a:lnSpc>
                <a:spcPct val="100000"/>
              </a:lnSpc>
              <a:spcBef>
                <a:spcPts val="600"/>
              </a:spcBef>
              <a:buNone/>
            </a:pPr>
            <a:r>
              <a:rPr lang="en-US" sz="2000" b="1" cap="all" dirty="0"/>
              <a:t>Participating Business</a:t>
            </a:r>
          </a:p>
          <a:p>
            <a:pPr marL="231775" indent="-225425">
              <a:lnSpc>
                <a:spcPct val="100000"/>
              </a:lnSpc>
              <a:spcBef>
                <a:spcPts val="600"/>
              </a:spcBef>
            </a:pPr>
            <a:r>
              <a:rPr lang="en-US" sz="2000" dirty="0"/>
              <a:t>Eligible Business Partners</a:t>
            </a:r>
          </a:p>
          <a:p>
            <a:pPr marL="742950" indent="-285750">
              <a:lnSpc>
                <a:spcPct val="100000"/>
              </a:lnSpc>
              <a:spcBef>
                <a:spcPts val="600"/>
              </a:spcBef>
              <a:buFont typeface="Courier New" panose="02070309020205020404" pitchFamily="49" charset="0"/>
              <a:buChar char="o"/>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must be a private corporation, institution, firm, person, group, or association generating commerce, trade, manufacturing, or the provision of services within Washington</a:t>
            </a:r>
          </a:p>
          <a:p>
            <a:pPr marL="742950" indent="-285750">
              <a:lnSpc>
                <a:spcPct val="100000"/>
              </a:lnSpc>
              <a:spcBef>
                <a:spcPts val="600"/>
              </a:spcBef>
              <a:buFont typeface="Courier New" panose="02070309020205020404" pitchFamily="49" charset="0"/>
              <a:buChar char="o"/>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a public or nonprofit hospital licensed by the Department of Health (DOH)</a:t>
            </a:r>
          </a:p>
          <a:p>
            <a:pPr marL="0" indent="0">
              <a:lnSpc>
                <a:spcPct val="100000"/>
              </a:lnSpc>
              <a:spcBef>
                <a:spcPts val="600"/>
              </a:spcBef>
              <a:buNone/>
            </a:pPr>
            <a:r>
              <a:rPr lang="en-US" sz="2000" dirty="0"/>
              <a:t>*</a:t>
            </a:r>
            <a:r>
              <a:rPr lang="en-US" sz="1600" dirty="0"/>
              <a:t>Non-profit organizations meeting the description above are eligible. An eligible non-profit organization must be generating commerce in the State of Washington. Generating commerce is defined as producing revenue generating goods or services. Proposals from non-profit entities must be focused on the delivery of skills training to the employees of the non-profit; JSP does not fund training for social services clients of non-profit organizations. Government and municipal agencies including tribal governments are not eligible as businesses to train agency employees.</a:t>
            </a:r>
          </a:p>
        </p:txBody>
      </p:sp>
    </p:spTree>
    <p:extLst>
      <p:ext uri="{BB962C8B-B14F-4D97-AF65-F5344CB8AC3E}">
        <p14:creationId xmlns:p14="http://schemas.microsoft.com/office/powerpoint/2010/main" val="1665782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3097</TotalTime>
  <Words>1993</Words>
  <Application>Microsoft Office PowerPoint</Application>
  <PresentationFormat>On-screen Show (4:3)</PresentationFormat>
  <Paragraphs>196</Paragraphs>
  <Slides>28</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Aptos</vt:lpstr>
      <vt:lpstr>Arial</vt:lpstr>
      <vt:lpstr>Calibri</vt:lpstr>
      <vt:lpstr>Courier New</vt:lpstr>
      <vt:lpstr>Franklin Gothic Book</vt:lpstr>
      <vt:lpstr>Symbol</vt:lpstr>
      <vt:lpstr>Times New Roman</vt:lpstr>
      <vt:lpstr>Wingdings</vt:lpstr>
      <vt:lpstr>Office Theme</vt:lpstr>
      <vt:lpstr>JOB SKILLS PROGRAM </vt:lpstr>
      <vt:lpstr>About the webinar</vt:lpstr>
      <vt:lpstr>What we’ll cover</vt:lpstr>
      <vt:lpstr>Purpose of funds – must meet at least one, ParT 1</vt:lpstr>
      <vt:lpstr>Purpose of funds, ParT 2</vt:lpstr>
      <vt:lpstr>FUNDING PRIORITIES – options that increase review Ranking, ParT 1</vt:lpstr>
      <vt:lpstr>FUNDING PRIORITIES, ParT 2</vt:lpstr>
      <vt:lpstr>Who may apply – Training Institution</vt:lpstr>
      <vt:lpstr>Who may apply - Business</vt:lpstr>
      <vt:lpstr>Funding, ParT 1</vt:lpstr>
      <vt:lpstr>Funding, ParT 2</vt:lpstr>
      <vt:lpstr>Application Information and Grant Resources</vt:lpstr>
      <vt:lpstr>Online Grant Management system (OGMS) Questions</vt:lpstr>
      <vt:lpstr>Application</vt:lpstr>
      <vt:lpstr>Applying in ogms</vt:lpstr>
      <vt:lpstr>Applying in ogms Assurances &amp; Uploading Documents</vt:lpstr>
      <vt:lpstr>Applying in ogms Required attachments</vt:lpstr>
      <vt:lpstr>Budget Details – Ed Fiscal team</vt:lpstr>
      <vt:lpstr>Applying as a consortium</vt:lpstr>
      <vt:lpstr>Minimum requirements &amp; evaluation criteria, Part 1</vt:lpstr>
      <vt:lpstr>Minimum requirements &amp; evaluation criteria, Part 2</vt:lpstr>
      <vt:lpstr>Accountability requirements,  ParT 1</vt:lpstr>
      <vt:lpstr>Accountability requirements, ParT 2</vt:lpstr>
      <vt:lpstr>Accountability requirements ParT 3</vt:lpstr>
      <vt:lpstr>timeline</vt:lpstr>
      <vt:lpstr>Frequently asked questions</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JSP</dc:title>
  <dc:creator>Vicky Chungtuyco</dc:creator>
  <cp:lastModifiedBy>Vicky Chungtuyco</cp:lastModifiedBy>
  <cp:revision>162</cp:revision>
  <dcterms:created xsi:type="dcterms:W3CDTF">2018-03-08T16:14:43Z</dcterms:created>
  <dcterms:modified xsi:type="dcterms:W3CDTF">2025-04-10T18:56:53Z</dcterms:modified>
</cp:coreProperties>
</file>