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modernComment_118_A6BE35F0.xml" ContentType="application/vnd.ms-powerpoint.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modernComment_119_CA982419.xml" ContentType="application/vnd.ms-powerpoint.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omments/modernComment_127_287CECB.xml" ContentType="application/vnd.ms-powerpoint.comment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omments/modernComment_10B_CC4D7103.xml" ContentType="application/vnd.ms-powerpoint.comments+xml"/>
  <Override PartName="/ppt/notesSlides/notesSlide20.xml" ContentType="application/vnd.openxmlformats-officedocument.presentationml.notesSlide+xml"/>
  <Override PartName="/ppt/comments/modernComment_113_75E0B8F1.xml" ContentType="application/vnd.ms-powerpoint.comments+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omments/modernComment_110_6EC226B8.xml" ContentType="application/vnd.ms-powerpoint.comments+xml"/>
  <Override PartName="/ppt/notesSlides/notesSlide2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9" r:id="rId1"/>
  </p:sldMasterIdLst>
  <p:notesMasterIdLst>
    <p:notesMasterId r:id="rId32"/>
  </p:notesMasterIdLst>
  <p:handoutMasterIdLst>
    <p:handoutMasterId r:id="rId33"/>
  </p:handoutMasterIdLst>
  <p:sldIdLst>
    <p:sldId id="279" r:id="rId2"/>
    <p:sldId id="261" r:id="rId3"/>
    <p:sldId id="262" r:id="rId4"/>
    <p:sldId id="263" r:id="rId5"/>
    <p:sldId id="287" r:id="rId6"/>
    <p:sldId id="280" r:id="rId7"/>
    <p:sldId id="282" r:id="rId8"/>
    <p:sldId id="290" r:id="rId9"/>
    <p:sldId id="264" r:id="rId10"/>
    <p:sldId id="281" r:id="rId11"/>
    <p:sldId id="286" r:id="rId12"/>
    <p:sldId id="273" r:id="rId13"/>
    <p:sldId id="295" r:id="rId14"/>
    <p:sldId id="277" r:id="rId15"/>
    <p:sldId id="274" r:id="rId16"/>
    <p:sldId id="283" r:id="rId17"/>
    <p:sldId id="266" r:id="rId18"/>
    <p:sldId id="278" r:id="rId19"/>
    <p:sldId id="267" r:id="rId20"/>
    <p:sldId id="275" r:id="rId21"/>
    <p:sldId id="268" r:id="rId22"/>
    <p:sldId id="270" r:id="rId23"/>
    <p:sldId id="289" r:id="rId24"/>
    <p:sldId id="271" r:id="rId25"/>
    <p:sldId id="284" r:id="rId26"/>
    <p:sldId id="285" r:id="rId27"/>
    <p:sldId id="293" r:id="rId28"/>
    <p:sldId id="272" r:id="rId29"/>
    <p:sldId id="292" r:id="rId30"/>
    <p:sldId id="294"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185940F-9F3C-7EB0-F576-59779EBBBEBA}" name="Vicky Chungtuyco" initials="VC" userId="S::vchungtuyco@sbctc.edu::5b49aace-b945-4704-a2e2-1075c3a7c063" providerId="AD"/>
  <p188:author id="{7862991E-12FC-B252-1484-1527BD0B0062}" name="Danny  Marshall" initials="DM" userId="S::dmarshall@sbctc.edu::5e855508-5fdc-4e32-840a-92753d931e22" providerId="AD"/>
  <p188:author id="{2E0EA01E-2EE4-08F1-F0AC-DF514E939986}" name="Kari Kauffman" initials="KK" userId="S::kkauffman@sbctc.edu::4231ec1c-b589-4d0d-9580-abf656b7fb58" providerId="AD"/>
  <p188:author id="{3E42457A-CB5B-8507-51E8-84AB38BF0DE6}" name="Melanie Kielich" initials="MK" userId="S::mkielich@sbctc.edu::4ff7a43b-0275-44e8-8839-b74254dea83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7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5878" autoAdjust="0"/>
  </p:normalViewPr>
  <p:slideViewPr>
    <p:cSldViewPr snapToGrid="0">
      <p:cViewPr varScale="1">
        <p:scale>
          <a:sx n="73" d="100"/>
          <a:sy n="73" d="100"/>
        </p:scale>
        <p:origin x="1252" y="331"/>
      </p:cViewPr>
      <p:guideLst/>
    </p:cSldViewPr>
  </p:slideViewPr>
  <p:notesTextViewPr>
    <p:cViewPr>
      <p:scale>
        <a:sx n="1" d="1"/>
        <a:sy n="1" d="1"/>
      </p:scale>
      <p:origin x="0" y="0"/>
    </p:cViewPr>
  </p:notesTextViewPr>
  <p:notesViewPr>
    <p:cSldViewPr snapToGrid="0">
      <p:cViewPr varScale="1">
        <p:scale>
          <a:sx n="69" d="100"/>
          <a:sy n="69" d="100"/>
        </p:scale>
        <p:origin x="3264"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omments/modernComment_10B_CC4D7103.xml><?xml version="1.0" encoding="utf-8"?>
<p188:cmLst xmlns:a="http://schemas.openxmlformats.org/drawingml/2006/main" xmlns:r="http://schemas.openxmlformats.org/officeDocument/2006/relationships" xmlns:p188="http://schemas.microsoft.com/office/powerpoint/2018/8/main">
  <p188:cm id="{E48AE756-8163-43AA-8509-BF4A4D8E8C1E}" authorId="{6185940F-9F3C-7EB0-F576-59779EBBBEBA}" status="resolved" created="2025-02-03T23:36:48.513" complete="100000">
    <ac:txMkLst xmlns:ac="http://schemas.microsoft.com/office/drawing/2013/main/command">
      <pc:docMk xmlns:pc="http://schemas.microsoft.com/office/powerpoint/2013/main/command"/>
      <pc:sldMk xmlns:pc="http://schemas.microsoft.com/office/powerpoint/2013/main/command" cId="3427627267" sldId="267"/>
      <ac:spMk id="3" creationId="{00000000-0000-0000-0000-000000000000}"/>
      <ac:txMk cp="139">
        <ac:context len="182" hash="1964187828"/>
      </ac:txMk>
    </ac:txMkLst>
    <p188:pos x="1559746" y="1510301"/>
    <p188:txBody>
      <a:bodyPr/>
      <a:lstStyle/>
      <a:p>
        <a:r>
          <a:rPr lang="en-US"/>
          <a:t>Kari - I added some language in the notes section that you can use to explain this FY27 change to the “Courses” tab.</a:t>
        </a:r>
      </a:p>
    </p188:txBody>
  </p188:cm>
  <p188:cm id="{D40F9E7F-E38B-4168-93DE-81680105FE42}" authorId="{2E0EA01E-2EE4-08F1-F0AC-DF514E939986}" status="resolved" created="2026-04-02T21:47:50.711" complete="100000">
    <pc:sldMkLst xmlns:pc="http://schemas.microsoft.com/office/powerpoint/2013/main/command">
      <pc:docMk/>
      <pc:sldMk cId="3427627267" sldId="267"/>
    </pc:sldMkLst>
    <p188:txBody>
      <a:bodyPr/>
      <a:lstStyle/>
      <a:p>
        <a:r>
          <a:rPr lang="en-US"/>
          <a:t>Will this be shared in the webinar?  If so, program should be reading this slide but it’s in the middle of ours so I figured we would read it and not share.  I would assume the changes are in the instructions so wouldn’t make sense to read the details of it if we are not sharing the document. </a:t>
        </a:r>
      </a:p>
    </p188:txBody>
  </p188:cm>
</p188:cmLst>
</file>

<file path=ppt/comments/modernComment_110_6EC226B8.xml><?xml version="1.0" encoding="utf-8"?>
<p188:cmLst xmlns:a="http://schemas.openxmlformats.org/drawingml/2006/main" xmlns:r="http://schemas.openxmlformats.org/officeDocument/2006/relationships" xmlns:p188="http://schemas.microsoft.com/office/powerpoint/2018/8/main">
  <p188:cm id="{B1FC3CFE-E19E-41D4-BB08-9CD05EA6D593}" authorId="{2E0EA01E-2EE4-08F1-F0AC-DF514E939986}" status="resolved" created="2026-04-02T22:02:30.562" complete="100000">
    <pc:sldMkLst xmlns:pc="http://schemas.microsoft.com/office/powerpoint/2013/main/command">
      <pc:docMk/>
      <pc:sldMk cId="1858217656" sldId="272"/>
    </pc:sldMkLst>
    <p188:txBody>
      <a:bodyPr/>
      <a:lstStyle/>
      <a:p>
        <a:r>
          <a:rPr lang="en-US"/>
          <a:t>We don’t have 3 rounds anymore, and rarely have two so we should remove this. ☺️ </a:t>
        </a:r>
      </a:p>
    </p188:txBody>
  </p188:cm>
</p188:cmLst>
</file>

<file path=ppt/comments/modernComment_113_75E0B8F1.xml><?xml version="1.0" encoding="utf-8"?>
<p188:cmLst xmlns:a="http://schemas.openxmlformats.org/drawingml/2006/main" xmlns:r="http://schemas.openxmlformats.org/officeDocument/2006/relationships" xmlns:p188="http://schemas.microsoft.com/office/powerpoint/2018/8/main">
  <p188:cm id="{DF7B145D-CA10-41DF-9349-6C9B149241D7}" authorId="{2E0EA01E-2EE4-08F1-F0AC-DF514E939986}" status="resolved" created="2026-04-02T21:56:22.199" complete="100000">
    <pc:sldMkLst xmlns:pc="http://schemas.microsoft.com/office/powerpoint/2013/main/command">
      <pc:docMk/>
      <pc:sldMk cId="1977661681" sldId="275"/>
    </pc:sldMkLst>
    <p188:txBody>
      <a:bodyPr/>
      <a:lstStyle/>
      <a:p>
        <a:r>
          <a:rPr lang="en-US"/>
          <a:t>I didn’t update this script.</a:t>
        </a:r>
      </a:p>
    </p188:txBody>
  </p188:cm>
</p188:cmLst>
</file>

<file path=ppt/comments/modernComment_118_A6BE35F0.xml><?xml version="1.0" encoding="utf-8"?>
<p188:cmLst xmlns:a="http://schemas.openxmlformats.org/drawingml/2006/main" xmlns:r="http://schemas.openxmlformats.org/officeDocument/2006/relationships" xmlns:p188="http://schemas.microsoft.com/office/powerpoint/2018/8/main">
  <p188:cm id="{A60B2CE0-FFB6-48B4-B3C2-F9FA17DFBFD0}" authorId="{6185940F-9F3C-7EB0-F576-59779EBBBEBA}" created="2025-04-18T21:16:14.959">
    <ac:txMkLst xmlns:ac="http://schemas.microsoft.com/office/drawing/2013/main/command">
      <pc:docMk xmlns:pc="http://schemas.microsoft.com/office/powerpoint/2013/main/command"/>
      <pc:sldMk xmlns:pc="http://schemas.microsoft.com/office/powerpoint/2013/main/command" cId="2797483504" sldId="280"/>
      <ac:spMk id="3" creationId="{00000000-0000-0000-0000-000000000000}"/>
      <ac:txMk cp="490" len="95">
        <ac:context len="587" hash="3205747684"/>
      </ac:txMk>
    </ac:txMkLst>
    <p188:pos x="7713684" y="3473426"/>
    <p188:txBody>
      <a:bodyPr/>
      <a:lstStyle/>
      <a:p>
        <a:r>
          <a:rPr lang="en-US"/>
          <a:t>For FY27, change to:
state-supported cluster accelerator grants, and local cluster-based or industry sector-based economic development initiatives</a:t>
        </a:r>
      </a:p>
    </p188:txBody>
  </p188:cm>
</p188:cmLst>
</file>

<file path=ppt/comments/modernComment_119_CA982419.xml><?xml version="1.0" encoding="utf-8"?>
<p188:cmLst xmlns:a="http://schemas.openxmlformats.org/drawingml/2006/main" xmlns:r="http://schemas.openxmlformats.org/officeDocument/2006/relationships" xmlns:p188="http://schemas.microsoft.com/office/powerpoint/2018/8/main">
  <p188:cm id="{13EF35FB-8FC6-44A1-BFCF-3AC14922EEA1}" authorId="{7862991E-12FC-B252-1484-1527BD0B0062}" status="resolved" created="2025-02-04T16:38:47.599" complete="100000">
    <ac:deMkLst xmlns:ac="http://schemas.microsoft.com/office/drawing/2013/main/command">
      <pc:docMk xmlns:pc="http://schemas.microsoft.com/office/powerpoint/2013/main/command"/>
      <pc:sldMk xmlns:pc="http://schemas.microsoft.com/office/powerpoint/2013/main/command" cId="3398968345" sldId="281"/>
      <ac:spMk id="3" creationId="{00000000-0000-0000-0000-000000000000}"/>
    </ac:deMkLst>
    <p188:txBody>
      <a:bodyPr/>
      <a:lstStyle/>
      <a:p>
        <a:r>
          <a:rPr lang="en-US"/>
          <a:t>This is the amount going out to grants, they don’t need to know this. It should be the total annual funding (including what is taken for SBCTC admin).</a:t>
        </a:r>
      </a:p>
    </p188:txBody>
  </p188:cm>
  <p188:cm id="{927F961F-3FEF-4F54-AB07-11CB55FA2998}" authorId="{3E42457A-CB5B-8507-51E8-84AB38BF0DE6}" created="2026-03-17T14:09:29.055">
    <ac:txMkLst xmlns:ac="http://schemas.microsoft.com/office/drawing/2013/main/command">
      <pc:docMk xmlns:pc="http://schemas.microsoft.com/office/powerpoint/2013/main/command"/>
      <pc:sldMk xmlns:pc="http://schemas.microsoft.com/office/powerpoint/2013/main/command" cId="3398968345" sldId="281"/>
      <ac:spMk id="3" creationId="{00000000-0000-0000-0000-000000000000}"/>
      <ac:txMk cp="48">
        <ac:context len="291" hash="2415826958"/>
      </ac:txMk>
    </ac:txMkLst>
    <p188:pos x="3668617" y="638629"/>
    <p188:replyLst>
      <p188:reply id="{7E174848-4390-4EE6-80AC-6B9FDCE80236}" authorId="{2E0EA01E-2EE4-08F1-F0AC-DF514E939986}" created="2026-04-02T22:04:52.184">
        <p188:txBody>
          <a:bodyPr/>
          <a:lstStyle/>
          <a:p>
            <a:r>
              <a:rPr lang="en-US"/>
              <a:t>We should remove it.  We have rarely had to do a second round.  We initially had more than one round as we had more funding and we had this as a two year application vs one year.
</a:t>
            </a:r>
          </a:p>
        </p188:txBody>
      </p188:reply>
    </p188:replyLst>
    <p188:txBody>
      <a:bodyPr/>
      <a:lstStyle/>
      <a:p>
        <a:r>
          <a:rPr lang="en-US"/>
          <a:t>Are 3 rounds still planned for FY27?</a:t>
        </a:r>
      </a:p>
    </p188:txBody>
  </p188:cm>
</p188:cmLst>
</file>

<file path=ppt/comments/modernComment_127_287CECB.xml><?xml version="1.0" encoding="utf-8"?>
<p188:cmLst xmlns:a="http://schemas.openxmlformats.org/drawingml/2006/main" xmlns:r="http://schemas.openxmlformats.org/officeDocument/2006/relationships" xmlns:p188="http://schemas.microsoft.com/office/powerpoint/2018/8/main">
  <p188:cm id="{61D91EED-30D4-4973-A27F-50F0BF9AF5CD}" authorId="{2E0EA01E-2EE4-08F1-F0AC-DF514E939986}" status="resolved" created="2026-04-02T22:07:12.567" complete="100000">
    <pc:sldMkLst xmlns:pc="http://schemas.microsoft.com/office/powerpoint/2013/main/command">
      <pc:docMk/>
      <pc:sldMk cId="42454731" sldId="295"/>
    </pc:sldMkLst>
    <p188:txBody>
      <a:bodyPr/>
      <a:lstStyle/>
      <a:p>
        <a:r>
          <a:rPr lang="en-US"/>
          <a:t>Should this slide be moved?  We didn’t talk about how to apply in OGMS yet, etc. 🤷‍♀️</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DA7D8E9-3331-4291-9F17-3FF41B935400}" type="datetimeFigureOut">
              <a:rPr lang="en-US" smtClean="0"/>
              <a:t>4/3/2026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D60C177-458E-4ECB-97EC-7EDCBA19DAB6}" type="slidenum">
              <a:rPr lang="en-US" smtClean="0"/>
              <a:t>‹#›</a:t>
            </a:fld>
            <a:endParaRPr lang="en-US"/>
          </a:p>
        </p:txBody>
      </p:sp>
    </p:spTree>
    <p:extLst>
      <p:ext uri="{BB962C8B-B14F-4D97-AF65-F5344CB8AC3E}">
        <p14:creationId xmlns:p14="http://schemas.microsoft.com/office/powerpoint/2010/main" val="260993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6DBB64-96D6-42B0-8680-D8E44BBF474E}" type="datetimeFigureOut">
              <a:rPr lang="en-US" smtClean="0"/>
              <a:t>4/3/2026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384A02-D147-49A8-A06D-A5C08FF69055}" type="slidenum">
              <a:rPr lang="en-US" smtClean="0"/>
              <a:t>‹#›</a:t>
            </a:fld>
            <a:endParaRPr lang="en-US"/>
          </a:p>
        </p:txBody>
      </p:sp>
    </p:spTree>
    <p:extLst>
      <p:ext uri="{BB962C8B-B14F-4D97-AF65-F5344CB8AC3E}">
        <p14:creationId xmlns:p14="http://schemas.microsoft.com/office/powerpoint/2010/main" val="1534694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Introductions</a:t>
            </a:r>
          </a:p>
          <a:p>
            <a:endParaRPr lang="en-US" dirty="0"/>
          </a:p>
          <a:p>
            <a:r>
              <a:rPr lang="en-US" dirty="0"/>
              <a:t>Carolyn</a:t>
            </a:r>
          </a:p>
          <a:p>
            <a:r>
              <a:rPr lang="en-US" dirty="0"/>
              <a:t>Vicky</a:t>
            </a:r>
          </a:p>
          <a:p>
            <a:r>
              <a:rPr lang="en-US" dirty="0"/>
              <a:t>Melanie</a:t>
            </a:r>
          </a:p>
          <a:p>
            <a:endParaRPr lang="en-US" dirty="0"/>
          </a:p>
          <a:p>
            <a:r>
              <a:rPr lang="en-US" baseline="0" dirty="0"/>
              <a:t>(Kari) Hi, I’m Kari Kauffman, a program coordinator with SBCTC. I am available to answer any questions about working on and submitting your application in OGMS, the Online Grant Management System. </a:t>
            </a:r>
          </a:p>
          <a:p>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1</a:t>
            </a:fld>
            <a:endParaRPr lang="en-US"/>
          </a:p>
        </p:txBody>
      </p:sp>
    </p:spTree>
    <p:extLst>
      <p:ext uri="{BB962C8B-B14F-4D97-AF65-F5344CB8AC3E}">
        <p14:creationId xmlns:p14="http://schemas.microsoft.com/office/powerpoint/2010/main" val="37840863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0" dirty="0">
                <a:effectLst/>
                <a:latin typeface="Aptos Display" panose="020B0004020202020204" pitchFamily="34" charset="0"/>
                <a:ea typeface="Aptos" panose="020B0004020202020204" pitchFamily="34" charset="0"/>
                <a:cs typeface="SourceSansPro-Light"/>
              </a:rPr>
              <a:t>Funding for FY27</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0" dirty="0">
                <a:effectLst/>
                <a:latin typeface="Aptos Display" panose="020B0004020202020204" pitchFamily="34" charset="0"/>
                <a:ea typeface="Aptos" panose="020B0004020202020204" pitchFamily="34" charset="0"/>
                <a:cs typeface="SourceSansPro-Light"/>
              </a:rPr>
              <a:t>We have $7,7M available for funding. We can have additional rounds if funds permit. This is state funding, which is administered by the SBCTC. The total single company award per fiscal year cannot exceed 600,000. Likewise, for a consortium project, 600,000 is the maximum. And again, funds are awarded on a quarterly basis if the funding is available.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10</a:t>
            </a:fld>
            <a:endParaRPr lang="en-US"/>
          </a:p>
        </p:txBody>
      </p:sp>
    </p:spTree>
    <p:extLst>
      <p:ext uri="{BB962C8B-B14F-4D97-AF65-F5344CB8AC3E}">
        <p14:creationId xmlns:p14="http://schemas.microsoft.com/office/powerpoint/2010/main" val="32999945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rtl="0">
              <a:spcBef>
                <a:spcPts val="1200"/>
              </a:spcBef>
              <a:spcAft>
                <a:spcPts val="1200"/>
              </a:spcAft>
            </a:pPr>
            <a:r>
              <a:rPr lang="en-US" sz="1200" b="0" i="0" u="none" strike="noStrike" dirty="0">
                <a:solidFill>
                  <a:srgbClr val="000000"/>
                </a:solidFill>
                <a:effectLst/>
                <a:latin typeface="Arial" panose="020B0604020202020204" pitchFamily="34" charset="0"/>
              </a:rPr>
              <a:t>Let’s now review the </a:t>
            </a:r>
            <a:r>
              <a:rPr lang="en-US" sz="1200" b="1" i="0" u="none" strike="noStrike" dirty="0">
                <a:solidFill>
                  <a:srgbClr val="000000"/>
                </a:solidFill>
                <a:effectLst/>
                <a:latin typeface="Arial" panose="020B0604020202020204" pitchFamily="34" charset="0"/>
              </a:rPr>
              <a:t>funding and match requirements</a:t>
            </a:r>
            <a:r>
              <a:rPr lang="en-US" sz="1200" b="0" i="0" u="none" strike="noStrike" dirty="0">
                <a:solidFill>
                  <a:srgbClr val="000000"/>
                </a:solidFill>
                <a:effectLst/>
                <a:latin typeface="Arial" panose="020B0604020202020204" pitchFamily="34" charset="0"/>
              </a:rPr>
              <a:t> for JSP projects.</a:t>
            </a:r>
          </a:p>
          <a:p>
            <a:pPr rtl="0">
              <a:spcBef>
                <a:spcPts val="1200"/>
              </a:spcBef>
              <a:spcAft>
                <a:spcPts val="1200"/>
              </a:spcAft>
            </a:pPr>
            <a:endParaRPr lang="en-US" b="0" dirty="0">
              <a:effectLst/>
            </a:endParaRPr>
          </a:p>
          <a:p>
            <a:pPr rtl="0">
              <a:spcBef>
                <a:spcPts val="1200"/>
              </a:spcBef>
              <a:spcAft>
                <a:spcPts val="1200"/>
              </a:spcAft>
            </a:pPr>
            <a:r>
              <a:rPr lang="en-US" sz="1200" b="0" i="0" u="none" strike="noStrike" dirty="0">
                <a:solidFill>
                  <a:srgbClr val="000000"/>
                </a:solidFill>
                <a:effectLst/>
                <a:latin typeface="Arial" panose="020B0604020202020204" pitchFamily="34" charset="0"/>
              </a:rPr>
              <a:t>First, it’s important to note that </a:t>
            </a:r>
            <a:r>
              <a:rPr lang="en-US" sz="1200" b="1" i="0" u="none" strike="noStrike" dirty="0">
                <a:solidFill>
                  <a:srgbClr val="000000"/>
                </a:solidFill>
                <a:effectLst/>
                <a:latin typeface="Arial" panose="020B0604020202020204" pitchFamily="34" charset="0"/>
              </a:rPr>
              <a:t>100% of the JSP funding award must be matched</a:t>
            </a:r>
            <a:r>
              <a:rPr lang="en-US" sz="1200" b="0" i="0" u="none" strike="noStrike" dirty="0">
                <a:solidFill>
                  <a:srgbClr val="000000"/>
                </a:solidFill>
                <a:effectLst/>
                <a:latin typeface="Arial" panose="020B0604020202020204" pitchFamily="34" charset="0"/>
              </a:rPr>
              <a:t>—this means the participating business and the educational institution are both responsible for fulfilling the match requirement.</a:t>
            </a:r>
            <a:endParaRPr lang="en-US" b="0" dirty="0">
              <a:effectLst/>
            </a:endParaRPr>
          </a:p>
          <a:p>
            <a:pPr rtl="0">
              <a:spcBef>
                <a:spcPts val="1200"/>
              </a:spcBef>
              <a:spcAft>
                <a:spcPts val="1200"/>
              </a:spcAft>
            </a:pPr>
            <a:endParaRPr lang="en-US" sz="1200" b="0" i="0" u="none" strike="noStrike" dirty="0">
              <a:solidFill>
                <a:srgbClr val="000000"/>
              </a:solidFill>
              <a:effectLst/>
              <a:latin typeface="Arial" panose="020B0604020202020204" pitchFamily="34" charset="0"/>
            </a:endParaRPr>
          </a:p>
          <a:p>
            <a:pPr rtl="0">
              <a:spcBef>
                <a:spcPts val="1200"/>
              </a:spcBef>
              <a:spcAft>
                <a:spcPts val="1200"/>
              </a:spcAft>
            </a:pPr>
            <a:r>
              <a:rPr lang="en-US" sz="1200" b="0" i="0" u="none" strike="noStrike" dirty="0">
                <a:solidFill>
                  <a:srgbClr val="000000"/>
                </a:solidFill>
                <a:effectLst/>
                <a:latin typeface="Arial" panose="020B0604020202020204" pitchFamily="34" charset="0"/>
              </a:rPr>
              <a:t>To track progress, we conduct </a:t>
            </a:r>
            <a:r>
              <a:rPr lang="en-US" sz="1200" b="1" i="0" u="none" strike="noStrike" dirty="0">
                <a:solidFill>
                  <a:srgbClr val="000000"/>
                </a:solidFill>
                <a:effectLst/>
                <a:latin typeface="Arial" panose="020B0604020202020204" pitchFamily="34" charset="0"/>
              </a:rPr>
              <a:t>funding surveys</a:t>
            </a:r>
            <a:r>
              <a:rPr lang="en-US" sz="1200" b="0" i="0" u="none" strike="noStrike" dirty="0">
                <a:solidFill>
                  <a:srgbClr val="000000"/>
                </a:solidFill>
                <a:effectLst/>
                <a:latin typeface="Arial" panose="020B0604020202020204" pitchFamily="34" charset="0"/>
              </a:rPr>
              <a:t>. This survey helps us assess how projects are progressing, how funds are being spent, and whether there is potential for additional funding to be awarded. If additional funds become available, we’ll make sure to notify everyone by posting updates on the JSP website.</a:t>
            </a:r>
          </a:p>
          <a:p>
            <a:pPr rtl="0">
              <a:spcBef>
                <a:spcPts val="1200"/>
              </a:spcBef>
              <a:spcAft>
                <a:spcPts val="1200"/>
              </a:spcAft>
            </a:pPr>
            <a:endParaRPr lang="en-US" b="0" dirty="0">
              <a:effectLst/>
            </a:endParaRPr>
          </a:p>
          <a:p>
            <a:pPr rtl="0">
              <a:spcBef>
                <a:spcPts val="1200"/>
              </a:spcBef>
              <a:spcAft>
                <a:spcPts val="1200"/>
              </a:spcAft>
            </a:pPr>
            <a:r>
              <a:rPr lang="en-US" sz="1200" b="0" i="0" u="none" strike="noStrike" dirty="0">
                <a:solidFill>
                  <a:srgbClr val="000000"/>
                </a:solidFill>
                <a:effectLst/>
                <a:latin typeface="Arial" panose="020B0604020202020204" pitchFamily="34" charset="0"/>
              </a:rPr>
              <a:t>Once your application is approved, you’ll receive an award notification and a budget through the Online Budget and Invoicing System (OBIS). Funds are accessed by submitting invoices to the SBCTC as expenses are incurred.</a:t>
            </a:r>
            <a:endParaRPr lang="en-US" b="0" dirty="0">
              <a:effectLst/>
            </a:endParaRPr>
          </a:p>
          <a:p>
            <a:r>
              <a:rPr lang="en-US" sz="1200" b="0" i="0" u="none" strike="noStrike" dirty="0">
                <a:solidFill>
                  <a:srgbClr val="000000"/>
                </a:solidFill>
                <a:effectLst/>
                <a:latin typeface="Arial" panose="020B0604020202020204" pitchFamily="34" charset="0"/>
              </a:rPr>
              <a:t>Finally, it’s important to remember that we reserve the right to decline funding grants that do not align with the mission, vision, and values of the public community and technical college system.</a:t>
            </a:r>
            <a:endParaRPr lang="en-US" b="0" dirty="0"/>
          </a:p>
        </p:txBody>
      </p:sp>
      <p:sp>
        <p:nvSpPr>
          <p:cNvPr id="4" name="Slide Number Placeholder 3"/>
          <p:cNvSpPr>
            <a:spLocks noGrp="1"/>
          </p:cNvSpPr>
          <p:nvPr>
            <p:ph type="sldNum" sz="quarter" idx="5"/>
          </p:nvPr>
        </p:nvSpPr>
        <p:spPr/>
        <p:txBody>
          <a:bodyPr/>
          <a:lstStyle/>
          <a:p>
            <a:fld id="{87384A02-D147-49A8-A06D-A5C08FF69055}" type="slidenum">
              <a:rPr lang="en-US" smtClean="0"/>
              <a:t>11</a:t>
            </a:fld>
            <a:endParaRPr lang="en-US"/>
          </a:p>
        </p:txBody>
      </p:sp>
    </p:spTree>
    <p:extLst>
      <p:ext uri="{BB962C8B-B14F-4D97-AF65-F5344CB8AC3E}">
        <p14:creationId xmlns:p14="http://schemas.microsoft.com/office/powerpoint/2010/main" val="33157127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Program Staff</a:t>
            </a:r>
          </a:p>
        </p:txBody>
      </p:sp>
      <p:sp>
        <p:nvSpPr>
          <p:cNvPr id="4" name="Slide Number Placeholder 3"/>
          <p:cNvSpPr>
            <a:spLocks noGrp="1"/>
          </p:cNvSpPr>
          <p:nvPr>
            <p:ph type="sldNum" sz="quarter" idx="5"/>
          </p:nvPr>
        </p:nvSpPr>
        <p:spPr/>
        <p:txBody>
          <a:bodyPr/>
          <a:lstStyle/>
          <a:p>
            <a:fld id="{87384A02-D147-49A8-A06D-A5C08FF69055}" type="slidenum">
              <a:rPr lang="en-US" smtClean="0"/>
              <a:t>12</a:t>
            </a:fld>
            <a:endParaRPr lang="en-US"/>
          </a:p>
        </p:txBody>
      </p:sp>
    </p:spTree>
    <p:extLst>
      <p:ext uri="{BB962C8B-B14F-4D97-AF65-F5344CB8AC3E}">
        <p14:creationId xmlns:p14="http://schemas.microsoft.com/office/powerpoint/2010/main" val="19087627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005E5-5D2D-9817-84E1-582D427C37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F3FFEC-C774-14D9-9BDF-A6404D34933C}"/>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21D1E16D-1187-52F8-424B-3773E9782AF6}"/>
              </a:ext>
            </a:extLst>
          </p:cNvPr>
          <p:cNvSpPr>
            <a:spLocks noGrp="1"/>
          </p:cNvSpPr>
          <p:nvPr>
            <p:ph type="body" idx="1"/>
          </p:nvPr>
        </p:nvSpPr>
        <p:spPr/>
        <p:txBody>
          <a:bodyPr/>
          <a:lstStyle/>
          <a:p>
            <a:pPr rtl="0">
              <a:spcBef>
                <a:spcPts val="1200"/>
              </a:spcBef>
              <a:spcAft>
                <a:spcPts val="1200"/>
              </a:spcAft>
            </a:pPr>
            <a:endParaRPr lang="en-US" b="0" dirty="0"/>
          </a:p>
        </p:txBody>
      </p:sp>
      <p:sp>
        <p:nvSpPr>
          <p:cNvPr id="4" name="Slide Number Placeholder 3">
            <a:extLst>
              <a:ext uri="{FF2B5EF4-FFF2-40B4-BE49-F238E27FC236}">
                <a16:creationId xmlns:a16="http://schemas.microsoft.com/office/drawing/2014/main" id="{EE210410-AE7B-BD02-EA18-5E1B7608777B}"/>
              </a:ext>
            </a:extLst>
          </p:cNvPr>
          <p:cNvSpPr>
            <a:spLocks noGrp="1"/>
          </p:cNvSpPr>
          <p:nvPr>
            <p:ph type="sldNum" sz="quarter" idx="5"/>
          </p:nvPr>
        </p:nvSpPr>
        <p:spPr/>
        <p:txBody>
          <a:bodyPr/>
          <a:lstStyle/>
          <a:p>
            <a:fld id="{87384A02-D147-49A8-A06D-A5C08FF69055}" type="slidenum">
              <a:rPr lang="en-US" smtClean="0"/>
              <a:t>13</a:t>
            </a:fld>
            <a:endParaRPr lang="en-US"/>
          </a:p>
        </p:txBody>
      </p:sp>
    </p:spTree>
    <p:extLst>
      <p:ext uri="{BB962C8B-B14F-4D97-AF65-F5344CB8AC3E}">
        <p14:creationId xmlns:p14="http://schemas.microsoft.com/office/powerpoint/2010/main" val="40287370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Program staff hand it over to Melanie</a:t>
            </a:r>
          </a:p>
        </p:txBody>
      </p:sp>
      <p:sp>
        <p:nvSpPr>
          <p:cNvPr id="4" name="Slide Number Placeholder 3"/>
          <p:cNvSpPr>
            <a:spLocks noGrp="1"/>
          </p:cNvSpPr>
          <p:nvPr>
            <p:ph type="sldNum" sz="quarter" idx="5"/>
          </p:nvPr>
        </p:nvSpPr>
        <p:spPr/>
        <p:txBody>
          <a:bodyPr/>
          <a:lstStyle/>
          <a:p>
            <a:fld id="{87384A02-D147-49A8-A06D-A5C08FF69055}" type="slidenum">
              <a:rPr lang="en-US" smtClean="0"/>
              <a:t>14</a:t>
            </a:fld>
            <a:endParaRPr lang="en-US"/>
          </a:p>
        </p:txBody>
      </p:sp>
    </p:spTree>
    <p:extLst>
      <p:ext uri="{BB962C8B-B14F-4D97-AF65-F5344CB8AC3E}">
        <p14:creationId xmlns:p14="http://schemas.microsoft.com/office/powerpoint/2010/main" val="38323489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(Kari or Melanie)</a:t>
            </a:r>
          </a:p>
          <a:p>
            <a:endParaRPr lang="en-US" dirty="0"/>
          </a:p>
          <a:p>
            <a:pPr>
              <a:defRPr/>
            </a:pPr>
            <a:r>
              <a:rPr lang="en-US" baseline="0" dirty="0"/>
              <a:t>You’ll apply for this funding in OGMS. If you don’t have an account, you’ll need to contact your college’s Security Contact</a:t>
            </a:r>
            <a:r>
              <a:rPr lang="en-US" dirty="0"/>
              <a:t> (link listed on the slide).</a:t>
            </a:r>
            <a:r>
              <a:rPr lang="en-US" baseline="0" dirty="0"/>
              <a:t> They will create you an account – SBCTC staff cannot create accounts for college faculty and staff. </a:t>
            </a:r>
            <a:endParaRPr lang="en-US" baseline="0" dirty="0">
              <a:ea typeface="Calibri"/>
              <a:cs typeface="Calibri"/>
            </a:endParaRPr>
          </a:p>
          <a:p>
            <a:pPr>
              <a:defRPr/>
            </a:pPr>
            <a:endParaRPr lang="en-US" dirty="0"/>
          </a:p>
          <a:p>
            <a:pPr>
              <a:defRPr/>
            </a:pPr>
            <a:r>
              <a:rPr lang="en-US" baseline="0" dirty="0"/>
              <a:t>If you already have an OGMS account, you </a:t>
            </a:r>
            <a:r>
              <a:rPr lang="en-US" dirty="0"/>
              <a:t>will still need to </a:t>
            </a:r>
            <a:r>
              <a:rPr lang="en-US" baseline="0" dirty="0"/>
              <a:t>contact your Security Contact for access to the </a:t>
            </a:r>
            <a:r>
              <a:rPr lang="en-US" dirty="0"/>
              <a:t>2026-27</a:t>
            </a:r>
            <a:r>
              <a:rPr lang="en-US" baseline="0" dirty="0"/>
              <a:t> Job Skills application.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Should you have questions about</a:t>
            </a:r>
            <a:r>
              <a:rPr lang="en-US" baseline="0" dirty="0"/>
              <a:t> </a:t>
            </a:r>
            <a:r>
              <a:rPr lang="en-US" dirty="0"/>
              <a:t>OGMS and/or related questions,</a:t>
            </a:r>
            <a:r>
              <a:rPr lang="en-US" baseline="0" dirty="0"/>
              <a:t> please see the User Manual under the How To tab first.</a:t>
            </a:r>
            <a:r>
              <a:rPr lang="en-US" dirty="0"/>
              <a:t>  If you still have questions that the manual nor your security contact can answer, please send an email to Kari Kauffman, info on the slides.</a:t>
            </a:r>
          </a:p>
          <a:p>
            <a:endParaRPr lang="en-US" baseline="0" dirty="0">
              <a:ea typeface="Calibri"/>
              <a:cs typeface="Calibri"/>
            </a:endParaRPr>
          </a:p>
          <a:p>
            <a:r>
              <a:rPr lang="en-US" baseline="0" dirty="0">
                <a:ea typeface="Calibri"/>
                <a:cs typeface="Calibri"/>
              </a:rPr>
              <a:t>Next slide please.</a:t>
            </a:r>
          </a:p>
          <a:p>
            <a:r>
              <a:rPr lang="en-US" baseline="0" dirty="0"/>
              <a:t>	</a:t>
            </a:r>
            <a:endParaRPr lang="en-US" baseline="0" dirty="0">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15</a:t>
            </a:fld>
            <a:endParaRPr lang="en-US"/>
          </a:p>
        </p:txBody>
      </p:sp>
    </p:spTree>
    <p:extLst>
      <p:ext uri="{BB962C8B-B14F-4D97-AF65-F5344CB8AC3E}">
        <p14:creationId xmlns:p14="http://schemas.microsoft.com/office/powerpoint/2010/main" val="6411818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(Kari or Melanie)</a:t>
            </a:r>
          </a:p>
          <a:p>
            <a:endParaRPr lang="en-US" dirty="0"/>
          </a:p>
          <a:p>
            <a:r>
              <a:rPr lang="en-US" baseline="0" dirty="0"/>
              <a:t>Once you have access to the </a:t>
            </a:r>
            <a:r>
              <a:rPr lang="en-US" dirty="0"/>
              <a:t>FY27</a:t>
            </a:r>
            <a:r>
              <a:rPr lang="en-US" baseline="0" dirty="0"/>
              <a:t> application, you can create a new grant application in the “Available Grants” section .</a:t>
            </a:r>
          </a:p>
          <a:p>
            <a:endParaRPr lang="en-US" dirty="0"/>
          </a:p>
          <a:p>
            <a:pPr marL="180975" indent="-180975">
              <a:buFont typeface="Arial" panose="020B0604020202020204" pitchFamily="34" charset="0"/>
              <a:buChar char="•"/>
            </a:pPr>
            <a:r>
              <a:rPr lang="en-US" baseline="0" dirty="0"/>
              <a:t>Only go through this process once per project. After you create the application, the grant application will be in the </a:t>
            </a:r>
            <a:r>
              <a:rPr lang="en-US" dirty="0"/>
              <a:t>FY27</a:t>
            </a:r>
            <a:r>
              <a:rPr lang="en-US" baseline="0" dirty="0"/>
              <a:t> screen for you to make edits. </a:t>
            </a:r>
            <a:endParaRPr lang="en-US" baseline="0" dirty="0">
              <a:ea typeface="Calibri"/>
              <a:cs typeface="Calibri"/>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your application, there is a link to a section called Grant Info and this is where you’ll find the program guidelines and other documents related to this grant.  Please visit that link and read through the documents before working on your application.  We’ll review the required documents in detail later 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Next slide please.</a:t>
            </a:r>
          </a:p>
          <a:p>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16</a:t>
            </a:fld>
            <a:endParaRPr lang="en-US"/>
          </a:p>
        </p:txBody>
      </p:sp>
    </p:spTree>
    <p:extLst>
      <p:ext uri="{BB962C8B-B14F-4D97-AF65-F5344CB8AC3E}">
        <p14:creationId xmlns:p14="http://schemas.microsoft.com/office/powerpoint/2010/main" val="10556884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(Kari or Melanie)</a:t>
            </a:r>
          </a:p>
          <a:p>
            <a:endParaRPr lang="en-US" dirty="0"/>
          </a:p>
          <a:p>
            <a:r>
              <a:rPr lang="en-US" dirty="0"/>
              <a:t>The application has several tabs and sections.</a:t>
            </a:r>
          </a:p>
          <a:p>
            <a:endParaRPr lang="en-US" dirty="0"/>
          </a:p>
          <a:p>
            <a:r>
              <a:rPr lang="en-US" dirty="0"/>
              <a:t>The first tab of the application is the Applicant Info</a:t>
            </a:r>
          </a:p>
          <a:p>
            <a:endParaRPr lang="en-US" dirty="0"/>
          </a:p>
          <a:p>
            <a:pPr marL="181225" indent="-181225">
              <a:buFont typeface="Arial" panose="020B0604020202020204" pitchFamily="34" charset="0"/>
              <a:buChar char="•"/>
            </a:pPr>
            <a:r>
              <a:rPr lang="en-US" dirty="0"/>
              <a:t>This is where you enter your contact info. Please be sure that the person listed first is the person who will be the main grant contact all year long should the application get funded.</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It’s entirely possible that your college will require you to put someone from the grants office in either the primary or secondary contact field. Please check in with them about this!   </a:t>
            </a:r>
          </a:p>
          <a:p>
            <a:pPr marL="664488" lvl="1" indent="-181225">
              <a:buFont typeface="Arial" panose="020B0604020202020204" pitchFamily="34" charset="0"/>
              <a:buChar char="•"/>
            </a:pPr>
            <a:endParaRPr lang="en-US" dirty="0"/>
          </a:p>
          <a:p>
            <a:pPr marL="181225" indent="-181225">
              <a:buFont typeface="Arial" panose="020B0604020202020204" pitchFamily="34" charset="0"/>
              <a:buChar char="•"/>
            </a:pPr>
            <a:r>
              <a:rPr lang="en-US" dirty="0"/>
              <a:t>Also, be very careful when entering your email address. If you have a typo in your email address, you won’t get the automated emails from OGMS. These are the emails that tell you if your application has been returned and needs modifications, and other pertinent things.  </a:t>
            </a:r>
          </a:p>
          <a:p>
            <a:pPr marL="181225" indent="-181225">
              <a:buFont typeface="Arial" panose="020B0604020202020204" pitchFamily="34" charset="0"/>
              <a:buChar char="•"/>
            </a:pPr>
            <a:endParaRPr lang="en-US" dirty="0"/>
          </a:p>
          <a:p>
            <a:pPr marL="181225" indent="-181225">
              <a:buFont typeface="Arial" panose="020B0604020202020204" pitchFamily="34" charset="0"/>
              <a:buChar char="•"/>
            </a:pPr>
            <a:r>
              <a:rPr lang="en-US" dirty="0"/>
              <a:t>Please add OGMS to your contact list as a safe sender, so you can receive our notifications</a:t>
            </a:r>
          </a:p>
          <a:p>
            <a:pPr marL="181225" indent="-181225">
              <a:buFont typeface="Arial" panose="020B0604020202020204" pitchFamily="34" charset="0"/>
              <a:buChar char="•"/>
            </a:pPr>
            <a:endParaRPr lang="en-US" dirty="0"/>
          </a:p>
          <a:p>
            <a:pPr marL="0" indent="0">
              <a:buFont typeface="Arial" panose="020B0604020202020204" pitchFamily="34" charset="0"/>
              <a:buNone/>
            </a:pPr>
            <a:r>
              <a:rPr lang="en-US" dirty="0"/>
              <a:t>Next slide please.</a:t>
            </a:r>
          </a:p>
          <a:p>
            <a:pPr marL="0" indent="0">
              <a:buFont typeface="Arial" panose="020B0604020202020204" pitchFamily="34" charset="0"/>
              <a:buNone/>
            </a:pPr>
            <a:endParaRPr lang="en-US" dirty="0"/>
          </a:p>
          <a:p>
            <a:pPr lvl="0"/>
            <a:endParaRPr lang="en-US" dirty="0"/>
          </a:p>
          <a:p>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17</a:t>
            </a:fld>
            <a:endParaRPr lang="en-US"/>
          </a:p>
        </p:txBody>
      </p:sp>
    </p:spTree>
    <p:extLst>
      <p:ext uri="{BB962C8B-B14F-4D97-AF65-F5344CB8AC3E}">
        <p14:creationId xmlns:p14="http://schemas.microsoft.com/office/powerpoint/2010/main" val="36499946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(Kari or Melanie)</a:t>
            </a:r>
          </a:p>
          <a:p>
            <a:endParaRPr lang="en-US" dirty="0"/>
          </a:p>
          <a:p>
            <a:r>
              <a:rPr lang="en-US" sz="1200" kern="1200" dirty="0">
                <a:solidFill>
                  <a:schemeClr val="tx1"/>
                </a:solidFill>
                <a:effectLst/>
                <a:latin typeface="+mn-lt"/>
                <a:ea typeface="+mn-ea"/>
                <a:cs typeface="+mn-cs"/>
              </a:rPr>
              <a:t>The next tab is where you will find the Assurances document. You will need to click on the</a:t>
            </a:r>
            <a:r>
              <a:rPr lang="en-US" sz="1200" kern="1200" baseline="0" dirty="0">
                <a:solidFill>
                  <a:schemeClr val="tx1"/>
                </a:solidFill>
                <a:effectLst/>
                <a:latin typeface="+mn-lt"/>
                <a:ea typeface="+mn-ea"/>
                <a:cs typeface="+mn-cs"/>
              </a:rPr>
              <a:t> </a:t>
            </a:r>
            <a:r>
              <a:rPr lang="en-US" dirty="0"/>
              <a:t>2026-27 Assurances</a:t>
            </a:r>
            <a:r>
              <a:rPr lang="en-US" sz="1200" kern="1200" dirty="0">
                <a:solidFill>
                  <a:schemeClr val="tx1"/>
                </a:solidFill>
                <a:effectLst/>
                <a:latin typeface="+mn-lt"/>
                <a:ea typeface="+mn-ea"/>
                <a:cs typeface="+mn-cs"/>
              </a:rPr>
              <a:t> document</a:t>
            </a:r>
            <a:r>
              <a:rPr lang="en-US" dirty="0"/>
              <a:t> link listed, which will open in another window and allow you to p</a:t>
            </a:r>
            <a:r>
              <a:rPr lang="en-US" sz="1200" kern="1200" dirty="0">
                <a:solidFill>
                  <a:schemeClr val="tx1"/>
                </a:solidFill>
                <a:effectLst/>
                <a:latin typeface="+mn-lt"/>
                <a:ea typeface="+mn-ea"/>
                <a:cs typeface="+mn-cs"/>
              </a:rPr>
              <a:t>rint or download it for completion and proper signature. </a:t>
            </a:r>
            <a:endParaRPr lang="en-US" sz="1200" kern="1200" dirty="0">
              <a:solidFill>
                <a:schemeClr val="tx1"/>
              </a:solidFill>
              <a:effectLst/>
              <a:latin typeface="+mn-lt"/>
              <a:ea typeface="Calibri"/>
              <a:cs typeface="Calibri"/>
            </a:endParaRPr>
          </a:p>
          <a:p>
            <a:endParaRPr lang="en-US" dirty="0"/>
          </a:p>
          <a:p>
            <a:r>
              <a:rPr lang="en-US" dirty="0"/>
              <a:t>You’ll upload the signed assurances in the Attachments tab.  Please see the OGMS manual for instructions on how to upload your documents and what files are acceptable. </a:t>
            </a:r>
          </a:p>
          <a:p>
            <a:endParaRPr lang="en-US" dirty="0"/>
          </a:p>
          <a:p>
            <a:r>
              <a:rPr lang="en-US" dirty="0"/>
              <a:t>This will need to be uploaded as an attachment to consider your application complete. </a:t>
            </a:r>
          </a:p>
          <a:p>
            <a:endParaRPr lang="en-US" dirty="0"/>
          </a:p>
          <a:p>
            <a:r>
              <a:rPr lang="en-US" dirty="0"/>
              <a:t>Next slide please.</a:t>
            </a:r>
          </a:p>
        </p:txBody>
      </p:sp>
      <p:sp>
        <p:nvSpPr>
          <p:cNvPr id="4" name="Slide Number Placeholder 3"/>
          <p:cNvSpPr>
            <a:spLocks noGrp="1"/>
          </p:cNvSpPr>
          <p:nvPr>
            <p:ph type="sldNum" sz="quarter" idx="5"/>
          </p:nvPr>
        </p:nvSpPr>
        <p:spPr/>
        <p:txBody>
          <a:bodyPr/>
          <a:lstStyle/>
          <a:p>
            <a:fld id="{87384A02-D147-49A8-A06D-A5C08FF69055}" type="slidenum">
              <a:rPr lang="en-US" smtClean="0"/>
              <a:t>18</a:t>
            </a:fld>
            <a:endParaRPr lang="en-US"/>
          </a:p>
        </p:txBody>
      </p:sp>
    </p:spTree>
    <p:extLst>
      <p:ext uri="{BB962C8B-B14F-4D97-AF65-F5344CB8AC3E}">
        <p14:creationId xmlns:p14="http://schemas.microsoft.com/office/powerpoint/2010/main" val="19991367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(Kari and Melanie)</a:t>
            </a:r>
          </a:p>
          <a:p>
            <a:endParaRPr lang="en-US" dirty="0"/>
          </a:p>
          <a:p>
            <a:r>
              <a:rPr lang="en-US" dirty="0"/>
              <a:t>In addition to the assurances, the Trainee, Match, Course, and Outcomes worksheet will need to be downloaded from the Grant info link of the application and uploaded to the attachments tab.</a:t>
            </a:r>
          </a:p>
          <a:p>
            <a:r>
              <a:rPr lang="en-US" dirty="0"/>
              <a:t> </a:t>
            </a:r>
          </a:p>
          <a:p>
            <a:r>
              <a:rPr lang="en-US" dirty="0"/>
              <a:t>Please note there has been a change to the Courses tab in the worksheet. </a:t>
            </a:r>
            <a:r>
              <a:rPr lang="en-US" sz="1200" b="0" i="0" u="none" strike="noStrike" kern="1200" dirty="0">
                <a:solidFill>
                  <a:schemeClr val="tx1"/>
                </a:solidFill>
                <a:effectLst/>
                <a:latin typeface="+mn-lt"/>
                <a:ea typeface="+mn-ea"/>
                <a:cs typeface="+mn-cs"/>
              </a:rPr>
              <a:t>Colleges now have two options for reporting trainee compensation. More details are in the instructions of the worksheet.</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Next slide please.</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DO NOT READ</a:t>
            </a:r>
            <a:br>
              <a:rPr lang="en-US" dirty="0"/>
            </a:br>
            <a:r>
              <a:rPr lang="en-US" b="1" dirty="0"/>
              <a:t>New for FY27:  </a:t>
            </a:r>
            <a:br>
              <a:rPr lang="en-US" b="1" dirty="0"/>
            </a:br>
            <a:r>
              <a:rPr lang="en-US" sz="1200" b="1" i="0" u="none" strike="noStrike" kern="1200" dirty="0">
                <a:solidFill>
                  <a:schemeClr val="tx1"/>
                </a:solidFill>
                <a:effectLst/>
                <a:latin typeface="+mn-lt"/>
                <a:ea typeface="+mn-ea"/>
                <a:cs typeface="+mn-cs"/>
              </a:rPr>
              <a:t>In the Courses tab,</a:t>
            </a:r>
            <a:r>
              <a:rPr lang="en-US" sz="1200" b="0" i="0" u="none" strike="noStrike" kern="1200" dirty="0">
                <a:solidFill>
                  <a:schemeClr val="tx1"/>
                </a:solidFill>
                <a:effectLst/>
                <a:latin typeface="+mn-lt"/>
                <a:ea typeface="+mn-ea"/>
                <a:cs typeface="+mn-cs"/>
              </a:rPr>
              <a:t> colleges now have two options for reporting trainee compensation. They may either enter wages and benefits separately by completing both the Hourly Wage and Benefits columns, or they may enter a single combined hourly rate that includes both wages and benefits in the Hourly Wage column and leave the Benefits column blank. Leaving the Benefits column blank will indicate that the hourly wage already includes both wages and benefits. Only one reporting method should be used per row.</a:t>
            </a:r>
            <a:endParaRPr lang="en-US" b="0" dirty="0">
              <a:effectLst/>
            </a:endParaRPr>
          </a:p>
        </p:txBody>
      </p:sp>
      <p:sp>
        <p:nvSpPr>
          <p:cNvPr id="4" name="Slide Number Placeholder 3"/>
          <p:cNvSpPr>
            <a:spLocks noGrp="1"/>
          </p:cNvSpPr>
          <p:nvPr>
            <p:ph type="sldNum" sz="quarter" idx="5"/>
          </p:nvPr>
        </p:nvSpPr>
        <p:spPr/>
        <p:txBody>
          <a:bodyPr/>
          <a:lstStyle/>
          <a:p>
            <a:fld id="{87384A02-D147-49A8-A06D-A5C08FF69055}" type="slidenum">
              <a:rPr lang="en-US" smtClean="0"/>
              <a:t>19</a:t>
            </a:fld>
            <a:endParaRPr lang="en-US"/>
          </a:p>
        </p:txBody>
      </p:sp>
    </p:spTree>
    <p:extLst>
      <p:ext uri="{BB962C8B-B14F-4D97-AF65-F5344CB8AC3E}">
        <p14:creationId xmlns:p14="http://schemas.microsoft.com/office/powerpoint/2010/main" val="2822828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a:lnSpc>
                <a:spcPct val="107000"/>
              </a:lnSpc>
              <a:spcAft>
                <a:spcPts val="800"/>
              </a:spcAft>
            </a:pPr>
            <a:r>
              <a:rPr lang="en-US" sz="1200" kern="0" dirty="0">
                <a:effectLst/>
                <a:latin typeface="Aptos Display" panose="020B0004020202020204" pitchFamily="34" charset="0"/>
                <a:ea typeface="Aptos" panose="020B0004020202020204" pitchFamily="34" charset="0"/>
                <a:cs typeface="SourceSansPro-Light"/>
              </a:rPr>
              <a:t>This webinar will be recorded if you join late, and it will be available on our website later today.</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r>
              <a:rPr lang="en-US" sz="1200" kern="0" dirty="0">
                <a:effectLst/>
                <a:latin typeface="Aptos Display" panose="020B0004020202020204" pitchFamily="34" charset="0"/>
                <a:ea typeface="Aptos" panose="020B0004020202020204" pitchFamily="34" charset="0"/>
                <a:cs typeface="SourceSansPro-Light"/>
              </a:rPr>
              <a:t>The purpose of the webinar is to discuss the application process and is not a forum to vet proposal ideas. Questions are welcome. The chat function is off, but Q&amp;A is on. If you enter information into the Q&amp;A, we will document that and we will also provide written response to the Q&amp;A and update that on a regular basis on the website as well. If there's any question that comes up today that we can respond to directly, we will provide those answers at the end of the webinar. All the program resources are available at the JSP website which is easy to find. Just go to SBCTC website, do a quick search for JSP or follow the link here on the slide as well.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2</a:t>
            </a:fld>
            <a:endParaRPr lang="en-US"/>
          </a:p>
        </p:txBody>
      </p:sp>
    </p:spTree>
    <p:extLst>
      <p:ext uri="{BB962C8B-B14F-4D97-AF65-F5344CB8AC3E}">
        <p14:creationId xmlns:p14="http://schemas.microsoft.com/office/powerpoint/2010/main" val="34047205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(Kari or Melanie)</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Now let's go over the budget details for this application.</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This</a:t>
            </a:r>
            <a:r>
              <a:rPr lang="en-US" sz="1200" kern="1200" baseline="0" dirty="0">
                <a:solidFill>
                  <a:schemeClr val="tx1"/>
                </a:solidFill>
                <a:effectLst/>
                <a:latin typeface="+mn-lt"/>
                <a:ea typeface="+mn-ea"/>
                <a:cs typeface="+mn-cs"/>
              </a:rPr>
              <a:t> funding opportunity has six </a:t>
            </a:r>
            <a:r>
              <a:rPr lang="en-US" sz="1200" kern="1200" dirty="0">
                <a:solidFill>
                  <a:schemeClr val="tx1"/>
                </a:solidFill>
                <a:effectLst/>
                <a:latin typeface="+mn-lt"/>
                <a:ea typeface="+mn-ea"/>
                <a:cs typeface="+mn-cs"/>
              </a:rPr>
              <a:t>budget categories as seen here.  For accounting,</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tracking, and reporting purposes, it’s critical that items are budgeted on the correct budget lines and in the correct budget cells.  </a:t>
            </a:r>
          </a:p>
          <a:p>
            <a:pPr lvl="0"/>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also three budget activities as follows: Project Development; Instructional; and Administration. Costs on the Administrative lines may not exceed 20% of the grant total. Cost on the Project Development and Administrative lines </a:t>
            </a:r>
            <a:r>
              <a:rPr lang="en-US" sz="1200" b="1" kern="1200" dirty="0">
                <a:solidFill>
                  <a:schemeClr val="tx1"/>
                </a:solidFill>
                <a:effectLst/>
                <a:latin typeface="+mn-lt"/>
                <a:ea typeface="+mn-ea"/>
                <a:cs typeface="+mn-cs"/>
              </a:rPr>
              <a:t>combined </a:t>
            </a:r>
            <a:r>
              <a:rPr lang="en-US" sz="1200" kern="1200" dirty="0">
                <a:solidFill>
                  <a:schemeClr val="tx1"/>
                </a:solidFill>
                <a:effectLst/>
                <a:latin typeface="+mn-lt"/>
                <a:ea typeface="+mn-ea"/>
                <a:cs typeface="+mn-cs"/>
              </a:rPr>
              <a:t>should not exceed 25% of the total budget. </a:t>
            </a:r>
            <a:r>
              <a:rPr lang="en-US" sz="1200" b="0" kern="1200" dirty="0">
                <a:solidFill>
                  <a:schemeClr val="tx1"/>
                </a:solidFill>
                <a:effectLst/>
                <a:latin typeface="+mn-lt"/>
                <a:ea typeface="+mn-ea"/>
                <a:cs typeface="+mn-cs"/>
              </a:rPr>
              <a:t>Proposed expenditures must be allowable uses of state funds </a:t>
            </a:r>
            <a:r>
              <a:rPr lang="en-US" sz="1200" b="0" strike="sngStrike" kern="1200" dirty="0">
                <a:solidFill>
                  <a:schemeClr val="tx1"/>
                </a:solidFill>
                <a:effectLst/>
                <a:latin typeface="+mn-lt"/>
                <a:ea typeface="+mn-ea"/>
                <a:cs typeface="+mn-cs"/>
              </a:rPr>
              <a:t>per WAC 292-110-010</a:t>
            </a:r>
            <a:r>
              <a:rPr lang="en-US" sz="1200" b="0"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Project Development </a:t>
            </a:r>
            <a:r>
              <a:rPr lang="en-US" sz="1200" b="0" kern="1200" dirty="0">
                <a:solidFill>
                  <a:schemeClr val="tx1"/>
                </a:solidFill>
                <a:effectLst/>
                <a:latin typeface="+mn-lt"/>
                <a:ea typeface="+mn-ea"/>
                <a:cs typeface="+mn-cs"/>
              </a:rPr>
              <a:t>lines should include allowable expenses in support of your proposed project. Theses would include program development tasks such as arranging the training; developing training plan and schedule; project coordination; and completing final project report.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Instructional </a:t>
            </a:r>
            <a:r>
              <a:rPr lang="en-US" sz="1200" b="0" kern="1200" dirty="0">
                <a:solidFill>
                  <a:schemeClr val="tx1"/>
                </a:solidFill>
                <a:effectLst/>
                <a:latin typeface="+mn-lt"/>
                <a:ea typeface="+mn-ea"/>
                <a:cs typeface="+mn-cs"/>
              </a:rPr>
              <a:t>lines should account for the personnel and supporting expenses for direct instruction.</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Administration</a:t>
            </a:r>
            <a:r>
              <a:rPr lang="en-US" sz="1200" kern="1200" dirty="0">
                <a:solidFill>
                  <a:schemeClr val="tx1"/>
                </a:solidFill>
                <a:effectLst/>
                <a:latin typeface="+mn-lt"/>
                <a:ea typeface="+mn-ea"/>
                <a:cs typeface="+mn-cs"/>
              </a:rPr>
              <a:t> lines are where you can budget for administrative expenses related to your program.  These would include administrative requirements for this funding opportunity -like completing application materials; monitoring budgets; student coding; and associated expenses.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Refer to the JSP Guidelines for expanded category and activity descriptions and examples.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 cash contributions used as a grant match must be included in the Budget Narrative.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Handing this back over to __________</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a:p>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20</a:t>
            </a:fld>
            <a:endParaRPr lang="en-US"/>
          </a:p>
        </p:txBody>
      </p:sp>
    </p:spTree>
    <p:extLst>
      <p:ext uri="{BB962C8B-B14F-4D97-AF65-F5344CB8AC3E}">
        <p14:creationId xmlns:p14="http://schemas.microsoft.com/office/powerpoint/2010/main" val="40840029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Program staff</a:t>
            </a:r>
          </a:p>
          <a:p>
            <a:r>
              <a:rPr lang="en-US" dirty="0"/>
              <a:t>Application item 1P is about multiple businesses in a consortium, if you answer yes, you will open items 1D to 1N for each additional business:</a:t>
            </a:r>
            <a:br>
              <a:rPr lang="en-US" dirty="0"/>
            </a:br>
            <a:r>
              <a:rPr lang="en-US" dirty="0"/>
              <a:t>* Descriptive info for each participating business</a:t>
            </a:r>
          </a:p>
          <a:p>
            <a:r>
              <a:rPr lang="en-US" dirty="0"/>
              <a:t>* Budget in OGMS must reflect totals for the entire consortium</a:t>
            </a:r>
          </a:p>
          <a:p>
            <a:r>
              <a:rPr lang="en-US" dirty="0"/>
              <a:t>* Trainee, course, wage, and match info for each business, plus a combined project summary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21</a:t>
            </a:fld>
            <a:endParaRPr lang="en-US"/>
          </a:p>
        </p:txBody>
      </p:sp>
    </p:spTree>
    <p:extLst>
      <p:ext uri="{BB962C8B-B14F-4D97-AF65-F5344CB8AC3E}">
        <p14:creationId xmlns:p14="http://schemas.microsoft.com/office/powerpoint/2010/main" val="30157629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rtl="0">
              <a:spcBef>
                <a:spcPts val="1200"/>
              </a:spcBef>
              <a:spcAft>
                <a:spcPts val="1200"/>
              </a:spcAft>
            </a:pPr>
            <a:r>
              <a:rPr lang="en-US" dirty="0"/>
              <a:t>Use Section 6 of the application as your checklist before submitting. Incomplete proposals will not be reviewed, so it’s important to double-check that all required sections are complete.</a:t>
            </a:r>
            <a:br>
              <a:rPr lang="en-US" dirty="0"/>
            </a:br>
            <a:r>
              <a:rPr lang="en-US" dirty="0"/>
              <a:t>The review committee consists of representatives from business, industry, labor, and workforce development. This diverse group evaluates proposals and makes recommendations to the state board leadership, who then makes the final decisions on which JSP grants will be awarded.</a:t>
            </a:r>
            <a:endParaRPr lang="en-US" b="0" dirty="0"/>
          </a:p>
        </p:txBody>
      </p:sp>
      <p:sp>
        <p:nvSpPr>
          <p:cNvPr id="4" name="Slide Number Placeholder 3"/>
          <p:cNvSpPr>
            <a:spLocks noGrp="1"/>
          </p:cNvSpPr>
          <p:nvPr>
            <p:ph type="sldNum" sz="quarter" idx="5"/>
          </p:nvPr>
        </p:nvSpPr>
        <p:spPr/>
        <p:txBody>
          <a:bodyPr/>
          <a:lstStyle/>
          <a:p>
            <a:fld id="{87384A02-D147-49A8-A06D-A5C08FF69055}" type="slidenum">
              <a:rPr lang="en-US" smtClean="0"/>
              <a:t>22</a:t>
            </a:fld>
            <a:endParaRPr lang="en-US"/>
          </a:p>
        </p:txBody>
      </p:sp>
    </p:spTree>
    <p:extLst>
      <p:ext uri="{BB962C8B-B14F-4D97-AF65-F5344CB8AC3E}">
        <p14:creationId xmlns:p14="http://schemas.microsoft.com/office/powerpoint/2010/main" val="34680261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rtl="0">
              <a:spcBef>
                <a:spcPts val="1200"/>
              </a:spcBef>
              <a:spcAft>
                <a:spcPts val="1200"/>
              </a:spcAft>
            </a:pPr>
            <a:r>
              <a:rPr lang="en-US" sz="1200" b="0" i="0" u="none" strike="noStrike" dirty="0">
                <a:solidFill>
                  <a:srgbClr val="000000"/>
                </a:solidFill>
                <a:effectLst/>
                <a:latin typeface="Arial" panose="020B0604020202020204" pitchFamily="34" charset="0"/>
              </a:rPr>
              <a:t>For </a:t>
            </a:r>
            <a:r>
              <a:rPr lang="en-US" sz="1200" b="1" i="0" u="none" strike="noStrike" dirty="0">
                <a:solidFill>
                  <a:srgbClr val="000000"/>
                </a:solidFill>
                <a:effectLst/>
                <a:latin typeface="Arial" panose="020B0604020202020204" pitchFamily="34" charset="0"/>
              </a:rPr>
              <a:t>Question 1L</a:t>
            </a:r>
            <a:r>
              <a:rPr lang="en-US" sz="1200" b="0" i="0" u="none" strike="noStrike" dirty="0">
                <a:solidFill>
                  <a:srgbClr val="000000"/>
                </a:solidFill>
                <a:effectLst/>
                <a:latin typeface="Arial" panose="020B0604020202020204" pitchFamily="34" charset="0"/>
              </a:rPr>
              <a:t>, you'll need to provide a clear description of the business’s major products and markets. This should give reviewers a solid understanding of what the business actually does. It’s helpful to include details like how long the company has been in operation, whether it's a leader in its field, and other relevant industry context—but above all, make sure the core business activities are clear. Reviewers need to understand the industry and business type to assess funding eligibility.</a:t>
            </a:r>
          </a:p>
          <a:p>
            <a:pPr rtl="0">
              <a:spcBef>
                <a:spcPts val="1200"/>
              </a:spcBef>
              <a:spcAft>
                <a:spcPts val="1200"/>
              </a:spcAft>
            </a:pPr>
            <a:endParaRPr lang="en-US" b="0" dirty="0">
              <a:effectLst/>
            </a:endParaRPr>
          </a:p>
          <a:p>
            <a:pPr rtl="0">
              <a:spcBef>
                <a:spcPts val="1200"/>
              </a:spcBef>
              <a:spcAft>
                <a:spcPts val="1200"/>
              </a:spcAft>
            </a:pPr>
            <a:r>
              <a:rPr lang="en-US" sz="1200" b="0" i="0" u="none" strike="noStrike" dirty="0">
                <a:solidFill>
                  <a:srgbClr val="000000"/>
                </a:solidFill>
                <a:effectLst/>
                <a:latin typeface="Arial" panose="020B0604020202020204" pitchFamily="34" charset="0"/>
              </a:rPr>
              <a:t>Next, in your </a:t>
            </a:r>
            <a:r>
              <a:rPr lang="en-US" sz="1200" b="1" i="0" u="none" strike="noStrike" dirty="0">
                <a:solidFill>
                  <a:srgbClr val="000000"/>
                </a:solidFill>
                <a:effectLst/>
                <a:latin typeface="Arial" panose="020B0604020202020204" pitchFamily="34" charset="0"/>
              </a:rPr>
              <a:t>Project Overview</a:t>
            </a:r>
            <a:r>
              <a:rPr lang="en-US" sz="1200" b="0" i="0" u="none" strike="noStrike" dirty="0">
                <a:solidFill>
                  <a:srgbClr val="000000"/>
                </a:solidFill>
                <a:effectLst/>
                <a:latin typeface="Arial" panose="020B0604020202020204" pitchFamily="34" charset="0"/>
              </a:rPr>
              <a:t>, you’ll find two narrative sections:</a:t>
            </a:r>
          </a:p>
          <a:p>
            <a:pPr rtl="0">
              <a:spcBef>
                <a:spcPts val="1200"/>
              </a:spcBef>
              <a:spcAft>
                <a:spcPts val="1200"/>
              </a:spcAft>
            </a:pPr>
            <a:br>
              <a:rPr lang="en-US" sz="1200" b="0"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2A – Needs Analysis, and</a:t>
            </a:r>
            <a:br>
              <a:rPr lang="en-US" sz="1200" b="0"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2B – Training Solution</a:t>
            </a:r>
            <a:endParaRPr lang="en-US" b="0" dirty="0">
              <a:effectLst/>
            </a:endParaRPr>
          </a:p>
          <a:p>
            <a:pPr rtl="0">
              <a:spcBef>
                <a:spcPts val="1200"/>
              </a:spcBef>
              <a:spcAft>
                <a:spcPts val="1200"/>
              </a:spcAft>
            </a:pPr>
            <a:endParaRPr lang="en-US" sz="1200" b="0" i="0" u="none" strike="noStrike" dirty="0">
              <a:solidFill>
                <a:srgbClr val="000000"/>
              </a:solidFill>
              <a:effectLst/>
              <a:latin typeface="Arial" panose="020B0604020202020204" pitchFamily="34" charset="0"/>
            </a:endParaRPr>
          </a:p>
          <a:p>
            <a:pPr rtl="0">
              <a:spcBef>
                <a:spcPts val="1200"/>
              </a:spcBef>
              <a:spcAft>
                <a:spcPts val="1200"/>
              </a:spcAft>
            </a:pPr>
            <a:r>
              <a:rPr lang="en-US" sz="1200" b="0" i="0" u="none" strike="noStrike" dirty="0">
                <a:solidFill>
                  <a:srgbClr val="000000"/>
                </a:solidFill>
                <a:effectLst/>
                <a:latin typeface="Arial" panose="020B0604020202020204" pitchFamily="34" charset="0"/>
              </a:rPr>
              <a:t>Let’s start with the </a:t>
            </a:r>
            <a:r>
              <a:rPr lang="en-US" sz="1200" b="1" i="0" u="none" strike="noStrike" dirty="0">
                <a:solidFill>
                  <a:srgbClr val="000000"/>
                </a:solidFill>
                <a:effectLst/>
                <a:latin typeface="Arial" panose="020B0604020202020204" pitchFamily="34" charset="0"/>
              </a:rPr>
              <a:t>Needs Analysis</a:t>
            </a:r>
            <a:r>
              <a:rPr lang="en-US" sz="1200" b="0" i="0" u="none" strike="noStrike" dirty="0">
                <a:solidFill>
                  <a:srgbClr val="000000"/>
                </a:solidFill>
                <a:effectLst/>
                <a:latin typeface="Arial" panose="020B0604020202020204" pitchFamily="34" charset="0"/>
              </a:rPr>
              <a:t>. This is where you explain how you identified the training needs for the business. Sometimes, applicants confuse this with the purpose section, but it’s important to separate the two.</a:t>
            </a:r>
            <a:endParaRPr lang="en-US" b="0" dirty="0">
              <a:effectLst/>
            </a:endParaRPr>
          </a:p>
          <a:p>
            <a:pPr rtl="0">
              <a:spcBef>
                <a:spcPts val="1200"/>
              </a:spcBef>
              <a:spcAft>
                <a:spcPts val="1200"/>
              </a:spcAft>
            </a:pPr>
            <a:r>
              <a:rPr lang="en-US" sz="1200" b="0" i="0" u="none" strike="noStrike" dirty="0">
                <a:solidFill>
                  <a:srgbClr val="000000"/>
                </a:solidFill>
                <a:effectLst/>
                <a:latin typeface="Arial" panose="020B0604020202020204" pitchFamily="34" charset="0"/>
              </a:rPr>
              <a:t>In </a:t>
            </a:r>
            <a:r>
              <a:rPr lang="en-US" sz="1200" b="1" i="0" u="none" strike="noStrike" dirty="0">
                <a:solidFill>
                  <a:srgbClr val="000000"/>
                </a:solidFill>
                <a:effectLst/>
                <a:latin typeface="Arial" panose="020B0604020202020204" pitchFamily="34" charset="0"/>
              </a:rPr>
              <a:t>2B – Training Solution</a:t>
            </a:r>
            <a:r>
              <a:rPr lang="en-US" sz="1200" b="0" i="0" u="none" strike="noStrike" dirty="0">
                <a:solidFill>
                  <a:srgbClr val="000000"/>
                </a:solidFill>
                <a:effectLst/>
                <a:latin typeface="Arial" panose="020B0604020202020204" pitchFamily="34" charset="0"/>
              </a:rPr>
              <a:t>, describe how your training plan will address those identified needs. Your narrative should align with the intent and priorities you selected earlier in the application.</a:t>
            </a:r>
            <a:endParaRPr lang="en-US" b="0" dirty="0">
              <a:effectLst/>
            </a:endParaRPr>
          </a:p>
          <a:p>
            <a:pPr rtl="0">
              <a:spcBef>
                <a:spcPts val="1200"/>
              </a:spcBef>
              <a:spcAft>
                <a:spcPts val="1200"/>
              </a:spcAft>
            </a:pPr>
            <a:r>
              <a:rPr lang="en-US" sz="1200" b="0" i="0" u="none" strike="noStrike" dirty="0">
                <a:solidFill>
                  <a:srgbClr val="000000"/>
                </a:solidFill>
                <a:effectLst/>
                <a:latin typeface="Arial" panose="020B0604020202020204" pitchFamily="34" charset="0"/>
              </a:rPr>
              <a:t>If your project focuses on employee upskilling, retraining, retention, or layoff prevention, be sure to clearly explain that. Also, if your project includes industry-recognized credentials, make sure those are specifically identified—reviewers pay close attention to that.</a:t>
            </a:r>
            <a:endParaRPr lang="en-US" b="0" dirty="0">
              <a:effectLst/>
            </a:endParaRPr>
          </a:p>
          <a:p>
            <a:pPr rtl="0">
              <a:spcBef>
                <a:spcPts val="1200"/>
              </a:spcBef>
              <a:spcAft>
                <a:spcPts val="1200"/>
              </a:spcAft>
            </a:pPr>
            <a:endParaRPr lang="en-US" sz="1200" b="0" i="0" u="none" strike="noStrike" dirty="0">
              <a:solidFill>
                <a:srgbClr val="000000"/>
              </a:solidFill>
              <a:effectLst/>
              <a:latin typeface="Arial" panose="020B0604020202020204" pitchFamily="34" charset="0"/>
            </a:endParaRPr>
          </a:p>
          <a:p>
            <a:pPr rtl="0">
              <a:spcBef>
                <a:spcPts val="1200"/>
              </a:spcBef>
              <a:spcAft>
                <a:spcPts val="1200"/>
              </a:spcAft>
            </a:pPr>
            <a:r>
              <a:rPr lang="en-US" sz="1200" b="0" i="0" u="none" strike="noStrike" dirty="0">
                <a:solidFill>
                  <a:srgbClr val="000000"/>
                </a:solidFill>
                <a:effectLst/>
                <a:latin typeface="Arial" panose="020B0604020202020204" pitchFamily="34" charset="0"/>
              </a:rPr>
              <a:t>Finally, don’t forget to include whether the business is a minority-, women-, or veteran-owned business (MWB/VBE)—this is important context for reviewers.</a:t>
            </a:r>
            <a:endParaRPr lang="en-US" b="0" dirty="0">
              <a:effectLst/>
            </a:endParaRPr>
          </a:p>
          <a:p>
            <a:br>
              <a:rPr lang="en-US" dirty="0"/>
            </a:br>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23</a:t>
            </a:fld>
            <a:endParaRPr lang="en-US"/>
          </a:p>
        </p:txBody>
      </p:sp>
    </p:spTree>
    <p:extLst>
      <p:ext uri="{BB962C8B-B14F-4D97-AF65-F5344CB8AC3E}">
        <p14:creationId xmlns:p14="http://schemas.microsoft.com/office/powerpoint/2010/main" val="8165335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rtl="0">
              <a:spcBef>
                <a:spcPts val="1200"/>
              </a:spcBef>
              <a:spcAft>
                <a:spcPts val="1200"/>
              </a:spcAft>
            </a:pPr>
            <a:r>
              <a:rPr lang="en-US" sz="1200" b="0" i="0" u="none" strike="noStrike" dirty="0">
                <a:solidFill>
                  <a:srgbClr val="000000"/>
                </a:solidFill>
                <a:effectLst/>
                <a:latin typeface="Arial" panose="020B0604020202020204" pitchFamily="34" charset="0"/>
              </a:rPr>
              <a:t>Let’s go over some important </a:t>
            </a:r>
            <a:r>
              <a:rPr lang="en-US" sz="1200" b="1" i="0" u="none" strike="noStrike" dirty="0">
                <a:solidFill>
                  <a:srgbClr val="000000"/>
                </a:solidFill>
                <a:effectLst/>
                <a:latin typeface="Arial" panose="020B0604020202020204" pitchFamily="34" charset="0"/>
              </a:rPr>
              <a:t>financial and administrative requirements</a:t>
            </a:r>
            <a:r>
              <a:rPr lang="en-US" sz="1200" b="0" i="0" u="none" strike="noStrike" dirty="0">
                <a:solidFill>
                  <a:srgbClr val="000000"/>
                </a:solidFill>
                <a:effectLst/>
                <a:latin typeface="Arial" panose="020B0604020202020204" pitchFamily="34" charset="0"/>
              </a:rPr>
              <a:t> for JSP projects.</a:t>
            </a:r>
            <a:endParaRPr lang="en-US" sz="1800" b="0" dirty="0">
              <a:effectLst/>
            </a:endParaRPr>
          </a:p>
          <a:p>
            <a:pPr rtl="0">
              <a:spcBef>
                <a:spcPts val="1200"/>
              </a:spcBef>
              <a:spcAft>
                <a:spcPts val="1200"/>
              </a:spcAft>
            </a:pPr>
            <a:endParaRPr lang="en-US" sz="1200" b="0" i="0" u="none" strike="noStrike" dirty="0">
              <a:solidFill>
                <a:srgbClr val="000000"/>
              </a:solidFill>
              <a:effectLst/>
              <a:latin typeface="Arial" panose="020B0604020202020204" pitchFamily="34" charset="0"/>
            </a:endParaRPr>
          </a:p>
          <a:p>
            <a:pPr rtl="0">
              <a:spcBef>
                <a:spcPts val="1200"/>
              </a:spcBef>
              <a:spcAft>
                <a:spcPts val="1200"/>
              </a:spcAft>
            </a:pPr>
            <a:r>
              <a:rPr lang="en-US" sz="1200" b="0" i="0" u="none" strike="noStrike" dirty="0">
                <a:solidFill>
                  <a:srgbClr val="000000"/>
                </a:solidFill>
                <a:effectLst/>
                <a:latin typeface="Arial" panose="020B0604020202020204" pitchFamily="34" charset="0"/>
              </a:rPr>
              <a:t>First, the </a:t>
            </a:r>
            <a:r>
              <a:rPr lang="en-US" sz="1200" b="1" i="0" u="none" strike="noStrike" dirty="0">
                <a:solidFill>
                  <a:srgbClr val="000000"/>
                </a:solidFill>
                <a:effectLst/>
                <a:latin typeface="Arial" panose="020B0604020202020204" pitchFamily="34" charset="0"/>
              </a:rPr>
              <a:t>Matching Funds Requirement</a:t>
            </a:r>
            <a:r>
              <a:rPr lang="en-US" sz="1200" b="0" i="0" u="none" strike="noStrike" dirty="0">
                <a:solidFill>
                  <a:srgbClr val="000000"/>
                </a:solidFill>
                <a:effectLst/>
                <a:latin typeface="Arial" panose="020B0604020202020204" pitchFamily="34" charset="0"/>
              </a:rPr>
              <a:t>:</a:t>
            </a:r>
            <a:br>
              <a:rPr lang="en-US" sz="1200" b="0"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Every dollar of JSP funding must be matched dollar-for-dollar with private sector contributions. This match can include cash, employee wages during training, or other eligible forms of support. The goal here is to ensure a shared investment between the state and the business partner.</a:t>
            </a:r>
            <a:endParaRPr lang="en-US" sz="1800" b="0" dirty="0">
              <a:effectLst/>
            </a:endParaRPr>
          </a:p>
          <a:p>
            <a:pPr rtl="0">
              <a:spcBef>
                <a:spcPts val="1200"/>
              </a:spcBef>
              <a:spcAft>
                <a:spcPts val="1200"/>
              </a:spcAft>
            </a:pPr>
            <a:endParaRPr lang="en-US" sz="1200" b="0" i="0" u="none" strike="noStrike" dirty="0">
              <a:solidFill>
                <a:srgbClr val="000000"/>
              </a:solidFill>
              <a:effectLst/>
              <a:latin typeface="Arial" panose="020B0604020202020204" pitchFamily="34" charset="0"/>
            </a:endParaRPr>
          </a:p>
          <a:p>
            <a:pPr rtl="0">
              <a:spcBef>
                <a:spcPts val="1200"/>
              </a:spcBef>
              <a:spcAft>
                <a:spcPts val="1200"/>
              </a:spcAft>
            </a:pPr>
            <a:r>
              <a:rPr lang="en-US" sz="1200" b="0" i="0" u="none" strike="noStrike" dirty="0">
                <a:solidFill>
                  <a:srgbClr val="000000"/>
                </a:solidFill>
                <a:effectLst/>
                <a:latin typeface="Arial" panose="020B0604020202020204" pitchFamily="34" charset="0"/>
              </a:rPr>
              <a:t>Second, </a:t>
            </a:r>
            <a:r>
              <a:rPr lang="en-US" sz="1200" b="1" i="0" u="none" strike="noStrike" dirty="0">
                <a:solidFill>
                  <a:srgbClr val="000000"/>
                </a:solidFill>
                <a:effectLst/>
                <a:latin typeface="Arial" panose="020B0604020202020204" pitchFamily="34" charset="0"/>
              </a:rPr>
              <a:t>Expenditure Accounting</a:t>
            </a:r>
            <a:r>
              <a:rPr lang="en-US" sz="1200" b="0" i="0" u="none" strike="noStrike" dirty="0">
                <a:solidFill>
                  <a:srgbClr val="000000"/>
                </a:solidFill>
                <a:effectLst/>
                <a:latin typeface="Arial" panose="020B0604020202020204" pitchFamily="34" charset="0"/>
              </a:rPr>
              <a:t>:</a:t>
            </a:r>
            <a:br>
              <a:rPr lang="en-US" sz="1200" b="0"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Each JSP project must be tracked in a separate account. This includes both the state funds and any cash match provided by the participating business. Keeping everything in a dedicated account helps maintain transparency and simplifies reporting and auditing.</a:t>
            </a:r>
            <a:endParaRPr lang="en-US" sz="1800" b="0" dirty="0">
              <a:effectLst/>
            </a:endParaRPr>
          </a:p>
          <a:p>
            <a:endParaRPr lang="en-US" sz="1200" b="0" i="0" u="none" strike="noStrike" dirty="0">
              <a:solidFill>
                <a:srgbClr val="000000"/>
              </a:solidFill>
              <a:effectLst/>
              <a:latin typeface="Arial" panose="020B0604020202020204" pitchFamily="34" charset="0"/>
            </a:endParaRPr>
          </a:p>
          <a:p>
            <a:r>
              <a:rPr lang="en-US" sz="1200" b="0" i="0" u="none" strike="noStrike" dirty="0">
                <a:solidFill>
                  <a:srgbClr val="000000"/>
                </a:solidFill>
                <a:effectLst/>
                <a:latin typeface="Arial" panose="020B0604020202020204" pitchFamily="34" charset="0"/>
              </a:rPr>
              <a:t>Finally, </a:t>
            </a:r>
            <a:r>
              <a:rPr lang="en-US" sz="1200" b="1" i="0" u="none" strike="noStrike" dirty="0">
                <a:solidFill>
                  <a:srgbClr val="000000"/>
                </a:solidFill>
                <a:effectLst/>
                <a:latin typeface="Arial" panose="020B0604020202020204" pitchFamily="34" charset="0"/>
              </a:rPr>
              <a:t>Invoicing</a:t>
            </a:r>
            <a:r>
              <a:rPr lang="en-US" sz="1200" b="0" i="0" u="none" strike="noStrike" dirty="0">
                <a:solidFill>
                  <a:srgbClr val="000000"/>
                </a:solidFill>
                <a:effectLst/>
                <a:latin typeface="Arial" panose="020B0604020202020204" pitchFamily="34" charset="0"/>
              </a:rPr>
              <a:t>:</a:t>
            </a:r>
            <a:br>
              <a:rPr lang="en-US" sz="1200" b="0"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Educational institutions involved in the training must invoice the SBCTC using the Online Budget and Invoicing System, or OBIS. This is the official platform used for processing reimbursements and managing project budgets.</a:t>
            </a:r>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24</a:t>
            </a:fld>
            <a:endParaRPr lang="en-US"/>
          </a:p>
        </p:txBody>
      </p:sp>
    </p:spTree>
    <p:extLst>
      <p:ext uri="{BB962C8B-B14F-4D97-AF65-F5344CB8AC3E}">
        <p14:creationId xmlns:p14="http://schemas.microsoft.com/office/powerpoint/2010/main" val="4190217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b="0" i="0" u="none" strike="noStrike" dirty="0">
                <a:solidFill>
                  <a:srgbClr val="003764"/>
                </a:solidFill>
                <a:effectLst/>
                <a:latin typeface="Arial" panose="020B0604020202020204" pitchFamily="34" charset="0"/>
              </a:rPr>
              <a:t>For the </a:t>
            </a:r>
            <a:r>
              <a:rPr lang="en-US" sz="1200" b="1" i="0" u="none" strike="noStrike" dirty="0">
                <a:solidFill>
                  <a:srgbClr val="003764"/>
                </a:solidFill>
                <a:effectLst/>
                <a:latin typeface="Arial" panose="020B0604020202020204" pitchFamily="34" charset="0"/>
              </a:rPr>
              <a:t>Student and Course Reporting, </a:t>
            </a:r>
            <a:r>
              <a:rPr lang="en-US" sz="1200" b="0" i="0" u="none" strike="noStrike" dirty="0">
                <a:solidFill>
                  <a:srgbClr val="003764"/>
                </a:solidFill>
                <a:effectLst/>
                <a:latin typeface="Arial" panose="020B0604020202020204" pitchFamily="34" charset="0"/>
              </a:rPr>
              <a:t>all JSP courses must be set up in ctcLink each quarter. This includes assigning a class number, subject, and catalog number. It’s important to note that only JSP students should be enrolled in these designated sections. Proper setup in ctcLink ensures accurate tracking, reporting, and compliance.</a:t>
            </a:r>
            <a:br>
              <a:rPr lang="en-US" sz="1200" b="0" i="0" u="none" strike="noStrike" dirty="0">
                <a:solidFill>
                  <a:srgbClr val="003764"/>
                </a:solidFill>
                <a:effectLst/>
                <a:latin typeface="Arial" panose="020B0604020202020204" pitchFamily="34" charset="0"/>
              </a:rPr>
            </a:br>
            <a:r>
              <a:rPr lang="en-US" sz="1200" b="0" i="1" u="none" strike="noStrike" dirty="0">
                <a:solidFill>
                  <a:srgbClr val="003764"/>
                </a:solidFill>
                <a:effectLst/>
                <a:latin typeface="Arial" panose="020B0604020202020204" pitchFamily="34" charset="0"/>
              </a:rPr>
              <a:t>A link to the full coding and reporting guidelines can be found on Slide 28.</a:t>
            </a:r>
          </a:p>
          <a:p>
            <a:endParaRPr lang="en-US" sz="1200" b="0" i="1" u="none" strike="noStrike" dirty="0">
              <a:solidFill>
                <a:srgbClr val="003764"/>
              </a:solidFill>
              <a:effectLst/>
              <a:latin typeface="Arial" panose="020B0604020202020204" pitchFamily="34" charset="0"/>
            </a:endParaRPr>
          </a:p>
          <a:p>
            <a:pPr rtl="0">
              <a:spcBef>
                <a:spcPts val="1200"/>
              </a:spcBef>
              <a:spcAft>
                <a:spcPts val="1200"/>
              </a:spcAft>
            </a:pPr>
            <a:r>
              <a:rPr lang="en-US" sz="1200" b="0" i="0" u="none" strike="noStrike" dirty="0">
                <a:solidFill>
                  <a:srgbClr val="003764"/>
                </a:solidFill>
                <a:effectLst/>
                <a:latin typeface="Arial" panose="020B0604020202020204" pitchFamily="34" charset="0"/>
              </a:rPr>
              <a:t>Next, let’s talk about </a:t>
            </a:r>
            <a:r>
              <a:rPr lang="en-US" sz="1200" b="1" i="0" u="none" strike="noStrike" dirty="0">
                <a:solidFill>
                  <a:srgbClr val="003764"/>
                </a:solidFill>
                <a:effectLst/>
                <a:latin typeface="Arial" panose="020B0604020202020204" pitchFamily="34" charset="0"/>
              </a:rPr>
              <a:t>Subcontracts</a:t>
            </a:r>
            <a:r>
              <a:rPr lang="en-US" sz="1200" b="0" i="0" u="none" strike="noStrike" dirty="0">
                <a:solidFill>
                  <a:srgbClr val="003764"/>
                </a:solidFill>
                <a:effectLst/>
                <a:latin typeface="Arial" panose="020B0604020202020204" pitchFamily="34" charset="0"/>
              </a:rPr>
              <a:t>:</a:t>
            </a:r>
            <a:br>
              <a:rPr lang="en-US" sz="1200" b="0" i="0" u="none" strike="noStrike" dirty="0">
                <a:solidFill>
                  <a:srgbClr val="003764"/>
                </a:solidFill>
                <a:effectLst/>
                <a:latin typeface="Arial" panose="020B0604020202020204" pitchFamily="34" charset="0"/>
              </a:rPr>
            </a:br>
            <a:r>
              <a:rPr lang="en-US" sz="1200" b="0" i="0" u="none" strike="noStrike" dirty="0">
                <a:solidFill>
                  <a:srgbClr val="003764"/>
                </a:solidFill>
                <a:effectLst/>
                <a:latin typeface="Arial" panose="020B0604020202020204" pitchFamily="34" charset="0"/>
              </a:rPr>
              <a:t>If your project includes subcontractors, those contracts must be fully executed before any paid work begins.</a:t>
            </a:r>
            <a:endParaRPr lang="en-US" sz="1200" b="0" dirty="0">
              <a:effectLst/>
            </a:endParaRPr>
          </a:p>
          <a:p>
            <a:r>
              <a:rPr lang="en-US" sz="1200" b="0" i="0" u="none" strike="noStrike" dirty="0">
                <a:solidFill>
                  <a:srgbClr val="003764"/>
                </a:solidFill>
                <a:effectLst/>
                <a:latin typeface="Arial" panose="020B0604020202020204" pitchFamily="34" charset="0"/>
              </a:rPr>
              <a:t>And if a subcontractor is responsible for delivering a significant portion of the training, your educational institution must outline the specific steps you’ll take to ensure that the state’s investment benefits both your college and the broader industry. This is about accountability and making sure the impact of the funding is maximized.</a:t>
            </a:r>
            <a:endParaRPr lang="en-US" sz="1200" b="0" dirty="0"/>
          </a:p>
        </p:txBody>
      </p:sp>
      <p:sp>
        <p:nvSpPr>
          <p:cNvPr id="4" name="Slide Number Placeholder 3"/>
          <p:cNvSpPr>
            <a:spLocks noGrp="1"/>
          </p:cNvSpPr>
          <p:nvPr>
            <p:ph type="sldNum" sz="quarter" idx="5"/>
          </p:nvPr>
        </p:nvSpPr>
        <p:spPr/>
        <p:txBody>
          <a:bodyPr/>
          <a:lstStyle/>
          <a:p>
            <a:fld id="{87384A02-D147-49A8-A06D-A5C08FF69055}" type="slidenum">
              <a:rPr lang="en-US" smtClean="0"/>
              <a:t>25</a:t>
            </a:fld>
            <a:endParaRPr lang="en-US"/>
          </a:p>
        </p:txBody>
      </p:sp>
    </p:spTree>
    <p:extLst>
      <p:ext uri="{BB962C8B-B14F-4D97-AF65-F5344CB8AC3E}">
        <p14:creationId xmlns:p14="http://schemas.microsoft.com/office/powerpoint/2010/main" val="1560940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rtl="0">
              <a:spcBef>
                <a:spcPts val="1200"/>
              </a:spcBef>
              <a:spcAft>
                <a:spcPts val="1200"/>
              </a:spcAft>
            </a:pPr>
            <a:r>
              <a:rPr lang="en-US" sz="1200" b="0" i="0" u="none" strike="noStrike" dirty="0">
                <a:solidFill>
                  <a:srgbClr val="000000"/>
                </a:solidFill>
                <a:effectLst/>
                <a:latin typeface="Arial" panose="020B0604020202020204" pitchFamily="34" charset="0"/>
              </a:rPr>
              <a:t>Let’s wrap up with two final administrative requirements: </a:t>
            </a:r>
            <a:r>
              <a:rPr lang="en-US" sz="1200" b="1" i="0" u="none" strike="noStrike" dirty="0">
                <a:solidFill>
                  <a:srgbClr val="000000"/>
                </a:solidFill>
                <a:effectLst/>
                <a:latin typeface="Arial" panose="020B0604020202020204" pitchFamily="34" charset="0"/>
              </a:rPr>
              <a:t>Records Retention</a:t>
            </a:r>
            <a:r>
              <a:rPr lang="en-US" sz="1200" b="0" i="0" u="none" strike="noStrike" dirty="0">
                <a:solidFill>
                  <a:srgbClr val="000000"/>
                </a:solidFill>
                <a:effectLst/>
                <a:latin typeface="Arial" panose="020B0604020202020204" pitchFamily="34" charset="0"/>
              </a:rPr>
              <a:t> and the </a:t>
            </a:r>
            <a:r>
              <a:rPr lang="en-US" sz="1200" b="1" i="0" u="none" strike="noStrike" dirty="0">
                <a:solidFill>
                  <a:srgbClr val="000000"/>
                </a:solidFill>
                <a:effectLst/>
                <a:latin typeface="Arial" panose="020B0604020202020204" pitchFamily="34" charset="0"/>
              </a:rPr>
              <a:t>Final Report</a:t>
            </a:r>
            <a:r>
              <a:rPr lang="en-US" sz="1200" b="0" i="0" u="none" strike="noStrike" dirty="0">
                <a:solidFill>
                  <a:srgbClr val="000000"/>
                </a:solidFill>
                <a:effectLst/>
                <a:latin typeface="Arial" panose="020B0604020202020204" pitchFamily="34" charset="0"/>
              </a:rPr>
              <a:t>.</a:t>
            </a:r>
          </a:p>
          <a:p>
            <a:pPr rtl="0">
              <a:spcBef>
                <a:spcPts val="1200"/>
              </a:spcBef>
              <a:spcAft>
                <a:spcPts val="1200"/>
              </a:spcAft>
            </a:pPr>
            <a:endParaRPr lang="en-US" sz="1800" b="0" dirty="0">
              <a:effectLst/>
            </a:endParaRPr>
          </a:p>
          <a:p>
            <a:pPr rtl="0">
              <a:spcBef>
                <a:spcPts val="1200"/>
              </a:spcBef>
              <a:spcAft>
                <a:spcPts val="1200"/>
              </a:spcAft>
            </a:pPr>
            <a:r>
              <a:rPr lang="en-US" sz="1200" b="0" i="0" u="none" strike="noStrike" dirty="0">
                <a:solidFill>
                  <a:srgbClr val="000000"/>
                </a:solidFill>
                <a:effectLst/>
                <a:latin typeface="Arial" panose="020B0604020202020204" pitchFamily="34" charset="0"/>
              </a:rPr>
              <a:t>First, the </a:t>
            </a:r>
            <a:r>
              <a:rPr lang="en-US" sz="1200" b="1" i="0" u="none" strike="noStrike" dirty="0">
                <a:solidFill>
                  <a:srgbClr val="000000"/>
                </a:solidFill>
                <a:effectLst/>
                <a:latin typeface="Arial" panose="020B0604020202020204" pitchFamily="34" charset="0"/>
              </a:rPr>
              <a:t>Records Retention</a:t>
            </a:r>
            <a:r>
              <a:rPr lang="en-US" sz="1200" b="0" i="0" u="none" strike="noStrike" dirty="0">
                <a:solidFill>
                  <a:srgbClr val="000000"/>
                </a:solidFill>
                <a:effectLst/>
                <a:latin typeface="Arial" panose="020B0604020202020204" pitchFamily="34" charset="0"/>
              </a:rPr>
              <a:t> requirement:</a:t>
            </a:r>
            <a:br>
              <a:rPr lang="en-US" sz="1200" b="0"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Educational institutions must maintain detailed records for every JSP project. This includes documentation on trainees, curriculum, financials, course information, time and effort reporting, and any external audits conducted.</a:t>
            </a:r>
            <a:br>
              <a:rPr lang="en-US" sz="1200" b="0"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These records are essential for ensuring accountability and must be kept organized and accessible in case of a review or audit.</a:t>
            </a:r>
            <a:endParaRPr lang="en-US" sz="1800" b="0" dirty="0">
              <a:effectLst/>
            </a:endParaRPr>
          </a:p>
          <a:p>
            <a:endParaRPr lang="en-US" sz="1200" b="0" i="0" u="none" strike="noStrike" dirty="0">
              <a:solidFill>
                <a:srgbClr val="000000"/>
              </a:solidFill>
              <a:effectLst/>
              <a:latin typeface="Arial" panose="020B0604020202020204" pitchFamily="34" charset="0"/>
            </a:endParaRPr>
          </a:p>
          <a:p>
            <a:r>
              <a:rPr lang="en-US" sz="1200" b="0" i="0" u="none" strike="noStrike" dirty="0">
                <a:solidFill>
                  <a:srgbClr val="000000"/>
                </a:solidFill>
                <a:effectLst/>
                <a:latin typeface="Arial" panose="020B0604020202020204" pitchFamily="34" charset="0"/>
              </a:rPr>
              <a:t>Next is the </a:t>
            </a:r>
            <a:r>
              <a:rPr lang="en-US" sz="1200" b="1" i="0" u="none" strike="noStrike" dirty="0">
                <a:solidFill>
                  <a:srgbClr val="000000"/>
                </a:solidFill>
                <a:effectLst/>
                <a:latin typeface="Arial" panose="020B0604020202020204" pitchFamily="34" charset="0"/>
              </a:rPr>
              <a:t>Final Report</a:t>
            </a:r>
            <a:r>
              <a:rPr lang="en-US" sz="1200" b="0" i="0" u="none" strike="noStrike" dirty="0">
                <a:solidFill>
                  <a:srgbClr val="000000"/>
                </a:solidFill>
                <a:effectLst/>
                <a:latin typeface="Arial" panose="020B0604020202020204" pitchFamily="34" charset="0"/>
              </a:rPr>
              <a:t>:</a:t>
            </a:r>
            <a:br>
              <a:rPr lang="en-US" sz="1200" b="0"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All JSP projects are required to submit a final report. For grants that end on June 30, 2027, the deadline to submit your final report is July 10, 2027.</a:t>
            </a:r>
            <a:br>
              <a:rPr lang="en-US" sz="1200" b="0"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This report helps document the outcomes of your project and ensures that the goals of the grant were met.</a:t>
            </a:r>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26</a:t>
            </a:fld>
            <a:endParaRPr lang="en-US"/>
          </a:p>
        </p:txBody>
      </p:sp>
    </p:spTree>
    <p:extLst>
      <p:ext uri="{BB962C8B-B14F-4D97-AF65-F5344CB8AC3E}">
        <p14:creationId xmlns:p14="http://schemas.microsoft.com/office/powerpoint/2010/main" val="34104694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B6444-D4ED-45E4-FD00-21E66BD3A5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CCA49F-D00D-3241-6439-26A5195D7B63}"/>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2DE1833C-0E35-4BA5-1C5D-51BC4AD359D9}"/>
              </a:ext>
            </a:extLst>
          </p:cNvPr>
          <p:cNvSpPr>
            <a:spLocks noGrp="1"/>
          </p:cNvSpPr>
          <p:nvPr>
            <p:ph type="body" idx="1"/>
          </p:nvPr>
        </p:nvSpPr>
        <p:spPr/>
        <p:txBody>
          <a:bodyPr/>
          <a:lstStyle/>
          <a:p>
            <a:pPr rtl="0">
              <a:spcBef>
                <a:spcPts val="1200"/>
              </a:spcBef>
              <a:spcAft>
                <a:spcPts val="1200"/>
              </a:spcAft>
            </a:pPr>
            <a:endParaRPr lang="en-US" dirty="0"/>
          </a:p>
        </p:txBody>
      </p:sp>
      <p:sp>
        <p:nvSpPr>
          <p:cNvPr id="4" name="Slide Number Placeholder 3">
            <a:extLst>
              <a:ext uri="{FF2B5EF4-FFF2-40B4-BE49-F238E27FC236}">
                <a16:creationId xmlns:a16="http://schemas.microsoft.com/office/drawing/2014/main" id="{6ECB9E5E-3CB4-0C67-28F3-DBB419AE847D}"/>
              </a:ext>
            </a:extLst>
          </p:cNvPr>
          <p:cNvSpPr>
            <a:spLocks noGrp="1"/>
          </p:cNvSpPr>
          <p:nvPr>
            <p:ph type="sldNum" sz="quarter" idx="5"/>
          </p:nvPr>
        </p:nvSpPr>
        <p:spPr/>
        <p:txBody>
          <a:bodyPr/>
          <a:lstStyle/>
          <a:p>
            <a:fld id="{87384A02-D147-49A8-A06D-A5C08FF69055}" type="slidenum">
              <a:rPr lang="en-US" smtClean="0"/>
              <a:t>27</a:t>
            </a:fld>
            <a:endParaRPr lang="en-US"/>
          </a:p>
        </p:txBody>
      </p:sp>
    </p:spTree>
    <p:extLst>
      <p:ext uri="{BB962C8B-B14F-4D97-AF65-F5344CB8AC3E}">
        <p14:creationId xmlns:p14="http://schemas.microsoft.com/office/powerpoint/2010/main" val="10394753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rtl="0">
              <a:spcBef>
                <a:spcPts val="1200"/>
              </a:spcBef>
              <a:spcAft>
                <a:spcPts val="1200"/>
              </a:spcAft>
            </a:pPr>
            <a:r>
              <a:rPr lang="en-US" sz="1200" b="0" i="0" u="none" strike="noStrike" dirty="0">
                <a:solidFill>
                  <a:srgbClr val="000000"/>
                </a:solidFill>
                <a:effectLst/>
                <a:latin typeface="Arial" panose="020B0604020202020204" pitchFamily="34" charset="0"/>
              </a:rPr>
              <a:t>Now let’s take a look at the </a:t>
            </a:r>
            <a:r>
              <a:rPr lang="en-US" sz="1200" b="1" i="0" u="none" strike="noStrike" dirty="0">
                <a:solidFill>
                  <a:srgbClr val="000000"/>
                </a:solidFill>
                <a:effectLst/>
                <a:latin typeface="Arial" panose="020B0604020202020204" pitchFamily="34" charset="0"/>
              </a:rPr>
              <a:t>project timeline</a:t>
            </a:r>
            <a:r>
              <a:rPr lang="en-US" sz="1200" b="0" i="0" u="none" strike="noStrike" dirty="0">
                <a:solidFill>
                  <a:srgbClr val="000000"/>
                </a:solidFill>
                <a:effectLst/>
                <a:latin typeface="Arial" panose="020B0604020202020204" pitchFamily="34" charset="0"/>
              </a:rPr>
              <a:t>.</a:t>
            </a:r>
            <a:endParaRPr lang="en-US" sz="1800" b="0" dirty="0">
              <a:effectLst/>
            </a:endParaRPr>
          </a:p>
          <a:p>
            <a:pPr rtl="0">
              <a:spcBef>
                <a:spcPts val="1200"/>
              </a:spcBef>
              <a:spcAft>
                <a:spcPts val="1200"/>
              </a:spcAft>
            </a:pPr>
            <a:endParaRPr lang="en-US" sz="1200" b="1" i="0" u="none" strike="noStrike" dirty="0">
              <a:solidFill>
                <a:srgbClr val="000000"/>
              </a:solidFill>
              <a:effectLst/>
              <a:latin typeface="Arial" panose="020B0604020202020204" pitchFamily="34" charset="0"/>
            </a:endParaRPr>
          </a:p>
          <a:p>
            <a:pPr rtl="0">
              <a:spcBef>
                <a:spcPts val="1200"/>
              </a:spcBef>
              <a:spcAft>
                <a:spcPts val="1200"/>
              </a:spcAft>
            </a:pPr>
            <a:r>
              <a:rPr lang="en-US" sz="1200" b="1" i="0" u="none" strike="noStrike" dirty="0">
                <a:solidFill>
                  <a:srgbClr val="000000"/>
                </a:solidFill>
                <a:effectLst/>
                <a:latin typeface="Arial" panose="020B0604020202020204" pitchFamily="34" charset="0"/>
              </a:rPr>
              <a:t>Proposals are due on April 30, 2026, by 11:55 PM.</a:t>
            </a:r>
            <a:br>
              <a:rPr lang="en-US" sz="1200" b="1"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However, please note that staff support will only be available until 4:00 PM that day. So we strongly encourage you to start early and avoid waiting until the last minute in case you run into any issues.</a:t>
            </a:r>
            <a:endParaRPr lang="en-US" sz="1800" b="0" dirty="0">
              <a:effectLst/>
            </a:endParaRPr>
          </a:p>
          <a:p>
            <a:pPr rtl="0">
              <a:spcBef>
                <a:spcPts val="1200"/>
              </a:spcBef>
              <a:spcAft>
                <a:spcPts val="1200"/>
              </a:spcAft>
            </a:pPr>
            <a:r>
              <a:rPr lang="en-US" sz="1200" b="0" i="0" u="none" strike="noStrike" dirty="0">
                <a:solidFill>
                  <a:srgbClr val="000000"/>
                </a:solidFill>
                <a:effectLst/>
                <a:latin typeface="Arial" panose="020B0604020202020204" pitchFamily="34" charset="0"/>
              </a:rPr>
              <a:t>The review and approval process will run from May 1 through May 29, 2026. During this time, we’ll be in communication with you to ensure everything is in order—particularly your budget—so that if your project is recommended for award, we’re ready to move forward.</a:t>
            </a:r>
            <a:endParaRPr lang="en-US" sz="1800" b="0" dirty="0">
              <a:effectLst/>
            </a:endParaRPr>
          </a:p>
          <a:p>
            <a:pPr rtl="0">
              <a:spcBef>
                <a:spcPts val="1200"/>
              </a:spcBef>
              <a:spcAft>
                <a:spcPts val="1200"/>
              </a:spcAft>
            </a:pPr>
            <a:endParaRPr lang="en-US" sz="1200" b="1" i="0" u="none" strike="noStrike" dirty="0">
              <a:solidFill>
                <a:srgbClr val="000000"/>
              </a:solidFill>
              <a:effectLst/>
              <a:latin typeface="Arial" panose="020B0604020202020204" pitchFamily="34" charset="0"/>
            </a:endParaRPr>
          </a:p>
          <a:p>
            <a:pPr rtl="0">
              <a:spcBef>
                <a:spcPts val="1200"/>
              </a:spcBef>
              <a:spcAft>
                <a:spcPts val="1200"/>
              </a:spcAft>
            </a:pPr>
            <a:r>
              <a:rPr lang="en-US" sz="1200" b="1" i="0" u="none" strike="noStrike" dirty="0">
                <a:solidFill>
                  <a:srgbClr val="000000"/>
                </a:solidFill>
                <a:effectLst/>
                <a:latin typeface="Arial" panose="020B0604020202020204" pitchFamily="34" charset="0"/>
              </a:rPr>
              <a:t>Funding will begin on July 1, 2026</a:t>
            </a:r>
            <a:r>
              <a:rPr lang="en-US" sz="1200" b="0" i="0" u="none" strike="noStrike" dirty="0">
                <a:solidFill>
                  <a:srgbClr val="000000"/>
                </a:solidFill>
                <a:effectLst/>
                <a:latin typeface="Arial" panose="020B0604020202020204" pitchFamily="34" charset="0"/>
              </a:rPr>
              <a:t> for awarded projects.</a:t>
            </a:r>
            <a:endParaRPr lang="en-US" sz="1800" b="0" dirty="0">
              <a:effectLst/>
            </a:endParaRPr>
          </a:p>
          <a:p>
            <a:pPr rtl="0">
              <a:spcBef>
                <a:spcPts val="1200"/>
              </a:spcBef>
              <a:spcAft>
                <a:spcPts val="1200"/>
              </a:spcAft>
            </a:pPr>
            <a:endParaRPr lang="en-US" sz="1200" b="0" i="0" u="none" strike="noStrike" dirty="0">
              <a:solidFill>
                <a:srgbClr val="000000"/>
              </a:solidFill>
              <a:effectLst/>
              <a:latin typeface="Arial" panose="020B0604020202020204" pitchFamily="34" charset="0"/>
            </a:endParaRPr>
          </a:p>
          <a:p>
            <a:pPr rtl="0">
              <a:spcBef>
                <a:spcPts val="1200"/>
              </a:spcBef>
              <a:spcAft>
                <a:spcPts val="1200"/>
              </a:spcAft>
            </a:pPr>
            <a:r>
              <a:rPr lang="en-US" sz="1200" b="0" i="0" u="none" strike="noStrike" dirty="0">
                <a:solidFill>
                  <a:srgbClr val="000000"/>
                </a:solidFill>
                <a:effectLst/>
                <a:latin typeface="Arial" panose="020B0604020202020204" pitchFamily="34" charset="0"/>
              </a:rPr>
              <a:t>Looking ahead, there are a couple of key deadlines to keep in mind:</a:t>
            </a:r>
            <a:endParaRPr lang="en-US" sz="1800" b="0" dirty="0">
              <a:effectLst/>
            </a:endParaRPr>
          </a:p>
          <a:p>
            <a:pPr rtl="0" fontAlgn="base">
              <a:spcBef>
                <a:spcPts val="1200"/>
              </a:spcBef>
              <a:buFont typeface="Arial" panose="020B0604020202020204" pitchFamily="34" charset="0"/>
              <a:buChar char="•"/>
            </a:pPr>
            <a:r>
              <a:rPr lang="en-US" sz="1200" b="0" i="0" u="none" strike="noStrike" dirty="0">
                <a:solidFill>
                  <a:srgbClr val="000000"/>
                </a:solidFill>
                <a:effectLst/>
                <a:latin typeface="Arial" panose="020B0604020202020204" pitchFamily="34" charset="0"/>
              </a:rPr>
              <a:t> The budget revision cutoff date is June 15, 2027—after that, no further changes can be made.</a:t>
            </a:r>
            <a:br>
              <a:rPr lang="en-US" sz="1200" b="0"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 The final invoice deadline is July 15, 2027.</a:t>
            </a:r>
          </a:p>
          <a:p>
            <a:pPr rtl="0">
              <a:spcBef>
                <a:spcPts val="1200"/>
              </a:spcBef>
              <a:spcAft>
                <a:spcPts val="1200"/>
              </a:spcAft>
            </a:pPr>
            <a:endParaRPr lang="en-US" sz="1200" b="0" i="0" u="none" strike="noStrike" dirty="0">
              <a:solidFill>
                <a:srgbClr val="000000"/>
              </a:solidFill>
              <a:effectLst/>
              <a:latin typeface="Arial" panose="020B0604020202020204" pitchFamily="34" charset="0"/>
            </a:endParaRPr>
          </a:p>
          <a:p>
            <a:pPr rtl="0">
              <a:spcBef>
                <a:spcPts val="1200"/>
              </a:spcBef>
              <a:spcAft>
                <a:spcPts val="1200"/>
              </a:spcAft>
            </a:pPr>
            <a:r>
              <a:rPr lang="en-US" sz="1200" b="0" i="0" u="none" strike="sngStrike" dirty="0">
                <a:solidFill>
                  <a:srgbClr val="000000"/>
                </a:solidFill>
                <a:effectLst/>
                <a:latin typeface="Arial" panose="020B0604020202020204" pitchFamily="34" charset="0"/>
              </a:rPr>
              <a:t>And finally, please note that there may be </a:t>
            </a:r>
            <a:r>
              <a:rPr lang="en-US" sz="1200" b="1" i="0" u="none" strike="sngStrike" dirty="0">
                <a:solidFill>
                  <a:srgbClr val="000000"/>
                </a:solidFill>
                <a:effectLst/>
                <a:latin typeface="Arial" panose="020B0604020202020204" pitchFamily="34" charset="0"/>
              </a:rPr>
              <a:t>up to three rounds of funding</a:t>
            </a:r>
            <a:r>
              <a:rPr lang="en-US" sz="1200" b="0" i="0" u="none" strike="sngStrike" dirty="0">
                <a:solidFill>
                  <a:srgbClr val="000000"/>
                </a:solidFill>
                <a:effectLst/>
                <a:latin typeface="Arial" panose="020B0604020202020204" pitchFamily="34" charset="0"/>
              </a:rPr>
              <a:t>, depending on availability after the first round.</a:t>
            </a:r>
            <a:endParaRPr lang="en-US" strike="sngStrike" dirty="0"/>
          </a:p>
        </p:txBody>
      </p:sp>
      <p:sp>
        <p:nvSpPr>
          <p:cNvPr id="4" name="Slide Number Placeholder 3"/>
          <p:cNvSpPr>
            <a:spLocks noGrp="1"/>
          </p:cNvSpPr>
          <p:nvPr>
            <p:ph type="sldNum" sz="quarter" idx="5"/>
          </p:nvPr>
        </p:nvSpPr>
        <p:spPr/>
        <p:txBody>
          <a:bodyPr/>
          <a:lstStyle/>
          <a:p>
            <a:fld id="{87384A02-D147-49A8-A06D-A5C08FF69055}" type="slidenum">
              <a:rPr lang="en-US" smtClean="0"/>
              <a:t>28</a:t>
            </a:fld>
            <a:endParaRPr lang="en-US"/>
          </a:p>
        </p:txBody>
      </p:sp>
    </p:spTree>
    <p:extLst>
      <p:ext uri="{BB962C8B-B14F-4D97-AF65-F5344CB8AC3E}">
        <p14:creationId xmlns:p14="http://schemas.microsoft.com/office/powerpoint/2010/main" val="11109280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FBC19F-FF25-72CB-CD0B-08CF0756D3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9164D3-8467-E837-AB36-1762D4252B3C}"/>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5DCD09E4-13ED-2721-1214-FEA26BF7515B}"/>
              </a:ext>
            </a:extLst>
          </p:cNvPr>
          <p:cNvSpPr>
            <a:spLocks noGrp="1"/>
          </p:cNvSpPr>
          <p:nvPr>
            <p:ph type="body" idx="1"/>
          </p:nvPr>
        </p:nvSpPr>
        <p:spPr/>
        <p:txBody>
          <a:bodyPr/>
          <a:lstStyle/>
          <a:p>
            <a:r>
              <a:rPr lang="en-US" dirty="0"/>
              <a:t>Program Staff</a:t>
            </a:r>
          </a:p>
        </p:txBody>
      </p:sp>
      <p:sp>
        <p:nvSpPr>
          <p:cNvPr id="4" name="Slide Number Placeholder 3">
            <a:extLst>
              <a:ext uri="{FF2B5EF4-FFF2-40B4-BE49-F238E27FC236}">
                <a16:creationId xmlns:a16="http://schemas.microsoft.com/office/drawing/2014/main" id="{60C22A79-1B81-64A7-1AE9-2B1DF6F3E79D}"/>
              </a:ext>
            </a:extLst>
          </p:cNvPr>
          <p:cNvSpPr>
            <a:spLocks noGrp="1"/>
          </p:cNvSpPr>
          <p:nvPr>
            <p:ph type="sldNum" sz="quarter" idx="5"/>
          </p:nvPr>
        </p:nvSpPr>
        <p:spPr/>
        <p:txBody>
          <a:bodyPr/>
          <a:lstStyle/>
          <a:p>
            <a:fld id="{87384A02-D147-49A8-A06D-A5C08FF69055}" type="slidenum">
              <a:rPr lang="en-US" smtClean="0"/>
              <a:t>30</a:t>
            </a:fld>
            <a:endParaRPr lang="en-US"/>
          </a:p>
        </p:txBody>
      </p:sp>
    </p:spTree>
    <p:extLst>
      <p:ext uri="{BB962C8B-B14F-4D97-AF65-F5344CB8AC3E}">
        <p14:creationId xmlns:p14="http://schemas.microsoft.com/office/powerpoint/2010/main" val="503633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3</a:t>
            </a:fld>
            <a:endParaRPr lang="en-US"/>
          </a:p>
        </p:txBody>
      </p:sp>
    </p:spTree>
    <p:extLst>
      <p:ext uri="{BB962C8B-B14F-4D97-AF65-F5344CB8AC3E}">
        <p14:creationId xmlns:p14="http://schemas.microsoft.com/office/powerpoint/2010/main" val="4088829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purpose of the JSP funds is written in legislation, RCW 28C.04.4000 </a:t>
            </a:r>
            <a:br>
              <a:rPr lang="en-US" dirty="0"/>
            </a:br>
            <a:r>
              <a:rPr lang="en-US" dirty="0"/>
              <a:t>JSP projects must meet one or more of the following: </a:t>
            </a:r>
          </a:p>
          <a:p>
            <a:r>
              <a:rPr lang="en-US" dirty="0"/>
              <a:t>* Short-term training for specific industries</a:t>
            </a:r>
          </a:p>
          <a:p>
            <a:r>
              <a:rPr lang="en-US" dirty="0"/>
              <a:t>* Training for new hires before openings or expansions</a:t>
            </a:r>
          </a:p>
          <a:p>
            <a:r>
              <a:rPr lang="en-US" dirty="0"/>
              <a:t>* Training/retraining current workers to prevent layoffs or create job openings</a:t>
            </a:r>
          </a:p>
          <a:p>
            <a:r>
              <a:rPr lang="en-US" dirty="0"/>
              <a:t>* Serve areas with high unemployment and economic disadvantage</a:t>
            </a:r>
          </a:p>
        </p:txBody>
      </p:sp>
      <p:sp>
        <p:nvSpPr>
          <p:cNvPr id="4" name="Slide Number Placeholder 3"/>
          <p:cNvSpPr>
            <a:spLocks noGrp="1"/>
          </p:cNvSpPr>
          <p:nvPr>
            <p:ph type="sldNum" sz="quarter" idx="5"/>
          </p:nvPr>
        </p:nvSpPr>
        <p:spPr/>
        <p:txBody>
          <a:bodyPr/>
          <a:lstStyle/>
          <a:p>
            <a:fld id="{87384A02-D147-49A8-A06D-A5C08FF69055}" type="slidenum">
              <a:rPr lang="en-US" smtClean="0"/>
              <a:t>4</a:t>
            </a:fld>
            <a:endParaRPr lang="en-US"/>
          </a:p>
        </p:txBody>
      </p:sp>
    </p:spTree>
    <p:extLst>
      <p:ext uri="{BB962C8B-B14F-4D97-AF65-F5344CB8AC3E}">
        <p14:creationId xmlns:p14="http://schemas.microsoft.com/office/powerpoint/2010/main" val="30591067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0" dirty="0">
                <a:effectLst/>
                <a:latin typeface="Aptos Display" panose="020B0004020202020204" pitchFamily="34" charset="0"/>
                <a:ea typeface="Aptos" panose="020B0004020202020204" pitchFamily="34" charset="0"/>
                <a:cs typeface="Times New Roman" panose="02020603050405020304" pitchFamily="18" charset="0"/>
              </a:rPr>
              <a:t>In addition, </a:t>
            </a:r>
            <a:r>
              <a:rPr lang="en-US" sz="1800" dirty="0"/>
              <a:t>JSP projects must meet one or more of the following: </a:t>
            </a:r>
          </a:p>
          <a:p>
            <a:pPr marL="171450" marR="0" lvl="0" indent="-171450">
              <a:lnSpc>
                <a:spcPct val="100000"/>
              </a:lnSpc>
              <a:spcBef>
                <a:spcPts val="300"/>
              </a:spcBef>
              <a:spcAft>
                <a:spcPts val="300"/>
              </a:spcAft>
              <a:buFont typeface="Arial" panose="020B0604020202020204" pitchFamily="34" charset="0"/>
              <a:buChar char="•"/>
              <a:tabLst>
                <a:tab pos="0" algn="l"/>
              </a:tabLst>
            </a:pPr>
            <a:r>
              <a:rPr lang="en-US" sz="1200" dirty="0">
                <a:effectLst/>
                <a:latin typeface="Franklin Gothic Book" panose="020B0503020102020204" pitchFamily="34" charset="0"/>
                <a:ea typeface="Calibri" panose="020F0502020204030204" pitchFamily="34" charset="0"/>
                <a:cs typeface="Times New Roman" panose="02020603050405020304" pitchFamily="18" charset="0"/>
              </a:rPr>
              <a:t>Promote the growth of industry clusters</a:t>
            </a:r>
          </a:p>
          <a:p>
            <a:pPr marL="171450" marR="0" lvl="0" indent="-171450">
              <a:lnSpc>
                <a:spcPct val="100000"/>
              </a:lnSpc>
              <a:spcBef>
                <a:spcPts val="300"/>
              </a:spcBef>
              <a:spcAft>
                <a:spcPts val="300"/>
              </a:spcAft>
              <a:buFont typeface="Arial" panose="020B0604020202020204" pitchFamily="34" charset="0"/>
              <a:buChar char="•"/>
              <a:tabLst>
                <a:tab pos="0" algn="l"/>
              </a:tabLst>
            </a:pPr>
            <a:r>
              <a:rPr lang="en-US" sz="1200" dirty="0">
                <a:effectLst/>
                <a:latin typeface="Franklin Gothic Book" panose="020B0503020102020204" pitchFamily="34" charset="0"/>
                <a:ea typeface="Calibri" panose="020F0502020204030204" pitchFamily="34" charset="0"/>
                <a:cs typeface="Times New Roman" panose="02020603050405020304" pitchFamily="18" charset="0"/>
              </a:rPr>
              <a:t>Serve an area where there is a shortage of skilled labor to meet job demands</a:t>
            </a:r>
          </a:p>
          <a:p>
            <a:pPr marL="171450" marR="0" lvl="0" indent="-171450">
              <a:lnSpc>
                <a:spcPct val="100000"/>
              </a:lnSpc>
              <a:spcBef>
                <a:spcPts val="300"/>
              </a:spcBef>
              <a:spcAft>
                <a:spcPts val="300"/>
              </a:spcAft>
              <a:buFont typeface="Arial" panose="020B0604020202020204" pitchFamily="34" charset="0"/>
              <a:buChar char="•"/>
              <a:tabLst>
                <a:tab pos="0" algn="l"/>
              </a:tabLst>
            </a:pPr>
            <a:r>
              <a:rPr lang="en-US" sz="1200" dirty="0">
                <a:effectLst/>
                <a:latin typeface="Franklin Gothic Book" panose="020B0503020102020204" pitchFamily="34" charset="0"/>
                <a:ea typeface="Calibri" panose="020F0502020204030204" pitchFamily="34" charset="0"/>
                <a:cs typeface="Times New Roman" panose="02020603050405020304" pitchFamily="18" charset="0"/>
              </a:rPr>
              <a:t>Promote the location of new industry in areas affected by economic dislocation</a:t>
            </a:r>
          </a:p>
          <a:p>
            <a:pPr marL="171450" marR="0" lvl="0" indent="-171450">
              <a:lnSpc>
                <a:spcPct val="100000"/>
              </a:lnSpc>
              <a:spcBef>
                <a:spcPts val="300"/>
              </a:spcBef>
              <a:spcAft>
                <a:spcPts val="300"/>
              </a:spcAft>
              <a:buFont typeface="Arial" panose="020B0604020202020204" pitchFamily="34" charset="0"/>
              <a:buChar char="•"/>
              <a:tabLst>
                <a:tab pos="0" algn="l"/>
              </a:tabLst>
            </a:pPr>
            <a:r>
              <a:rPr lang="en-US" sz="1200" dirty="0">
                <a:effectLst/>
                <a:latin typeface="Franklin Gothic Book" panose="020B0503020102020204" pitchFamily="34" charset="0"/>
                <a:ea typeface="Calibri" panose="020F0502020204030204" pitchFamily="34" charset="0"/>
                <a:cs typeface="Times New Roman" panose="02020603050405020304" pitchFamily="18" charset="0"/>
              </a:rPr>
              <a:t>Must align to CTC system mission, vision, and values</a:t>
            </a:r>
          </a:p>
          <a:p>
            <a:endParaRPr lang="en-US" dirty="0"/>
          </a:p>
          <a:p>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5</a:t>
            </a:fld>
            <a:endParaRPr lang="en-US"/>
          </a:p>
        </p:txBody>
      </p:sp>
    </p:spTree>
    <p:extLst>
      <p:ext uri="{BB962C8B-B14F-4D97-AF65-F5344CB8AC3E}">
        <p14:creationId xmlns:p14="http://schemas.microsoft.com/office/powerpoint/2010/main" val="823830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0" dirty="0">
                <a:effectLst/>
                <a:latin typeface="Aptos Display" panose="020B0004020202020204" pitchFamily="34" charset="0"/>
                <a:ea typeface="Aptos" panose="020B0004020202020204" pitchFamily="34" charset="0"/>
                <a:cs typeface="SourceSansPro-Light"/>
              </a:rPr>
              <a:t>We have a customer advisory committee that meets on a quarterly basis. That customer advisory committee also provides us insight and input into setting priorities for the job Skills program. Current priorities listed in the guidelines include: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0" dirty="0">
                <a:effectLst/>
                <a:latin typeface="Aptos Display" panose="020B0004020202020204" pitchFamily="34" charset="0"/>
                <a:ea typeface="Aptos" panose="020B0004020202020204" pitchFamily="34" charset="0"/>
                <a:cs typeface="SourceSansPro-Light"/>
              </a:rPr>
              <a:t>training that provides college credit or leads to a recognized industry credential.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0" dirty="0">
                <a:effectLst/>
                <a:latin typeface="Aptos Display" panose="020B0004020202020204" pitchFamily="34" charset="0"/>
                <a:ea typeface="Aptos" panose="020B0004020202020204" pitchFamily="34" charset="0"/>
                <a:cs typeface="SourceSansPro-Light"/>
              </a:rPr>
              <a:t>proposals from firms and strategic industry clusters, as identified by the state or local areas where you're seeking funding in.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0" dirty="0">
                <a:effectLst/>
                <a:latin typeface="Aptos Display" panose="020B0004020202020204" pitchFamily="34" charset="0"/>
                <a:ea typeface="Aptos" panose="020B0004020202020204" pitchFamily="34" charset="0"/>
                <a:cs typeface="SourceSansPro-Light"/>
              </a:rPr>
              <a:t>proposals from firms certified as minority and women owned business enterprises and veterans owned businesses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0" dirty="0">
                <a:effectLst/>
                <a:latin typeface="Aptos Display" panose="020B0004020202020204" pitchFamily="34" charset="0"/>
                <a:ea typeface="Aptos" panose="020B0004020202020204" pitchFamily="34" charset="0"/>
                <a:cs typeface="SourceSansPro-Light"/>
              </a:rPr>
              <a:t>proposals focused on coordination with cluster-based programs or initiatives including, but not limited to, industry skill panels, centers of excellence, innovation partnership zones, state supported cluster growth grants, and local cluster based economic development initiatives.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6</a:t>
            </a:fld>
            <a:endParaRPr lang="en-US"/>
          </a:p>
        </p:txBody>
      </p:sp>
    </p:spTree>
    <p:extLst>
      <p:ext uri="{BB962C8B-B14F-4D97-AF65-F5344CB8AC3E}">
        <p14:creationId xmlns:p14="http://schemas.microsoft.com/office/powerpoint/2010/main" val="3076288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0" dirty="0">
                <a:effectLst/>
                <a:latin typeface="Aptos Display" panose="020B0004020202020204" pitchFamily="34" charset="0"/>
                <a:ea typeface="Aptos" panose="020B0004020202020204" pitchFamily="34" charset="0"/>
                <a:cs typeface="SourceSansPro-Light"/>
              </a:rPr>
              <a:t>And the last part of funding priorities includes: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0" dirty="0">
                <a:effectLst/>
                <a:latin typeface="Aptos Display" panose="020B0004020202020204" pitchFamily="34" charset="0"/>
                <a:ea typeface="Aptos" panose="020B0004020202020204" pitchFamily="34" charset="0"/>
                <a:cs typeface="SourceSansPro-Light"/>
              </a:rPr>
              <a:t>Proposals from consortia of educational institutions or consortia of employers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0" dirty="0">
                <a:effectLst/>
                <a:latin typeface="Aptos Display" panose="020B0004020202020204" pitchFamily="34" charset="0"/>
                <a:ea typeface="Aptos" panose="020B0004020202020204" pitchFamily="34" charset="0"/>
                <a:cs typeface="SourceSansPro-Light"/>
              </a:rPr>
              <a:t>Proposals geared at increasing capacity for education institutions that can be made available to industry and trainees beyond the grant, and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0" dirty="0">
                <a:effectLst/>
                <a:latin typeface="Aptos Display" panose="020B0004020202020204" pitchFamily="34" charset="0"/>
                <a:ea typeface="Aptos" panose="020B0004020202020204" pitchFamily="34" charset="0"/>
                <a:cs typeface="SourceSansPro-Light"/>
              </a:rPr>
              <a:t>proposals showing a cash contribution to the project budget.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87384A02-D147-49A8-A06D-A5C08FF69055}" type="slidenum">
              <a:rPr lang="en-US" smtClean="0"/>
              <a:t>7</a:t>
            </a:fld>
            <a:endParaRPr lang="en-US"/>
          </a:p>
        </p:txBody>
      </p:sp>
    </p:spTree>
    <p:extLst>
      <p:ext uri="{BB962C8B-B14F-4D97-AF65-F5344CB8AC3E}">
        <p14:creationId xmlns:p14="http://schemas.microsoft.com/office/powerpoint/2010/main" val="27189807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rtl="0">
              <a:spcBef>
                <a:spcPts val="1200"/>
              </a:spcBef>
              <a:spcAft>
                <a:spcPts val="1200"/>
              </a:spcAft>
            </a:pPr>
            <a:r>
              <a:rPr lang="en-US" sz="1200" b="0" i="0" u="none" strike="noStrike" dirty="0">
                <a:solidFill>
                  <a:srgbClr val="003764"/>
                </a:solidFill>
                <a:effectLst/>
                <a:latin typeface="Arial" panose="020B0604020202020204" pitchFamily="34" charset="0"/>
              </a:rPr>
              <a:t>Let’s take a look at who may apply, starting with </a:t>
            </a:r>
            <a:r>
              <a:rPr lang="en-US" sz="1200" b="1" i="0" u="none" strike="noStrike" dirty="0">
                <a:solidFill>
                  <a:srgbClr val="003764"/>
                </a:solidFill>
                <a:effectLst/>
                <a:latin typeface="Arial" panose="020B0604020202020204" pitchFamily="34" charset="0"/>
              </a:rPr>
              <a:t>eligible educational institutions</a:t>
            </a:r>
            <a:r>
              <a:rPr lang="en-US" sz="1200" b="0" i="0" u="none" strike="noStrike" dirty="0">
                <a:solidFill>
                  <a:srgbClr val="003764"/>
                </a:solidFill>
                <a:effectLst/>
                <a:latin typeface="Arial" panose="020B0604020202020204" pitchFamily="34" charset="0"/>
              </a:rPr>
              <a:t>.</a:t>
            </a:r>
            <a:endParaRPr lang="en-US" sz="1800" b="0" dirty="0">
              <a:effectLst/>
            </a:endParaRPr>
          </a:p>
          <a:p>
            <a:pPr rtl="0">
              <a:spcBef>
                <a:spcPts val="1200"/>
              </a:spcBef>
              <a:spcAft>
                <a:spcPts val="1200"/>
              </a:spcAft>
            </a:pPr>
            <a:endParaRPr lang="en-US" sz="1200" b="0" i="0" u="none" strike="noStrike" dirty="0">
              <a:solidFill>
                <a:srgbClr val="003764"/>
              </a:solidFill>
              <a:effectLst/>
              <a:latin typeface="Arial" panose="020B0604020202020204" pitchFamily="34" charset="0"/>
            </a:endParaRPr>
          </a:p>
          <a:p>
            <a:pPr rtl="0">
              <a:spcBef>
                <a:spcPts val="1200"/>
              </a:spcBef>
              <a:spcAft>
                <a:spcPts val="1200"/>
              </a:spcAft>
            </a:pPr>
            <a:r>
              <a:rPr lang="en-US" sz="1200" b="0" i="0" u="none" strike="noStrike" dirty="0">
                <a:solidFill>
                  <a:srgbClr val="003764"/>
                </a:solidFill>
                <a:effectLst/>
                <a:latin typeface="Arial" panose="020B0604020202020204" pitchFamily="34" charset="0"/>
              </a:rPr>
              <a:t>To be considered an eligible applicant, the institution must meet one of the following criteria:</a:t>
            </a:r>
            <a:endParaRPr lang="en-US" sz="1800" b="0" dirty="0">
              <a:effectLst/>
            </a:endParaRPr>
          </a:p>
          <a:p>
            <a:pPr marL="285750" indent="-285750" rtl="0" fontAlgn="base">
              <a:spcBef>
                <a:spcPts val="1200"/>
              </a:spcBef>
              <a:buFont typeface="Arial" panose="020B0604020202020204" pitchFamily="34" charset="0"/>
              <a:buChar char="•"/>
            </a:pPr>
            <a:r>
              <a:rPr lang="en-US" sz="1200" b="0" i="0" u="none" strike="noStrike" dirty="0">
                <a:solidFill>
                  <a:srgbClr val="003764"/>
                </a:solidFill>
                <a:effectLst/>
                <a:latin typeface="Arial" panose="020B0604020202020204" pitchFamily="34" charset="0"/>
              </a:rPr>
              <a:t>It must be a public secondary or postsecondary institution.</a:t>
            </a:r>
          </a:p>
          <a:p>
            <a:pPr marL="285750" indent="-285750" rtl="0" fontAlgn="base">
              <a:spcBef>
                <a:spcPts val="1200"/>
              </a:spcBef>
              <a:buFont typeface="Arial" panose="020B0604020202020204" pitchFamily="34" charset="0"/>
              <a:buChar char="•"/>
            </a:pPr>
            <a:r>
              <a:rPr lang="en-US" sz="1200" b="0" i="0" u="none" strike="noStrike" dirty="0">
                <a:solidFill>
                  <a:srgbClr val="003764"/>
                </a:solidFill>
                <a:effectLst/>
                <a:latin typeface="Arial" panose="020B0604020202020204" pitchFamily="34" charset="0"/>
              </a:rPr>
              <a:t>It could also be an independent institution that fits the legal requirements.</a:t>
            </a:r>
          </a:p>
          <a:p>
            <a:pPr marL="285750" indent="-285750" rtl="0" fontAlgn="base">
              <a:spcBef>
                <a:spcPts val="1200"/>
              </a:spcBef>
              <a:buFont typeface="Arial" panose="020B0604020202020204" pitchFamily="34" charset="0"/>
              <a:buChar char="•"/>
            </a:pPr>
            <a:r>
              <a:rPr lang="en-US" sz="1200" b="0" i="0" u="none" strike="noStrike" dirty="0">
                <a:solidFill>
                  <a:srgbClr val="003764"/>
                </a:solidFill>
                <a:effectLst/>
                <a:latin typeface="Arial" panose="020B0604020202020204" pitchFamily="34" charset="0"/>
              </a:rPr>
              <a:t>Or, it can be a private career school or college within the state, authorized by law to provide skills training or education beyond the secondary level.</a:t>
            </a:r>
            <a:br>
              <a:rPr lang="en-US" sz="1200" b="0" i="0" u="none" strike="noStrike" dirty="0">
                <a:solidFill>
                  <a:srgbClr val="003764"/>
                </a:solidFill>
                <a:effectLst/>
                <a:latin typeface="Arial" panose="020B0604020202020204" pitchFamily="34" charset="0"/>
              </a:rPr>
            </a:br>
            <a:endParaRPr lang="en-US" sz="1200" b="0" i="0" u="none" strike="noStrike" dirty="0">
              <a:solidFill>
                <a:srgbClr val="003764"/>
              </a:solidFill>
              <a:effectLst/>
              <a:latin typeface="Arial" panose="020B0604020202020204" pitchFamily="34" charset="0"/>
            </a:endParaRPr>
          </a:p>
          <a:p>
            <a:pPr rtl="0">
              <a:spcBef>
                <a:spcPts val="1200"/>
              </a:spcBef>
              <a:spcAft>
                <a:spcPts val="1200"/>
              </a:spcAft>
            </a:pPr>
            <a:r>
              <a:rPr lang="en-US" sz="1200" b="0" i="0" u="none" strike="noStrike" dirty="0">
                <a:solidFill>
                  <a:srgbClr val="003764"/>
                </a:solidFill>
                <a:effectLst/>
                <a:latin typeface="Arial" panose="020B0604020202020204" pitchFamily="34" charset="0"/>
              </a:rPr>
              <a:t>This includes institutions like:</a:t>
            </a:r>
            <a:endParaRPr lang="en-US" sz="1800" b="0" dirty="0">
              <a:effectLst/>
            </a:endParaRPr>
          </a:p>
          <a:p>
            <a:pPr marL="285750" indent="-285750" rtl="0" fontAlgn="base">
              <a:spcBef>
                <a:spcPts val="1200"/>
              </a:spcBef>
              <a:buFont typeface="Arial" panose="020B0604020202020204" pitchFamily="34" charset="0"/>
              <a:buChar char="•"/>
            </a:pPr>
            <a:r>
              <a:rPr lang="en-US" sz="1200" b="0" i="0" u="none" strike="noStrike" dirty="0">
                <a:solidFill>
                  <a:srgbClr val="003764"/>
                </a:solidFill>
                <a:effectLst/>
                <a:latin typeface="Arial" panose="020B0604020202020204" pitchFamily="34" charset="0"/>
              </a:rPr>
              <a:t>Community and technical colleges</a:t>
            </a:r>
          </a:p>
          <a:p>
            <a:pPr marL="285750" indent="-285750" rtl="0" fontAlgn="base">
              <a:spcBef>
                <a:spcPts val="1200"/>
              </a:spcBef>
              <a:buFont typeface="Arial" panose="020B0604020202020204" pitchFamily="34" charset="0"/>
              <a:buChar char="•"/>
            </a:pPr>
            <a:r>
              <a:rPr lang="en-US" sz="1200" b="0" i="0" u="none" strike="noStrike" dirty="0">
                <a:solidFill>
                  <a:srgbClr val="003764"/>
                </a:solidFill>
                <a:effectLst/>
                <a:latin typeface="Arial" panose="020B0604020202020204" pitchFamily="34" charset="0"/>
              </a:rPr>
              <a:t>Secondary vocational programs</a:t>
            </a:r>
          </a:p>
          <a:p>
            <a:pPr marL="285750" indent="-285750" rtl="0" fontAlgn="base">
              <a:spcBef>
                <a:spcPts val="1200"/>
              </a:spcBef>
              <a:buFont typeface="Arial" panose="020B0604020202020204" pitchFamily="34" charset="0"/>
              <a:buChar char="•"/>
            </a:pPr>
            <a:r>
              <a:rPr lang="en-US" sz="1200" b="0" i="0" u="none" strike="noStrike" dirty="0">
                <a:solidFill>
                  <a:srgbClr val="003764"/>
                </a:solidFill>
                <a:effectLst/>
                <a:latin typeface="Arial" panose="020B0604020202020204" pitchFamily="34" charset="0"/>
              </a:rPr>
              <a:t>Public colleges or universities that grant degrees</a:t>
            </a:r>
          </a:p>
          <a:p>
            <a:pPr marL="285750" indent="-285750" rtl="0" fontAlgn="base">
              <a:spcBef>
                <a:spcPts val="1200"/>
              </a:spcBef>
              <a:buFont typeface="Arial" panose="020B0604020202020204" pitchFamily="34" charset="0"/>
              <a:buChar char="•"/>
            </a:pPr>
            <a:r>
              <a:rPr lang="en-US" sz="1200" b="0" i="0" u="none" strike="noStrike" dirty="0">
                <a:solidFill>
                  <a:srgbClr val="003764"/>
                </a:solidFill>
                <a:effectLst/>
                <a:latin typeface="Arial" panose="020B0604020202020204" pitchFamily="34" charset="0"/>
              </a:rPr>
              <a:t>Apprenticeship trusts</a:t>
            </a:r>
          </a:p>
          <a:p>
            <a:pPr marL="285750" indent="-285750" rtl="0" fontAlgn="base">
              <a:spcBef>
                <a:spcPts val="1200"/>
              </a:spcBef>
              <a:buFont typeface="Arial" panose="020B0604020202020204" pitchFamily="34" charset="0"/>
              <a:buChar char="•"/>
            </a:pPr>
            <a:r>
              <a:rPr lang="en-US" sz="1200" b="0" i="0" u="none" strike="noStrike" dirty="0">
                <a:solidFill>
                  <a:srgbClr val="003764"/>
                </a:solidFill>
                <a:effectLst/>
                <a:latin typeface="Arial" panose="020B0604020202020204" pitchFamily="34" charset="0"/>
              </a:rPr>
              <a:t>And private educational institutions—whether for-profit or non-profit—offering programs beyond the secondary level, as long as they’re either registered with the Workforce Training and Education Coordinating Board or meet legal exemption requirements.</a:t>
            </a:r>
          </a:p>
          <a:p>
            <a:pPr rtl="0">
              <a:spcBef>
                <a:spcPts val="1200"/>
              </a:spcBef>
              <a:spcAft>
                <a:spcPts val="1200"/>
              </a:spcAft>
            </a:pPr>
            <a:endParaRPr lang="en-US" sz="1200" b="0" i="0" u="none" strike="noStrike" dirty="0">
              <a:solidFill>
                <a:srgbClr val="003764"/>
              </a:solidFill>
              <a:effectLst/>
              <a:latin typeface="Arial" panose="020B0604020202020204" pitchFamily="34" charset="0"/>
            </a:endParaRPr>
          </a:p>
          <a:p>
            <a:pPr rtl="0">
              <a:spcBef>
                <a:spcPts val="1200"/>
              </a:spcBef>
              <a:spcAft>
                <a:spcPts val="1200"/>
              </a:spcAft>
            </a:pPr>
            <a:r>
              <a:rPr lang="en-US" sz="1200" b="0" i="0" u="none" strike="noStrike" dirty="0">
                <a:solidFill>
                  <a:srgbClr val="003764"/>
                </a:solidFill>
                <a:effectLst/>
                <a:latin typeface="Arial" panose="020B0604020202020204" pitchFamily="34" charset="0"/>
              </a:rPr>
              <a:t>These institutions must meet the requirements to ensure they provide quality training and education that aligns with the goals of the JSP funding.</a:t>
            </a:r>
            <a:endParaRPr lang="en-US" sz="1800" b="0" dirty="0">
              <a:effectLst/>
            </a:endParaRPr>
          </a:p>
        </p:txBody>
      </p:sp>
      <p:sp>
        <p:nvSpPr>
          <p:cNvPr id="4" name="Slide Number Placeholder 3"/>
          <p:cNvSpPr>
            <a:spLocks noGrp="1"/>
          </p:cNvSpPr>
          <p:nvPr>
            <p:ph type="sldNum" sz="quarter" idx="5"/>
          </p:nvPr>
        </p:nvSpPr>
        <p:spPr/>
        <p:txBody>
          <a:bodyPr/>
          <a:lstStyle/>
          <a:p>
            <a:fld id="{87384A02-D147-49A8-A06D-A5C08FF69055}" type="slidenum">
              <a:rPr lang="en-US" smtClean="0"/>
              <a:t>8</a:t>
            </a:fld>
            <a:endParaRPr lang="en-US"/>
          </a:p>
        </p:txBody>
      </p:sp>
    </p:spTree>
    <p:extLst>
      <p:ext uri="{BB962C8B-B14F-4D97-AF65-F5344CB8AC3E}">
        <p14:creationId xmlns:p14="http://schemas.microsoft.com/office/powerpoint/2010/main" val="1555390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rtl="0">
              <a:spcBef>
                <a:spcPts val="1200"/>
              </a:spcBef>
              <a:spcAft>
                <a:spcPts val="1200"/>
              </a:spcAft>
            </a:pPr>
            <a:r>
              <a:rPr lang="en-US" sz="1200" b="0" i="0" u="none" strike="noStrike" dirty="0">
                <a:solidFill>
                  <a:srgbClr val="000000"/>
                </a:solidFill>
                <a:effectLst/>
                <a:latin typeface="Arial" panose="020B0604020202020204" pitchFamily="34" charset="0"/>
              </a:rPr>
              <a:t>Now let’s look at </a:t>
            </a:r>
            <a:r>
              <a:rPr lang="en-US" sz="1200" b="1" i="0" u="none" strike="noStrike" dirty="0">
                <a:solidFill>
                  <a:srgbClr val="000000"/>
                </a:solidFill>
                <a:effectLst/>
                <a:latin typeface="Arial" panose="020B0604020202020204" pitchFamily="34" charset="0"/>
              </a:rPr>
              <a:t>eligible business partners</a:t>
            </a:r>
            <a:r>
              <a:rPr lang="en-US" sz="1200" b="0" i="0" u="none" strike="noStrike" dirty="0">
                <a:solidFill>
                  <a:srgbClr val="000000"/>
                </a:solidFill>
                <a:effectLst/>
                <a:latin typeface="Arial" panose="020B0604020202020204" pitchFamily="34" charset="0"/>
              </a:rPr>
              <a:t> that can participate in the JSP program.</a:t>
            </a:r>
          </a:p>
          <a:p>
            <a:pPr rtl="0">
              <a:spcBef>
                <a:spcPts val="1200"/>
              </a:spcBef>
              <a:spcAft>
                <a:spcPts val="1200"/>
              </a:spcAft>
            </a:pPr>
            <a:endParaRPr lang="en-US" b="0" dirty="0">
              <a:effectLst/>
            </a:endParaRPr>
          </a:p>
          <a:p>
            <a:pPr rtl="0">
              <a:spcBef>
                <a:spcPts val="1200"/>
              </a:spcBef>
              <a:spcAft>
                <a:spcPts val="1200"/>
              </a:spcAft>
            </a:pPr>
            <a:r>
              <a:rPr lang="en-US" sz="1200" b="0" i="0" u="none" strike="noStrike" dirty="0">
                <a:solidFill>
                  <a:srgbClr val="000000"/>
                </a:solidFill>
                <a:effectLst/>
                <a:latin typeface="Arial" panose="020B0604020202020204" pitchFamily="34" charset="0"/>
              </a:rPr>
              <a:t>To qualify, a business partner must meet one of the following criteria:</a:t>
            </a:r>
            <a:endParaRPr lang="en-US" b="0" dirty="0">
              <a:effectLst/>
            </a:endParaRPr>
          </a:p>
          <a:p>
            <a:pPr marL="171450" indent="-171450" rtl="0" fontAlgn="base">
              <a:spcBef>
                <a:spcPts val="1200"/>
              </a:spcBef>
              <a:buFont typeface="Arial" panose="020B0604020202020204" pitchFamily="34" charset="0"/>
              <a:buChar char="•"/>
            </a:pPr>
            <a:r>
              <a:rPr lang="en-US" sz="1200" b="0" i="0" u="none" strike="noStrike" dirty="0">
                <a:solidFill>
                  <a:srgbClr val="000000"/>
                </a:solidFill>
                <a:effectLst/>
                <a:latin typeface="Arial" panose="020B0604020202020204" pitchFamily="34" charset="0"/>
              </a:rPr>
              <a:t>It must be a private corporation, institution, firm, person, group, or association that is involved in commerce, trade, manufacturing, or the provision of services within the state of Washington.</a:t>
            </a:r>
          </a:p>
          <a:p>
            <a:pPr marL="171450" indent="-171450" rtl="0" fontAlgn="base">
              <a:spcBef>
                <a:spcPts val="1200"/>
              </a:spcBef>
              <a:buFont typeface="Arial" panose="020B0604020202020204" pitchFamily="34" charset="0"/>
              <a:buChar char="•"/>
            </a:pPr>
            <a:r>
              <a:rPr lang="en-US" sz="1200" b="0" i="0" u="none" strike="noStrike" dirty="0">
                <a:solidFill>
                  <a:srgbClr val="000000"/>
                </a:solidFill>
                <a:effectLst/>
                <a:latin typeface="Arial" panose="020B0604020202020204" pitchFamily="34" charset="0"/>
              </a:rPr>
              <a:t>Alternatively, it could be a public or nonprofit hospital that is licensed by the Department of Health (DOH).</a:t>
            </a:r>
            <a:br>
              <a:rPr lang="en-US" sz="1200" b="0" i="0" u="none" strike="noStrike" dirty="0">
                <a:solidFill>
                  <a:srgbClr val="000000"/>
                </a:solidFill>
                <a:effectLst/>
                <a:latin typeface="Arial" panose="020B0604020202020204" pitchFamily="34" charset="0"/>
              </a:rPr>
            </a:br>
            <a:endParaRPr lang="en-US" sz="1200" b="0" i="0" u="none" strike="noStrike" dirty="0">
              <a:solidFill>
                <a:srgbClr val="000000"/>
              </a:solidFill>
              <a:effectLst/>
              <a:latin typeface="Arial" panose="020B0604020202020204" pitchFamily="34" charset="0"/>
            </a:endParaRPr>
          </a:p>
          <a:p>
            <a:pPr rtl="0" fontAlgn="base">
              <a:buFont typeface="Arial" panose="020B0604020202020204" pitchFamily="34" charset="0"/>
              <a:buNone/>
            </a:pPr>
            <a:r>
              <a:rPr lang="en-US" sz="1200" b="0" i="0" u="none" strike="noStrike" dirty="0">
                <a:solidFill>
                  <a:srgbClr val="000000"/>
                </a:solidFill>
                <a:effectLst/>
                <a:latin typeface="Arial" panose="020B0604020202020204" pitchFamily="34" charset="0"/>
              </a:rPr>
              <a:t>Nonprofit organizations are eligible as well, but they must be generating commerce in Washington. This means they must be producing </a:t>
            </a:r>
            <a:r>
              <a:rPr lang="en-US" sz="1200" b="1" i="0" u="none" strike="noStrike" dirty="0">
                <a:solidFill>
                  <a:srgbClr val="000000"/>
                </a:solidFill>
                <a:effectLst/>
                <a:latin typeface="Arial" panose="020B0604020202020204" pitchFamily="34" charset="0"/>
              </a:rPr>
              <a:t>revenue-generating goods or services</a:t>
            </a:r>
            <a:r>
              <a:rPr lang="en-US" sz="1200" b="0" i="0" u="none" strike="noStrike" dirty="0">
                <a:solidFill>
                  <a:srgbClr val="000000"/>
                </a:solidFill>
                <a:effectLst/>
                <a:latin typeface="Arial" panose="020B0604020202020204" pitchFamily="34" charset="0"/>
              </a:rPr>
              <a:t>. </a:t>
            </a:r>
            <a:br>
              <a:rPr lang="en-US" sz="1200" b="0"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It’s important to note that </a:t>
            </a:r>
            <a:r>
              <a:rPr lang="en-US" sz="1200" b="1" i="0" u="none" strike="noStrike" dirty="0">
                <a:solidFill>
                  <a:srgbClr val="000000"/>
                </a:solidFill>
                <a:effectLst/>
                <a:latin typeface="Arial" panose="020B0604020202020204" pitchFamily="34" charset="0"/>
              </a:rPr>
              <a:t>JSP funding is focused on training employees</a:t>
            </a:r>
            <a:r>
              <a:rPr lang="en-US" sz="1200" b="0" i="0" u="none" strike="noStrike" dirty="0">
                <a:solidFill>
                  <a:srgbClr val="000000"/>
                </a:solidFill>
                <a:effectLst/>
                <a:latin typeface="Arial" panose="020B0604020202020204" pitchFamily="34" charset="0"/>
              </a:rPr>
              <a:t>, not on training social services clients. So, proposals from nonprofits must specifically target employee skills training.</a:t>
            </a:r>
            <a:br>
              <a:rPr lang="en-US" sz="1200" b="0" i="0" u="none" strike="noStrike" dirty="0">
                <a:solidFill>
                  <a:srgbClr val="000000"/>
                </a:solidFill>
                <a:effectLst/>
                <a:latin typeface="Arial" panose="020B0604020202020204" pitchFamily="34" charset="0"/>
              </a:rPr>
            </a:br>
            <a:br>
              <a:rPr lang="en-US" sz="1200" b="0"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One key thing to remember is that </a:t>
            </a:r>
            <a:r>
              <a:rPr lang="en-US" sz="1200" b="1" i="0" u="none" strike="noStrike" dirty="0">
                <a:solidFill>
                  <a:srgbClr val="000000"/>
                </a:solidFill>
                <a:effectLst/>
                <a:latin typeface="Arial" panose="020B0604020202020204" pitchFamily="34" charset="0"/>
              </a:rPr>
              <a:t>government agencies, municipal agencies</a:t>
            </a:r>
            <a:r>
              <a:rPr lang="en-US" sz="1200" b="0" i="0" u="none" strike="noStrike" dirty="0">
                <a:solidFill>
                  <a:srgbClr val="000000"/>
                </a:solidFill>
                <a:effectLst/>
                <a:latin typeface="Arial" panose="020B0604020202020204" pitchFamily="34" charset="0"/>
              </a:rPr>
              <a:t>, and </a:t>
            </a:r>
            <a:r>
              <a:rPr lang="en-US" sz="1200" b="1" i="0" u="none" strike="noStrike" dirty="0">
                <a:solidFill>
                  <a:srgbClr val="000000"/>
                </a:solidFill>
                <a:effectLst/>
                <a:latin typeface="Arial" panose="020B0604020202020204" pitchFamily="34" charset="0"/>
              </a:rPr>
              <a:t>tribal governments</a:t>
            </a:r>
            <a:r>
              <a:rPr lang="en-US" sz="1200" b="0" i="0" u="none" strike="noStrike" dirty="0">
                <a:solidFill>
                  <a:srgbClr val="000000"/>
                </a:solidFill>
                <a:effectLst/>
                <a:latin typeface="Arial" panose="020B0604020202020204" pitchFamily="34" charset="0"/>
              </a:rPr>
              <a:t> are </a:t>
            </a:r>
            <a:r>
              <a:rPr lang="en-US" sz="1200" b="1" i="0" u="none" strike="noStrike" dirty="0">
                <a:solidFill>
                  <a:srgbClr val="000000"/>
                </a:solidFill>
                <a:effectLst/>
                <a:latin typeface="Arial" panose="020B0604020202020204" pitchFamily="34" charset="0"/>
              </a:rPr>
              <a:t>not eligible</a:t>
            </a:r>
            <a:r>
              <a:rPr lang="en-US" sz="1200" b="0" i="0" u="none" strike="noStrike" dirty="0">
                <a:solidFill>
                  <a:srgbClr val="000000"/>
                </a:solidFill>
                <a:effectLst/>
                <a:latin typeface="Arial" panose="020B0604020202020204" pitchFamily="34" charset="0"/>
              </a:rPr>
              <a:t> to apply as business partners to train their employees.</a:t>
            </a:r>
            <a:endParaRPr lang="en-US" b="0" dirty="0">
              <a:effectLst/>
            </a:endParaRPr>
          </a:p>
          <a:p>
            <a:pPr rtl="0">
              <a:spcBef>
                <a:spcPts val="1200"/>
              </a:spcBef>
              <a:spcAft>
                <a:spcPts val="1200"/>
              </a:spcAft>
            </a:pPr>
            <a:r>
              <a:rPr lang="en-US" sz="1200" b="0" i="0" u="none" strike="noStrike" dirty="0">
                <a:solidFill>
                  <a:srgbClr val="000000"/>
                </a:solidFill>
                <a:effectLst/>
                <a:latin typeface="Arial" panose="020B0604020202020204" pitchFamily="34" charset="0"/>
              </a:rPr>
              <a:t>These eligibility requirements ensure that the program is aligned with businesses that contribute to economic activity in Washington and are focused on workforce development.</a:t>
            </a:r>
            <a:endParaRPr lang="en-US" b="0" dirty="0">
              <a:effectLst/>
            </a:endParaRPr>
          </a:p>
        </p:txBody>
      </p:sp>
      <p:sp>
        <p:nvSpPr>
          <p:cNvPr id="4" name="Slide Number Placeholder 3"/>
          <p:cNvSpPr>
            <a:spLocks noGrp="1"/>
          </p:cNvSpPr>
          <p:nvPr>
            <p:ph type="sldNum" sz="quarter" idx="5"/>
          </p:nvPr>
        </p:nvSpPr>
        <p:spPr/>
        <p:txBody>
          <a:bodyPr/>
          <a:lstStyle/>
          <a:p>
            <a:fld id="{87384A02-D147-49A8-A06D-A5C08FF69055}" type="slidenum">
              <a:rPr lang="en-US" smtClean="0"/>
              <a:t>9</a:t>
            </a:fld>
            <a:endParaRPr lang="en-US"/>
          </a:p>
        </p:txBody>
      </p:sp>
    </p:spTree>
    <p:extLst>
      <p:ext uri="{BB962C8B-B14F-4D97-AF65-F5344CB8AC3E}">
        <p14:creationId xmlns:p14="http://schemas.microsoft.com/office/powerpoint/2010/main" val="5917410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Cover Triangle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12978"/>
          <a:stretch/>
        </p:blipFill>
        <p:spPr>
          <a:xfrm>
            <a:off x="5564604" y="0"/>
            <a:ext cx="6631784" cy="3515557"/>
          </a:xfrm>
          <a:prstGeom prst="rect">
            <a:avLst/>
          </a:prstGeom>
        </p:spPr>
      </p:pic>
      <p:sp>
        <p:nvSpPr>
          <p:cNvPr id="13" name="Title 1"/>
          <p:cNvSpPr>
            <a:spLocks noGrp="1"/>
          </p:cNvSpPr>
          <p:nvPr>
            <p:ph type="title" hasCustomPrompt="1"/>
          </p:nvPr>
        </p:nvSpPr>
        <p:spPr>
          <a:xfrm>
            <a:off x="493186" y="3863688"/>
            <a:ext cx="11115967" cy="999259"/>
          </a:xfrm>
          <a:prstGeom prst="rect">
            <a:avLst/>
          </a:prstGeom>
        </p:spPr>
        <p:txBody>
          <a:bodyPr/>
          <a:lstStyle>
            <a:lvl1pPr>
              <a:defRPr sz="4800" cap="all" baseline="0">
                <a:solidFill>
                  <a:srgbClr val="003764"/>
                </a:solidFill>
              </a:defRPr>
            </a:lvl1pPr>
          </a:lstStyle>
          <a:p>
            <a:r>
              <a:rPr lang="en-US" dirty="0"/>
              <a:t>Title slide</a:t>
            </a:r>
          </a:p>
        </p:txBody>
      </p:sp>
      <p:sp>
        <p:nvSpPr>
          <p:cNvPr id="10" name="Subtitle 2"/>
          <p:cNvSpPr>
            <a:spLocks noGrp="1"/>
          </p:cNvSpPr>
          <p:nvPr>
            <p:ph type="subTitle" idx="1" hasCustomPrompt="1"/>
          </p:nvPr>
        </p:nvSpPr>
        <p:spPr>
          <a:xfrm>
            <a:off x="494144" y="4976665"/>
            <a:ext cx="11185237" cy="679016"/>
          </a:xfrm>
          <a:prstGeom prst="rect">
            <a:avLst/>
          </a:prstGeom>
        </p:spPr>
        <p:txBody>
          <a:bodyPr/>
          <a:lstStyle>
            <a:lvl1pPr marL="0" indent="0" algn="l">
              <a:buNone/>
              <a:defRPr sz="3500" b="0" i="0" baseline="0">
                <a:solidFill>
                  <a:srgbClr val="003764"/>
                </a:solidFill>
                <a:latin typeface="+mj-lt"/>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dirty="0"/>
              <a:t>Subheading</a:t>
            </a:r>
          </a:p>
        </p:txBody>
      </p:sp>
      <p:sp>
        <p:nvSpPr>
          <p:cNvPr id="19" name="Text Placeholder 18"/>
          <p:cNvSpPr>
            <a:spLocks noGrp="1"/>
          </p:cNvSpPr>
          <p:nvPr>
            <p:ph type="body" sz="quarter" idx="10" hasCustomPrompt="1"/>
          </p:nvPr>
        </p:nvSpPr>
        <p:spPr>
          <a:xfrm>
            <a:off x="493184" y="5769405"/>
            <a:ext cx="6153149" cy="758825"/>
          </a:xfrm>
          <a:prstGeom prst="rect">
            <a:avLst/>
          </a:prstGeom>
        </p:spPr>
        <p:txBody>
          <a:bodyPr/>
          <a:lstStyle>
            <a:lvl1pPr marL="0" indent="0">
              <a:buNone/>
              <a:defRPr sz="2000" baseline="0">
                <a:solidFill>
                  <a:srgbClr val="003764"/>
                </a:solidFill>
              </a:defRPr>
            </a:lvl1pPr>
          </a:lstStyle>
          <a:p>
            <a:pPr lvl="0"/>
            <a:r>
              <a:rPr lang="en-US" dirty="0"/>
              <a:t>Presenter(s)</a:t>
            </a:r>
            <a:br>
              <a:rPr lang="en-US" dirty="0"/>
            </a:br>
            <a:r>
              <a:rPr lang="en-US" dirty="0"/>
              <a:t>Month Day, Year</a:t>
            </a:r>
          </a:p>
        </p:txBody>
      </p:sp>
    </p:spTree>
    <p:extLst>
      <p:ext uri="{BB962C8B-B14F-4D97-AF65-F5344CB8AC3E}">
        <p14:creationId xmlns:p14="http://schemas.microsoft.com/office/powerpoint/2010/main" val="2854638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40396" y="154007"/>
            <a:ext cx="4381861"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6768392" y="3"/>
            <a:ext cx="5423608" cy="1481791"/>
          </a:xfrm>
          <a:prstGeom prst="rect">
            <a:avLst/>
          </a:prstGeom>
        </p:spPr>
      </p:pic>
      <p:sp>
        <p:nvSpPr>
          <p:cNvPr id="2" name="Title 1"/>
          <p:cNvSpPr>
            <a:spLocks noGrp="1"/>
          </p:cNvSpPr>
          <p:nvPr>
            <p:ph type="title"/>
          </p:nvPr>
        </p:nvSpPr>
        <p:spPr>
          <a:xfrm>
            <a:off x="831851" y="1709748"/>
            <a:ext cx="10515600" cy="2852737"/>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1" y="4589473"/>
            <a:ext cx="10515600" cy="1500187"/>
          </a:xfrm>
          <a:prstGeom prst="rect">
            <a:avLst/>
          </a:prstGeom>
        </p:spPr>
        <p:txBody>
          <a:bodyPr/>
          <a:lstStyle>
            <a:lvl1pPr marL="0" indent="0">
              <a:buNone/>
              <a:defRPr sz="1800">
                <a:solidFill>
                  <a:srgbClr val="003764"/>
                </a:solidFill>
              </a:defRPr>
            </a:lvl1pPr>
            <a:lvl2pPr marL="342884" indent="0">
              <a:buNone/>
              <a:defRPr sz="1500">
                <a:solidFill>
                  <a:schemeClr val="tx1">
                    <a:tint val="75000"/>
                  </a:schemeClr>
                </a:solidFill>
              </a:defRPr>
            </a:lvl2pPr>
            <a:lvl3pPr marL="685766" indent="0">
              <a:buNone/>
              <a:defRPr sz="1350">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5"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4" indent="0">
              <a:buNone/>
              <a:defRPr sz="1200">
                <a:solidFill>
                  <a:schemeClr val="tx1">
                    <a:tint val="75000"/>
                  </a:schemeClr>
                </a:solidFill>
              </a:defRPr>
            </a:lvl9pPr>
          </a:lstStyle>
          <a:p>
            <a:pPr lvl="0"/>
            <a:r>
              <a:rPr lang="en-US"/>
              <a:t>Edit Master text styles</a:t>
            </a:r>
          </a:p>
        </p:txBody>
      </p:sp>
      <p:sp>
        <p:nvSpPr>
          <p:cNvPr id="15" name="Rectangle 14"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D050C99A-C753-4499-A91D-5F42026EA8F2}" type="datetime1">
              <a:rPr lang="en-US" smtClean="0"/>
              <a:t>4/3/2026</a:t>
            </a:fld>
            <a:endParaRPr lang="en-US"/>
          </a:p>
        </p:txBody>
      </p:sp>
      <p:sp>
        <p:nvSpPr>
          <p:cNvPr id="11"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682628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15" name="Rectangle 14"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D050C99A-C753-4499-A91D-5F42026EA8F2}" type="datetime1">
              <a:rPr lang="en-US" smtClean="0"/>
              <a:t>4/3/2026</a:t>
            </a:fld>
            <a:endParaRPr lang="en-US"/>
          </a:p>
        </p:txBody>
      </p:sp>
      <p:sp>
        <p:nvSpPr>
          <p:cNvPr id="11"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2074584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inal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476958"/>
            <a:ext cx="10515600" cy="611619"/>
          </a:xfrm>
          <a:prstGeom prst="rect">
            <a:avLst/>
          </a:prstGeom>
        </p:spPr>
        <p:txBody>
          <a:bodyPr/>
          <a:lstStyle>
            <a:lvl1pPr>
              <a:defRPr sz="3500" cap="all" baseline="0">
                <a:solidFill>
                  <a:srgbClr val="003764"/>
                </a:solidFill>
              </a:defRPr>
            </a:lvl1pPr>
          </a:lstStyle>
          <a:p>
            <a:r>
              <a:rPr lang="en-US" dirty="0"/>
              <a:t>Final Slide</a:t>
            </a:r>
          </a:p>
        </p:txBody>
      </p:sp>
      <p:sp>
        <p:nvSpPr>
          <p:cNvPr id="7" name="Text Placeholder 6"/>
          <p:cNvSpPr>
            <a:spLocks noGrp="1"/>
          </p:cNvSpPr>
          <p:nvPr>
            <p:ph type="body" sz="quarter" idx="10" hasCustomPrompt="1"/>
          </p:nvPr>
        </p:nvSpPr>
        <p:spPr>
          <a:xfrm>
            <a:off x="838200" y="2265367"/>
            <a:ext cx="10515600" cy="3428855"/>
          </a:xfrm>
          <a:prstGeom prst="rect">
            <a:avLst/>
          </a:prstGeom>
        </p:spPr>
        <p:txBody>
          <a:bodyPr/>
          <a:lstStyle>
            <a:lvl1pPr marL="457200" marR="0" indent="-457200" algn="l" defTabSz="685766" rtl="0" eaLnBrk="1" fontAlgn="auto" latinLnBrk="0" hangingPunct="1">
              <a:lnSpc>
                <a:spcPct val="90000"/>
              </a:lnSpc>
              <a:spcBef>
                <a:spcPts val="750"/>
              </a:spcBef>
              <a:spcAft>
                <a:spcPts val="0"/>
              </a:spcAft>
              <a:buClrTx/>
              <a:buSzTx/>
              <a:buFont typeface="Arial" panose="020B0604020202020204" pitchFamily="34" charset="0"/>
              <a:buChar char="•"/>
              <a:tabLst/>
              <a:defRPr baseline="0">
                <a:solidFill>
                  <a:srgbClr val="003764"/>
                </a:solidFill>
              </a:defRPr>
            </a:lvl1pPr>
            <a:lvl2pPr marL="342884" indent="0">
              <a:buNone/>
              <a:defRPr>
                <a:solidFill>
                  <a:srgbClr val="003764"/>
                </a:solidFill>
              </a:defRPr>
            </a:lvl2pPr>
          </a:lstStyle>
          <a:p>
            <a:pPr marL="0" marR="0" lvl="0" indent="0" algn="l" defTabSz="685766"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dirty="0"/>
              <a:t>Always use a Final Slide in order to include the Creative Commons footer language in the presentation.</a:t>
            </a:r>
            <a:br>
              <a:rPr lang="en-US" dirty="0"/>
            </a:br>
            <a:r>
              <a:rPr lang="en-US" dirty="0"/>
              <a:t>Ideas for the slide: Contact information; “Thank you;” “Questions?”</a:t>
            </a:r>
          </a:p>
        </p:txBody>
      </p:sp>
      <p:pic>
        <p:nvPicPr>
          <p:cNvPr id="14" name="Picture 13" descr="CC. Creative Commons license, attribution alone">
            <a:extLst>
              <a:ext uri="{FF2B5EF4-FFF2-40B4-BE49-F238E27FC236}">
                <a16:creationId xmlns:a16="http://schemas.microsoft.com/office/drawing/2014/main" id="{55C0BD8F-0D00-4252-96EA-53CD70683007}"/>
              </a:ext>
            </a:extLst>
          </p:cNvPr>
          <p:cNvPicPr>
            <a:picLocks noChangeAspect="1"/>
          </p:cNvPicPr>
          <p:nvPr userDrawn="1"/>
        </p:nvPicPr>
        <p:blipFill>
          <a:blip r:embed="rId2"/>
          <a:stretch>
            <a:fillRect/>
          </a:stretch>
        </p:blipFill>
        <p:spPr>
          <a:xfrm>
            <a:off x="838200" y="6399147"/>
            <a:ext cx="1113632" cy="298730"/>
          </a:xfrm>
          <a:prstGeom prst="rect">
            <a:avLst/>
          </a:prstGeom>
        </p:spPr>
      </p:pic>
      <p:sp>
        <p:nvSpPr>
          <p:cNvPr id="10" name="TextBox 9">
            <a:extLst>
              <a:ext uri="{FF2B5EF4-FFF2-40B4-BE49-F238E27FC236}">
                <a16:creationId xmlns:a16="http://schemas.microsoft.com/office/drawing/2014/main" id="{AD9A014E-7345-4161-B6F8-70E7EA234759}"/>
              </a:ext>
            </a:extLst>
          </p:cNvPr>
          <p:cNvSpPr txBox="1"/>
          <p:nvPr userDrawn="1"/>
        </p:nvSpPr>
        <p:spPr>
          <a:xfrm>
            <a:off x="1939096" y="6445502"/>
            <a:ext cx="5046616" cy="207749"/>
          </a:xfrm>
          <a:prstGeom prst="rect">
            <a:avLst/>
          </a:prstGeom>
          <a:noFill/>
        </p:spPr>
        <p:txBody>
          <a:bodyPr wrap="square" rtlCol="0">
            <a:spAutoFit/>
          </a:bodyPr>
          <a:lstStyle/>
          <a:p>
            <a:r>
              <a:rPr lang="en-US" sz="750" i="1" dirty="0">
                <a:solidFill>
                  <a:schemeClr val="bg1">
                    <a:lumMod val="50000"/>
                  </a:schemeClr>
                </a:solidFill>
              </a:rPr>
              <a:t>Note: All material licensed under Creative Commons Attribution 4.0 International License.</a:t>
            </a:r>
          </a:p>
        </p:txBody>
      </p:sp>
      <p:sp>
        <p:nvSpPr>
          <p:cNvPr id="13" name="Rectangle 12"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3" name="Picture 2">
            <a:extLst>
              <a:ext uri="{FF2B5EF4-FFF2-40B4-BE49-F238E27FC236}">
                <a16:creationId xmlns:a16="http://schemas.microsoft.com/office/drawing/2014/main" id="{405A4DC9-26E8-912A-7BB8-655B6F13358D}"/>
              </a:ext>
              <a:ext uri="{C183D7F6-B498-43B3-948B-1728B52AA6E4}">
                <adec:decorative xmlns:adec="http://schemas.microsoft.com/office/drawing/2017/decorative" val="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8124294" y="0"/>
            <a:ext cx="4067706" cy="1481791"/>
          </a:xfrm>
          <a:prstGeom prst="rect">
            <a:avLst/>
          </a:prstGeom>
        </p:spPr>
      </p:pic>
      <p:pic>
        <p:nvPicPr>
          <p:cNvPr id="4" name="Picture 3">
            <a:extLst>
              <a:ext uri="{FF2B5EF4-FFF2-40B4-BE49-F238E27FC236}">
                <a16:creationId xmlns:a16="http://schemas.microsoft.com/office/drawing/2014/main" id="{230743CE-E612-4443-FD5C-6954DA6917BF}"/>
              </a:ext>
              <a:ext uri="{C183D7F6-B498-43B3-948B-1728B52AA6E4}">
                <adec:decorative xmlns:adec="http://schemas.microsoft.com/office/drawing/2017/decorative" val="1"/>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12671"/>
          <a:stretch/>
        </p:blipFill>
        <p:spPr>
          <a:xfrm>
            <a:off x="410418" y="162536"/>
            <a:ext cx="3286396" cy="1231537"/>
          </a:xfrm>
          <a:prstGeom prst="rect">
            <a:avLst/>
          </a:prstGeom>
        </p:spPr>
      </p:pic>
    </p:spTree>
    <p:extLst>
      <p:ext uri="{BB962C8B-B14F-4D97-AF65-F5344CB8AC3E}">
        <p14:creationId xmlns:p14="http://schemas.microsoft.com/office/powerpoint/2010/main" val="130380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40396" y="154007"/>
            <a:ext cx="4381861"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6768392" y="3"/>
            <a:ext cx="5423608" cy="1481791"/>
          </a:xfrm>
          <a:prstGeom prst="rect">
            <a:avLst/>
          </a:prstGeom>
        </p:spPr>
      </p:pic>
      <p:sp>
        <p:nvSpPr>
          <p:cNvPr id="14" name="Title 1"/>
          <p:cNvSpPr>
            <a:spLocks noGrp="1"/>
          </p:cNvSpPr>
          <p:nvPr>
            <p:ph type="title"/>
          </p:nvPr>
        </p:nvSpPr>
        <p:spPr>
          <a:xfrm>
            <a:off x="715815" y="1549936"/>
            <a:ext cx="11115967" cy="797070"/>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5" name="Content Placeholder 2"/>
          <p:cNvSpPr>
            <a:spLocks noGrp="1"/>
          </p:cNvSpPr>
          <p:nvPr>
            <p:ph idx="1"/>
          </p:nvPr>
        </p:nvSpPr>
        <p:spPr>
          <a:xfrm>
            <a:off x="715815" y="2415155"/>
            <a:ext cx="11115967" cy="375704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F79CB6C7-AD96-437F-A75B-A1987D8D9ACA}" type="datetime1">
              <a:rPr lang="en-US" smtClean="0"/>
              <a:t>4/3/2026</a:t>
            </a:fld>
            <a:endParaRPr lang="en-US"/>
          </a:p>
        </p:txBody>
      </p:sp>
      <p:sp>
        <p:nvSpPr>
          <p:cNvPr id="16"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11208328" y="6483929"/>
            <a:ext cx="623453" cy="237549"/>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2801780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40396" y="154007"/>
            <a:ext cx="4381861"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6768392" y="3"/>
            <a:ext cx="5423608" cy="1481791"/>
          </a:xfrm>
          <a:prstGeom prst="rect">
            <a:avLst/>
          </a:prstGeom>
        </p:spPr>
      </p:pic>
      <p:sp>
        <p:nvSpPr>
          <p:cNvPr id="14" name="Title 1"/>
          <p:cNvSpPr>
            <a:spLocks noGrp="1"/>
          </p:cNvSpPr>
          <p:nvPr>
            <p:ph type="title"/>
          </p:nvPr>
        </p:nvSpPr>
        <p:spPr>
          <a:xfrm>
            <a:off x="776625" y="1709747"/>
            <a:ext cx="11027451" cy="2852737"/>
          </a:xfrm>
          <a:prstGeom prst="rect">
            <a:avLst/>
          </a:prstGeom>
        </p:spPr>
        <p:txBody>
          <a:bodyPr anchor="b"/>
          <a:lstStyle>
            <a:lvl1pPr>
              <a:defRPr sz="4800" cap="all" baseline="0">
                <a:solidFill>
                  <a:srgbClr val="003764"/>
                </a:solidFill>
              </a:defRPr>
            </a:lvl1pPr>
          </a:lstStyle>
          <a:p>
            <a:r>
              <a:rPr lang="en-US"/>
              <a:t>Click to edit Master title style</a:t>
            </a:r>
            <a:endParaRPr lang="en-US" dirty="0"/>
          </a:p>
        </p:txBody>
      </p:sp>
      <p:sp>
        <p:nvSpPr>
          <p:cNvPr id="15" name="Text Placeholder 2"/>
          <p:cNvSpPr>
            <a:spLocks noGrp="1"/>
          </p:cNvSpPr>
          <p:nvPr>
            <p:ph type="body" idx="1"/>
          </p:nvPr>
        </p:nvSpPr>
        <p:spPr>
          <a:xfrm>
            <a:off x="776625" y="4589472"/>
            <a:ext cx="11027451" cy="1500187"/>
          </a:xfrm>
          <a:prstGeom prst="rect">
            <a:avLst/>
          </a:prstGeom>
        </p:spPr>
        <p:txBody>
          <a:bodyPr/>
          <a:lstStyle>
            <a:lvl1pPr marL="0" indent="0">
              <a:buNone/>
              <a:defRPr sz="2400">
                <a:solidFill>
                  <a:srgbClr val="003764"/>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a:t>Edit Master text styles</a:t>
            </a:r>
          </a:p>
        </p:txBody>
      </p:sp>
      <p:sp>
        <p:nvSpPr>
          <p:cNvPr id="12" name="Rectangle 11"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0E68BEF8-F67A-4B64-B2F2-CC4AA048128C}" type="datetime1">
              <a:rPr lang="en-US" smtClean="0"/>
              <a:t>4/3/2026</a:t>
            </a:fld>
            <a:endParaRPr lang="en-US"/>
          </a:p>
        </p:txBody>
      </p:sp>
      <p:sp>
        <p:nvSpPr>
          <p:cNvPr id="16"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2273949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4" name="Picture 13"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40396" y="154007"/>
            <a:ext cx="4381861"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6768392" y="3"/>
            <a:ext cx="5423608" cy="1481791"/>
          </a:xfrm>
          <a:prstGeom prst="rect">
            <a:avLst/>
          </a:prstGeom>
        </p:spPr>
      </p:pic>
      <p:sp>
        <p:nvSpPr>
          <p:cNvPr id="15" name="Title 1"/>
          <p:cNvSpPr>
            <a:spLocks noGrp="1"/>
          </p:cNvSpPr>
          <p:nvPr>
            <p:ph type="title"/>
          </p:nvPr>
        </p:nvSpPr>
        <p:spPr>
          <a:xfrm>
            <a:off x="563415" y="1462241"/>
            <a:ext cx="11379204" cy="719850"/>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6" name="Content Placeholder 2"/>
          <p:cNvSpPr>
            <a:spLocks noGrp="1"/>
          </p:cNvSpPr>
          <p:nvPr>
            <p:ph sz="half" idx="1"/>
          </p:nvPr>
        </p:nvSpPr>
        <p:spPr>
          <a:xfrm>
            <a:off x="563415" y="2400303"/>
            <a:ext cx="5352476" cy="3969327"/>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3"/>
          <p:cNvSpPr>
            <a:spLocks noGrp="1"/>
          </p:cNvSpPr>
          <p:nvPr>
            <p:ph sz="half" idx="2"/>
          </p:nvPr>
        </p:nvSpPr>
        <p:spPr>
          <a:xfrm>
            <a:off x="6345695" y="2400307"/>
            <a:ext cx="5596924" cy="396932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1001848F-E7F6-4E55-B1DE-CC691BBD4F09}" type="datetime1">
              <a:rPr lang="en-US" smtClean="0"/>
              <a:t>4/3/2026</a:t>
            </a:fld>
            <a:endParaRPr lang="en-US"/>
          </a:p>
        </p:txBody>
      </p:sp>
      <p:sp>
        <p:nvSpPr>
          <p:cNvPr id="18"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4227185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5" name="Picture 14"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40396" y="154007"/>
            <a:ext cx="4381861" cy="1231537"/>
          </a:xfrm>
          <a:prstGeom prst="rect">
            <a:avLst/>
          </a:prstGeom>
        </p:spPr>
      </p:pic>
      <p:pic>
        <p:nvPicPr>
          <p:cNvPr id="13" name="Picture 12"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6768392" y="4066"/>
            <a:ext cx="5423608" cy="1481791"/>
          </a:xfrm>
          <a:prstGeom prst="rect">
            <a:avLst/>
          </a:prstGeom>
        </p:spPr>
      </p:pic>
      <p:sp>
        <p:nvSpPr>
          <p:cNvPr id="16" name="Title 1"/>
          <p:cNvSpPr>
            <a:spLocks noGrp="1"/>
          </p:cNvSpPr>
          <p:nvPr>
            <p:ph type="title"/>
          </p:nvPr>
        </p:nvSpPr>
        <p:spPr>
          <a:xfrm>
            <a:off x="676369" y="1485854"/>
            <a:ext cx="11113851" cy="736311"/>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7" name="Text Placeholder 2"/>
          <p:cNvSpPr>
            <a:spLocks noGrp="1"/>
          </p:cNvSpPr>
          <p:nvPr>
            <p:ph type="body" idx="1"/>
          </p:nvPr>
        </p:nvSpPr>
        <p:spPr>
          <a:xfrm>
            <a:off x="676371" y="2385437"/>
            <a:ext cx="5336504" cy="524893"/>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18" name="Content Placeholder 3"/>
          <p:cNvSpPr>
            <a:spLocks noGrp="1"/>
          </p:cNvSpPr>
          <p:nvPr>
            <p:ph sz="half" idx="2"/>
          </p:nvPr>
        </p:nvSpPr>
        <p:spPr>
          <a:xfrm>
            <a:off x="676371" y="3003843"/>
            <a:ext cx="5336504"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4"/>
          <p:cNvSpPr>
            <a:spLocks noGrp="1"/>
          </p:cNvSpPr>
          <p:nvPr>
            <p:ph type="body" sz="quarter" idx="3"/>
          </p:nvPr>
        </p:nvSpPr>
        <p:spPr>
          <a:xfrm>
            <a:off x="6386943" y="2385430"/>
            <a:ext cx="5403276" cy="524894"/>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20" name="Content Placeholder 5"/>
          <p:cNvSpPr>
            <a:spLocks noGrp="1"/>
          </p:cNvSpPr>
          <p:nvPr>
            <p:ph sz="quarter" idx="4"/>
          </p:nvPr>
        </p:nvSpPr>
        <p:spPr>
          <a:xfrm>
            <a:off x="6386943" y="3003843"/>
            <a:ext cx="5403276"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Rectangle 13"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1"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5E48A247-4D0D-4017-954A-CBEE1B524F16}" type="datetime1">
              <a:rPr lang="en-US" smtClean="0"/>
              <a:t>4/3/2026</a:t>
            </a:fld>
            <a:endParaRPr lang="en-US"/>
          </a:p>
        </p:txBody>
      </p:sp>
      <p:sp>
        <p:nvSpPr>
          <p:cNvPr id="22"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23"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97436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40396" y="154007"/>
            <a:ext cx="4381861" cy="1231537"/>
          </a:xfrm>
          <a:prstGeom prst="rect">
            <a:avLst/>
          </a:prstGeom>
        </p:spPr>
      </p:pic>
      <p:pic>
        <p:nvPicPr>
          <p:cNvPr id="9" name="Picture 8"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6768392" y="3"/>
            <a:ext cx="5423608" cy="1481791"/>
          </a:xfrm>
          <a:prstGeom prst="rect">
            <a:avLst/>
          </a:prstGeom>
        </p:spPr>
      </p:pic>
      <p:sp>
        <p:nvSpPr>
          <p:cNvPr id="13" name="Title 1"/>
          <p:cNvSpPr>
            <a:spLocks noGrp="1"/>
          </p:cNvSpPr>
          <p:nvPr>
            <p:ph type="title"/>
          </p:nvPr>
        </p:nvSpPr>
        <p:spPr>
          <a:xfrm>
            <a:off x="720436" y="1457982"/>
            <a:ext cx="11069783" cy="786457"/>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1" name="Rectangle 10"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3F43D62C-E4AB-4F6C-BB6E-7C3A3BBC5E2B}" type="datetime1">
              <a:rPr lang="en-US" smtClean="0"/>
              <a:t>4/3/2026</a:t>
            </a:fld>
            <a:endParaRPr lang="en-US"/>
          </a:p>
        </p:txBody>
      </p:sp>
      <p:sp>
        <p:nvSpPr>
          <p:cNvPr id="14"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5"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2251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9" name="Picture 8"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40396" y="154007"/>
            <a:ext cx="4381861" cy="1231537"/>
          </a:xfrm>
          <a:prstGeom prst="rect">
            <a:avLst/>
          </a:prstGeom>
        </p:spPr>
      </p:pic>
      <p:pic>
        <p:nvPicPr>
          <p:cNvPr id="10" name="Picture 9"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6768392" y="3"/>
            <a:ext cx="5423608" cy="1481791"/>
          </a:xfrm>
          <a:prstGeom prst="rect">
            <a:avLst/>
          </a:prstGeom>
        </p:spPr>
      </p:pic>
      <p:sp>
        <p:nvSpPr>
          <p:cNvPr id="8" name="Rectangle 7"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92275FF0-9E97-4E0A-B533-109FB6621FD2}" type="datetime1">
              <a:rPr lang="en-US" smtClean="0"/>
              <a:t>4/3/2026</a:t>
            </a:fld>
            <a:endParaRPr lang="en-US"/>
          </a:p>
        </p:txBody>
      </p:sp>
      <p:sp>
        <p:nvSpPr>
          <p:cNvPr id="12"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3"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926409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40396" y="154007"/>
            <a:ext cx="4381861"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6768392" y="3"/>
            <a:ext cx="5423608" cy="1481791"/>
          </a:xfrm>
          <a:prstGeom prst="rect">
            <a:avLst/>
          </a:prstGeom>
        </p:spPr>
      </p:pic>
      <p:sp>
        <p:nvSpPr>
          <p:cNvPr id="14" name="Title 1"/>
          <p:cNvSpPr>
            <a:spLocks noGrp="1"/>
          </p:cNvSpPr>
          <p:nvPr>
            <p:ph type="title"/>
          </p:nvPr>
        </p:nvSpPr>
        <p:spPr>
          <a:xfrm>
            <a:off x="648661" y="1385541"/>
            <a:ext cx="4214287" cy="1409614"/>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16" name="Text Placeholder 3"/>
          <p:cNvSpPr>
            <a:spLocks noGrp="1"/>
          </p:cNvSpPr>
          <p:nvPr>
            <p:ph type="body" sz="half" idx="2"/>
          </p:nvPr>
        </p:nvSpPr>
        <p:spPr>
          <a:xfrm>
            <a:off x="648661" y="2888673"/>
            <a:ext cx="4214287" cy="3492378"/>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5151389" y="1569027"/>
            <a:ext cx="6721959" cy="4812024"/>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7"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A3C062AC-1CC2-40A8-B531-F2154AC26E35}" type="datetime1">
              <a:rPr lang="en-US" smtClean="0"/>
              <a:t>4/3/2026</a:t>
            </a:fld>
            <a:endParaRPr lang="en-US"/>
          </a:p>
        </p:txBody>
      </p:sp>
      <p:sp>
        <p:nvSpPr>
          <p:cNvPr id="18"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2245539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40396" y="154007"/>
            <a:ext cx="4381861"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6768392" y="3"/>
            <a:ext cx="5423608" cy="1481791"/>
          </a:xfrm>
          <a:prstGeom prst="rect">
            <a:avLst/>
          </a:prstGeom>
        </p:spPr>
      </p:pic>
      <p:sp>
        <p:nvSpPr>
          <p:cNvPr id="14" name="Title 1"/>
          <p:cNvSpPr>
            <a:spLocks noGrp="1"/>
          </p:cNvSpPr>
          <p:nvPr>
            <p:ph type="title"/>
          </p:nvPr>
        </p:nvSpPr>
        <p:spPr>
          <a:xfrm>
            <a:off x="537829" y="1385541"/>
            <a:ext cx="4477519" cy="1409614"/>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16" name="Text Placeholder 3"/>
          <p:cNvSpPr>
            <a:spLocks noGrp="1"/>
          </p:cNvSpPr>
          <p:nvPr>
            <p:ph type="body" sz="half" idx="2"/>
          </p:nvPr>
        </p:nvSpPr>
        <p:spPr>
          <a:xfrm>
            <a:off x="537829" y="2888676"/>
            <a:ext cx="4477519" cy="3542831"/>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5365397" y="1569029"/>
            <a:ext cx="6452531" cy="4862477"/>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7"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06EA93EB-E55E-4DBB-B6AA-C54A9BA5E4A4}" type="datetime1">
              <a:rPr lang="en-US" smtClean="0"/>
              <a:t>4/3/2026</a:t>
            </a:fld>
            <a:endParaRPr lang="en-US"/>
          </a:p>
        </p:txBody>
      </p:sp>
      <p:sp>
        <p:nvSpPr>
          <p:cNvPr id="18"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379874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2336755"/>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51" r:id="rId10"/>
    <p:sldLayoutId id="2147483672" r:id="rId11"/>
    <p:sldLayoutId id="214748367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18/10/relationships/comments" Target="../comments/modernComment_119_CA982419.xml"/><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microsoft.com/office/2018/10/relationships/comments" Target="../comments/modernComment_127_287CECB.xml"/><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hyperlink" Target="https://ogms.sbctc.edu/App/SBCTCAppHome.aspx" TargetMode="External"/><Relationship Id="rId7" Type="http://schemas.openxmlformats.org/officeDocument/2006/relationships/hyperlink" Target="mailto:kkauffman@sbctc.edu" TargetMode="External"/><Relationship Id="rId2" Type="http://schemas.openxmlformats.org/officeDocument/2006/relationships/notesSlide" Target="../notesSlides/notesSlide15.xml"/><Relationship Id="rId1" Type="http://schemas.openxmlformats.org/officeDocument/2006/relationships/slideLayout" Target="../slideLayouts/slideLayout12.xml"/><Relationship Id="rId6" Type="http://schemas.openxmlformats.org/officeDocument/2006/relationships/hyperlink" Target="https://ogms.sbctc.edu/HowTo.aspx" TargetMode="External"/><Relationship Id="rId5" Type="http://schemas.openxmlformats.org/officeDocument/2006/relationships/hyperlink" Target="https://ogms.sbctc.edu/docs/OGMS_UserManual.pdf" TargetMode="External"/><Relationship Id="rId4" Type="http://schemas.openxmlformats.org/officeDocument/2006/relationships/hyperlink" Target="https://ogms.sbctc.edu/SecurityContacts.aspx"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2.xml"/><Relationship Id="rId4" Type="http://schemas.openxmlformats.org/officeDocument/2006/relationships/image" Target="../media/image7.svg"/></Relationships>
</file>

<file path=ppt/slides/_rels/slide19.xml.rels><?xml version="1.0" encoding="UTF-8" standalone="yes"?>
<Relationships xmlns="http://schemas.openxmlformats.org/package/2006/relationships"><Relationship Id="rId3" Type="http://schemas.microsoft.com/office/2018/10/relationships/comments" Target="../comments/modernComment_10B_CC4D7103.xml"/><Relationship Id="rId2" Type="http://schemas.openxmlformats.org/officeDocument/2006/relationships/notesSlide" Target="../notesSlides/notesSlide19.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hyperlink" Target="https://www.sbctc.edu/colleges-staff/grants/job-skills-grant"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microsoft.com/office/2018/10/relationships/comments" Target="../comments/modernComment_113_75E0B8F1.xml"/><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microsoft.com/office/2018/10/relationships/comments" Target="../comments/modernComment_110_6EC226B8.xml"/><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hyperlink" Target="https://washingtonworkforce.org/#directory" TargetMode="External"/><Relationship Id="rId2" Type="http://schemas.openxmlformats.org/officeDocument/2006/relationships/hyperlink" Target="https://www.sbctc.edu/about/agency/initiatives-projects/strategic-plan/" TargetMode="External"/><Relationship Id="rId1" Type="http://schemas.openxmlformats.org/officeDocument/2006/relationships/slideLayout" Target="../slideLayouts/slideLayout2.xml"/><Relationship Id="rId5" Type="http://schemas.openxmlformats.org/officeDocument/2006/relationships/hyperlink" Target="https://www.sbctc.edu/colleges-staff/data-services/coding-and-reporting-guidelines" TargetMode="External"/><Relationship Id="rId4" Type="http://schemas.openxmlformats.org/officeDocument/2006/relationships/hyperlink" Target="https://app.leg.wa.gov/districtfinder/"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hyperlink" Target="mailto:cmckinnon@sbctc.edu" TargetMode="External"/><Relationship Id="rId2" Type="http://schemas.openxmlformats.org/officeDocument/2006/relationships/notesSlide" Target="../notesSlides/notesSlide29.xml"/><Relationship Id="rId1" Type="http://schemas.openxmlformats.org/officeDocument/2006/relationships/slideLayout" Target="../slideLayouts/slideLayout12.xml"/><Relationship Id="rId4" Type="http://schemas.openxmlformats.org/officeDocument/2006/relationships/hyperlink" Target="mailto:vchungtuyco@sbctc.edu"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microsoft.com/office/2018/10/relationships/comments" Target="../comments/modernComment_118_A6BE35F0.xm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810" y="3455723"/>
            <a:ext cx="8336975" cy="679017"/>
          </a:xfrm>
        </p:spPr>
        <p:txBody>
          <a:bodyPr/>
          <a:lstStyle/>
          <a:p>
            <a:r>
              <a:rPr lang="en-US" sz="4000" dirty="0"/>
              <a:t>JOB SKILLS PROGRAM </a:t>
            </a:r>
          </a:p>
        </p:txBody>
      </p:sp>
      <p:sp>
        <p:nvSpPr>
          <p:cNvPr id="5" name="Subtitle 4"/>
          <p:cNvSpPr>
            <a:spLocks noGrp="1"/>
          </p:cNvSpPr>
          <p:nvPr>
            <p:ph type="subTitle" idx="1"/>
          </p:nvPr>
        </p:nvSpPr>
        <p:spPr>
          <a:xfrm>
            <a:off x="853176" y="4036435"/>
            <a:ext cx="8388928" cy="679016"/>
          </a:xfrm>
        </p:spPr>
        <p:txBody>
          <a:bodyPr/>
          <a:lstStyle/>
          <a:p>
            <a:r>
              <a:rPr lang="en-US" sz="3200" dirty="0"/>
              <a:t>FY26-27 (July 1, 2026 – June 30, 2027)</a:t>
            </a:r>
          </a:p>
        </p:txBody>
      </p:sp>
      <p:sp>
        <p:nvSpPr>
          <p:cNvPr id="6" name="Text Placeholder 5"/>
          <p:cNvSpPr>
            <a:spLocks noGrp="1"/>
          </p:cNvSpPr>
          <p:nvPr>
            <p:ph type="body" sz="quarter" idx="10"/>
          </p:nvPr>
        </p:nvSpPr>
        <p:spPr>
          <a:xfrm>
            <a:off x="838810" y="4715451"/>
            <a:ext cx="7962455" cy="1734584"/>
          </a:xfrm>
        </p:spPr>
        <p:txBody>
          <a:bodyPr/>
          <a:lstStyle/>
          <a:p>
            <a:r>
              <a:rPr lang="en-US" dirty="0"/>
              <a:t>Carolyn McKinnon, Policy Associate, Workforce Education</a:t>
            </a:r>
          </a:p>
          <a:p>
            <a:r>
              <a:rPr lang="en-US" dirty="0"/>
              <a:t>Vicky Chungtuyco, Interim Program Administrator, Workforce Education</a:t>
            </a:r>
          </a:p>
          <a:p>
            <a:r>
              <a:rPr lang="en-US" dirty="0"/>
              <a:t>Melanie Kielich, Fiscal Grant Administrator, Education Division </a:t>
            </a:r>
          </a:p>
          <a:p>
            <a:r>
              <a:rPr lang="en-US" dirty="0"/>
              <a:t>Megan Harper, Program Administrator, Workforce Education</a:t>
            </a:r>
          </a:p>
          <a:p>
            <a:r>
              <a:rPr lang="en-US" dirty="0"/>
              <a:t>April 3, 2026</a:t>
            </a:r>
          </a:p>
        </p:txBody>
      </p:sp>
    </p:spTree>
    <p:extLst>
      <p:ext uri="{BB962C8B-B14F-4D97-AF65-F5344CB8AC3E}">
        <p14:creationId xmlns:p14="http://schemas.microsoft.com/office/powerpoint/2010/main" val="2344087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6265" y="1553451"/>
            <a:ext cx="9213085" cy="611619"/>
          </a:xfrm>
        </p:spPr>
        <p:txBody>
          <a:bodyPr/>
          <a:lstStyle/>
          <a:p>
            <a:r>
              <a:rPr lang="en-US" dirty="0"/>
              <a:t>Funding</a:t>
            </a:r>
          </a:p>
        </p:txBody>
      </p:sp>
      <p:sp>
        <p:nvSpPr>
          <p:cNvPr id="3" name="Text Placeholder 2"/>
          <p:cNvSpPr>
            <a:spLocks noGrp="1"/>
          </p:cNvSpPr>
          <p:nvPr>
            <p:ph type="body" sz="quarter" idx="10"/>
          </p:nvPr>
        </p:nvSpPr>
        <p:spPr>
          <a:xfrm>
            <a:off x="903383" y="2335577"/>
            <a:ext cx="10565176" cy="4065226"/>
          </a:xfrm>
        </p:spPr>
        <p:txBody>
          <a:bodyPr/>
          <a:lstStyle/>
          <a:p>
            <a:pPr>
              <a:lnSpc>
                <a:spcPct val="100000"/>
              </a:lnSpc>
              <a:spcBef>
                <a:spcPts val="600"/>
              </a:spcBef>
            </a:pPr>
            <a:r>
              <a:rPr lang="en-US" altLang="en-US" sz="2400" dirty="0"/>
              <a:t>FY27: July 1, 2026 to June 30, 2027, $</a:t>
            </a:r>
            <a:r>
              <a:rPr lang="en-US" altLang="en-US" sz="2400" dirty="0">
                <a:solidFill>
                  <a:srgbClr val="002060"/>
                </a:solidFill>
              </a:rPr>
              <a:t>7,725,000</a:t>
            </a:r>
          </a:p>
          <a:p>
            <a:pPr>
              <a:lnSpc>
                <a:spcPct val="100000"/>
              </a:lnSpc>
              <a:spcBef>
                <a:spcPts val="600"/>
              </a:spcBef>
            </a:pPr>
            <a:r>
              <a:rPr lang="en-US" altLang="en-US" sz="2400" dirty="0"/>
              <a:t>State-funded, administered by SBCTC</a:t>
            </a:r>
          </a:p>
          <a:p>
            <a:pPr>
              <a:lnSpc>
                <a:spcPct val="100000"/>
              </a:lnSpc>
              <a:spcBef>
                <a:spcPts val="600"/>
              </a:spcBef>
            </a:pPr>
            <a:r>
              <a:rPr lang="en-US" altLang="en-US" sz="2400" dirty="0"/>
              <a:t>Single company’s award per fiscal year shall not exceed $600,000</a:t>
            </a:r>
          </a:p>
          <a:p>
            <a:pPr>
              <a:lnSpc>
                <a:spcPct val="100000"/>
              </a:lnSpc>
              <a:spcBef>
                <a:spcPts val="600"/>
              </a:spcBef>
            </a:pPr>
            <a:r>
              <a:rPr lang="en-US" altLang="en-US" sz="2400" dirty="0"/>
              <a:t>Consortium (multiple colleges or businesses) proposal max is $600,000</a:t>
            </a:r>
            <a:endParaRPr lang="en-US" altLang="en-US" sz="2400" dirty="0">
              <a:highlight>
                <a:srgbClr val="FFFF00"/>
              </a:highlight>
            </a:endParaRPr>
          </a:p>
          <a:p>
            <a:pPr>
              <a:lnSpc>
                <a:spcPct val="100000"/>
              </a:lnSpc>
              <a:spcBef>
                <a:spcPts val="600"/>
              </a:spcBef>
            </a:pPr>
            <a:r>
              <a:rPr lang="en-US" altLang="en-US" sz="2400" dirty="0"/>
              <a:t>Funds awarded through a quarterly application (if funding is available)</a:t>
            </a:r>
          </a:p>
        </p:txBody>
      </p:sp>
    </p:spTree>
    <p:extLst>
      <p:ext uri="{BB962C8B-B14F-4D97-AF65-F5344CB8AC3E}">
        <p14:creationId xmlns:p14="http://schemas.microsoft.com/office/powerpoint/2010/main" val="3398968345"/>
      </p:ext>
    </p:extLst>
  </p:cSld>
  <p:clrMapOvr>
    <a:masterClrMapping/>
  </p:clrMapOvr>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6265" y="1542438"/>
            <a:ext cx="9213085" cy="611619"/>
          </a:xfrm>
        </p:spPr>
        <p:txBody>
          <a:bodyPr/>
          <a:lstStyle/>
          <a:p>
            <a:r>
              <a:rPr lang="en-US" dirty="0"/>
              <a:t>Funding, additional info</a:t>
            </a:r>
          </a:p>
        </p:txBody>
      </p:sp>
      <p:sp>
        <p:nvSpPr>
          <p:cNvPr id="3" name="Text Placeholder 2"/>
          <p:cNvSpPr>
            <a:spLocks noGrp="1"/>
          </p:cNvSpPr>
          <p:nvPr>
            <p:ph type="body" sz="quarter" idx="10"/>
          </p:nvPr>
        </p:nvSpPr>
        <p:spPr>
          <a:xfrm>
            <a:off x="826265" y="2236424"/>
            <a:ext cx="10675345" cy="4164378"/>
          </a:xfrm>
        </p:spPr>
        <p:txBody>
          <a:bodyPr/>
          <a:lstStyle/>
          <a:p>
            <a:pPr>
              <a:lnSpc>
                <a:spcPct val="100000"/>
              </a:lnSpc>
              <a:spcBef>
                <a:spcPts val="600"/>
              </a:spcBef>
            </a:pPr>
            <a:r>
              <a:rPr lang="en-US" sz="2400" dirty="0"/>
              <a:t>This is a matching grant; the college and business partner are responsible for the 100% match. </a:t>
            </a:r>
          </a:p>
          <a:p>
            <a:pPr>
              <a:lnSpc>
                <a:spcPct val="100000"/>
              </a:lnSpc>
              <a:spcBef>
                <a:spcPts val="600"/>
              </a:spcBef>
            </a:pPr>
            <a:r>
              <a:rPr lang="en-US" sz="2400" dirty="0"/>
              <a:t>Funding surveys – October and Feb/March</a:t>
            </a:r>
          </a:p>
          <a:p>
            <a:pPr>
              <a:lnSpc>
                <a:spcPct val="100000"/>
              </a:lnSpc>
              <a:spcBef>
                <a:spcPts val="600"/>
              </a:spcBef>
            </a:pPr>
            <a:r>
              <a:rPr lang="en-US" sz="2400" dirty="0"/>
              <a:t>Upon approval of an application, an award notification and budget will be sent through the Online Budget and Invoicing System (OBIS). </a:t>
            </a:r>
          </a:p>
          <a:p>
            <a:pPr>
              <a:lnSpc>
                <a:spcPct val="100000"/>
              </a:lnSpc>
              <a:spcBef>
                <a:spcPts val="600"/>
              </a:spcBef>
            </a:pPr>
            <a:r>
              <a:rPr lang="en-US" sz="2400" dirty="0"/>
              <a:t>Funds are accessed by invoicing the SBCTC for expenses as they are incurred. </a:t>
            </a:r>
          </a:p>
          <a:p>
            <a:pPr>
              <a:lnSpc>
                <a:spcPct val="100000"/>
              </a:lnSpc>
              <a:spcBef>
                <a:spcPts val="600"/>
              </a:spcBef>
            </a:pPr>
            <a:r>
              <a:rPr lang="en-US" sz="2400" dirty="0"/>
              <a:t>We reserve the right to decline funding grants that are not in alignment with the mission, vision, and values of the public community and technical college system.</a:t>
            </a:r>
          </a:p>
        </p:txBody>
      </p:sp>
    </p:spTree>
    <p:extLst>
      <p:ext uri="{BB962C8B-B14F-4D97-AF65-F5344CB8AC3E}">
        <p14:creationId xmlns:p14="http://schemas.microsoft.com/office/powerpoint/2010/main" val="3821178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1349" y="1465769"/>
            <a:ext cx="9158001" cy="611619"/>
          </a:xfrm>
        </p:spPr>
        <p:txBody>
          <a:bodyPr/>
          <a:lstStyle/>
          <a:p>
            <a:r>
              <a:rPr lang="en-US" dirty="0"/>
              <a:t>General policies – updates for FY27</a:t>
            </a:r>
          </a:p>
        </p:txBody>
      </p:sp>
      <p:sp>
        <p:nvSpPr>
          <p:cNvPr id="3" name="Text Placeholder 2"/>
          <p:cNvSpPr>
            <a:spLocks noGrp="1"/>
          </p:cNvSpPr>
          <p:nvPr>
            <p:ph type="body" sz="quarter" idx="10"/>
          </p:nvPr>
        </p:nvSpPr>
        <p:spPr>
          <a:xfrm>
            <a:off x="881349" y="2049252"/>
            <a:ext cx="10488058" cy="4365613"/>
          </a:xfrm>
        </p:spPr>
        <p:txBody>
          <a:bodyPr/>
          <a:lstStyle/>
          <a:p>
            <a:pPr marL="0" indent="0">
              <a:lnSpc>
                <a:spcPct val="100000"/>
              </a:lnSpc>
              <a:spcBef>
                <a:spcPts val="600"/>
              </a:spcBef>
              <a:buNone/>
              <a:defRPr/>
            </a:pPr>
            <a:r>
              <a:rPr lang="en-US" sz="2000" b="1" dirty="0"/>
              <a:t>Responsible Use of AI: </a:t>
            </a:r>
          </a:p>
          <a:p>
            <a:pPr marL="0" indent="0">
              <a:lnSpc>
                <a:spcPct val="100000"/>
              </a:lnSpc>
              <a:spcBef>
                <a:spcPts val="600"/>
              </a:spcBef>
              <a:buNone/>
              <a:defRPr/>
            </a:pPr>
            <a:r>
              <a:rPr lang="en-US" sz="2000" dirty="0"/>
              <a:t>SBCTC may use artificial intelligence (AI) tools for internal administrative tasks and to analyze trends across the funding program as a whole. However, AI will not be used to score or assess individual funding applications.</a:t>
            </a:r>
          </a:p>
          <a:p>
            <a:pPr marL="0" indent="0">
              <a:lnSpc>
                <a:spcPct val="100000"/>
              </a:lnSpc>
              <a:spcBef>
                <a:spcPts val="600"/>
              </a:spcBef>
              <a:buNone/>
              <a:defRPr/>
            </a:pPr>
            <a:r>
              <a:rPr lang="en-US" sz="2000" dirty="0"/>
              <a:t>A college's use of AI tools in preparing its proposal will not affect scoring. Colleges may use AI tools to support clarity, organization, logic and sequencing, and/or editing. Applicants are discouraged but not prohibited from using AI tools to generate substantive grant application content. Applicants must ensure that all facts, references, proposals, and data presented in the application are human-verified as factual.</a:t>
            </a:r>
          </a:p>
          <a:p>
            <a:pPr marL="0" indent="0">
              <a:lnSpc>
                <a:spcPct val="100000"/>
              </a:lnSpc>
              <a:spcBef>
                <a:spcPts val="600"/>
              </a:spcBef>
              <a:buNone/>
              <a:defRPr/>
            </a:pPr>
            <a:r>
              <a:rPr lang="en-US" sz="2000" b="1" dirty="0"/>
              <a:t>Guidelines for Statewide and Regional Contract Services:</a:t>
            </a:r>
          </a:p>
          <a:p>
            <a:pPr marL="0" indent="0">
              <a:lnSpc>
                <a:spcPct val="100000"/>
              </a:lnSpc>
              <a:spcBef>
                <a:spcPts val="600"/>
              </a:spcBef>
              <a:buNone/>
              <a:defRPr/>
            </a:pPr>
            <a:r>
              <a:rPr lang="en-US" sz="2000" dirty="0"/>
              <a:t>All community and technical colleges are expected to follow State Board policies and procedures published in the State Board Policy Manual. JSP applicants shall review, understand, and follow policy 4.80.10 Out-of-district contracting and its associated guidelines.</a:t>
            </a:r>
          </a:p>
          <a:p>
            <a:pPr marL="0" indent="0">
              <a:lnSpc>
                <a:spcPct val="100000"/>
              </a:lnSpc>
              <a:spcBef>
                <a:spcPts val="600"/>
              </a:spcBef>
              <a:buNone/>
              <a:defRPr/>
            </a:pPr>
            <a:endParaRPr lang="en-US" sz="2000" dirty="0"/>
          </a:p>
        </p:txBody>
      </p:sp>
    </p:spTree>
    <p:extLst>
      <p:ext uri="{BB962C8B-B14F-4D97-AF65-F5344CB8AC3E}">
        <p14:creationId xmlns:p14="http://schemas.microsoft.com/office/powerpoint/2010/main" val="3717673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19EED-CEA7-4968-E81D-0341F3088F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24596F-8A4D-7B48-5D2A-4BB39B7063D2}"/>
              </a:ext>
            </a:extLst>
          </p:cNvPr>
          <p:cNvSpPr>
            <a:spLocks noGrp="1"/>
          </p:cNvSpPr>
          <p:nvPr>
            <p:ph type="title"/>
          </p:nvPr>
        </p:nvSpPr>
        <p:spPr>
          <a:xfrm>
            <a:off x="651551" y="1098684"/>
            <a:ext cx="11379204" cy="719850"/>
          </a:xfrm>
        </p:spPr>
        <p:txBody>
          <a:bodyPr/>
          <a:lstStyle/>
          <a:p>
            <a:r>
              <a:rPr lang="en-US" dirty="0"/>
              <a:t>Common errors</a:t>
            </a:r>
          </a:p>
        </p:txBody>
      </p:sp>
      <p:sp>
        <p:nvSpPr>
          <p:cNvPr id="3" name="Text Placeholder 2">
            <a:extLst>
              <a:ext uri="{FF2B5EF4-FFF2-40B4-BE49-F238E27FC236}">
                <a16:creationId xmlns:a16="http://schemas.microsoft.com/office/drawing/2014/main" id="{E2328872-8B67-FAF5-C126-54772AFDD0E6}"/>
              </a:ext>
            </a:extLst>
          </p:cNvPr>
          <p:cNvSpPr>
            <a:spLocks noGrp="1"/>
          </p:cNvSpPr>
          <p:nvPr>
            <p:ph sz="half" idx="1"/>
          </p:nvPr>
        </p:nvSpPr>
        <p:spPr>
          <a:xfrm>
            <a:off x="782198" y="1685581"/>
            <a:ext cx="10642294" cy="5023445"/>
          </a:xfrm>
        </p:spPr>
        <p:txBody>
          <a:bodyPr/>
          <a:lstStyle/>
          <a:p>
            <a:r>
              <a:rPr lang="en-US" sz="1800" dirty="0">
                <a:latin typeface="Franklin Gothic Book" panose="020B0503020102020204" pitchFamily="34" charset="0"/>
                <a:ea typeface="Calibri" panose="020F0502020204030204" pitchFamily="34" charset="0"/>
                <a:cs typeface="Times New Roman" panose="02020603050405020304" pitchFamily="18" charset="0"/>
              </a:rPr>
              <a:t>In the Trainee, Match, Course, &amp; Outcomes Worksheet</a:t>
            </a:r>
          </a:p>
          <a:p>
            <a:pPr lvl="1"/>
            <a:r>
              <a:rPr lang="en-US" sz="1800" dirty="0">
                <a:latin typeface="Franklin Gothic Book" panose="020B0503020102020204" pitchFamily="34" charset="0"/>
                <a:ea typeface="Calibri" panose="020F0502020204030204" pitchFamily="34" charset="0"/>
                <a:cs typeface="Times New Roman" panose="02020603050405020304" pitchFamily="18" charset="0"/>
              </a:rPr>
              <a:t>Missing trainee average wage information</a:t>
            </a:r>
          </a:p>
          <a:p>
            <a:pPr lvl="1"/>
            <a:r>
              <a:rPr lang="en-US" sz="1800" dirty="0">
                <a:latin typeface="Franklin Gothic Book" panose="020B0503020102020204" pitchFamily="34" charset="0"/>
                <a:ea typeface="Calibri" panose="020F0502020204030204" pitchFamily="34" charset="0"/>
                <a:cs typeface="Times New Roman" panose="02020603050405020304" pitchFamily="18" charset="0"/>
              </a:rPr>
              <a:t>Missing CIP codes</a:t>
            </a:r>
          </a:p>
          <a:p>
            <a:pPr lvl="1"/>
            <a:r>
              <a:rPr lang="en-US" sz="1800" dirty="0">
                <a:latin typeface="Franklin Gothic Book" panose="020B0503020102020204" pitchFamily="34" charset="0"/>
                <a:ea typeface="Calibri" panose="020F0502020204030204" pitchFamily="34" charset="0"/>
                <a:cs typeface="Times New Roman" panose="02020603050405020304" pitchFamily="18" charset="0"/>
              </a:rPr>
              <a:t>Missing training providers</a:t>
            </a:r>
          </a:p>
          <a:p>
            <a:pPr lvl="1"/>
            <a:r>
              <a:rPr lang="en-US" sz="1800" dirty="0">
                <a:latin typeface="Franklin Gothic Book" panose="020B0503020102020204" pitchFamily="34" charset="0"/>
                <a:ea typeface="Calibri" panose="020F0502020204030204" pitchFamily="34" charset="0"/>
                <a:cs typeface="Times New Roman" panose="02020603050405020304" pitchFamily="18" charset="0"/>
              </a:rPr>
              <a:t>Missing description for the match amounts, if applicable</a:t>
            </a:r>
          </a:p>
          <a:p>
            <a:pPr lvl="1"/>
            <a:r>
              <a:rPr lang="en-US" sz="1800" dirty="0">
                <a:latin typeface="Franklin Gothic Book" panose="020B0503020102020204" pitchFamily="34" charset="0"/>
                <a:ea typeface="Calibri" panose="020F0502020204030204" pitchFamily="34" charset="0"/>
                <a:cs typeface="Times New Roman" panose="02020603050405020304" pitchFamily="18" charset="0"/>
              </a:rPr>
              <a:t>Missing planned project outcomes</a:t>
            </a:r>
          </a:p>
          <a:p>
            <a:r>
              <a:rPr lang="en-US" sz="1800" dirty="0">
                <a:latin typeface="Franklin Gothic Book" panose="020B0503020102020204" pitchFamily="34" charset="0"/>
                <a:ea typeface="Calibri" panose="020F0502020204030204" pitchFamily="34" charset="0"/>
                <a:cs typeface="Times New Roman" panose="02020603050405020304" pitchFamily="18" charset="0"/>
              </a:rPr>
              <a:t>In the application:</a:t>
            </a:r>
          </a:p>
          <a:p>
            <a:pPr lvl="1"/>
            <a:r>
              <a:rPr lang="en-US" sz="1800" dirty="0">
                <a:latin typeface="Franklin Gothic Book" panose="020B0503020102020204" pitchFamily="34" charset="0"/>
                <a:ea typeface="Calibri" panose="020F0502020204030204" pitchFamily="34" charset="0"/>
                <a:cs typeface="Times New Roman" panose="02020603050405020304" pitchFamily="18" charset="0"/>
              </a:rPr>
              <a:t>Requested amount includes decimals; please round to whole dollars</a:t>
            </a:r>
          </a:p>
          <a:p>
            <a:pPr lvl="1"/>
            <a:r>
              <a:rPr lang="en-US" sz="1800" dirty="0">
                <a:latin typeface="Franklin Gothic Book" panose="020B0503020102020204" pitchFamily="34" charset="0"/>
                <a:ea typeface="Calibri" panose="020F0502020204030204" pitchFamily="34" charset="0"/>
                <a:cs typeface="Times New Roman" panose="02020603050405020304" pitchFamily="18" charset="0"/>
              </a:rPr>
              <a:t>Positions listed do not include job titles, percentage of effort/FTEF, salary, and/or hourly wage information, benefit totals, and a brief description of duties by position as they relate to the grant</a:t>
            </a:r>
          </a:p>
          <a:p>
            <a:pPr lvl="1"/>
            <a:r>
              <a:rPr lang="en-US" sz="1800" dirty="0">
                <a:latin typeface="Franklin Gothic Book" panose="020B0503020102020204" pitchFamily="34" charset="0"/>
                <a:ea typeface="Calibri" panose="020F0502020204030204" pitchFamily="34" charset="0"/>
                <a:cs typeface="Times New Roman" panose="02020603050405020304" pitchFamily="18" charset="0"/>
              </a:rPr>
              <a:t>Missing cash match amounts in budget narratives</a:t>
            </a:r>
          </a:p>
          <a:p>
            <a:pPr lvl="1"/>
            <a:r>
              <a:rPr lang="en-US" sz="1800" dirty="0">
                <a:latin typeface="Franklin Gothic Book" panose="020B0503020102020204" pitchFamily="34" charset="0"/>
                <a:ea typeface="Calibri" panose="020F0502020204030204" pitchFamily="34" charset="0"/>
                <a:cs typeface="Times New Roman" panose="02020603050405020304" pitchFamily="18" charset="0"/>
              </a:rPr>
              <a:t>For consortium applications, incomplete details provided for partners (Section 1 - 1D to 1N)</a:t>
            </a:r>
          </a:p>
          <a:p>
            <a:pPr lvl="1"/>
            <a:r>
              <a:rPr lang="en-US" sz="1800" dirty="0">
                <a:latin typeface="Franklin Gothic Book" panose="020B0503020102020204" pitchFamily="34" charset="0"/>
                <a:ea typeface="Calibri" panose="020F0502020204030204" pitchFamily="34" charset="0"/>
                <a:cs typeface="Times New Roman" panose="02020603050405020304" pitchFamily="18" charset="0"/>
              </a:rPr>
              <a:t>Instructional narratives do not provide a breakdown of costs</a:t>
            </a:r>
          </a:p>
          <a:p>
            <a:pPr lvl="1"/>
            <a:r>
              <a:rPr lang="en-US" sz="1800" dirty="0">
                <a:latin typeface="Franklin Gothic Book" panose="020B0503020102020204" pitchFamily="34" charset="0"/>
                <a:ea typeface="Calibri" panose="020F0502020204030204" pitchFamily="34" charset="0"/>
                <a:cs typeface="Times New Roman" panose="02020603050405020304" pitchFamily="18" charset="0"/>
              </a:rPr>
              <a:t>Itemized costs in narrative do not match the total budgeted</a:t>
            </a:r>
          </a:p>
          <a:p>
            <a:pPr lvl="1"/>
            <a:r>
              <a:rPr lang="en-US" sz="1800" dirty="0">
                <a:latin typeface="Franklin Gothic Book" panose="020B0503020102020204" pitchFamily="34" charset="0"/>
                <a:ea typeface="Calibri" panose="020F0502020204030204" pitchFamily="34" charset="0"/>
                <a:cs typeface="Times New Roman" panose="02020603050405020304" pitchFamily="18" charset="0"/>
              </a:rPr>
              <a:t>Administrative and project development costs exceed the 25% allowable threshold</a:t>
            </a:r>
          </a:p>
          <a:p>
            <a:pPr marL="285750" lvl="1" indent="-285750"/>
            <a:r>
              <a:rPr lang="en-US" sz="1800" dirty="0">
                <a:latin typeface="Franklin Gothic Book" panose="020B0503020102020204" pitchFamily="34" charset="0"/>
                <a:ea typeface="Calibri" panose="020F0502020204030204" pitchFamily="34" charset="0"/>
                <a:cs typeface="Times New Roman" panose="02020603050405020304" pitchFamily="18" charset="0"/>
              </a:rPr>
              <a:t>In the Assurances: If the partner company is DBA, please include both names</a:t>
            </a:r>
          </a:p>
        </p:txBody>
      </p:sp>
    </p:spTree>
    <p:extLst>
      <p:ext uri="{BB962C8B-B14F-4D97-AF65-F5344CB8AC3E}">
        <p14:creationId xmlns:p14="http://schemas.microsoft.com/office/powerpoint/2010/main" val="42454731"/>
      </p:ext>
    </p:extLst>
  </p:cSld>
  <p:clrMapOvr>
    <a:masterClrMapping/>
  </p:clrMapOvr>
  <p:extLst>
    <p:ext uri="{6950BFC3-D8DA-4A85-94F7-54DA5524770B}">
      <p188:commentRel xmlns:p188="http://schemas.microsoft.com/office/powerpoint/2018/8/main" r:id="rId3"/>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EF6D8-0127-4C50-8FE2-47706480E25E}"/>
              </a:ext>
            </a:extLst>
          </p:cNvPr>
          <p:cNvSpPr>
            <a:spLocks noGrp="1"/>
          </p:cNvSpPr>
          <p:nvPr>
            <p:ph type="title"/>
          </p:nvPr>
        </p:nvSpPr>
        <p:spPr>
          <a:xfrm>
            <a:off x="2152650" y="2711215"/>
            <a:ext cx="7886700" cy="1435575"/>
          </a:xfrm>
        </p:spPr>
        <p:txBody>
          <a:bodyPr/>
          <a:lstStyle/>
          <a:p>
            <a:r>
              <a:rPr lang="en-US" dirty="0"/>
              <a:t>Application Information and Grant Resources</a:t>
            </a:r>
          </a:p>
        </p:txBody>
      </p:sp>
    </p:spTree>
    <p:extLst>
      <p:ext uri="{BB962C8B-B14F-4D97-AF65-F5344CB8AC3E}">
        <p14:creationId xmlns:p14="http://schemas.microsoft.com/office/powerpoint/2010/main" val="3240715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8AA92-6B76-458B-82C1-A5456EB75E32}"/>
              </a:ext>
            </a:extLst>
          </p:cNvPr>
          <p:cNvSpPr>
            <a:spLocks noGrp="1"/>
          </p:cNvSpPr>
          <p:nvPr>
            <p:ph type="title"/>
          </p:nvPr>
        </p:nvSpPr>
        <p:spPr>
          <a:xfrm>
            <a:off x="837282" y="1416889"/>
            <a:ext cx="9202068" cy="1232304"/>
          </a:xfrm>
        </p:spPr>
        <p:txBody>
          <a:bodyPr/>
          <a:lstStyle/>
          <a:p>
            <a:r>
              <a:rPr lang="en-US" dirty="0"/>
              <a:t>Online Grant Management system (OGMS)</a:t>
            </a:r>
            <a:br>
              <a:rPr lang="en-US" dirty="0"/>
            </a:br>
            <a:r>
              <a:rPr lang="en-US" dirty="0"/>
              <a:t>Login and application access</a:t>
            </a:r>
          </a:p>
        </p:txBody>
      </p:sp>
      <p:sp>
        <p:nvSpPr>
          <p:cNvPr id="3" name="Text Placeholder 2">
            <a:extLst>
              <a:ext uri="{FF2B5EF4-FFF2-40B4-BE49-F238E27FC236}">
                <a16:creationId xmlns:a16="http://schemas.microsoft.com/office/drawing/2014/main" id="{1E24FC7D-49D7-42D8-A73B-8F548857C9BA}"/>
              </a:ext>
            </a:extLst>
          </p:cNvPr>
          <p:cNvSpPr>
            <a:spLocks noGrp="1"/>
          </p:cNvSpPr>
          <p:nvPr>
            <p:ph type="body" sz="quarter" idx="10"/>
          </p:nvPr>
        </p:nvSpPr>
        <p:spPr>
          <a:xfrm>
            <a:off x="1035586" y="2649193"/>
            <a:ext cx="10190602" cy="3428855"/>
          </a:xfrm>
        </p:spPr>
        <p:txBody>
          <a:bodyPr/>
          <a:lstStyle/>
          <a:p>
            <a:r>
              <a:rPr lang="en-US" sz="2400" dirty="0"/>
              <a:t>Contact your </a:t>
            </a:r>
            <a:r>
              <a:rPr lang="en-US" sz="2400" dirty="0">
                <a:hlinkClick r:id="rId3"/>
              </a:rPr>
              <a:t>OGMS</a:t>
            </a:r>
            <a:r>
              <a:rPr lang="en-US" sz="2400" dirty="0"/>
              <a:t> </a:t>
            </a:r>
            <a:r>
              <a:rPr lang="en-US" sz="2400" dirty="0">
                <a:hlinkClick r:id="rId4"/>
              </a:rPr>
              <a:t>Security Contact</a:t>
            </a:r>
            <a:r>
              <a:rPr lang="en-US" sz="2400" dirty="0"/>
              <a:t> for access to the 2026-27 Job Skills Program application. </a:t>
            </a:r>
          </a:p>
          <a:p>
            <a:r>
              <a:rPr lang="en-US" sz="2400" dirty="0"/>
              <a:t>The </a:t>
            </a:r>
            <a:r>
              <a:rPr lang="en-US" sz="2400" dirty="0">
                <a:hlinkClick r:id="rId5"/>
              </a:rPr>
              <a:t>OGMS User Manual</a:t>
            </a:r>
            <a:r>
              <a:rPr lang="en-US" sz="2400" dirty="0"/>
              <a:t> is available under the </a:t>
            </a:r>
            <a:r>
              <a:rPr lang="en-US" sz="2400" dirty="0">
                <a:hlinkClick r:id="rId6"/>
              </a:rPr>
              <a:t>“How To”</a:t>
            </a:r>
            <a:r>
              <a:rPr lang="en-US" sz="2400" dirty="0"/>
              <a:t> tab in OGMS </a:t>
            </a:r>
          </a:p>
          <a:p>
            <a:r>
              <a:rPr lang="en-US" sz="2400" dirty="0"/>
              <a:t>Contact your OGMS </a:t>
            </a:r>
            <a:r>
              <a:rPr lang="en-US" sz="2400" dirty="0">
                <a:hlinkClick r:id="rId4"/>
              </a:rPr>
              <a:t>Security Contact</a:t>
            </a:r>
            <a:r>
              <a:rPr lang="en-US" sz="2400" dirty="0"/>
              <a:t> if your question is not answered in the Manual.</a:t>
            </a:r>
          </a:p>
          <a:p>
            <a:r>
              <a:rPr lang="en-US" sz="2400" dirty="0"/>
              <a:t>Contact </a:t>
            </a:r>
            <a:r>
              <a:rPr lang="en-US" sz="2400" dirty="0">
                <a:hlinkClick r:id="rId7"/>
              </a:rPr>
              <a:t>Kari Kauffman</a:t>
            </a:r>
            <a:r>
              <a:rPr lang="en-US" sz="2400" dirty="0"/>
              <a:t>, 360-704-1021 if your Security Contact cannot resolve your question</a:t>
            </a:r>
          </a:p>
        </p:txBody>
      </p:sp>
    </p:spTree>
    <p:extLst>
      <p:ext uri="{BB962C8B-B14F-4D97-AF65-F5344CB8AC3E}">
        <p14:creationId xmlns:p14="http://schemas.microsoft.com/office/powerpoint/2010/main" val="37883002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EF6D8-0127-4C50-8FE2-47706480E25E}"/>
              </a:ext>
            </a:extLst>
          </p:cNvPr>
          <p:cNvSpPr>
            <a:spLocks noGrp="1"/>
          </p:cNvSpPr>
          <p:nvPr>
            <p:ph type="title"/>
          </p:nvPr>
        </p:nvSpPr>
        <p:spPr/>
        <p:txBody>
          <a:bodyPr/>
          <a:lstStyle/>
          <a:p>
            <a:r>
              <a:rPr lang="en-US" dirty="0"/>
              <a:t>grant resources</a:t>
            </a:r>
          </a:p>
        </p:txBody>
      </p:sp>
      <p:sp>
        <p:nvSpPr>
          <p:cNvPr id="3" name="Text Placeholder 2">
            <a:extLst>
              <a:ext uri="{FF2B5EF4-FFF2-40B4-BE49-F238E27FC236}">
                <a16:creationId xmlns:a16="http://schemas.microsoft.com/office/drawing/2014/main" id="{0FF3104C-1F54-4FEB-BF08-C620E5728B05}"/>
              </a:ext>
            </a:extLst>
          </p:cNvPr>
          <p:cNvSpPr>
            <a:spLocks noGrp="1"/>
          </p:cNvSpPr>
          <p:nvPr>
            <p:ph type="body" sz="quarter" idx="10"/>
          </p:nvPr>
        </p:nvSpPr>
        <p:spPr>
          <a:xfrm>
            <a:off x="1013551" y="2187620"/>
            <a:ext cx="10515599" cy="4007699"/>
          </a:xfrm>
        </p:spPr>
        <p:txBody>
          <a:bodyPr/>
          <a:lstStyle/>
          <a:p>
            <a:r>
              <a:rPr lang="en-US" dirty="0"/>
              <a:t>Required attachments to be considered for funding:</a:t>
            </a:r>
          </a:p>
          <a:p>
            <a:pPr marL="914400" lvl="1" indent="-342900">
              <a:buFont typeface="Wingdings" panose="05000000000000000000" pitchFamily="2" charset="2"/>
              <a:buChar char="þ"/>
            </a:pPr>
            <a:r>
              <a:rPr lang="en-US" dirty="0"/>
              <a:t>Trainee, Match, Course, &amp; Outcomes Information</a:t>
            </a:r>
          </a:p>
          <a:p>
            <a:pPr marL="914400" lvl="1" indent="-342900">
              <a:buFont typeface="Wingdings" panose="05000000000000000000" pitchFamily="2" charset="2"/>
              <a:buChar char="þ"/>
            </a:pPr>
            <a:r>
              <a:rPr lang="en-US" dirty="0"/>
              <a:t>Assurances</a:t>
            </a:r>
          </a:p>
          <a:p>
            <a:pPr marL="571500" lvl="1"/>
            <a:r>
              <a:rPr lang="en-US" sz="1800" dirty="0">
                <a:solidFill>
                  <a:srgbClr val="FF0000"/>
                </a:solidFill>
              </a:rPr>
              <a:t>Important: use only the current materials under “Grant Info” link.</a:t>
            </a:r>
            <a:br>
              <a:rPr lang="en-US" dirty="0">
                <a:solidFill>
                  <a:srgbClr val="FF0000"/>
                </a:solidFill>
              </a:rPr>
            </a:br>
            <a:endParaRPr lang="en-US" dirty="0">
              <a:solidFill>
                <a:srgbClr val="FF0000"/>
              </a:solidFill>
            </a:endParaRPr>
          </a:p>
          <a:p>
            <a:r>
              <a:rPr lang="en-US" dirty="0"/>
              <a:t>Find and download Program Guidelines, as well as other important documents in the Grant Info link.</a:t>
            </a:r>
          </a:p>
          <a:p>
            <a:endParaRPr lang="en-US" dirty="0"/>
          </a:p>
        </p:txBody>
      </p:sp>
      <p:pic>
        <p:nvPicPr>
          <p:cNvPr id="5" name="Picture 4" descr="Image showing where the Grant Info link is in OGMS">
            <a:extLst>
              <a:ext uri="{FF2B5EF4-FFF2-40B4-BE49-F238E27FC236}">
                <a16:creationId xmlns:a16="http://schemas.microsoft.com/office/drawing/2014/main" id="{1FB7D764-687E-ECCB-77A8-3EAA1C335CFD}"/>
              </a:ext>
            </a:extLst>
          </p:cNvPr>
          <p:cNvPicPr>
            <a:picLocks noChangeAspect="1"/>
          </p:cNvPicPr>
          <p:nvPr/>
        </p:nvPicPr>
        <p:blipFill>
          <a:blip r:embed="rId3"/>
          <a:stretch>
            <a:fillRect/>
          </a:stretch>
        </p:blipFill>
        <p:spPr>
          <a:xfrm>
            <a:off x="1610962" y="5193358"/>
            <a:ext cx="6873411" cy="375368"/>
          </a:xfrm>
          <a:prstGeom prst="rect">
            <a:avLst/>
          </a:prstGeom>
        </p:spPr>
      </p:pic>
    </p:spTree>
    <p:extLst>
      <p:ext uri="{BB962C8B-B14F-4D97-AF65-F5344CB8AC3E}">
        <p14:creationId xmlns:p14="http://schemas.microsoft.com/office/powerpoint/2010/main" val="32966248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0333" y="1498029"/>
            <a:ext cx="9169017" cy="611619"/>
          </a:xfrm>
        </p:spPr>
        <p:txBody>
          <a:bodyPr/>
          <a:lstStyle/>
          <a:p>
            <a:r>
              <a:rPr lang="en-US" dirty="0"/>
              <a:t>Applying in </a:t>
            </a:r>
            <a:r>
              <a:rPr lang="en-US" dirty="0" err="1"/>
              <a:t>ogms</a:t>
            </a:r>
            <a:endParaRPr lang="en-US" dirty="0"/>
          </a:p>
        </p:txBody>
      </p:sp>
      <p:sp>
        <p:nvSpPr>
          <p:cNvPr id="3" name="Text Placeholder 2"/>
          <p:cNvSpPr>
            <a:spLocks noGrp="1"/>
          </p:cNvSpPr>
          <p:nvPr>
            <p:ph type="body" sz="quarter" idx="10"/>
          </p:nvPr>
        </p:nvSpPr>
        <p:spPr>
          <a:xfrm>
            <a:off x="870333" y="2109648"/>
            <a:ext cx="10664327" cy="4119487"/>
          </a:xfrm>
        </p:spPr>
        <p:txBody>
          <a:bodyPr/>
          <a:lstStyle/>
          <a:p>
            <a:pPr lvl="2">
              <a:spcBef>
                <a:spcPts val="0"/>
              </a:spcBef>
              <a:buFont typeface="Arial"/>
              <a:buChar char="•"/>
              <a:defRPr/>
            </a:pPr>
            <a:endParaRPr lang="en-US" dirty="0">
              <a:solidFill>
                <a:srgbClr val="003764"/>
              </a:solidFill>
            </a:endParaRPr>
          </a:p>
          <a:p>
            <a:pPr lvl="2">
              <a:spcBef>
                <a:spcPts val="0"/>
              </a:spcBef>
              <a:buFont typeface="Arial"/>
              <a:buChar char="•"/>
              <a:defRPr/>
            </a:pPr>
            <a:r>
              <a:rPr lang="en-US" dirty="0">
                <a:solidFill>
                  <a:srgbClr val="003764"/>
                </a:solidFill>
              </a:rPr>
              <a:t>Applicant Information</a:t>
            </a:r>
          </a:p>
          <a:p>
            <a:pPr lvl="3">
              <a:spcBef>
                <a:spcPts val="0"/>
              </a:spcBef>
              <a:buFont typeface="Arial"/>
              <a:buChar char="•"/>
              <a:defRPr/>
            </a:pPr>
            <a:r>
              <a:rPr lang="en-US" dirty="0">
                <a:solidFill>
                  <a:srgbClr val="003764"/>
                </a:solidFill>
              </a:rPr>
              <a:t>Be sure to avoid typos when entering your email address</a:t>
            </a:r>
          </a:p>
          <a:p>
            <a:pPr lvl="3">
              <a:spcBef>
                <a:spcPts val="0"/>
              </a:spcBef>
              <a:buFont typeface="Arial"/>
              <a:buChar char="•"/>
              <a:defRPr/>
            </a:pPr>
            <a:r>
              <a:rPr lang="en-US" dirty="0">
                <a:solidFill>
                  <a:srgbClr val="003764"/>
                </a:solidFill>
              </a:rPr>
              <a:t>Add OGMS as a safe sender</a:t>
            </a:r>
          </a:p>
          <a:p>
            <a:pPr lvl="2">
              <a:spcBef>
                <a:spcPts val="0"/>
              </a:spcBef>
              <a:buFont typeface="Arial"/>
              <a:buChar char="•"/>
              <a:defRPr/>
            </a:pPr>
            <a:r>
              <a:rPr lang="en-US" dirty="0">
                <a:solidFill>
                  <a:srgbClr val="003764"/>
                </a:solidFill>
              </a:rPr>
              <a:t>Contents</a:t>
            </a:r>
          </a:p>
          <a:p>
            <a:pPr lvl="3">
              <a:spcBef>
                <a:spcPts val="0"/>
              </a:spcBef>
              <a:buFont typeface="Arial"/>
              <a:buChar char="•"/>
              <a:defRPr/>
            </a:pPr>
            <a:r>
              <a:rPr lang="en-US" sz="2000" b="1" dirty="0">
                <a:solidFill>
                  <a:srgbClr val="003764"/>
                </a:solidFill>
              </a:rPr>
              <a:t>Section 1</a:t>
            </a:r>
            <a:r>
              <a:rPr lang="en-US" sz="2000" dirty="0">
                <a:solidFill>
                  <a:srgbClr val="003764"/>
                </a:solidFill>
              </a:rPr>
              <a:t>:  Business Participant</a:t>
            </a:r>
          </a:p>
          <a:p>
            <a:pPr lvl="3">
              <a:spcBef>
                <a:spcPts val="0"/>
              </a:spcBef>
              <a:buFont typeface="Arial"/>
              <a:buChar char="•"/>
              <a:defRPr/>
            </a:pPr>
            <a:r>
              <a:rPr lang="en-US" sz="2000" b="1" dirty="0">
                <a:solidFill>
                  <a:srgbClr val="003764"/>
                </a:solidFill>
              </a:rPr>
              <a:t>Section 2:</a:t>
            </a:r>
            <a:r>
              <a:rPr lang="en-US" sz="2000" dirty="0">
                <a:solidFill>
                  <a:srgbClr val="003764"/>
                </a:solidFill>
              </a:rPr>
              <a:t>  Project Overview</a:t>
            </a:r>
          </a:p>
          <a:p>
            <a:pPr lvl="3">
              <a:spcBef>
                <a:spcPts val="0"/>
              </a:spcBef>
              <a:buFont typeface="Arial"/>
              <a:buChar char="•"/>
              <a:defRPr/>
            </a:pPr>
            <a:r>
              <a:rPr lang="en-US" sz="2000" b="1" dirty="0">
                <a:solidFill>
                  <a:srgbClr val="003764"/>
                </a:solidFill>
              </a:rPr>
              <a:t>Section 3:</a:t>
            </a:r>
            <a:r>
              <a:rPr lang="en-US" sz="2000" dirty="0">
                <a:solidFill>
                  <a:srgbClr val="003764"/>
                </a:solidFill>
              </a:rPr>
              <a:t>  Trainee and Wage Information</a:t>
            </a:r>
          </a:p>
          <a:p>
            <a:pPr lvl="3">
              <a:spcBef>
                <a:spcPts val="0"/>
              </a:spcBef>
              <a:buFont typeface="Arial"/>
              <a:buChar char="•"/>
              <a:defRPr/>
            </a:pPr>
            <a:r>
              <a:rPr lang="en-US" sz="2000" b="1" dirty="0">
                <a:solidFill>
                  <a:srgbClr val="003764"/>
                </a:solidFill>
              </a:rPr>
              <a:t>Section 4:</a:t>
            </a:r>
            <a:r>
              <a:rPr lang="en-US" sz="2000" dirty="0">
                <a:solidFill>
                  <a:srgbClr val="003764"/>
                </a:solidFill>
              </a:rPr>
              <a:t>  Training Summary</a:t>
            </a:r>
          </a:p>
          <a:p>
            <a:pPr lvl="3">
              <a:spcBef>
                <a:spcPts val="0"/>
              </a:spcBef>
              <a:buFont typeface="Arial"/>
              <a:buChar char="•"/>
              <a:defRPr/>
            </a:pPr>
            <a:r>
              <a:rPr lang="en-US" sz="2000" b="1" dirty="0">
                <a:solidFill>
                  <a:srgbClr val="003764"/>
                </a:solidFill>
              </a:rPr>
              <a:t>Section 5</a:t>
            </a:r>
            <a:r>
              <a:rPr lang="en-US" sz="2000" dirty="0">
                <a:solidFill>
                  <a:srgbClr val="003764"/>
                </a:solidFill>
              </a:rPr>
              <a:t>:  Budget Narrative</a:t>
            </a:r>
          </a:p>
          <a:p>
            <a:pPr lvl="3">
              <a:spcBef>
                <a:spcPts val="0"/>
              </a:spcBef>
              <a:buFont typeface="Arial"/>
              <a:buChar char="•"/>
              <a:defRPr/>
            </a:pPr>
            <a:r>
              <a:rPr lang="en-US" sz="2000" b="1" dirty="0">
                <a:solidFill>
                  <a:srgbClr val="003764"/>
                </a:solidFill>
              </a:rPr>
              <a:t>Section 6</a:t>
            </a:r>
            <a:r>
              <a:rPr lang="en-US" sz="2000" dirty="0">
                <a:solidFill>
                  <a:srgbClr val="003764"/>
                </a:solidFill>
              </a:rPr>
              <a:t>:  Application Completion Checklist</a:t>
            </a:r>
          </a:p>
          <a:p>
            <a:pPr lvl="2">
              <a:spcBef>
                <a:spcPts val="0"/>
              </a:spcBef>
              <a:buFont typeface="Arial"/>
              <a:buChar char="•"/>
              <a:defRPr/>
            </a:pPr>
            <a:r>
              <a:rPr lang="en-US" dirty="0">
                <a:solidFill>
                  <a:srgbClr val="003764"/>
                </a:solidFill>
              </a:rPr>
              <a:t>Budget</a:t>
            </a:r>
          </a:p>
          <a:p>
            <a:pPr lvl="2">
              <a:spcBef>
                <a:spcPts val="0"/>
              </a:spcBef>
              <a:buFont typeface="Arial"/>
              <a:buChar char="•"/>
              <a:defRPr/>
            </a:pPr>
            <a:r>
              <a:rPr lang="en-US" dirty="0">
                <a:solidFill>
                  <a:srgbClr val="003764"/>
                </a:solidFill>
              </a:rPr>
              <a:t>Attachments</a:t>
            </a:r>
          </a:p>
          <a:p>
            <a:pPr lvl="1"/>
            <a:endParaRPr lang="en-US" dirty="0"/>
          </a:p>
        </p:txBody>
      </p:sp>
    </p:spTree>
    <p:extLst>
      <p:ext uri="{BB962C8B-B14F-4D97-AF65-F5344CB8AC3E}">
        <p14:creationId xmlns:p14="http://schemas.microsoft.com/office/powerpoint/2010/main" val="620518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B9804-4475-4C41-975C-2A6FE2F159C6}"/>
              </a:ext>
            </a:extLst>
          </p:cNvPr>
          <p:cNvSpPr>
            <a:spLocks noGrp="1"/>
          </p:cNvSpPr>
          <p:nvPr>
            <p:ph type="title"/>
          </p:nvPr>
        </p:nvSpPr>
        <p:spPr>
          <a:xfrm>
            <a:off x="914400" y="1476961"/>
            <a:ext cx="9590317" cy="1075323"/>
          </a:xfrm>
        </p:spPr>
        <p:txBody>
          <a:bodyPr/>
          <a:lstStyle/>
          <a:p>
            <a:r>
              <a:rPr lang="en-US" dirty="0"/>
              <a:t>Applying in </a:t>
            </a:r>
            <a:r>
              <a:rPr lang="en-US" dirty="0" err="1"/>
              <a:t>ogms</a:t>
            </a:r>
            <a:br>
              <a:rPr lang="en-US" dirty="0"/>
            </a:br>
            <a:r>
              <a:rPr lang="en-US" dirty="0"/>
              <a:t>Assurances &amp; Uploading Documents</a:t>
            </a:r>
          </a:p>
        </p:txBody>
      </p:sp>
      <p:sp>
        <p:nvSpPr>
          <p:cNvPr id="3" name="Text Placeholder 2">
            <a:extLst>
              <a:ext uri="{FF2B5EF4-FFF2-40B4-BE49-F238E27FC236}">
                <a16:creationId xmlns:a16="http://schemas.microsoft.com/office/drawing/2014/main" id="{9C07DD94-A0B8-4489-B71E-D70F65E044FD}"/>
              </a:ext>
            </a:extLst>
          </p:cNvPr>
          <p:cNvSpPr>
            <a:spLocks noGrp="1"/>
          </p:cNvSpPr>
          <p:nvPr>
            <p:ph type="body" sz="quarter" idx="10"/>
          </p:nvPr>
        </p:nvSpPr>
        <p:spPr>
          <a:xfrm>
            <a:off x="1002534" y="2953396"/>
            <a:ext cx="10300771" cy="2863204"/>
          </a:xfrm>
        </p:spPr>
        <p:txBody>
          <a:bodyPr/>
          <a:lstStyle/>
          <a:p>
            <a:r>
              <a:rPr lang="en-US" dirty="0"/>
              <a:t>Find the FY26-27 Assurances in the Assurances tab</a:t>
            </a:r>
          </a:p>
          <a:p>
            <a:pPr marL="1371600" lvl="2" indent="-457200">
              <a:buFont typeface="+mj-lt"/>
              <a:buAutoNum type="arabicPeriod"/>
            </a:pPr>
            <a:r>
              <a:rPr lang="en-US" dirty="0">
                <a:solidFill>
                  <a:srgbClr val="003764"/>
                </a:solidFill>
              </a:rPr>
              <a:t>Download and print for completion and signature</a:t>
            </a:r>
          </a:p>
          <a:p>
            <a:pPr marL="1371600" lvl="2" indent="-457200">
              <a:buFont typeface="+mj-lt"/>
              <a:buAutoNum type="arabicPeriod"/>
            </a:pPr>
            <a:r>
              <a:rPr lang="en-US" dirty="0">
                <a:solidFill>
                  <a:srgbClr val="002060"/>
                </a:solidFill>
              </a:rPr>
              <a:t>Upload the Assurances in the Attachments tab</a:t>
            </a:r>
          </a:p>
          <a:p>
            <a:pPr marL="1371600" lvl="2" indent="-457200">
              <a:buFont typeface="+mj-lt"/>
              <a:buAutoNum type="arabicPeriod"/>
            </a:pPr>
            <a:endParaRPr lang="en-US" dirty="0">
              <a:solidFill>
                <a:srgbClr val="002060"/>
              </a:solidFill>
            </a:endParaRPr>
          </a:p>
          <a:p>
            <a:r>
              <a:rPr lang="en-US" dirty="0"/>
              <a:t>Required for your application to be considered complete</a:t>
            </a:r>
          </a:p>
          <a:p>
            <a:endParaRPr lang="en-US" dirty="0"/>
          </a:p>
        </p:txBody>
      </p:sp>
      <p:pic>
        <p:nvPicPr>
          <p:cNvPr id="6" name="Picture 5">
            <a:extLst>
              <a:ext uri="{FF2B5EF4-FFF2-40B4-BE49-F238E27FC236}">
                <a16:creationId xmlns:a16="http://schemas.microsoft.com/office/drawing/2014/main" id="{27008DD3-4C00-10C2-726D-A0FA3BCA2405}"/>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298691" y="5387915"/>
            <a:ext cx="7125694" cy="428685"/>
          </a:xfrm>
          <a:prstGeom prst="rect">
            <a:avLst/>
          </a:prstGeom>
        </p:spPr>
      </p:pic>
      <p:pic>
        <p:nvPicPr>
          <p:cNvPr id="8" name="Graphic 7" descr="Arrow Down with solid fill">
            <a:extLst>
              <a:ext uri="{FF2B5EF4-FFF2-40B4-BE49-F238E27FC236}">
                <a16:creationId xmlns:a16="http://schemas.microsoft.com/office/drawing/2014/main" id="{1A254703-DED2-AC69-0DBB-8635BC02148C}"/>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3669324" y="5094838"/>
            <a:ext cx="293077" cy="293077"/>
          </a:xfrm>
          <a:prstGeom prst="rect">
            <a:avLst/>
          </a:prstGeom>
        </p:spPr>
      </p:pic>
    </p:spTree>
    <p:extLst>
      <p:ext uri="{BB962C8B-B14F-4D97-AF65-F5344CB8AC3E}">
        <p14:creationId xmlns:p14="http://schemas.microsoft.com/office/powerpoint/2010/main" val="3615431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282" y="1466621"/>
            <a:ext cx="9544968" cy="1179267"/>
          </a:xfrm>
        </p:spPr>
        <p:txBody>
          <a:bodyPr/>
          <a:lstStyle/>
          <a:p>
            <a:r>
              <a:rPr lang="en-US" dirty="0"/>
              <a:t>Applying in </a:t>
            </a:r>
            <a:r>
              <a:rPr lang="en-US" dirty="0" err="1"/>
              <a:t>ogms</a:t>
            </a:r>
            <a:br>
              <a:rPr lang="en-US" dirty="0"/>
            </a:br>
            <a:r>
              <a:rPr lang="en-US" dirty="0"/>
              <a:t>Required attachments</a:t>
            </a:r>
          </a:p>
        </p:txBody>
      </p:sp>
      <p:sp>
        <p:nvSpPr>
          <p:cNvPr id="3" name="Text Placeholder 2"/>
          <p:cNvSpPr>
            <a:spLocks noGrp="1"/>
          </p:cNvSpPr>
          <p:nvPr>
            <p:ph type="body" sz="quarter" idx="10"/>
          </p:nvPr>
        </p:nvSpPr>
        <p:spPr>
          <a:xfrm>
            <a:off x="951582" y="2743200"/>
            <a:ext cx="10472910" cy="3421294"/>
          </a:xfrm>
        </p:spPr>
        <p:txBody>
          <a:bodyPr/>
          <a:lstStyle/>
          <a:p>
            <a:pPr marL="0" indent="0">
              <a:lnSpc>
                <a:spcPct val="100000"/>
              </a:lnSpc>
              <a:spcBef>
                <a:spcPts val="0"/>
              </a:spcBef>
              <a:buNone/>
              <a:defRPr/>
            </a:pPr>
            <a:r>
              <a:rPr lang="en-US" sz="2000" dirty="0"/>
              <a:t>In addition to </a:t>
            </a:r>
            <a:r>
              <a:rPr lang="en-US" sz="2000" u="sng" dirty="0"/>
              <a:t>Assurances</a:t>
            </a:r>
            <a:r>
              <a:rPr lang="en-US" sz="2000" dirty="0"/>
              <a:t>, the </a:t>
            </a:r>
            <a:r>
              <a:rPr lang="en-US" sz="2000" u="sng" dirty="0"/>
              <a:t>Trainee Match, Course, and Outcomes </a:t>
            </a:r>
            <a:r>
              <a:rPr lang="en-US" sz="2000" dirty="0"/>
              <a:t>worksheet must be uploaded in OGMS for an application to be complete. </a:t>
            </a:r>
            <a:br>
              <a:rPr lang="en-US" sz="2000" dirty="0"/>
            </a:br>
            <a:br>
              <a:rPr lang="en-US" sz="2000" dirty="0"/>
            </a:br>
            <a:r>
              <a:rPr lang="en-US" sz="2000" dirty="0"/>
              <a:t>Complete these 4 tabs in your worksheet:</a:t>
            </a:r>
            <a:br>
              <a:rPr lang="en-US" sz="2000" dirty="0"/>
            </a:br>
            <a:endParaRPr lang="en-US" sz="2000" dirty="0"/>
          </a:p>
          <a:p>
            <a:pPr marL="0" indent="0">
              <a:lnSpc>
                <a:spcPct val="100000"/>
              </a:lnSpc>
              <a:spcBef>
                <a:spcPts val="0"/>
              </a:spcBef>
              <a:buNone/>
              <a:defRPr/>
            </a:pPr>
            <a:endParaRPr lang="en-US" sz="2000" dirty="0"/>
          </a:p>
        </p:txBody>
      </p:sp>
      <p:pic>
        <p:nvPicPr>
          <p:cNvPr id="6" name="Picture 5" descr="4 tabs to complete in the worksheet">
            <a:extLst>
              <a:ext uri="{FF2B5EF4-FFF2-40B4-BE49-F238E27FC236}">
                <a16:creationId xmlns:a16="http://schemas.microsoft.com/office/drawing/2014/main" id="{25BD3F92-52C4-2BA3-580B-CF100C0E9B31}"/>
              </a:ext>
            </a:extLst>
          </p:cNvPr>
          <p:cNvPicPr>
            <a:picLocks noChangeAspect="1"/>
          </p:cNvPicPr>
          <p:nvPr/>
        </p:nvPicPr>
        <p:blipFill>
          <a:blip r:embed="rId4"/>
          <a:stretch>
            <a:fillRect/>
          </a:stretch>
        </p:blipFill>
        <p:spPr>
          <a:xfrm>
            <a:off x="2857208" y="4265740"/>
            <a:ext cx="6820489" cy="376219"/>
          </a:xfrm>
          <a:prstGeom prst="rect">
            <a:avLst/>
          </a:prstGeom>
        </p:spPr>
      </p:pic>
      <p:graphicFrame>
        <p:nvGraphicFramePr>
          <p:cNvPr id="7" name="Table 6">
            <a:extLst>
              <a:ext uri="{FF2B5EF4-FFF2-40B4-BE49-F238E27FC236}">
                <a16:creationId xmlns:a16="http://schemas.microsoft.com/office/drawing/2014/main" id="{436F7EF6-12F9-3B53-4AF4-CFA32B193698}"/>
              </a:ext>
            </a:extLst>
          </p:cNvPr>
          <p:cNvGraphicFramePr>
            <a:graphicFrameLocks noGrp="1"/>
          </p:cNvGraphicFramePr>
          <p:nvPr>
            <p:extLst>
              <p:ext uri="{D42A27DB-BD31-4B8C-83A1-F6EECF244321}">
                <p14:modId xmlns:p14="http://schemas.microsoft.com/office/powerpoint/2010/main" val="3722365141"/>
              </p:ext>
            </p:extLst>
          </p:nvPr>
        </p:nvGraphicFramePr>
        <p:xfrm>
          <a:off x="4913523" y="5225366"/>
          <a:ext cx="4142342" cy="914400"/>
        </p:xfrm>
        <a:graphic>
          <a:graphicData uri="http://schemas.openxmlformats.org/drawingml/2006/table">
            <a:tbl>
              <a:tblPr firstRow="1" bandRow="1">
                <a:tableStyleId>{5C22544A-7EE6-4342-B048-85BDC9FD1C3A}</a:tableStyleId>
              </a:tblPr>
              <a:tblGrid>
                <a:gridCol w="2071171">
                  <a:extLst>
                    <a:ext uri="{9D8B030D-6E8A-4147-A177-3AD203B41FA5}">
                      <a16:colId xmlns:a16="http://schemas.microsoft.com/office/drawing/2014/main" val="3313345566"/>
                    </a:ext>
                  </a:extLst>
                </a:gridCol>
                <a:gridCol w="2071171">
                  <a:extLst>
                    <a:ext uri="{9D8B030D-6E8A-4147-A177-3AD203B41FA5}">
                      <a16:colId xmlns:a16="http://schemas.microsoft.com/office/drawing/2014/main" val="1862325602"/>
                    </a:ext>
                  </a:extLst>
                </a:gridCol>
              </a:tblGrid>
              <a:tr h="841813">
                <a:tc>
                  <a:txBody>
                    <a:bodyPr/>
                    <a:lstStyle/>
                    <a:p>
                      <a:pPr algn="ctr"/>
                      <a:r>
                        <a:rPr lang="en-US" dirty="0">
                          <a:solidFill>
                            <a:schemeClr val="tx1"/>
                          </a:solidFill>
                        </a:rPr>
                        <a:t>Hourly Wage</a:t>
                      </a:r>
                    </a:p>
                    <a:p>
                      <a:pPr algn="ctr"/>
                      <a:r>
                        <a:rPr lang="en-US" b="0" dirty="0">
                          <a:solidFill>
                            <a:schemeClr val="tx1"/>
                          </a:solidFill>
                        </a:rPr>
                        <a:t>(Wages OR</a:t>
                      </a:r>
                    </a:p>
                    <a:p>
                      <a:pPr algn="ctr"/>
                      <a:r>
                        <a:rPr lang="en-US" b="0" dirty="0" err="1">
                          <a:solidFill>
                            <a:schemeClr val="tx1"/>
                          </a:solidFill>
                        </a:rPr>
                        <a:t>Wages+Benefits</a:t>
                      </a:r>
                      <a:r>
                        <a:rPr lang="en-US" b="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Benefits</a:t>
                      </a:r>
                    </a:p>
                    <a:p>
                      <a:pPr algn="ctr"/>
                      <a:r>
                        <a:rPr lang="en-US" b="0" dirty="0">
                          <a:solidFill>
                            <a:schemeClr val="tx1"/>
                          </a:solidFill>
                        </a:rPr>
                        <a:t>(leave blank if included in wage)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96916682"/>
                  </a:ext>
                </a:extLst>
              </a:tr>
            </a:tbl>
          </a:graphicData>
        </a:graphic>
      </p:graphicFrame>
      <p:sp>
        <p:nvSpPr>
          <p:cNvPr id="11" name="Arrow: Down 10">
            <a:extLst>
              <a:ext uri="{FF2B5EF4-FFF2-40B4-BE49-F238E27FC236}">
                <a16:creationId xmlns:a16="http://schemas.microsoft.com/office/drawing/2014/main" id="{CE6B35D1-CA88-1F66-FDDA-6C5C392B358E}"/>
              </a:ext>
              <a:ext uri="{C183D7F6-B498-43B3-948B-1728B52AA6E4}">
                <adec:decorative xmlns:adec="http://schemas.microsoft.com/office/drawing/2017/decorative" val="1"/>
              </a:ext>
            </a:extLst>
          </p:cNvPr>
          <p:cNvSpPr/>
          <p:nvPr/>
        </p:nvSpPr>
        <p:spPr>
          <a:xfrm rot="2628030">
            <a:off x="6456890" y="4560305"/>
            <a:ext cx="134963" cy="718283"/>
          </a:xfrm>
          <a:prstGeom prst="down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Down 11">
            <a:extLst>
              <a:ext uri="{FF2B5EF4-FFF2-40B4-BE49-F238E27FC236}">
                <a16:creationId xmlns:a16="http://schemas.microsoft.com/office/drawing/2014/main" id="{A7346933-980C-BF3F-B760-318FC3513481}"/>
              </a:ext>
              <a:ext uri="{C183D7F6-B498-43B3-948B-1728B52AA6E4}">
                <adec:decorative xmlns:adec="http://schemas.microsoft.com/office/drawing/2017/decorative" val="1"/>
              </a:ext>
            </a:extLst>
          </p:cNvPr>
          <p:cNvSpPr/>
          <p:nvPr/>
        </p:nvSpPr>
        <p:spPr>
          <a:xfrm rot="19277371">
            <a:off x="7184964" y="4570844"/>
            <a:ext cx="134963" cy="687878"/>
          </a:xfrm>
          <a:prstGeom prst="down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7627267"/>
      </p:ext>
    </p:extLst>
  </p:cSld>
  <p:clrMapOvr>
    <a:masterClrMapping/>
  </p:clrMapOvr>
  <p:extLst>
    <p:ext uri="{6950BFC3-D8DA-4A85-94F7-54DA5524770B}">
      <p188:commentRel xmlns:p188="http://schemas.microsoft.com/office/powerpoint/2018/8/main" r:id="rId3"/>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6219" y="1272242"/>
            <a:ext cx="7886700" cy="611619"/>
          </a:xfrm>
        </p:spPr>
        <p:txBody>
          <a:bodyPr/>
          <a:lstStyle/>
          <a:p>
            <a:r>
              <a:rPr lang="en-US" dirty="0"/>
              <a:t>About the webinar</a:t>
            </a:r>
          </a:p>
        </p:txBody>
      </p:sp>
      <p:sp>
        <p:nvSpPr>
          <p:cNvPr id="3" name="Text Placeholder 2"/>
          <p:cNvSpPr>
            <a:spLocks noGrp="1"/>
          </p:cNvSpPr>
          <p:nvPr>
            <p:ph type="body" sz="quarter" idx="10"/>
          </p:nvPr>
        </p:nvSpPr>
        <p:spPr>
          <a:xfrm>
            <a:off x="816219" y="2110154"/>
            <a:ext cx="10648950" cy="4174268"/>
          </a:xfrm>
        </p:spPr>
        <p:txBody>
          <a:bodyPr/>
          <a:lstStyle/>
          <a:p>
            <a:pPr>
              <a:spcBef>
                <a:spcPts val="1200"/>
              </a:spcBef>
              <a:spcAft>
                <a:spcPts val="1200"/>
              </a:spcAft>
            </a:pPr>
            <a:r>
              <a:rPr lang="en-US" altLang="en-US" sz="2400" dirty="0"/>
              <a:t>This webinar is being recorded and will be made available to all participants for future reference.</a:t>
            </a:r>
          </a:p>
          <a:p>
            <a:pPr>
              <a:spcBef>
                <a:spcPts val="1200"/>
              </a:spcBef>
              <a:spcAft>
                <a:spcPts val="1200"/>
              </a:spcAft>
            </a:pPr>
            <a:r>
              <a:rPr lang="en-US" altLang="en-US" sz="2400" dirty="0"/>
              <a:t>This is to present the application process and is not a forum to vet proposal ideas.</a:t>
            </a:r>
          </a:p>
          <a:p>
            <a:pPr>
              <a:spcBef>
                <a:spcPts val="1200"/>
              </a:spcBef>
              <a:spcAft>
                <a:spcPts val="1200"/>
              </a:spcAft>
            </a:pPr>
            <a:r>
              <a:rPr lang="en-US" altLang="en-US" sz="2400" dirty="0"/>
              <a:t>Questions are welcome in the webinar Q&amp;A. Answers will be posted in a Q&amp;A document on the program webpage and updated regularly.  </a:t>
            </a:r>
          </a:p>
          <a:p>
            <a:pPr>
              <a:spcBef>
                <a:spcPts val="1200"/>
              </a:spcBef>
              <a:spcAft>
                <a:spcPts val="1200"/>
              </a:spcAft>
            </a:pPr>
            <a:r>
              <a:rPr lang="en-US" altLang="en-US" sz="2400" dirty="0"/>
              <a:t>All program resources are available on the JSP website: </a:t>
            </a:r>
            <a:r>
              <a:rPr lang="en-US" sz="2400" u="sng" dirty="0">
                <a:solidFill>
                  <a:srgbClr val="0000FF"/>
                </a:solidFill>
                <a:hlinkClick r:id="rId3"/>
              </a:rPr>
              <a:t>https://www.sbctc.edu/colleges-staff/grants/job-skills-grant</a:t>
            </a:r>
            <a:endParaRPr lang="en-US" sz="2400" dirty="0"/>
          </a:p>
          <a:p>
            <a:pPr>
              <a:spcBef>
                <a:spcPts val="1200"/>
              </a:spcBef>
              <a:spcAft>
                <a:spcPts val="1200"/>
              </a:spcAft>
            </a:pPr>
            <a:endParaRPr lang="en-US" sz="2400" dirty="0"/>
          </a:p>
        </p:txBody>
      </p:sp>
    </p:spTree>
    <p:extLst>
      <p:ext uri="{BB962C8B-B14F-4D97-AF65-F5344CB8AC3E}">
        <p14:creationId xmlns:p14="http://schemas.microsoft.com/office/powerpoint/2010/main" val="41882862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CD5743-6340-4087-A03F-FC1F01A474F9}"/>
              </a:ext>
            </a:extLst>
          </p:cNvPr>
          <p:cNvSpPr>
            <a:spLocks noGrp="1"/>
          </p:cNvSpPr>
          <p:nvPr>
            <p:ph type="title"/>
          </p:nvPr>
        </p:nvSpPr>
        <p:spPr>
          <a:xfrm>
            <a:off x="749147" y="1282068"/>
            <a:ext cx="9290203" cy="612775"/>
          </a:xfrm>
        </p:spPr>
        <p:txBody>
          <a:bodyPr/>
          <a:lstStyle/>
          <a:p>
            <a:r>
              <a:rPr lang="en-US" dirty="0"/>
              <a:t>Budget Details</a:t>
            </a:r>
          </a:p>
        </p:txBody>
      </p:sp>
      <p:sp>
        <p:nvSpPr>
          <p:cNvPr id="3" name="Text Placeholder 2">
            <a:extLst>
              <a:ext uri="{FF2B5EF4-FFF2-40B4-BE49-F238E27FC236}">
                <a16:creationId xmlns:a16="http://schemas.microsoft.com/office/drawing/2014/main" id="{DB592BB3-C903-4DAF-B847-75CBBDB91F77}"/>
              </a:ext>
            </a:extLst>
          </p:cNvPr>
          <p:cNvSpPr>
            <a:spLocks noGrp="1"/>
          </p:cNvSpPr>
          <p:nvPr>
            <p:ph type="body" sz="quarter" idx="10"/>
          </p:nvPr>
        </p:nvSpPr>
        <p:spPr>
          <a:xfrm>
            <a:off x="947451" y="1894843"/>
            <a:ext cx="10495402" cy="4680131"/>
          </a:xfrm>
        </p:spPr>
        <p:txBody>
          <a:bodyPr/>
          <a:lstStyle/>
          <a:p>
            <a:r>
              <a:rPr lang="en-US" dirty="0"/>
              <a:t>Budget Categories</a:t>
            </a:r>
          </a:p>
          <a:p>
            <a:pPr lvl="2"/>
            <a:r>
              <a:rPr lang="en-US" dirty="0">
                <a:solidFill>
                  <a:srgbClr val="003764"/>
                </a:solidFill>
              </a:rPr>
              <a:t>Salary and Wages</a:t>
            </a:r>
          </a:p>
          <a:p>
            <a:pPr lvl="2"/>
            <a:r>
              <a:rPr lang="en-US" dirty="0">
                <a:solidFill>
                  <a:srgbClr val="003764"/>
                </a:solidFill>
              </a:rPr>
              <a:t>Employee Benefits</a:t>
            </a:r>
          </a:p>
          <a:p>
            <a:pPr lvl="2"/>
            <a:r>
              <a:rPr lang="en-US" dirty="0">
                <a:solidFill>
                  <a:srgbClr val="003764"/>
                </a:solidFill>
              </a:rPr>
              <a:t>Goods and Services</a:t>
            </a:r>
          </a:p>
          <a:p>
            <a:pPr lvl="2"/>
            <a:r>
              <a:rPr lang="en-US" dirty="0">
                <a:solidFill>
                  <a:srgbClr val="003764"/>
                </a:solidFill>
              </a:rPr>
              <a:t>Building Rental &amp; Utilizations</a:t>
            </a:r>
          </a:p>
          <a:p>
            <a:pPr lvl="2"/>
            <a:r>
              <a:rPr lang="en-US" dirty="0">
                <a:solidFill>
                  <a:srgbClr val="003764"/>
                </a:solidFill>
              </a:rPr>
              <a:t>Travel</a:t>
            </a:r>
          </a:p>
          <a:p>
            <a:pPr lvl="2"/>
            <a:r>
              <a:rPr lang="en-US" dirty="0">
                <a:solidFill>
                  <a:srgbClr val="003764"/>
                </a:solidFill>
              </a:rPr>
              <a:t>Contracts</a:t>
            </a:r>
          </a:p>
          <a:p>
            <a:r>
              <a:rPr lang="en-US" dirty="0"/>
              <a:t>Budget Activities</a:t>
            </a:r>
          </a:p>
          <a:p>
            <a:pPr lvl="2">
              <a:defRPr/>
            </a:pPr>
            <a:r>
              <a:rPr lang="en-US" dirty="0">
                <a:solidFill>
                  <a:srgbClr val="003764"/>
                </a:solidFill>
                <a:latin typeface="Franklin Gothic Book"/>
              </a:rPr>
              <a:t>Project Development</a:t>
            </a:r>
          </a:p>
          <a:p>
            <a:pPr lvl="2">
              <a:defRPr/>
            </a:pPr>
            <a:r>
              <a:rPr lang="en-US" dirty="0">
                <a:solidFill>
                  <a:srgbClr val="003764"/>
                </a:solidFill>
                <a:latin typeface="Franklin Gothic Book"/>
              </a:rPr>
              <a:t>Instructional</a:t>
            </a:r>
          </a:p>
          <a:p>
            <a:pPr lvl="2">
              <a:defRPr/>
            </a:pPr>
            <a:r>
              <a:rPr lang="en-US" dirty="0">
                <a:solidFill>
                  <a:srgbClr val="003764"/>
                </a:solidFill>
                <a:latin typeface="Franklin Gothic Book"/>
              </a:rPr>
              <a:t>Administration</a:t>
            </a:r>
          </a:p>
          <a:p>
            <a:pPr lvl="2">
              <a:defRPr/>
            </a:pPr>
            <a:r>
              <a:rPr lang="en-US" dirty="0">
                <a:solidFill>
                  <a:srgbClr val="002060"/>
                </a:solidFill>
              </a:rPr>
              <a:t>Cash contribution used as a grant match must be included in Budget Narrative</a:t>
            </a:r>
          </a:p>
        </p:txBody>
      </p:sp>
    </p:spTree>
    <p:extLst>
      <p:ext uri="{BB962C8B-B14F-4D97-AF65-F5344CB8AC3E}">
        <p14:creationId xmlns:p14="http://schemas.microsoft.com/office/powerpoint/2010/main" val="1977661681"/>
      </p:ext>
    </p:extLst>
  </p:cSld>
  <p:clrMapOvr>
    <a:masterClrMapping/>
  </p:clrMapOvr>
  <p:extLst>
    <p:ext uri="{6950BFC3-D8DA-4A85-94F7-54DA5524770B}">
      <p188:commentRel xmlns:p188="http://schemas.microsoft.com/office/powerpoint/2018/8/main" r:id="rId3"/>
    </p:ext>
  </p:extLs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5248" y="1392107"/>
            <a:ext cx="9224102" cy="611619"/>
          </a:xfrm>
        </p:spPr>
        <p:txBody>
          <a:bodyPr/>
          <a:lstStyle/>
          <a:p>
            <a:r>
              <a:rPr lang="en-US" dirty="0"/>
              <a:t>Applying as a consortium</a:t>
            </a:r>
          </a:p>
        </p:txBody>
      </p:sp>
      <p:sp>
        <p:nvSpPr>
          <p:cNvPr id="3" name="Text Placeholder 2"/>
          <p:cNvSpPr>
            <a:spLocks noGrp="1"/>
          </p:cNvSpPr>
          <p:nvPr>
            <p:ph type="body" sz="quarter" idx="10"/>
          </p:nvPr>
        </p:nvSpPr>
        <p:spPr>
          <a:xfrm>
            <a:off x="947451" y="2104222"/>
            <a:ext cx="10333821" cy="4096884"/>
          </a:xfrm>
        </p:spPr>
        <p:txBody>
          <a:bodyPr/>
          <a:lstStyle/>
          <a:p>
            <a:pPr marL="0" indent="0">
              <a:spcBef>
                <a:spcPts val="1200"/>
              </a:spcBef>
              <a:spcAft>
                <a:spcPts val="1200"/>
              </a:spcAft>
              <a:buNone/>
              <a:defRPr/>
            </a:pPr>
            <a:r>
              <a:rPr lang="en-US" sz="2400" dirty="0"/>
              <a:t>If applying as a consortium, these elements must be completed:</a:t>
            </a:r>
            <a:endParaRPr lang="en-US" sz="2400" dirty="0">
              <a:highlight>
                <a:srgbClr val="FFFF00"/>
              </a:highlight>
            </a:endParaRPr>
          </a:p>
          <a:p>
            <a:pPr>
              <a:lnSpc>
                <a:spcPct val="100000"/>
              </a:lnSpc>
              <a:spcBef>
                <a:spcPts val="600"/>
              </a:spcBef>
              <a:buFont typeface="Wingdings" panose="05000000000000000000" pitchFamily="2" charset="2"/>
              <a:buChar char="þ"/>
              <a:defRPr/>
            </a:pPr>
            <a:r>
              <a:rPr lang="en-US" sz="2400" dirty="0"/>
              <a:t>Supplemental descriptive information for each participating business </a:t>
            </a:r>
            <a:br>
              <a:rPr lang="en-US" sz="2400" dirty="0"/>
            </a:br>
            <a:r>
              <a:rPr lang="en-US" sz="2400" dirty="0"/>
              <a:t>(1D – 1N)</a:t>
            </a:r>
          </a:p>
          <a:p>
            <a:pPr>
              <a:lnSpc>
                <a:spcPct val="100000"/>
              </a:lnSpc>
              <a:spcBef>
                <a:spcPts val="600"/>
              </a:spcBef>
              <a:buFont typeface="Wingdings" panose="05000000000000000000" pitchFamily="2" charset="2"/>
              <a:buChar char="þ"/>
              <a:defRPr/>
            </a:pPr>
            <a:r>
              <a:rPr lang="en-US" sz="2400" dirty="0"/>
              <a:t>The budget information completed in OGMS must represent the totals for the entire consortium </a:t>
            </a:r>
          </a:p>
          <a:p>
            <a:pPr>
              <a:lnSpc>
                <a:spcPct val="100000"/>
              </a:lnSpc>
              <a:spcBef>
                <a:spcPts val="600"/>
              </a:spcBef>
              <a:buFont typeface="Wingdings" panose="05000000000000000000" pitchFamily="2" charset="2"/>
              <a:buChar char="þ"/>
              <a:defRPr/>
            </a:pPr>
            <a:r>
              <a:rPr lang="en-US" sz="2400" dirty="0"/>
              <a:t>Trainee, course, wage, and match for each business; you must also include a combined summary for the entire project</a:t>
            </a:r>
          </a:p>
        </p:txBody>
      </p:sp>
    </p:spTree>
    <p:extLst>
      <p:ext uri="{BB962C8B-B14F-4D97-AF65-F5344CB8AC3E}">
        <p14:creationId xmlns:p14="http://schemas.microsoft.com/office/powerpoint/2010/main" val="33421311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Minimum requirements &amp; evaluation criteria, Part 1</a:t>
            </a:r>
          </a:p>
        </p:txBody>
      </p:sp>
      <p:sp>
        <p:nvSpPr>
          <p:cNvPr id="3" name="Text Placeholder 2"/>
          <p:cNvSpPr>
            <a:spLocks noGrp="1"/>
          </p:cNvSpPr>
          <p:nvPr>
            <p:ph type="body" sz="quarter" idx="10"/>
          </p:nvPr>
        </p:nvSpPr>
        <p:spPr>
          <a:xfrm>
            <a:off x="969484" y="2756860"/>
            <a:ext cx="10515600" cy="3428855"/>
          </a:xfrm>
        </p:spPr>
        <p:txBody>
          <a:bodyPr/>
          <a:lstStyle/>
          <a:p>
            <a:pPr>
              <a:lnSpc>
                <a:spcPct val="100000"/>
              </a:lnSpc>
              <a:spcBef>
                <a:spcPts val="600"/>
              </a:spcBef>
            </a:pPr>
            <a:r>
              <a:rPr lang="en-US" altLang="en-US" sz="2400" dirty="0">
                <a:ea typeface="Times New Roman" panose="02020603050405020304" pitchFamily="18" charset="0"/>
                <a:cs typeface="Calibri" panose="020F0502020204030204" pitchFamily="34" charset="0"/>
              </a:rPr>
              <a:t>Use Section 6 as an application checklist! </a:t>
            </a:r>
          </a:p>
          <a:p>
            <a:pPr>
              <a:lnSpc>
                <a:spcPct val="100000"/>
              </a:lnSpc>
              <a:spcBef>
                <a:spcPts val="600"/>
              </a:spcBef>
            </a:pPr>
            <a:r>
              <a:rPr lang="en-US" altLang="en-US" sz="2400" dirty="0">
                <a:ea typeface="Times New Roman" panose="02020603050405020304" pitchFamily="18" charset="0"/>
                <a:cs typeface="Calibri" panose="020F0502020204030204" pitchFamily="34" charset="0"/>
              </a:rPr>
              <a:t>Incomplete proposals will not be reviewed. </a:t>
            </a:r>
          </a:p>
          <a:p>
            <a:pPr>
              <a:lnSpc>
                <a:spcPct val="100000"/>
              </a:lnSpc>
              <a:spcBef>
                <a:spcPts val="600"/>
              </a:spcBef>
            </a:pPr>
            <a:r>
              <a:rPr lang="en-US" altLang="en-US" sz="2400" dirty="0">
                <a:ea typeface="Times New Roman" panose="02020603050405020304" pitchFamily="18" charset="0"/>
                <a:cs typeface="Calibri" panose="020F0502020204030204" pitchFamily="34" charset="0"/>
              </a:rPr>
              <a:t>The review committee will represent a mix of business/industry, labor, and workforce development professionals. </a:t>
            </a:r>
          </a:p>
          <a:p>
            <a:pPr>
              <a:lnSpc>
                <a:spcPct val="100000"/>
              </a:lnSpc>
              <a:spcBef>
                <a:spcPts val="600"/>
              </a:spcBef>
            </a:pPr>
            <a:r>
              <a:rPr lang="en-US" altLang="en-US" sz="2400" dirty="0">
                <a:ea typeface="Times New Roman" panose="02020603050405020304" pitchFamily="18" charset="0"/>
                <a:cs typeface="Calibri" panose="020F0502020204030204" pitchFamily="34" charset="0"/>
              </a:rPr>
              <a:t>The committee makes recommendations to State Board leadership. </a:t>
            </a:r>
            <a:endParaRPr lang="en-US" altLang="en-US" sz="2400" dirty="0">
              <a:cs typeface="Times New Roman" panose="02020603050405020304" pitchFamily="18" charset="0"/>
            </a:endParaRPr>
          </a:p>
        </p:txBody>
      </p:sp>
    </p:spTree>
    <p:extLst>
      <p:ext uri="{BB962C8B-B14F-4D97-AF65-F5344CB8AC3E}">
        <p14:creationId xmlns:p14="http://schemas.microsoft.com/office/powerpoint/2010/main" val="5835396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Minimum requirements &amp; evaluation criteria, Part 2</a:t>
            </a:r>
          </a:p>
        </p:txBody>
      </p:sp>
      <p:sp>
        <p:nvSpPr>
          <p:cNvPr id="3" name="Text Placeholder 2"/>
          <p:cNvSpPr>
            <a:spLocks noGrp="1"/>
          </p:cNvSpPr>
          <p:nvPr>
            <p:ph type="body" sz="quarter" idx="10"/>
          </p:nvPr>
        </p:nvSpPr>
        <p:spPr>
          <a:xfrm>
            <a:off x="991517" y="2756860"/>
            <a:ext cx="10515599" cy="3428855"/>
          </a:xfrm>
        </p:spPr>
        <p:txBody>
          <a:bodyPr/>
          <a:lstStyle/>
          <a:p>
            <a:pPr>
              <a:lnSpc>
                <a:spcPct val="100000"/>
              </a:lnSpc>
              <a:spcBef>
                <a:spcPts val="600"/>
              </a:spcBef>
            </a:pPr>
            <a:r>
              <a:rPr lang="en-US" altLang="en-US" sz="2400" dirty="0">
                <a:ea typeface="Times New Roman" panose="02020603050405020304" pitchFamily="18" charset="0"/>
                <a:cs typeface="Calibri" panose="020F0502020204030204" pitchFamily="34" charset="0"/>
              </a:rPr>
              <a:t>Descriptions of major products and markets</a:t>
            </a:r>
          </a:p>
          <a:p>
            <a:pPr>
              <a:lnSpc>
                <a:spcPct val="100000"/>
              </a:lnSpc>
              <a:spcBef>
                <a:spcPts val="600"/>
              </a:spcBef>
            </a:pPr>
            <a:r>
              <a:rPr lang="en-US" altLang="en-US" sz="2400" dirty="0">
                <a:ea typeface="Times New Roman" panose="02020603050405020304" pitchFamily="18" charset="0"/>
                <a:cs typeface="Calibri" panose="020F0502020204030204" pitchFamily="34" charset="0"/>
              </a:rPr>
              <a:t>Project Overview:</a:t>
            </a:r>
            <a:br>
              <a:rPr lang="en-US" altLang="en-US" sz="2400" dirty="0">
                <a:ea typeface="Times New Roman" panose="02020603050405020304" pitchFamily="18" charset="0"/>
                <a:cs typeface="Calibri" panose="020F0502020204030204" pitchFamily="34" charset="0"/>
              </a:rPr>
            </a:br>
            <a:r>
              <a:rPr lang="en-US" altLang="en-US" sz="2400" dirty="0">
                <a:ea typeface="Times New Roman" panose="02020603050405020304" pitchFamily="18" charset="0"/>
                <a:cs typeface="Calibri" panose="020F0502020204030204" pitchFamily="34" charset="0"/>
              </a:rPr>
              <a:t>- Needs Analysis</a:t>
            </a:r>
            <a:br>
              <a:rPr lang="en-US" altLang="en-US" sz="2400" dirty="0">
                <a:ea typeface="Times New Roman" panose="02020603050405020304" pitchFamily="18" charset="0"/>
                <a:cs typeface="Calibri" panose="020F0502020204030204" pitchFamily="34" charset="0"/>
              </a:rPr>
            </a:br>
            <a:r>
              <a:rPr lang="en-US" altLang="en-US" sz="2400" dirty="0">
                <a:ea typeface="Times New Roman" panose="02020603050405020304" pitchFamily="18" charset="0"/>
                <a:cs typeface="Calibri" panose="020F0502020204030204" pitchFamily="34" charset="0"/>
              </a:rPr>
              <a:t>- Training Solution</a:t>
            </a:r>
          </a:p>
          <a:p>
            <a:pPr>
              <a:lnSpc>
                <a:spcPct val="100000"/>
              </a:lnSpc>
              <a:spcBef>
                <a:spcPts val="600"/>
              </a:spcBef>
            </a:pPr>
            <a:r>
              <a:rPr lang="en-US" altLang="en-US" sz="2400" dirty="0">
                <a:ea typeface="Times New Roman" panose="02020603050405020304" pitchFamily="18" charset="0"/>
                <a:cs typeface="Calibri" panose="020F0502020204030204" pitchFamily="34" charset="0"/>
              </a:rPr>
              <a:t>Your narrative information should line up with what you have checked off for the intent and priorities that the project has been designed to meet. </a:t>
            </a:r>
            <a:endParaRPr lang="en-US" altLang="en-US" sz="2400" dirty="0">
              <a:cs typeface="Times New Roman" panose="02020603050405020304" pitchFamily="18" charset="0"/>
            </a:endParaRPr>
          </a:p>
        </p:txBody>
      </p:sp>
    </p:spTree>
    <p:extLst>
      <p:ext uri="{BB962C8B-B14F-4D97-AF65-F5344CB8AC3E}">
        <p14:creationId xmlns:p14="http://schemas.microsoft.com/office/powerpoint/2010/main" val="31133087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9316" y="1372371"/>
            <a:ext cx="9180034" cy="1096909"/>
          </a:xfrm>
        </p:spPr>
        <p:txBody>
          <a:bodyPr/>
          <a:lstStyle/>
          <a:p>
            <a:r>
              <a:rPr lang="en-US" dirty="0"/>
              <a:t>Accountability requirements, </a:t>
            </a:r>
            <a:br>
              <a:rPr lang="en-US" dirty="0"/>
            </a:br>
            <a:r>
              <a:rPr lang="en-US" dirty="0" err="1"/>
              <a:t>ParT</a:t>
            </a:r>
            <a:r>
              <a:rPr lang="en-US" dirty="0"/>
              <a:t> 1</a:t>
            </a:r>
          </a:p>
        </p:txBody>
      </p:sp>
      <p:sp>
        <p:nvSpPr>
          <p:cNvPr id="3" name="Text Placeholder 2"/>
          <p:cNvSpPr>
            <a:spLocks noGrp="1"/>
          </p:cNvSpPr>
          <p:nvPr>
            <p:ph type="body" sz="quarter" idx="10"/>
          </p:nvPr>
        </p:nvSpPr>
        <p:spPr>
          <a:xfrm>
            <a:off x="936433" y="2610998"/>
            <a:ext cx="10614591" cy="3275138"/>
          </a:xfrm>
        </p:spPr>
        <p:txBody>
          <a:bodyPr/>
          <a:lstStyle/>
          <a:p>
            <a:pPr>
              <a:spcBef>
                <a:spcPts val="1200"/>
              </a:spcBef>
              <a:spcAft>
                <a:spcPts val="1200"/>
              </a:spcAft>
              <a:buFont typeface="Arial"/>
              <a:buChar char="•"/>
              <a:defRPr/>
            </a:pPr>
            <a:r>
              <a:rPr lang="en-US" sz="2200" dirty="0"/>
              <a:t>Matching Funds Requirement </a:t>
            </a:r>
            <a:br>
              <a:rPr lang="en-US" sz="2200" dirty="0"/>
            </a:br>
            <a:r>
              <a:rPr lang="en-US" sz="2200" dirty="0"/>
              <a:t>- every dollar of JSP funding must be matched dollar-for-dollar with private sector contributions</a:t>
            </a:r>
          </a:p>
          <a:p>
            <a:pPr>
              <a:spcBef>
                <a:spcPts val="1200"/>
              </a:spcBef>
              <a:spcAft>
                <a:spcPts val="1200"/>
              </a:spcAft>
              <a:buFont typeface="Arial"/>
              <a:buChar char="•"/>
              <a:defRPr/>
            </a:pPr>
            <a:r>
              <a:rPr lang="en-US" sz="2200" dirty="0"/>
              <a:t>Expenditure Accounting </a:t>
            </a:r>
            <a:br>
              <a:rPr lang="en-US" sz="2200" dirty="0"/>
            </a:br>
            <a:r>
              <a:rPr lang="en-US" sz="2200" dirty="0"/>
              <a:t>- each JSP project must be maintained in a separate account. Any cash match from the business participant must also be placed in this account.</a:t>
            </a:r>
          </a:p>
          <a:p>
            <a:pPr>
              <a:spcBef>
                <a:spcPts val="1200"/>
              </a:spcBef>
              <a:spcAft>
                <a:spcPts val="1200"/>
              </a:spcAft>
              <a:buFont typeface="Arial"/>
              <a:buChar char="•"/>
              <a:defRPr/>
            </a:pPr>
            <a:r>
              <a:rPr lang="en-US" sz="2200" dirty="0"/>
              <a:t>Invoicing</a:t>
            </a:r>
            <a:br>
              <a:rPr lang="en-US" sz="2200" dirty="0"/>
            </a:br>
            <a:r>
              <a:rPr lang="en-US" sz="2200" dirty="0"/>
              <a:t>- educational institutions shall invoice SBCTC using Online Budget and Invoicing System (OBIS)</a:t>
            </a:r>
          </a:p>
        </p:txBody>
      </p:sp>
    </p:spTree>
    <p:extLst>
      <p:ext uri="{BB962C8B-B14F-4D97-AF65-F5344CB8AC3E}">
        <p14:creationId xmlns:p14="http://schemas.microsoft.com/office/powerpoint/2010/main" val="6014204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282" y="1476961"/>
            <a:ext cx="9202068" cy="1051753"/>
          </a:xfrm>
        </p:spPr>
        <p:txBody>
          <a:bodyPr/>
          <a:lstStyle/>
          <a:p>
            <a:r>
              <a:rPr lang="en-US" dirty="0"/>
              <a:t>Accountability requirements,</a:t>
            </a:r>
            <a:br>
              <a:rPr lang="en-US" dirty="0"/>
            </a:br>
            <a:r>
              <a:rPr lang="en-US" dirty="0" err="1"/>
              <a:t>ParT</a:t>
            </a:r>
            <a:r>
              <a:rPr lang="en-US" dirty="0"/>
              <a:t> 2</a:t>
            </a:r>
          </a:p>
        </p:txBody>
      </p:sp>
      <p:sp>
        <p:nvSpPr>
          <p:cNvPr id="3" name="Text Placeholder 2"/>
          <p:cNvSpPr>
            <a:spLocks noGrp="1"/>
          </p:cNvSpPr>
          <p:nvPr>
            <p:ph type="body" sz="quarter" idx="10"/>
          </p:nvPr>
        </p:nvSpPr>
        <p:spPr>
          <a:xfrm>
            <a:off x="947451" y="2528714"/>
            <a:ext cx="10510091" cy="3691464"/>
          </a:xfrm>
        </p:spPr>
        <p:txBody>
          <a:bodyPr/>
          <a:lstStyle/>
          <a:p>
            <a:pPr>
              <a:spcBef>
                <a:spcPts val="1200"/>
              </a:spcBef>
              <a:spcAft>
                <a:spcPts val="1200"/>
              </a:spcAft>
              <a:buFont typeface="Arial"/>
              <a:buChar char="•"/>
              <a:defRPr/>
            </a:pPr>
            <a:r>
              <a:rPr lang="en-US" sz="2400" dirty="0"/>
              <a:t>Student and Course Reporting Requirements </a:t>
            </a:r>
            <a:br>
              <a:rPr lang="en-US" sz="2400" dirty="0"/>
            </a:br>
            <a:r>
              <a:rPr lang="en-US" sz="2400" dirty="0"/>
              <a:t>- all JSP courses must be set up quarterly in ctcLink with class number, subject, and catalog number and only JSP students may be enrolled in the sections designated as JSP courses </a:t>
            </a:r>
          </a:p>
          <a:p>
            <a:pPr>
              <a:spcBef>
                <a:spcPts val="1200"/>
              </a:spcBef>
              <a:spcAft>
                <a:spcPts val="1200"/>
              </a:spcAft>
              <a:buFont typeface="Arial"/>
              <a:buChar char="•"/>
              <a:defRPr/>
            </a:pPr>
            <a:r>
              <a:rPr lang="en-US" sz="2400" dirty="0"/>
              <a:t>Subcontracts </a:t>
            </a:r>
            <a:br>
              <a:rPr lang="en-US" sz="2400" dirty="0"/>
            </a:br>
            <a:r>
              <a:rPr lang="en-US" sz="2400" dirty="0"/>
              <a:t>- contracts with subcontractors must be in place before paid work can begin. When a subcontractor delivers a significant portion of the training, provide specific steps your educational institution will take to ensure that the benefits of the state’s JSP investment are maximized for both your institution and the broader industry.</a:t>
            </a:r>
          </a:p>
        </p:txBody>
      </p:sp>
    </p:spTree>
    <p:extLst>
      <p:ext uri="{BB962C8B-B14F-4D97-AF65-F5344CB8AC3E}">
        <p14:creationId xmlns:p14="http://schemas.microsoft.com/office/powerpoint/2010/main" val="34988732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3383" y="1476958"/>
            <a:ext cx="10333822" cy="1108198"/>
          </a:xfrm>
        </p:spPr>
        <p:txBody>
          <a:bodyPr/>
          <a:lstStyle/>
          <a:p>
            <a:r>
              <a:rPr lang="en-US" dirty="0"/>
              <a:t>Accountability requirements</a:t>
            </a:r>
            <a:br>
              <a:rPr lang="en-US" dirty="0"/>
            </a:br>
            <a:r>
              <a:rPr lang="en-US" dirty="0" err="1"/>
              <a:t>ParT</a:t>
            </a:r>
            <a:r>
              <a:rPr lang="en-US" dirty="0"/>
              <a:t> 3</a:t>
            </a:r>
          </a:p>
        </p:txBody>
      </p:sp>
      <p:sp>
        <p:nvSpPr>
          <p:cNvPr id="3" name="Text Placeholder 2"/>
          <p:cNvSpPr>
            <a:spLocks noGrp="1"/>
          </p:cNvSpPr>
          <p:nvPr>
            <p:ph type="body" sz="quarter" idx="10"/>
          </p:nvPr>
        </p:nvSpPr>
        <p:spPr>
          <a:xfrm>
            <a:off x="991517" y="2743200"/>
            <a:ext cx="10333821" cy="2951022"/>
          </a:xfrm>
        </p:spPr>
        <p:txBody>
          <a:bodyPr/>
          <a:lstStyle/>
          <a:p>
            <a:pPr>
              <a:spcBef>
                <a:spcPts val="1200"/>
              </a:spcBef>
              <a:spcAft>
                <a:spcPts val="1200"/>
              </a:spcAft>
              <a:buFont typeface="Arial"/>
              <a:buChar char="•"/>
              <a:defRPr/>
            </a:pPr>
            <a:r>
              <a:rPr lang="en-US" sz="2400" dirty="0"/>
              <a:t>Records Retention</a:t>
            </a:r>
            <a:br>
              <a:rPr lang="en-US" sz="2400" dirty="0"/>
            </a:br>
            <a:r>
              <a:rPr lang="en-US" sz="2400" dirty="0"/>
              <a:t>- education institutions must maintain records on trainees, curriculum, financial records, course records, time and effort, and any external audits</a:t>
            </a:r>
          </a:p>
          <a:p>
            <a:pPr>
              <a:spcBef>
                <a:spcPts val="1200"/>
              </a:spcBef>
              <a:spcAft>
                <a:spcPts val="1200"/>
              </a:spcAft>
              <a:buFont typeface="Arial"/>
              <a:buChar char="•"/>
              <a:defRPr/>
            </a:pPr>
            <a:r>
              <a:rPr lang="en-US" sz="2400" dirty="0"/>
              <a:t>Final Report</a:t>
            </a:r>
            <a:br>
              <a:rPr lang="en-US" sz="2400" dirty="0"/>
            </a:br>
            <a:r>
              <a:rPr lang="en-US" sz="2400" dirty="0"/>
              <a:t>- required of all JSP projects; deadline to submit is July 10, 2027 for grants ending June 30, 2027</a:t>
            </a:r>
          </a:p>
        </p:txBody>
      </p:sp>
    </p:spTree>
    <p:extLst>
      <p:ext uri="{BB962C8B-B14F-4D97-AF65-F5344CB8AC3E}">
        <p14:creationId xmlns:p14="http://schemas.microsoft.com/office/powerpoint/2010/main" val="8709330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46421-7686-FE14-62B8-B11BAB187D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6AF1DF-3035-EAC8-66A8-364493776577}"/>
              </a:ext>
            </a:extLst>
          </p:cNvPr>
          <p:cNvSpPr>
            <a:spLocks noGrp="1"/>
          </p:cNvSpPr>
          <p:nvPr>
            <p:ph type="title"/>
          </p:nvPr>
        </p:nvSpPr>
        <p:spPr>
          <a:xfrm>
            <a:off x="859315" y="1273758"/>
            <a:ext cx="10609243" cy="660314"/>
          </a:xfrm>
        </p:spPr>
        <p:txBody>
          <a:bodyPr/>
          <a:lstStyle/>
          <a:p>
            <a:r>
              <a:rPr lang="en-US" dirty="0"/>
              <a:t>Application review process</a:t>
            </a:r>
          </a:p>
        </p:txBody>
      </p:sp>
      <p:sp>
        <p:nvSpPr>
          <p:cNvPr id="3" name="Text Placeholder 2">
            <a:extLst>
              <a:ext uri="{FF2B5EF4-FFF2-40B4-BE49-F238E27FC236}">
                <a16:creationId xmlns:a16="http://schemas.microsoft.com/office/drawing/2014/main" id="{70AE18A3-0F5E-615F-B5FC-F1C5E4F5B32C}"/>
              </a:ext>
            </a:extLst>
          </p:cNvPr>
          <p:cNvSpPr>
            <a:spLocks noGrp="1"/>
          </p:cNvSpPr>
          <p:nvPr>
            <p:ph type="body" sz="quarter" idx="10"/>
          </p:nvPr>
        </p:nvSpPr>
        <p:spPr>
          <a:xfrm>
            <a:off x="859315" y="1934073"/>
            <a:ext cx="10609243" cy="4352428"/>
          </a:xfrm>
        </p:spPr>
        <p:txBody>
          <a:bodyPr/>
          <a:lstStyle/>
          <a:p>
            <a:pPr>
              <a:spcBef>
                <a:spcPts val="1200"/>
              </a:spcBef>
              <a:spcAft>
                <a:spcPts val="1200"/>
              </a:spcAft>
              <a:buFont typeface="Arial"/>
              <a:buChar char="•"/>
              <a:defRPr/>
            </a:pPr>
            <a:r>
              <a:rPr lang="en-US" sz="2000" dirty="0"/>
              <a:t>The Workforce Training Customer Advisory Committee JSP Sub-Committee receives access to all grant application material.</a:t>
            </a:r>
          </a:p>
          <a:p>
            <a:pPr>
              <a:spcBef>
                <a:spcPts val="1200"/>
              </a:spcBef>
              <a:spcAft>
                <a:spcPts val="1200"/>
              </a:spcAft>
              <a:buFont typeface="Arial"/>
              <a:buChar char="•"/>
              <a:defRPr/>
            </a:pPr>
            <a:r>
              <a:rPr lang="en-US" sz="2000" dirty="0"/>
              <a:t>The Committee will review and score all applications that meet minimum eligibility requirements using a standardized scoring scale. Scores are defined as follows:</a:t>
            </a:r>
          </a:p>
          <a:p>
            <a:pPr lvl="2">
              <a:lnSpc>
                <a:spcPct val="100000"/>
              </a:lnSpc>
              <a:spcBef>
                <a:spcPts val="0"/>
              </a:spcBef>
              <a:buFont typeface="Arial"/>
              <a:buChar char="•"/>
              <a:defRPr/>
            </a:pPr>
            <a:r>
              <a:rPr lang="en-US" sz="1800" dirty="0">
                <a:solidFill>
                  <a:srgbClr val="002060"/>
                </a:solidFill>
              </a:rPr>
              <a:t>10 points - Exceptional: Application should be funded without question.</a:t>
            </a:r>
          </a:p>
          <a:p>
            <a:pPr lvl="2">
              <a:lnSpc>
                <a:spcPct val="100000"/>
              </a:lnSpc>
              <a:spcBef>
                <a:spcPts val="0"/>
              </a:spcBef>
              <a:buFont typeface="Arial"/>
              <a:buChar char="•"/>
              <a:defRPr/>
            </a:pPr>
            <a:r>
              <a:rPr lang="en-US" sz="1800" dirty="0">
                <a:solidFill>
                  <a:srgbClr val="002060"/>
                </a:solidFill>
              </a:rPr>
              <a:t>8 points - Strong: Clearly fundable with minor weaknesses.</a:t>
            </a:r>
          </a:p>
          <a:p>
            <a:pPr lvl="2">
              <a:lnSpc>
                <a:spcPct val="100000"/>
              </a:lnSpc>
              <a:spcBef>
                <a:spcPts val="0"/>
              </a:spcBef>
              <a:buFont typeface="Arial"/>
              <a:buChar char="•"/>
              <a:defRPr/>
            </a:pPr>
            <a:r>
              <a:rPr lang="en-US" sz="1800" dirty="0">
                <a:solidFill>
                  <a:srgbClr val="002060"/>
                </a:solidFill>
              </a:rPr>
              <a:t>6 points - Solid: Worth funding if resources allow.</a:t>
            </a:r>
          </a:p>
          <a:p>
            <a:pPr lvl="2">
              <a:lnSpc>
                <a:spcPct val="100000"/>
              </a:lnSpc>
              <a:spcBef>
                <a:spcPts val="0"/>
              </a:spcBef>
              <a:buFont typeface="Arial"/>
              <a:buChar char="•"/>
              <a:defRPr/>
            </a:pPr>
            <a:r>
              <a:rPr lang="en-US" sz="1800" dirty="0">
                <a:solidFill>
                  <a:srgbClr val="002060"/>
                </a:solidFill>
              </a:rPr>
              <a:t>3 points - Marginal: Not competitive this round.</a:t>
            </a:r>
            <a:r>
              <a:rPr lang="en-US" sz="2000" dirty="0">
                <a:solidFill>
                  <a:srgbClr val="002060"/>
                </a:solidFill>
              </a:rPr>
              <a:t>0 points - Not fundable: Does not meet expectations.</a:t>
            </a:r>
          </a:p>
          <a:p>
            <a:pPr>
              <a:spcBef>
                <a:spcPts val="1200"/>
              </a:spcBef>
              <a:spcAft>
                <a:spcPts val="1200"/>
              </a:spcAft>
              <a:buFont typeface="Arial"/>
              <a:buChar char="•"/>
              <a:defRPr/>
            </a:pPr>
            <a:r>
              <a:rPr lang="en-US" sz="2000" dirty="0"/>
              <a:t>Consideration for funding will be based on the ranking of combined (aggregate composite) scores awarded by reviewers to each application. </a:t>
            </a:r>
          </a:p>
        </p:txBody>
      </p:sp>
    </p:spTree>
    <p:extLst>
      <p:ext uri="{BB962C8B-B14F-4D97-AF65-F5344CB8AC3E}">
        <p14:creationId xmlns:p14="http://schemas.microsoft.com/office/powerpoint/2010/main" val="37782872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1181" y="1467159"/>
            <a:ext cx="9268169" cy="611619"/>
          </a:xfrm>
        </p:spPr>
        <p:txBody>
          <a:bodyPr/>
          <a:lstStyle/>
          <a:p>
            <a:r>
              <a:rPr lang="en-US" dirty="0"/>
              <a:t>timeline</a:t>
            </a:r>
          </a:p>
        </p:txBody>
      </p:sp>
      <p:sp>
        <p:nvSpPr>
          <p:cNvPr id="3" name="Text Placeholder 2"/>
          <p:cNvSpPr>
            <a:spLocks noGrp="1"/>
          </p:cNvSpPr>
          <p:nvPr>
            <p:ph type="body" sz="quarter" idx="10"/>
          </p:nvPr>
        </p:nvSpPr>
        <p:spPr>
          <a:xfrm>
            <a:off x="903383" y="2203374"/>
            <a:ext cx="10521109" cy="4321160"/>
          </a:xfrm>
        </p:spPr>
        <p:txBody>
          <a:bodyPr/>
          <a:lstStyle/>
          <a:p>
            <a:pPr>
              <a:lnSpc>
                <a:spcPct val="100000"/>
              </a:lnSpc>
              <a:spcBef>
                <a:spcPts val="600"/>
              </a:spcBef>
              <a:defRPr/>
            </a:pPr>
            <a:r>
              <a:rPr lang="en-US" sz="2000" dirty="0"/>
              <a:t>Proposals due:  April 30, 2026 at 11:55pm </a:t>
            </a:r>
          </a:p>
          <a:p>
            <a:pPr marL="1257316" lvl="2" indent="-457200" defTabSz="685766">
              <a:lnSpc>
                <a:spcPct val="100000"/>
              </a:lnSpc>
              <a:spcBef>
                <a:spcPts val="600"/>
              </a:spcBef>
              <a:defRPr/>
            </a:pPr>
            <a:r>
              <a:rPr lang="en-US" dirty="0">
                <a:solidFill>
                  <a:srgbClr val="003764"/>
                </a:solidFill>
              </a:rPr>
              <a:t>Staff available for assistance until 4pm</a:t>
            </a:r>
          </a:p>
          <a:p>
            <a:pPr>
              <a:lnSpc>
                <a:spcPct val="100000"/>
              </a:lnSpc>
              <a:spcBef>
                <a:spcPts val="600"/>
              </a:spcBef>
              <a:defRPr/>
            </a:pPr>
            <a:r>
              <a:rPr lang="en-US" sz="2000" dirty="0"/>
              <a:t>Review and approval: May 1 - 29, 2026</a:t>
            </a:r>
          </a:p>
          <a:p>
            <a:pPr>
              <a:lnSpc>
                <a:spcPct val="100000"/>
              </a:lnSpc>
              <a:spcBef>
                <a:spcPts val="600"/>
              </a:spcBef>
              <a:defRPr/>
            </a:pPr>
            <a:r>
              <a:rPr lang="en-US" sz="2000" dirty="0"/>
              <a:t>Notification of selection will be made through email</a:t>
            </a:r>
          </a:p>
          <a:p>
            <a:pPr>
              <a:lnSpc>
                <a:spcPct val="100000"/>
              </a:lnSpc>
              <a:spcBef>
                <a:spcPts val="600"/>
              </a:spcBef>
              <a:defRPr/>
            </a:pPr>
            <a:r>
              <a:rPr lang="en-US" sz="2000" dirty="0"/>
              <a:t>Notification of award and funding will be made through OGMS</a:t>
            </a:r>
            <a:endParaRPr lang="en-US" sz="2000" dirty="0">
              <a:highlight>
                <a:srgbClr val="FFFF00"/>
              </a:highlight>
            </a:endParaRPr>
          </a:p>
          <a:p>
            <a:pPr>
              <a:lnSpc>
                <a:spcPct val="100000"/>
              </a:lnSpc>
              <a:spcBef>
                <a:spcPts val="600"/>
              </a:spcBef>
              <a:defRPr/>
            </a:pPr>
            <a:r>
              <a:rPr lang="en-US" sz="2000" dirty="0"/>
              <a:t>Funds available: July 1, 2026</a:t>
            </a:r>
          </a:p>
          <a:p>
            <a:pPr>
              <a:lnSpc>
                <a:spcPct val="100000"/>
              </a:lnSpc>
              <a:spcBef>
                <a:spcPts val="600"/>
              </a:spcBef>
              <a:defRPr/>
            </a:pPr>
            <a:r>
              <a:rPr lang="en-US" sz="2000" dirty="0"/>
              <a:t>Budget revision cutoff date: June 15, 2027</a:t>
            </a:r>
          </a:p>
          <a:p>
            <a:pPr>
              <a:lnSpc>
                <a:spcPct val="100000"/>
              </a:lnSpc>
              <a:spcBef>
                <a:spcPts val="600"/>
              </a:spcBef>
              <a:defRPr/>
            </a:pPr>
            <a:r>
              <a:rPr lang="en-US" sz="2000" dirty="0"/>
              <a:t>Invoice cutoff date: July 15, 2027</a:t>
            </a:r>
          </a:p>
          <a:p>
            <a:pPr>
              <a:lnSpc>
                <a:spcPct val="100000"/>
              </a:lnSpc>
              <a:spcBef>
                <a:spcPts val="600"/>
              </a:spcBef>
              <a:defRPr/>
            </a:pPr>
            <a:r>
              <a:rPr lang="en-US" sz="2000" dirty="0"/>
              <a:t>Should funding remain after grant awards are approved in June 2026, SBCTC will offer additional application opportunities. These are called “Application Rounds.”</a:t>
            </a:r>
          </a:p>
          <a:p>
            <a:endParaRPr lang="en-US" dirty="0"/>
          </a:p>
        </p:txBody>
      </p:sp>
    </p:spTree>
    <p:extLst>
      <p:ext uri="{BB962C8B-B14F-4D97-AF65-F5344CB8AC3E}">
        <p14:creationId xmlns:p14="http://schemas.microsoft.com/office/powerpoint/2010/main" val="1858217656"/>
      </p:ext>
    </p:extLst>
  </p:cSld>
  <p:clrMapOvr>
    <a:masterClrMapping/>
  </p:clrMapOvr>
  <p:extLst>
    <p:ext uri="{6950BFC3-D8DA-4A85-94F7-54DA5524770B}">
      <p188:commentRel xmlns:p188="http://schemas.microsoft.com/office/powerpoint/2018/8/main" r:id="rId3"/>
    </p:ext>
  </p:extLs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32481-936E-092E-3C96-6EC230C6C99B}"/>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BBD92B6F-801A-F3CD-0EFE-CC19C6FEFD19}"/>
              </a:ext>
            </a:extLst>
          </p:cNvPr>
          <p:cNvSpPr>
            <a:spLocks noGrp="1"/>
          </p:cNvSpPr>
          <p:nvPr>
            <p:ph idx="1"/>
          </p:nvPr>
        </p:nvSpPr>
        <p:spPr/>
        <p:txBody>
          <a:bodyPr/>
          <a:lstStyle/>
          <a:p>
            <a:r>
              <a:rPr lang="en-US" sz="2400" dirty="0"/>
              <a:t>SBCTC Strategic Plan:</a:t>
            </a:r>
            <a:br>
              <a:rPr lang="en-US" sz="2400" dirty="0"/>
            </a:br>
            <a:r>
              <a:rPr lang="en-US" sz="2400" dirty="0">
                <a:hlinkClick r:id="rId2"/>
              </a:rPr>
              <a:t>https://www.sbctc.edu/about/agency/initiatives-projects/strategic-plan/</a:t>
            </a:r>
            <a:r>
              <a:rPr lang="en-US" sz="2400" dirty="0"/>
              <a:t> </a:t>
            </a:r>
          </a:p>
          <a:p>
            <a:r>
              <a:rPr lang="en-US" sz="2400" dirty="0"/>
              <a:t>Local Workforce Development Councils</a:t>
            </a:r>
          </a:p>
          <a:p>
            <a:pPr marL="225425" indent="0">
              <a:buNone/>
            </a:pPr>
            <a:r>
              <a:rPr lang="en-US" sz="2400" dirty="0">
                <a:hlinkClick r:id="rId3"/>
              </a:rPr>
              <a:t>https://washingtonworkforce.org/#directory</a:t>
            </a:r>
            <a:r>
              <a:rPr lang="en-US" sz="2400" dirty="0"/>
              <a:t> </a:t>
            </a:r>
          </a:p>
          <a:p>
            <a:r>
              <a:rPr lang="en-US" sz="2400" dirty="0"/>
              <a:t>Legislative District: </a:t>
            </a:r>
            <a:r>
              <a:rPr lang="en-US" sz="2400" dirty="0">
                <a:solidFill>
                  <a:srgbClr val="FF0000"/>
                </a:solidFill>
                <a:hlinkClick r:id="rId4"/>
              </a:rPr>
              <a:t>https://app.leg.wa.gov/districtfinder/</a:t>
            </a:r>
            <a:r>
              <a:rPr lang="en-US" sz="2400" dirty="0">
                <a:solidFill>
                  <a:srgbClr val="FF0000"/>
                </a:solidFill>
              </a:rPr>
              <a:t> </a:t>
            </a:r>
          </a:p>
          <a:p>
            <a:r>
              <a:rPr lang="en-US" sz="2400" dirty="0">
                <a:solidFill>
                  <a:srgbClr val="002060"/>
                </a:solidFill>
              </a:rPr>
              <a:t>Coding and Reporting Guidelines:</a:t>
            </a:r>
            <a:br>
              <a:rPr lang="en-US" sz="2400" dirty="0">
                <a:solidFill>
                  <a:srgbClr val="FF0000"/>
                </a:solidFill>
              </a:rPr>
            </a:br>
            <a:r>
              <a:rPr lang="en-US" sz="2400" dirty="0">
                <a:hlinkClick r:id="rId5"/>
              </a:rPr>
              <a:t>https://www.sbctc.edu/colleges-staff/data-services/coding-and-reporting-guidelines</a:t>
            </a:r>
            <a:r>
              <a:rPr lang="en-US" sz="2400" dirty="0"/>
              <a:t> </a:t>
            </a:r>
          </a:p>
        </p:txBody>
      </p:sp>
      <p:sp>
        <p:nvSpPr>
          <p:cNvPr id="5" name="Slide Number Placeholder 4">
            <a:extLst>
              <a:ext uri="{FF2B5EF4-FFF2-40B4-BE49-F238E27FC236}">
                <a16:creationId xmlns:a16="http://schemas.microsoft.com/office/drawing/2014/main" id="{C97FCA03-20F9-B74C-B640-506AD473A4E1}"/>
              </a:ext>
            </a:extLst>
          </p:cNvPr>
          <p:cNvSpPr>
            <a:spLocks noGrp="1"/>
          </p:cNvSpPr>
          <p:nvPr>
            <p:ph type="sldNum" sz="quarter" idx="12"/>
          </p:nvPr>
        </p:nvSpPr>
        <p:spPr/>
        <p:txBody>
          <a:bodyPr/>
          <a:lstStyle/>
          <a:p>
            <a:fld id="{DEE5BC03-7CE3-4FE3-BC0A-0ACCA8AC1F24}" type="slidenum">
              <a:rPr lang="en-US" smtClean="0"/>
              <a:pPr/>
              <a:t>29</a:t>
            </a:fld>
            <a:endParaRPr lang="en-US" dirty="0"/>
          </a:p>
        </p:txBody>
      </p:sp>
    </p:spTree>
    <p:extLst>
      <p:ext uri="{BB962C8B-B14F-4D97-AF65-F5344CB8AC3E}">
        <p14:creationId xmlns:p14="http://schemas.microsoft.com/office/powerpoint/2010/main" val="1530991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we’ll cover</a:t>
            </a:r>
          </a:p>
        </p:txBody>
      </p:sp>
      <p:sp>
        <p:nvSpPr>
          <p:cNvPr id="3" name="Text Placeholder 2"/>
          <p:cNvSpPr>
            <a:spLocks noGrp="1"/>
          </p:cNvSpPr>
          <p:nvPr>
            <p:ph type="body" sz="quarter" idx="10"/>
          </p:nvPr>
        </p:nvSpPr>
        <p:spPr>
          <a:xfrm>
            <a:off x="984738" y="2265370"/>
            <a:ext cx="10369062" cy="4014247"/>
          </a:xfrm>
        </p:spPr>
        <p:txBody>
          <a:bodyPr/>
          <a:lstStyle/>
          <a:p>
            <a:pPr>
              <a:lnSpc>
                <a:spcPct val="100000"/>
              </a:lnSpc>
              <a:spcBef>
                <a:spcPts val="0"/>
              </a:spcBef>
            </a:pPr>
            <a:r>
              <a:rPr lang="en-US" altLang="en-US" sz="2400" dirty="0"/>
              <a:t>Overview of the Job Skills Program FY27 guidelines, including: </a:t>
            </a:r>
          </a:p>
          <a:p>
            <a:pPr lvl="2">
              <a:lnSpc>
                <a:spcPct val="100000"/>
              </a:lnSpc>
              <a:spcBef>
                <a:spcPts val="0"/>
              </a:spcBef>
            </a:pPr>
            <a:r>
              <a:rPr lang="en-US" altLang="en-US" dirty="0">
                <a:solidFill>
                  <a:srgbClr val="003764"/>
                </a:solidFill>
              </a:rPr>
              <a:t>purpose of the funds</a:t>
            </a:r>
          </a:p>
          <a:p>
            <a:pPr lvl="2">
              <a:lnSpc>
                <a:spcPct val="100000"/>
              </a:lnSpc>
              <a:spcBef>
                <a:spcPts val="0"/>
              </a:spcBef>
            </a:pPr>
            <a:r>
              <a:rPr lang="en-US" altLang="en-US" dirty="0">
                <a:solidFill>
                  <a:srgbClr val="003764"/>
                </a:solidFill>
              </a:rPr>
              <a:t>funding priorities</a:t>
            </a:r>
          </a:p>
          <a:p>
            <a:pPr lvl="2">
              <a:lnSpc>
                <a:spcPct val="100000"/>
              </a:lnSpc>
              <a:spcBef>
                <a:spcPts val="0"/>
              </a:spcBef>
            </a:pPr>
            <a:r>
              <a:rPr lang="en-US" altLang="en-US" dirty="0">
                <a:solidFill>
                  <a:srgbClr val="003764"/>
                </a:solidFill>
              </a:rPr>
              <a:t>who may apply</a:t>
            </a:r>
          </a:p>
          <a:p>
            <a:pPr lvl="2">
              <a:lnSpc>
                <a:spcPct val="100000"/>
              </a:lnSpc>
              <a:spcBef>
                <a:spcPts val="0"/>
              </a:spcBef>
            </a:pPr>
            <a:r>
              <a:rPr lang="en-US" altLang="en-US" dirty="0">
                <a:solidFill>
                  <a:srgbClr val="003764"/>
                </a:solidFill>
              </a:rPr>
              <a:t>funding and budget details</a:t>
            </a:r>
          </a:p>
          <a:p>
            <a:pPr marL="914400" lvl="2" indent="0">
              <a:lnSpc>
                <a:spcPct val="100000"/>
              </a:lnSpc>
              <a:spcBef>
                <a:spcPts val="0"/>
              </a:spcBef>
              <a:buNone/>
            </a:pPr>
            <a:endParaRPr lang="en-US" altLang="en-US" dirty="0">
              <a:solidFill>
                <a:srgbClr val="003764"/>
              </a:solidFill>
            </a:endParaRPr>
          </a:p>
          <a:p>
            <a:pPr>
              <a:lnSpc>
                <a:spcPct val="100000"/>
              </a:lnSpc>
              <a:spcBef>
                <a:spcPts val="0"/>
              </a:spcBef>
            </a:pPr>
            <a:r>
              <a:rPr lang="en-US" altLang="en-US" sz="2400" dirty="0"/>
              <a:t>Application Information and Grant Resources</a:t>
            </a:r>
          </a:p>
          <a:p>
            <a:pPr>
              <a:lnSpc>
                <a:spcPct val="100000"/>
              </a:lnSpc>
              <a:spcBef>
                <a:spcPts val="0"/>
              </a:spcBef>
            </a:pPr>
            <a:r>
              <a:rPr lang="en-US" altLang="en-US" sz="2400" dirty="0"/>
              <a:t>College &amp; Business Accountability Requirements</a:t>
            </a:r>
          </a:p>
          <a:p>
            <a:pPr>
              <a:lnSpc>
                <a:spcPct val="100000"/>
              </a:lnSpc>
              <a:spcBef>
                <a:spcPts val="0"/>
              </a:spcBef>
            </a:pPr>
            <a:r>
              <a:rPr lang="en-US" altLang="en-US" sz="2400" dirty="0"/>
              <a:t>Grant &amp; Project Timeline</a:t>
            </a:r>
          </a:p>
          <a:p>
            <a:pPr>
              <a:lnSpc>
                <a:spcPct val="100000"/>
              </a:lnSpc>
              <a:spcBef>
                <a:spcPts val="0"/>
              </a:spcBef>
            </a:pPr>
            <a:r>
              <a:rPr lang="en-US" altLang="en-US" sz="2400" dirty="0"/>
              <a:t>Some common errors</a:t>
            </a:r>
          </a:p>
        </p:txBody>
      </p:sp>
    </p:spTree>
    <p:extLst>
      <p:ext uri="{BB962C8B-B14F-4D97-AF65-F5344CB8AC3E}">
        <p14:creationId xmlns:p14="http://schemas.microsoft.com/office/powerpoint/2010/main" val="5033156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E07F7-2BFB-D520-158A-A51F21567A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4017AD-408B-1412-127B-2A4C6756D221}"/>
              </a:ext>
            </a:extLst>
          </p:cNvPr>
          <p:cNvSpPr>
            <a:spLocks noGrp="1"/>
          </p:cNvSpPr>
          <p:nvPr>
            <p:ph type="title"/>
          </p:nvPr>
        </p:nvSpPr>
        <p:spPr/>
        <p:txBody>
          <a:bodyPr/>
          <a:lstStyle/>
          <a:p>
            <a:r>
              <a:rPr lang="en-US" dirty="0"/>
              <a:t>Questions?</a:t>
            </a:r>
          </a:p>
        </p:txBody>
      </p:sp>
      <p:sp>
        <p:nvSpPr>
          <p:cNvPr id="3" name="Text Placeholder 2">
            <a:extLst>
              <a:ext uri="{FF2B5EF4-FFF2-40B4-BE49-F238E27FC236}">
                <a16:creationId xmlns:a16="http://schemas.microsoft.com/office/drawing/2014/main" id="{8E477437-C1E9-4121-348E-F8478345672B}"/>
              </a:ext>
            </a:extLst>
          </p:cNvPr>
          <p:cNvSpPr>
            <a:spLocks noGrp="1"/>
          </p:cNvSpPr>
          <p:nvPr>
            <p:ph type="body" sz="quarter" idx="10"/>
          </p:nvPr>
        </p:nvSpPr>
        <p:spPr/>
        <p:txBody>
          <a:bodyPr numCol="2"/>
          <a:lstStyle/>
          <a:p>
            <a:pPr marL="0" indent="0" algn="ctr">
              <a:buNone/>
            </a:pPr>
            <a:r>
              <a:rPr lang="en-US" altLang="en-US" dirty="0"/>
              <a:t>Carolyn McKinnon</a:t>
            </a:r>
          </a:p>
          <a:p>
            <a:pPr marL="0" indent="0" algn="ctr">
              <a:buNone/>
            </a:pPr>
            <a:r>
              <a:rPr lang="en-US" altLang="en-US" dirty="0"/>
              <a:t>360-704-3903</a:t>
            </a:r>
          </a:p>
          <a:p>
            <a:pPr marL="0" indent="0" algn="ctr">
              <a:buNone/>
            </a:pPr>
            <a:r>
              <a:rPr lang="en-US" altLang="en-US" u="sng" dirty="0">
                <a:hlinkClick r:id="rId3"/>
              </a:rPr>
              <a:t>cmckinnon@sbctc.edu</a:t>
            </a:r>
            <a:r>
              <a:rPr lang="en-US" altLang="en-US" u="sng" dirty="0"/>
              <a:t> </a:t>
            </a:r>
          </a:p>
          <a:p>
            <a:pPr marL="0" indent="0" algn="ctr">
              <a:buNone/>
            </a:pPr>
            <a:endParaRPr lang="en-US" u="sng" dirty="0"/>
          </a:p>
          <a:p>
            <a:pPr marL="0" indent="0" algn="ctr">
              <a:buNone/>
            </a:pPr>
            <a:r>
              <a:rPr lang="en-US" dirty="0"/>
              <a:t>Vicky Chungtuyco</a:t>
            </a:r>
          </a:p>
          <a:p>
            <a:pPr marL="0" indent="0" algn="ctr">
              <a:buNone/>
            </a:pPr>
            <a:r>
              <a:rPr lang="en-US" dirty="0"/>
              <a:t>360-704-1051</a:t>
            </a:r>
          </a:p>
          <a:p>
            <a:pPr marL="0" indent="0" algn="ctr">
              <a:buNone/>
            </a:pPr>
            <a:r>
              <a:rPr lang="en-US" u="sng" dirty="0">
                <a:hlinkClick r:id="rId4"/>
              </a:rPr>
              <a:t>vchungtuyco@sbctc.edu</a:t>
            </a:r>
            <a:endParaRPr lang="en-US" dirty="0"/>
          </a:p>
          <a:p>
            <a:pPr marL="0" indent="0" algn="ctr">
              <a:buNone/>
            </a:pPr>
            <a:endParaRPr lang="en-US" altLang="en-US" u="sng" dirty="0"/>
          </a:p>
          <a:p>
            <a:r>
              <a:rPr lang="en-US" altLang="en-US" sz="2400" dirty="0">
                <a:latin typeface="Franklin Gothic Book"/>
              </a:rPr>
              <a:t>Your feedback is helpful! A screen will pop up in your browser when the webinar ends. </a:t>
            </a:r>
          </a:p>
          <a:p>
            <a:r>
              <a:rPr lang="en-US" altLang="en-US" sz="2400" dirty="0">
                <a:latin typeface="Franklin Gothic Book"/>
              </a:rPr>
              <a:t>Questions are welcome. Answers will be posted in a Q&amp;A document on the program webpage and updated regularly.</a:t>
            </a:r>
            <a:endParaRPr lang="en-US" altLang="en-US" sz="2400" u="sng" dirty="0"/>
          </a:p>
          <a:p>
            <a:pPr algn="ctr"/>
            <a:endParaRPr lang="en-US" dirty="0"/>
          </a:p>
        </p:txBody>
      </p:sp>
    </p:spTree>
    <p:extLst>
      <p:ext uri="{BB962C8B-B14F-4D97-AF65-F5344CB8AC3E}">
        <p14:creationId xmlns:p14="http://schemas.microsoft.com/office/powerpoint/2010/main" val="525007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2365" y="1309038"/>
            <a:ext cx="10455007" cy="971454"/>
          </a:xfrm>
        </p:spPr>
        <p:txBody>
          <a:bodyPr/>
          <a:lstStyle/>
          <a:p>
            <a:r>
              <a:rPr lang="en-US" dirty="0"/>
              <a:t>Purpose of funds, </a:t>
            </a:r>
            <a:r>
              <a:rPr lang="en-US" dirty="0" err="1"/>
              <a:t>ParT</a:t>
            </a:r>
            <a:r>
              <a:rPr lang="en-US" dirty="0"/>
              <a:t> 1</a:t>
            </a:r>
            <a:br>
              <a:rPr lang="en-US" dirty="0"/>
            </a:br>
            <a:r>
              <a:rPr lang="en-US" dirty="0"/>
              <a:t>(</a:t>
            </a:r>
            <a:r>
              <a:rPr lang="en-US" cap="none" dirty="0"/>
              <a:t>must meet at least one)</a:t>
            </a:r>
          </a:p>
        </p:txBody>
      </p:sp>
      <p:sp>
        <p:nvSpPr>
          <p:cNvPr id="3" name="Text Placeholder 2"/>
          <p:cNvSpPr>
            <a:spLocks noGrp="1"/>
          </p:cNvSpPr>
          <p:nvPr>
            <p:ph type="body" sz="quarter" idx="10"/>
          </p:nvPr>
        </p:nvSpPr>
        <p:spPr>
          <a:xfrm>
            <a:off x="892365" y="2552700"/>
            <a:ext cx="10554160" cy="3532503"/>
          </a:xfrm>
        </p:spPr>
        <p:txBody>
          <a:bodyPr/>
          <a:lstStyle/>
          <a:p>
            <a:pPr marL="342900" indent="-342900">
              <a:lnSpc>
                <a:spcPct val="100000"/>
              </a:lnSpc>
              <a:spcBef>
                <a:spcPts val="300"/>
              </a:spcBef>
              <a:spcAft>
                <a:spcPts val="300"/>
              </a:spcAft>
              <a:buFont typeface="Symbol" panose="05050102010706020507" pitchFamily="18" charset="2"/>
              <a:buChar char=""/>
              <a:tabLst>
                <a:tab pos="0" algn="l"/>
              </a:tabLst>
            </a:pPr>
            <a:r>
              <a:rPr lang="en-US" sz="2200" dirty="0">
                <a:latin typeface="Franklin Gothic Book" panose="020B0503020102020204" pitchFamily="34" charset="0"/>
                <a:ea typeface="Calibri" panose="020F0502020204030204" pitchFamily="34" charset="0"/>
                <a:cs typeface="Times New Roman" panose="02020603050405020304" pitchFamily="18" charset="0"/>
              </a:rPr>
              <a:t>Provides short-term training which has been designated for specific industries</a:t>
            </a:r>
          </a:p>
          <a:p>
            <a:pPr marL="342900" indent="-342900">
              <a:lnSpc>
                <a:spcPct val="100000"/>
              </a:lnSpc>
              <a:spcBef>
                <a:spcPts val="300"/>
              </a:spcBef>
              <a:spcAft>
                <a:spcPts val="300"/>
              </a:spcAft>
              <a:buFont typeface="Symbol" panose="05050102010706020507" pitchFamily="18" charset="2"/>
              <a:buChar char=""/>
              <a:tabLst>
                <a:tab pos="0" algn="l"/>
              </a:tabLst>
            </a:pPr>
            <a:r>
              <a:rPr lang="en-US" sz="2200" dirty="0">
                <a:latin typeface="Franklin Gothic Book" panose="020B0503020102020204" pitchFamily="34" charset="0"/>
                <a:ea typeface="Calibri" panose="020F0502020204030204" pitchFamily="34" charset="0"/>
                <a:cs typeface="Times New Roman" panose="02020603050405020304" pitchFamily="18" charset="0"/>
              </a:rPr>
              <a:t>Provides training for prospective employees before a new operation opens or when existing industry expands</a:t>
            </a:r>
          </a:p>
          <a:p>
            <a:pPr marL="342900" indent="-342900">
              <a:lnSpc>
                <a:spcPct val="100000"/>
              </a:lnSpc>
              <a:spcBef>
                <a:spcPts val="300"/>
              </a:spcBef>
              <a:spcAft>
                <a:spcPts val="300"/>
              </a:spcAft>
              <a:buFont typeface="Symbol" panose="05050102010706020507" pitchFamily="18" charset="2"/>
              <a:buChar char=""/>
              <a:tabLst>
                <a:tab pos="0" algn="l"/>
              </a:tabLst>
            </a:pPr>
            <a:r>
              <a:rPr lang="en-US" sz="2200" dirty="0">
                <a:latin typeface="Franklin Gothic Book" panose="020B0503020102020204" pitchFamily="34" charset="0"/>
                <a:ea typeface="Calibri" panose="020F0502020204030204" pitchFamily="34" charset="0"/>
                <a:cs typeface="Times New Roman" panose="02020603050405020304" pitchFamily="18" charset="0"/>
              </a:rPr>
              <a:t>Includes training or retraining for workers already employed to avoid dislocation, or where upgrading of existing employees would create new vacancies for unemployed persons</a:t>
            </a:r>
          </a:p>
          <a:p>
            <a:pPr marL="342900" indent="-342900">
              <a:lnSpc>
                <a:spcPct val="100000"/>
              </a:lnSpc>
              <a:spcBef>
                <a:spcPts val="300"/>
              </a:spcBef>
              <a:spcAft>
                <a:spcPts val="300"/>
              </a:spcAft>
              <a:buFont typeface="Symbol" panose="05050102010706020507" pitchFamily="18" charset="2"/>
              <a:buChar char=""/>
              <a:tabLst>
                <a:tab pos="0" algn="l"/>
              </a:tabLst>
            </a:pPr>
            <a:r>
              <a:rPr lang="en-US" sz="2200" dirty="0">
                <a:latin typeface="Franklin Gothic Book" panose="020B0503020102020204" pitchFamily="34" charset="0"/>
                <a:ea typeface="Calibri" panose="020F0502020204030204" pitchFamily="34" charset="0"/>
                <a:cs typeface="Times New Roman" panose="02020603050405020304" pitchFamily="18" charset="0"/>
              </a:rPr>
              <a:t>Serves an area with high concentrations of economically disadvantaged persons and high unemployment</a:t>
            </a:r>
          </a:p>
        </p:txBody>
      </p:sp>
    </p:spTree>
    <p:extLst>
      <p:ext uri="{BB962C8B-B14F-4D97-AF65-F5344CB8AC3E}">
        <p14:creationId xmlns:p14="http://schemas.microsoft.com/office/powerpoint/2010/main" val="3108763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282" y="1309038"/>
            <a:ext cx="9202068" cy="500513"/>
          </a:xfrm>
        </p:spPr>
        <p:txBody>
          <a:bodyPr/>
          <a:lstStyle/>
          <a:p>
            <a:r>
              <a:rPr lang="en-US" dirty="0"/>
              <a:t>Purpose of funds, </a:t>
            </a:r>
            <a:r>
              <a:rPr lang="en-US" dirty="0" err="1"/>
              <a:t>ParT</a:t>
            </a:r>
            <a:r>
              <a:rPr lang="en-US" dirty="0"/>
              <a:t> 2</a:t>
            </a:r>
          </a:p>
        </p:txBody>
      </p:sp>
      <p:sp>
        <p:nvSpPr>
          <p:cNvPr id="3" name="Text Placeholder 2"/>
          <p:cNvSpPr>
            <a:spLocks noGrp="1"/>
          </p:cNvSpPr>
          <p:nvPr>
            <p:ph type="body" sz="quarter" idx="10"/>
          </p:nvPr>
        </p:nvSpPr>
        <p:spPr>
          <a:xfrm>
            <a:off x="974442" y="2111022"/>
            <a:ext cx="9202068" cy="4128414"/>
          </a:xfrm>
        </p:spPr>
        <p:txBody>
          <a:bodyPr/>
          <a:lstStyle/>
          <a:p>
            <a:pPr marL="342900" indent="-342900">
              <a:lnSpc>
                <a:spcPct val="100000"/>
              </a:lnSpc>
              <a:spcBef>
                <a:spcPts val="300"/>
              </a:spcBef>
              <a:spcAft>
                <a:spcPts val="300"/>
              </a:spcAft>
              <a:buFont typeface="Symbol" panose="05050102010706020507" pitchFamily="18" charset="2"/>
              <a:buChar char=""/>
              <a:tabLst>
                <a:tab pos="0" algn="l"/>
              </a:tabLst>
            </a:pPr>
            <a:r>
              <a:rPr lang="en-US" sz="2200" dirty="0">
                <a:latin typeface="Franklin Gothic Book" panose="020B0503020102020204" pitchFamily="34" charset="0"/>
                <a:ea typeface="Calibri" panose="020F0502020204030204" pitchFamily="34" charset="0"/>
                <a:cs typeface="Times New Roman" panose="02020603050405020304" pitchFamily="18" charset="0"/>
              </a:rPr>
              <a:t>Promotes the growth of industry clusters</a:t>
            </a:r>
          </a:p>
          <a:p>
            <a:pPr marL="342900" indent="-342900">
              <a:lnSpc>
                <a:spcPct val="100000"/>
              </a:lnSpc>
              <a:spcBef>
                <a:spcPts val="300"/>
              </a:spcBef>
              <a:spcAft>
                <a:spcPts val="300"/>
              </a:spcAft>
              <a:buFont typeface="Symbol" panose="05050102010706020507" pitchFamily="18" charset="2"/>
              <a:buChar char=""/>
              <a:tabLst>
                <a:tab pos="0" algn="l"/>
              </a:tabLst>
            </a:pPr>
            <a:r>
              <a:rPr lang="en-US" sz="2200" dirty="0">
                <a:latin typeface="Franklin Gothic Book" panose="020B0503020102020204" pitchFamily="34" charset="0"/>
                <a:ea typeface="Calibri" panose="020F0502020204030204" pitchFamily="34" charset="0"/>
                <a:cs typeface="Times New Roman" panose="02020603050405020304" pitchFamily="18" charset="0"/>
              </a:rPr>
              <a:t>Serves an area where there is a shortage of skilled labor to meet job demands</a:t>
            </a:r>
          </a:p>
          <a:p>
            <a:pPr marL="342900" indent="-342900">
              <a:lnSpc>
                <a:spcPct val="100000"/>
              </a:lnSpc>
              <a:spcBef>
                <a:spcPts val="300"/>
              </a:spcBef>
              <a:spcAft>
                <a:spcPts val="300"/>
              </a:spcAft>
              <a:buFont typeface="Symbol" panose="05050102010706020507" pitchFamily="18" charset="2"/>
              <a:buChar char=""/>
              <a:tabLst>
                <a:tab pos="0" algn="l"/>
              </a:tabLst>
            </a:pPr>
            <a:r>
              <a:rPr lang="en-US" sz="2200" dirty="0">
                <a:latin typeface="Franklin Gothic Book" panose="020B0503020102020204" pitchFamily="34" charset="0"/>
                <a:ea typeface="Calibri" panose="020F0502020204030204" pitchFamily="34" charset="0"/>
                <a:cs typeface="Times New Roman" panose="02020603050405020304" pitchFamily="18" charset="0"/>
              </a:rPr>
              <a:t>Promotes the location of new industry in areas affected by economic dislocation</a:t>
            </a:r>
          </a:p>
          <a:p>
            <a:pPr marL="342900" indent="-342900">
              <a:lnSpc>
                <a:spcPct val="100000"/>
              </a:lnSpc>
              <a:spcBef>
                <a:spcPts val="300"/>
              </a:spcBef>
              <a:spcAft>
                <a:spcPts val="300"/>
              </a:spcAft>
              <a:buFont typeface="Symbol" panose="05050102010706020507" pitchFamily="18" charset="2"/>
              <a:buChar char=""/>
              <a:tabLst>
                <a:tab pos="0" algn="l"/>
              </a:tabLst>
            </a:pPr>
            <a:r>
              <a:rPr lang="en-US" sz="2200" dirty="0">
                <a:latin typeface="Franklin Gothic Book" panose="020B0503020102020204" pitchFamily="34" charset="0"/>
                <a:ea typeface="Calibri" panose="020F0502020204030204" pitchFamily="34" charset="0"/>
                <a:cs typeface="Times New Roman" panose="02020603050405020304" pitchFamily="18" charset="0"/>
              </a:rPr>
              <a:t>Must align to CTC system mission, vision, and values</a:t>
            </a:r>
          </a:p>
        </p:txBody>
      </p:sp>
    </p:spTree>
    <p:extLst>
      <p:ext uri="{BB962C8B-B14F-4D97-AF65-F5344CB8AC3E}">
        <p14:creationId xmlns:p14="http://schemas.microsoft.com/office/powerpoint/2010/main" val="2845867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1349" y="1322381"/>
            <a:ext cx="9158001" cy="978695"/>
          </a:xfrm>
        </p:spPr>
        <p:txBody>
          <a:bodyPr/>
          <a:lstStyle/>
          <a:p>
            <a:r>
              <a:rPr lang="en-US" dirty="0"/>
              <a:t>FUNDING PRIORITIES, </a:t>
            </a:r>
            <a:r>
              <a:rPr lang="en-US" dirty="0" err="1"/>
              <a:t>ParT</a:t>
            </a:r>
            <a:r>
              <a:rPr lang="en-US" dirty="0"/>
              <a:t> 1</a:t>
            </a:r>
            <a:br>
              <a:rPr lang="en-US" dirty="0"/>
            </a:br>
            <a:r>
              <a:rPr lang="en-US" cap="none" dirty="0"/>
              <a:t>Options that Increase Review Ranking</a:t>
            </a:r>
          </a:p>
        </p:txBody>
      </p:sp>
      <p:sp>
        <p:nvSpPr>
          <p:cNvPr id="3" name="Text Placeholder 2"/>
          <p:cNvSpPr>
            <a:spLocks noGrp="1"/>
          </p:cNvSpPr>
          <p:nvPr>
            <p:ph type="body" sz="quarter" idx="10"/>
          </p:nvPr>
        </p:nvSpPr>
        <p:spPr>
          <a:xfrm>
            <a:off x="881349" y="2566930"/>
            <a:ext cx="10675345" cy="3823825"/>
          </a:xfrm>
        </p:spPr>
        <p:txBody>
          <a:bodyPr/>
          <a:lstStyle/>
          <a:p>
            <a:pPr marL="285750" lvl="1" indent="-285750">
              <a:lnSpc>
                <a:spcPct val="100000"/>
              </a:lnSpc>
              <a:spcBef>
                <a:spcPts val="900"/>
              </a:spcBef>
              <a:spcAft>
                <a:spcPts val="900"/>
              </a:spcAft>
              <a:buFont typeface="Symbol" panose="05050102010706020507" pitchFamily="18" charset="2"/>
              <a:buChar char=""/>
              <a:tabLst>
                <a:tab pos="0" algn="l"/>
                <a:tab pos="0" algn="l"/>
                <a:tab pos="461963" algn="l"/>
              </a:tabLst>
            </a:pPr>
            <a:r>
              <a:rPr lang="en-US" sz="2000" dirty="0">
                <a:latin typeface="Franklin Gothic Book" panose="020B0503020102020204" pitchFamily="34" charset="0"/>
                <a:ea typeface="Calibri" panose="020F0502020204030204" pitchFamily="34" charset="0"/>
                <a:cs typeface="Times New Roman" panose="02020603050405020304" pitchFamily="18" charset="0"/>
              </a:rPr>
              <a:t>Training that provides college credit or leads to a recognized industry credential</a:t>
            </a:r>
          </a:p>
          <a:p>
            <a:pPr marL="285750" lvl="1" indent="-285750">
              <a:lnSpc>
                <a:spcPct val="100000"/>
              </a:lnSpc>
              <a:spcBef>
                <a:spcPts val="900"/>
              </a:spcBef>
              <a:spcAft>
                <a:spcPts val="900"/>
              </a:spcAft>
              <a:buFont typeface="Symbol" panose="05050102010706020507" pitchFamily="18" charset="2"/>
              <a:buChar char=""/>
              <a:tabLst>
                <a:tab pos="0" algn="l"/>
                <a:tab pos="0" algn="l"/>
                <a:tab pos="461963" algn="l"/>
              </a:tabLst>
            </a:pPr>
            <a:r>
              <a:rPr lang="en-US" sz="2000" dirty="0">
                <a:latin typeface="Franklin Gothic Book" panose="020B0503020102020204" pitchFamily="34" charset="0"/>
                <a:ea typeface="Calibri" panose="020F0502020204030204" pitchFamily="34" charset="0"/>
                <a:cs typeface="Times New Roman" panose="02020603050405020304" pitchFamily="18" charset="0"/>
              </a:rPr>
              <a:t>Proposals from firms in strategic industry clusters as identified by the state or local area</a:t>
            </a:r>
          </a:p>
          <a:p>
            <a:pPr marL="285750" lvl="1" indent="-285750">
              <a:lnSpc>
                <a:spcPct val="100000"/>
              </a:lnSpc>
              <a:spcBef>
                <a:spcPts val="900"/>
              </a:spcBef>
              <a:spcAft>
                <a:spcPts val="900"/>
              </a:spcAft>
              <a:buFont typeface="Symbol" panose="05050102010706020507" pitchFamily="18" charset="2"/>
              <a:buChar char=""/>
              <a:tabLst>
                <a:tab pos="0" algn="l"/>
                <a:tab pos="0" algn="l"/>
                <a:tab pos="461963" algn="l"/>
              </a:tabLst>
            </a:pPr>
            <a:r>
              <a:rPr lang="en-US" sz="2000" dirty="0">
                <a:latin typeface="Franklin Gothic Book" panose="020B0503020102020204" pitchFamily="34" charset="0"/>
                <a:ea typeface="Calibri" panose="020F0502020204030204" pitchFamily="34" charset="0"/>
                <a:cs typeface="Times New Roman" panose="02020603050405020304" pitchFamily="18" charset="0"/>
              </a:rPr>
              <a:t>Proposals from firms certified as Minority and Women-Owned Businesses Enterprises (MWBE), and Veteran-Owned Businesses (VOB)</a:t>
            </a:r>
          </a:p>
          <a:p>
            <a:pPr marL="285750" lvl="1" indent="-285750">
              <a:lnSpc>
                <a:spcPct val="100000"/>
              </a:lnSpc>
              <a:spcBef>
                <a:spcPts val="900"/>
              </a:spcBef>
              <a:spcAft>
                <a:spcPts val="900"/>
              </a:spcAft>
              <a:buFont typeface="Symbol" panose="05050102010706020507" pitchFamily="18" charset="2"/>
              <a:buChar char=""/>
              <a:tabLst>
                <a:tab pos="0" algn="l"/>
                <a:tab pos="0" algn="l"/>
                <a:tab pos="461963" algn="l"/>
              </a:tabLst>
            </a:pPr>
            <a:r>
              <a:rPr lang="en-US" sz="2000" dirty="0">
                <a:latin typeface="Franklin Gothic Book" panose="020B0503020102020204" pitchFamily="34" charset="0"/>
                <a:ea typeface="Calibri" panose="020F0502020204030204" pitchFamily="34" charset="0"/>
                <a:cs typeface="Times New Roman" panose="02020603050405020304" pitchFamily="18" charset="0"/>
              </a:rPr>
              <a:t>Proposals focused on coordination with other cluster-based programs or initiatives including but not limited to, industry skill panels, centers of excellence, innovation partnership zones, state-supported cluster growth grants, and local cluster-based economic development initiatives</a:t>
            </a:r>
          </a:p>
          <a:p>
            <a:pPr marL="285750" indent="-285750">
              <a:lnSpc>
                <a:spcPct val="100000"/>
              </a:lnSpc>
              <a:spcBef>
                <a:spcPts val="900"/>
              </a:spcBef>
            </a:pPr>
            <a:endParaRPr lang="en-US" dirty="0"/>
          </a:p>
        </p:txBody>
      </p:sp>
    </p:spTree>
    <p:extLst>
      <p:ext uri="{BB962C8B-B14F-4D97-AF65-F5344CB8AC3E}">
        <p14:creationId xmlns:p14="http://schemas.microsoft.com/office/powerpoint/2010/main" val="2797483504"/>
      </p:ext>
    </p:extLst>
  </p:cSld>
  <p:clrMapOvr>
    <a:masterClrMapping/>
  </p:clrMapOvr>
  <p:extLst>
    <p:ext uri="{6950BFC3-D8DA-4A85-94F7-54DA5524770B}">
      <p188:commentRel xmlns:p188="http://schemas.microsoft.com/office/powerpoint/2018/8/main" r:id="rId3"/>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0333" y="1467208"/>
            <a:ext cx="9169017" cy="611619"/>
          </a:xfrm>
        </p:spPr>
        <p:txBody>
          <a:bodyPr/>
          <a:lstStyle/>
          <a:p>
            <a:r>
              <a:rPr lang="en-US" dirty="0"/>
              <a:t>FUNDING PRIORITIES, </a:t>
            </a:r>
            <a:r>
              <a:rPr lang="en-US" dirty="0" err="1"/>
              <a:t>ParT</a:t>
            </a:r>
            <a:r>
              <a:rPr lang="en-US" dirty="0"/>
              <a:t> 2</a:t>
            </a:r>
          </a:p>
        </p:txBody>
      </p:sp>
      <p:sp>
        <p:nvSpPr>
          <p:cNvPr id="3" name="Text Placeholder 2"/>
          <p:cNvSpPr>
            <a:spLocks noGrp="1"/>
          </p:cNvSpPr>
          <p:nvPr>
            <p:ph type="body" sz="quarter" idx="10"/>
          </p:nvPr>
        </p:nvSpPr>
        <p:spPr>
          <a:xfrm>
            <a:off x="870333" y="2307713"/>
            <a:ext cx="10565175" cy="2933541"/>
          </a:xfrm>
        </p:spPr>
        <p:txBody>
          <a:bodyPr/>
          <a:lstStyle/>
          <a:p>
            <a:pPr marL="341313" lvl="1" indent="-285750">
              <a:lnSpc>
                <a:spcPct val="100000"/>
              </a:lnSpc>
              <a:spcBef>
                <a:spcPts val="900"/>
              </a:spcBef>
              <a:spcAft>
                <a:spcPts val="900"/>
              </a:spcAft>
              <a:buFont typeface="Symbol" panose="05050102010706020507" pitchFamily="18" charset="2"/>
              <a:buChar char=""/>
              <a:tabLst>
                <a:tab pos="0" algn="l"/>
                <a:tab pos="0" algn="l"/>
                <a:tab pos="685800" algn="l"/>
              </a:tabLst>
            </a:pPr>
            <a:r>
              <a:rPr lang="en-US" sz="2000" dirty="0">
                <a:latin typeface="Franklin Gothic Book" panose="020B0503020102020204" pitchFamily="34" charset="0"/>
                <a:ea typeface="Calibri" panose="020F0502020204030204" pitchFamily="34" charset="0"/>
                <a:cs typeface="Times New Roman" panose="02020603050405020304" pitchFamily="18" charset="0"/>
              </a:rPr>
              <a:t>Proposals from consortia of educational institutions or consortia of employers</a:t>
            </a:r>
          </a:p>
          <a:p>
            <a:pPr marL="341313" lvl="1" indent="-285750">
              <a:lnSpc>
                <a:spcPct val="100000"/>
              </a:lnSpc>
              <a:spcBef>
                <a:spcPts val="900"/>
              </a:spcBef>
              <a:spcAft>
                <a:spcPts val="900"/>
              </a:spcAft>
              <a:buFont typeface="Symbol" panose="05050102010706020507" pitchFamily="18" charset="2"/>
              <a:buChar char=""/>
              <a:tabLst>
                <a:tab pos="0" algn="l"/>
                <a:tab pos="0" algn="l"/>
                <a:tab pos="685800" algn="l"/>
              </a:tabLst>
            </a:pPr>
            <a:r>
              <a:rPr lang="en-US" sz="2000" dirty="0">
                <a:latin typeface="Franklin Gothic Book" panose="020B0503020102020204" pitchFamily="34" charset="0"/>
                <a:ea typeface="Calibri" panose="020F0502020204030204" pitchFamily="34" charset="0"/>
                <a:cs typeface="Times New Roman" panose="02020603050405020304" pitchFamily="18" charset="0"/>
              </a:rPr>
              <a:t>Proposals geared at increasing capacity for education institutions that can be made available to industry and trainees beyond the grant recipients</a:t>
            </a:r>
          </a:p>
          <a:p>
            <a:pPr marL="341313" lvl="1" indent="-285750">
              <a:lnSpc>
                <a:spcPct val="100000"/>
              </a:lnSpc>
              <a:spcBef>
                <a:spcPts val="900"/>
              </a:spcBef>
              <a:spcAft>
                <a:spcPts val="900"/>
              </a:spcAft>
              <a:buFont typeface="Symbol" panose="05050102010706020507" pitchFamily="18" charset="2"/>
              <a:buChar char=""/>
              <a:tabLst>
                <a:tab pos="0" algn="l"/>
                <a:tab pos="0" algn="l"/>
                <a:tab pos="685800" algn="l"/>
              </a:tabLst>
            </a:pPr>
            <a:r>
              <a:rPr lang="en-US" sz="2000" dirty="0">
                <a:latin typeface="Franklin Gothic Book" panose="020B0503020102020204" pitchFamily="34" charset="0"/>
                <a:ea typeface="Calibri" panose="020F0502020204030204" pitchFamily="34" charset="0"/>
                <a:cs typeface="Times New Roman" panose="02020603050405020304" pitchFamily="18" charset="0"/>
              </a:rPr>
              <a:t>Proposals showing a business cash contribution to the project budget</a:t>
            </a:r>
          </a:p>
          <a:p>
            <a:pPr marL="341313" indent="-285750">
              <a:lnSpc>
                <a:spcPct val="100000"/>
              </a:lnSpc>
              <a:spcBef>
                <a:spcPts val="900"/>
              </a:spcBef>
            </a:pPr>
            <a:endParaRPr lang="en-US" sz="2000" dirty="0"/>
          </a:p>
        </p:txBody>
      </p:sp>
    </p:spTree>
    <p:extLst>
      <p:ext uri="{BB962C8B-B14F-4D97-AF65-F5344CB8AC3E}">
        <p14:creationId xmlns:p14="http://schemas.microsoft.com/office/powerpoint/2010/main" val="1644193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6266" y="1463062"/>
            <a:ext cx="9601706" cy="611619"/>
          </a:xfrm>
        </p:spPr>
        <p:txBody>
          <a:bodyPr/>
          <a:lstStyle/>
          <a:p>
            <a:r>
              <a:rPr lang="en-US" sz="3200" dirty="0"/>
              <a:t>Who may apply – Training Institution</a:t>
            </a:r>
          </a:p>
        </p:txBody>
      </p:sp>
      <p:sp>
        <p:nvSpPr>
          <p:cNvPr id="3" name="Text Placeholder 2"/>
          <p:cNvSpPr>
            <a:spLocks noGrp="1"/>
          </p:cNvSpPr>
          <p:nvPr>
            <p:ph type="body" sz="quarter" idx="10"/>
          </p:nvPr>
        </p:nvSpPr>
        <p:spPr>
          <a:xfrm>
            <a:off x="826263" y="2074678"/>
            <a:ext cx="10620261" cy="3913276"/>
          </a:xfrm>
        </p:spPr>
        <p:txBody>
          <a:bodyPr/>
          <a:lstStyle/>
          <a:p>
            <a:pPr marL="6350" indent="0">
              <a:lnSpc>
                <a:spcPct val="100000"/>
              </a:lnSpc>
              <a:spcBef>
                <a:spcPts val="600"/>
              </a:spcBef>
              <a:buNone/>
            </a:pPr>
            <a:r>
              <a:rPr lang="en-US" sz="2000" b="1" dirty="0"/>
              <a:t>APPLICANT</a:t>
            </a:r>
          </a:p>
          <a:p>
            <a:pPr marL="231775" indent="-225425">
              <a:lnSpc>
                <a:spcPct val="100000"/>
              </a:lnSpc>
              <a:spcBef>
                <a:spcPts val="600"/>
              </a:spcBef>
            </a:pPr>
            <a:r>
              <a:rPr lang="en-US" sz="2000" dirty="0"/>
              <a:t>Eligible Educational Institutions</a:t>
            </a:r>
          </a:p>
          <a:p>
            <a:pPr marL="742950" lvl="1" indent="-285750">
              <a:lnSpc>
                <a:spcPct val="100000"/>
              </a:lnSpc>
              <a:spcBef>
                <a:spcPts val="600"/>
              </a:spcBef>
              <a:buFont typeface="Courier New" panose="02070309020205020404" pitchFamily="49" charset="0"/>
              <a:buChar char="o"/>
            </a:pPr>
            <a:r>
              <a:rPr lang="en-US" sz="1800" dirty="0"/>
              <a:t>must be a public secondary or postsecondary institution</a:t>
            </a:r>
          </a:p>
          <a:p>
            <a:pPr marL="742950" lvl="1" indent="-285750">
              <a:lnSpc>
                <a:spcPct val="100000"/>
              </a:lnSpc>
              <a:spcBef>
                <a:spcPts val="600"/>
              </a:spcBef>
              <a:buFont typeface="Courier New" panose="02070309020205020404" pitchFamily="49" charset="0"/>
              <a:buChar char="o"/>
            </a:pPr>
            <a:r>
              <a:rPr lang="en-US" sz="1800" dirty="0"/>
              <a:t>an independent institution</a:t>
            </a:r>
          </a:p>
          <a:p>
            <a:pPr marL="742950" lvl="1" indent="-285750">
              <a:lnSpc>
                <a:spcPct val="100000"/>
              </a:lnSpc>
              <a:spcBef>
                <a:spcPts val="600"/>
              </a:spcBef>
              <a:buFont typeface="Courier New" panose="02070309020205020404" pitchFamily="49" charset="0"/>
              <a:buChar char="o"/>
            </a:pPr>
            <a:r>
              <a:rPr lang="en-US" sz="1800" dirty="0"/>
              <a:t>a private career school or college within the state authorized by law to provide a program of skills training or education beyond the secondary school level</a:t>
            </a:r>
          </a:p>
          <a:p>
            <a:pPr marL="0" indent="0">
              <a:lnSpc>
                <a:spcPct val="100000"/>
              </a:lnSpc>
              <a:spcBef>
                <a:spcPts val="600"/>
              </a:spcBef>
              <a:buNone/>
            </a:pPr>
            <a:r>
              <a:rPr lang="en-US" sz="2000" dirty="0"/>
              <a:t>*</a:t>
            </a:r>
            <a:r>
              <a:rPr lang="en-US" sz="1600" dirty="0"/>
              <a:t>This includes the community and technical colleges, secondary vocational programs, public colleges or universities with degree-granting authority, apprenticeship trusts, and private, for-profit or non-profit, nonsectarian educational institutions offering programs beyond the secondary level, provided that such institutions are registered with the Workforce Training and Education Coordinating Board or meet legal requirements for exemption from this requirement.</a:t>
            </a:r>
          </a:p>
        </p:txBody>
      </p:sp>
    </p:spTree>
    <p:extLst>
      <p:ext uri="{BB962C8B-B14F-4D97-AF65-F5344CB8AC3E}">
        <p14:creationId xmlns:p14="http://schemas.microsoft.com/office/powerpoint/2010/main" val="3439555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3214" y="1463062"/>
            <a:ext cx="9246136" cy="611619"/>
          </a:xfrm>
        </p:spPr>
        <p:txBody>
          <a:bodyPr/>
          <a:lstStyle/>
          <a:p>
            <a:r>
              <a:rPr lang="en-US" dirty="0"/>
              <a:t>Who may apply - Business</a:t>
            </a:r>
          </a:p>
        </p:txBody>
      </p:sp>
      <p:sp>
        <p:nvSpPr>
          <p:cNvPr id="3" name="Text Placeholder 2"/>
          <p:cNvSpPr>
            <a:spLocks noGrp="1"/>
          </p:cNvSpPr>
          <p:nvPr>
            <p:ph type="body" sz="quarter" idx="10"/>
          </p:nvPr>
        </p:nvSpPr>
        <p:spPr>
          <a:xfrm>
            <a:off x="892366" y="2074678"/>
            <a:ext cx="10506420" cy="3913276"/>
          </a:xfrm>
        </p:spPr>
        <p:txBody>
          <a:bodyPr/>
          <a:lstStyle/>
          <a:p>
            <a:pPr marL="6350" indent="0">
              <a:lnSpc>
                <a:spcPct val="100000"/>
              </a:lnSpc>
              <a:spcBef>
                <a:spcPts val="600"/>
              </a:spcBef>
              <a:buNone/>
            </a:pPr>
            <a:r>
              <a:rPr lang="en-US" sz="2000" b="1" cap="all" dirty="0"/>
              <a:t>Participating Business</a:t>
            </a:r>
          </a:p>
          <a:p>
            <a:pPr marL="231775" indent="-225425">
              <a:lnSpc>
                <a:spcPct val="100000"/>
              </a:lnSpc>
              <a:spcBef>
                <a:spcPts val="600"/>
              </a:spcBef>
            </a:pPr>
            <a:r>
              <a:rPr lang="en-US" sz="2000" dirty="0"/>
              <a:t>Eligible Business Partners</a:t>
            </a:r>
          </a:p>
          <a:p>
            <a:pPr marL="742950" indent="-285750">
              <a:lnSpc>
                <a:spcPct val="100000"/>
              </a:lnSpc>
              <a:spcBef>
                <a:spcPts val="600"/>
              </a:spcBef>
              <a:buFont typeface="Courier New" panose="02070309020205020404" pitchFamily="49" charset="0"/>
              <a:buChar char="o"/>
            </a:pPr>
            <a:r>
              <a:rPr lang="en-US" sz="1800" dirty="0">
                <a:latin typeface="Franklin Gothic Book" panose="020B0503020102020204" pitchFamily="34" charset="0"/>
                <a:ea typeface="Calibri" panose="020F0502020204030204" pitchFamily="34" charset="0"/>
                <a:cs typeface="Times New Roman" panose="02020603050405020304" pitchFamily="18" charset="0"/>
              </a:rPr>
              <a:t>must be a private corporation, institution, firm, person, group, or association generating commerce, trade, manufacturing, or the provision of services within Washington</a:t>
            </a:r>
          </a:p>
          <a:p>
            <a:pPr marL="742950" indent="-285750">
              <a:lnSpc>
                <a:spcPct val="100000"/>
              </a:lnSpc>
              <a:spcBef>
                <a:spcPts val="600"/>
              </a:spcBef>
              <a:buFont typeface="Courier New" panose="02070309020205020404" pitchFamily="49" charset="0"/>
              <a:buChar char="o"/>
            </a:pPr>
            <a:r>
              <a:rPr lang="en-US" sz="1800" dirty="0">
                <a:latin typeface="Franklin Gothic Book" panose="020B0503020102020204" pitchFamily="34" charset="0"/>
                <a:ea typeface="Calibri" panose="020F0502020204030204" pitchFamily="34" charset="0"/>
                <a:cs typeface="Times New Roman" panose="02020603050405020304" pitchFamily="18" charset="0"/>
              </a:rPr>
              <a:t>a public or nonprofit hospital licensed by the Department of Health (DOH)</a:t>
            </a:r>
          </a:p>
          <a:p>
            <a:pPr marL="0" indent="0">
              <a:lnSpc>
                <a:spcPct val="100000"/>
              </a:lnSpc>
              <a:spcBef>
                <a:spcPts val="600"/>
              </a:spcBef>
              <a:buNone/>
            </a:pPr>
            <a:r>
              <a:rPr lang="en-US" sz="2000" dirty="0"/>
              <a:t>*</a:t>
            </a:r>
            <a:r>
              <a:rPr lang="en-US" sz="1600" dirty="0"/>
              <a:t>Non-profit organizations meeting the description above are eligible. An eligible non-profit organization must be generating commerce in the State of Washington. Generating commerce is defined as producing revenue generating goods or services. Proposals from non-profit entities must be focused on the delivery of skills training to the employees of the non-profit; JSP does not fund training for social services clients of non-profit organizations. Government and municipal agencies including tribal governments are not eligible as businesses to train agency employees.</a:t>
            </a:r>
          </a:p>
        </p:txBody>
      </p:sp>
    </p:spTree>
    <p:extLst>
      <p:ext uri="{BB962C8B-B14F-4D97-AF65-F5344CB8AC3E}">
        <p14:creationId xmlns:p14="http://schemas.microsoft.com/office/powerpoint/2010/main" val="16657822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BCTC">
      <a:majorFont>
        <a:latin typeface="Franklin Gothic Medium"/>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7F285DE-33AB-495E-B4E5-123830296C9D}" vid="{A1DE2483-D52B-4D7E-B4E6-C3629893AF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sbctc-powerpoint-template</Template>
  <TotalTime>5043</TotalTime>
  <Words>5450</Words>
  <Application>Microsoft Office PowerPoint</Application>
  <PresentationFormat>Widescreen</PresentationFormat>
  <Paragraphs>409</Paragraphs>
  <Slides>30</Slides>
  <Notes>29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30</vt:i4>
      </vt:variant>
    </vt:vector>
  </HeadingPairs>
  <TitlesOfParts>
    <vt:vector size="40" baseType="lpstr">
      <vt:lpstr>Aptos</vt:lpstr>
      <vt:lpstr>Aptos Display</vt:lpstr>
      <vt:lpstr>Arial</vt:lpstr>
      <vt:lpstr>Calibri</vt:lpstr>
      <vt:lpstr>Courier New</vt:lpstr>
      <vt:lpstr>Franklin Gothic Book</vt:lpstr>
      <vt:lpstr>Symbol</vt:lpstr>
      <vt:lpstr>Times New Roman</vt:lpstr>
      <vt:lpstr>Wingdings</vt:lpstr>
      <vt:lpstr>Office Theme</vt:lpstr>
      <vt:lpstr>JOB SKILLS PROGRAM </vt:lpstr>
      <vt:lpstr>About the webinar</vt:lpstr>
      <vt:lpstr>What we’ll cover</vt:lpstr>
      <vt:lpstr>Purpose of funds, ParT 1 (must meet at least one)</vt:lpstr>
      <vt:lpstr>Purpose of funds, ParT 2</vt:lpstr>
      <vt:lpstr>FUNDING PRIORITIES, ParT 1 Options that Increase Review Ranking</vt:lpstr>
      <vt:lpstr>FUNDING PRIORITIES, ParT 2</vt:lpstr>
      <vt:lpstr>Who may apply – Training Institution</vt:lpstr>
      <vt:lpstr>Who may apply - Business</vt:lpstr>
      <vt:lpstr>Funding</vt:lpstr>
      <vt:lpstr>Funding, additional info</vt:lpstr>
      <vt:lpstr>General policies – updates for FY27</vt:lpstr>
      <vt:lpstr>Common errors</vt:lpstr>
      <vt:lpstr>Application Information and Grant Resources</vt:lpstr>
      <vt:lpstr>Online Grant Management system (OGMS) Login and application access</vt:lpstr>
      <vt:lpstr>grant resources</vt:lpstr>
      <vt:lpstr>Applying in ogms</vt:lpstr>
      <vt:lpstr>Applying in ogms Assurances &amp; Uploading Documents</vt:lpstr>
      <vt:lpstr>Applying in ogms Required attachments</vt:lpstr>
      <vt:lpstr>Budget Details</vt:lpstr>
      <vt:lpstr>Applying as a consortium</vt:lpstr>
      <vt:lpstr>Minimum requirements &amp; evaluation criteria, Part 1</vt:lpstr>
      <vt:lpstr>Minimum requirements &amp; evaluation criteria, Part 2</vt:lpstr>
      <vt:lpstr>Accountability requirements,  ParT 1</vt:lpstr>
      <vt:lpstr>Accountability requirements, ParT 2</vt:lpstr>
      <vt:lpstr>Accountability requirements ParT 3</vt:lpstr>
      <vt:lpstr>Application review process</vt:lpstr>
      <vt:lpstr>timeline</vt:lpstr>
      <vt:lpstr>RESOURCES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JSP</dc:title>
  <dc:creator>Vicky Chungtuyco</dc:creator>
  <cp:lastModifiedBy>Carolyn McKinnon</cp:lastModifiedBy>
  <cp:revision>223</cp:revision>
  <dcterms:created xsi:type="dcterms:W3CDTF">2018-03-08T16:14:43Z</dcterms:created>
  <dcterms:modified xsi:type="dcterms:W3CDTF">2026-04-03T17:41:28Z</dcterms:modified>
</cp:coreProperties>
</file>