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6"/>
  </p:notesMasterIdLst>
  <p:handoutMasterIdLst>
    <p:handoutMasterId r:id="rId17"/>
  </p:handoutMasterIdLst>
  <p:sldIdLst>
    <p:sldId id="258" r:id="rId2"/>
    <p:sldId id="270" r:id="rId3"/>
    <p:sldId id="259" r:id="rId4"/>
    <p:sldId id="269" r:id="rId5"/>
    <p:sldId id="260" r:id="rId6"/>
    <p:sldId id="263" r:id="rId7"/>
    <p:sldId id="264" r:id="rId8"/>
    <p:sldId id="266" r:id="rId9"/>
    <p:sldId id="268" r:id="rId10"/>
    <p:sldId id="261" r:id="rId11"/>
    <p:sldId id="262" r:id="rId12"/>
    <p:sldId id="271" r:id="rId13"/>
    <p:sldId id="267"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F4CE12"/>
    <a:srgbClr val="3E5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2092" autoAdjust="0"/>
  </p:normalViewPr>
  <p:slideViewPr>
    <p:cSldViewPr snapToGrid="0">
      <p:cViewPr varScale="1">
        <p:scale>
          <a:sx n="82" d="100"/>
          <a:sy n="82" d="100"/>
        </p:scale>
        <p:origin x="70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1" d="100"/>
          <a:sy n="141" d="100"/>
        </p:scale>
        <p:origin x="1170"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30165-E282-4CD9-987F-A0F67C43F0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FF1A83-B77D-4AFE-9302-AA92BA51D4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651AF3-3E03-4A97-8F24-1D31BE3A32E4}" type="datetimeFigureOut">
              <a:rPr lang="en-US" smtClean="0"/>
              <a:t>6/18/2025</a:t>
            </a:fld>
            <a:endParaRPr lang="en-US"/>
          </a:p>
        </p:txBody>
      </p:sp>
      <p:sp>
        <p:nvSpPr>
          <p:cNvPr id="4" name="Footer Placeholder 3">
            <a:extLst>
              <a:ext uri="{FF2B5EF4-FFF2-40B4-BE49-F238E27FC236}">
                <a16:creationId xmlns:a16="http://schemas.microsoft.com/office/drawing/2014/main" id="{F8A77D66-57CB-4370-884E-6250DFF384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2BC89-04D2-4FE7-891A-C3EB620AA6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40E975-D0B2-446E-BE7F-E2174F53BD2C}" type="slidenum">
              <a:rPr lang="en-US" smtClean="0"/>
              <a:t>‹#›</a:t>
            </a:fld>
            <a:endParaRPr lang="en-US"/>
          </a:p>
        </p:txBody>
      </p:sp>
    </p:spTree>
    <p:extLst>
      <p:ext uri="{BB962C8B-B14F-4D97-AF65-F5344CB8AC3E}">
        <p14:creationId xmlns:p14="http://schemas.microsoft.com/office/powerpoint/2010/main" val="55689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229A4-73FA-46F8-96EF-0E58ACA37033}" type="datetimeFigureOut">
              <a:rPr lang="en-US" smtClean="0"/>
              <a:t>6/18/2025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6A1B9-4E40-4E1E-8AB6-365CE8BAC3F0}" type="slidenum">
              <a:rPr lang="en-US" smtClean="0"/>
              <a:t>‹#›</a:t>
            </a:fld>
            <a:endParaRPr lang="en-US"/>
          </a:p>
        </p:txBody>
      </p:sp>
    </p:spTree>
    <p:extLst>
      <p:ext uri="{BB962C8B-B14F-4D97-AF65-F5344CB8AC3E}">
        <p14:creationId xmlns:p14="http://schemas.microsoft.com/office/powerpoint/2010/main" val="279102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a:t>
            </a:fld>
            <a:endParaRPr lang="en-US"/>
          </a:p>
        </p:txBody>
      </p:sp>
    </p:spTree>
    <p:extLst>
      <p:ext uri="{BB962C8B-B14F-4D97-AF65-F5344CB8AC3E}">
        <p14:creationId xmlns:p14="http://schemas.microsoft.com/office/powerpoint/2010/main" val="379041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and Assurances found in grant info section of each OGMS application</a:t>
            </a:r>
          </a:p>
        </p:txBody>
      </p:sp>
      <p:sp>
        <p:nvSpPr>
          <p:cNvPr id="4" name="Slide Number Placeholder 3"/>
          <p:cNvSpPr>
            <a:spLocks noGrp="1"/>
          </p:cNvSpPr>
          <p:nvPr>
            <p:ph type="sldNum" sz="quarter" idx="5"/>
          </p:nvPr>
        </p:nvSpPr>
        <p:spPr/>
        <p:txBody>
          <a:bodyPr/>
          <a:lstStyle/>
          <a:p>
            <a:fld id="{B576A1B9-4E40-4E1E-8AB6-365CE8BAC3F0}" type="slidenum">
              <a:rPr lang="en-US" smtClean="0"/>
              <a:t>13</a:t>
            </a:fld>
            <a:endParaRPr lang="en-US"/>
          </a:p>
        </p:txBody>
      </p:sp>
    </p:spTree>
    <p:extLst>
      <p:ext uri="{BB962C8B-B14F-4D97-AF65-F5344CB8AC3E}">
        <p14:creationId xmlns:p14="http://schemas.microsoft.com/office/powerpoint/2010/main" val="286726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14</a:t>
            </a:fld>
            <a:endParaRPr lang="en-US"/>
          </a:p>
        </p:txBody>
      </p:sp>
    </p:spTree>
    <p:extLst>
      <p:ext uri="{BB962C8B-B14F-4D97-AF65-F5344CB8AC3E}">
        <p14:creationId xmlns:p14="http://schemas.microsoft.com/office/powerpoint/2010/main" val="248081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statement of why- PRE PAYMENT REVIEWS and general AUDIT details, monitoring,  including T&amp;Es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*SBCTC specific- support your work on funding received from SBCTC, some may be applicable to other grants but check your award letter regulations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2</a:t>
            </a:fld>
            <a:endParaRPr lang="en-US"/>
          </a:p>
        </p:txBody>
      </p:sp>
    </p:spTree>
    <p:extLst>
      <p:ext uri="{BB962C8B-B14F-4D97-AF65-F5344CB8AC3E}">
        <p14:creationId xmlns:p14="http://schemas.microsoft.com/office/powerpoint/2010/main" val="26891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Necessary</a:t>
            </a:r>
            <a:r>
              <a:rPr lang="en-US" dirty="0"/>
              <a:t>: the expenditure addresses or fulfills a requirement of the federal program </a:t>
            </a:r>
          </a:p>
          <a:p>
            <a:r>
              <a:rPr lang="en-US" b="1" dirty="0"/>
              <a:t>Reasonable</a:t>
            </a:r>
            <a:r>
              <a:rPr lang="en-US" dirty="0"/>
              <a:t>: if it does not exceed that which would be incurred by a prudent person under the circumstances at the time the decision was made to incur the cost. </a:t>
            </a:r>
          </a:p>
          <a:p>
            <a:r>
              <a:rPr lang="en-US" b="1" dirty="0"/>
              <a:t>Allocable</a:t>
            </a:r>
            <a:r>
              <a:rPr lang="en-US" dirty="0"/>
              <a:t>: the cost can be assigned to an award in accordance with the relative benefits received, i.e., incurred specifically for the award and distributed proportionally </a:t>
            </a:r>
          </a:p>
          <a:p>
            <a:endParaRPr lang="en-US" dirty="0"/>
          </a:p>
          <a:p>
            <a:r>
              <a:rPr lang="en-US" dirty="0"/>
              <a:t>*SBCTC specific</a:t>
            </a:r>
          </a:p>
        </p:txBody>
      </p:sp>
      <p:sp>
        <p:nvSpPr>
          <p:cNvPr id="4" name="Slide Number Placeholder 3"/>
          <p:cNvSpPr>
            <a:spLocks noGrp="1"/>
          </p:cNvSpPr>
          <p:nvPr>
            <p:ph type="sldNum" sz="quarter" idx="5"/>
          </p:nvPr>
        </p:nvSpPr>
        <p:spPr/>
        <p:txBody>
          <a:bodyPr/>
          <a:lstStyle/>
          <a:p>
            <a:fld id="{B576A1B9-4E40-4E1E-8AB6-365CE8BAC3F0}" type="slidenum">
              <a:rPr lang="en-US" smtClean="0"/>
              <a:t>3</a:t>
            </a:fld>
            <a:endParaRPr lang="en-US"/>
          </a:p>
        </p:txBody>
      </p:sp>
    </p:spTree>
    <p:extLst>
      <p:ext uri="{BB962C8B-B14F-4D97-AF65-F5344CB8AC3E}">
        <p14:creationId xmlns:p14="http://schemas.microsoft.com/office/powerpoint/2010/main" val="220186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like WorkFirst and BFET have additional documentation requirements. See link to monitoring training at end of slides for specific information on those two awards. </a:t>
            </a:r>
          </a:p>
        </p:txBody>
      </p:sp>
      <p:sp>
        <p:nvSpPr>
          <p:cNvPr id="4" name="Slide Number Placeholder 3"/>
          <p:cNvSpPr>
            <a:spLocks noGrp="1"/>
          </p:cNvSpPr>
          <p:nvPr>
            <p:ph type="sldNum" sz="quarter" idx="5"/>
          </p:nvPr>
        </p:nvSpPr>
        <p:spPr/>
        <p:txBody>
          <a:bodyPr/>
          <a:lstStyle/>
          <a:p>
            <a:fld id="{B576A1B9-4E40-4E1E-8AB6-365CE8BAC3F0}" type="slidenum">
              <a:rPr lang="en-US" smtClean="0"/>
              <a:t>4</a:t>
            </a:fld>
            <a:endParaRPr lang="en-US"/>
          </a:p>
        </p:txBody>
      </p:sp>
    </p:spTree>
    <p:extLst>
      <p:ext uri="{BB962C8B-B14F-4D97-AF65-F5344CB8AC3E}">
        <p14:creationId xmlns:p14="http://schemas.microsoft.com/office/powerpoint/2010/main" val="53167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b="1" dirty="0"/>
              <a:t>Salary</a:t>
            </a:r>
            <a:r>
              <a:rPr lang="en-US" dirty="0"/>
              <a:t>: additional queries </a:t>
            </a:r>
            <a:r>
              <a:rPr lang="en-US" sz="1800" dirty="0">
                <a:effectLst/>
                <a:latin typeface="Aptos" panose="020B0004020202020204" pitchFamily="34" charset="0"/>
                <a:ea typeface="Aptos" panose="020B0004020202020204" pitchFamily="34" charset="0"/>
                <a:cs typeface="Aptos" panose="020B0004020202020204" pitchFamily="34" charset="0"/>
              </a:rPr>
              <a:t>QFS_CO_HR_ACCT_LINE_PAY_PERIOD and QFS_CO_HR_ACCTG_LINE_EE_DIST</a:t>
            </a:r>
          </a:p>
          <a:p>
            <a:endParaRPr lang="en-US" dirty="0"/>
          </a:p>
          <a:p>
            <a:r>
              <a:rPr lang="en-US" b="1" dirty="0"/>
              <a:t>Contracts</a:t>
            </a:r>
            <a:r>
              <a:rPr lang="en-US" dirty="0"/>
              <a:t>:  S</a:t>
            </a:r>
            <a:r>
              <a:rPr lang="en-US" sz="1800" dirty="0">
                <a:effectLst/>
                <a:latin typeface="Aptos" panose="020B0004020202020204" pitchFamily="34" charset="0"/>
                <a:ea typeface="Aptos" panose="020B0004020202020204" pitchFamily="34" charset="0"/>
                <a:cs typeface="Aptos" panose="020B0004020202020204" pitchFamily="34" charset="0"/>
              </a:rPr>
              <a:t>omething that verifies the work was completed (like an “OK to pay” note from the contract manager) </a:t>
            </a: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200" b="1" dirty="0">
                <a:effectLst/>
                <a:latin typeface="Aptos" panose="020B0004020202020204" pitchFamily="34" charset="0"/>
                <a:ea typeface="Aptos" panose="020B0004020202020204" pitchFamily="34" charset="0"/>
                <a:cs typeface="Aptos" panose="020B0004020202020204" pitchFamily="34" charset="0"/>
              </a:rPr>
              <a:t>proof of payment: </a:t>
            </a:r>
            <a:r>
              <a:rPr lang="en-US" sz="1200" dirty="0">
                <a:effectLst/>
                <a:latin typeface="Aptos" panose="020B0004020202020204" pitchFamily="34" charset="0"/>
                <a:ea typeface="Aptos" panose="020B0004020202020204" pitchFamily="34" charset="0"/>
                <a:cs typeface="Aptos" panose="020B0004020202020204" pitchFamily="34" charset="0"/>
              </a:rPr>
              <a:t>such as screenshots from AP showing payment, data from one of the </a:t>
            </a:r>
            <a:r>
              <a:rPr lang="en-US" sz="1200" dirty="0" err="1">
                <a:effectLst/>
                <a:latin typeface="Aptos" panose="020B0004020202020204" pitchFamily="34" charset="0"/>
                <a:ea typeface="Aptos" panose="020B0004020202020204" pitchFamily="34" charset="0"/>
                <a:cs typeface="Aptos" panose="020B0004020202020204" pitchFamily="34" charset="0"/>
              </a:rPr>
              <a:t>Proj</a:t>
            </a:r>
            <a:r>
              <a:rPr lang="en-US" sz="1200" dirty="0">
                <a:effectLst/>
                <a:latin typeface="Aptos" panose="020B0004020202020204" pitchFamily="34" charset="0"/>
                <a:ea typeface="Aptos" panose="020B0004020202020204" pitchFamily="34" charset="0"/>
                <a:cs typeface="Aptos" panose="020B0004020202020204" pitchFamily="34" charset="0"/>
              </a:rPr>
              <a:t> Resource queries, etc. </a:t>
            </a: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6</a:t>
            </a:fld>
            <a:endParaRPr lang="en-US"/>
          </a:p>
        </p:txBody>
      </p:sp>
    </p:spTree>
    <p:extLst>
      <p:ext uri="{BB962C8B-B14F-4D97-AF65-F5344CB8AC3E}">
        <p14:creationId xmlns:p14="http://schemas.microsoft.com/office/powerpoint/2010/main" val="335002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Consistency of treatment of payments throughout the org and across funding streams.</a:t>
            </a:r>
          </a:p>
        </p:txBody>
      </p:sp>
      <p:sp>
        <p:nvSpPr>
          <p:cNvPr id="4" name="Slide Number Placeholder 3"/>
          <p:cNvSpPr>
            <a:spLocks noGrp="1"/>
          </p:cNvSpPr>
          <p:nvPr>
            <p:ph type="sldNum" sz="quarter" idx="5"/>
          </p:nvPr>
        </p:nvSpPr>
        <p:spPr/>
        <p:txBody>
          <a:bodyPr/>
          <a:lstStyle/>
          <a:p>
            <a:fld id="{B576A1B9-4E40-4E1E-8AB6-365CE8BAC3F0}" type="slidenum">
              <a:rPr lang="en-US" smtClean="0"/>
              <a:t>9</a:t>
            </a:fld>
            <a:endParaRPr lang="en-US"/>
          </a:p>
        </p:txBody>
      </p:sp>
    </p:spTree>
    <p:extLst>
      <p:ext uri="{BB962C8B-B14F-4D97-AF65-F5344CB8AC3E}">
        <p14:creationId xmlns:p14="http://schemas.microsoft.com/office/powerpoint/2010/main" val="24338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supported by an internal control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 supported by an internal control system that provides reasonable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assurance that the charges are accurate, allowable and properly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Allocated</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incorporated into official records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 incorporated into the recipient’s or subrecipient’s official records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as a timesheet)</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Reflect total activity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Reasonably reflect the total activity for which the employee is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compensated by the recipient or subrecipient, not exceeding 100% of</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compensated activities</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on an integrated basis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Encompass federally assisted and all other activities compensated</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by the recipient or subrecipient on an integrated basis (such as one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timesheet to account for all time worked) but may include the use of</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subsidiary records as defined in the recipient’s or subrecipient’s written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policy (such as an Excel template; but you must describe it in policy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retain it as an official record)</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Comply with policy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Comply with the recipient’s or subrecipient’s established accounting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policies and procedures</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Support distribution to activities or cost objectives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 the distribution of the employee’s salary or wages among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specific activities or cost objectives if the employee works on:</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More than one federal award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 federal award and a non-federal award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 indirect cost activity and a direct cost activity</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Two or more indirect activities allocated using different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allocation bases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 unallowable activity and a direct or indirect cost activity</a:t>
            </a:r>
          </a:p>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Avoid budget estimates as sole support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Budget estimates (estimates determined before the services are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performed) alone do not qualify as support for charges to federal</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awards, but may be used for interim purposes, provided that: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system for establishing the estimates produces reasonable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approximations of the activity performed.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Significant changes in the related work activity (as defined by the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recipient’s or subrecipient’s written policies) are promptly identified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entered into the records. Short-term fluctuations (such as one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 two months) between workload categories do not need to be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considered if the distribution of salaries and wages is reasonable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over the longer term.</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recipient’s or subrecipient’s system of internal controls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includes processes to perform periodic after-the-fact reviews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interim charges made to a federal award based on budget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estimates. All necessary adjustments must be made so that the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 amount charged to the federal award is accurate, allowable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properly allocated.</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10</a:t>
            </a:fld>
            <a:endParaRPr lang="en-US"/>
          </a:p>
        </p:txBody>
      </p:sp>
    </p:spTree>
    <p:extLst>
      <p:ext uri="{BB962C8B-B14F-4D97-AF65-F5344CB8AC3E}">
        <p14:creationId xmlns:p14="http://schemas.microsoft.com/office/powerpoint/2010/main" val="384074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do a separate T&amp;E training as this is a robust requirement. </a:t>
            </a:r>
          </a:p>
        </p:txBody>
      </p:sp>
      <p:sp>
        <p:nvSpPr>
          <p:cNvPr id="4" name="Slide Number Placeholder 3"/>
          <p:cNvSpPr>
            <a:spLocks noGrp="1"/>
          </p:cNvSpPr>
          <p:nvPr>
            <p:ph type="sldNum" sz="quarter" idx="5"/>
          </p:nvPr>
        </p:nvSpPr>
        <p:spPr/>
        <p:txBody>
          <a:bodyPr/>
          <a:lstStyle/>
          <a:p>
            <a:fld id="{B576A1B9-4E40-4E1E-8AB6-365CE8BAC3F0}" type="slidenum">
              <a:rPr lang="en-US" smtClean="0"/>
              <a:t>11</a:t>
            </a:fld>
            <a:endParaRPr lang="en-US"/>
          </a:p>
        </p:txBody>
      </p:sp>
    </p:spTree>
    <p:extLst>
      <p:ext uri="{BB962C8B-B14F-4D97-AF65-F5344CB8AC3E}">
        <p14:creationId xmlns:p14="http://schemas.microsoft.com/office/powerpoint/2010/main" val="165512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process from this year</a:t>
            </a:r>
          </a:p>
        </p:txBody>
      </p:sp>
      <p:sp>
        <p:nvSpPr>
          <p:cNvPr id="4" name="Slide Number Placeholder 3"/>
          <p:cNvSpPr>
            <a:spLocks noGrp="1"/>
          </p:cNvSpPr>
          <p:nvPr>
            <p:ph type="sldNum" sz="quarter" idx="5"/>
          </p:nvPr>
        </p:nvSpPr>
        <p:spPr/>
        <p:txBody>
          <a:bodyPr/>
          <a:lstStyle/>
          <a:p>
            <a:fld id="{B576A1B9-4E40-4E1E-8AB6-365CE8BAC3F0}" type="slidenum">
              <a:rPr lang="en-US" smtClean="0"/>
              <a:t>12</a:t>
            </a:fld>
            <a:endParaRPr lang="en-US"/>
          </a:p>
        </p:txBody>
      </p:sp>
    </p:spTree>
    <p:extLst>
      <p:ext uri="{BB962C8B-B14F-4D97-AF65-F5344CB8AC3E}">
        <p14:creationId xmlns:p14="http://schemas.microsoft.com/office/powerpoint/2010/main" val="35365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9" name="Title 8"/>
          <p:cNvSpPr>
            <a:spLocks noGrp="1"/>
          </p:cNvSpPr>
          <p:nvPr>
            <p:ph type="title" hasCustomPrompt="1"/>
          </p:nvPr>
        </p:nvSpPr>
        <p:spPr>
          <a:xfrm>
            <a:off x="938797" y="3929983"/>
            <a:ext cx="7289497" cy="754602"/>
          </a:xfrm>
        </p:spPr>
        <p:txBody>
          <a:bodyPr/>
          <a:lstStyle>
            <a:lvl1pPr>
              <a:defRPr sz="4800" b="0">
                <a:solidFill>
                  <a:srgbClr val="003764"/>
                </a:solidFill>
                <a:latin typeface="Franklin Gothic Medium" panose="020B0603020102020204" pitchFamily="34" charset="0"/>
              </a:defRPr>
            </a:lvl1pPr>
          </a:lstStyle>
          <a:p>
            <a:r>
              <a:rPr lang="en-US" dirty="0"/>
              <a:t>TITLE SLIDE</a:t>
            </a:r>
          </a:p>
        </p:txBody>
      </p:sp>
      <p:sp>
        <p:nvSpPr>
          <p:cNvPr id="6" name="Text Placeholder 5"/>
          <p:cNvSpPr>
            <a:spLocks noGrp="1"/>
          </p:cNvSpPr>
          <p:nvPr>
            <p:ph type="body" sz="quarter" idx="10" hasCustomPrompt="1"/>
          </p:nvPr>
        </p:nvSpPr>
        <p:spPr>
          <a:xfrm>
            <a:off x="948019" y="4684586"/>
            <a:ext cx="7280275" cy="432360"/>
          </a:xfrm>
          <a:prstGeom prst="rect">
            <a:avLst/>
          </a:prstGeom>
        </p:spPr>
        <p:txBody>
          <a:bodyPr/>
          <a:lstStyle>
            <a:lvl1pPr>
              <a:defRPr sz="2400" i="1">
                <a:latin typeface="Franklin Gothic Medium" panose="020B0603020102020204" pitchFamily="34" charset="0"/>
              </a:defRPr>
            </a:lvl1pPr>
          </a:lstStyle>
          <a:p>
            <a:pPr lvl="0"/>
            <a:r>
              <a:rPr lang="en-US" dirty="0"/>
              <a:t>Sub-head</a:t>
            </a:r>
          </a:p>
        </p:txBody>
      </p:sp>
      <p:sp>
        <p:nvSpPr>
          <p:cNvPr id="10" name="Text Placeholder 9"/>
          <p:cNvSpPr>
            <a:spLocks noGrp="1"/>
          </p:cNvSpPr>
          <p:nvPr>
            <p:ph type="body" sz="quarter" idx="11" hasCustomPrompt="1"/>
          </p:nvPr>
        </p:nvSpPr>
        <p:spPr>
          <a:xfrm>
            <a:off x="948018" y="5704114"/>
            <a:ext cx="5463667" cy="881847"/>
          </a:xfrm>
          <a:prstGeom prst="rect">
            <a:avLst/>
          </a:prstGeom>
        </p:spPr>
        <p:txBody>
          <a:bodyPr/>
          <a:lstStyle>
            <a:lvl1pPr>
              <a:defRPr sz="1800" b="0" i="0" baseline="0">
                <a:latin typeface="Franklin Gothic Medium" panose="020B0603020102020204" pitchFamily="34" charset="0"/>
              </a:defRPr>
            </a:lvl1pPr>
          </a:lstStyle>
          <a:p>
            <a:pPr lvl="0"/>
            <a:r>
              <a:rPr lang="en-US" dirty="0"/>
              <a:t>Presenter(s)</a:t>
            </a:r>
            <a:br>
              <a:rPr lang="en-US" dirty="0"/>
            </a:br>
            <a:r>
              <a:rPr lang="en-US" dirty="0"/>
              <a:t>Month Date, Year </a:t>
            </a:r>
          </a:p>
        </p:txBody>
      </p:sp>
    </p:spTree>
    <p:extLst>
      <p:ext uri="{BB962C8B-B14F-4D97-AF65-F5344CB8AC3E}">
        <p14:creationId xmlns:p14="http://schemas.microsoft.com/office/powerpoint/2010/main" val="58425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38" y="55093"/>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6EF0E18F-94BC-464A-A0B8-3708355F7CE4}"/>
              </a:ext>
            </a:extLst>
          </p:cNvPr>
          <p:cNvSpPr>
            <a:spLocks noGrp="1"/>
          </p:cNvSpPr>
          <p:nvPr>
            <p:ph type="title" hasCustomPrompt="1"/>
          </p:nvPr>
        </p:nvSpPr>
        <p:spPr>
          <a:xfrm>
            <a:off x="479426" y="1636295"/>
            <a:ext cx="8100160" cy="669102"/>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TWO CONTENT</a:t>
            </a:r>
          </a:p>
        </p:txBody>
      </p:sp>
      <p:sp>
        <p:nvSpPr>
          <p:cNvPr id="3" name="Content Placeholder 2"/>
          <p:cNvSpPr>
            <a:spLocks noGrp="1"/>
          </p:cNvSpPr>
          <p:nvPr>
            <p:ph sz="quarter" idx="12"/>
          </p:nvPr>
        </p:nvSpPr>
        <p:spPr>
          <a:xfrm>
            <a:off x="479426"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4" name="Content Placeholder 2"/>
          <p:cNvSpPr>
            <a:spLocks noGrp="1"/>
          </p:cNvSpPr>
          <p:nvPr>
            <p:ph sz="quarter" idx="13"/>
          </p:nvPr>
        </p:nvSpPr>
        <p:spPr>
          <a:xfrm>
            <a:off x="4798738"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031" y="123088"/>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7" name="Title 6">
            <a:extLst>
              <a:ext uri="{FF2B5EF4-FFF2-40B4-BE49-F238E27FC236}">
                <a16:creationId xmlns:a16="http://schemas.microsoft.com/office/drawing/2014/main" id="{B82BE4E8-B0E0-4949-9BFD-53963D17927E}"/>
              </a:ext>
            </a:extLst>
          </p:cNvPr>
          <p:cNvSpPr>
            <a:spLocks noGrp="1"/>
          </p:cNvSpPr>
          <p:nvPr>
            <p:ph type="title" hasCustomPrompt="1"/>
          </p:nvPr>
        </p:nvSpPr>
        <p:spPr>
          <a:xfrm>
            <a:off x="934583" y="1645920"/>
            <a:ext cx="7806581" cy="683812"/>
          </a:xfrm>
        </p:spPr>
        <p:txBody>
          <a:bodyPr/>
          <a:lstStyle>
            <a:lvl1pPr>
              <a:defRPr lang="en-US" sz="3600" b="0" kern="1200" baseline="0" dirty="0">
                <a:solidFill>
                  <a:srgbClr val="003764"/>
                </a:solidFill>
                <a:latin typeface="+mj-lt"/>
                <a:ea typeface="+mn-ea"/>
                <a:cs typeface="+mn-cs"/>
              </a:defRPr>
            </a:lvl1pPr>
          </a:lstStyle>
          <a:p>
            <a:r>
              <a:rPr lang="en-US" dirty="0"/>
              <a:t>FINAL SLIDE</a:t>
            </a:r>
          </a:p>
        </p:txBody>
      </p:sp>
      <p:sp>
        <p:nvSpPr>
          <p:cNvPr id="6" name="Text Placeholder 5">
            <a:extLst>
              <a:ext uri="{FF2B5EF4-FFF2-40B4-BE49-F238E27FC236}">
                <a16:creationId xmlns:a16="http://schemas.microsoft.com/office/drawing/2014/main" id="{654E097C-8828-4E2B-A38E-B4495EA7583B}"/>
              </a:ext>
            </a:extLst>
          </p:cNvPr>
          <p:cNvSpPr>
            <a:spLocks noGrp="1"/>
          </p:cNvSpPr>
          <p:nvPr>
            <p:ph type="body" sz="quarter" idx="12" hasCustomPrompt="1"/>
          </p:nvPr>
        </p:nvSpPr>
        <p:spPr>
          <a:xfrm>
            <a:off x="934583" y="2555874"/>
            <a:ext cx="7806581" cy="3664925"/>
          </a:xfrm>
          <a:prstGeom prst="rect">
            <a:avLst/>
          </a:prstGeo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stStyle>
          <a:p>
            <a:pPr marL="285750" indent="-285750">
              <a:buFont typeface="Arial" panose="020B0604020202020204" pitchFamily="34" charset="0"/>
              <a:buChar char="•"/>
            </a:pPr>
            <a:r>
              <a:rPr lang="en-US" sz="2400" dirty="0">
                <a:solidFill>
                  <a:srgbClr val="003764"/>
                </a:solidFill>
              </a:rPr>
              <a:t>Always include a Final Slide in order to include the Creative Commons footer language in the presentation. </a:t>
            </a:r>
            <a:br>
              <a:rPr lang="en-US" sz="2400" dirty="0">
                <a:solidFill>
                  <a:srgbClr val="003764"/>
                </a:solidFill>
              </a:rPr>
            </a:br>
            <a:br>
              <a:rPr lang="en-US" sz="2400" dirty="0">
                <a:solidFill>
                  <a:srgbClr val="003764"/>
                </a:solidFill>
              </a:rPr>
            </a:br>
            <a:r>
              <a:rPr lang="en-US" sz="2400" dirty="0">
                <a:solidFill>
                  <a:srgbClr val="003764"/>
                </a:solidFill>
              </a:rPr>
              <a:t>Ideas for using the slide:</a:t>
            </a:r>
            <a:br>
              <a:rPr lang="en-US" sz="2400" dirty="0">
                <a:solidFill>
                  <a:srgbClr val="003764"/>
                </a:solidFill>
              </a:rPr>
            </a:br>
            <a:r>
              <a:rPr lang="en-US" sz="2000" dirty="0">
                <a:solidFill>
                  <a:srgbClr val="003764"/>
                </a:solidFill>
              </a:rPr>
              <a:t>Provide contact information for follow-up.</a:t>
            </a:r>
            <a:br>
              <a:rPr lang="en-US" sz="2000" dirty="0">
                <a:solidFill>
                  <a:srgbClr val="003764"/>
                </a:solidFill>
              </a:rPr>
            </a:br>
            <a:r>
              <a:rPr lang="en-US" sz="2000" dirty="0">
                <a:solidFill>
                  <a:srgbClr val="003764"/>
                </a:solidFill>
              </a:rPr>
              <a:t>Pose a concluding question.	</a:t>
            </a:r>
            <a:br>
              <a:rPr lang="en-US" sz="2000" dirty="0">
                <a:solidFill>
                  <a:srgbClr val="003764"/>
                </a:solidFill>
              </a:rPr>
            </a:br>
            <a:r>
              <a:rPr lang="en-US" sz="2000" dirty="0">
                <a:solidFill>
                  <a:srgbClr val="003764"/>
                </a:solidFill>
              </a:rPr>
              <a:t>A simple “Thank you” or “Questions?” provides a non-distracting visual for closing discussion.</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3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19378237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0" r:id="rId3"/>
    <p:sldLayoutId id="2147483662" r:id="rId4"/>
  </p:sldLayoutIdLst>
  <p:txStyles>
    <p:titleStyle>
      <a:lvl1pPr algn="l" defTabSz="914400" rtl="0" eaLnBrk="1" latinLnBrk="0" hangingPunct="1">
        <a:lnSpc>
          <a:spcPct val="90000"/>
        </a:lnSpc>
        <a:spcBef>
          <a:spcPct val="0"/>
        </a:spcBef>
        <a:buNone/>
        <a:defRPr sz="5000" b="1" kern="1200">
          <a:solidFill>
            <a:schemeClr val="bg1"/>
          </a:solidFill>
          <a:latin typeface="Source Sans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003764"/>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sbctc.instructure.com/courses/1887215" TargetMode="External"/><Relationship Id="rId3" Type="http://schemas.openxmlformats.org/officeDocument/2006/relationships/hyperlink" Target="https://ofm.wa.gov/accounting/saam" TargetMode="External"/><Relationship Id="rId7" Type="http://schemas.openxmlformats.org/officeDocument/2006/relationships/hyperlink" Target="https://sbctc.instructure.com/courses/183165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tclinkreferencecenter.ctclink.us/" TargetMode="External"/><Relationship Id="rId11" Type="http://schemas.openxmlformats.org/officeDocument/2006/relationships/hyperlink" Target="https://sbctc.instructure.com/courses/1940148/pages/monitoring-training" TargetMode="External"/><Relationship Id="rId5" Type="http://schemas.openxmlformats.org/officeDocument/2006/relationships/hyperlink" Target="https://sao.wa.gov/resource-library/Federal-Funds" TargetMode="External"/><Relationship Id="rId10" Type="http://schemas.openxmlformats.org/officeDocument/2006/relationships/hyperlink" Target="ogms.sbctc.edu" TargetMode="External"/><Relationship Id="rId4" Type="http://schemas.openxmlformats.org/officeDocument/2006/relationships/hyperlink" Target="https://www.ecfr.gov/current/title-2/subtitle-A/chapter-II/part-200?toc=1" TargetMode="External"/><Relationship Id="rId9" Type="http://schemas.openxmlformats.org/officeDocument/2006/relationships/hyperlink" Target="https://www.sbctc.edu/colleges-staff/grants/manage-gra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mkielich@sbct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DE7-AD49-409A-8DD0-96AB942A588F}"/>
              </a:ext>
            </a:extLst>
          </p:cNvPr>
          <p:cNvSpPr>
            <a:spLocks noGrp="1"/>
          </p:cNvSpPr>
          <p:nvPr>
            <p:ph type="title"/>
          </p:nvPr>
        </p:nvSpPr>
        <p:spPr>
          <a:xfrm>
            <a:off x="927251" y="4212973"/>
            <a:ext cx="7289497" cy="754602"/>
          </a:xfrm>
        </p:spPr>
        <p:txBody>
          <a:bodyPr/>
          <a:lstStyle/>
          <a:p>
            <a:r>
              <a:rPr lang="en-US" dirty="0"/>
              <a:t>SBCTC Grants &amp; </a:t>
            </a:r>
            <a:br>
              <a:rPr lang="en-US" dirty="0"/>
            </a:br>
            <a:r>
              <a:rPr lang="en-US" dirty="0"/>
              <a:t>Fiscal Documentation</a:t>
            </a:r>
          </a:p>
        </p:txBody>
      </p:sp>
      <p:sp>
        <p:nvSpPr>
          <p:cNvPr id="4" name="Text Placeholder 3">
            <a:extLst>
              <a:ext uri="{FF2B5EF4-FFF2-40B4-BE49-F238E27FC236}">
                <a16:creationId xmlns:a16="http://schemas.microsoft.com/office/drawing/2014/main" id="{451BE91A-E077-4153-A107-BFDE7ABBF73C}"/>
              </a:ext>
            </a:extLst>
          </p:cNvPr>
          <p:cNvSpPr>
            <a:spLocks noGrp="1"/>
          </p:cNvSpPr>
          <p:nvPr>
            <p:ph type="body" sz="quarter" idx="11"/>
          </p:nvPr>
        </p:nvSpPr>
        <p:spPr/>
        <p:txBody>
          <a:bodyPr/>
          <a:lstStyle/>
          <a:p>
            <a:r>
              <a:rPr lang="en-US" dirty="0"/>
              <a:t>Melanie Kielich, Fiscal Grant Administrator</a:t>
            </a:r>
          </a:p>
          <a:p>
            <a:r>
              <a:rPr lang="en-US" dirty="0"/>
              <a:t>May 2025</a:t>
            </a:r>
          </a:p>
        </p:txBody>
      </p:sp>
      <p:pic>
        <p:nvPicPr>
          <p:cNvPr id="7" name="Picture 6" descr="Community and Technical Colleges. Washington State Board.">
            <a:extLst>
              <a:ext uri="{FF2B5EF4-FFF2-40B4-BE49-F238E27FC236}">
                <a16:creationId xmlns:a16="http://schemas.microsoft.com/office/drawing/2014/main" id="{A3F0E66B-5B02-4E7A-8465-4B17F3C62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735" y="5464622"/>
            <a:ext cx="3196405" cy="1371603"/>
          </a:xfrm>
          <a:prstGeom prst="rect">
            <a:avLst/>
          </a:prstGeom>
        </p:spPr>
      </p:pic>
    </p:spTree>
    <p:extLst>
      <p:ext uri="{BB962C8B-B14F-4D97-AF65-F5344CB8AC3E}">
        <p14:creationId xmlns:p14="http://schemas.microsoft.com/office/powerpoint/2010/main" val="190422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72-0D03-1347-8E04-B7F5A8D9CA0C}"/>
              </a:ext>
            </a:extLst>
          </p:cNvPr>
          <p:cNvSpPr>
            <a:spLocks noGrp="1"/>
          </p:cNvSpPr>
          <p:nvPr>
            <p:ph type="title"/>
          </p:nvPr>
        </p:nvSpPr>
        <p:spPr/>
        <p:txBody>
          <a:bodyPr/>
          <a:lstStyle/>
          <a:p>
            <a:r>
              <a:rPr lang="en-US" dirty="0"/>
              <a:t>Salaries and Federal Awards</a:t>
            </a:r>
          </a:p>
        </p:txBody>
      </p:sp>
      <p:sp>
        <p:nvSpPr>
          <p:cNvPr id="3" name="Text Placeholder 2">
            <a:extLst>
              <a:ext uri="{FF2B5EF4-FFF2-40B4-BE49-F238E27FC236}">
                <a16:creationId xmlns:a16="http://schemas.microsoft.com/office/drawing/2014/main" id="{FC83E0A1-3330-2C43-F84E-1BBEB3DCA0DC}"/>
              </a:ext>
            </a:extLst>
          </p:cNvPr>
          <p:cNvSpPr>
            <a:spLocks noGrp="1"/>
          </p:cNvSpPr>
          <p:nvPr>
            <p:ph type="body" sz="quarter" idx="12"/>
          </p:nvPr>
        </p:nvSpPr>
        <p:spPr>
          <a:xfrm>
            <a:off x="934582" y="2519172"/>
            <a:ext cx="7806581" cy="3854070"/>
          </a:xfrm>
        </p:spPr>
        <p:txBody>
          <a:bodyPr/>
          <a:lstStyle/>
          <a:p>
            <a:pPr marL="0" marR="0" indent="0">
              <a:lnSpc>
                <a:spcPct val="107000"/>
              </a:lnSpc>
              <a:spcAft>
                <a:spcPts val="800"/>
              </a:spcAft>
              <a:buNone/>
            </a:pPr>
            <a:r>
              <a:rPr lang="en-US" dirty="0">
                <a:latin typeface="+mn-lt"/>
              </a:rPr>
              <a:t>Charges to federal awards for salaries and wages must be based on records that accurately reflect the work performed. </a:t>
            </a:r>
            <a:r>
              <a:rPr lang="en-US" sz="1800" dirty="0">
                <a:latin typeface="+mn-lt"/>
              </a:rPr>
              <a:t>(§200.430)</a:t>
            </a:r>
          </a:p>
          <a:p>
            <a:pPr marL="0" marR="0" indent="0">
              <a:lnSpc>
                <a:spcPct val="107000"/>
              </a:lnSpc>
              <a:spcBef>
                <a:spcPts val="600"/>
              </a:spcBef>
              <a:spcAft>
                <a:spcPts val="300"/>
              </a:spcAft>
              <a:buNone/>
            </a:pPr>
            <a:r>
              <a:rPr lang="en-US" dirty="0">
                <a:latin typeface="+mn-lt"/>
              </a:rPr>
              <a:t>These records </a:t>
            </a:r>
            <a:r>
              <a:rPr lang="en-US" b="1" dirty="0">
                <a:latin typeface="+mn-lt"/>
              </a:rPr>
              <a:t>must</a:t>
            </a:r>
            <a:r>
              <a:rPr lang="en-US" dirty="0">
                <a:latin typeface="+mn-lt"/>
              </a:rPr>
              <a:t>:</a:t>
            </a:r>
          </a:p>
          <a:p>
            <a:pPr lvl="1">
              <a:lnSpc>
                <a:spcPct val="100000"/>
              </a:lnSpc>
              <a:spcBef>
                <a:spcPts val="600"/>
              </a:spcBef>
            </a:pPr>
            <a:r>
              <a:rPr lang="en-US" sz="2000" dirty="0">
                <a:solidFill>
                  <a:srgbClr val="003764"/>
                </a:solidFill>
                <a:latin typeface="+mn-lt"/>
              </a:rPr>
              <a:t>Be supported by an internal control system</a:t>
            </a:r>
          </a:p>
          <a:p>
            <a:pPr lvl="1">
              <a:lnSpc>
                <a:spcPct val="100000"/>
              </a:lnSpc>
              <a:spcBef>
                <a:spcPts val="600"/>
              </a:spcBef>
            </a:pPr>
            <a:r>
              <a:rPr lang="en-US" sz="2000" dirty="0">
                <a:solidFill>
                  <a:srgbClr val="003764"/>
                </a:solidFill>
                <a:latin typeface="+mn-lt"/>
              </a:rPr>
              <a:t>Be incorporated into official records</a:t>
            </a:r>
          </a:p>
          <a:p>
            <a:pPr lvl="1">
              <a:lnSpc>
                <a:spcPct val="100000"/>
              </a:lnSpc>
              <a:spcBef>
                <a:spcPts val="600"/>
              </a:spcBef>
            </a:pPr>
            <a:r>
              <a:rPr lang="en-US" sz="2000" dirty="0">
                <a:solidFill>
                  <a:srgbClr val="003764"/>
                </a:solidFill>
                <a:latin typeface="+mn-lt"/>
              </a:rPr>
              <a:t>Reflect total activity </a:t>
            </a:r>
          </a:p>
          <a:p>
            <a:pPr lvl="1">
              <a:lnSpc>
                <a:spcPct val="100000"/>
              </a:lnSpc>
              <a:spcBef>
                <a:spcPts val="600"/>
              </a:spcBef>
            </a:pPr>
            <a:r>
              <a:rPr lang="en-US" sz="2000" dirty="0">
                <a:solidFill>
                  <a:srgbClr val="003764"/>
                </a:solidFill>
                <a:latin typeface="+mn-lt"/>
              </a:rPr>
              <a:t>Be on an integrated basis </a:t>
            </a:r>
          </a:p>
          <a:p>
            <a:pPr lvl="1">
              <a:lnSpc>
                <a:spcPct val="100000"/>
              </a:lnSpc>
              <a:spcBef>
                <a:spcPts val="600"/>
              </a:spcBef>
            </a:pPr>
            <a:r>
              <a:rPr lang="en-US" sz="2000" dirty="0">
                <a:solidFill>
                  <a:srgbClr val="003764"/>
                </a:solidFill>
                <a:latin typeface="+mn-lt"/>
              </a:rPr>
              <a:t>Comply with policy </a:t>
            </a:r>
          </a:p>
          <a:p>
            <a:pPr lvl="1">
              <a:lnSpc>
                <a:spcPct val="100000"/>
              </a:lnSpc>
              <a:spcBef>
                <a:spcPts val="600"/>
              </a:spcBef>
            </a:pPr>
            <a:r>
              <a:rPr lang="en-US" sz="2000" dirty="0">
                <a:solidFill>
                  <a:srgbClr val="003764"/>
                </a:solidFill>
                <a:latin typeface="+mn-lt"/>
              </a:rPr>
              <a:t>Support distribution to activities or cost objectives</a:t>
            </a:r>
          </a:p>
          <a:p>
            <a:pPr lvl="1">
              <a:lnSpc>
                <a:spcPct val="100000"/>
              </a:lnSpc>
              <a:spcBef>
                <a:spcPts val="600"/>
              </a:spcBef>
            </a:pPr>
            <a:r>
              <a:rPr lang="en-US" sz="2000" dirty="0">
                <a:solidFill>
                  <a:srgbClr val="003764"/>
                </a:solidFill>
                <a:latin typeface="+mn-lt"/>
              </a:rPr>
              <a:t>Avoid budget estimates as sole support</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948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118B-9131-7948-CFA0-807B0DC1FB69}"/>
              </a:ext>
            </a:extLst>
          </p:cNvPr>
          <p:cNvSpPr>
            <a:spLocks noGrp="1"/>
          </p:cNvSpPr>
          <p:nvPr>
            <p:ph type="title"/>
          </p:nvPr>
        </p:nvSpPr>
        <p:spPr/>
        <p:txBody>
          <a:bodyPr/>
          <a:lstStyle/>
          <a:p>
            <a:r>
              <a:rPr lang="en-US" dirty="0"/>
              <a:t>Salaries and Federal Awards (cont.)</a:t>
            </a:r>
          </a:p>
        </p:txBody>
      </p:sp>
      <p:sp>
        <p:nvSpPr>
          <p:cNvPr id="3" name="Text Placeholder 2">
            <a:extLst>
              <a:ext uri="{FF2B5EF4-FFF2-40B4-BE49-F238E27FC236}">
                <a16:creationId xmlns:a16="http://schemas.microsoft.com/office/drawing/2014/main" id="{7DF7C9F0-8A95-F339-9F45-249119288324}"/>
              </a:ext>
            </a:extLst>
          </p:cNvPr>
          <p:cNvSpPr>
            <a:spLocks noGrp="1"/>
          </p:cNvSpPr>
          <p:nvPr>
            <p:ph type="body" sz="quarter" idx="12"/>
          </p:nvPr>
        </p:nvSpPr>
        <p:spPr/>
        <p:txBody>
          <a:bodyPr/>
          <a:lstStyle/>
          <a:p>
            <a:pPr>
              <a:lnSpc>
                <a:spcPct val="107000"/>
              </a:lnSpc>
              <a:spcAft>
                <a:spcPts val="800"/>
              </a:spcAft>
            </a:pPr>
            <a:r>
              <a:rPr lang="en-US" kern="100" dirty="0">
                <a:effectLst/>
                <a:latin typeface="+mn-lt"/>
                <a:ea typeface="Aptos" panose="020B0004020202020204" pitchFamily="34" charset="0"/>
                <a:cs typeface="Times New Roman" panose="02020603050405020304" pitchFamily="18" charset="0"/>
              </a:rPr>
              <a:t>Charges for salaries of </a:t>
            </a:r>
            <a:r>
              <a:rPr lang="en-US" b="1" kern="100" dirty="0">
                <a:effectLst/>
                <a:latin typeface="+mn-lt"/>
                <a:ea typeface="Aptos" panose="020B0004020202020204" pitchFamily="34" charset="0"/>
                <a:cs typeface="Times New Roman" panose="02020603050405020304" pitchFamily="18" charset="0"/>
              </a:rPr>
              <a:t>nonexempt</a:t>
            </a:r>
            <a:r>
              <a:rPr lang="en-US" kern="100" dirty="0">
                <a:effectLst/>
                <a:latin typeface="+mn-lt"/>
                <a:ea typeface="Aptos" panose="020B0004020202020204" pitchFamily="34" charset="0"/>
                <a:cs typeface="Times New Roman" panose="02020603050405020304" pitchFamily="18" charset="0"/>
              </a:rPr>
              <a:t> employees, in addition to the supporting documentation described previously, must also be supported by records indicating the total number of hours worked each day.</a:t>
            </a:r>
          </a:p>
          <a:p>
            <a:pPr>
              <a:lnSpc>
                <a:spcPct val="107000"/>
              </a:lnSpc>
              <a:spcAft>
                <a:spcPts val="800"/>
              </a:spcAft>
            </a:pPr>
            <a:r>
              <a:rPr lang="en-US" kern="100" dirty="0">
                <a:effectLst/>
                <a:latin typeface="+mn-lt"/>
                <a:ea typeface="Aptos" panose="020B0004020202020204" pitchFamily="34" charset="0"/>
                <a:cs typeface="Times New Roman" panose="02020603050405020304" pitchFamily="18" charset="0"/>
              </a:rPr>
              <a:t>Salaries and wages of employees used in meeting </a:t>
            </a:r>
            <a:r>
              <a:rPr lang="en-US" b="1" kern="100" dirty="0">
                <a:effectLst/>
                <a:latin typeface="+mn-lt"/>
                <a:ea typeface="Aptos" panose="020B0004020202020204" pitchFamily="34" charset="0"/>
                <a:cs typeface="Times New Roman" panose="02020603050405020304" pitchFamily="18" charset="0"/>
              </a:rPr>
              <a:t>cost sharing </a:t>
            </a:r>
            <a:r>
              <a:rPr lang="en-US" kern="100" dirty="0">
                <a:effectLst/>
                <a:latin typeface="+mn-lt"/>
                <a:ea typeface="Aptos" panose="020B0004020202020204" pitchFamily="34" charset="0"/>
                <a:cs typeface="Times New Roman" panose="02020603050405020304" pitchFamily="18" charset="0"/>
              </a:rPr>
              <a:t>requirements on federal awards must be supported in the same manner as salaries and wages claimed for reimbursement from federal awards</a:t>
            </a:r>
            <a:r>
              <a:rPr lang="en-US" sz="1800" kern="100" dirty="0">
                <a:effectLst/>
                <a:latin typeface="+mn-lt"/>
                <a:ea typeface="Aptos" panose="020B0004020202020204" pitchFamily="34" charset="0"/>
                <a:cs typeface="Times New Roman" panose="02020603050405020304" pitchFamily="18" charset="0"/>
              </a:rPr>
              <a:t>.</a:t>
            </a: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242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79F1-A75C-8251-7AF3-707DB6DC528F}"/>
              </a:ext>
            </a:extLst>
          </p:cNvPr>
          <p:cNvSpPr>
            <a:spLocks noGrp="1"/>
          </p:cNvSpPr>
          <p:nvPr>
            <p:ph type="title"/>
          </p:nvPr>
        </p:nvSpPr>
        <p:spPr/>
        <p:txBody>
          <a:bodyPr/>
          <a:lstStyle/>
          <a:p>
            <a:r>
              <a:rPr lang="en-US" dirty="0"/>
              <a:t>Pre-payment Review Process</a:t>
            </a:r>
          </a:p>
        </p:txBody>
      </p:sp>
      <p:sp>
        <p:nvSpPr>
          <p:cNvPr id="3" name="Text Placeholder 2">
            <a:extLst>
              <a:ext uri="{FF2B5EF4-FFF2-40B4-BE49-F238E27FC236}">
                <a16:creationId xmlns:a16="http://schemas.microsoft.com/office/drawing/2014/main" id="{5A8349C7-6592-5E30-7E71-58BE6D7B4FAA}"/>
              </a:ext>
            </a:extLst>
          </p:cNvPr>
          <p:cNvSpPr>
            <a:spLocks noGrp="1"/>
          </p:cNvSpPr>
          <p:nvPr>
            <p:ph type="body" sz="quarter" idx="12"/>
          </p:nvPr>
        </p:nvSpPr>
        <p:spPr/>
        <p:txBody>
          <a:bodyPr/>
          <a:lstStyle/>
          <a:p>
            <a:r>
              <a:rPr lang="en-US" dirty="0"/>
              <a:t>SBCTC specific process</a:t>
            </a:r>
          </a:p>
          <a:p>
            <a:r>
              <a:rPr lang="en-US" dirty="0"/>
              <a:t>Invoices moved to “Audit” status in OBIS </a:t>
            </a:r>
          </a:p>
          <a:p>
            <a:r>
              <a:rPr lang="en-US" dirty="0"/>
              <a:t>Automated email goes to recipient with details on who to contact for more information and where to upload the back-up documentation for the selected invoice</a:t>
            </a:r>
          </a:p>
          <a:p>
            <a:r>
              <a:rPr lang="en-US" b="0" i="0" dirty="0">
                <a:effectLst/>
                <a:latin typeface="Segoe UI" panose="020B0502040204020203" pitchFamily="34" charset="0"/>
              </a:rPr>
              <a:t>Security Admins and the users who have permission to the </a:t>
            </a:r>
            <a:r>
              <a:rPr lang="en-US" dirty="0">
                <a:latin typeface="Segoe UI" panose="020B0502040204020203" pitchFamily="34" charset="0"/>
              </a:rPr>
              <a:t>specific </a:t>
            </a:r>
            <a:r>
              <a:rPr lang="en-US" b="0" i="0" dirty="0">
                <a:effectLst/>
                <a:latin typeface="Segoe UI" panose="020B0502040204020203" pitchFamily="34" charset="0"/>
              </a:rPr>
              <a:t>grant in OBIS receive these notifications.</a:t>
            </a:r>
          </a:p>
          <a:p>
            <a:r>
              <a:rPr lang="en-US" dirty="0"/>
              <a:t>Once all documents are received, reviewed, and accepted, the invoice is released for approval </a:t>
            </a:r>
          </a:p>
        </p:txBody>
      </p:sp>
    </p:spTree>
    <p:extLst>
      <p:ext uri="{BB962C8B-B14F-4D97-AF65-F5344CB8AC3E}">
        <p14:creationId xmlns:p14="http://schemas.microsoft.com/office/powerpoint/2010/main" val="198532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AFB3-DAB5-3D7B-8696-B48838937C20}"/>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A75F0AC5-248B-B095-8640-1171EAA682A6}"/>
              </a:ext>
            </a:extLst>
          </p:cNvPr>
          <p:cNvSpPr>
            <a:spLocks noGrp="1"/>
          </p:cNvSpPr>
          <p:nvPr>
            <p:ph type="body" sz="quarter" idx="12"/>
          </p:nvPr>
        </p:nvSpPr>
        <p:spPr>
          <a:xfrm>
            <a:off x="934583" y="2438643"/>
            <a:ext cx="7806581" cy="3950434"/>
          </a:xfrm>
        </p:spPr>
        <p:txBody>
          <a:bodyPr/>
          <a:lstStyle/>
          <a:p>
            <a:pPr marL="0" indent="0">
              <a:buNone/>
            </a:pPr>
            <a:r>
              <a:rPr lang="en-US" sz="1800" dirty="0">
                <a:latin typeface="+mn-lt"/>
              </a:rPr>
              <a:t>General</a:t>
            </a:r>
            <a:endParaRPr lang="en-US" sz="1800" dirty="0">
              <a:latin typeface="+mn-lt"/>
              <a:hlinkClick r:id="rId3"/>
            </a:endParaRPr>
          </a:p>
          <a:p>
            <a:r>
              <a:rPr lang="en-US" sz="1800" dirty="0">
                <a:latin typeface="+mn-lt"/>
                <a:hlinkClick r:id="rId3"/>
              </a:rPr>
              <a:t>State Administrative &amp; Accounting Manual (SAAM)</a:t>
            </a:r>
            <a:endParaRPr lang="en-US" sz="1800" dirty="0">
              <a:latin typeface="+mn-lt"/>
            </a:endParaRPr>
          </a:p>
          <a:p>
            <a:r>
              <a:rPr lang="en-US" sz="1800" dirty="0">
                <a:latin typeface="+mn-lt"/>
                <a:hlinkClick r:id="rId4"/>
              </a:rPr>
              <a:t>Federal Uniform Grant Guidance (2 CFR 200 Subpart E</a:t>
            </a:r>
            <a:r>
              <a:rPr lang="en-US" sz="1800" dirty="0">
                <a:latin typeface="+mn-lt"/>
              </a:rPr>
              <a:t>)</a:t>
            </a:r>
          </a:p>
          <a:p>
            <a:r>
              <a:rPr lang="en-US" sz="1800" dirty="0">
                <a:latin typeface="+mn-lt"/>
                <a:hlinkClick r:id="rId5"/>
              </a:rPr>
              <a:t>SAO Compliance Handbook for Managing Federal Awards</a:t>
            </a:r>
            <a:br>
              <a:rPr lang="en-US" sz="1800" dirty="0">
                <a:latin typeface="+mn-lt"/>
              </a:rPr>
            </a:br>
            <a:endParaRPr lang="en-US" sz="1800" dirty="0">
              <a:latin typeface="+mn-lt"/>
            </a:endParaRPr>
          </a:p>
          <a:p>
            <a:pPr marL="0" indent="0">
              <a:buNone/>
            </a:pPr>
            <a:r>
              <a:rPr lang="en-US" sz="1800" dirty="0">
                <a:latin typeface="+mn-lt"/>
              </a:rPr>
              <a:t>SBCTC</a:t>
            </a:r>
          </a:p>
          <a:p>
            <a:r>
              <a:rPr lang="en-US" sz="1800" dirty="0">
                <a:latin typeface="+mn-lt"/>
                <a:hlinkClick r:id="rId6"/>
              </a:rPr>
              <a:t>ctcLink Quick Reference Guides (QRGs)</a:t>
            </a:r>
            <a:endParaRPr lang="en-US" sz="1800" dirty="0">
              <a:latin typeface="+mn-lt"/>
            </a:endParaRPr>
          </a:p>
          <a:p>
            <a:r>
              <a:rPr lang="en-US" sz="1800" dirty="0">
                <a:latin typeface="+mn-lt"/>
                <a:hlinkClick r:id="rId7">
                  <a:extLst>
                    <a:ext uri="{A12FA001-AC4F-418D-AE19-62706E023703}">
                      <ahyp:hlinkClr xmlns:ahyp="http://schemas.microsoft.com/office/drawing/2018/hyperlinkcolor" val="tx"/>
                    </a:ext>
                  </a:extLst>
                </a:hlinkClick>
              </a:rPr>
              <a:t>GR100 Grants &amp; Contracts</a:t>
            </a:r>
            <a:r>
              <a:rPr lang="en-US" sz="1800" dirty="0">
                <a:latin typeface="+mn-lt"/>
              </a:rPr>
              <a:t> &amp; </a:t>
            </a:r>
            <a:r>
              <a:rPr lang="en-US" sz="1800" dirty="0">
                <a:latin typeface="+mn-lt"/>
                <a:hlinkClick r:id="rId8">
                  <a:extLst>
                    <a:ext uri="{A12FA001-AC4F-418D-AE19-62706E023703}">
                      <ahyp:hlinkClr xmlns:ahyp="http://schemas.microsoft.com/office/drawing/2018/hyperlinkcolor" val="tx"/>
                    </a:ext>
                  </a:extLst>
                </a:hlinkClick>
              </a:rPr>
              <a:t>GR200 Intermediate Grants &amp; Contracts</a:t>
            </a:r>
            <a:endParaRPr lang="en-US" sz="1800" dirty="0">
              <a:latin typeface="+mn-lt"/>
              <a:hlinkClick r:id="rId9">
                <a:extLst>
                  <a:ext uri="{A12FA001-AC4F-418D-AE19-62706E023703}">
                    <ahyp:hlinkClr xmlns:ahyp="http://schemas.microsoft.com/office/drawing/2018/hyperlinkcolor" val="tx"/>
                  </a:ext>
                </a:extLst>
              </a:hlinkClick>
            </a:endParaRPr>
          </a:p>
          <a:p>
            <a:r>
              <a:rPr lang="en-US" sz="1800" dirty="0">
                <a:latin typeface="+mn-lt"/>
                <a:hlinkClick r:id="rId9"/>
              </a:rPr>
              <a:t>SBCTC Time &amp; Effort Guidelines</a:t>
            </a:r>
            <a:endParaRPr lang="en-US" sz="1800" dirty="0">
              <a:latin typeface="+mn-lt"/>
            </a:endParaRPr>
          </a:p>
          <a:p>
            <a:r>
              <a:rPr lang="en-US" sz="1800" dirty="0">
                <a:latin typeface="+mn-lt"/>
                <a:hlinkClick r:id="rId10" action="ppaction://hlinkfile"/>
              </a:rPr>
              <a:t>SBCTC Program &amp; Fiscal Guidelines</a:t>
            </a:r>
            <a:endParaRPr lang="en-US" sz="1800" dirty="0">
              <a:latin typeface="+mn-lt"/>
            </a:endParaRPr>
          </a:p>
          <a:p>
            <a:r>
              <a:rPr lang="en-US" sz="1800" dirty="0">
                <a:latin typeface="+mn-lt"/>
                <a:hlinkClick r:id="rId11"/>
              </a:rPr>
              <a:t>WorkFirst &amp; BFET Monitoring Webinars</a:t>
            </a:r>
            <a:endParaRPr lang="en-US" sz="1800" dirty="0">
              <a:latin typeface="+mn-lt"/>
            </a:endParaRPr>
          </a:p>
          <a:p>
            <a:endParaRPr lang="en-US" dirty="0"/>
          </a:p>
        </p:txBody>
      </p:sp>
    </p:spTree>
    <p:extLst>
      <p:ext uri="{BB962C8B-B14F-4D97-AF65-F5344CB8AC3E}">
        <p14:creationId xmlns:p14="http://schemas.microsoft.com/office/powerpoint/2010/main" val="160621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F8E0-ED4E-439E-74F2-1F102F66B533}"/>
              </a:ext>
            </a:extLst>
          </p:cNvPr>
          <p:cNvSpPr>
            <a:spLocks noGrp="1"/>
          </p:cNvSpPr>
          <p:nvPr>
            <p:ph type="title"/>
          </p:nvPr>
        </p:nvSpPr>
        <p:spPr>
          <a:xfrm>
            <a:off x="479426" y="1636295"/>
            <a:ext cx="8100160" cy="669102"/>
          </a:xfrm>
        </p:spPr>
        <p:txBody>
          <a:bodyPr anchor="ctr">
            <a:normAutofit/>
          </a:bodyPr>
          <a:lstStyle/>
          <a:p>
            <a:r>
              <a:rPr lang="en-US" dirty="0"/>
              <a:t>Questions</a:t>
            </a:r>
          </a:p>
        </p:txBody>
      </p:sp>
      <p:pic>
        <p:nvPicPr>
          <p:cNvPr id="5" name="Picture 4" descr="Wood human figure">
            <a:extLst>
              <a:ext uri="{FF2B5EF4-FFF2-40B4-BE49-F238E27FC236}">
                <a16:creationId xmlns:a16="http://schemas.microsoft.com/office/drawing/2014/main" id="{1B8145A4-DD86-F1EF-B293-D4877AE097BA}"/>
              </a:ext>
            </a:extLst>
          </p:cNvPr>
          <p:cNvPicPr>
            <a:picLocks noChangeAspect="1"/>
          </p:cNvPicPr>
          <p:nvPr/>
        </p:nvPicPr>
        <p:blipFill>
          <a:blip r:embed="rId3">
            <a:extLst>
              <a:ext uri="{28A0092B-C50C-407E-A947-70E740481C1C}">
                <a14:useLocalDpi xmlns:a14="http://schemas.microsoft.com/office/drawing/2010/main" val="0"/>
              </a:ext>
            </a:extLst>
          </a:blip>
          <a:srcRect r="38666" b="-2"/>
          <a:stretch/>
        </p:blipFill>
        <p:spPr>
          <a:xfrm>
            <a:off x="934582" y="2305397"/>
            <a:ext cx="3637417" cy="3958700"/>
          </a:xfrm>
          <a:prstGeom prst="rect">
            <a:avLst/>
          </a:prstGeom>
          <a:noFill/>
        </p:spPr>
      </p:pic>
      <p:sp>
        <p:nvSpPr>
          <p:cNvPr id="3" name="Text Placeholder 2">
            <a:extLst>
              <a:ext uri="{FF2B5EF4-FFF2-40B4-BE49-F238E27FC236}">
                <a16:creationId xmlns:a16="http://schemas.microsoft.com/office/drawing/2014/main" id="{5DDC0EE8-50AC-ED0D-EC52-6E924544FCAB}"/>
              </a:ext>
            </a:extLst>
          </p:cNvPr>
          <p:cNvSpPr>
            <a:spLocks noGrp="1"/>
          </p:cNvSpPr>
          <p:nvPr>
            <p:ph sz="quarter" idx="13"/>
          </p:nvPr>
        </p:nvSpPr>
        <p:spPr>
          <a:xfrm>
            <a:off x="4883726" y="3346726"/>
            <a:ext cx="3780848" cy="2032141"/>
          </a:xfrm>
        </p:spPr>
        <p:txBody>
          <a:bodyPr>
            <a:normAutofit/>
          </a:bodyPr>
          <a:lstStyle/>
          <a:p>
            <a:pPr marL="0" indent="0">
              <a:buNone/>
            </a:pPr>
            <a:r>
              <a:rPr lang="en-US" dirty="0"/>
              <a:t>Contact:</a:t>
            </a:r>
          </a:p>
          <a:p>
            <a:pPr marL="0" indent="0">
              <a:buNone/>
            </a:pPr>
            <a:r>
              <a:rPr lang="en-US" b="1" dirty="0"/>
              <a:t>Melanie Kielich</a:t>
            </a:r>
          </a:p>
          <a:p>
            <a:pPr marL="0" indent="0">
              <a:buNone/>
            </a:pPr>
            <a:r>
              <a:rPr lang="en-US" dirty="0"/>
              <a:t>Fiscal Grant Administrator</a:t>
            </a:r>
          </a:p>
          <a:p>
            <a:pPr marL="0" indent="0">
              <a:buNone/>
            </a:pPr>
            <a:r>
              <a:rPr lang="en-US" dirty="0">
                <a:hlinkClick r:id="rId4"/>
              </a:rPr>
              <a:t>mkielich@sbctc.edu</a:t>
            </a:r>
            <a:endParaRPr lang="en-US" dirty="0"/>
          </a:p>
          <a:p>
            <a:pPr marL="0" indent="0">
              <a:buNone/>
            </a:pPr>
            <a:r>
              <a:rPr lang="en-US" dirty="0"/>
              <a:t>360-704-3971</a:t>
            </a:r>
          </a:p>
          <a:p>
            <a:pPr marL="0" indent="0" algn="ctr">
              <a:buNone/>
            </a:pPr>
            <a:endParaRPr lang="en-US" dirty="0"/>
          </a:p>
        </p:txBody>
      </p:sp>
      <p:pic>
        <p:nvPicPr>
          <p:cNvPr id="4" name="Picture 3" descr="CC. Creative Commons license, attribution alone">
            <a:extLst>
              <a:ext uri="{FF2B5EF4-FFF2-40B4-BE49-F238E27FC236}">
                <a16:creationId xmlns:a16="http://schemas.microsoft.com/office/drawing/2014/main" id="{55C0BD8F-0D00-4252-96EA-53CD70683007}"/>
              </a:ext>
            </a:extLst>
          </p:cNvPr>
          <p:cNvPicPr>
            <a:picLocks noChangeAspect="1"/>
          </p:cNvPicPr>
          <p:nvPr/>
        </p:nvPicPr>
        <p:blipFill>
          <a:blip r:embed="rId5"/>
          <a:stretch>
            <a:fillRect/>
          </a:stretch>
        </p:blipFill>
        <p:spPr>
          <a:xfrm>
            <a:off x="934583" y="6398460"/>
            <a:ext cx="835224" cy="298730"/>
          </a:xfrm>
          <a:prstGeom prst="rect">
            <a:avLst/>
          </a:prstGeom>
        </p:spPr>
      </p:pic>
      <p:sp>
        <p:nvSpPr>
          <p:cNvPr id="6" name="TextBox 5">
            <a:extLst>
              <a:ext uri="{FF2B5EF4-FFF2-40B4-BE49-F238E27FC236}">
                <a16:creationId xmlns:a16="http://schemas.microsoft.com/office/drawing/2014/main" id="{AD9A014E-7345-4161-B6F8-70E7EA234759}"/>
              </a:ext>
            </a:extLst>
          </p:cNvPr>
          <p:cNvSpPr txBox="1"/>
          <p:nvPr/>
        </p:nvSpPr>
        <p:spPr>
          <a:xfrm>
            <a:off x="1869823" y="6424714"/>
            <a:ext cx="5046616" cy="246221"/>
          </a:xfrm>
          <a:prstGeom prst="rect">
            <a:avLst/>
          </a:prstGeom>
          <a:noFill/>
        </p:spPr>
        <p:txBody>
          <a:bodyPr wrap="square" rtlCol="0">
            <a:spAutoFit/>
          </a:bodyPr>
          <a:lstStyle/>
          <a:p>
            <a:r>
              <a:rPr lang="en-US" sz="1000" i="1" dirty="0">
                <a:solidFill>
                  <a:schemeClr val="bg1">
                    <a:lumMod val="50000"/>
                  </a:schemeClr>
                </a:solidFill>
              </a:rPr>
              <a:t>Note: All material licensed under Creative Commons Attribution 4.0 International License.</a:t>
            </a:r>
          </a:p>
        </p:txBody>
      </p:sp>
    </p:spTree>
    <p:extLst>
      <p:ext uri="{BB962C8B-B14F-4D97-AF65-F5344CB8AC3E}">
        <p14:creationId xmlns:p14="http://schemas.microsoft.com/office/powerpoint/2010/main" val="304265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0013-ED64-8100-CE52-F09799F9301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2D91AAA-EFF4-9147-C910-19F73A8EA358}"/>
              </a:ext>
            </a:extLst>
          </p:cNvPr>
          <p:cNvSpPr>
            <a:spLocks noGrp="1"/>
          </p:cNvSpPr>
          <p:nvPr>
            <p:ph type="body" sz="quarter" idx="12"/>
          </p:nvPr>
        </p:nvSpPr>
        <p:spPr/>
        <p:txBody>
          <a:bodyPr/>
          <a:lstStyle/>
          <a:p>
            <a:r>
              <a:rPr lang="en-US" dirty="0"/>
              <a:t>Cost Principles of Grant Funding</a:t>
            </a:r>
          </a:p>
          <a:p>
            <a:r>
              <a:rPr lang="en-US" dirty="0"/>
              <a:t>Governing Regulations</a:t>
            </a:r>
          </a:p>
          <a:p>
            <a:r>
              <a:rPr lang="en-US" dirty="0"/>
              <a:t>Documentation of Expenses</a:t>
            </a:r>
          </a:p>
          <a:p>
            <a:r>
              <a:rPr lang="en-US" dirty="0"/>
              <a:t>Policies and Procedures</a:t>
            </a:r>
          </a:p>
          <a:p>
            <a:r>
              <a:rPr lang="en-US" dirty="0"/>
              <a:t>Time and Effort Requirements</a:t>
            </a:r>
          </a:p>
          <a:p>
            <a:r>
              <a:rPr lang="en-US" dirty="0"/>
              <a:t>SBCTC Pre-Payment Review Process</a:t>
            </a:r>
          </a:p>
        </p:txBody>
      </p:sp>
    </p:spTree>
    <p:extLst>
      <p:ext uri="{BB962C8B-B14F-4D97-AF65-F5344CB8AC3E}">
        <p14:creationId xmlns:p14="http://schemas.microsoft.com/office/powerpoint/2010/main" val="245415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4EF5-952C-4DE6-A0E8-9EF24D3FF520}"/>
              </a:ext>
            </a:extLst>
          </p:cNvPr>
          <p:cNvSpPr>
            <a:spLocks noGrp="1"/>
          </p:cNvSpPr>
          <p:nvPr>
            <p:ph type="title"/>
          </p:nvPr>
        </p:nvSpPr>
        <p:spPr/>
        <p:txBody>
          <a:bodyPr/>
          <a:lstStyle/>
          <a:p>
            <a:r>
              <a:rPr lang="en-US" dirty="0"/>
              <a:t>Allowable Costs</a:t>
            </a:r>
          </a:p>
        </p:txBody>
      </p:sp>
      <p:sp>
        <p:nvSpPr>
          <p:cNvPr id="3" name="Text Placeholder 2">
            <a:extLst>
              <a:ext uri="{FF2B5EF4-FFF2-40B4-BE49-F238E27FC236}">
                <a16:creationId xmlns:a16="http://schemas.microsoft.com/office/drawing/2014/main" id="{B4598A9A-A96D-4819-834B-AD5467DBF0C9}"/>
              </a:ext>
            </a:extLst>
          </p:cNvPr>
          <p:cNvSpPr>
            <a:spLocks noGrp="1"/>
          </p:cNvSpPr>
          <p:nvPr>
            <p:ph type="body" sz="quarter" idx="12"/>
          </p:nvPr>
        </p:nvSpPr>
        <p:spPr/>
        <p:txBody>
          <a:bodyPr/>
          <a:lstStyle/>
          <a:p>
            <a:pPr marL="0" indent="0">
              <a:buNone/>
            </a:pPr>
            <a:r>
              <a:rPr lang="en-US" dirty="0">
                <a:latin typeface="+mn-lt"/>
              </a:rPr>
              <a:t>Allowable costs </a:t>
            </a:r>
            <a:r>
              <a:rPr lang="en-US" b="1" dirty="0">
                <a:latin typeface="+mn-lt"/>
              </a:rPr>
              <a:t>must</a:t>
            </a:r>
            <a:r>
              <a:rPr lang="en-US" dirty="0">
                <a:latin typeface="+mn-lt"/>
              </a:rPr>
              <a:t>:</a:t>
            </a:r>
          </a:p>
          <a:p>
            <a:r>
              <a:rPr lang="en-US" dirty="0">
                <a:latin typeface="+mn-lt"/>
              </a:rPr>
              <a:t>Be necessary and reasonable for the performance of the grant award and be allocable thereto.</a:t>
            </a:r>
          </a:p>
          <a:p>
            <a:r>
              <a:rPr lang="en-US" dirty="0">
                <a:latin typeface="+mn-lt"/>
              </a:rPr>
              <a:t>Conform to any limitations or exclusions set forth in the award or applicable regulations as to types or amount of cost items.</a:t>
            </a:r>
          </a:p>
          <a:p>
            <a:r>
              <a:rPr lang="en-US" dirty="0">
                <a:latin typeface="+mn-lt"/>
              </a:rPr>
              <a:t>Be consistent with policies and procedures that apply uniformly to both grant financed and other activities of the recipient.</a:t>
            </a:r>
            <a:br>
              <a:rPr lang="en-US" dirty="0">
                <a:latin typeface="+mn-lt"/>
              </a:rPr>
            </a:br>
            <a:endParaRPr lang="en-US" dirty="0">
              <a:latin typeface="+mn-lt"/>
            </a:endParaRPr>
          </a:p>
          <a:p>
            <a:pPr marL="0" indent="0">
              <a:buNone/>
            </a:pPr>
            <a:r>
              <a:rPr lang="en-US" dirty="0">
                <a:latin typeface="+mn-lt"/>
              </a:rPr>
              <a:t>SBCTC may ask for additional documentation or information required to verify allowability and use of each expense item under grant funding.</a:t>
            </a:r>
          </a:p>
          <a:p>
            <a:endParaRPr lang="en-US" dirty="0">
              <a:latin typeface="+mn-lt"/>
            </a:endParaRPr>
          </a:p>
        </p:txBody>
      </p:sp>
    </p:spTree>
    <p:extLst>
      <p:ext uri="{BB962C8B-B14F-4D97-AF65-F5344CB8AC3E}">
        <p14:creationId xmlns:p14="http://schemas.microsoft.com/office/powerpoint/2010/main" val="334601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A93F-9CC2-424F-F6DE-FFE196E18348}"/>
              </a:ext>
            </a:extLst>
          </p:cNvPr>
          <p:cNvSpPr>
            <a:spLocks noGrp="1"/>
          </p:cNvSpPr>
          <p:nvPr>
            <p:ph type="title"/>
          </p:nvPr>
        </p:nvSpPr>
        <p:spPr/>
        <p:txBody>
          <a:bodyPr/>
          <a:lstStyle/>
          <a:p>
            <a:r>
              <a:rPr lang="en-US" dirty="0"/>
              <a:t>Governing Regulations</a:t>
            </a:r>
          </a:p>
        </p:txBody>
      </p:sp>
      <p:sp>
        <p:nvSpPr>
          <p:cNvPr id="3" name="Text Placeholder 2">
            <a:extLst>
              <a:ext uri="{FF2B5EF4-FFF2-40B4-BE49-F238E27FC236}">
                <a16:creationId xmlns:a16="http://schemas.microsoft.com/office/drawing/2014/main" id="{2D91D486-66AA-5B89-C7C3-DD51682D1680}"/>
              </a:ext>
            </a:extLst>
          </p:cNvPr>
          <p:cNvSpPr>
            <a:spLocks noGrp="1"/>
          </p:cNvSpPr>
          <p:nvPr>
            <p:ph type="body" sz="quarter" idx="12"/>
          </p:nvPr>
        </p:nvSpPr>
        <p:spPr/>
        <p:txBody>
          <a:bodyPr/>
          <a:lstStyle/>
          <a:p>
            <a:r>
              <a:rPr lang="en-US" dirty="0">
                <a:latin typeface="+mn-lt"/>
              </a:rPr>
              <a:t>As each program’s requirements are unique, identify the allowable and unallowable activity and cost requirements pertaining to your specific awards. To do this, first carefully read your award’s Grant Guidelines and Assurances, as well as any applicable statutes or regulations affecting the program.</a:t>
            </a:r>
            <a:br>
              <a:rPr lang="en-US" dirty="0">
                <a:latin typeface="+mn-lt"/>
              </a:rPr>
            </a:br>
            <a:endParaRPr lang="en-US" dirty="0">
              <a:latin typeface="+mn-lt"/>
            </a:endParaRPr>
          </a:p>
          <a:p>
            <a:pPr algn="l"/>
            <a:r>
              <a:rPr lang="en-US" dirty="0">
                <a:latin typeface="+mn-lt"/>
              </a:rPr>
              <a:t>You must comply with the strictest applicable (local, state, or federal) procurement laws.</a:t>
            </a:r>
            <a:br>
              <a:rPr lang="en-US" dirty="0">
                <a:latin typeface="+mn-lt"/>
              </a:rPr>
            </a:br>
            <a:endParaRPr lang="en-US" dirty="0">
              <a:latin typeface="+mn-lt"/>
            </a:endParaRPr>
          </a:p>
          <a:p>
            <a:pPr algn="l"/>
            <a:r>
              <a:rPr lang="en-US" dirty="0">
                <a:latin typeface="+mn-lt"/>
              </a:rPr>
              <a:t>When you have questions, ask your SBCTC contact listed in Grant Guidelines.</a:t>
            </a:r>
          </a:p>
          <a:p>
            <a:endParaRPr lang="en-US" dirty="0"/>
          </a:p>
          <a:p>
            <a:endParaRPr lang="en-US" dirty="0"/>
          </a:p>
        </p:txBody>
      </p:sp>
    </p:spTree>
    <p:extLst>
      <p:ext uri="{BB962C8B-B14F-4D97-AF65-F5344CB8AC3E}">
        <p14:creationId xmlns:p14="http://schemas.microsoft.com/office/powerpoint/2010/main" val="52354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B471-D3E6-AFC6-F353-0459362B432C}"/>
              </a:ext>
            </a:extLst>
          </p:cNvPr>
          <p:cNvSpPr>
            <a:spLocks noGrp="1"/>
          </p:cNvSpPr>
          <p:nvPr>
            <p:ph type="title"/>
          </p:nvPr>
        </p:nvSpPr>
        <p:spPr/>
        <p:txBody>
          <a:bodyPr/>
          <a:lstStyle/>
          <a:p>
            <a:r>
              <a:rPr lang="en-US" dirty="0"/>
              <a:t>Documentation</a:t>
            </a:r>
          </a:p>
        </p:txBody>
      </p:sp>
      <p:sp>
        <p:nvSpPr>
          <p:cNvPr id="3" name="Text Placeholder 2">
            <a:extLst>
              <a:ext uri="{FF2B5EF4-FFF2-40B4-BE49-F238E27FC236}">
                <a16:creationId xmlns:a16="http://schemas.microsoft.com/office/drawing/2014/main" id="{C8D714B9-9059-7EB6-3FEF-FDDEC6EF3C4D}"/>
              </a:ext>
            </a:extLst>
          </p:cNvPr>
          <p:cNvSpPr>
            <a:spLocks noGrp="1"/>
          </p:cNvSpPr>
          <p:nvPr>
            <p:ph type="body" sz="quarter" idx="12"/>
          </p:nvPr>
        </p:nvSpPr>
        <p:spPr/>
        <p:txBody>
          <a:bodyPr/>
          <a:lstStyle/>
          <a:p>
            <a:pPr marL="0" indent="0">
              <a:buNone/>
            </a:pPr>
            <a:r>
              <a:rPr lang="en-US" dirty="0">
                <a:latin typeface="+mn-lt"/>
              </a:rPr>
              <a:t>Should include:</a:t>
            </a:r>
            <a:br>
              <a:rPr lang="en-US" dirty="0">
                <a:latin typeface="+mn-lt"/>
              </a:rPr>
            </a:br>
            <a:endParaRPr lang="en-US" dirty="0">
              <a:latin typeface="+mn-lt"/>
            </a:endParaRPr>
          </a:p>
          <a:p>
            <a:pPr lvl="1"/>
            <a:r>
              <a:rPr lang="en-US" sz="2000" dirty="0">
                <a:solidFill>
                  <a:srgbClr val="003764"/>
                </a:solidFill>
                <a:latin typeface="+mn-lt"/>
              </a:rPr>
              <a:t>The reasoning used to determine allowability</a:t>
            </a:r>
          </a:p>
          <a:p>
            <a:pPr lvl="1"/>
            <a:r>
              <a:rPr lang="en-US" sz="2000" dirty="0">
                <a:solidFill>
                  <a:srgbClr val="003764"/>
                </a:solidFill>
                <a:latin typeface="+mn-lt"/>
              </a:rPr>
              <a:t>Approvals from cognizant individuals</a:t>
            </a:r>
          </a:p>
          <a:p>
            <a:pPr lvl="1"/>
            <a:r>
              <a:rPr lang="en-US" sz="2000" dirty="0">
                <a:solidFill>
                  <a:srgbClr val="003764"/>
                </a:solidFill>
                <a:latin typeface="+mn-lt"/>
              </a:rPr>
              <a:t>Vendor Invoices</a:t>
            </a:r>
          </a:p>
          <a:p>
            <a:pPr lvl="1"/>
            <a:r>
              <a:rPr lang="en-US" sz="2000" dirty="0">
                <a:solidFill>
                  <a:srgbClr val="003764"/>
                </a:solidFill>
                <a:latin typeface="+mn-lt"/>
              </a:rPr>
              <a:t>Payroll records</a:t>
            </a:r>
          </a:p>
          <a:p>
            <a:pPr lvl="1"/>
            <a:r>
              <a:rPr lang="en-US" sz="2000" dirty="0">
                <a:solidFill>
                  <a:srgbClr val="003764"/>
                </a:solidFill>
                <a:latin typeface="+mn-lt"/>
              </a:rPr>
              <a:t>Time &amp; Effort records and timesheets</a:t>
            </a:r>
          </a:p>
          <a:p>
            <a:pPr lvl="1"/>
            <a:r>
              <a:rPr lang="en-US" sz="2000" dirty="0">
                <a:solidFill>
                  <a:srgbClr val="003764"/>
                </a:solidFill>
                <a:latin typeface="+mn-lt"/>
              </a:rPr>
              <a:t>Indirect cost rate agreements</a:t>
            </a:r>
          </a:p>
          <a:p>
            <a:pPr lvl="1"/>
            <a:r>
              <a:rPr lang="en-US" sz="2000" dirty="0">
                <a:solidFill>
                  <a:srgbClr val="003764"/>
                </a:solidFill>
                <a:latin typeface="+mn-lt"/>
              </a:rPr>
              <a:t>Journal vouchers, including explanation and support for year-end adjustments and transfers</a:t>
            </a:r>
          </a:p>
          <a:p>
            <a:pPr marL="0" indent="0">
              <a:buNone/>
            </a:pPr>
            <a:endParaRPr lang="en-US" dirty="0"/>
          </a:p>
        </p:txBody>
      </p:sp>
    </p:spTree>
    <p:extLst>
      <p:ext uri="{BB962C8B-B14F-4D97-AF65-F5344CB8AC3E}">
        <p14:creationId xmlns:p14="http://schemas.microsoft.com/office/powerpoint/2010/main" val="325432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3084-923F-7C76-34A0-3FBE4A5CB2E7}"/>
              </a:ext>
            </a:extLst>
          </p:cNvPr>
          <p:cNvSpPr>
            <a:spLocks noGrp="1"/>
          </p:cNvSpPr>
          <p:nvPr>
            <p:ph type="title"/>
          </p:nvPr>
        </p:nvSpPr>
        <p:spPr/>
        <p:txBody>
          <a:bodyPr/>
          <a:lstStyle/>
          <a:p>
            <a:r>
              <a:rPr lang="en-US" dirty="0"/>
              <a:t>Examples</a:t>
            </a:r>
          </a:p>
        </p:txBody>
      </p:sp>
      <p:sp>
        <p:nvSpPr>
          <p:cNvPr id="3" name="Text Placeholder 2">
            <a:extLst>
              <a:ext uri="{FF2B5EF4-FFF2-40B4-BE49-F238E27FC236}">
                <a16:creationId xmlns:a16="http://schemas.microsoft.com/office/drawing/2014/main" id="{528609AA-EB56-1789-34AD-744F60840031}"/>
              </a:ext>
            </a:extLst>
          </p:cNvPr>
          <p:cNvSpPr>
            <a:spLocks noGrp="1"/>
          </p:cNvSpPr>
          <p:nvPr>
            <p:ph type="body" sz="quarter" idx="12"/>
          </p:nvPr>
        </p:nvSpPr>
        <p:spPr>
          <a:xfrm>
            <a:off x="934582" y="2329732"/>
            <a:ext cx="7806581" cy="4059345"/>
          </a:xfrm>
        </p:spPr>
        <p:txBody>
          <a:bodyPr/>
          <a:lstStyle/>
          <a:p>
            <a:r>
              <a:rPr lang="en-US" dirty="0">
                <a:latin typeface="+mn-lt"/>
              </a:rPr>
              <a:t>Expense Category: Salary &amp; Wages and Benefits</a:t>
            </a:r>
          </a:p>
          <a:p>
            <a:pPr lvl="1"/>
            <a:r>
              <a:rPr lang="en-US" sz="1500" dirty="0">
                <a:solidFill>
                  <a:srgbClr val="003764"/>
                </a:solidFill>
                <a:latin typeface="+mn-lt"/>
              </a:rPr>
              <a:t>ctcLink query examples: </a:t>
            </a:r>
            <a:r>
              <a:rPr lang="en-US" sz="1500" dirty="0" err="1">
                <a:solidFill>
                  <a:srgbClr val="003764"/>
                </a:solidFill>
                <a:latin typeface="+mn-lt"/>
              </a:rPr>
              <a:t>QHC_PY_Employer_Costs</a:t>
            </a:r>
            <a:r>
              <a:rPr lang="en-US" sz="1500" dirty="0">
                <a:solidFill>
                  <a:srgbClr val="003764"/>
                </a:solidFill>
                <a:latin typeface="+mn-lt"/>
              </a:rPr>
              <a:t> and ctc_ee_earns_distribution for the current fiscal year</a:t>
            </a:r>
          </a:p>
          <a:p>
            <a:pPr lvl="1"/>
            <a:r>
              <a:rPr lang="en-US" sz="1500" dirty="0">
                <a:solidFill>
                  <a:srgbClr val="003764"/>
                </a:solidFill>
                <a:latin typeface="+mn-lt"/>
              </a:rPr>
              <a:t>Include the budget/account codes to identify if a salary is budgeted to the grant</a:t>
            </a:r>
            <a:br>
              <a:rPr lang="en-US" sz="1400" dirty="0">
                <a:latin typeface="+mn-lt"/>
              </a:rPr>
            </a:br>
            <a:endParaRPr lang="en-US" sz="1400" b="0" i="0" u="none" strike="noStrike" baseline="0" dirty="0">
              <a:solidFill>
                <a:srgbClr val="000000"/>
              </a:solidFill>
              <a:latin typeface="+mn-lt"/>
            </a:endParaRPr>
          </a:p>
          <a:p>
            <a:r>
              <a:rPr lang="en-US" sz="1800" b="0" i="0" u="none" strike="noStrike" baseline="0" dirty="0">
                <a:solidFill>
                  <a:srgbClr val="000000"/>
                </a:solidFill>
                <a:latin typeface="+mn-lt"/>
              </a:rPr>
              <a:t> </a:t>
            </a:r>
            <a:r>
              <a:rPr lang="en-US" dirty="0">
                <a:latin typeface="+mn-lt"/>
              </a:rPr>
              <a:t>Expense Category: Goods &amp; Services </a:t>
            </a:r>
          </a:p>
          <a:p>
            <a:pPr lvl="1"/>
            <a:r>
              <a:rPr lang="en-US" sz="1500" dirty="0">
                <a:solidFill>
                  <a:srgbClr val="003764"/>
                </a:solidFill>
                <a:latin typeface="+mn-lt"/>
              </a:rPr>
              <a:t>Purchasing records: A purchase order (showing the purchase was approved and other details), a receipt, a packing slip or something showing the items were received by the grant program </a:t>
            </a:r>
          </a:p>
          <a:p>
            <a:pPr lvl="1"/>
            <a:r>
              <a:rPr lang="en-US" sz="1500" dirty="0">
                <a:solidFill>
                  <a:srgbClr val="003764"/>
                </a:solidFill>
                <a:latin typeface="+mn-lt"/>
              </a:rPr>
              <a:t>If the purchase order is on a p-card, include the reconciled and approved p-card statement and a receipt for the items </a:t>
            </a:r>
            <a:br>
              <a:rPr lang="en-US" sz="1400" dirty="0">
                <a:solidFill>
                  <a:srgbClr val="003764"/>
                </a:solidFill>
                <a:latin typeface="+mn-lt"/>
              </a:rPr>
            </a:br>
            <a:endParaRPr lang="en-US" sz="1400" dirty="0">
              <a:solidFill>
                <a:srgbClr val="003764"/>
              </a:solidFill>
              <a:latin typeface="+mn-lt"/>
            </a:endParaRPr>
          </a:p>
          <a:p>
            <a:r>
              <a:rPr lang="en-US" dirty="0">
                <a:latin typeface="+mn-lt"/>
              </a:rPr>
              <a:t>Expense Category: Contracts </a:t>
            </a:r>
          </a:p>
          <a:p>
            <a:pPr lvl="1"/>
            <a:r>
              <a:rPr lang="en-US" sz="1500" dirty="0">
                <a:solidFill>
                  <a:srgbClr val="003764"/>
                </a:solidFill>
                <a:latin typeface="+mn-lt"/>
              </a:rPr>
              <a:t>Copy of executed contract being paid for with grant funds</a:t>
            </a:r>
          </a:p>
          <a:p>
            <a:pPr lvl="1"/>
            <a:r>
              <a:rPr lang="en-US" sz="1500" dirty="0">
                <a:solidFill>
                  <a:srgbClr val="003764"/>
                </a:solidFill>
                <a:latin typeface="+mn-lt"/>
              </a:rPr>
              <a:t>Proof of: Work completed and Payment for the executed contract</a:t>
            </a:r>
          </a:p>
        </p:txBody>
      </p:sp>
    </p:spTree>
    <p:extLst>
      <p:ext uri="{BB962C8B-B14F-4D97-AF65-F5344CB8AC3E}">
        <p14:creationId xmlns:p14="http://schemas.microsoft.com/office/powerpoint/2010/main" val="17051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0AC9-5DE0-3E3B-C62A-8BA2B16E6A45}"/>
              </a:ext>
            </a:extLst>
          </p:cNvPr>
          <p:cNvSpPr>
            <a:spLocks noGrp="1"/>
          </p:cNvSpPr>
          <p:nvPr>
            <p:ph type="title"/>
          </p:nvPr>
        </p:nvSpPr>
        <p:spPr/>
        <p:txBody>
          <a:bodyPr/>
          <a:lstStyle/>
          <a:p>
            <a:r>
              <a:rPr lang="en-US" dirty="0"/>
              <a:t>Examples </a:t>
            </a:r>
            <a:r>
              <a:rPr lang="en-US" sz="2800" dirty="0"/>
              <a:t>(cont.)</a:t>
            </a:r>
            <a:endParaRPr lang="en-US" dirty="0"/>
          </a:p>
        </p:txBody>
      </p:sp>
      <p:sp>
        <p:nvSpPr>
          <p:cNvPr id="3" name="Text Placeholder 2">
            <a:extLst>
              <a:ext uri="{FF2B5EF4-FFF2-40B4-BE49-F238E27FC236}">
                <a16:creationId xmlns:a16="http://schemas.microsoft.com/office/drawing/2014/main" id="{AFCC1A68-E033-765F-4A6F-E6BBD15B7665}"/>
              </a:ext>
            </a:extLst>
          </p:cNvPr>
          <p:cNvSpPr>
            <a:spLocks noGrp="1"/>
          </p:cNvSpPr>
          <p:nvPr>
            <p:ph type="body" sz="quarter" idx="12"/>
          </p:nvPr>
        </p:nvSpPr>
        <p:spPr/>
        <p:txBody>
          <a:bodyPr/>
          <a:lstStyle/>
          <a:p>
            <a:r>
              <a:rPr lang="en-US" dirty="0">
                <a:latin typeface="+mn-lt"/>
              </a:rPr>
              <a:t>Expense Category: Travel </a:t>
            </a:r>
          </a:p>
          <a:p>
            <a:pPr lvl="1"/>
            <a:r>
              <a:rPr lang="en-US" sz="1500" dirty="0">
                <a:solidFill>
                  <a:srgbClr val="003764"/>
                </a:solidFill>
                <a:latin typeface="+mn-lt"/>
              </a:rPr>
              <a:t>Documentation that the travel was authorized</a:t>
            </a:r>
          </a:p>
          <a:p>
            <a:pPr lvl="1"/>
            <a:r>
              <a:rPr lang="en-US" sz="1500" dirty="0">
                <a:solidFill>
                  <a:srgbClr val="003764"/>
                </a:solidFill>
                <a:latin typeface="+mn-lt"/>
              </a:rPr>
              <a:t>An approved travel reimbursement voucher or expense report </a:t>
            </a:r>
          </a:p>
          <a:p>
            <a:pPr lvl="1"/>
            <a:r>
              <a:rPr lang="en-US" sz="1500" dirty="0">
                <a:solidFill>
                  <a:srgbClr val="003764"/>
                </a:solidFill>
                <a:latin typeface="+mn-lt"/>
              </a:rPr>
              <a:t>All associated receipts (hotel, conference fees, etc.)</a:t>
            </a:r>
          </a:p>
          <a:p>
            <a:pPr lvl="1"/>
            <a:r>
              <a:rPr lang="en-US" sz="1500" dirty="0">
                <a:solidFill>
                  <a:srgbClr val="003764"/>
                </a:solidFill>
                <a:latin typeface="+mn-lt"/>
              </a:rPr>
              <a:t>Conference/Meeting agenda (showing relation of the travel to the grant and any meals provided). If no agenda provided - give location and purpose of the travel </a:t>
            </a:r>
            <a:br>
              <a:rPr lang="en-US" sz="1400" dirty="0">
                <a:solidFill>
                  <a:srgbClr val="003764"/>
                </a:solidFill>
                <a:latin typeface="+mn-lt"/>
              </a:rPr>
            </a:br>
            <a:endParaRPr lang="en-US" sz="1400" dirty="0">
              <a:solidFill>
                <a:srgbClr val="003764"/>
              </a:solidFill>
              <a:latin typeface="+mn-lt"/>
            </a:endParaRPr>
          </a:p>
          <a:p>
            <a:r>
              <a:rPr lang="en-US" dirty="0">
                <a:latin typeface="+mn-lt"/>
              </a:rPr>
              <a:t>Expense Category: Capital Assets </a:t>
            </a:r>
          </a:p>
          <a:p>
            <a:pPr lvl="1"/>
            <a:r>
              <a:rPr lang="en-US" sz="1500" dirty="0">
                <a:solidFill>
                  <a:srgbClr val="003764"/>
                </a:solidFill>
                <a:latin typeface="+mn-lt"/>
              </a:rPr>
              <a:t>Executed purchase order, agreement, RFP, or written quote describing work being performed</a:t>
            </a:r>
          </a:p>
          <a:p>
            <a:pPr lvl="1"/>
            <a:r>
              <a:rPr lang="en-US" sz="1500" dirty="0">
                <a:solidFill>
                  <a:srgbClr val="003764"/>
                </a:solidFill>
                <a:latin typeface="+mn-lt"/>
              </a:rPr>
              <a:t>Proof of payment for the asset</a:t>
            </a:r>
          </a:p>
          <a:p>
            <a:pPr lvl="1"/>
            <a:r>
              <a:rPr lang="en-US" sz="1500" dirty="0">
                <a:solidFill>
                  <a:srgbClr val="003764"/>
                </a:solidFill>
                <a:latin typeface="+mn-lt"/>
              </a:rPr>
              <a:t>If not obvious, description of item, what/why the asset is required and its use/purpose in relation to the grant</a:t>
            </a:r>
          </a:p>
        </p:txBody>
      </p:sp>
    </p:spTree>
    <p:extLst>
      <p:ext uri="{BB962C8B-B14F-4D97-AF65-F5344CB8AC3E}">
        <p14:creationId xmlns:p14="http://schemas.microsoft.com/office/powerpoint/2010/main" val="412878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ADFC-A85A-A9AA-9F9C-C7BC79D8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CCA03-BB8D-68A5-AA30-14417B58EFD6}"/>
              </a:ext>
            </a:extLst>
          </p:cNvPr>
          <p:cNvSpPr>
            <a:spLocks noGrp="1"/>
          </p:cNvSpPr>
          <p:nvPr>
            <p:ph type="title"/>
          </p:nvPr>
        </p:nvSpPr>
        <p:spPr/>
        <p:txBody>
          <a:bodyPr/>
          <a:lstStyle/>
          <a:p>
            <a:r>
              <a:rPr lang="en-US" dirty="0"/>
              <a:t>Examples </a:t>
            </a:r>
            <a:r>
              <a:rPr lang="en-US" sz="2800" dirty="0"/>
              <a:t>(cont.)</a:t>
            </a:r>
            <a:endParaRPr lang="en-US" dirty="0"/>
          </a:p>
        </p:txBody>
      </p:sp>
      <p:sp>
        <p:nvSpPr>
          <p:cNvPr id="3" name="Text Placeholder 2">
            <a:extLst>
              <a:ext uri="{FF2B5EF4-FFF2-40B4-BE49-F238E27FC236}">
                <a16:creationId xmlns:a16="http://schemas.microsoft.com/office/drawing/2014/main" id="{A4152D34-8F8D-37ED-D5D5-50DBE9505D5A}"/>
              </a:ext>
            </a:extLst>
          </p:cNvPr>
          <p:cNvSpPr>
            <a:spLocks noGrp="1"/>
          </p:cNvSpPr>
          <p:nvPr>
            <p:ph type="body" sz="quarter" idx="12"/>
          </p:nvPr>
        </p:nvSpPr>
        <p:spPr>
          <a:xfrm>
            <a:off x="934583" y="2555874"/>
            <a:ext cx="7806581" cy="4044218"/>
          </a:xfrm>
        </p:spPr>
        <p:txBody>
          <a:bodyPr/>
          <a:lstStyle/>
          <a:p>
            <a:r>
              <a:rPr lang="en-US" dirty="0">
                <a:latin typeface="+mn-lt"/>
              </a:rPr>
              <a:t>Expense Category: Building Rental and Utilization</a:t>
            </a:r>
          </a:p>
          <a:p>
            <a:pPr lvl="1"/>
            <a:r>
              <a:rPr lang="en-US" sz="1500" dirty="0">
                <a:solidFill>
                  <a:srgbClr val="003764"/>
                </a:solidFill>
                <a:latin typeface="+mn-lt"/>
              </a:rPr>
              <a:t>Copy of rental agreement or executed utilization contract</a:t>
            </a:r>
          </a:p>
          <a:p>
            <a:pPr lvl="1"/>
            <a:r>
              <a:rPr lang="en-US" sz="1500" dirty="0">
                <a:solidFill>
                  <a:srgbClr val="003764"/>
                </a:solidFill>
                <a:latin typeface="+mn-lt"/>
              </a:rPr>
              <a:t>Proof of payment of rent or utilization fee</a:t>
            </a:r>
            <a:br>
              <a:rPr lang="en-US" sz="1400" dirty="0">
                <a:solidFill>
                  <a:srgbClr val="003764"/>
                </a:solidFill>
                <a:latin typeface="+mn-lt"/>
              </a:rPr>
            </a:br>
            <a:endParaRPr lang="en-US" dirty="0">
              <a:latin typeface="+mj-lt"/>
            </a:endParaRPr>
          </a:p>
          <a:p>
            <a:r>
              <a:rPr lang="en-US" dirty="0">
                <a:latin typeface="+mn-lt"/>
              </a:rPr>
              <a:t>Expense Category: Student Tuition </a:t>
            </a:r>
          </a:p>
          <a:p>
            <a:pPr lvl="1"/>
            <a:r>
              <a:rPr lang="en-US" sz="1500" dirty="0">
                <a:solidFill>
                  <a:srgbClr val="003764"/>
                </a:solidFill>
                <a:latin typeface="+mn-lt"/>
              </a:rPr>
              <a:t>Print-out from student account showing receipt of grant funding for tuition </a:t>
            </a:r>
          </a:p>
          <a:p>
            <a:pPr lvl="1"/>
            <a:r>
              <a:rPr lang="en-US" sz="1500" dirty="0">
                <a:solidFill>
                  <a:srgbClr val="003764"/>
                </a:solidFill>
                <a:latin typeface="+mn-lt"/>
              </a:rPr>
              <a:t>Latest student transcript (if transcript shows field of study, the next document listed is not needed) </a:t>
            </a:r>
          </a:p>
          <a:p>
            <a:pPr lvl="1"/>
            <a:r>
              <a:rPr lang="en-US" sz="1500" dirty="0">
                <a:solidFill>
                  <a:srgbClr val="003764"/>
                </a:solidFill>
                <a:latin typeface="+mn-lt"/>
              </a:rPr>
              <a:t>Student academic plan or other documentation showing students field of study </a:t>
            </a:r>
            <a:br>
              <a:rPr lang="en-US" sz="1400" dirty="0">
                <a:solidFill>
                  <a:srgbClr val="003764"/>
                </a:solidFill>
                <a:latin typeface="+mn-lt"/>
              </a:rPr>
            </a:br>
            <a:endParaRPr lang="en-US" sz="1400" dirty="0">
              <a:solidFill>
                <a:srgbClr val="003764"/>
              </a:solidFill>
              <a:latin typeface="+mn-lt"/>
            </a:endParaRPr>
          </a:p>
          <a:p>
            <a:r>
              <a:rPr lang="en-US" dirty="0">
                <a:latin typeface="+mn-lt"/>
              </a:rPr>
              <a:t>Expense Category: Books </a:t>
            </a:r>
          </a:p>
          <a:p>
            <a:pPr lvl="1"/>
            <a:r>
              <a:rPr lang="en-US" sz="1500" dirty="0">
                <a:solidFill>
                  <a:srgbClr val="003764"/>
                </a:solidFill>
                <a:latin typeface="+mn-lt"/>
              </a:rPr>
              <a:t>Print-out from student account showing receipt of grant funding for purchase of books </a:t>
            </a:r>
          </a:p>
          <a:p>
            <a:pPr lvl="1"/>
            <a:r>
              <a:rPr lang="en-US" sz="1500" dirty="0">
                <a:solidFill>
                  <a:srgbClr val="003764"/>
                </a:solidFill>
                <a:latin typeface="+mn-lt"/>
              </a:rPr>
              <a:t>Receipt listing items purchased and the cost of each item </a:t>
            </a:r>
          </a:p>
          <a:p>
            <a:pPr lvl="1"/>
            <a:r>
              <a:rPr lang="en-US" sz="1500" dirty="0">
                <a:solidFill>
                  <a:srgbClr val="003764"/>
                </a:solidFill>
                <a:latin typeface="+mn-lt"/>
              </a:rPr>
              <a:t>Receipts or record showing the student received books </a:t>
            </a:r>
          </a:p>
          <a:p>
            <a:endParaRPr lang="en-US" dirty="0"/>
          </a:p>
        </p:txBody>
      </p:sp>
    </p:spTree>
    <p:extLst>
      <p:ext uri="{BB962C8B-B14F-4D97-AF65-F5344CB8AC3E}">
        <p14:creationId xmlns:p14="http://schemas.microsoft.com/office/powerpoint/2010/main" val="61426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033-44F2-F227-4876-EEEF73F48E9D}"/>
              </a:ext>
            </a:extLst>
          </p:cNvPr>
          <p:cNvSpPr>
            <a:spLocks noGrp="1"/>
          </p:cNvSpPr>
          <p:nvPr>
            <p:ph type="title"/>
          </p:nvPr>
        </p:nvSpPr>
        <p:spPr/>
        <p:txBody>
          <a:bodyPr/>
          <a:lstStyle/>
          <a:p>
            <a:r>
              <a:rPr lang="en-US" dirty="0"/>
              <a:t>Policies &amp; Procedures</a:t>
            </a:r>
          </a:p>
        </p:txBody>
      </p:sp>
      <p:sp>
        <p:nvSpPr>
          <p:cNvPr id="3" name="Text Placeholder 2">
            <a:extLst>
              <a:ext uri="{FF2B5EF4-FFF2-40B4-BE49-F238E27FC236}">
                <a16:creationId xmlns:a16="http://schemas.microsoft.com/office/drawing/2014/main" id="{8B72DA3E-FD1C-300D-ABD5-5AF64EE05E1C}"/>
              </a:ext>
            </a:extLst>
          </p:cNvPr>
          <p:cNvSpPr>
            <a:spLocks noGrp="1"/>
          </p:cNvSpPr>
          <p:nvPr>
            <p:ph type="body" sz="quarter" idx="12"/>
          </p:nvPr>
        </p:nvSpPr>
        <p:spPr/>
        <p:txBody>
          <a:bodyPr/>
          <a:lstStyle/>
          <a:p>
            <a:pPr marL="0" indent="0">
              <a:buNone/>
            </a:pPr>
            <a:r>
              <a:rPr kumimoji="0" lang="en-US" sz="2000" b="0" i="0" u="none" strike="noStrike" kern="1200" cap="none" spc="0" normalizeH="0" baseline="0" noProof="0" dirty="0">
                <a:ln>
                  <a:noFill/>
                </a:ln>
                <a:solidFill>
                  <a:srgbClr val="003764"/>
                </a:solidFill>
                <a:effectLst/>
                <a:uLnTx/>
                <a:uFillTx/>
                <a:latin typeface="+mn-lt"/>
                <a:ea typeface="+mn-ea"/>
                <a:cs typeface="+mn-cs"/>
              </a:rPr>
              <a:t>To prove consistency between both grant financed and other activities of the recipient, SBCTC</a:t>
            </a:r>
            <a:r>
              <a:rPr lang="en-US" dirty="0">
                <a:latin typeface="+mn-lt"/>
              </a:rPr>
              <a:t> may ask to see written policies and procedures demonstrating internal controls, on topics such as:</a:t>
            </a:r>
            <a:br>
              <a:rPr lang="en-US" dirty="0">
                <a:latin typeface="+mn-lt"/>
              </a:rPr>
            </a:br>
            <a:endParaRPr lang="en-US" dirty="0">
              <a:latin typeface="+mn-lt"/>
            </a:endParaRPr>
          </a:p>
          <a:p>
            <a:pPr lvl="1"/>
            <a:r>
              <a:rPr lang="en-US" sz="2000" dirty="0">
                <a:solidFill>
                  <a:srgbClr val="003764"/>
                </a:solidFill>
                <a:latin typeface="+mn-lt"/>
              </a:rPr>
              <a:t>Procurement</a:t>
            </a:r>
          </a:p>
          <a:p>
            <a:pPr lvl="1"/>
            <a:r>
              <a:rPr lang="en-US" sz="2000" dirty="0">
                <a:solidFill>
                  <a:srgbClr val="003764"/>
                </a:solidFill>
                <a:latin typeface="+mn-lt"/>
              </a:rPr>
              <a:t>Travel</a:t>
            </a:r>
          </a:p>
          <a:p>
            <a:pPr lvl="1"/>
            <a:r>
              <a:rPr lang="en-US" sz="2000" dirty="0">
                <a:solidFill>
                  <a:srgbClr val="003764"/>
                </a:solidFill>
                <a:latin typeface="+mn-lt"/>
              </a:rPr>
              <a:t>Conflicts of Interest</a:t>
            </a:r>
          </a:p>
          <a:p>
            <a:pPr lvl="1"/>
            <a:r>
              <a:rPr lang="en-US" sz="2000" dirty="0">
                <a:solidFill>
                  <a:srgbClr val="003764"/>
                </a:solidFill>
                <a:latin typeface="+mn-lt"/>
              </a:rPr>
              <a:t>HR Salary Schedules</a:t>
            </a:r>
          </a:p>
          <a:p>
            <a:pPr lvl="1"/>
            <a:r>
              <a:rPr lang="en-US" sz="2000" dirty="0">
                <a:solidFill>
                  <a:srgbClr val="003764"/>
                </a:solidFill>
                <a:latin typeface="+mn-lt"/>
              </a:rPr>
              <a:t>Time &amp; Efforts</a:t>
            </a:r>
          </a:p>
          <a:p>
            <a:pPr lvl="1"/>
            <a:r>
              <a:rPr lang="en-US" sz="2000" dirty="0">
                <a:solidFill>
                  <a:srgbClr val="003764"/>
                </a:solidFill>
                <a:latin typeface="+mn-lt"/>
              </a:rPr>
              <a:t>Participant Support</a:t>
            </a:r>
          </a:p>
          <a:p>
            <a:pPr lvl="1"/>
            <a:r>
              <a:rPr lang="en-US" sz="2000" dirty="0">
                <a:solidFill>
                  <a:srgbClr val="003764"/>
                </a:solidFill>
                <a:latin typeface="+mn-lt"/>
              </a:rPr>
              <a:t>And many more…</a:t>
            </a:r>
          </a:p>
        </p:txBody>
      </p:sp>
    </p:spTree>
    <p:extLst>
      <p:ext uri="{BB962C8B-B14F-4D97-AF65-F5344CB8AC3E}">
        <p14:creationId xmlns:p14="http://schemas.microsoft.com/office/powerpoint/2010/main" val="4184530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revised fonts.potx" id="{7B7D261F-EFBE-4018-B5DA-4CADA05E2FC6}" vid="{2FAE3A0C-2E16-4D76-8126-20C659D87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sbctc-powerpoint-template</Template>
  <TotalTime>620</TotalTime>
  <Words>1655</Words>
  <Application>Microsoft Office PowerPoint</Application>
  <PresentationFormat>On-screen Show (4:3)</PresentationFormat>
  <Paragraphs>191</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Franklin Gothic Book</vt:lpstr>
      <vt:lpstr>Franklin Gothic Medium</vt:lpstr>
      <vt:lpstr>Segoe UI</vt:lpstr>
      <vt:lpstr>Source Sans Pro</vt:lpstr>
      <vt:lpstr>Source Sans Pro Light</vt:lpstr>
      <vt:lpstr>Office Theme</vt:lpstr>
      <vt:lpstr>SBCTC Grants &amp;  Fiscal Documentation</vt:lpstr>
      <vt:lpstr>AGENDA</vt:lpstr>
      <vt:lpstr>Allowable Costs</vt:lpstr>
      <vt:lpstr>Governing Regulations</vt:lpstr>
      <vt:lpstr>Documentation</vt:lpstr>
      <vt:lpstr>Examples</vt:lpstr>
      <vt:lpstr>Examples (cont.)</vt:lpstr>
      <vt:lpstr>Examples (cont.)</vt:lpstr>
      <vt:lpstr>Policies &amp; Procedures</vt:lpstr>
      <vt:lpstr>Salaries and Federal Awards</vt:lpstr>
      <vt:lpstr>Salaries and Federal Awards (cont.)</vt:lpstr>
      <vt:lpstr>Pre-payment Review Process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Melanie Kielich</dc:creator>
  <cp:lastModifiedBy>Kari Kauffman</cp:lastModifiedBy>
  <cp:revision>19</cp:revision>
  <dcterms:created xsi:type="dcterms:W3CDTF">2025-01-13T16:17:02Z</dcterms:created>
  <dcterms:modified xsi:type="dcterms:W3CDTF">2025-06-18T16:40:36Z</dcterms:modified>
  <cp:category>Publications, Presentations</cp:category>
</cp:coreProperties>
</file>