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5"/>
  </p:sldMasterIdLst>
  <p:notesMasterIdLst>
    <p:notesMasterId r:id="rId25"/>
  </p:notesMasterIdLst>
  <p:handoutMasterIdLst>
    <p:handoutMasterId r:id="rId26"/>
  </p:handoutMasterIdLst>
  <p:sldIdLst>
    <p:sldId id="259" r:id="rId6"/>
    <p:sldId id="264" r:id="rId7"/>
    <p:sldId id="262" r:id="rId8"/>
    <p:sldId id="268" r:id="rId9"/>
    <p:sldId id="280" r:id="rId10"/>
    <p:sldId id="267" r:id="rId11"/>
    <p:sldId id="266" r:id="rId12"/>
    <p:sldId id="271" r:id="rId13"/>
    <p:sldId id="265" r:id="rId14"/>
    <p:sldId id="272" r:id="rId15"/>
    <p:sldId id="277" r:id="rId16"/>
    <p:sldId id="273" r:id="rId17"/>
    <p:sldId id="275" r:id="rId18"/>
    <p:sldId id="278" r:id="rId19"/>
    <p:sldId id="274" r:id="rId20"/>
    <p:sldId id="279" r:id="rId21"/>
    <p:sldId id="269" r:id="rId22"/>
    <p:sldId id="276" r:id="rId23"/>
    <p:sldId id="281" r:id="rId2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58596" autoAdjust="0"/>
  </p:normalViewPr>
  <p:slideViewPr>
    <p:cSldViewPr snapToGrid="0">
      <p:cViewPr varScale="1">
        <p:scale>
          <a:sx n="65" d="100"/>
          <a:sy n="65" d="100"/>
        </p:scale>
        <p:origin x="2982" y="60"/>
      </p:cViewPr>
      <p:guideLst/>
    </p:cSldViewPr>
  </p:slideViewPr>
  <p:notesTextViewPr>
    <p:cViewPr>
      <p:scale>
        <a:sx n="1" d="1"/>
        <a:sy n="1" d="1"/>
      </p:scale>
      <p:origin x="0" y="0"/>
    </p:cViewPr>
  </p:notesTextViewPr>
  <p:notesViewPr>
    <p:cSldViewPr snapToGrid="0">
      <p:cViewPr varScale="1">
        <p:scale>
          <a:sx n="69" d="100"/>
          <a:sy n="69" d="100"/>
        </p:scale>
        <p:origin x="326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A7D8E9-3331-4291-9F17-3FF41B935400}" type="datetimeFigureOut">
              <a:rPr lang="en-US" smtClean="0"/>
              <a:t>7/9/2024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A6DBB64-96D6-42B0-8680-D8E44BBF474E}" type="datetimeFigureOut">
              <a:rPr lang="en-US" smtClean="0"/>
              <a:t>7/9/2024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a:t>
            </a:fld>
            <a:endParaRPr lang="en-US"/>
          </a:p>
        </p:txBody>
      </p:sp>
    </p:spTree>
    <p:extLst>
      <p:ext uri="{BB962C8B-B14F-4D97-AF65-F5344CB8AC3E}">
        <p14:creationId xmlns:p14="http://schemas.microsoft.com/office/powerpoint/2010/main" val="1298603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1" dirty="0"/>
              <a:t>Forms</a:t>
            </a:r>
            <a:r>
              <a:rPr lang="en-US" b="1" baseline="0" dirty="0"/>
              <a:t> have to be signed by</a:t>
            </a:r>
            <a:r>
              <a:rPr lang="en-US" baseline="0" dirty="0"/>
              <a:t> </a:t>
            </a:r>
            <a:r>
              <a:rPr lang="en-US" b="1" baseline="0" dirty="0"/>
              <a:t>employees</a:t>
            </a:r>
            <a:r>
              <a:rPr lang="en-US" baseline="0" dirty="0"/>
              <a:t> or someone with direct knowledge of their work.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We really </a:t>
            </a:r>
            <a:r>
              <a:rPr lang="en-US" b="1" baseline="0" dirty="0"/>
              <a:t>recommend that employees sign </a:t>
            </a:r>
            <a:r>
              <a:rPr lang="en-US" baseline="0" dirty="0"/>
              <a:t>their own forms.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Many supervisors don’t have direct knowledge of exactly what an employee does every hour of ever day.  </a:t>
            </a:r>
          </a:p>
          <a:p>
            <a:pPr marL="1106481" lvl="2"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There must be a </a:t>
            </a:r>
            <a:r>
              <a:rPr lang="en-US" b="1" baseline="0" dirty="0"/>
              <a:t>way to verify the accuracy</a:t>
            </a:r>
            <a:r>
              <a:rPr lang="en-US" baseline="0" dirty="0"/>
              <a:t>.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SBCTC has supervisors sign in addition to employees to help with this verification of accuracy.  </a:t>
            </a:r>
          </a:p>
          <a:p>
            <a:pPr marL="1106481" lvl="2"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May still need something else to back it up – appointments on Outlook calendars, etc.  </a:t>
            </a:r>
          </a:p>
          <a:p>
            <a:pPr marL="1106481" lvl="2"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Make sure any </a:t>
            </a:r>
            <a:r>
              <a:rPr lang="en-US" b="1" baseline="0" dirty="0"/>
              <a:t>form</a:t>
            </a:r>
            <a:r>
              <a:rPr lang="en-US" baseline="0" dirty="0"/>
              <a:t> you’re using </a:t>
            </a:r>
            <a:r>
              <a:rPr lang="en-US" b="1" baseline="0" dirty="0"/>
              <a:t>contains</a:t>
            </a:r>
            <a:r>
              <a:rPr lang="en-US" baseline="0" dirty="0"/>
              <a:t> the </a:t>
            </a:r>
            <a:r>
              <a:rPr lang="en-US" b="1" baseline="0" dirty="0"/>
              <a:t>required components on page 7 of the Guidelines</a:t>
            </a:r>
            <a:r>
              <a:rPr lang="en-US" baseline="0" dirty="0"/>
              <a:t>.  There’s also a </a:t>
            </a:r>
            <a:r>
              <a:rPr lang="en-US" b="1" baseline="0" dirty="0"/>
              <a:t>checklist on page 14 </a:t>
            </a:r>
            <a:r>
              <a:rPr lang="en-US" baseline="0" dirty="0"/>
              <a:t>to help.    </a:t>
            </a:r>
          </a:p>
          <a:p>
            <a:endParaRPr lang="en-US" b="0" baseline="0" dirty="0"/>
          </a:p>
          <a:p>
            <a:r>
              <a:rPr lang="en-US" b="1" baseline="0" dirty="0"/>
              <a:t>Reconciling </a:t>
            </a:r>
            <a:r>
              <a:rPr lang="en-US" b="0" baseline="0" dirty="0"/>
              <a:t>– </a:t>
            </a:r>
          </a:p>
          <a:p>
            <a:endParaRPr lang="en-US" b="0" baseline="0" dirty="0"/>
          </a:p>
          <a:p>
            <a:pPr marL="174708" indent="-174708">
              <a:buFont typeface="Arial" panose="020B0604020202020204" pitchFamily="34" charset="0"/>
              <a:buChar char="•"/>
            </a:pPr>
            <a:r>
              <a:rPr lang="en-US" b="1" dirty="0"/>
              <a:t>Remember our example before</a:t>
            </a:r>
            <a:r>
              <a:rPr lang="en-US" b="1" baseline="0" dirty="0"/>
              <a:t> </a:t>
            </a:r>
            <a:r>
              <a:rPr lang="en-US" baseline="0" dirty="0"/>
              <a:t>of the employee </a:t>
            </a:r>
            <a:r>
              <a:rPr lang="en-US" b="1" baseline="0" dirty="0"/>
              <a:t>charged 50% to WRT used as leveraged funds for BFET and 50% to WRT </a:t>
            </a:r>
            <a:r>
              <a:rPr lang="en-US" b="1" i="0" u="sng" baseline="0" dirty="0"/>
              <a:t>not</a:t>
            </a:r>
            <a:r>
              <a:rPr lang="en-US" b="1" baseline="0" dirty="0"/>
              <a:t> used as leveraged funds for BFET </a:t>
            </a:r>
            <a:r>
              <a:rPr lang="en-US" baseline="0" dirty="0"/>
              <a:t>funding?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Remember how their </a:t>
            </a:r>
            <a:r>
              <a:rPr lang="en-US" b="1" baseline="0" dirty="0"/>
              <a:t>T&amp;E reports reflected 40% of their time worked serving students co-enrolled in WRT and BFET </a:t>
            </a:r>
            <a:r>
              <a:rPr lang="en-US" b="0" baseline="0" dirty="0"/>
              <a:t>and</a:t>
            </a:r>
            <a:r>
              <a:rPr lang="en-US" b="1" baseline="0" dirty="0"/>
              <a:t> 60% on supporting students who were only enrolled in WRT (and not BFET)</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It is a federal requirement that </a:t>
            </a:r>
            <a:r>
              <a:rPr lang="en-US" b="1" baseline="0" dirty="0"/>
              <a:t>if there’s more than a 5% variance in</a:t>
            </a:r>
            <a:r>
              <a:rPr lang="en-US" baseline="0" dirty="0"/>
              <a:t> what is/was charged to a grant and what was recorded on T&amp;E reports, </a:t>
            </a:r>
            <a:r>
              <a:rPr lang="en-US" b="1" baseline="0" dirty="0"/>
              <a:t>and the variance results in more salary and benefits being charged to the grant than was actually worked on that program, then the amounts charged to the grant must be changed</a:t>
            </a:r>
            <a:r>
              <a:rPr lang="en-US" b="0" baseline="0" dirty="0"/>
              <a:t>.  </a:t>
            </a:r>
            <a:endParaRPr lang="en-US" b="1" baseline="0" dirty="0"/>
          </a:p>
          <a:p>
            <a:pPr marL="174708" indent="-174708">
              <a:buFont typeface="Arial" panose="020B0604020202020204" pitchFamily="34" charset="0"/>
              <a:buChar char="•"/>
            </a:pPr>
            <a:endParaRPr lang="en-US" b="1" baseline="0" dirty="0"/>
          </a:p>
          <a:p>
            <a:pPr marL="174708" indent="-174708">
              <a:buFont typeface="Arial" panose="020B0604020202020204" pitchFamily="34" charset="0"/>
              <a:buChar char="•"/>
            </a:pPr>
            <a:r>
              <a:rPr lang="en-US" baseline="0" dirty="0"/>
              <a:t>You </a:t>
            </a:r>
            <a:r>
              <a:rPr lang="en-US" b="1" baseline="0" dirty="0"/>
              <a:t>must reconcile T&amp;E reports with amounts charged to grants by the end of the grant and/or fiscal year. </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BFET runs on the federal fiscal year, and your college operates on the state fiscal year, so you have to reconcile what’s been charged to the grant at least twice for BFET:  before the end of the state fiscal year in June and again before your final billing.  </a:t>
            </a:r>
          </a:p>
          <a:p>
            <a:pPr marL="0" indent="0">
              <a:buFont typeface="Arial" panose="020B0604020202020204" pitchFamily="34" charset="0"/>
              <a:buNone/>
            </a:pPr>
            <a:endParaRPr lang="en-US" baseline="0" dirty="0"/>
          </a:p>
          <a:p>
            <a:pPr marL="174708" indent="-174708">
              <a:buFont typeface="Arial" panose="020B0604020202020204" pitchFamily="34" charset="0"/>
              <a:buChar char="•"/>
            </a:pPr>
            <a:r>
              <a:rPr lang="en-US" baseline="0" dirty="0"/>
              <a:t>This may mean that you need to refund some money to the grant.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If you’re unsure how to refund money to the grant, contact SBCTC grant staff for help.  </a:t>
            </a:r>
          </a:p>
        </p:txBody>
      </p:sp>
      <p:sp>
        <p:nvSpPr>
          <p:cNvPr id="4" name="Slide Number Placeholder 3"/>
          <p:cNvSpPr>
            <a:spLocks noGrp="1"/>
          </p:cNvSpPr>
          <p:nvPr>
            <p:ph type="sldNum" sz="quarter" idx="10"/>
          </p:nvPr>
        </p:nvSpPr>
        <p:spPr/>
        <p:txBody>
          <a:bodyPr/>
          <a:lstStyle/>
          <a:p>
            <a:fld id="{87384A02-D147-49A8-A06D-A5C08FF69055}" type="slidenum">
              <a:rPr lang="en-US" smtClean="0"/>
              <a:t>10</a:t>
            </a:fld>
            <a:endParaRPr lang="en-US"/>
          </a:p>
        </p:txBody>
      </p:sp>
    </p:spTree>
    <p:extLst>
      <p:ext uri="{BB962C8B-B14F-4D97-AF65-F5344CB8AC3E}">
        <p14:creationId xmlns:p14="http://schemas.microsoft.com/office/powerpoint/2010/main" val="3833262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may</a:t>
            </a:r>
            <a:r>
              <a:rPr lang="en-US" baseline="0" dirty="0"/>
              <a:t> be hard to read, but it’s taken from page 8 of the T&amp;E Guidelines.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11</a:t>
            </a:fld>
            <a:endParaRPr lang="en-US"/>
          </a:p>
        </p:txBody>
      </p:sp>
    </p:spTree>
    <p:extLst>
      <p:ext uri="{BB962C8B-B14F-4D97-AF65-F5344CB8AC3E}">
        <p14:creationId xmlns:p14="http://schemas.microsoft.com/office/powerpoint/2010/main" val="3748116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second method</a:t>
            </a:r>
            <a:r>
              <a:rPr lang="en-US" b="1" baseline="0" dirty="0"/>
              <a:t> </a:t>
            </a:r>
            <a:r>
              <a:rPr lang="en-US" baseline="0" dirty="0"/>
              <a:t>is the </a:t>
            </a:r>
            <a:r>
              <a:rPr lang="en-US" b="1" baseline="0" dirty="0"/>
              <a:t>Plan Confirmation </a:t>
            </a:r>
            <a:r>
              <a:rPr lang="en-US" baseline="0" dirty="0"/>
              <a:t>method.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Remember, </a:t>
            </a:r>
            <a:r>
              <a:rPr lang="en-US" b="1" baseline="0" dirty="0"/>
              <a:t>classified staff can NOT use this </a:t>
            </a:r>
            <a:r>
              <a:rPr lang="en-US" baseline="0" dirty="0"/>
              <a:t>method.  It’s only for exempt staff or faculty.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There are details on this plan on </a:t>
            </a:r>
            <a:r>
              <a:rPr lang="en-US" b="1" baseline="0" dirty="0"/>
              <a:t>pages 9 and 10 of the Guidelines, </a:t>
            </a:r>
            <a:r>
              <a:rPr lang="en-US" baseline="0" dirty="0"/>
              <a:t>a </a:t>
            </a:r>
            <a:r>
              <a:rPr lang="en-US" b="1" baseline="0" dirty="0"/>
              <a:t>sample form on page 11, and a checklist on page 15</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Just like the After-the-Fact method, it requires </a:t>
            </a:r>
            <a:r>
              <a:rPr lang="en-US" b="1" baseline="0" dirty="0"/>
              <a:t>funding sources to be identified</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It must </a:t>
            </a:r>
            <a:r>
              <a:rPr lang="en-US" b="1" baseline="0" dirty="0"/>
              <a:t>include estimates $ amounts and %s of salary </a:t>
            </a:r>
            <a:r>
              <a:rPr lang="en-US" baseline="0" dirty="0"/>
              <a:t>or effort by funding source.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It also has to be </a:t>
            </a:r>
            <a:r>
              <a:rPr lang="en-US" b="1" baseline="0" dirty="0"/>
              <a:t>monitored and adjusted </a:t>
            </a:r>
            <a:r>
              <a:rPr lang="en-US" baseline="0" dirty="0"/>
              <a:t>as necessary.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It also </a:t>
            </a:r>
            <a:r>
              <a:rPr lang="en-US" b="1" baseline="0" dirty="0"/>
              <a:t>has to reflect 100% of the position’s activities/funding</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Just like After the Fact, you </a:t>
            </a:r>
            <a:r>
              <a:rPr lang="en-US" b="1" baseline="0" dirty="0"/>
              <a:t>can lump all the “other” funding together </a:t>
            </a:r>
            <a:r>
              <a:rPr lang="en-US" baseline="0" dirty="0"/>
              <a:t>(the non-federal, non-match, non-leveraged funding sources).</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12</a:t>
            </a:fld>
            <a:endParaRPr lang="en-US"/>
          </a:p>
        </p:txBody>
      </p:sp>
    </p:spTree>
    <p:extLst>
      <p:ext uri="{BB962C8B-B14F-4D97-AF65-F5344CB8AC3E}">
        <p14:creationId xmlns:p14="http://schemas.microsoft.com/office/powerpoint/2010/main" val="3901530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The form has to be completed </a:t>
            </a:r>
            <a:r>
              <a:rPr lang="en-US" b="1" dirty="0"/>
              <a:t>at lest once per academic</a:t>
            </a:r>
            <a:r>
              <a:rPr lang="en-US" b="1" baseline="0" dirty="0"/>
              <a:t> term</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You also have to </a:t>
            </a:r>
            <a:r>
              <a:rPr lang="en-US" b="1" baseline="0" dirty="0"/>
              <a:t>adjust payroll and any amounts already billed to the grant if there is more than a 5% variance </a:t>
            </a:r>
            <a:r>
              <a:rPr lang="en-US" baseline="0" dirty="0"/>
              <a:t>in what was originally budgeted and charged to a grant.  </a:t>
            </a:r>
          </a:p>
          <a:p>
            <a:pPr defTabSz="465887">
              <a:defRPr/>
            </a:pPr>
            <a:endParaRPr lang="en-US" b="0" baseline="0" dirty="0"/>
          </a:p>
          <a:p>
            <a:pPr marL="174708" indent="-174708">
              <a:buFont typeface="Arial" panose="020B0604020202020204" pitchFamily="34" charset="0"/>
              <a:buChar char="•"/>
            </a:pPr>
            <a:r>
              <a:rPr lang="en-US" dirty="0"/>
              <a:t>These</a:t>
            </a:r>
            <a:r>
              <a:rPr lang="en-US" baseline="0" dirty="0"/>
              <a:t> forms must also be </a:t>
            </a:r>
            <a:r>
              <a:rPr lang="en-US" b="1" baseline="0" dirty="0"/>
              <a:t>signed by the employee or someone else with direct knowledge </a:t>
            </a:r>
            <a:r>
              <a:rPr lang="en-US" baseline="0" dirty="0"/>
              <a:t>of their work.  </a:t>
            </a:r>
          </a:p>
          <a:p>
            <a:pPr marL="174708" indent="-174708">
              <a:buFont typeface="Arial" panose="020B0604020202020204" pitchFamily="34" charset="0"/>
              <a:buChar char="•"/>
            </a:pPr>
            <a:endParaRPr lang="en-US" b="0" baseline="0" dirty="0"/>
          </a:p>
          <a:p>
            <a:pPr marL="640594" lvl="1" indent="-174708">
              <a:buFont typeface="Arial" panose="020B0604020202020204" pitchFamily="34" charset="0"/>
              <a:buChar char="•"/>
            </a:pPr>
            <a:r>
              <a:rPr lang="en-US" baseline="0" dirty="0"/>
              <a:t>You </a:t>
            </a:r>
            <a:r>
              <a:rPr lang="en-US" b="1" baseline="0" dirty="0"/>
              <a:t>still have to be able to verify the percent of time worked by each funding source</a:t>
            </a:r>
            <a:r>
              <a:rPr lang="en-US" baseline="0" dirty="0"/>
              <a:t>.  You could do this by: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1" baseline="0" dirty="0"/>
              <a:t>Contacting the employee and documenting </a:t>
            </a:r>
            <a:r>
              <a:rPr lang="en-US" baseline="0" dirty="0"/>
              <a:t>it.  </a:t>
            </a:r>
          </a:p>
          <a:p>
            <a:pPr marL="1106481" lvl="2" indent="-174708">
              <a:buFont typeface="Arial" panose="020B0604020202020204" pitchFamily="34" charset="0"/>
              <a:buChar char="•"/>
            </a:pPr>
            <a:r>
              <a:rPr lang="en-US" b="1" baseline="0" dirty="0"/>
              <a:t>Contacting the supervisor and documenting </a:t>
            </a:r>
            <a:r>
              <a:rPr lang="en-US" baseline="0" dirty="0"/>
              <a:t>it.  </a:t>
            </a:r>
          </a:p>
          <a:p>
            <a:pPr marL="1106481" lvl="2"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 also need some kind of </a:t>
            </a:r>
            <a:r>
              <a:rPr lang="en-US" b="1" baseline="0" dirty="0"/>
              <a:t>documented process to capture variances </a:t>
            </a:r>
            <a:r>
              <a:rPr lang="en-US" baseline="0" dirty="0"/>
              <a:t>in actual work percentages versus estimated work percentages. </a:t>
            </a:r>
          </a:p>
        </p:txBody>
      </p:sp>
      <p:sp>
        <p:nvSpPr>
          <p:cNvPr id="4" name="Slide Number Placeholder 3"/>
          <p:cNvSpPr>
            <a:spLocks noGrp="1"/>
          </p:cNvSpPr>
          <p:nvPr>
            <p:ph type="sldNum" sz="quarter" idx="10"/>
          </p:nvPr>
        </p:nvSpPr>
        <p:spPr/>
        <p:txBody>
          <a:bodyPr/>
          <a:lstStyle/>
          <a:p>
            <a:fld id="{87384A02-D147-49A8-A06D-A5C08FF69055}" type="slidenum">
              <a:rPr lang="en-US" smtClean="0"/>
              <a:t>13</a:t>
            </a:fld>
            <a:endParaRPr lang="en-US"/>
          </a:p>
        </p:txBody>
      </p:sp>
    </p:spTree>
    <p:extLst>
      <p:ext uri="{BB962C8B-B14F-4D97-AF65-F5344CB8AC3E}">
        <p14:creationId xmlns:p14="http://schemas.microsoft.com/office/powerpoint/2010/main" val="4002407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may also be</a:t>
            </a:r>
            <a:r>
              <a:rPr lang="en-US" baseline="0" dirty="0"/>
              <a:t> hard to read on this slide, but you can find the same example on page 11 of the T&amp;E Guidelines.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14</a:t>
            </a:fld>
            <a:endParaRPr lang="en-US"/>
          </a:p>
        </p:txBody>
      </p:sp>
    </p:spTree>
    <p:extLst>
      <p:ext uri="{BB962C8B-B14F-4D97-AF65-F5344CB8AC3E}">
        <p14:creationId xmlns:p14="http://schemas.microsoft.com/office/powerpoint/2010/main" val="3847633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Exempt staff or faculty </a:t>
            </a:r>
            <a:r>
              <a:rPr lang="en-US" baseline="0" dirty="0"/>
              <a:t>funded by a </a:t>
            </a:r>
            <a:r>
              <a:rPr lang="en-US" b="1" baseline="0" dirty="0"/>
              <a:t>single federal source </a:t>
            </a:r>
            <a:r>
              <a:rPr lang="en-US" baseline="0" dirty="0"/>
              <a:t>or a </a:t>
            </a:r>
            <a:r>
              <a:rPr lang="en-US" b="1" baseline="0" dirty="0"/>
              <a:t>single non-federal source used as match or leveraged funds </a:t>
            </a:r>
            <a:r>
              <a:rPr lang="en-US" baseline="0" dirty="0"/>
              <a:t>(and NO other funding sources!) </a:t>
            </a:r>
            <a:r>
              <a:rPr lang="en-US" b="1" baseline="0" dirty="0"/>
              <a:t>may complete a quarterly Certification of Pay </a:t>
            </a:r>
            <a:r>
              <a:rPr lang="en-US" b="0" baseline="0" dirty="0"/>
              <a:t>statement</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There is an </a:t>
            </a:r>
            <a:r>
              <a:rPr lang="en-US" b="1" baseline="0" dirty="0"/>
              <a:t>example </a:t>
            </a:r>
            <a:r>
              <a:rPr lang="en-US" b="0" baseline="0" dirty="0"/>
              <a:t>of this on </a:t>
            </a:r>
            <a:r>
              <a:rPr lang="en-US" b="1" baseline="0" dirty="0"/>
              <a:t>page 12 of the Guidelines</a:t>
            </a:r>
            <a:r>
              <a:rPr lang="en-US" baseline="0" dirty="0"/>
              <a:t>.  </a:t>
            </a:r>
          </a:p>
          <a:p>
            <a:pPr marL="640594" lvl="1"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An employee who’s time may be charged to a single funding source, such as WRT, that is only partially used as leveraged funds for BFET may not complete this type of T&amp;E form.  For example, the employee in our earlier example who was funded 50% from WRT funds used as leveraged funds for BFET and 50% from WRT funds not used as leveraged funds for BFET would have to complete After-the-Fact T&amp;E (if they were classified) or Plan Confirmation T&amp;E (if they were exempt or faculty).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This is </a:t>
            </a:r>
            <a:r>
              <a:rPr lang="en-US" b="1" baseline="0" dirty="0"/>
              <a:t>NOT for classified </a:t>
            </a:r>
            <a:r>
              <a:rPr lang="en-US" baseline="0" dirty="0"/>
              <a:t>staff.  Remember classified staff MUST complete After-the-Fact reports of actual hours worked.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 </a:t>
            </a:r>
            <a:r>
              <a:rPr lang="en-US" b="1" baseline="0" dirty="0"/>
              <a:t>forms must be signed at least once a quarter. </a:t>
            </a:r>
            <a:endParaRPr lang="en-US" baseline="0" dirty="0"/>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15</a:t>
            </a:fld>
            <a:endParaRPr lang="en-US"/>
          </a:p>
        </p:txBody>
      </p:sp>
    </p:spTree>
    <p:extLst>
      <p:ext uri="{BB962C8B-B14F-4D97-AF65-F5344CB8AC3E}">
        <p14:creationId xmlns:p14="http://schemas.microsoft.com/office/powerpoint/2010/main" val="21728253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sample from page 12</a:t>
            </a:r>
            <a:r>
              <a:rPr lang="en-US" baseline="0" dirty="0"/>
              <a:t> of the T&amp;E Guidelines.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16</a:t>
            </a:fld>
            <a:endParaRPr lang="en-US"/>
          </a:p>
        </p:txBody>
      </p:sp>
    </p:spTree>
    <p:extLst>
      <p:ext uri="{BB962C8B-B14F-4D97-AF65-F5344CB8AC3E}">
        <p14:creationId xmlns:p14="http://schemas.microsoft.com/office/powerpoint/2010/main" val="8596730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1" dirty="0"/>
              <a:t>Incidental work does</a:t>
            </a:r>
            <a:r>
              <a:rPr lang="en-US" b="1" baseline="0" dirty="0"/>
              <a:t> NOT require T&amp;E reporting </a:t>
            </a:r>
            <a:r>
              <a:rPr lang="en-US" baseline="0" dirty="0"/>
              <a:t>as long as: </a:t>
            </a:r>
          </a:p>
          <a:p>
            <a:endParaRPr lang="en-US" baseline="0" dirty="0"/>
          </a:p>
          <a:p>
            <a:pPr marL="640594" lvl="1" indent="-174708">
              <a:buFont typeface="Arial" panose="020B0604020202020204" pitchFamily="34" charset="0"/>
              <a:buChar char="•"/>
            </a:pPr>
            <a:r>
              <a:rPr lang="en-US" b="1" dirty="0"/>
              <a:t>Assignments are short-term</a:t>
            </a:r>
            <a:r>
              <a:rPr lang="en-US" b="1" baseline="0" dirty="0"/>
              <a:t> </a:t>
            </a:r>
            <a:r>
              <a:rPr lang="en-US" baseline="0" dirty="0"/>
              <a:t>in nature, which is defined as</a:t>
            </a:r>
            <a:r>
              <a:rPr lang="en-US" dirty="0"/>
              <a:t> </a:t>
            </a:r>
            <a:r>
              <a:rPr lang="en-US" b="1" dirty="0"/>
              <a:t>less than one academic</a:t>
            </a:r>
            <a:r>
              <a:rPr lang="en-US" b="1" baseline="0" dirty="0"/>
              <a:t> term</a:t>
            </a:r>
            <a:r>
              <a:rPr lang="en-US" baseline="0" dirty="0"/>
              <a:t>.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 </a:t>
            </a:r>
            <a:r>
              <a:rPr lang="en-US" b="1" baseline="0" dirty="0"/>
              <a:t>duties aren’t ongoing</a:t>
            </a:r>
            <a:r>
              <a:rPr lang="en-US" baseline="0" dirty="0"/>
              <a:t>.  They’re </a:t>
            </a:r>
            <a:r>
              <a:rPr lang="en-US" b="1" baseline="0" dirty="0"/>
              <a:t>one-time duties</a:t>
            </a:r>
            <a:r>
              <a:rPr lang="en-US" baseline="0" dirty="0"/>
              <a:t>.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If an employee does some incidental work for 2 weeks every quarter, that would be ongoing and would require T&amp;E.  </a:t>
            </a:r>
          </a:p>
          <a:p>
            <a:pPr marL="1106481" lvl="2"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You still have to be able to </a:t>
            </a:r>
            <a:r>
              <a:rPr lang="en-US" b="1" baseline="0" dirty="0"/>
              <a:t>identify the funding source for this incidental work in your financial system</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 should also have some kind of contract or stipend paperwork with the individual that identifies the funding source and method of payment.  </a:t>
            </a:r>
            <a:endParaRPr lang="en-US" b="0" baseline="0" dirty="0"/>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17</a:t>
            </a:fld>
            <a:endParaRPr lang="en-US"/>
          </a:p>
        </p:txBody>
      </p:sp>
    </p:spTree>
    <p:extLst>
      <p:ext uri="{BB962C8B-B14F-4D97-AF65-F5344CB8AC3E}">
        <p14:creationId xmlns:p14="http://schemas.microsoft.com/office/powerpoint/2010/main" val="23427320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a:t>
            </a:r>
            <a:r>
              <a:rPr lang="en-US" baseline="0" dirty="0"/>
              <a:t> organization </a:t>
            </a:r>
            <a:r>
              <a:rPr lang="en-US" b="1" baseline="0" dirty="0"/>
              <a:t>must do an annual internal evaluation of your T&amp;E reporting systems/methods</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This is </a:t>
            </a:r>
            <a:r>
              <a:rPr lang="en-US" b="1" baseline="0" dirty="0"/>
              <a:t>not just an annual review of the actual reports to adjust budgets and charges </a:t>
            </a:r>
            <a:r>
              <a:rPr lang="en-US" baseline="0" dirty="0"/>
              <a:t>to grants.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This is </a:t>
            </a:r>
            <a:r>
              <a:rPr lang="en-US" b="1" baseline="0" dirty="0"/>
              <a:t>about the actual methods and processes </a:t>
            </a:r>
            <a:r>
              <a:rPr lang="en-US" baseline="0" dirty="0"/>
              <a:t>you’re using.  This is about </a:t>
            </a:r>
            <a:r>
              <a:rPr lang="en-US" b="1" baseline="0" dirty="0"/>
              <a:t>identifying problem areas or holes and fixing things</a:t>
            </a:r>
            <a:r>
              <a:rPr lang="en-US" baseline="0" dirty="0"/>
              <a:t>.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1" baseline="0" dirty="0"/>
              <a:t>SBCTC’s review</a:t>
            </a:r>
            <a:r>
              <a:rPr lang="en-US" baseline="0" dirty="0"/>
              <a:t> or your organization </a:t>
            </a:r>
            <a:r>
              <a:rPr lang="en-US" b="1" baseline="0" dirty="0"/>
              <a:t>or an auditor’s review does not meet this requirement</a:t>
            </a:r>
            <a:r>
              <a:rPr lang="en-US" baseline="0" dirty="0"/>
              <a:t>.</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18</a:t>
            </a:fld>
            <a:endParaRPr lang="en-US"/>
          </a:p>
        </p:txBody>
      </p:sp>
    </p:spTree>
    <p:extLst>
      <p:ext uri="{BB962C8B-B14F-4D97-AF65-F5344CB8AC3E}">
        <p14:creationId xmlns:p14="http://schemas.microsoft.com/office/powerpoint/2010/main" val="294152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19</a:t>
            </a:fld>
            <a:endParaRPr lang="en-US"/>
          </a:p>
        </p:txBody>
      </p:sp>
    </p:spTree>
    <p:extLst>
      <p:ext uri="{BB962C8B-B14F-4D97-AF65-F5344CB8AC3E}">
        <p14:creationId xmlns:p14="http://schemas.microsoft.com/office/powerpoint/2010/main" val="4094126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Time and Effort Guidelines document has all the basics for how to do Time and Effort reporting as well as sample documents. </a:t>
            </a:r>
          </a:p>
          <a:p>
            <a:endParaRPr lang="en-US" baseline="0" dirty="0"/>
          </a:p>
          <a:p>
            <a:r>
              <a:rPr lang="en-US" baseline="0" dirty="0"/>
              <a:t>You can find it in three different locations: </a:t>
            </a:r>
          </a:p>
          <a:p>
            <a:endParaRPr lang="en-US" baseline="0" dirty="0"/>
          </a:p>
          <a:p>
            <a:pPr marL="174708" indent="-174708">
              <a:buFont typeface="Arial" panose="020B0604020202020204" pitchFamily="34" charset="0"/>
              <a:buChar char="•"/>
            </a:pPr>
            <a:r>
              <a:rPr lang="en-US" baseline="0" dirty="0"/>
              <a:t>In the How To section of OGMS or the Online Grant Management System.  You do not need an OGMS user account to access this document, nor do you need to log into OGMS to get it.  </a:t>
            </a:r>
          </a:p>
          <a:p>
            <a:pPr marL="174708" indent="-174708">
              <a:buFont typeface="Arial" panose="020B0604020202020204" pitchFamily="34" charset="0"/>
              <a:buChar char="•"/>
            </a:pPr>
            <a:r>
              <a:rPr lang="en-US" baseline="0" dirty="0"/>
              <a:t>In the Resources section of OBIS or the Online Budget and Invoicing System.  You do indeed need an OBIS user account to get to the Guidelines document in OBIS.  It’s the exact same document that you can access in the other two locations, so don’t worry if you don’t have an OBIS user account. </a:t>
            </a:r>
          </a:p>
          <a:p>
            <a:pPr marL="174708" indent="-174708">
              <a:buFont typeface="Arial" panose="020B0604020202020204" pitchFamily="34" charset="0"/>
              <a:buChar char="•"/>
            </a:pPr>
            <a:r>
              <a:rPr lang="en-US" dirty="0"/>
              <a:t>On</a:t>
            </a:r>
            <a:r>
              <a:rPr lang="en-US" baseline="0" dirty="0"/>
              <a:t> the SBCTC website.  It’s on the “Manage an Existing Grant” web page.  However, it’s easy to find if you just go to the search box on the SBCTC web page and type in “Time and Effort Guidelines.”  </a:t>
            </a:r>
          </a:p>
          <a:p>
            <a:pPr marL="174708" indent="-174708">
              <a:buFont typeface="Arial" panose="020B0604020202020204" pitchFamily="34" charset="0"/>
              <a:buChar char="•"/>
            </a:pPr>
            <a:endParaRPr lang="en-US" baseline="0" dirty="0"/>
          </a:p>
          <a:p>
            <a:r>
              <a:rPr lang="en-US" baseline="0" dirty="0"/>
              <a:t>It’s best if you link to one of those documents so that you’re accessing it in one of those locations each time you use it as we do update it from time to time.  If you save a copy either on a computer or a printed copy, you might miss out on any updates.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2</a:t>
            </a:fld>
            <a:endParaRPr lang="en-US"/>
          </a:p>
        </p:txBody>
      </p:sp>
    </p:spTree>
    <p:extLst>
      <p:ext uri="{BB962C8B-B14F-4D97-AF65-F5344CB8AC3E}">
        <p14:creationId xmlns:p14="http://schemas.microsoft.com/office/powerpoint/2010/main" val="4080321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Time and Effort (T&amp;E) reporting is the federally mandated method of certifying that salaries and benefits charged to a federal grant are accurate and sued to support such charges.  Grantees are required to do T&amp;E.  SBCTC is required to monitor</a:t>
            </a:r>
            <a:r>
              <a:rPr lang="en-US" baseline="0" dirty="0"/>
              <a:t> it.  </a:t>
            </a:r>
            <a:endParaRPr lang="en-US" dirty="0"/>
          </a:p>
          <a:p>
            <a:endParaRPr lang="en-US" dirty="0"/>
          </a:p>
          <a:p>
            <a:r>
              <a:rPr lang="en-US" dirty="0"/>
              <a:t>More information on</a:t>
            </a:r>
            <a:r>
              <a:rPr lang="en-US" baseline="0" dirty="0"/>
              <a:t> page 3 of the Guidelines. </a:t>
            </a:r>
          </a:p>
          <a:p>
            <a:endParaRPr lang="en-US" baseline="0" dirty="0"/>
          </a:p>
          <a:p>
            <a:r>
              <a:rPr lang="en-US" baseline="0" dirty="0"/>
              <a:t>Each organization that receives federal grant funding must have a process for time and effort.  </a:t>
            </a:r>
          </a:p>
          <a:p>
            <a:endParaRPr lang="en-US" baseline="0" dirty="0"/>
          </a:p>
          <a:p>
            <a:pPr marL="640594" lvl="1" indent="-174708">
              <a:buFont typeface="Arial" panose="020B0604020202020204" pitchFamily="34" charset="0"/>
              <a:buChar char="•"/>
            </a:pPr>
            <a:r>
              <a:rPr lang="en-US" dirty="0"/>
              <a:t>It shouldn’t be a unique process for each program or grant.</a:t>
            </a:r>
            <a:r>
              <a:rPr lang="en-US" baseline="0" dirty="0"/>
              <a:t>  You may have some slight nuances by program/grant, but should still follow the same process for the organization.    </a:t>
            </a:r>
          </a:p>
          <a:p>
            <a:endParaRPr lang="en-US" baseline="0" dirty="0"/>
          </a:p>
          <a:p>
            <a:r>
              <a:rPr lang="en-US" baseline="0" dirty="0"/>
              <a:t>If you are “</a:t>
            </a:r>
            <a:r>
              <a:rPr lang="en-US" b="1" baseline="0" dirty="0"/>
              <a:t>grant mangers</a:t>
            </a:r>
            <a:r>
              <a:rPr lang="en-US" baseline="0" dirty="0"/>
              <a:t>” for a federal grant, you are </a:t>
            </a:r>
            <a:r>
              <a:rPr lang="en-US" b="1" baseline="0" dirty="0"/>
              <a:t>ultimately responsible</a:t>
            </a:r>
            <a:r>
              <a:rPr lang="en-US" baseline="0" dirty="0"/>
              <a:t> for ensuring all grant requirements are met.  </a:t>
            </a:r>
          </a:p>
          <a:p>
            <a:endParaRPr lang="en-US" baseline="0" dirty="0"/>
          </a:p>
          <a:p>
            <a:pPr marL="640594" lvl="1" indent="-174708">
              <a:buFont typeface="Arial" panose="020B0604020202020204" pitchFamily="34" charset="0"/>
              <a:buChar char="•"/>
            </a:pPr>
            <a:r>
              <a:rPr lang="en-US" baseline="0" dirty="0"/>
              <a:t>T&amp;E is one of those requirements.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 need to be </a:t>
            </a:r>
            <a:r>
              <a:rPr lang="en-US" b="1" baseline="0" dirty="0"/>
              <a:t>aware of your organization’s T&amp;E processes </a:t>
            </a:r>
            <a:r>
              <a:rPr lang="en-US" baseline="0" dirty="0"/>
              <a:t>to ensure T&amp;E is done and done correctly for the grants you oversee.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If your organization’s process isn’t adequate, you need to work with your business or grants office to help make some improvements.  </a:t>
            </a:r>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3</a:t>
            </a:fld>
            <a:endParaRPr lang="en-US"/>
          </a:p>
        </p:txBody>
      </p:sp>
    </p:spTree>
    <p:extLst>
      <p:ext uri="{BB962C8B-B14F-4D97-AF65-F5344CB8AC3E}">
        <p14:creationId xmlns:p14="http://schemas.microsoft.com/office/powerpoint/2010/main" val="619858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faculty/staff</a:t>
            </a:r>
            <a:r>
              <a:rPr lang="en-US" baseline="0" dirty="0"/>
              <a:t> funded in whole or in part by a federal grant must complete time and effort reports.  </a:t>
            </a:r>
          </a:p>
          <a:p>
            <a:pPr marL="174708" indent="-174708">
              <a:buFont typeface="Arial" panose="020B0604020202020204" pitchFamily="34" charset="0"/>
              <a:buChar char="•"/>
            </a:pPr>
            <a:endParaRPr lang="en-US" baseline="0" dirty="0"/>
          </a:p>
          <a:p>
            <a:r>
              <a:rPr lang="en-US" baseline="0" dirty="0"/>
              <a:t>All faculty/staff funded in whole or in part by non-federal funds used as a match or leveraged funds for a grant must also complete time and effort reports.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More info on </a:t>
            </a:r>
            <a:r>
              <a:rPr lang="en-US" b="0" baseline="0" dirty="0"/>
              <a:t>pages 3-4 of the Guidelines on this.  </a:t>
            </a:r>
            <a:endParaRPr lang="en-US" b="0" dirty="0"/>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4</a:t>
            </a:fld>
            <a:endParaRPr lang="en-US"/>
          </a:p>
        </p:txBody>
      </p:sp>
    </p:spTree>
    <p:extLst>
      <p:ext uri="{BB962C8B-B14F-4D97-AF65-F5344CB8AC3E}">
        <p14:creationId xmlns:p14="http://schemas.microsoft.com/office/powerpoint/2010/main" val="1029360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Time and effort reports must</a:t>
            </a:r>
            <a:r>
              <a:rPr lang="en-US" baseline="0" dirty="0"/>
              <a:t> identify the funding source, which is not necessarily the same as the program.  </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BFET is the program, but the funding source for an employees salary and benefits might be from another funding source, such as state Opportunity Grant funds that are being used as leveraged funds for BFET.  </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Be sure to identify the funding source(s) on time and effort reports.  </a:t>
            </a:r>
          </a:p>
          <a:p>
            <a:pPr marL="171450" indent="-171450">
              <a:buFont typeface="Arial" panose="020B0604020202020204" pitchFamily="34" charset="0"/>
              <a:buChar char="•"/>
            </a:pPr>
            <a:endParaRPr lang="en-US" baseline="0" dirty="0"/>
          </a:p>
          <a:p>
            <a:pPr marL="628650" lvl="1" indent="-171450">
              <a:buFont typeface="Arial" panose="020B0604020202020204" pitchFamily="34" charset="0"/>
              <a:buChar char="•"/>
            </a:pPr>
            <a:r>
              <a:rPr lang="en-US" baseline="0" dirty="0"/>
              <a:t>BFET grant fiscal guidelines also require that, for any funding leveraged for BFET that you include both the original name of the funding source and a note that it’s leveraged for BFET.  For example:  “Opportunity Grant (BFET Leveraged).”</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Each federal funding source or non-federal funding source used as match or leveraged funds for a federal grant, that makes up an individual’s salary and benefits must be listed separately on time and effort reports.</a:t>
            </a:r>
          </a:p>
          <a:p>
            <a:pPr marL="171450" indent="-171450">
              <a:buFont typeface="Arial" panose="020B0604020202020204" pitchFamily="34" charset="0"/>
              <a:buChar char="•"/>
            </a:pPr>
            <a:endParaRPr lang="en-US" baseline="0" dirty="0"/>
          </a:p>
          <a:p>
            <a:pPr marL="628650" lvl="1" indent="-171450">
              <a:buFont typeface="Arial" panose="020B0604020202020204" pitchFamily="34" charset="0"/>
              <a:buChar char="•"/>
            </a:pPr>
            <a:r>
              <a:rPr lang="en-US" baseline="0" dirty="0"/>
              <a:t>Any “other” funding may be lumped together on an “other” funding line.  These would be any non-federal funding sources that are not used as match or leveraged funds.  </a:t>
            </a:r>
          </a:p>
        </p:txBody>
      </p:sp>
      <p:sp>
        <p:nvSpPr>
          <p:cNvPr id="4" name="Slide Number Placeholder 3"/>
          <p:cNvSpPr>
            <a:spLocks noGrp="1"/>
          </p:cNvSpPr>
          <p:nvPr>
            <p:ph type="sldNum" sz="quarter" idx="10"/>
          </p:nvPr>
        </p:nvSpPr>
        <p:spPr/>
        <p:txBody>
          <a:bodyPr/>
          <a:lstStyle/>
          <a:p>
            <a:fld id="{87384A02-D147-49A8-A06D-A5C08FF69055}" type="slidenum">
              <a:rPr lang="en-US" smtClean="0"/>
              <a:t>5</a:t>
            </a:fld>
            <a:endParaRPr lang="en-US"/>
          </a:p>
        </p:txBody>
      </p:sp>
    </p:spTree>
    <p:extLst>
      <p:ext uri="{BB962C8B-B14F-4D97-AF65-F5344CB8AC3E}">
        <p14:creationId xmlns:p14="http://schemas.microsoft.com/office/powerpoint/2010/main" val="4175106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Payroll</a:t>
            </a:r>
            <a:r>
              <a:rPr lang="en-US" b="1" baseline="0" dirty="0"/>
              <a:t> reports and T&amp;E reports are NOT the same thing</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Payroll reports may NOT simply be signed off for T&amp;E purposes.  They don’t meet requirements.  </a:t>
            </a:r>
          </a:p>
          <a:p>
            <a:pPr marL="640594" lvl="1" indent="-174708">
              <a:buFont typeface="Arial" panose="020B0604020202020204" pitchFamily="34" charset="0"/>
              <a:buChar char="•"/>
            </a:pPr>
            <a:endParaRPr lang="en-US" baseline="0" dirty="0"/>
          </a:p>
          <a:p>
            <a:r>
              <a:rPr lang="en-US" b="1" baseline="0" dirty="0"/>
              <a:t>Payroll reports </a:t>
            </a:r>
            <a:r>
              <a:rPr lang="en-US" baseline="0" dirty="0"/>
              <a:t>reflect </a:t>
            </a:r>
            <a:r>
              <a:rPr lang="en-US" b="1" baseline="0" dirty="0"/>
              <a:t>how an employee is actually paid </a:t>
            </a:r>
            <a:r>
              <a:rPr lang="en-US" baseline="0" dirty="0"/>
              <a:t>– what amounts from what funding sources.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Example, an employee may be paid </a:t>
            </a:r>
            <a:r>
              <a:rPr lang="en-US" b="1" baseline="0" dirty="0"/>
              <a:t>50% from WRT funds used as leveraged funds for BFET </a:t>
            </a:r>
            <a:r>
              <a:rPr lang="en-US" b="0" baseline="0" dirty="0"/>
              <a:t>(to work with students co-enrolled in BFET and WRT) </a:t>
            </a:r>
            <a:r>
              <a:rPr lang="en-US" baseline="0" dirty="0"/>
              <a:t>and </a:t>
            </a:r>
            <a:r>
              <a:rPr lang="en-US" b="1" baseline="0" dirty="0"/>
              <a:t>50% from WRT funds not used as leveraged funds for BFET </a:t>
            </a:r>
            <a:r>
              <a:rPr lang="en-US" b="0" baseline="0" dirty="0"/>
              <a:t>(to work with students who are only WRT student and not also co-enrolled in BFET).</a:t>
            </a:r>
          </a:p>
          <a:p>
            <a:pPr marL="174708" indent="-174708">
              <a:buFont typeface="Arial" panose="020B0604020202020204" pitchFamily="34" charset="0"/>
              <a:buChar char="•"/>
            </a:pPr>
            <a:endParaRPr lang="en-US" baseline="0" dirty="0"/>
          </a:p>
          <a:p>
            <a:r>
              <a:rPr lang="en-US" b="1" baseline="0" dirty="0"/>
              <a:t>T&amp;E reports </a:t>
            </a:r>
            <a:r>
              <a:rPr lang="en-US" baseline="0" dirty="0"/>
              <a:t>are </a:t>
            </a:r>
            <a:r>
              <a:rPr lang="en-US" b="1" baseline="0" dirty="0"/>
              <a:t>certified reports </a:t>
            </a:r>
            <a:r>
              <a:rPr lang="en-US" baseline="0" dirty="0"/>
              <a:t>that </a:t>
            </a:r>
            <a:r>
              <a:rPr lang="en-US" b="1" baseline="0" dirty="0"/>
              <a:t>reflect the actual time an employee works in each area</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Example, that same employee might have actually only spent </a:t>
            </a:r>
            <a:r>
              <a:rPr lang="en-US" b="1" baseline="0" dirty="0"/>
              <a:t>40% of their time working with the students co-enrolled in WRT and BFET </a:t>
            </a:r>
            <a:r>
              <a:rPr lang="en-US" baseline="0" dirty="0"/>
              <a:t>and </a:t>
            </a:r>
            <a:r>
              <a:rPr lang="en-US" b="1" baseline="0" dirty="0"/>
              <a:t>60% of their time working with the WRT student who aren’t co-enrolled in BFET. </a:t>
            </a:r>
            <a:r>
              <a:rPr lang="en-US" baseline="0" dirty="0"/>
              <a:t>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If/when T&amp;E reports are submitted with different %s payroll may often need to be adjusted.  </a:t>
            </a:r>
          </a:p>
          <a:p>
            <a:pPr marL="1106481" lvl="2" indent="-174708">
              <a:buFont typeface="Arial" panose="020B0604020202020204" pitchFamily="34" charset="0"/>
              <a:buChar char="•"/>
            </a:pPr>
            <a:endParaRPr lang="en-US" baseline="0" dirty="0"/>
          </a:p>
          <a:p>
            <a:pPr marL="1572368" lvl="3" indent="-174708">
              <a:buFont typeface="Arial" panose="020B0604020202020204" pitchFamily="34" charset="0"/>
              <a:buChar char="•"/>
            </a:pPr>
            <a:r>
              <a:rPr lang="en-US" baseline="0" dirty="0"/>
              <a:t>We’ll talk about that more later.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6</a:t>
            </a:fld>
            <a:endParaRPr lang="en-US"/>
          </a:p>
        </p:txBody>
      </p:sp>
    </p:spTree>
    <p:extLst>
      <p:ext uri="{BB962C8B-B14F-4D97-AF65-F5344CB8AC3E}">
        <p14:creationId xmlns:p14="http://schemas.microsoft.com/office/powerpoint/2010/main" val="279939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a:t>
            </a:r>
            <a:r>
              <a:rPr lang="en-US" baseline="0" dirty="0"/>
              <a:t> are </a:t>
            </a:r>
            <a:r>
              <a:rPr lang="en-US" b="1" baseline="0" dirty="0"/>
              <a:t>3 acceptable T&amp;E systems or methods</a:t>
            </a:r>
            <a:r>
              <a:rPr lang="en-US" baseline="0" dirty="0"/>
              <a:t>.  </a:t>
            </a:r>
          </a:p>
          <a:p>
            <a:endParaRPr lang="en-US" baseline="0" dirty="0"/>
          </a:p>
          <a:p>
            <a:pPr marL="232943" indent="-232943">
              <a:buFont typeface="+mj-lt"/>
              <a:buAutoNum type="arabicPeriod"/>
            </a:pPr>
            <a:r>
              <a:rPr lang="en-US" b="1" baseline="0" dirty="0"/>
              <a:t>After the Fact</a:t>
            </a:r>
            <a:r>
              <a:rPr lang="en-US" baseline="0" dirty="0"/>
              <a:t> activity reports</a:t>
            </a:r>
          </a:p>
          <a:p>
            <a:pPr marL="232943" indent="-232943">
              <a:buFont typeface="+mj-lt"/>
              <a:buAutoNum type="arabicPeriod"/>
            </a:pPr>
            <a:endParaRPr lang="en-US" baseline="0" dirty="0"/>
          </a:p>
          <a:p>
            <a:pPr marL="698830" lvl="1" indent="-232943">
              <a:buFont typeface="Arial" panose="020B0604020202020204" pitchFamily="34" charset="0"/>
              <a:buChar char="•"/>
            </a:pPr>
            <a:r>
              <a:rPr lang="en-US" b="1" baseline="0" dirty="0"/>
              <a:t>Employees log hours worked </a:t>
            </a:r>
            <a:r>
              <a:rPr lang="en-US" baseline="0" dirty="0"/>
              <a:t>in each funding source </a:t>
            </a:r>
            <a:r>
              <a:rPr lang="en-US" b="1" baseline="0" dirty="0"/>
              <a:t>after they worked those hours</a:t>
            </a:r>
          </a:p>
          <a:p>
            <a:pPr marL="698830" lvl="1" indent="-232943">
              <a:buFont typeface="Arial" panose="020B0604020202020204" pitchFamily="34" charset="0"/>
              <a:buChar char="•"/>
            </a:pPr>
            <a:endParaRPr lang="en-US" baseline="0" dirty="0"/>
          </a:p>
          <a:p>
            <a:pPr marL="232943" indent="-232943">
              <a:buFont typeface="+mj-lt"/>
              <a:buAutoNum type="arabicPeriod"/>
            </a:pPr>
            <a:r>
              <a:rPr lang="en-US" b="1" baseline="0" dirty="0"/>
              <a:t>Plan Confirmation</a:t>
            </a:r>
          </a:p>
          <a:p>
            <a:pPr marL="232943" indent="-232943">
              <a:buFont typeface="+mj-lt"/>
              <a:buAutoNum type="arabicPeriod"/>
            </a:pPr>
            <a:endParaRPr lang="en-US" baseline="0" dirty="0"/>
          </a:p>
          <a:p>
            <a:pPr marL="698830" lvl="1" indent="-232943">
              <a:buFont typeface="Arial" panose="020B0604020202020204" pitchFamily="34" charset="0"/>
              <a:buChar char="•"/>
            </a:pPr>
            <a:r>
              <a:rPr lang="en-US" baseline="0" dirty="0"/>
              <a:t>These have </a:t>
            </a:r>
            <a:r>
              <a:rPr lang="en-US" b="1" baseline="0" dirty="0"/>
              <a:t>initial estimates</a:t>
            </a:r>
            <a:r>
              <a:rPr lang="en-US" baseline="0" dirty="0"/>
              <a:t>.  </a:t>
            </a:r>
          </a:p>
          <a:p>
            <a:pPr marL="698830" lvl="1" indent="-232943">
              <a:buFont typeface="Arial" panose="020B0604020202020204" pitchFamily="34" charset="0"/>
              <a:buChar char="•"/>
            </a:pPr>
            <a:r>
              <a:rPr lang="en-US" baseline="0" dirty="0"/>
              <a:t>Employees then </a:t>
            </a:r>
            <a:r>
              <a:rPr lang="en-US" b="1" baseline="0" dirty="0"/>
              <a:t>confirm or adjust the estimates at the end </a:t>
            </a:r>
            <a:r>
              <a:rPr lang="en-US" baseline="0" dirty="0"/>
              <a:t>of a period of time.  </a:t>
            </a:r>
          </a:p>
          <a:p>
            <a:pPr marL="698830" lvl="1" indent="-232943">
              <a:buFont typeface="Arial" panose="020B0604020202020204" pitchFamily="34" charset="0"/>
              <a:buChar char="•"/>
            </a:pPr>
            <a:endParaRPr lang="en-US" baseline="0" dirty="0"/>
          </a:p>
          <a:p>
            <a:pPr marL="232943" indent="-232943">
              <a:buFont typeface="+mj-lt"/>
              <a:buAutoNum type="arabicPeriod"/>
            </a:pPr>
            <a:r>
              <a:rPr lang="en-US" b="1" baseline="0" dirty="0"/>
              <a:t>Multiple Confirmation </a:t>
            </a:r>
            <a:r>
              <a:rPr lang="en-US" baseline="0" dirty="0"/>
              <a:t>method</a:t>
            </a:r>
          </a:p>
          <a:p>
            <a:pPr marL="232943" indent="-232943">
              <a:buFont typeface="+mj-lt"/>
              <a:buAutoNum type="arabicPeriod"/>
            </a:pPr>
            <a:endParaRPr lang="en-US" baseline="0" dirty="0"/>
          </a:p>
          <a:p>
            <a:pPr marL="698830" lvl="1" indent="-232943">
              <a:buFont typeface="Arial" panose="020B0604020202020204" pitchFamily="34" charset="0"/>
              <a:buChar char="•"/>
            </a:pPr>
            <a:r>
              <a:rPr lang="en-US" baseline="0" dirty="0"/>
              <a:t>This is a mix of 1 &amp; 2. </a:t>
            </a:r>
          </a:p>
          <a:p>
            <a:pPr marL="698830" lvl="1" indent="-232943">
              <a:buFont typeface="Arial" panose="020B0604020202020204" pitchFamily="34" charset="0"/>
              <a:buChar char="•"/>
            </a:pPr>
            <a:r>
              <a:rPr lang="en-US" baseline="0" dirty="0"/>
              <a:t>Be sure to follow both sets of rules if you use this method. </a:t>
            </a:r>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7</a:t>
            </a:fld>
            <a:endParaRPr lang="en-US"/>
          </a:p>
        </p:txBody>
      </p:sp>
    </p:spTree>
    <p:extLst>
      <p:ext uri="{BB962C8B-B14F-4D97-AF65-F5344CB8AC3E}">
        <p14:creationId xmlns:p14="http://schemas.microsoft.com/office/powerpoint/2010/main" val="2417930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1" dirty="0"/>
              <a:t>Pages 5</a:t>
            </a:r>
            <a:r>
              <a:rPr lang="en-US" b="1" baseline="0" dirty="0"/>
              <a:t> and </a:t>
            </a:r>
            <a:r>
              <a:rPr lang="en-US" b="1" dirty="0"/>
              <a:t>6 of the Guidelines </a:t>
            </a:r>
            <a:r>
              <a:rPr lang="en-US" dirty="0"/>
              <a:t>identifies</a:t>
            </a:r>
            <a:r>
              <a:rPr lang="en-US" baseline="0" dirty="0"/>
              <a:t> which employees can complete which types of T&amp;E reports.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1" baseline="0" dirty="0"/>
              <a:t>Classified employees, hourly employees, and student workers, such as Work Study students, MUST complete After the Fact reports.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They have </a:t>
            </a:r>
            <a:r>
              <a:rPr lang="en-US" b="1" baseline="0" dirty="0"/>
              <a:t>NO OTHER OPTIONS</a:t>
            </a:r>
            <a:r>
              <a:rPr lang="en-US" baseline="0" dirty="0"/>
              <a:t>.  </a:t>
            </a:r>
          </a:p>
          <a:p>
            <a:pPr marL="640594" lvl="1"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1" baseline="0" dirty="0"/>
              <a:t>Exempt staff and faculty </a:t>
            </a:r>
            <a:r>
              <a:rPr lang="en-US" baseline="0" dirty="0"/>
              <a:t>can complete T&amp;E using </a:t>
            </a:r>
            <a:r>
              <a:rPr lang="en-US" b="1" baseline="0" dirty="0"/>
              <a:t>any of the methods</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1" baseline="0" dirty="0"/>
              <a:t>Because</a:t>
            </a:r>
            <a:r>
              <a:rPr lang="en-US" baseline="0" dirty="0"/>
              <a:t> there is </a:t>
            </a:r>
            <a:r>
              <a:rPr lang="en-US" b="1" baseline="0" dirty="0"/>
              <a:t>only one option </a:t>
            </a:r>
            <a:r>
              <a:rPr lang="en-US" baseline="0" dirty="0"/>
              <a:t>for </a:t>
            </a:r>
            <a:r>
              <a:rPr lang="en-US" b="1" baseline="0" dirty="0"/>
              <a:t>classified</a:t>
            </a:r>
            <a:r>
              <a:rPr lang="en-US" baseline="0" dirty="0"/>
              <a:t> staff, an organization </a:t>
            </a:r>
            <a:r>
              <a:rPr lang="en-US" b="1" baseline="0" dirty="0"/>
              <a:t>may choose to have all employees do After-the-Fact </a:t>
            </a:r>
            <a:r>
              <a:rPr lang="en-US" baseline="0" dirty="0"/>
              <a:t>reporting.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That’s not to say you can’t have exempt staff or faculty use the Plan Confirmation system though.  You absolutely can.  </a:t>
            </a:r>
          </a:p>
          <a:p>
            <a:endParaRPr lang="en-US" b="0"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8</a:t>
            </a:fld>
            <a:endParaRPr lang="en-US"/>
          </a:p>
        </p:txBody>
      </p:sp>
    </p:spTree>
    <p:extLst>
      <p:ext uri="{BB962C8B-B14F-4D97-AF65-F5344CB8AC3E}">
        <p14:creationId xmlns:p14="http://schemas.microsoft.com/office/powerpoint/2010/main" val="138345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talk about</a:t>
            </a:r>
            <a:r>
              <a:rPr lang="en-US" baseline="0" dirty="0"/>
              <a:t> the </a:t>
            </a:r>
            <a:r>
              <a:rPr lang="en-US" b="1" baseline="0" dirty="0"/>
              <a:t>first option – After-the-Fact </a:t>
            </a:r>
            <a:r>
              <a:rPr lang="en-US" baseline="0" dirty="0"/>
              <a:t>reports.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 method that </a:t>
            </a:r>
            <a:r>
              <a:rPr lang="en-US" b="1" baseline="0" dirty="0"/>
              <a:t>classified staff MUST use </a:t>
            </a:r>
            <a:r>
              <a:rPr lang="en-US" baseline="0" dirty="0"/>
              <a:t>and </a:t>
            </a:r>
            <a:r>
              <a:rPr lang="en-US" b="1" baseline="0" dirty="0"/>
              <a:t>faculty and exempt staff MAY use</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1" baseline="0" dirty="0"/>
              <a:t>Page 7 of the Guidelines </a:t>
            </a:r>
            <a:r>
              <a:rPr lang="en-US" baseline="0" dirty="0"/>
              <a:t>has more </a:t>
            </a:r>
            <a:r>
              <a:rPr lang="en-US" b="1" baseline="0" dirty="0"/>
              <a:t>information</a:t>
            </a:r>
            <a:r>
              <a:rPr lang="en-US" baseline="0" dirty="0"/>
              <a:t> and </a:t>
            </a:r>
            <a:r>
              <a:rPr lang="en-US" b="1" baseline="0" dirty="0"/>
              <a:t>page 8 has an example form</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Some have asked for best practices – this form is a best practice…with one caveat….</a:t>
            </a:r>
          </a:p>
          <a:p>
            <a:pPr marL="640594" lvl="1"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After the Fact reports </a:t>
            </a:r>
            <a:r>
              <a:rPr lang="en-US" b="1" baseline="0" dirty="0"/>
              <a:t>require initial budget estimates </a:t>
            </a:r>
            <a:r>
              <a:rPr lang="en-US" baseline="0" dirty="0"/>
              <a:t>and </a:t>
            </a:r>
            <a:r>
              <a:rPr lang="en-US" b="1" baseline="0" dirty="0"/>
              <a:t>funding sources to be identified</a:t>
            </a:r>
            <a:r>
              <a:rPr lang="en-US" baseline="0" dirty="0"/>
              <a:t>.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You’ll see funding sources identified in the example on page 8.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 won’t see </a:t>
            </a:r>
            <a:r>
              <a:rPr lang="en-US" b="1" baseline="0" dirty="0"/>
              <a:t>initial estimates</a:t>
            </a:r>
            <a:r>
              <a:rPr lang="en-US" baseline="0" dirty="0"/>
              <a:t>.  You’ll have those </a:t>
            </a:r>
            <a:r>
              <a:rPr lang="en-US" b="1" baseline="0" dirty="0"/>
              <a:t>in your budget records and payroll records </a:t>
            </a:r>
            <a:r>
              <a:rPr lang="en-US" baseline="0" dirty="0"/>
              <a:t>though.  You may also choose to have the estimates on another page that your employees receive.  </a:t>
            </a:r>
          </a:p>
          <a:p>
            <a:pPr marL="640594" lvl="1"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There must also be a place for </a:t>
            </a:r>
            <a:r>
              <a:rPr lang="en-US" b="1" baseline="0" dirty="0"/>
              <a:t>employees to record their time </a:t>
            </a:r>
            <a:r>
              <a:rPr lang="en-US" baseline="0" dirty="0"/>
              <a:t>worked.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They </a:t>
            </a:r>
            <a:r>
              <a:rPr lang="en-US" b="1" baseline="0" dirty="0"/>
              <a:t>must account for 100% </a:t>
            </a:r>
            <a:r>
              <a:rPr lang="en-US" baseline="0" dirty="0"/>
              <a:t>of their time.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Each </a:t>
            </a:r>
            <a:r>
              <a:rPr lang="en-US" b="1" baseline="0" dirty="0"/>
              <a:t>federal and match or leveraged funding source </a:t>
            </a:r>
            <a:r>
              <a:rPr lang="en-US" baseline="0" dirty="0"/>
              <a:t>must be </a:t>
            </a:r>
            <a:r>
              <a:rPr lang="en-US" b="1" baseline="0" dirty="0"/>
              <a:t>listed separately</a:t>
            </a:r>
            <a:r>
              <a:rPr lang="en-US" baseline="0" dirty="0"/>
              <a:t>.  </a:t>
            </a:r>
          </a:p>
          <a:p>
            <a:pPr marL="1106481" lvl="2" indent="-174708">
              <a:buFont typeface="Arial" panose="020B0604020202020204" pitchFamily="34" charset="0"/>
              <a:buChar char="•"/>
            </a:pPr>
            <a:endParaRPr lang="en-US" baseline="0" dirty="0"/>
          </a:p>
          <a:p>
            <a:pPr marL="1572368" lvl="3" indent="-174708">
              <a:buFont typeface="Arial" panose="020B0604020202020204" pitchFamily="34" charset="0"/>
              <a:buChar char="•"/>
            </a:pPr>
            <a:r>
              <a:rPr lang="en-US" baseline="0" dirty="0"/>
              <a:t>For example, most colleges receive several different types of Perkins grants.  You can’t lump all Perkins grants into one line as they are considered separate funding sources. </a:t>
            </a:r>
          </a:p>
          <a:p>
            <a:pPr marL="1572368" lvl="3" indent="-174708">
              <a:buFont typeface="Arial" panose="020B0604020202020204" pitchFamily="34" charset="0"/>
              <a:buChar char="•"/>
            </a:pPr>
            <a:endParaRPr lang="en-US" baseline="0" dirty="0"/>
          </a:p>
          <a:p>
            <a:pPr marL="1572368" lvl="3" indent="-174708">
              <a:buFont typeface="Arial" panose="020B0604020202020204" pitchFamily="34" charset="0"/>
              <a:buChar char="•"/>
            </a:pPr>
            <a:r>
              <a:rPr lang="en-US" baseline="0" dirty="0"/>
              <a:t>However, activities within a grant do not have to be listed separately on T&amp;E forms.  For example, most colleges receive a single WorkFirst grant, but there are 7 different activities in that one grant.  T&amp;E forms can simply have the WorkFirst grant on one line – no need for up to 7 separate lines for that one grant as those activities are all funded by the same, single funding source.  However, it is possible your organization may still choose to require that detailed of a breakdown.  </a:t>
            </a:r>
          </a:p>
          <a:p>
            <a:pPr marL="1572368" lvl="3"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a:t>
            </a:r>
            <a:r>
              <a:rPr lang="en-US" b="1" baseline="0" dirty="0"/>
              <a:t>Other” funding </a:t>
            </a:r>
            <a:r>
              <a:rPr lang="en-US" baseline="0" dirty="0"/>
              <a:t>sources may be </a:t>
            </a:r>
            <a:r>
              <a:rPr lang="en-US" b="1" baseline="0" dirty="0"/>
              <a:t>lumped together</a:t>
            </a:r>
            <a:r>
              <a:rPr lang="en-US" baseline="0" dirty="0"/>
              <a:t>.  These would be any non-federal, non-match, non-leveraged funding sources.  </a:t>
            </a:r>
          </a:p>
          <a:p>
            <a:pPr marL="1106481" lvl="2"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Leave must be accounted for as well.  </a:t>
            </a:r>
            <a:endParaRPr lang="en-US" baseline="0" dirty="0">
              <a:solidFill>
                <a:srgbClr val="FF0000"/>
              </a:solidFill>
            </a:endParaRP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Employees</a:t>
            </a:r>
            <a:r>
              <a:rPr lang="en-US" baseline="0" dirty="0"/>
              <a:t> must </a:t>
            </a:r>
            <a:r>
              <a:rPr lang="en-US" b="1" baseline="0" dirty="0"/>
              <a:t>complete and submit </a:t>
            </a:r>
            <a:r>
              <a:rPr lang="en-US" baseline="0" dirty="0"/>
              <a:t>T&amp;E reports </a:t>
            </a:r>
            <a:r>
              <a:rPr lang="en-US" b="1" baseline="0" dirty="0"/>
              <a:t>at least </a:t>
            </a:r>
            <a:r>
              <a:rPr lang="en-US" baseline="0" dirty="0"/>
              <a:t>as often as </a:t>
            </a:r>
            <a:r>
              <a:rPr lang="en-US" b="1" baseline="0" dirty="0"/>
              <a:t>monthly</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Auditors say this is realistically as long as one can remember what they did each day.  </a:t>
            </a:r>
            <a:endParaRPr lang="en-US" dirty="0"/>
          </a:p>
          <a:p>
            <a:endParaRPr lang="en-US" b="0" baseline="0" dirty="0"/>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9</a:t>
            </a:fld>
            <a:endParaRPr lang="en-US"/>
          </a:p>
        </p:txBody>
      </p:sp>
    </p:spTree>
    <p:extLst>
      <p:ext uri="{BB962C8B-B14F-4D97-AF65-F5344CB8AC3E}">
        <p14:creationId xmlns:p14="http://schemas.microsoft.com/office/powerpoint/2010/main" val="39680338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3" y="0"/>
            <a:ext cx="6829477" cy="3749964"/>
          </a:xfrm>
          <a:prstGeom prst="rect">
            <a:avLst/>
          </a:prstGeom>
        </p:spPr>
      </p:pic>
      <p:sp>
        <p:nvSpPr>
          <p:cNvPr id="13" name="Title 1"/>
          <p:cNvSpPr>
            <a:spLocks noGrp="1"/>
          </p:cNvSpPr>
          <p:nvPr>
            <p:ph type="title" hasCustomPrompt="1"/>
          </p:nvPr>
        </p:nvSpPr>
        <p:spPr>
          <a:xfrm>
            <a:off x="369888" y="3863685"/>
            <a:ext cx="8336975" cy="999259"/>
          </a:xfrm>
          <a:prstGeom prst="rect">
            <a:avLst/>
          </a:prstGeom>
        </p:spPr>
        <p:txBody>
          <a:bodyPr/>
          <a:lstStyle>
            <a:lvl1pPr>
              <a:defRPr sz="4800" cap="all" baseline="0">
                <a:solidFill>
                  <a:srgbClr val="003764"/>
                </a:solidFill>
              </a:defRPr>
            </a:lvl1pPr>
          </a:lstStyle>
          <a:p>
            <a:r>
              <a:rPr lang="en-US" dirty="0"/>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Subheading</a:t>
            </a:r>
          </a:p>
        </p:txBody>
      </p:sp>
      <p:sp>
        <p:nvSpPr>
          <p:cNvPr id="19" name="Text Placeholder 18"/>
          <p:cNvSpPr>
            <a:spLocks noGrp="1"/>
          </p:cNvSpPr>
          <p:nvPr>
            <p:ph type="body" sz="quarter" idx="10" hasCustomPrompt="1"/>
          </p:nvPr>
        </p:nvSpPr>
        <p:spPr>
          <a:xfrm>
            <a:off x="369888" y="5769402"/>
            <a:ext cx="4614862" cy="758825"/>
          </a:xfrm>
          <a:prstGeom prst="rect">
            <a:avLst/>
          </a:prstGeom>
        </p:spPr>
        <p:txBody>
          <a:bodyPr/>
          <a:lstStyle>
            <a:lvl1pPr marL="0" indent="0">
              <a:buNone/>
              <a:defRPr sz="2000" baseline="0">
                <a:solidFill>
                  <a:srgbClr val="003764"/>
                </a:solidFill>
              </a:defRPr>
            </a:lvl1pPr>
          </a:lstStyle>
          <a:p>
            <a:pPr lvl="0"/>
            <a:r>
              <a:rPr lang="en-US" dirty="0"/>
              <a:t>Presenter(s)</a:t>
            </a:r>
            <a:br>
              <a:rPr lang="en-US" dirty="0"/>
            </a:br>
            <a:r>
              <a:rPr lang="en-US" dirty="0"/>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p:nvPr>
        </p:nvSpPr>
        <p:spPr>
          <a:xfrm>
            <a:off x="623888" y="1709745"/>
            <a:ext cx="7886700" cy="2852737"/>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70"/>
            <a:ext cx="78867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7/9/2024</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7/9/2024</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
        <p:nvSpPr>
          <p:cNvPr id="6" name="Title 1"/>
          <p:cNvSpPr>
            <a:spLocks noGrp="1"/>
          </p:cNvSpPr>
          <p:nvPr>
            <p:ph type="title"/>
          </p:nvPr>
        </p:nvSpPr>
        <p:spPr>
          <a:xfrm>
            <a:off x="519540" y="294198"/>
            <a:ext cx="8302337"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7" name="Content Placeholder 2"/>
          <p:cNvSpPr>
            <a:spLocks noGrp="1"/>
          </p:cNvSpPr>
          <p:nvPr>
            <p:ph idx="1"/>
          </p:nvPr>
        </p:nvSpPr>
        <p:spPr>
          <a:xfrm>
            <a:off x="519540" y="1174172"/>
            <a:ext cx="8336975"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hasCustomPrompt="1"/>
          </p:nvPr>
        </p:nvSpPr>
        <p:spPr>
          <a:xfrm>
            <a:off x="628650" y="1476958"/>
            <a:ext cx="7886700" cy="611619"/>
          </a:xfrm>
          <a:prstGeom prst="rect">
            <a:avLst/>
          </a:prstGeom>
        </p:spPr>
        <p:txBody>
          <a:bodyPr/>
          <a:lstStyle>
            <a:lvl1pPr>
              <a:defRPr sz="3500" cap="all" baseline="0">
                <a:solidFill>
                  <a:srgbClr val="003764"/>
                </a:solidFill>
              </a:defRPr>
            </a:lvl1pPr>
          </a:lstStyle>
          <a:p>
            <a:r>
              <a:rPr lang="en-US" dirty="0"/>
              <a:t>Final Slide</a:t>
            </a:r>
          </a:p>
        </p:txBody>
      </p:sp>
      <p:sp>
        <p:nvSpPr>
          <p:cNvPr id="7" name="Text Placeholder 6"/>
          <p:cNvSpPr>
            <a:spLocks noGrp="1"/>
          </p:cNvSpPr>
          <p:nvPr>
            <p:ph type="body" sz="quarter" idx="10" hasCustomPrompt="1"/>
          </p:nvPr>
        </p:nvSpPr>
        <p:spPr>
          <a:xfrm>
            <a:off x="628650" y="2265367"/>
            <a:ext cx="7886700" cy="3428855"/>
          </a:xfrm>
          <a:prstGeom prst="rect">
            <a:avLst/>
          </a:prstGeom>
        </p:spPr>
        <p:txBody>
          <a:bodyPr/>
          <a:lstStyle>
            <a:lvl1pPr marL="457200" marR="0" indent="-457200" algn="l" defTabSz="685766" rtl="0" eaLnBrk="1" fontAlgn="auto" latinLnBrk="0" hangingPunct="1">
              <a:lnSpc>
                <a:spcPct val="90000"/>
              </a:lnSpc>
              <a:spcBef>
                <a:spcPts val="750"/>
              </a:spcBef>
              <a:spcAft>
                <a:spcPts val="0"/>
              </a:spcAft>
              <a:buClrTx/>
              <a:buSzTx/>
              <a:buFont typeface="Arial" panose="020B0604020202020204" pitchFamily="34" charset="0"/>
              <a:buChar char="•"/>
              <a:tabLst/>
              <a:defRPr baseline="0">
                <a:solidFill>
                  <a:srgbClr val="003764"/>
                </a:solidFill>
              </a:defRPr>
            </a:lvl1pPr>
            <a:lvl2pPr marL="342884" indent="0">
              <a:buNone/>
              <a:defRPr>
                <a:solidFill>
                  <a:srgbClr val="003764"/>
                </a:solidFill>
              </a:defRPr>
            </a:lvl2pPr>
          </a:lstStyle>
          <a:p>
            <a:pPr marL="0" marR="0" lvl="0" indent="0" algn="l" defTabSz="685766"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Always use a Final Slide in order to include the Creative Commons footer language in the presentation.</a:t>
            </a:r>
            <a:br>
              <a:rPr lang="en-US" dirty="0"/>
            </a:br>
            <a:r>
              <a:rPr lang="en-US" dirty="0"/>
              <a:t>Ideas for the slide: Contact information; “Thank you;” “Questions?”</a:t>
            </a:r>
          </a:p>
        </p:txBody>
      </p:sp>
      <p:pic>
        <p:nvPicPr>
          <p:cNvPr id="14" name="Picture 13" descr="CC. Creative Commons license, attribution alone">
            <a:extLst>
              <a:ext uri="{FF2B5EF4-FFF2-40B4-BE49-F238E27FC236}">
                <a16:creationId xmlns:a16="http://schemas.microsoft.com/office/drawing/2014/main" id="{55C0BD8F-0D00-4252-96EA-53CD70683007}"/>
              </a:ext>
            </a:extLst>
          </p:cNvPr>
          <p:cNvPicPr>
            <a:picLocks noChangeAspect="1"/>
          </p:cNvPicPr>
          <p:nvPr userDrawn="1"/>
        </p:nvPicPr>
        <p:blipFill>
          <a:blip r:embed="rId4"/>
          <a:stretch>
            <a:fillRect/>
          </a:stretch>
        </p:blipFill>
        <p:spPr>
          <a:xfrm>
            <a:off x="628650" y="6399147"/>
            <a:ext cx="835224" cy="298730"/>
          </a:xfrm>
          <a:prstGeom prst="rect">
            <a:avLst/>
          </a:prstGeom>
        </p:spPr>
      </p:pic>
      <p:sp>
        <p:nvSpPr>
          <p:cNvPr id="10" name="TextBox 9">
            <a:extLst>
              <a:ext uri="{FF2B5EF4-FFF2-40B4-BE49-F238E27FC236}">
                <a16:creationId xmlns:a16="http://schemas.microsoft.com/office/drawing/2014/main" id="{AD9A014E-7345-4161-B6F8-70E7EA234759}"/>
              </a:ext>
            </a:extLst>
          </p:cNvPr>
          <p:cNvSpPr txBox="1"/>
          <p:nvPr userDrawn="1"/>
        </p:nvSpPr>
        <p:spPr>
          <a:xfrm>
            <a:off x="1454322" y="6445499"/>
            <a:ext cx="3784962" cy="207749"/>
          </a:xfrm>
          <a:prstGeom prst="rect">
            <a:avLst/>
          </a:prstGeom>
          <a:noFill/>
        </p:spPr>
        <p:txBody>
          <a:bodyPr wrap="square" rtlCol="0">
            <a:spAutoFit/>
          </a:bodyPr>
          <a:lstStyle/>
          <a:p>
            <a:r>
              <a:rPr lang="en-US" sz="750" b="0" i="1" kern="1200" dirty="0">
                <a:solidFill>
                  <a:schemeClr val="bg1">
                    <a:lumMod val="50000"/>
                  </a:schemeClr>
                </a:solidFill>
                <a:effectLst/>
                <a:latin typeface="+mn-lt"/>
                <a:ea typeface="+mn-ea"/>
                <a:cs typeface="+mn-cs"/>
              </a:rPr>
              <a:t>Except where otherwise noted, this work is licensed under </a:t>
            </a:r>
            <a:r>
              <a:rPr lang="en-US" sz="750" b="0" i="1" u="sng" kern="1200" dirty="0">
                <a:solidFill>
                  <a:schemeClr val="tx1"/>
                </a:solidFill>
                <a:effectLst/>
                <a:latin typeface="+mn-lt"/>
                <a:ea typeface="+mn-ea"/>
                <a:cs typeface="+mn-cs"/>
              </a:rPr>
              <a:t>CC BY 4.0</a:t>
            </a:r>
            <a:r>
              <a:rPr lang="en-US" sz="750" b="0" i="1" dirty="0">
                <a:solidFill>
                  <a:schemeClr val="bg1">
                    <a:lumMod val="50000"/>
                  </a:schemeClr>
                </a:solidFill>
                <a:latin typeface="+mn-lt"/>
              </a:rPr>
              <a:t>.</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380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36860" y="1549936"/>
            <a:ext cx="8336975" cy="79707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5" name="Content Placeholder 2"/>
          <p:cNvSpPr>
            <a:spLocks noGrp="1"/>
          </p:cNvSpPr>
          <p:nvPr>
            <p:ph idx="1"/>
          </p:nvPr>
        </p:nvSpPr>
        <p:spPr>
          <a:xfrm>
            <a:off x="536860"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F79CB6C7-AD96-437F-A75B-A1987D8D9ACA}" type="datetime1">
              <a:rPr lang="en-US" smtClean="0"/>
              <a:t>7/9/2024</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06245" y="6483926"/>
            <a:ext cx="467590" cy="237549"/>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80178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82468" y="1709744"/>
            <a:ext cx="8270588" cy="2852737"/>
          </a:xfrm>
          <a:prstGeom prst="rect">
            <a:avLst/>
          </a:prstGeom>
        </p:spPr>
        <p:txBody>
          <a:bodyPr anchor="b"/>
          <a:lstStyle>
            <a:lvl1pPr>
              <a:defRPr sz="4800" cap="all" baseline="0">
                <a:solidFill>
                  <a:srgbClr val="003764"/>
                </a:solidFill>
              </a:defRPr>
            </a:lvl1pPr>
          </a:lstStyle>
          <a:p>
            <a:r>
              <a:rPr lang="en-US"/>
              <a:t>Click to edit Master title style</a:t>
            </a:r>
            <a:endParaRPr lang="en-US" dirty="0"/>
          </a:p>
        </p:txBody>
      </p:sp>
      <p:sp>
        <p:nvSpPr>
          <p:cNvPr id="15" name="Text Placeholder 2"/>
          <p:cNvSpPr>
            <a:spLocks noGrp="1"/>
          </p:cNvSpPr>
          <p:nvPr>
            <p:ph type="body" idx="1"/>
          </p:nvPr>
        </p:nvSpPr>
        <p:spPr>
          <a:xfrm>
            <a:off x="582468" y="4589469"/>
            <a:ext cx="8270588"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E68BEF8-F67A-4B64-B2F2-CC4AA048128C}" type="datetime1">
              <a:rPr lang="en-US" smtClean="0"/>
              <a:t>7/9/2024</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6" name="Content Placeholder 2"/>
          <p:cNvSpPr>
            <a:spLocks noGrp="1"/>
          </p:cNvSpPr>
          <p:nvPr>
            <p:ph sz="half" idx="1"/>
          </p:nvPr>
        </p:nvSpPr>
        <p:spPr>
          <a:xfrm>
            <a:off x="422561" y="2400300"/>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3"/>
          <p:cNvSpPr>
            <a:spLocks noGrp="1"/>
          </p:cNvSpPr>
          <p:nvPr>
            <p:ph sz="half" idx="2"/>
          </p:nvPr>
        </p:nvSpPr>
        <p:spPr>
          <a:xfrm>
            <a:off x="4759271" y="2400304"/>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1001848F-E7F6-4E55-B1DE-CC691BBD4F09}" type="datetime1">
              <a:rPr lang="en-US" smtClean="0"/>
              <a:t>7/9/2024</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3"/>
            <a:ext cx="4067706" cy="1481791"/>
          </a:xfrm>
          <a:prstGeom prst="rect">
            <a:avLst/>
          </a:prstGeom>
        </p:spPr>
      </p:pic>
      <p:sp>
        <p:nvSpPr>
          <p:cNvPr id="16" name="Title 1"/>
          <p:cNvSpPr>
            <a:spLocks noGrp="1"/>
          </p:cNvSpPr>
          <p:nvPr>
            <p:ph type="title"/>
          </p:nvPr>
        </p:nvSpPr>
        <p:spPr>
          <a:xfrm>
            <a:off x="507276" y="1485854"/>
            <a:ext cx="8335388" cy="736311"/>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7" name="Text Placeholder 2"/>
          <p:cNvSpPr>
            <a:spLocks noGrp="1"/>
          </p:cNvSpPr>
          <p:nvPr>
            <p:ph type="body" idx="1"/>
          </p:nvPr>
        </p:nvSpPr>
        <p:spPr>
          <a:xfrm>
            <a:off x="507278" y="2385434"/>
            <a:ext cx="4002378"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507278" y="3003840"/>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4790207" y="3003840"/>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Rectangle 13"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5E48A247-4D0D-4017-954A-CBEE1B524F16}" type="datetime1">
              <a:rPr lang="en-US" smtClean="0"/>
              <a:t>7/9/2024</a:t>
            </a:fld>
            <a:endParaRPr lang="en-US"/>
          </a:p>
        </p:txBody>
      </p:sp>
      <p:sp>
        <p:nvSpPr>
          <p:cNvPr id="2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1" name="Rectangle 10"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3F43D62C-E4AB-4F6C-BB6E-7C3A3BBC5E2B}" type="datetime1">
              <a:rPr lang="en-US" smtClean="0"/>
              <a:t>7/9/2024</a:t>
            </a:fld>
            <a:endParaRPr lang="en-US"/>
          </a:p>
        </p:txBody>
      </p:sp>
      <p:sp>
        <p:nvSpPr>
          <p:cNvPr id="14"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8" name="Rectangle 7"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92275FF0-9E97-4E0A-B533-109FB6621FD2}" type="datetime1">
              <a:rPr lang="en-US" smtClean="0"/>
              <a:t>7/9/2024</a:t>
            </a:fld>
            <a:endParaRPr lang="en-US"/>
          </a:p>
        </p:txBody>
      </p:sp>
      <p:sp>
        <p:nvSpPr>
          <p:cNvPr id="1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86494" y="1385541"/>
            <a:ext cx="3160715"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486494" y="2888673"/>
            <a:ext cx="3160715"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3863540" y="1569027"/>
            <a:ext cx="504146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A3C062AC-1CC2-40A8-B531-F2154AC26E35}" type="datetime1">
              <a:rPr lang="en-US" smtClean="0"/>
              <a:t>7/9/2024</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03370" y="1385541"/>
            <a:ext cx="3358139"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403370" y="2888673"/>
            <a:ext cx="335813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4024047" y="1569026"/>
            <a:ext cx="4839398"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6EA93EB-E55E-4DBB-B6AA-C54A9BA5E4A4}" type="datetime1">
              <a:rPr lang="en-US" smtClean="0"/>
              <a:t>7/9/2024</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51" r:id="rId10"/>
    <p:sldLayoutId id="2147483672"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mkielich@sbctc.edu"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 Id="rId5" Type="http://schemas.openxmlformats.org/officeDocument/2006/relationships/hyperlink" Target="mailto:mjacobs@sbctc.edu" TargetMode="External"/><Relationship Id="rId4" Type="http://schemas.openxmlformats.org/officeDocument/2006/relationships/hyperlink" Target="mailto:dcostello@sbcc.ed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ogms.sbctc.edu/HowTo.asp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sbctc.edu/colleges-staff/grants/manage-grant.aspx" TargetMode="External"/><Relationship Id="rId4" Type="http://schemas.openxmlformats.org/officeDocument/2006/relationships/hyperlink" Target="https://obis.sbctc.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sz="3300" dirty="0"/>
              <a:t>Basic Food, Employment and Training (BFET)</a:t>
            </a:r>
          </a:p>
        </p:txBody>
      </p:sp>
      <p:sp>
        <p:nvSpPr>
          <p:cNvPr id="4" name="Title 3"/>
          <p:cNvSpPr>
            <a:spLocks noGrp="1"/>
          </p:cNvSpPr>
          <p:nvPr>
            <p:ph type="title"/>
          </p:nvPr>
        </p:nvSpPr>
        <p:spPr/>
        <p:txBody>
          <a:bodyPr/>
          <a:lstStyle/>
          <a:p>
            <a:r>
              <a:rPr lang="en-US" dirty="0"/>
              <a:t>Time and Effort overview</a:t>
            </a:r>
          </a:p>
        </p:txBody>
      </p:sp>
      <p:sp>
        <p:nvSpPr>
          <p:cNvPr id="6" name="Text Placeholder 5"/>
          <p:cNvSpPr>
            <a:spLocks noGrp="1"/>
          </p:cNvSpPr>
          <p:nvPr>
            <p:ph type="body" sz="quarter" idx="10"/>
          </p:nvPr>
        </p:nvSpPr>
        <p:spPr/>
        <p:txBody>
          <a:bodyPr/>
          <a:lstStyle/>
          <a:p>
            <a:r>
              <a:rPr lang="en-US" dirty="0"/>
              <a:t>June 2019</a:t>
            </a:r>
          </a:p>
        </p:txBody>
      </p:sp>
    </p:spTree>
    <p:extLst>
      <p:ext uri="{BB962C8B-B14F-4D97-AF65-F5344CB8AC3E}">
        <p14:creationId xmlns:p14="http://schemas.microsoft.com/office/powerpoint/2010/main" val="3283783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After-the-fact </a:t>
            </a:r>
            <a:r>
              <a:rPr lang="en-US" dirty="0" err="1"/>
              <a:t>t&amp;E</a:t>
            </a:r>
            <a:r>
              <a:rPr lang="en-US" dirty="0"/>
              <a:t> – part 2</a:t>
            </a:r>
          </a:p>
        </p:txBody>
      </p:sp>
      <p:sp>
        <p:nvSpPr>
          <p:cNvPr id="3" name="Content Placeholder 2"/>
          <p:cNvSpPr>
            <a:spLocks noGrp="1"/>
          </p:cNvSpPr>
          <p:nvPr>
            <p:ph idx="1"/>
          </p:nvPr>
        </p:nvSpPr>
        <p:spPr/>
        <p:txBody>
          <a:bodyPr/>
          <a:lstStyle/>
          <a:p>
            <a:pPr marL="514350" indent="-514350">
              <a:buFont typeface="+mj-lt"/>
              <a:buAutoNum type="arabicPeriod" startAt="3"/>
            </a:pPr>
            <a:r>
              <a:rPr lang="en-US" dirty="0"/>
              <a:t>Verifying/Certifying</a:t>
            </a:r>
          </a:p>
          <a:p>
            <a:pPr lvl="1"/>
            <a:r>
              <a:rPr lang="en-US" dirty="0"/>
              <a:t>Signed by employee or other person with direct knowledge of work completed</a:t>
            </a:r>
          </a:p>
          <a:p>
            <a:pPr lvl="1"/>
            <a:r>
              <a:rPr lang="en-US" dirty="0"/>
              <a:t>Organization must have way to verify accuracy</a:t>
            </a:r>
          </a:p>
          <a:p>
            <a:pPr marL="514350" indent="-514350">
              <a:buFont typeface="+mj-lt"/>
              <a:buAutoNum type="arabicPeriod" startAt="3"/>
            </a:pPr>
            <a:r>
              <a:rPr lang="en-US" dirty="0"/>
              <a:t>Forms</a:t>
            </a:r>
          </a:p>
          <a:p>
            <a:pPr lvl="1"/>
            <a:r>
              <a:rPr lang="en-US" dirty="0"/>
              <a:t>Must contain requirements in guidelines – pages 7 &amp; 14</a:t>
            </a:r>
          </a:p>
          <a:p>
            <a:pPr marL="514350" indent="-514350">
              <a:buFont typeface="+mj-lt"/>
              <a:buAutoNum type="arabicPeriod" startAt="5"/>
            </a:pPr>
            <a:r>
              <a:rPr lang="en-US" dirty="0"/>
              <a:t>Reconciling</a:t>
            </a:r>
          </a:p>
          <a:p>
            <a:pPr lvl="1"/>
            <a:r>
              <a:rPr lang="en-US" dirty="0"/>
              <a:t>If more than 5% variance, must reconcile actual payroll with T&amp;E reports by end of grant and/or fiscal year</a:t>
            </a:r>
          </a:p>
          <a:p>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10</a:t>
            </a:fld>
            <a:endParaRPr lang="en-US" dirty="0"/>
          </a:p>
        </p:txBody>
      </p:sp>
    </p:spTree>
    <p:extLst>
      <p:ext uri="{BB962C8B-B14F-4D97-AF65-F5344CB8AC3E}">
        <p14:creationId xmlns:p14="http://schemas.microsoft.com/office/powerpoint/2010/main" val="2661072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98" y="1425325"/>
            <a:ext cx="8302337" cy="786457"/>
          </a:xfrm>
        </p:spPr>
        <p:txBody>
          <a:bodyPr/>
          <a:lstStyle/>
          <a:p>
            <a:r>
              <a:rPr lang="en-US" dirty="0"/>
              <a:t>After-the-fact </a:t>
            </a:r>
            <a:r>
              <a:rPr lang="en-US" dirty="0" err="1"/>
              <a:t>t&amp;E</a:t>
            </a:r>
            <a:r>
              <a:rPr lang="en-US" dirty="0"/>
              <a:t> – </a:t>
            </a:r>
            <a:r>
              <a:rPr lang="en-US" dirty="0" err="1"/>
              <a:t>EXample</a:t>
            </a:r>
            <a:endParaRPr lang="en-US" dirty="0"/>
          </a:p>
        </p:txBody>
      </p:sp>
      <p:pic>
        <p:nvPicPr>
          <p:cNvPr id="5" name="Picture 4" descr="After-the-Fact time and effort example" title="After-the-Fact time and effort example"/>
          <p:cNvPicPr/>
          <p:nvPr/>
        </p:nvPicPr>
        <p:blipFill>
          <a:blip r:embed="rId3">
            <a:extLst>
              <a:ext uri="{28A0092B-C50C-407E-A947-70E740481C1C}">
                <a14:useLocalDpi xmlns:a14="http://schemas.microsoft.com/office/drawing/2010/main" val="0"/>
              </a:ext>
            </a:extLst>
          </a:blip>
          <a:srcRect/>
          <a:stretch>
            <a:fillRect/>
          </a:stretch>
        </p:blipFill>
        <p:spPr bwMode="auto">
          <a:xfrm>
            <a:off x="594042" y="2067877"/>
            <a:ext cx="7559358" cy="4393883"/>
          </a:xfrm>
          <a:prstGeom prst="rect">
            <a:avLst/>
          </a:prstGeom>
          <a:noFill/>
          <a:ln>
            <a:noFill/>
          </a:ln>
        </p:spPr>
      </p:pic>
      <p:sp>
        <p:nvSpPr>
          <p:cNvPr id="4" name="Slide Number Placeholder 3"/>
          <p:cNvSpPr>
            <a:spLocks noGrp="1"/>
          </p:cNvSpPr>
          <p:nvPr>
            <p:ph type="sldNum" sz="quarter" idx="12"/>
          </p:nvPr>
        </p:nvSpPr>
        <p:spPr/>
        <p:txBody>
          <a:bodyPr/>
          <a:lstStyle/>
          <a:p>
            <a:fld id="{DEE5BC03-7CE3-4FE3-BC0A-0ACCA8AC1F24}" type="slidenum">
              <a:rPr lang="en-US" smtClean="0"/>
              <a:pPr/>
              <a:t>11</a:t>
            </a:fld>
            <a:endParaRPr lang="en-US" dirty="0"/>
          </a:p>
        </p:txBody>
      </p:sp>
    </p:spTree>
    <p:extLst>
      <p:ext uri="{BB962C8B-B14F-4D97-AF65-F5344CB8AC3E}">
        <p14:creationId xmlns:p14="http://schemas.microsoft.com/office/powerpoint/2010/main" val="3456970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confirmation – part 1</a:t>
            </a:r>
          </a:p>
        </p:txBody>
      </p:sp>
      <p:sp>
        <p:nvSpPr>
          <p:cNvPr id="3" name="Content Placeholder 2"/>
          <p:cNvSpPr>
            <a:spLocks noGrp="1"/>
          </p:cNvSpPr>
          <p:nvPr>
            <p:ph idx="1"/>
          </p:nvPr>
        </p:nvSpPr>
        <p:spPr/>
        <p:txBody>
          <a:bodyPr/>
          <a:lstStyle/>
          <a:p>
            <a:r>
              <a:rPr lang="en-US" dirty="0"/>
              <a:t>Only for exempt staff &amp; faculty</a:t>
            </a:r>
          </a:p>
          <a:p>
            <a:pPr marL="514350" indent="-514350">
              <a:buFont typeface="+mj-lt"/>
              <a:buAutoNum type="arabicPeriod"/>
            </a:pPr>
            <a:r>
              <a:rPr lang="en-US" dirty="0"/>
              <a:t>Initial work plan/budget</a:t>
            </a:r>
          </a:p>
          <a:p>
            <a:pPr lvl="1"/>
            <a:r>
              <a:rPr lang="en-US" dirty="0"/>
              <a:t>Funding sources identified</a:t>
            </a:r>
          </a:p>
          <a:p>
            <a:pPr lvl="1"/>
            <a:r>
              <a:rPr lang="en-US" dirty="0"/>
              <a:t>Includes $ and % of salary</a:t>
            </a:r>
          </a:p>
          <a:p>
            <a:pPr lvl="1"/>
            <a:r>
              <a:rPr lang="en-US" dirty="0"/>
              <a:t>Monitor and adjust as necessary</a:t>
            </a:r>
          </a:p>
          <a:p>
            <a:pPr lvl="1"/>
            <a:r>
              <a:rPr lang="en-US" dirty="0"/>
              <a:t>Accounts for 100% of position’s activities/funding</a:t>
            </a:r>
          </a:p>
          <a:p>
            <a:pPr lvl="2"/>
            <a:r>
              <a:rPr lang="en-US" dirty="0"/>
              <a:t>Each federal, match, or leveraged funding source listed </a:t>
            </a:r>
          </a:p>
          <a:p>
            <a:pPr lvl="2"/>
            <a:r>
              <a:rPr lang="en-US" dirty="0"/>
              <a:t>Non-federal, non-match, or non-leveraged funds may be lumped into “Other” line</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12</a:t>
            </a:fld>
            <a:endParaRPr lang="en-US" dirty="0"/>
          </a:p>
        </p:txBody>
      </p:sp>
    </p:spTree>
    <p:extLst>
      <p:ext uri="{BB962C8B-B14F-4D97-AF65-F5344CB8AC3E}">
        <p14:creationId xmlns:p14="http://schemas.microsoft.com/office/powerpoint/2010/main" val="3529631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confirmation – part 2</a:t>
            </a:r>
          </a:p>
        </p:txBody>
      </p:sp>
      <p:sp>
        <p:nvSpPr>
          <p:cNvPr id="3" name="Content Placeholder 2"/>
          <p:cNvSpPr>
            <a:spLocks noGrp="1"/>
          </p:cNvSpPr>
          <p:nvPr>
            <p:ph idx="1"/>
          </p:nvPr>
        </p:nvSpPr>
        <p:spPr/>
        <p:txBody>
          <a:bodyPr/>
          <a:lstStyle/>
          <a:p>
            <a:pPr marL="514350" indent="-514350">
              <a:buFont typeface="+mj-lt"/>
              <a:buAutoNum type="arabicPeriod" startAt="2"/>
            </a:pPr>
            <a:r>
              <a:rPr lang="en-US" dirty="0"/>
              <a:t>Recording activity</a:t>
            </a:r>
          </a:p>
          <a:p>
            <a:pPr lvl="1"/>
            <a:r>
              <a:rPr lang="en-US" dirty="0"/>
              <a:t>Completed per academic term</a:t>
            </a:r>
          </a:p>
          <a:p>
            <a:pPr lvl="1"/>
            <a:r>
              <a:rPr lang="en-US" dirty="0"/>
              <a:t>Adjust payroll if more than 5% variance</a:t>
            </a:r>
          </a:p>
          <a:p>
            <a:pPr marL="514350" indent="-514350">
              <a:buFont typeface="+mj-lt"/>
              <a:buAutoNum type="arabicPeriod" startAt="2"/>
            </a:pPr>
            <a:r>
              <a:rPr lang="en-US" dirty="0"/>
              <a:t>Verifying/Certifying</a:t>
            </a:r>
          </a:p>
          <a:p>
            <a:pPr lvl="1"/>
            <a:r>
              <a:rPr lang="en-US" dirty="0"/>
              <a:t>Signed by employee or other staff with direct knowledge of work</a:t>
            </a:r>
          </a:p>
          <a:p>
            <a:pPr lvl="1"/>
            <a:r>
              <a:rPr lang="en-US" dirty="0"/>
              <a:t>Must be able to verify work/assignments</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13</a:t>
            </a:fld>
            <a:endParaRPr lang="en-US" dirty="0"/>
          </a:p>
        </p:txBody>
      </p:sp>
    </p:spTree>
    <p:extLst>
      <p:ext uri="{BB962C8B-B14F-4D97-AF65-F5344CB8AC3E}">
        <p14:creationId xmlns:p14="http://schemas.microsoft.com/office/powerpoint/2010/main" val="888826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Plan confirmation - example</a:t>
            </a:r>
          </a:p>
        </p:txBody>
      </p:sp>
      <p:pic>
        <p:nvPicPr>
          <p:cNvPr id="2" name="Picture 1" descr="Example of Plan Confirmation time and effort form" title="Example of Plan Confirmation time and effort form"/>
          <p:cNvPicPr>
            <a:picLocks noChangeAspect="1"/>
          </p:cNvPicPr>
          <p:nvPr/>
        </p:nvPicPr>
        <p:blipFill>
          <a:blip r:embed="rId3"/>
          <a:stretch>
            <a:fillRect/>
          </a:stretch>
        </p:blipFill>
        <p:spPr>
          <a:xfrm>
            <a:off x="4193567" y="292338"/>
            <a:ext cx="4580317" cy="6237514"/>
          </a:xfrm>
          <a:prstGeom prst="rect">
            <a:avLst/>
          </a:prstGeom>
        </p:spPr>
      </p:pic>
      <p:sp>
        <p:nvSpPr>
          <p:cNvPr id="4" name="Slide Number Placeholder 3"/>
          <p:cNvSpPr>
            <a:spLocks noGrp="1"/>
          </p:cNvSpPr>
          <p:nvPr>
            <p:ph type="sldNum" sz="quarter" idx="12"/>
          </p:nvPr>
        </p:nvSpPr>
        <p:spPr/>
        <p:txBody>
          <a:bodyPr/>
          <a:lstStyle/>
          <a:p>
            <a:fld id="{DEE5BC03-7CE3-4FE3-BC0A-0ACCA8AC1F24}" type="slidenum">
              <a:rPr lang="en-US" smtClean="0"/>
              <a:pPr/>
              <a:t>14</a:t>
            </a:fld>
            <a:endParaRPr lang="en-US" dirty="0"/>
          </a:p>
        </p:txBody>
      </p:sp>
    </p:spTree>
    <p:extLst>
      <p:ext uri="{BB962C8B-B14F-4D97-AF65-F5344CB8AC3E}">
        <p14:creationId xmlns:p14="http://schemas.microsoft.com/office/powerpoint/2010/main" val="10408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Single funding source</a:t>
            </a:r>
          </a:p>
        </p:txBody>
      </p:sp>
      <p:sp>
        <p:nvSpPr>
          <p:cNvPr id="3" name="Content Placeholder 2"/>
          <p:cNvSpPr>
            <a:spLocks noGrp="1"/>
          </p:cNvSpPr>
          <p:nvPr>
            <p:ph idx="1"/>
          </p:nvPr>
        </p:nvSpPr>
        <p:spPr/>
        <p:txBody>
          <a:bodyPr/>
          <a:lstStyle/>
          <a:p>
            <a:r>
              <a:rPr lang="en-US" dirty="0"/>
              <a:t>Exempt staff/faculty funded by a single funding source – 100% from a single, federal grant or 100% from a single match/leveraged fund source – may complete quarterly Certification of Pay statements. </a:t>
            </a:r>
          </a:p>
          <a:p>
            <a:r>
              <a:rPr lang="en-US" dirty="0"/>
              <a:t>Note: An employee split paid from a single source funding source partially used as leveraged funds for a federal grant and partially not used as leveraged funds may not use a Certification of Pay. </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15</a:t>
            </a:fld>
            <a:endParaRPr lang="en-US" dirty="0"/>
          </a:p>
        </p:txBody>
      </p:sp>
    </p:spTree>
    <p:extLst>
      <p:ext uri="{BB962C8B-B14F-4D97-AF65-F5344CB8AC3E}">
        <p14:creationId xmlns:p14="http://schemas.microsoft.com/office/powerpoint/2010/main" val="2338165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Single funding source - EXAMPLE</a:t>
            </a:r>
          </a:p>
        </p:txBody>
      </p:sp>
      <p:pic>
        <p:nvPicPr>
          <p:cNvPr id="6" name="Picture 5" descr="Example of Certification of Pay time and effort form" title="Example of Certification of Pay time and effort form"/>
          <p:cNvPicPr>
            <a:picLocks noChangeAspect="1"/>
          </p:cNvPicPr>
          <p:nvPr/>
        </p:nvPicPr>
        <p:blipFill>
          <a:blip r:embed="rId3"/>
          <a:stretch>
            <a:fillRect/>
          </a:stretch>
        </p:blipFill>
        <p:spPr>
          <a:xfrm>
            <a:off x="720179" y="2244438"/>
            <a:ext cx="7576205" cy="3295301"/>
          </a:xfrm>
          <a:prstGeom prst="rect">
            <a:avLst/>
          </a:prstGeom>
        </p:spPr>
      </p:pic>
      <p:sp>
        <p:nvSpPr>
          <p:cNvPr id="4" name="Slide Number Placeholder 3"/>
          <p:cNvSpPr>
            <a:spLocks noGrp="1"/>
          </p:cNvSpPr>
          <p:nvPr>
            <p:ph type="sldNum" sz="quarter" idx="12"/>
          </p:nvPr>
        </p:nvSpPr>
        <p:spPr/>
        <p:txBody>
          <a:bodyPr/>
          <a:lstStyle/>
          <a:p>
            <a:fld id="{DEE5BC03-7CE3-4FE3-BC0A-0ACCA8AC1F24}" type="slidenum">
              <a:rPr lang="en-US" smtClean="0"/>
              <a:pPr/>
              <a:t>16</a:t>
            </a:fld>
            <a:endParaRPr lang="en-US" dirty="0"/>
          </a:p>
        </p:txBody>
      </p:sp>
    </p:spTree>
    <p:extLst>
      <p:ext uri="{BB962C8B-B14F-4D97-AF65-F5344CB8AC3E}">
        <p14:creationId xmlns:p14="http://schemas.microsoft.com/office/powerpoint/2010/main" val="3669194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Incidental work</a:t>
            </a:r>
          </a:p>
        </p:txBody>
      </p:sp>
      <p:sp>
        <p:nvSpPr>
          <p:cNvPr id="3" name="Content Placeholder 2"/>
          <p:cNvSpPr>
            <a:spLocks noGrp="1"/>
          </p:cNvSpPr>
          <p:nvPr>
            <p:ph idx="1"/>
          </p:nvPr>
        </p:nvSpPr>
        <p:spPr/>
        <p:txBody>
          <a:bodyPr/>
          <a:lstStyle/>
          <a:p>
            <a:r>
              <a:rPr lang="en-US" dirty="0"/>
              <a:t>No T&amp;E is needed if: </a:t>
            </a:r>
          </a:p>
          <a:p>
            <a:pPr lvl="1"/>
            <a:r>
              <a:rPr lang="en-US" dirty="0"/>
              <a:t>Assignments are short-term (less than 1 academic term)</a:t>
            </a:r>
          </a:p>
          <a:p>
            <a:pPr lvl="1"/>
            <a:r>
              <a:rPr lang="en-US" dirty="0"/>
              <a:t>Duties are not ongoing</a:t>
            </a:r>
          </a:p>
          <a:p>
            <a:r>
              <a:rPr lang="en-US" dirty="0"/>
              <a:t>Must still be separately identified and documents in organization’s financial system</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17</a:t>
            </a:fld>
            <a:endParaRPr lang="en-US" dirty="0"/>
          </a:p>
        </p:txBody>
      </p:sp>
    </p:spTree>
    <p:extLst>
      <p:ext uri="{BB962C8B-B14F-4D97-AF65-F5344CB8AC3E}">
        <p14:creationId xmlns:p14="http://schemas.microsoft.com/office/powerpoint/2010/main" val="541315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Annual evaluations</a:t>
            </a:r>
          </a:p>
        </p:txBody>
      </p:sp>
      <p:sp>
        <p:nvSpPr>
          <p:cNvPr id="3" name="Content Placeholder 2"/>
          <p:cNvSpPr>
            <a:spLocks noGrp="1"/>
          </p:cNvSpPr>
          <p:nvPr>
            <p:ph idx="1"/>
          </p:nvPr>
        </p:nvSpPr>
        <p:spPr/>
        <p:txBody>
          <a:bodyPr/>
          <a:lstStyle/>
          <a:p>
            <a:r>
              <a:rPr lang="en-US" dirty="0"/>
              <a:t>Organizations must do an internal evaluation annually of T&amp;E reporting/systems.  </a:t>
            </a:r>
          </a:p>
          <a:p>
            <a:r>
              <a:rPr lang="en-US" dirty="0"/>
              <a:t>SBCTC or State Auditors Office review does not meet this requirement. </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18</a:t>
            </a:fld>
            <a:endParaRPr lang="en-US" dirty="0"/>
          </a:p>
        </p:txBody>
      </p:sp>
    </p:spTree>
    <p:extLst>
      <p:ext uri="{BB962C8B-B14F-4D97-AF65-F5344CB8AC3E}">
        <p14:creationId xmlns:p14="http://schemas.microsoft.com/office/powerpoint/2010/main" val="17522623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t>
            </a:r>
          </a:p>
        </p:txBody>
      </p:sp>
      <p:sp>
        <p:nvSpPr>
          <p:cNvPr id="3" name="Text Placeholder 2"/>
          <p:cNvSpPr>
            <a:spLocks noGrp="1"/>
          </p:cNvSpPr>
          <p:nvPr>
            <p:ph type="body" sz="quarter" idx="10"/>
          </p:nvPr>
        </p:nvSpPr>
        <p:spPr>
          <a:xfrm>
            <a:off x="628649" y="2265367"/>
            <a:ext cx="8071467" cy="3428855"/>
          </a:xfrm>
        </p:spPr>
        <p:txBody>
          <a:bodyPr/>
          <a:lstStyle/>
          <a:p>
            <a:pPr marL="228600" indent="-228600" defTabSz="914400">
              <a:spcBef>
                <a:spcPts val="1000"/>
              </a:spcBef>
            </a:pPr>
            <a:r>
              <a:rPr lang="en-US" dirty="0"/>
              <a:t>SBCTC Contacts: </a:t>
            </a:r>
          </a:p>
          <a:p>
            <a:pPr marL="684213" lvl="2">
              <a:spcBef>
                <a:spcPts val="1000"/>
              </a:spcBef>
            </a:pPr>
            <a:r>
              <a:rPr lang="en-US" sz="2400" dirty="0">
                <a:solidFill>
                  <a:srgbClr val="003764"/>
                </a:solidFill>
              </a:rPr>
              <a:t>Melanie Kielich, Fiscal Grant Administrator, </a:t>
            </a:r>
            <a:r>
              <a:rPr lang="en-US" sz="2400" dirty="0">
                <a:solidFill>
                  <a:srgbClr val="003764"/>
                </a:solidFill>
                <a:hlinkClick r:id="rId3"/>
              </a:rPr>
              <a:t>mkielich@sbctc.edu</a:t>
            </a:r>
            <a:r>
              <a:rPr lang="en-US" sz="2400" dirty="0">
                <a:solidFill>
                  <a:srgbClr val="003764"/>
                </a:solidFill>
              </a:rPr>
              <a:t> / 360-704-3971</a:t>
            </a:r>
          </a:p>
          <a:p>
            <a:pPr marL="684213" lvl="2">
              <a:spcBef>
                <a:spcPts val="1000"/>
              </a:spcBef>
            </a:pPr>
            <a:r>
              <a:rPr lang="en-US" sz="2400" dirty="0"/>
              <a:t>Denise Costello, Associate Director, Fiscal Management, </a:t>
            </a:r>
            <a:r>
              <a:rPr lang="en-US" sz="2400" dirty="0">
                <a:hlinkClick r:id="rId4"/>
              </a:rPr>
              <a:t>dcostello@sbcc.edu</a:t>
            </a:r>
            <a:r>
              <a:rPr lang="en-US" sz="2400" dirty="0"/>
              <a:t> / 360-704-4344</a:t>
            </a:r>
          </a:p>
          <a:p>
            <a:pPr marL="684213" lvl="2">
              <a:spcBef>
                <a:spcPts val="1000"/>
              </a:spcBef>
            </a:pPr>
            <a:r>
              <a:rPr lang="en-US" sz="2400" dirty="0"/>
              <a:t>Maryam Jacobs, System Internal Auditor, </a:t>
            </a:r>
            <a:br>
              <a:rPr lang="en-US" sz="2400" dirty="0"/>
            </a:br>
            <a:r>
              <a:rPr lang="en-US" sz="2400" dirty="0">
                <a:hlinkClick r:id="rId5"/>
              </a:rPr>
              <a:t>mjacobs@sbctc.edu</a:t>
            </a:r>
            <a:r>
              <a:rPr lang="en-US" sz="2400" dirty="0"/>
              <a:t> / 360-704-4389</a:t>
            </a:r>
          </a:p>
        </p:txBody>
      </p:sp>
    </p:spTree>
    <p:extLst>
      <p:ext uri="{BB962C8B-B14F-4D97-AF65-F5344CB8AC3E}">
        <p14:creationId xmlns:p14="http://schemas.microsoft.com/office/powerpoint/2010/main" val="1631831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Guidelines</a:t>
            </a:r>
          </a:p>
        </p:txBody>
      </p:sp>
      <p:sp>
        <p:nvSpPr>
          <p:cNvPr id="3" name="Content Placeholder 2"/>
          <p:cNvSpPr>
            <a:spLocks noGrp="1"/>
          </p:cNvSpPr>
          <p:nvPr>
            <p:ph idx="1"/>
          </p:nvPr>
        </p:nvSpPr>
        <p:spPr/>
        <p:txBody>
          <a:bodyPr/>
          <a:lstStyle/>
          <a:p>
            <a:r>
              <a:rPr lang="en-US" dirty="0"/>
              <a:t>Time and Effort guidelines can be found: </a:t>
            </a:r>
          </a:p>
          <a:p>
            <a:pPr lvl="1"/>
            <a:r>
              <a:rPr lang="en-US" dirty="0"/>
              <a:t>In the “How To” section of </a:t>
            </a:r>
            <a:r>
              <a:rPr lang="en-US" dirty="0">
                <a:hlinkClick r:id="rId3"/>
              </a:rPr>
              <a:t>OGMS</a:t>
            </a:r>
            <a:endParaRPr lang="en-US" dirty="0"/>
          </a:p>
          <a:p>
            <a:pPr lvl="1"/>
            <a:r>
              <a:rPr lang="en-US" dirty="0"/>
              <a:t>In the “Resources” section of </a:t>
            </a:r>
            <a:r>
              <a:rPr lang="en-US" dirty="0">
                <a:hlinkClick r:id="rId4"/>
              </a:rPr>
              <a:t>OBIS</a:t>
            </a:r>
            <a:endParaRPr lang="en-US" dirty="0"/>
          </a:p>
          <a:p>
            <a:pPr lvl="1"/>
            <a:r>
              <a:rPr lang="en-US" dirty="0"/>
              <a:t>On the SBCTC </a:t>
            </a:r>
            <a:r>
              <a:rPr lang="en-US" dirty="0">
                <a:hlinkClick r:id="rId5"/>
              </a:rPr>
              <a:t>web page</a:t>
            </a:r>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2</a:t>
            </a:fld>
            <a:endParaRPr lang="en-US" dirty="0"/>
          </a:p>
        </p:txBody>
      </p:sp>
    </p:spTree>
    <p:extLst>
      <p:ext uri="{BB962C8B-B14F-4D97-AF65-F5344CB8AC3E}">
        <p14:creationId xmlns:p14="http://schemas.microsoft.com/office/powerpoint/2010/main" val="425591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time and effort reporting? </a:t>
            </a:r>
          </a:p>
        </p:txBody>
      </p:sp>
      <p:sp>
        <p:nvSpPr>
          <p:cNvPr id="3" name="Content Placeholder 2"/>
          <p:cNvSpPr>
            <a:spLocks noGrp="1"/>
          </p:cNvSpPr>
          <p:nvPr>
            <p:ph idx="1"/>
          </p:nvPr>
        </p:nvSpPr>
        <p:spPr/>
        <p:txBody>
          <a:bodyPr/>
          <a:lstStyle/>
          <a:p>
            <a:r>
              <a:rPr lang="en-US" dirty="0"/>
              <a:t>Time and Effort (T&amp;E) reporting is the federally mandated method of certifying that salaries and benefits charged to a federal grant are accurate and used to support such charges. </a:t>
            </a:r>
          </a:p>
        </p:txBody>
      </p:sp>
      <p:sp>
        <p:nvSpPr>
          <p:cNvPr id="4" name="Slide Number Placeholder 3"/>
          <p:cNvSpPr>
            <a:spLocks noGrp="1"/>
          </p:cNvSpPr>
          <p:nvPr>
            <p:ph type="sldNum" sz="quarter" idx="12"/>
          </p:nvPr>
        </p:nvSpPr>
        <p:spPr/>
        <p:txBody>
          <a:bodyPr/>
          <a:lstStyle/>
          <a:p>
            <a:fld id="{DEE5BC03-7CE3-4FE3-BC0A-0ACCA8AC1F24}" type="slidenum">
              <a:rPr lang="en-US" smtClean="0"/>
              <a:pPr/>
              <a:t>3</a:t>
            </a:fld>
            <a:endParaRPr lang="en-US" dirty="0"/>
          </a:p>
        </p:txBody>
      </p:sp>
    </p:spTree>
    <p:extLst>
      <p:ext uri="{BB962C8B-B14F-4D97-AF65-F5344CB8AC3E}">
        <p14:creationId xmlns:p14="http://schemas.microsoft.com/office/powerpoint/2010/main" val="1585296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Must Complete T&amp;E Reports?</a:t>
            </a:r>
            <a:br>
              <a:rPr lang="en-US" dirty="0"/>
            </a:br>
            <a:endParaRPr lang="en-US" dirty="0"/>
          </a:p>
        </p:txBody>
      </p:sp>
      <p:sp>
        <p:nvSpPr>
          <p:cNvPr id="3" name="Content Placeholder 2"/>
          <p:cNvSpPr>
            <a:spLocks noGrp="1"/>
          </p:cNvSpPr>
          <p:nvPr>
            <p:ph idx="1"/>
          </p:nvPr>
        </p:nvSpPr>
        <p:spPr/>
        <p:txBody>
          <a:bodyPr/>
          <a:lstStyle/>
          <a:p>
            <a:pPr marL="285750" indent="-285750">
              <a:spcAft>
                <a:spcPts val="600"/>
              </a:spcAft>
            </a:pPr>
            <a:r>
              <a:rPr lang="en-US" dirty="0">
                <a:solidFill>
                  <a:srgbClr val="002060"/>
                </a:solidFill>
              </a:rPr>
              <a:t>Any faculty/staff funded in whole or in part by a federal grant must complete T&amp;E reports</a:t>
            </a:r>
          </a:p>
          <a:p>
            <a:pPr marL="285750" indent="-285750">
              <a:spcAft>
                <a:spcPts val="600"/>
              </a:spcAft>
            </a:pPr>
            <a:r>
              <a:rPr lang="en-US" dirty="0">
                <a:solidFill>
                  <a:srgbClr val="002060"/>
                </a:solidFill>
              </a:rPr>
              <a:t>Faculty/staff funded by non-federal funds used as match or leveraged funds must also complete T&amp;E reports</a:t>
            </a:r>
          </a:p>
        </p:txBody>
      </p:sp>
      <p:sp>
        <p:nvSpPr>
          <p:cNvPr id="4" name="Slide Number Placeholder 3"/>
          <p:cNvSpPr>
            <a:spLocks noGrp="1"/>
          </p:cNvSpPr>
          <p:nvPr>
            <p:ph type="sldNum" sz="quarter" idx="12"/>
          </p:nvPr>
        </p:nvSpPr>
        <p:spPr/>
        <p:txBody>
          <a:bodyPr/>
          <a:lstStyle/>
          <a:p>
            <a:fld id="{DEE5BC03-7CE3-4FE3-BC0A-0ACCA8AC1F24}" type="slidenum">
              <a:rPr lang="en-US" smtClean="0"/>
              <a:pPr/>
              <a:t>4</a:t>
            </a:fld>
            <a:endParaRPr lang="en-US" dirty="0"/>
          </a:p>
        </p:txBody>
      </p:sp>
    </p:spTree>
    <p:extLst>
      <p:ext uri="{BB962C8B-B14F-4D97-AF65-F5344CB8AC3E}">
        <p14:creationId xmlns:p14="http://schemas.microsoft.com/office/powerpoint/2010/main" val="275859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T&amp;E by Funding source</a:t>
            </a:r>
          </a:p>
        </p:txBody>
      </p:sp>
      <p:sp>
        <p:nvSpPr>
          <p:cNvPr id="3" name="Content Placeholder 2"/>
          <p:cNvSpPr>
            <a:spLocks noGrp="1"/>
          </p:cNvSpPr>
          <p:nvPr>
            <p:ph idx="1"/>
          </p:nvPr>
        </p:nvSpPr>
        <p:spPr/>
        <p:txBody>
          <a:bodyPr/>
          <a:lstStyle/>
          <a:p>
            <a:r>
              <a:rPr lang="en-US" dirty="0"/>
              <a:t>T&amp;E reports must identify the funding source.</a:t>
            </a:r>
          </a:p>
          <a:p>
            <a:r>
              <a:rPr lang="en-US" dirty="0"/>
              <a:t>Examples: </a:t>
            </a:r>
          </a:p>
          <a:p>
            <a:pPr lvl="1"/>
            <a:r>
              <a:rPr lang="en-US" dirty="0"/>
              <a:t>BFET Reutilized Funds</a:t>
            </a:r>
          </a:p>
          <a:p>
            <a:pPr lvl="1"/>
            <a:r>
              <a:rPr lang="en-US" dirty="0"/>
              <a:t>Opportunity Grant used as BFET leveraged funds</a:t>
            </a:r>
          </a:p>
          <a:p>
            <a:pPr lvl="1"/>
            <a:r>
              <a:rPr lang="en-US" dirty="0"/>
              <a:t>Opportunity Grant not use as BFET leveraged funds</a:t>
            </a:r>
          </a:p>
          <a:p>
            <a:pPr lvl="1"/>
            <a:r>
              <a:rPr lang="en-US" dirty="0"/>
              <a:t>BFET 100% Funding</a:t>
            </a:r>
          </a:p>
          <a:p>
            <a:pPr lvl="1"/>
            <a:r>
              <a:rPr lang="en-US" dirty="0"/>
              <a:t>WorkFirst grant funding</a:t>
            </a:r>
          </a:p>
          <a:p>
            <a:pPr lvl="1"/>
            <a:r>
              <a:rPr lang="en-US" dirty="0"/>
              <a:t>BEDA Master grant funding</a:t>
            </a:r>
          </a:p>
        </p:txBody>
      </p:sp>
      <p:sp>
        <p:nvSpPr>
          <p:cNvPr id="4" name="Slide Number Placeholder 3"/>
          <p:cNvSpPr>
            <a:spLocks noGrp="1"/>
          </p:cNvSpPr>
          <p:nvPr>
            <p:ph type="sldNum" sz="quarter" idx="12"/>
          </p:nvPr>
        </p:nvSpPr>
        <p:spPr/>
        <p:txBody>
          <a:bodyPr/>
          <a:lstStyle/>
          <a:p>
            <a:fld id="{DEE5BC03-7CE3-4FE3-BC0A-0ACCA8AC1F24}" type="slidenum">
              <a:rPr lang="en-US" smtClean="0"/>
              <a:pPr/>
              <a:t>5</a:t>
            </a:fld>
            <a:endParaRPr lang="en-US" dirty="0"/>
          </a:p>
        </p:txBody>
      </p:sp>
    </p:spTree>
    <p:extLst>
      <p:ext uri="{BB962C8B-B14F-4D97-AF65-F5344CB8AC3E}">
        <p14:creationId xmlns:p14="http://schemas.microsoft.com/office/powerpoint/2010/main" val="2566267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T&amp;E vs payroll reports</a:t>
            </a:r>
          </a:p>
        </p:txBody>
      </p:sp>
      <p:sp>
        <p:nvSpPr>
          <p:cNvPr id="3" name="Content Placeholder 2"/>
          <p:cNvSpPr>
            <a:spLocks noGrp="1"/>
          </p:cNvSpPr>
          <p:nvPr>
            <p:ph idx="1"/>
          </p:nvPr>
        </p:nvSpPr>
        <p:spPr/>
        <p:txBody>
          <a:bodyPr/>
          <a:lstStyle/>
          <a:p>
            <a:pPr>
              <a:spcAft>
                <a:spcPts val="600"/>
              </a:spcAft>
            </a:pPr>
            <a:r>
              <a:rPr lang="en-US" dirty="0">
                <a:solidFill>
                  <a:srgbClr val="002060"/>
                </a:solidFill>
              </a:rPr>
              <a:t>Payroll reports</a:t>
            </a:r>
          </a:p>
          <a:p>
            <a:pPr lvl="1">
              <a:spcAft>
                <a:spcPts val="600"/>
              </a:spcAft>
            </a:pPr>
            <a:r>
              <a:rPr lang="en-US" dirty="0">
                <a:solidFill>
                  <a:srgbClr val="002060"/>
                </a:solidFill>
              </a:rPr>
              <a:t>Shows how an employee is paid</a:t>
            </a:r>
          </a:p>
          <a:p>
            <a:pPr>
              <a:spcAft>
                <a:spcPts val="600"/>
              </a:spcAft>
            </a:pPr>
            <a:r>
              <a:rPr lang="en-US" dirty="0">
                <a:solidFill>
                  <a:srgbClr val="002060"/>
                </a:solidFill>
              </a:rPr>
              <a:t>T&amp;E reports</a:t>
            </a:r>
          </a:p>
          <a:p>
            <a:pPr lvl="1">
              <a:spcAft>
                <a:spcPts val="600"/>
              </a:spcAft>
            </a:pPr>
            <a:r>
              <a:rPr lang="en-US" dirty="0">
                <a:solidFill>
                  <a:srgbClr val="002060"/>
                </a:solidFill>
              </a:rPr>
              <a:t>Shows actual time worked in each area </a:t>
            </a:r>
          </a:p>
          <a:p>
            <a:pPr lvl="1">
              <a:spcAft>
                <a:spcPts val="600"/>
              </a:spcAft>
            </a:pPr>
            <a:r>
              <a:rPr lang="en-US" dirty="0">
                <a:solidFill>
                  <a:srgbClr val="002060"/>
                </a:solidFill>
              </a:rPr>
              <a:t>Are certified</a:t>
            </a:r>
          </a:p>
          <a:p>
            <a:pPr lvl="1">
              <a:spcAft>
                <a:spcPts val="600"/>
              </a:spcAft>
            </a:pPr>
            <a:r>
              <a:rPr lang="en-US" dirty="0">
                <a:solidFill>
                  <a:srgbClr val="002060"/>
                </a:solidFill>
              </a:rPr>
              <a:t>Are used to adjust payroll when necessary</a:t>
            </a:r>
          </a:p>
          <a:p>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6</a:t>
            </a:fld>
            <a:endParaRPr lang="en-US" dirty="0"/>
          </a:p>
        </p:txBody>
      </p:sp>
    </p:spTree>
    <p:extLst>
      <p:ext uri="{BB962C8B-B14F-4D97-AF65-F5344CB8AC3E}">
        <p14:creationId xmlns:p14="http://schemas.microsoft.com/office/powerpoint/2010/main" val="2068632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Acceptable </a:t>
            </a:r>
            <a:r>
              <a:rPr lang="en-US" dirty="0" err="1"/>
              <a:t>t&amp;E</a:t>
            </a:r>
            <a:r>
              <a:rPr lang="en-US" dirty="0"/>
              <a:t> systems</a:t>
            </a:r>
          </a:p>
        </p:txBody>
      </p:sp>
      <p:sp>
        <p:nvSpPr>
          <p:cNvPr id="3" name="Content Placeholder 2"/>
          <p:cNvSpPr>
            <a:spLocks noGrp="1"/>
          </p:cNvSpPr>
          <p:nvPr>
            <p:ph idx="1"/>
          </p:nvPr>
        </p:nvSpPr>
        <p:spPr/>
        <p:txBody>
          <a:bodyPr/>
          <a:lstStyle/>
          <a:p>
            <a:pPr marL="514350" indent="-514350">
              <a:buFont typeface="+mj-lt"/>
              <a:buAutoNum type="arabicPeriod"/>
            </a:pPr>
            <a:r>
              <a:rPr lang="en-US" dirty="0"/>
              <a:t>After-the-Fact Activity Report</a:t>
            </a:r>
          </a:p>
          <a:p>
            <a:pPr marL="514350" indent="-514350">
              <a:buFont typeface="+mj-lt"/>
              <a:buAutoNum type="arabicPeriod"/>
            </a:pPr>
            <a:r>
              <a:rPr lang="en-US" dirty="0"/>
              <a:t>Plan Confirmation</a:t>
            </a:r>
          </a:p>
          <a:p>
            <a:pPr marL="514350" indent="-514350">
              <a:buFont typeface="+mj-lt"/>
              <a:buAutoNum type="arabicPeriod"/>
            </a:pPr>
            <a:r>
              <a:rPr lang="en-US" dirty="0"/>
              <a:t>Multiple Confirmation</a:t>
            </a:r>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7</a:t>
            </a:fld>
            <a:endParaRPr lang="en-US" dirty="0"/>
          </a:p>
        </p:txBody>
      </p:sp>
    </p:spTree>
    <p:extLst>
      <p:ext uri="{BB962C8B-B14F-4D97-AF65-F5344CB8AC3E}">
        <p14:creationId xmlns:p14="http://schemas.microsoft.com/office/powerpoint/2010/main" val="1359079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T&amp;E Systems by Employee type</a:t>
            </a:r>
          </a:p>
        </p:txBody>
      </p:sp>
      <p:sp>
        <p:nvSpPr>
          <p:cNvPr id="3" name="Content Placeholder 2"/>
          <p:cNvSpPr>
            <a:spLocks noGrp="1"/>
          </p:cNvSpPr>
          <p:nvPr>
            <p:ph idx="1"/>
          </p:nvPr>
        </p:nvSpPr>
        <p:spPr/>
        <p:txBody>
          <a:bodyPr/>
          <a:lstStyle/>
          <a:p>
            <a:r>
              <a:rPr lang="en-US" dirty="0"/>
              <a:t>Classified, Hourly, and Student Workers</a:t>
            </a:r>
          </a:p>
          <a:p>
            <a:pPr marL="971550" lvl="1" indent="-514350">
              <a:buFont typeface="+mj-lt"/>
              <a:buAutoNum type="arabicPeriod"/>
            </a:pPr>
            <a:r>
              <a:rPr lang="en-US" dirty="0"/>
              <a:t>After-the-Fact Activity Report</a:t>
            </a:r>
          </a:p>
          <a:p>
            <a:r>
              <a:rPr lang="en-US" dirty="0"/>
              <a:t>Exempt Staff &amp; Faculty</a:t>
            </a:r>
          </a:p>
          <a:p>
            <a:pPr marL="971550" lvl="1" indent="-514350">
              <a:buFont typeface="+mj-lt"/>
              <a:buAutoNum type="arabicPeriod"/>
            </a:pPr>
            <a:r>
              <a:rPr lang="en-US" dirty="0"/>
              <a:t>After-the-Fact Activity Report</a:t>
            </a:r>
          </a:p>
          <a:p>
            <a:pPr marL="971550" lvl="1" indent="-514350">
              <a:buFont typeface="+mj-lt"/>
              <a:buAutoNum type="arabicPeriod"/>
            </a:pPr>
            <a:r>
              <a:rPr lang="en-US" dirty="0"/>
              <a:t>Plan Confirmation</a:t>
            </a:r>
          </a:p>
          <a:p>
            <a:pPr marL="971550" lvl="1" indent="-514350">
              <a:buFont typeface="+mj-lt"/>
              <a:buAutoNum type="arabicPeriod"/>
            </a:pPr>
            <a:r>
              <a:rPr lang="en-US" dirty="0"/>
              <a:t>Multiple Confirmation</a:t>
            </a:r>
          </a:p>
        </p:txBody>
      </p:sp>
      <p:sp>
        <p:nvSpPr>
          <p:cNvPr id="4" name="Slide Number Placeholder 3"/>
          <p:cNvSpPr>
            <a:spLocks noGrp="1"/>
          </p:cNvSpPr>
          <p:nvPr>
            <p:ph type="sldNum" sz="quarter" idx="12"/>
          </p:nvPr>
        </p:nvSpPr>
        <p:spPr/>
        <p:txBody>
          <a:bodyPr/>
          <a:lstStyle/>
          <a:p>
            <a:fld id="{DEE5BC03-7CE3-4FE3-BC0A-0ACCA8AC1F24}" type="slidenum">
              <a:rPr lang="en-US" smtClean="0"/>
              <a:pPr/>
              <a:t>8</a:t>
            </a:fld>
            <a:endParaRPr lang="en-US" dirty="0"/>
          </a:p>
        </p:txBody>
      </p:sp>
    </p:spTree>
    <p:extLst>
      <p:ext uri="{BB962C8B-B14F-4D97-AF65-F5344CB8AC3E}">
        <p14:creationId xmlns:p14="http://schemas.microsoft.com/office/powerpoint/2010/main" val="4099773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After-the-fact </a:t>
            </a:r>
            <a:r>
              <a:rPr lang="en-US" dirty="0" err="1"/>
              <a:t>t&amp;E</a:t>
            </a:r>
            <a:r>
              <a:rPr lang="en-US" dirty="0"/>
              <a:t> – part 1</a:t>
            </a:r>
          </a:p>
        </p:txBody>
      </p:sp>
      <p:sp>
        <p:nvSpPr>
          <p:cNvPr id="3" name="Content Placeholder 2"/>
          <p:cNvSpPr>
            <a:spLocks noGrp="1"/>
          </p:cNvSpPr>
          <p:nvPr>
            <p:ph idx="1"/>
          </p:nvPr>
        </p:nvSpPr>
        <p:spPr/>
        <p:txBody>
          <a:bodyPr/>
          <a:lstStyle/>
          <a:p>
            <a:pPr marL="514350" indent="-514350">
              <a:buAutoNum type="arabicPeriod"/>
            </a:pPr>
            <a:r>
              <a:rPr lang="en-US" dirty="0">
                <a:solidFill>
                  <a:srgbClr val="002060"/>
                </a:solidFill>
              </a:rPr>
              <a:t>Initial budget estimates </a:t>
            </a:r>
          </a:p>
          <a:p>
            <a:pPr lvl="1"/>
            <a:r>
              <a:rPr lang="en-US" dirty="0">
                <a:solidFill>
                  <a:srgbClr val="002060"/>
                </a:solidFill>
              </a:rPr>
              <a:t>Funding sources identified</a:t>
            </a:r>
          </a:p>
          <a:p>
            <a:pPr lvl="1"/>
            <a:r>
              <a:rPr lang="en-US" dirty="0">
                <a:solidFill>
                  <a:srgbClr val="002060"/>
                </a:solidFill>
              </a:rPr>
              <a:t>Must monitor and adjust as necessary</a:t>
            </a:r>
          </a:p>
          <a:p>
            <a:pPr marL="0" indent="0">
              <a:buNone/>
            </a:pPr>
            <a:r>
              <a:rPr lang="en-US" dirty="0">
                <a:solidFill>
                  <a:srgbClr val="002060"/>
                </a:solidFill>
              </a:rPr>
              <a:t>2.  Recording Activity</a:t>
            </a:r>
          </a:p>
          <a:p>
            <a:pPr lvl="1">
              <a:spcAft>
                <a:spcPts val="600"/>
              </a:spcAft>
            </a:pPr>
            <a:r>
              <a:rPr lang="en-US" dirty="0">
                <a:solidFill>
                  <a:srgbClr val="002060"/>
                </a:solidFill>
              </a:rPr>
              <a:t>Account for 100% of time</a:t>
            </a:r>
          </a:p>
          <a:p>
            <a:pPr lvl="2">
              <a:spcAft>
                <a:spcPts val="600"/>
              </a:spcAft>
            </a:pPr>
            <a:r>
              <a:rPr lang="en-US" dirty="0">
                <a:solidFill>
                  <a:srgbClr val="002060"/>
                </a:solidFill>
              </a:rPr>
              <a:t>Include each funding source and leave </a:t>
            </a:r>
          </a:p>
          <a:p>
            <a:pPr lvl="1">
              <a:spcAft>
                <a:spcPts val="600"/>
              </a:spcAft>
            </a:pPr>
            <a:r>
              <a:rPr lang="en-US" dirty="0">
                <a:solidFill>
                  <a:srgbClr val="002060"/>
                </a:solidFill>
              </a:rPr>
              <a:t>Completed at least monthly</a:t>
            </a:r>
          </a:p>
          <a:p>
            <a:pPr lvl="1">
              <a:spcAft>
                <a:spcPts val="600"/>
              </a:spcAft>
            </a:pPr>
            <a:r>
              <a:rPr lang="en-US" dirty="0">
                <a:solidFill>
                  <a:srgbClr val="002060"/>
                </a:solidFill>
              </a:rPr>
              <a:t>Correspond to pay periods</a:t>
            </a:r>
          </a:p>
          <a:p>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9</a:t>
            </a:fld>
            <a:endParaRPr lang="en-US" dirty="0"/>
          </a:p>
        </p:txBody>
      </p:sp>
    </p:spTree>
    <p:extLst>
      <p:ext uri="{BB962C8B-B14F-4D97-AF65-F5344CB8AC3E}">
        <p14:creationId xmlns:p14="http://schemas.microsoft.com/office/powerpoint/2010/main" val="3653212922"/>
      </p:ext>
    </p:extLst>
  </p:cSld>
  <p:clrMapOvr>
    <a:masterClrMapping/>
  </p:clrMapOvr>
</p:sld>
</file>

<file path=ppt/theme/theme1.xml><?xml version="1.0" encoding="utf-8"?>
<a:theme xmlns:a="http://schemas.openxmlformats.org/drawingml/2006/main" name="Office Theme">
  <a:themeElements>
    <a:clrScheme name="SBCTC">
      <a:dk1>
        <a:srgbClr val="003764"/>
      </a:dk1>
      <a:lt1>
        <a:sysClr val="window" lastClr="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98FFB89-CD0A-4600-B5B7-284311B06406}" vid="{A645EE94-F025-4290-8BAC-E89C32ADF8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01EAAAF5A9A14C98C32A8D7B77B290" ma:contentTypeVersion="4" ma:contentTypeDescription="Create a new document." ma:contentTypeScope="" ma:versionID="e364fc523c39ff84877964d62bb0c69e">
  <xsd:schema xmlns:xsd="http://www.w3.org/2001/XMLSchema" xmlns:xs="http://www.w3.org/2001/XMLSchema" xmlns:p="http://schemas.microsoft.com/office/2006/metadata/properties" xmlns:ns1="http://schemas.microsoft.com/sharepoint/v3" xmlns:ns2="686bc730-dfb5-4557-ac43-64e2aeb71117" xmlns:ns3="dbb9891f-5342-44b3-9004-2472729e727f" xmlns:ns4="http://schemas.microsoft.com/sharepoint/v4" targetNamespace="http://schemas.microsoft.com/office/2006/metadata/properties" ma:root="true" ma:fieldsID="b59568911a8627c463a330b5927c98aa" ns1:_="" ns2:_="" ns3:_="" ns4:_="">
    <xsd:import namespace="http://schemas.microsoft.com/sharepoint/v3"/>
    <xsd:import namespace="686bc730-dfb5-4557-ac43-64e2aeb71117"/>
    <xsd:import namespace="dbb9891f-5342-44b3-9004-2472729e727f"/>
    <xsd:import namespace="http://schemas.microsoft.com/sharepoint/v4"/>
    <xsd:element name="properties">
      <xsd:complexType>
        <xsd:sequence>
          <xsd:element name="documentManagement">
            <xsd:complexType>
              <xsd:all>
                <xsd:element ref="ns2:Menu_x0020_Group" minOccurs="0"/>
                <xsd:element ref="ns2:Category" minOccurs="0"/>
                <xsd:element ref="ns2:Content_x0020_Owner" minOccurs="0"/>
                <xsd:element ref="ns1:PublishingStartDate" minOccurs="0"/>
                <xsd:element ref="ns1:PublishingExpirationDate" minOccurs="0"/>
                <xsd:element ref="ns3:_dlc_DocId" minOccurs="0"/>
                <xsd:element ref="ns3:_dlc_DocIdUrl" minOccurs="0"/>
                <xsd:element ref="ns3:_dlc_DocIdPersistId"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internalName="PublishingStartDate">
      <xsd:simpleType>
        <xsd:restriction base="dms:Unknown"/>
      </xsd:simpleType>
    </xsd:element>
    <xsd:element name="PublishingExpirationDate" ma:index="12"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86bc730-dfb5-4557-ac43-64e2aeb71117" elementFormDefault="qualified">
    <xsd:import namespace="http://schemas.microsoft.com/office/2006/documentManagement/types"/>
    <xsd:import namespace="http://schemas.microsoft.com/office/infopath/2007/PartnerControls"/>
    <xsd:element name="Menu_x0020_Group" ma:index="2" nillable="true" ma:displayName="Menu Group" ma:default="Publications &amp; Printing" ma:format="Dropdown" ma:internalName="Menu_x0020_Group" ma:readOnly="false">
      <xsd:simpleType>
        <xsd:restriction base="dms:Choice">
          <xsd:enumeration value="Publications &amp; Printing"/>
        </xsd:restriction>
      </xsd:simpleType>
    </xsd:element>
    <xsd:element name="Category" ma:index="3" nillable="true" ma:displayName="Category" ma:format="Dropdown" ma:internalName="Category">
      <xsd:simpleType>
        <xsd:restriction base="dms:Choice">
          <xsd:enumeration value="Agency Issue Briefs"/>
          <xsd:enumeration value="Business Cards"/>
          <xsd:enumeration value="Name Badges"/>
          <xsd:enumeration value="Logos"/>
          <xsd:enumeration value="SBCTC Templates"/>
          <xsd:enumeration value="Style Guide"/>
        </xsd:restriction>
      </xsd:simpleType>
    </xsd:element>
    <xsd:element name="Content_x0020_Owner" ma:index="10" nillable="true" ma:displayName="Content Owner" ma:list="UserInfo" ma:SharePointGroup="0" ma:internalName="Content_x0020_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bb9891f-5342-44b3-9004-2472729e727f" elementFormDefault="qualified">
    <xsd:import namespace="http://schemas.microsoft.com/office/2006/documentManagement/types"/>
    <xsd:import namespace="http://schemas.microsoft.com/office/infopath/2007/PartnerControls"/>
    <xsd:element name="_dlc_DocId" ma:index="13" nillable="true" ma:displayName="Document ID Value" ma:description="The value of the document ID assigned to this item." ma:internalName="_dlc_DocId" ma:readOnly="true">
      <xsd:simpleType>
        <xsd:restriction base="dms:Text"/>
      </xsd:simpleType>
    </xsd:element>
    <xsd:element name="_dlc_DocIdUrl" ma:index="14"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5"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6"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ma:readOnly="tru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Content_x0020_Owner xmlns="686bc730-dfb5-4557-ac43-64e2aeb71117">
      <UserInfo>
        <DisplayName>Katie Rose</DisplayName>
        <AccountId>178</AccountId>
        <AccountType/>
      </UserInfo>
    </Content_x0020_Owner>
    <IconOverlay xmlns="http://schemas.microsoft.com/sharepoint/v4" xsi:nil="true"/>
    <Menu_x0020_Group xmlns="686bc730-dfb5-4557-ac43-64e2aeb71117">Publications &amp; Printing</Menu_x0020_Group>
    <PublishingExpirationDate xmlns="http://schemas.microsoft.com/sharepoint/v3" xsi:nil="true"/>
    <PublishingStartDate xmlns="http://schemas.microsoft.com/sharepoint/v3" xsi:nil="true"/>
    <Category xmlns="686bc730-dfb5-4557-ac43-64e2aeb71117">SBCTC Templates</Category>
    <_dlc_DocId xmlns="dbb9891f-5342-44b3-9004-2472729e727f">Z7X6SQ3F62JH-64-60</_dlc_DocId>
    <_dlc_DocIdUrl xmlns="dbb9891f-5342-44b3-9004-2472729e727f">
      <Url>https://portal.sbctc.edu/sites/Intranet/publications/_layouts/15/DocIdRedir.aspx?ID=Z7X6SQ3F62JH-64-60</Url>
      <Description>Z7X6SQ3F62JH-64-60</Description>
    </_dlc_DocIdUrl>
  </documentManagement>
</p:properties>
</file>

<file path=customXml/itemProps1.xml><?xml version="1.0" encoding="utf-8"?>
<ds:datastoreItem xmlns:ds="http://schemas.openxmlformats.org/officeDocument/2006/customXml" ds:itemID="{5DFCAF06-B281-46F1-9433-BE57D7AEA8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86bc730-dfb5-4557-ac43-64e2aeb71117"/>
    <ds:schemaRef ds:uri="dbb9891f-5342-44b3-9004-2472729e727f"/>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F84AC4-BFAE-47A4-8790-301A8B46D7CC}">
  <ds:schemaRefs>
    <ds:schemaRef ds:uri="http://schemas.microsoft.com/sharepoint/events"/>
  </ds:schemaRefs>
</ds:datastoreItem>
</file>

<file path=customXml/itemProps3.xml><?xml version="1.0" encoding="utf-8"?>
<ds:datastoreItem xmlns:ds="http://schemas.openxmlformats.org/officeDocument/2006/customXml" ds:itemID="{CD5F824B-ED21-4DB4-913E-AC9EA07BECD4}">
  <ds:schemaRefs>
    <ds:schemaRef ds:uri="http://schemas.microsoft.com/sharepoint/v3/contenttype/forms"/>
  </ds:schemaRefs>
</ds:datastoreItem>
</file>

<file path=customXml/itemProps4.xml><?xml version="1.0" encoding="utf-8"?>
<ds:datastoreItem xmlns:ds="http://schemas.openxmlformats.org/officeDocument/2006/customXml" ds:itemID="{A170379E-069C-4252-B979-6B76F195F191}">
  <ds:schemaRefs>
    <ds:schemaRef ds:uri="http://purl.org/dc/elements/1.1/"/>
    <ds:schemaRef ds:uri="http://schemas.microsoft.com/office/2006/metadata/properties"/>
    <ds:schemaRef ds:uri="http://schemas.microsoft.com/sharepoint/v3"/>
    <ds:schemaRef ds:uri="http://schemas.microsoft.com/office/2006/documentManagement/types"/>
    <ds:schemaRef ds:uri="http://www.w3.org/XML/1998/namespace"/>
    <ds:schemaRef ds:uri="dbb9891f-5342-44b3-9004-2472729e727f"/>
    <ds:schemaRef ds:uri="http://schemas.microsoft.com/office/infopath/2007/PartnerControls"/>
    <ds:schemaRef ds:uri="http://schemas.openxmlformats.org/package/2006/metadata/core-properties"/>
    <ds:schemaRef ds:uri="http://purl.org/dc/dcmitype/"/>
    <ds:schemaRef ds:uri="http://schemas.microsoft.com/sharepoint/v4"/>
    <ds:schemaRef ds:uri="686bc730-dfb5-4557-ac43-64e2aeb71117"/>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634</TotalTime>
  <Words>3171</Words>
  <Application>Microsoft Office PowerPoint</Application>
  <PresentationFormat>On-screen Show (4:3)</PresentationFormat>
  <Paragraphs>327</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Time and Effort overview</vt:lpstr>
      <vt:lpstr>Guidelines</vt:lpstr>
      <vt:lpstr>What is time and effort reporting? </vt:lpstr>
      <vt:lpstr>Who Must Complete T&amp;E Reports? </vt:lpstr>
      <vt:lpstr>T&amp;E by Funding source</vt:lpstr>
      <vt:lpstr>T&amp;E vs payroll reports</vt:lpstr>
      <vt:lpstr>Acceptable t&amp;E systems</vt:lpstr>
      <vt:lpstr>T&amp;E Systems by Employee type</vt:lpstr>
      <vt:lpstr>After-the-fact t&amp;E – part 1</vt:lpstr>
      <vt:lpstr>After-the-fact t&amp;E – part 2</vt:lpstr>
      <vt:lpstr>After-the-fact t&amp;E – EXample</vt:lpstr>
      <vt:lpstr>Plan confirmation – part 1</vt:lpstr>
      <vt:lpstr>Plan confirmation – part 2</vt:lpstr>
      <vt:lpstr>Plan confirmation - example</vt:lpstr>
      <vt:lpstr>Single funding source</vt:lpstr>
      <vt:lpstr>Single funding source - EXAMPLE</vt:lpstr>
      <vt:lpstr>Incidental work</vt:lpstr>
      <vt:lpstr>Annual evaluations</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SBCTC PowerPoint template</dc:title>
  <dc:creator>Katie Rose</dc:creator>
  <cp:lastModifiedBy>Melanie Kielich</cp:lastModifiedBy>
  <cp:revision>40</cp:revision>
  <cp:lastPrinted>2019-06-03T16:20:40Z</cp:lastPrinted>
  <dcterms:created xsi:type="dcterms:W3CDTF">2018-05-24T23:21:12Z</dcterms:created>
  <dcterms:modified xsi:type="dcterms:W3CDTF">2024-07-09T20:10:48Z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dd1dc9d0-b599-4e44-a800-d2570dbbc0e7</vt:lpwstr>
  </property>
</Properties>
</file>