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9" r:id="rId5"/>
  </p:sldMasterIdLst>
  <p:notesMasterIdLst>
    <p:notesMasterId r:id="rId24"/>
  </p:notesMasterIdLst>
  <p:handoutMasterIdLst>
    <p:handoutMasterId r:id="rId25"/>
  </p:handoutMasterIdLst>
  <p:sldIdLst>
    <p:sldId id="259" r:id="rId6"/>
    <p:sldId id="264" r:id="rId7"/>
    <p:sldId id="262" r:id="rId8"/>
    <p:sldId id="268" r:id="rId9"/>
    <p:sldId id="267" r:id="rId10"/>
    <p:sldId id="266" r:id="rId11"/>
    <p:sldId id="271" r:id="rId12"/>
    <p:sldId id="265" r:id="rId13"/>
    <p:sldId id="272" r:id="rId14"/>
    <p:sldId id="277" r:id="rId15"/>
    <p:sldId id="273" r:id="rId16"/>
    <p:sldId id="275" r:id="rId17"/>
    <p:sldId id="278" r:id="rId18"/>
    <p:sldId id="274" r:id="rId19"/>
    <p:sldId id="279" r:id="rId20"/>
    <p:sldId id="269" r:id="rId21"/>
    <p:sldId id="276" r:id="rId22"/>
    <p:sldId id="261" r:id="rId23"/>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7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90" autoAdjust="0"/>
    <p:restoredTop sz="76699" autoAdjust="0"/>
  </p:normalViewPr>
  <p:slideViewPr>
    <p:cSldViewPr snapToGrid="0">
      <p:cViewPr varScale="1">
        <p:scale>
          <a:sx n="85" d="100"/>
          <a:sy n="85" d="100"/>
        </p:scale>
        <p:origin x="2406" y="78"/>
      </p:cViewPr>
      <p:guideLst/>
    </p:cSldViewPr>
  </p:slideViewPr>
  <p:notesTextViewPr>
    <p:cViewPr>
      <p:scale>
        <a:sx n="1" d="1"/>
        <a:sy n="1" d="1"/>
      </p:scale>
      <p:origin x="0" y="0"/>
    </p:cViewPr>
  </p:notesTextViewPr>
  <p:notesViewPr>
    <p:cSldViewPr snapToGrid="0">
      <p:cViewPr varScale="1">
        <p:scale>
          <a:sx n="69" d="100"/>
          <a:sy n="69" d="100"/>
        </p:scale>
        <p:origin x="326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notesMaster" Target="notesMasters/notesMaster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7DA7D8E9-3331-4291-9F17-3FF41B935400}" type="datetimeFigureOut">
              <a:rPr lang="en-US" smtClean="0"/>
              <a:t>2/27/2026</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4D60C177-458E-4ECB-97EC-7EDCBA19DAB6}" type="slidenum">
              <a:rPr lang="en-US" smtClean="0"/>
              <a:t>‹#›</a:t>
            </a:fld>
            <a:endParaRPr lang="en-US"/>
          </a:p>
        </p:txBody>
      </p:sp>
    </p:spTree>
    <p:extLst>
      <p:ext uri="{BB962C8B-B14F-4D97-AF65-F5344CB8AC3E}">
        <p14:creationId xmlns:p14="http://schemas.microsoft.com/office/powerpoint/2010/main" val="2609931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5A6DBB64-96D6-42B0-8680-D8E44BBF474E}" type="datetimeFigureOut">
              <a:rPr lang="en-US" smtClean="0"/>
              <a:t>2/27/2026</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87384A02-D147-49A8-A06D-A5C08FF69055}" type="slidenum">
              <a:rPr lang="en-US" smtClean="0"/>
              <a:t>‹#›</a:t>
            </a:fld>
            <a:endParaRPr lang="en-US"/>
          </a:p>
        </p:txBody>
      </p:sp>
    </p:spTree>
    <p:extLst>
      <p:ext uri="{BB962C8B-B14F-4D97-AF65-F5344CB8AC3E}">
        <p14:creationId xmlns:p14="http://schemas.microsoft.com/office/powerpoint/2010/main" val="15346946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384A02-D147-49A8-A06D-A5C08FF69055}" type="slidenum">
              <a:rPr lang="en-US" smtClean="0"/>
              <a:t>1</a:t>
            </a:fld>
            <a:endParaRPr lang="en-US"/>
          </a:p>
        </p:txBody>
      </p:sp>
    </p:spTree>
    <p:extLst>
      <p:ext uri="{BB962C8B-B14F-4D97-AF65-F5344CB8AC3E}">
        <p14:creationId xmlns:p14="http://schemas.microsoft.com/office/powerpoint/2010/main" val="12986031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example may</a:t>
            </a:r>
            <a:r>
              <a:rPr lang="en-US" baseline="0" dirty="0"/>
              <a:t> be hard to read, but it’s taken from page 8 of the T&amp;E Guidelines. </a:t>
            </a:r>
            <a:endParaRPr lang="en-US" dirty="0"/>
          </a:p>
        </p:txBody>
      </p:sp>
      <p:sp>
        <p:nvSpPr>
          <p:cNvPr id="4" name="Slide Number Placeholder 3"/>
          <p:cNvSpPr>
            <a:spLocks noGrp="1"/>
          </p:cNvSpPr>
          <p:nvPr>
            <p:ph type="sldNum" sz="quarter" idx="10"/>
          </p:nvPr>
        </p:nvSpPr>
        <p:spPr/>
        <p:txBody>
          <a:bodyPr/>
          <a:lstStyle/>
          <a:p>
            <a:fld id="{87384A02-D147-49A8-A06D-A5C08FF69055}" type="slidenum">
              <a:rPr lang="en-US" smtClean="0"/>
              <a:t>10</a:t>
            </a:fld>
            <a:endParaRPr lang="en-US"/>
          </a:p>
        </p:txBody>
      </p:sp>
    </p:spTree>
    <p:extLst>
      <p:ext uri="{BB962C8B-B14F-4D97-AF65-F5344CB8AC3E}">
        <p14:creationId xmlns:p14="http://schemas.microsoft.com/office/powerpoint/2010/main" val="37481162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t>
            </a:r>
            <a:r>
              <a:rPr lang="en-US" b="1" dirty="0"/>
              <a:t>second method</a:t>
            </a:r>
            <a:r>
              <a:rPr lang="en-US" b="1" baseline="0" dirty="0"/>
              <a:t> </a:t>
            </a:r>
            <a:r>
              <a:rPr lang="en-US" baseline="0" dirty="0"/>
              <a:t>is the </a:t>
            </a:r>
            <a:r>
              <a:rPr lang="en-US" b="1" baseline="0" dirty="0"/>
              <a:t>Plan Confirmation </a:t>
            </a:r>
            <a:r>
              <a:rPr lang="en-US" baseline="0" dirty="0"/>
              <a:t>method.  </a:t>
            </a:r>
          </a:p>
          <a:p>
            <a:pPr marL="174708" indent="-174708">
              <a:buFont typeface="Arial" panose="020B0604020202020204" pitchFamily="34" charset="0"/>
              <a:buChar char="•"/>
            </a:pPr>
            <a:endParaRPr lang="en-US" baseline="0" dirty="0"/>
          </a:p>
          <a:p>
            <a:pPr marL="174708" indent="-174708">
              <a:buFont typeface="Arial" panose="020B0604020202020204" pitchFamily="34" charset="0"/>
              <a:buChar char="•"/>
            </a:pPr>
            <a:r>
              <a:rPr lang="en-US" baseline="0" dirty="0"/>
              <a:t>Remember, </a:t>
            </a:r>
            <a:r>
              <a:rPr lang="en-US" b="1" baseline="0" dirty="0"/>
              <a:t>classified staff can NOT use this </a:t>
            </a:r>
            <a:r>
              <a:rPr lang="en-US" baseline="0" dirty="0"/>
              <a:t>method.  It’s only for exempt staff or faculty.  </a:t>
            </a:r>
          </a:p>
          <a:p>
            <a:pPr marL="174708" indent="-174708">
              <a:buFont typeface="Arial" panose="020B0604020202020204" pitchFamily="34" charset="0"/>
              <a:buChar char="•"/>
            </a:pPr>
            <a:endParaRPr lang="en-US" baseline="0" dirty="0"/>
          </a:p>
          <a:p>
            <a:pPr marL="174708" indent="-174708">
              <a:buFont typeface="Arial" panose="020B0604020202020204" pitchFamily="34" charset="0"/>
              <a:buChar char="•"/>
            </a:pPr>
            <a:r>
              <a:rPr lang="en-US" baseline="0" dirty="0"/>
              <a:t>There are details on this plan on </a:t>
            </a:r>
            <a:r>
              <a:rPr lang="en-US" b="1" baseline="0" dirty="0"/>
              <a:t>page 9 of the Guidelines, </a:t>
            </a:r>
            <a:r>
              <a:rPr lang="en-US" baseline="0" dirty="0"/>
              <a:t>a </a:t>
            </a:r>
            <a:r>
              <a:rPr lang="en-US" b="1" baseline="0" dirty="0"/>
              <a:t>sample form on page 10, and a checklist on page 15</a:t>
            </a:r>
            <a:r>
              <a:rPr lang="en-US" baseline="0" dirty="0"/>
              <a:t>.  </a:t>
            </a:r>
          </a:p>
          <a:p>
            <a:pPr marL="174708" indent="-174708">
              <a:buFont typeface="Arial" panose="020B0604020202020204" pitchFamily="34" charset="0"/>
              <a:buChar char="•"/>
            </a:pPr>
            <a:endParaRPr lang="en-US" baseline="0" dirty="0"/>
          </a:p>
          <a:p>
            <a:pPr marL="174708" indent="-174708">
              <a:buFont typeface="Arial" panose="020B0604020202020204" pitchFamily="34" charset="0"/>
              <a:buChar char="•"/>
            </a:pPr>
            <a:r>
              <a:rPr lang="en-US" baseline="0" dirty="0"/>
              <a:t>Just like the After-the-Fact method, it requires </a:t>
            </a:r>
            <a:r>
              <a:rPr lang="en-US" b="1" baseline="0" dirty="0"/>
              <a:t>funding sources to be identified</a:t>
            </a:r>
            <a:r>
              <a:rPr lang="en-US" baseline="0" dirty="0"/>
              <a:t>. </a:t>
            </a:r>
          </a:p>
          <a:p>
            <a:pPr marL="174708" indent="-174708">
              <a:buFont typeface="Arial" panose="020B0604020202020204" pitchFamily="34" charset="0"/>
              <a:buChar char="•"/>
            </a:pPr>
            <a:endParaRPr lang="en-US" baseline="0" dirty="0"/>
          </a:p>
          <a:p>
            <a:pPr marL="174708" indent="-174708">
              <a:buFont typeface="Arial" panose="020B0604020202020204" pitchFamily="34" charset="0"/>
              <a:buChar char="•"/>
            </a:pPr>
            <a:r>
              <a:rPr lang="en-US" baseline="0" dirty="0"/>
              <a:t>It must </a:t>
            </a:r>
            <a:r>
              <a:rPr lang="en-US" b="1" baseline="0" dirty="0"/>
              <a:t>include estimates $ amounts and %s of salary </a:t>
            </a:r>
            <a:r>
              <a:rPr lang="en-US" baseline="0" dirty="0"/>
              <a:t>or effort by funding source.  </a:t>
            </a:r>
          </a:p>
          <a:p>
            <a:pPr marL="174708" indent="-174708">
              <a:buFont typeface="Arial" panose="020B0604020202020204" pitchFamily="34" charset="0"/>
              <a:buChar char="•"/>
            </a:pPr>
            <a:endParaRPr lang="en-US" baseline="0" dirty="0"/>
          </a:p>
          <a:p>
            <a:pPr marL="174708" indent="-174708">
              <a:buFont typeface="Arial" panose="020B0604020202020204" pitchFamily="34" charset="0"/>
              <a:buChar char="•"/>
            </a:pPr>
            <a:r>
              <a:rPr lang="en-US" baseline="0" dirty="0"/>
              <a:t>It also has to be </a:t>
            </a:r>
            <a:r>
              <a:rPr lang="en-US" b="1" baseline="0" dirty="0"/>
              <a:t>monitored and adjusted </a:t>
            </a:r>
            <a:r>
              <a:rPr lang="en-US" baseline="0" dirty="0"/>
              <a:t>as necessary.  </a:t>
            </a:r>
          </a:p>
          <a:p>
            <a:pPr marL="174708" indent="-174708">
              <a:buFont typeface="Arial" panose="020B0604020202020204" pitchFamily="34" charset="0"/>
              <a:buChar char="•"/>
            </a:pPr>
            <a:endParaRPr lang="en-US" baseline="0" dirty="0"/>
          </a:p>
          <a:p>
            <a:pPr marL="174708" indent="-174708">
              <a:buFont typeface="Arial" panose="020B0604020202020204" pitchFamily="34" charset="0"/>
              <a:buChar char="•"/>
            </a:pPr>
            <a:r>
              <a:rPr lang="en-US" baseline="0" dirty="0"/>
              <a:t>It also </a:t>
            </a:r>
            <a:r>
              <a:rPr lang="en-US" b="1" baseline="0" dirty="0"/>
              <a:t>has to reflect 100% of the position’s activities/funding</a:t>
            </a:r>
            <a:r>
              <a:rPr lang="en-US" baseline="0" dirty="0"/>
              <a:t>.  </a:t>
            </a:r>
          </a:p>
          <a:p>
            <a:pPr marL="174708" indent="-174708">
              <a:buFont typeface="Arial" panose="020B0604020202020204" pitchFamily="34" charset="0"/>
              <a:buChar char="•"/>
            </a:pPr>
            <a:endParaRPr lang="en-US" baseline="0" dirty="0"/>
          </a:p>
          <a:p>
            <a:pPr marL="640594" lvl="1" indent="-174708">
              <a:buFont typeface="Arial" panose="020B0604020202020204" pitchFamily="34" charset="0"/>
              <a:buChar char="•"/>
            </a:pPr>
            <a:r>
              <a:rPr lang="en-US" baseline="0" dirty="0"/>
              <a:t>Just like After the Fact, you </a:t>
            </a:r>
            <a:r>
              <a:rPr lang="en-US" b="1" baseline="0" dirty="0"/>
              <a:t>can lump all the “other” funding together </a:t>
            </a:r>
            <a:r>
              <a:rPr lang="en-US" baseline="0" dirty="0"/>
              <a:t>(the non-federal, non-match, non-leveraged funding sources).</a:t>
            </a:r>
            <a:endParaRPr lang="en-US" dirty="0"/>
          </a:p>
        </p:txBody>
      </p:sp>
      <p:sp>
        <p:nvSpPr>
          <p:cNvPr id="4" name="Slide Number Placeholder 3"/>
          <p:cNvSpPr>
            <a:spLocks noGrp="1"/>
          </p:cNvSpPr>
          <p:nvPr>
            <p:ph type="sldNum" sz="quarter" idx="10"/>
          </p:nvPr>
        </p:nvSpPr>
        <p:spPr/>
        <p:txBody>
          <a:bodyPr/>
          <a:lstStyle/>
          <a:p>
            <a:fld id="{87384A02-D147-49A8-A06D-A5C08FF69055}" type="slidenum">
              <a:rPr lang="en-US" smtClean="0"/>
              <a:t>11</a:t>
            </a:fld>
            <a:endParaRPr lang="en-US"/>
          </a:p>
        </p:txBody>
      </p:sp>
    </p:spTree>
    <p:extLst>
      <p:ext uri="{BB962C8B-B14F-4D97-AF65-F5344CB8AC3E}">
        <p14:creationId xmlns:p14="http://schemas.microsoft.com/office/powerpoint/2010/main" val="39015301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r>
              <a:rPr lang="en-US" dirty="0"/>
              <a:t>The form has to be completed </a:t>
            </a:r>
            <a:r>
              <a:rPr lang="en-US" b="1" dirty="0"/>
              <a:t>at lest once per academic</a:t>
            </a:r>
            <a:r>
              <a:rPr lang="en-US" b="1" baseline="0" dirty="0"/>
              <a:t> term</a:t>
            </a:r>
            <a:r>
              <a:rPr lang="en-US" baseline="0" dirty="0"/>
              <a:t>.  </a:t>
            </a:r>
          </a:p>
          <a:p>
            <a:pPr marL="174708" indent="-174708">
              <a:buFont typeface="Arial" panose="020B0604020202020204" pitchFamily="34" charset="0"/>
              <a:buChar char="•"/>
            </a:pPr>
            <a:endParaRPr lang="en-US" baseline="0" dirty="0"/>
          </a:p>
          <a:p>
            <a:pPr marL="174708" indent="-174708">
              <a:buFont typeface="Arial" panose="020B0604020202020204" pitchFamily="34" charset="0"/>
              <a:buChar char="•"/>
            </a:pPr>
            <a:r>
              <a:rPr lang="en-US" baseline="0" dirty="0"/>
              <a:t>You also have to </a:t>
            </a:r>
            <a:r>
              <a:rPr lang="en-US" b="1" baseline="0" dirty="0"/>
              <a:t>adjust payroll and any amounts already billed to the grant if there is more than a 5% variance </a:t>
            </a:r>
            <a:r>
              <a:rPr lang="en-US" baseline="0" dirty="0"/>
              <a:t>in what was originally budgeted and charged to a grant.  </a:t>
            </a:r>
          </a:p>
          <a:p>
            <a:pPr defTabSz="465887">
              <a:defRPr/>
            </a:pPr>
            <a:endParaRPr lang="en-US" b="0" baseline="0" dirty="0"/>
          </a:p>
          <a:p>
            <a:pPr marL="174708" indent="-174708">
              <a:buFont typeface="Arial" panose="020B0604020202020204" pitchFamily="34" charset="0"/>
              <a:buChar char="•"/>
            </a:pPr>
            <a:r>
              <a:rPr lang="en-US" dirty="0"/>
              <a:t>These</a:t>
            </a:r>
            <a:r>
              <a:rPr lang="en-US" baseline="0" dirty="0"/>
              <a:t> forms must also be </a:t>
            </a:r>
            <a:r>
              <a:rPr lang="en-US" b="1" baseline="0" dirty="0"/>
              <a:t>signed by the employee and/or someone else with direct knowledge </a:t>
            </a:r>
            <a:r>
              <a:rPr lang="en-US" baseline="0" dirty="0"/>
              <a:t>of their work.  </a:t>
            </a:r>
          </a:p>
          <a:p>
            <a:pPr marL="174708" indent="-174708">
              <a:buFont typeface="Arial" panose="020B0604020202020204" pitchFamily="34" charset="0"/>
              <a:buChar char="•"/>
            </a:pPr>
            <a:endParaRPr lang="en-US" b="0" baseline="0" dirty="0"/>
          </a:p>
          <a:p>
            <a:pPr marL="640594" lvl="1" indent="-174708">
              <a:buFont typeface="Arial" panose="020B0604020202020204" pitchFamily="34" charset="0"/>
              <a:buChar char="•"/>
            </a:pPr>
            <a:r>
              <a:rPr lang="en-US" baseline="0" dirty="0"/>
              <a:t>You </a:t>
            </a:r>
            <a:r>
              <a:rPr lang="en-US" b="1" baseline="0" dirty="0"/>
              <a:t>still have to be able to verify the percent of time worked by each funding source</a:t>
            </a:r>
            <a:r>
              <a:rPr lang="en-US" baseline="0" dirty="0"/>
              <a:t>.  You could do this by: </a:t>
            </a:r>
          </a:p>
          <a:p>
            <a:pPr marL="640594" lvl="1" indent="-174708">
              <a:buFont typeface="Arial" panose="020B0604020202020204" pitchFamily="34" charset="0"/>
              <a:buChar char="•"/>
            </a:pPr>
            <a:endParaRPr lang="en-US" baseline="0" dirty="0"/>
          </a:p>
          <a:p>
            <a:pPr marL="1106481" lvl="2" indent="-174708">
              <a:buFont typeface="Arial" panose="020B0604020202020204" pitchFamily="34" charset="0"/>
              <a:buChar char="•"/>
            </a:pPr>
            <a:r>
              <a:rPr lang="en-US" b="1" baseline="0" dirty="0"/>
              <a:t>Contacting the employee and documenting </a:t>
            </a:r>
            <a:r>
              <a:rPr lang="en-US" baseline="0" dirty="0"/>
              <a:t>it.  </a:t>
            </a:r>
          </a:p>
          <a:p>
            <a:pPr marL="1106481" lvl="2" indent="-174708">
              <a:buFont typeface="Arial" panose="020B0604020202020204" pitchFamily="34" charset="0"/>
              <a:buChar char="•"/>
            </a:pPr>
            <a:r>
              <a:rPr lang="en-US" b="1" baseline="0" dirty="0"/>
              <a:t>Contacting the supervisor and documenting </a:t>
            </a:r>
            <a:r>
              <a:rPr lang="en-US" baseline="0" dirty="0"/>
              <a:t>it.  </a:t>
            </a:r>
          </a:p>
          <a:p>
            <a:pPr marL="1106481" lvl="2" indent="-174708">
              <a:buFont typeface="Arial" panose="020B0604020202020204" pitchFamily="34" charset="0"/>
              <a:buChar char="•"/>
            </a:pPr>
            <a:endParaRPr lang="en-US" baseline="0" dirty="0"/>
          </a:p>
          <a:p>
            <a:pPr marL="640594" lvl="1" indent="-174708">
              <a:buFont typeface="Arial" panose="020B0604020202020204" pitchFamily="34" charset="0"/>
              <a:buChar char="•"/>
            </a:pPr>
            <a:r>
              <a:rPr lang="en-US" baseline="0" dirty="0"/>
              <a:t>You also need some kind of </a:t>
            </a:r>
            <a:r>
              <a:rPr lang="en-US" b="1" baseline="0" dirty="0"/>
              <a:t>documented process to capture variances </a:t>
            </a:r>
            <a:r>
              <a:rPr lang="en-US" baseline="0" dirty="0"/>
              <a:t>in actual work percentages versus estimated work percentages. </a:t>
            </a:r>
          </a:p>
        </p:txBody>
      </p:sp>
      <p:sp>
        <p:nvSpPr>
          <p:cNvPr id="4" name="Slide Number Placeholder 3"/>
          <p:cNvSpPr>
            <a:spLocks noGrp="1"/>
          </p:cNvSpPr>
          <p:nvPr>
            <p:ph type="sldNum" sz="quarter" idx="10"/>
          </p:nvPr>
        </p:nvSpPr>
        <p:spPr/>
        <p:txBody>
          <a:bodyPr/>
          <a:lstStyle/>
          <a:p>
            <a:fld id="{87384A02-D147-49A8-A06D-A5C08FF69055}" type="slidenum">
              <a:rPr lang="en-US" smtClean="0"/>
              <a:t>12</a:t>
            </a:fld>
            <a:endParaRPr lang="en-US"/>
          </a:p>
        </p:txBody>
      </p:sp>
    </p:spTree>
    <p:extLst>
      <p:ext uri="{BB962C8B-B14F-4D97-AF65-F5344CB8AC3E}">
        <p14:creationId xmlns:p14="http://schemas.microsoft.com/office/powerpoint/2010/main" val="40024077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example may also be</a:t>
            </a:r>
            <a:r>
              <a:rPr lang="en-US" baseline="0" dirty="0"/>
              <a:t> hard to read on this slide, but you can find the same example on page 11 of the T&amp;E Guidelines. </a:t>
            </a:r>
            <a:endParaRPr lang="en-US" dirty="0"/>
          </a:p>
        </p:txBody>
      </p:sp>
      <p:sp>
        <p:nvSpPr>
          <p:cNvPr id="4" name="Slide Number Placeholder 3"/>
          <p:cNvSpPr>
            <a:spLocks noGrp="1"/>
          </p:cNvSpPr>
          <p:nvPr>
            <p:ph type="sldNum" sz="quarter" idx="10"/>
          </p:nvPr>
        </p:nvSpPr>
        <p:spPr/>
        <p:txBody>
          <a:bodyPr/>
          <a:lstStyle/>
          <a:p>
            <a:fld id="{87384A02-D147-49A8-A06D-A5C08FF69055}" type="slidenum">
              <a:rPr lang="en-US" smtClean="0"/>
              <a:t>13</a:t>
            </a:fld>
            <a:endParaRPr lang="en-US"/>
          </a:p>
        </p:txBody>
      </p:sp>
    </p:spTree>
    <p:extLst>
      <p:ext uri="{BB962C8B-B14F-4D97-AF65-F5344CB8AC3E}">
        <p14:creationId xmlns:p14="http://schemas.microsoft.com/office/powerpoint/2010/main" val="38476333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a:t>Exempt staff or faculty </a:t>
            </a:r>
            <a:r>
              <a:rPr lang="en-US" baseline="0" dirty="0"/>
              <a:t>funded by a </a:t>
            </a:r>
            <a:r>
              <a:rPr lang="en-US" b="1" baseline="0" dirty="0"/>
              <a:t>single federal source </a:t>
            </a:r>
            <a:r>
              <a:rPr lang="en-US" baseline="0" dirty="0"/>
              <a:t>or a </a:t>
            </a:r>
            <a:r>
              <a:rPr lang="en-US" b="1" baseline="0" dirty="0"/>
              <a:t>single non-federal source used as match or leveraged funds </a:t>
            </a:r>
            <a:r>
              <a:rPr lang="en-US" baseline="0" dirty="0"/>
              <a:t>(and NO other funding sources!) </a:t>
            </a:r>
            <a:r>
              <a:rPr lang="en-US" b="1" baseline="0" dirty="0"/>
              <a:t>may complete a quarterly Certification of Pay </a:t>
            </a:r>
            <a:r>
              <a:rPr lang="en-US" b="0" baseline="0" dirty="0"/>
              <a:t>statement</a:t>
            </a:r>
            <a:r>
              <a:rPr lang="en-US" baseline="0" dirty="0"/>
              <a:t>.  </a:t>
            </a:r>
          </a:p>
          <a:p>
            <a:pPr marL="174708" indent="-174708">
              <a:buFont typeface="Arial" panose="020B0604020202020204" pitchFamily="34" charset="0"/>
              <a:buChar char="•"/>
            </a:pPr>
            <a:endParaRPr lang="en-US" baseline="0" dirty="0"/>
          </a:p>
          <a:p>
            <a:pPr marL="640594" lvl="1" indent="-174708">
              <a:buFont typeface="Arial" panose="020B0604020202020204" pitchFamily="34" charset="0"/>
              <a:buChar char="•"/>
            </a:pPr>
            <a:r>
              <a:rPr lang="en-US" baseline="0" dirty="0"/>
              <a:t>There is an </a:t>
            </a:r>
            <a:r>
              <a:rPr lang="en-US" b="1" baseline="0" dirty="0"/>
              <a:t>example </a:t>
            </a:r>
            <a:r>
              <a:rPr lang="en-US" b="0" baseline="0" dirty="0"/>
              <a:t>of this on </a:t>
            </a:r>
            <a:r>
              <a:rPr lang="en-US" b="1" baseline="0" dirty="0"/>
              <a:t>page 11 of the Guidelines</a:t>
            </a:r>
            <a:r>
              <a:rPr lang="en-US" baseline="0" dirty="0"/>
              <a:t>.  </a:t>
            </a:r>
          </a:p>
          <a:p>
            <a:pPr marL="640594" lvl="1" indent="-174708">
              <a:buFont typeface="Arial" panose="020B0604020202020204" pitchFamily="34" charset="0"/>
              <a:buChar char="•"/>
            </a:pPr>
            <a:endParaRPr lang="en-US" baseline="0" dirty="0"/>
          </a:p>
          <a:p>
            <a:pPr marL="174708" indent="-174708">
              <a:buFont typeface="Arial" panose="020B0604020202020204" pitchFamily="34" charset="0"/>
              <a:buChar char="•"/>
            </a:pPr>
            <a:r>
              <a:rPr lang="en-US" baseline="0" dirty="0"/>
              <a:t>This is </a:t>
            </a:r>
            <a:r>
              <a:rPr lang="en-US" b="1" baseline="0" dirty="0"/>
              <a:t>NOT for classified </a:t>
            </a:r>
            <a:r>
              <a:rPr lang="en-US" baseline="0" dirty="0"/>
              <a:t>staff.  Remember classified staff MUST complete After-the-Fact reports of actual hours worked.  </a:t>
            </a:r>
          </a:p>
          <a:p>
            <a:pPr marL="174708" indent="-174708">
              <a:buFont typeface="Arial" panose="020B0604020202020204" pitchFamily="34" charset="0"/>
              <a:buChar char="•"/>
            </a:pPr>
            <a:endParaRPr lang="en-US" baseline="0" dirty="0"/>
          </a:p>
          <a:p>
            <a:pPr marL="174708" indent="-174708">
              <a:buFont typeface="Arial" panose="020B0604020202020204" pitchFamily="34" charset="0"/>
              <a:buChar char="•"/>
            </a:pPr>
            <a:r>
              <a:rPr lang="en-US" baseline="0" dirty="0"/>
              <a:t>The </a:t>
            </a:r>
            <a:r>
              <a:rPr lang="en-US" b="1" baseline="0" dirty="0"/>
              <a:t>forms must be signed quarterly</a:t>
            </a:r>
            <a:r>
              <a:rPr lang="en-US" baseline="0" dirty="0"/>
              <a:t>.  </a:t>
            </a:r>
          </a:p>
          <a:p>
            <a:endParaRPr lang="en-US" dirty="0"/>
          </a:p>
        </p:txBody>
      </p:sp>
      <p:sp>
        <p:nvSpPr>
          <p:cNvPr id="4" name="Slide Number Placeholder 3"/>
          <p:cNvSpPr>
            <a:spLocks noGrp="1"/>
          </p:cNvSpPr>
          <p:nvPr>
            <p:ph type="sldNum" sz="quarter" idx="10"/>
          </p:nvPr>
        </p:nvSpPr>
        <p:spPr/>
        <p:txBody>
          <a:bodyPr/>
          <a:lstStyle/>
          <a:p>
            <a:fld id="{87384A02-D147-49A8-A06D-A5C08FF69055}" type="slidenum">
              <a:rPr lang="en-US" smtClean="0"/>
              <a:t>14</a:t>
            </a:fld>
            <a:endParaRPr lang="en-US"/>
          </a:p>
        </p:txBody>
      </p:sp>
    </p:spTree>
    <p:extLst>
      <p:ext uri="{BB962C8B-B14F-4D97-AF65-F5344CB8AC3E}">
        <p14:creationId xmlns:p14="http://schemas.microsoft.com/office/powerpoint/2010/main" val="21728253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sample from page 12</a:t>
            </a:r>
            <a:r>
              <a:rPr lang="en-US" baseline="0" dirty="0"/>
              <a:t> of the T&amp;E Guidelines. </a:t>
            </a:r>
            <a:endParaRPr lang="en-US" dirty="0"/>
          </a:p>
        </p:txBody>
      </p:sp>
      <p:sp>
        <p:nvSpPr>
          <p:cNvPr id="4" name="Slide Number Placeholder 3"/>
          <p:cNvSpPr>
            <a:spLocks noGrp="1"/>
          </p:cNvSpPr>
          <p:nvPr>
            <p:ph type="sldNum" sz="quarter" idx="10"/>
          </p:nvPr>
        </p:nvSpPr>
        <p:spPr/>
        <p:txBody>
          <a:bodyPr/>
          <a:lstStyle/>
          <a:p>
            <a:fld id="{87384A02-D147-49A8-A06D-A5C08FF69055}" type="slidenum">
              <a:rPr lang="en-US" smtClean="0"/>
              <a:t>15</a:t>
            </a:fld>
            <a:endParaRPr lang="en-US"/>
          </a:p>
        </p:txBody>
      </p:sp>
    </p:spTree>
    <p:extLst>
      <p:ext uri="{BB962C8B-B14F-4D97-AF65-F5344CB8AC3E}">
        <p14:creationId xmlns:p14="http://schemas.microsoft.com/office/powerpoint/2010/main" val="85967302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r>
              <a:rPr lang="en-US" b="1" dirty="0"/>
              <a:t>Incidental work does</a:t>
            </a:r>
            <a:r>
              <a:rPr lang="en-US" b="1" baseline="0" dirty="0"/>
              <a:t> NOT require T&amp;E reporting </a:t>
            </a:r>
            <a:r>
              <a:rPr lang="en-US" baseline="0" dirty="0"/>
              <a:t>as long as: </a:t>
            </a:r>
          </a:p>
          <a:p>
            <a:endParaRPr lang="en-US" baseline="0" dirty="0"/>
          </a:p>
          <a:p>
            <a:pPr marL="640594" lvl="1" indent="-174708">
              <a:buFont typeface="Arial" panose="020B0604020202020204" pitchFamily="34" charset="0"/>
              <a:buChar char="•"/>
            </a:pPr>
            <a:r>
              <a:rPr lang="en-US" b="1" dirty="0"/>
              <a:t>Assignments are short-term</a:t>
            </a:r>
            <a:r>
              <a:rPr lang="en-US" b="1" baseline="0" dirty="0"/>
              <a:t> </a:t>
            </a:r>
            <a:r>
              <a:rPr lang="en-US" baseline="0" dirty="0"/>
              <a:t>in nature, which is defined as</a:t>
            </a:r>
            <a:r>
              <a:rPr lang="en-US" dirty="0"/>
              <a:t> </a:t>
            </a:r>
            <a:r>
              <a:rPr lang="en-US" b="1" dirty="0"/>
              <a:t>less than one academic</a:t>
            </a:r>
            <a:r>
              <a:rPr lang="en-US" b="1" baseline="0" dirty="0"/>
              <a:t> term</a:t>
            </a:r>
            <a:r>
              <a:rPr lang="en-US" baseline="0" dirty="0"/>
              <a:t>.  </a:t>
            </a:r>
          </a:p>
          <a:p>
            <a:pPr marL="640594" lvl="1" indent="-174708">
              <a:buFont typeface="Arial" panose="020B0604020202020204" pitchFamily="34" charset="0"/>
              <a:buChar char="•"/>
            </a:pPr>
            <a:endParaRPr lang="en-US" baseline="0" dirty="0"/>
          </a:p>
          <a:p>
            <a:pPr marL="640594" lvl="1" indent="-174708">
              <a:buFont typeface="Arial" panose="020B0604020202020204" pitchFamily="34" charset="0"/>
              <a:buChar char="•"/>
            </a:pPr>
            <a:r>
              <a:rPr lang="en-US" baseline="0" dirty="0"/>
              <a:t>The </a:t>
            </a:r>
            <a:r>
              <a:rPr lang="en-US" b="1" baseline="0" dirty="0"/>
              <a:t>duties aren’t ongoing</a:t>
            </a:r>
            <a:r>
              <a:rPr lang="en-US" baseline="0" dirty="0"/>
              <a:t>.  They’re </a:t>
            </a:r>
            <a:r>
              <a:rPr lang="en-US" b="1" baseline="0" dirty="0"/>
              <a:t>one-time duties</a:t>
            </a:r>
            <a:r>
              <a:rPr lang="en-US" baseline="0" dirty="0"/>
              <a:t>.  </a:t>
            </a:r>
          </a:p>
          <a:p>
            <a:pPr marL="640594" lvl="1" indent="-174708">
              <a:buFont typeface="Arial" panose="020B0604020202020204" pitchFamily="34" charset="0"/>
              <a:buChar char="•"/>
            </a:pPr>
            <a:endParaRPr lang="en-US" baseline="0" dirty="0"/>
          </a:p>
          <a:p>
            <a:pPr marL="1106481" lvl="2" indent="-174708">
              <a:buFont typeface="Arial" panose="020B0604020202020204" pitchFamily="34" charset="0"/>
              <a:buChar char="•"/>
            </a:pPr>
            <a:r>
              <a:rPr lang="en-US" baseline="0" dirty="0"/>
              <a:t>If an employee does some incidental work for 2 weeks every quarter, that would be ongoing and would require T&amp;E.  </a:t>
            </a:r>
          </a:p>
          <a:p>
            <a:pPr marL="1106481" lvl="2" indent="-174708">
              <a:buFont typeface="Arial" panose="020B0604020202020204" pitchFamily="34" charset="0"/>
              <a:buChar char="•"/>
            </a:pPr>
            <a:endParaRPr lang="en-US" baseline="0" dirty="0"/>
          </a:p>
          <a:p>
            <a:pPr marL="174708" indent="-174708">
              <a:buFont typeface="Arial" panose="020B0604020202020204" pitchFamily="34" charset="0"/>
              <a:buChar char="•"/>
            </a:pPr>
            <a:r>
              <a:rPr lang="en-US" baseline="0" dirty="0"/>
              <a:t>You still have to be able to </a:t>
            </a:r>
            <a:r>
              <a:rPr lang="en-US" b="1" baseline="0" dirty="0"/>
              <a:t>identify the funding source for this incidental work in your financial system</a:t>
            </a:r>
            <a:r>
              <a:rPr lang="en-US" baseline="0" dirty="0"/>
              <a:t>.  </a:t>
            </a:r>
          </a:p>
          <a:p>
            <a:pPr marL="174708" indent="-174708">
              <a:buFont typeface="Arial" panose="020B0604020202020204" pitchFamily="34" charset="0"/>
              <a:buChar char="•"/>
            </a:pPr>
            <a:endParaRPr lang="en-US" baseline="0" dirty="0"/>
          </a:p>
          <a:p>
            <a:pPr marL="640594" lvl="1" indent="-174708">
              <a:buFont typeface="Arial" panose="020B0604020202020204" pitchFamily="34" charset="0"/>
              <a:buChar char="•"/>
            </a:pPr>
            <a:r>
              <a:rPr lang="en-US" baseline="0" dirty="0"/>
              <a:t>You should also have some kind of contract or stipend paperwork with the individual that identifies the funding source and method of payment.  </a:t>
            </a:r>
            <a:endParaRPr lang="en-US" b="0" baseline="0" dirty="0"/>
          </a:p>
          <a:p>
            <a:endParaRPr lang="en-US" dirty="0"/>
          </a:p>
        </p:txBody>
      </p:sp>
      <p:sp>
        <p:nvSpPr>
          <p:cNvPr id="4" name="Slide Number Placeholder 3"/>
          <p:cNvSpPr>
            <a:spLocks noGrp="1"/>
          </p:cNvSpPr>
          <p:nvPr>
            <p:ph type="sldNum" sz="quarter" idx="10"/>
          </p:nvPr>
        </p:nvSpPr>
        <p:spPr/>
        <p:txBody>
          <a:bodyPr/>
          <a:lstStyle/>
          <a:p>
            <a:fld id="{87384A02-D147-49A8-A06D-A5C08FF69055}" type="slidenum">
              <a:rPr lang="en-US" smtClean="0"/>
              <a:t>16</a:t>
            </a:fld>
            <a:endParaRPr lang="en-US"/>
          </a:p>
        </p:txBody>
      </p:sp>
    </p:spTree>
    <p:extLst>
      <p:ext uri="{BB962C8B-B14F-4D97-AF65-F5344CB8AC3E}">
        <p14:creationId xmlns:p14="http://schemas.microsoft.com/office/powerpoint/2010/main" val="234273207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Your</a:t>
            </a:r>
            <a:r>
              <a:rPr lang="en-US" baseline="0" dirty="0"/>
              <a:t> organization </a:t>
            </a:r>
            <a:r>
              <a:rPr lang="en-US" b="1" baseline="0" dirty="0"/>
              <a:t>must do an annual internal evaluation of your T&amp;E reporting systems/methods</a:t>
            </a:r>
            <a:r>
              <a:rPr lang="en-US" baseline="0" dirty="0"/>
              <a:t>.  </a:t>
            </a:r>
          </a:p>
          <a:p>
            <a:pPr marL="174708" indent="-174708">
              <a:buFont typeface="Arial" panose="020B0604020202020204" pitchFamily="34" charset="0"/>
              <a:buChar char="•"/>
            </a:pPr>
            <a:endParaRPr lang="en-US" baseline="0" dirty="0"/>
          </a:p>
          <a:p>
            <a:pPr marL="640594" lvl="1" indent="-174708">
              <a:buFont typeface="Arial" panose="020B0604020202020204" pitchFamily="34" charset="0"/>
              <a:buChar char="•"/>
            </a:pPr>
            <a:r>
              <a:rPr lang="en-US" baseline="0" dirty="0"/>
              <a:t>This is </a:t>
            </a:r>
            <a:r>
              <a:rPr lang="en-US" b="1" baseline="0" dirty="0"/>
              <a:t>not just an annual review of the actual reports to adjust budgets and charges </a:t>
            </a:r>
            <a:r>
              <a:rPr lang="en-US" baseline="0" dirty="0"/>
              <a:t>to grants.  </a:t>
            </a:r>
          </a:p>
          <a:p>
            <a:pPr marL="640594" lvl="1" indent="-174708">
              <a:buFont typeface="Arial" panose="020B0604020202020204" pitchFamily="34" charset="0"/>
              <a:buChar char="•"/>
            </a:pPr>
            <a:endParaRPr lang="en-US" baseline="0" dirty="0"/>
          </a:p>
          <a:p>
            <a:pPr marL="640594" lvl="1" indent="-174708">
              <a:buFont typeface="Arial" panose="020B0604020202020204" pitchFamily="34" charset="0"/>
              <a:buChar char="•"/>
            </a:pPr>
            <a:r>
              <a:rPr lang="en-US" baseline="0" dirty="0"/>
              <a:t>This is </a:t>
            </a:r>
            <a:r>
              <a:rPr lang="en-US" b="1" baseline="0" dirty="0"/>
              <a:t>about the actual methods and processes </a:t>
            </a:r>
            <a:r>
              <a:rPr lang="en-US" baseline="0" dirty="0"/>
              <a:t>you’re using.  This is about </a:t>
            </a:r>
            <a:r>
              <a:rPr lang="en-US" b="1" baseline="0" dirty="0"/>
              <a:t>identifying problem areas or holes and fixing things</a:t>
            </a:r>
            <a:r>
              <a:rPr lang="en-US" baseline="0" dirty="0"/>
              <a:t>.  </a:t>
            </a:r>
          </a:p>
          <a:p>
            <a:pPr marL="640594" lvl="1" indent="-174708">
              <a:buFont typeface="Arial" panose="020B0604020202020204" pitchFamily="34" charset="0"/>
              <a:buChar char="•"/>
            </a:pPr>
            <a:endParaRPr lang="en-US" baseline="0" dirty="0"/>
          </a:p>
          <a:p>
            <a:pPr marL="640594" lvl="1" indent="-174708">
              <a:buFont typeface="Arial" panose="020B0604020202020204" pitchFamily="34" charset="0"/>
              <a:buChar char="•"/>
            </a:pPr>
            <a:r>
              <a:rPr lang="en-US" b="1" baseline="0" dirty="0"/>
              <a:t>SBCTC’s review</a:t>
            </a:r>
            <a:r>
              <a:rPr lang="en-US" baseline="0" dirty="0"/>
              <a:t> or your organization </a:t>
            </a:r>
            <a:r>
              <a:rPr lang="en-US" b="1" baseline="0" dirty="0"/>
              <a:t>or an auditor’s review does not meet this requirement</a:t>
            </a:r>
            <a:r>
              <a:rPr lang="en-US" baseline="0" dirty="0"/>
              <a:t>.</a:t>
            </a:r>
            <a:endParaRPr lang="en-US" dirty="0"/>
          </a:p>
        </p:txBody>
      </p:sp>
      <p:sp>
        <p:nvSpPr>
          <p:cNvPr id="4" name="Slide Number Placeholder 3"/>
          <p:cNvSpPr>
            <a:spLocks noGrp="1"/>
          </p:cNvSpPr>
          <p:nvPr>
            <p:ph type="sldNum" sz="quarter" idx="10"/>
          </p:nvPr>
        </p:nvSpPr>
        <p:spPr/>
        <p:txBody>
          <a:bodyPr/>
          <a:lstStyle/>
          <a:p>
            <a:fld id="{87384A02-D147-49A8-A06D-A5C08FF69055}" type="slidenum">
              <a:rPr lang="en-US" smtClean="0"/>
              <a:t>17</a:t>
            </a:fld>
            <a:endParaRPr lang="en-US"/>
          </a:p>
        </p:txBody>
      </p:sp>
    </p:spTree>
    <p:extLst>
      <p:ext uri="{BB962C8B-B14F-4D97-AF65-F5344CB8AC3E}">
        <p14:creationId xmlns:p14="http://schemas.microsoft.com/office/powerpoint/2010/main" val="29415276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7384A02-D147-49A8-A06D-A5C08FF69055}" type="slidenum">
              <a:rPr lang="en-US" smtClean="0"/>
              <a:t>18</a:t>
            </a:fld>
            <a:endParaRPr lang="en-US"/>
          </a:p>
        </p:txBody>
      </p:sp>
    </p:spTree>
    <p:extLst>
      <p:ext uri="{BB962C8B-B14F-4D97-AF65-F5344CB8AC3E}">
        <p14:creationId xmlns:p14="http://schemas.microsoft.com/office/powerpoint/2010/main" val="40941268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a:t>
            </a:r>
            <a:r>
              <a:rPr lang="en-US" baseline="0" dirty="0"/>
              <a:t> Time and Effort Guidelines document has all the basics for how to do Time and Effort reporting as well as sample documents. </a:t>
            </a:r>
          </a:p>
          <a:p>
            <a:endParaRPr lang="en-US" baseline="0" dirty="0"/>
          </a:p>
          <a:p>
            <a:r>
              <a:rPr lang="en-US" baseline="0" dirty="0"/>
              <a:t>You can find it in three different locations: </a:t>
            </a:r>
          </a:p>
          <a:p>
            <a:endParaRPr lang="en-US" baseline="0" dirty="0"/>
          </a:p>
          <a:p>
            <a:pPr marL="174708" indent="-174708">
              <a:buFont typeface="Arial" panose="020B0604020202020204" pitchFamily="34" charset="0"/>
              <a:buChar char="•"/>
            </a:pPr>
            <a:r>
              <a:rPr lang="en-US" baseline="0" dirty="0"/>
              <a:t>In the How To section of OGMS or the Online Grant Management System.  You do not need an OGMS user account to access this document, nor do you need to log into OGMS to get it.  </a:t>
            </a:r>
          </a:p>
          <a:p>
            <a:pPr marL="174708" indent="-174708">
              <a:buFont typeface="Arial" panose="020B0604020202020204" pitchFamily="34" charset="0"/>
              <a:buChar char="•"/>
            </a:pPr>
            <a:r>
              <a:rPr lang="en-US" baseline="0" dirty="0"/>
              <a:t>In the Resources section of OBIS or the Online Budget and Invoicing System.  You do indeed need an OBIS user account to get to the Guidelines document in OBIS.  It’s the exact same document that you can access in the other two locations, so don’t worry if you don’t have an OBIS user account. </a:t>
            </a:r>
          </a:p>
          <a:p>
            <a:pPr marL="174708" indent="-174708">
              <a:buFont typeface="Arial" panose="020B0604020202020204" pitchFamily="34" charset="0"/>
              <a:buChar char="•"/>
            </a:pPr>
            <a:r>
              <a:rPr lang="en-US" dirty="0"/>
              <a:t>On</a:t>
            </a:r>
            <a:r>
              <a:rPr lang="en-US" baseline="0" dirty="0"/>
              <a:t> the SBCTC website.  It’s on the “Manage an Existing Grant” web page.  However, it’s easy to find if you just go to the search box on the SBCTC web page and type in “Time and Effort Guidelines.”  </a:t>
            </a:r>
          </a:p>
          <a:p>
            <a:pPr marL="174708" indent="-174708">
              <a:buFont typeface="Arial" panose="020B0604020202020204" pitchFamily="34" charset="0"/>
              <a:buChar char="•"/>
            </a:pPr>
            <a:endParaRPr lang="en-US" baseline="0" dirty="0"/>
          </a:p>
          <a:p>
            <a:r>
              <a:rPr lang="en-US" baseline="0" dirty="0"/>
              <a:t>It’s best if you link to one of those documents so that you’re accessing it in one of those locations each time you use it as we do update it from time to time.  If you save a copy either on a computer or a printed copy, you might miss out on any updates.  </a:t>
            </a:r>
            <a:endParaRPr lang="en-US" dirty="0"/>
          </a:p>
        </p:txBody>
      </p:sp>
      <p:sp>
        <p:nvSpPr>
          <p:cNvPr id="4" name="Slide Number Placeholder 3"/>
          <p:cNvSpPr>
            <a:spLocks noGrp="1"/>
          </p:cNvSpPr>
          <p:nvPr>
            <p:ph type="sldNum" sz="quarter" idx="10"/>
          </p:nvPr>
        </p:nvSpPr>
        <p:spPr/>
        <p:txBody>
          <a:bodyPr/>
          <a:lstStyle/>
          <a:p>
            <a:fld id="{87384A02-D147-49A8-A06D-A5C08FF69055}" type="slidenum">
              <a:rPr lang="en-US" smtClean="0"/>
              <a:t>2</a:t>
            </a:fld>
            <a:endParaRPr lang="en-US"/>
          </a:p>
        </p:txBody>
      </p:sp>
    </p:spTree>
    <p:extLst>
      <p:ext uri="{BB962C8B-B14F-4D97-AF65-F5344CB8AC3E}">
        <p14:creationId xmlns:p14="http://schemas.microsoft.com/office/powerpoint/2010/main" val="40803212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Time and Effort (T&amp;E) reporting is the federally mandated method of certifying that salaries and benefits charged to a federal grant are accurate and sued to support such charges.  Grantees are required to do T&amp;E.  SBCTC is required to monitor</a:t>
            </a:r>
            <a:r>
              <a:rPr lang="en-US" baseline="0" dirty="0"/>
              <a:t> it.  </a:t>
            </a:r>
            <a:endParaRPr lang="en-US" dirty="0"/>
          </a:p>
          <a:p>
            <a:endParaRPr lang="en-US" dirty="0"/>
          </a:p>
          <a:p>
            <a:r>
              <a:rPr lang="en-US" dirty="0"/>
              <a:t>More information on</a:t>
            </a:r>
            <a:r>
              <a:rPr lang="en-US" baseline="0" dirty="0"/>
              <a:t> page 3 of the Guidelines. </a:t>
            </a:r>
          </a:p>
          <a:p>
            <a:endParaRPr lang="en-US" baseline="0" dirty="0"/>
          </a:p>
          <a:p>
            <a:r>
              <a:rPr lang="en-US" baseline="0" dirty="0"/>
              <a:t>Each organization that receives federal grant funding must have a process for time and effort.  </a:t>
            </a:r>
          </a:p>
          <a:p>
            <a:endParaRPr lang="en-US" baseline="0" dirty="0"/>
          </a:p>
          <a:p>
            <a:pPr marL="640594" lvl="1" indent="-174708">
              <a:buFont typeface="Arial" panose="020B0604020202020204" pitchFamily="34" charset="0"/>
              <a:buChar char="•"/>
            </a:pPr>
            <a:r>
              <a:rPr lang="en-US" dirty="0"/>
              <a:t>It shouldn’t be a unique process for each program or grant.</a:t>
            </a:r>
            <a:r>
              <a:rPr lang="en-US" baseline="0" dirty="0"/>
              <a:t>  You may have some slight nuances by program/grant, but should still follow the same process for the organization.    </a:t>
            </a:r>
          </a:p>
          <a:p>
            <a:endParaRPr lang="en-US" baseline="0" dirty="0"/>
          </a:p>
          <a:p>
            <a:r>
              <a:rPr lang="en-US" baseline="0" dirty="0"/>
              <a:t>If you are “</a:t>
            </a:r>
            <a:r>
              <a:rPr lang="en-US" b="1" baseline="0" dirty="0"/>
              <a:t>grant mangers</a:t>
            </a:r>
            <a:r>
              <a:rPr lang="en-US" baseline="0" dirty="0"/>
              <a:t>” for a federal grant, you are </a:t>
            </a:r>
            <a:r>
              <a:rPr lang="en-US" b="1" baseline="0" dirty="0"/>
              <a:t>ultimately responsible</a:t>
            </a:r>
            <a:r>
              <a:rPr lang="en-US" baseline="0" dirty="0"/>
              <a:t> for ensuring all grant requirements are met.  </a:t>
            </a:r>
          </a:p>
          <a:p>
            <a:endParaRPr lang="en-US" baseline="0" dirty="0"/>
          </a:p>
          <a:p>
            <a:pPr marL="640594" lvl="1" indent="-174708">
              <a:buFont typeface="Arial" panose="020B0604020202020204" pitchFamily="34" charset="0"/>
              <a:buChar char="•"/>
            </a:pPr>
            <a:r>
              <a:rPr lang="en-US" baseline="0" dirty="0"/>
              <a:t>T&amp;E is one of those requirements.  </a:t>
            </a:r>
          </a:p>
          <a:p>
            <a:pPr marL="640594" lvl="1" indent="-174708">
              <a:buFont typeface="Arial" panose="020B0604020202020204" pitchFamily="34" charset="0"/>
              <a:buChar char="•"/>
            </a:pPr>
            <a:endParaRPr lang="en-US" baseline="0" dirty="0"/>
          </a:p>
          <a:p>
            <a:pPr marL="640594" lvl="1" indent="-174708">
              <a:buFont typeface="Arial" panose="020B0604020202020204" pitchFamily="34" charset="0"/>
              <a:buChar char="•"/>
            </a:pPr>
            <a:r>
              <a:rPr lang="en-US" baseline="0" dirty="0"/>
              <a:t>You need to be </a:t>
            </a:r>
            <a:r>
              <a:rPr lang="en-US" b="1" baseline="0" dirty="0"/>
              <a:t>aware of your organization’s T&amp;E processes </a:t>
            </a:r>
            <a:r>
              <a:rPr lang="en-US" baseline="0" dirty="0"/>
              <a:t>to ensure T&amp;E is done and done correctly for the grants you oversee.  </a:t>
            </a:r>
          </a:p>
          <a:p>
            <a:pPr marL="640594" lvl="1" indent="-174708">
              <a:buFont typeface="Arial" panose="020B0604020202020204" pitchFamily="34" charset="0"/>
              <a:buChar char="•"/>
            </a:pPr>
            <a:endParaRPr lang="en-US" baseline="0" dirty="0"/>
          </a:p>
          <a:p>
            <a:pPr marL="640594" lvl="1" indent="-174708">
              <a:buFont typeface="Arial" panose="020B0604020202020204" pitchFamily="34" charset="0"/>
              <a:buChar char="•"/>
            </a:pPr>
            <a:r>
              <a:rPr lang="en-US" baseline="0" dirty="0"/>
              <a:t>If your organization’s process isn’t adequate, you need to work with your business or grants office to help make some improvements.  </a:t>
            </a:r>
          </a:p>
          <a:p>
            <a:endParaRPr lang="en-US" dirty="0"/>
          </a:p>
        </p:txBody>
      </p:sp>
      <p:sp>
        <p:nvSpPr>
          <p:cNvPr id="4" name="Slide Number Placeholder 3"/>
          <p:cNvSpPr>
            <a:spLocks noGrp="1"/>
          </p:cNvSpPr>
          <p:nvPr>
            <p:ph type="sldNum" sz="quarter" idx="10"/>
          </p:nvPr>
        </p:nvSpPr>
        <p:spPr/>
        <p:txBody>
          <a:bodyPr/>
          <a:lstStyle/>
          <a:p>
            <a:fld id="{87384A02-D147-49A8-A06D-A5C08FF69055}" type="slidenum">
              <a:rPr lang="en-US" smtClean="0"/>
              <a:t>3</a:t>
            </a:fld>
            <a:endParaRPr lang="en-US"/>
          </a:p>
        </p:txBody>
      </p:sp>
    </p:spTree>
    <p:extLst>
      <p:ext uri="{BB962C8B-B14F-4D97-AF65-F5344CB8AC3E}">
        <p14:creationId xmlns:p14="http://schemas.microsoft.com/office/powerpoint/2010/main" val="6198585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All faculty/staff</a:t>
            </a:r>
            <a:r>
              <a:rPr lang="en-US" baseline="0" dirty="0"/>
              <a:t> funded in whole or in part by a federal grant must complete time and effort reports.  </a:t>
            </a:r>
          </a:p>
          <a:p>
            <a:pPr marL="174708" indent="-174708">
              <a:buFont typeface="Arial" panose="020B0604020202020204" pitchFamily="34" charset="0"/>
              <a:buChar char="•"/>
            </a:pPr>
            <a:endParaRPr lang="en-US" baseline="0" dirty="0"/>
          </a:p>
          <a:p>
            <a:r>
              <a:rPr lang="en-US" baseline="0" dirty="0"/>
              <a:t>All faculty/staff funded in whole or in part by non-federal funds used as a match or leveraged funds for a grant must also complete time and effort reports.  </a:t>
            </a:r>
          </a:p>
          <a:p>
            <a:pPr marL="174708" indent="-174708">
              <a:buFont typeface="Arial" panose="020B0604020202020204" pitchFamily="34" charset="0"/>
              <a:buChar char="•"/>
            </a:pPr>
            <a:endParaRPr lang="en-US" baseline="0" dirty="0"/>
          </a:p>
          <a:p>
            <a:pPr marL="640594" lvl="1" indent="-174708">
              <a:buFont typeface="Arial" panose="020B0604020202020204" pitchFamily="34" charset="0"/>
              <a:buChar char="•"/>
            </a:pPr>
            <a:r>
              <a:rPr lang="en-US" baseline="0" dirty="0"/>
              <a:t>More info on </a:t>
            </a:r>
            <a:r>
              <a:rPr lang="en-US" b="0" baseline="0" dirty="0"/>
              <a:t>pages 3-4 of the Guidelines on this.  </a:t>
            </a:r>
            <a:endParaRPr lang="en-US" b="0" dirty="0"/>
          </a:p>
          <a:p>
            <a:endParaRPr lang="en-US" dirty="0"/>
          </a:p>
        </p:txBody>
      </p:sp>
      <p:sp>
        <p:nvSpPr>
          <p:cNvPr id="4" name="Slide Number Placeholder 3"/>
          <p:cNvSpPr>
            <a:spLocks noGrp="1"/>
          </p:cNvSpPr>
          <p:nvPr>
            <p:ph type="sldNum" sz="quarter" idx="10"/>
          </p:nvPr>
        </p:nvSpPr>
        <p:spPr/>
        <p:txBody>
          <a:bodyPr/>
          <a:lstStyle/>
          <a:p>
            <a:fld id="{87384A02-D147-49A8-A06D-A5C08FF69055}" type="slidenum">
              <a:rPr lang="en-US" smtClean="0"/>
              <a:t>4</a:t>
            </a:fld>
            <a:endParaRPr lang="en-US"/>
          </a:p>
        </p:txBody>
      </p:sp>
    </p:spTree>
    <p:extLst>
      <p:ext uri="{BB962C8B-B14F-4D97-AF65-F5344CB8AC3E}">
        <p14:creationId xmlns:p14="http://schemas.microsoft.com/office/powerpoint/2010/main" val="10293606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Payroll</a:t>
            </a:r>
            <a:r>
              <a:rPr lang="en-US" b="1" baseline="0" dirty="0"/>
              <a:t> reports and T&amp;E reports are NOT the same thing</a:t>
            </a:r>
            <a:r>
              <a:rPr lang="en-US" baseline="0" dirty="0"/>
              <a:t>.  </a:t>
            </a:r>
          </a:p>
          <a:p>
            <a:pPr marL="174708" indent="-174708">
              <a:buFont typeface="Arial" panose="020B0604020202020204" pitchFamily="34" charset="0"/>
              <a:buChar char="•"/>
            </a:pPr>
            <a:endParaRPr lang="en-US" baseline="0" dirty="0"/>
          </a:p>
          <a:p>
            <a:pPr marL="640594" lvl="1" indent="-174708">
              <a:buFont typeface="Arial" panose="020B0604020202020204" pitchFamily="34" charset="0"/>
              <a:buChar char="•"/>
            </a:pPr>
            <a:r>
              <a:rPr lang="en-US" baseline="0" dirty="0"/>
              <a:t>Payroll reports may NOT simply be signed off for T&amp;E purposes.  They don’t meet requirements.  </a:t>
            </a:r>
          </a:p>
          <a:p>
            <a:pPr marL="640594" lvl="1" indent="-174708">
              <a:buFont typeface="Arial" panose="020B0604020202020204" pitchFamily="34" charset="0"/>
              <a:buChar char="•"/>
            </a:pPr>
            <a:endParaRPr lang="en-US" baseline="0" dirty="0"/>
          </a:p>
          <a:p>
            <a:r>
              <a:rPr lang="en-US" b="1" baseline="0" dirty="0"/>
              <a:t>Payroll reports </a:t>
            </a:r>
            <a:r>
              <a:rPr lang="en-US" baseline="0" dirty="0"/>
              <a:t>reflect </a:t>
            </a:r>
            <a:r>
              <a:rPr lang="en-US" b="1" baseline="0" dirty="0"/>
              <a:t>how an employee is actually paid </a:t>
            </a:r>
            <a:r>
              <a:rPr lang="en-US" baseline="0" dirty="0"/>
              <a:t>– what amounts from what funding sources.  </a:t>
            </a:r>
          </a:p>
          <a:p>
            <a:pPr marL="174708" indent="-174708">
              <a:buFont typeface="Arial" panose="020B0604020202020204" pitchFamily="34" charset="0"/>
              <a:buChar char="•"/>
            </a:pPr>
            <a:endParaRPr lang="en-US" baseline="0" dirty="0"/>
          </a:p>
          <a:p>
            <a:pPr marL="640594" lvl="1" indent="-174708">
              <a:buFont typeface="Arial" panose="020B0604020202020204" pitchFamily="34" charset="0"/>
              <a:buChar char="•"/>
            </a:pPr>
            <a:r>
              <a:rPr lang="en-US" baseline="0" dirty="0"/>
              <a:t>Example, an employee who is paid </a:t>
            </a:r>
            <a:r>
              <a:rPr lang="en-US" b="1" baseline="0" dirty="0"/>
              <a:t>50% from a WorkFirst </a:t>
            </a:r>
            <a:r>
              <a:rPr lang="en-US" baseline="0" dirty="0"/>
              <a:t>grant and </a:t>
            </a:r>
            <a:r>
              <a:rPr lang="en-US" b="1" baseline="0" dirty="0"/>
              <a:t>50% from state funds </a:t>
            </a:r>
            <a:r>
              <a:rPr lang="en-US" baseline="0" dirty="0"/>
              <a:t>for some other program or even multiple programs.   </a:t>
            </a:r>
          </a:p>
          <a:p>
            <a:pPr marL="174708" indent="-174708">
              <a:buFont typeface="Arial" panose="020B0604020202020204" pitchFamily="34" charset="0"/>
              <a:buChar char="•"/>
            </a:pPr>
            <a:endParaRPr lang="en-US" baseline="0" dirty="0"/>
          </a:p>
          <a:p>
            <a:r>
              <a:rPr lang="en-US" b="1" baseline="0" dirty="0"/>
              <a:t>T&amp;E reports </a:t>
            </a:r>
            <a:r>
              <a:rPr lang="en-US" baseline="0" dirty="0"/>
              <a:t>are </a:t>
            </a:r>
            <a:r>
              <a:rPr lang="en-US" b="1" baseline="0" dirty="0"/>
              <a:t>certified reports </a:t>
            </a:r>
            <a:r>
              <a:rPr lang="en-US" baseline="0" dirty="0"/>
              <a:t>that </a:t>
            </a:r>
            <a:r>
              <a:rPr lang="en-US" b="1" baseline="0" dirty="0"/>
              <a:t>reflect the actual time an employee works in each area</a:t>
            </a:r>
            <a:r>
              <a:rPr lang="en-US" baseline="0" dirty="0"/>
              <a:t>.  </a:t>
            </a:r>
          </a:p>
          <a:p>
            <a:pPr marL="174708" indent="-174708">
              <a:buFont typeface="Arial" panose="020B0604020202020204" pitchFamily="34" charset="0"/>
              <a:buChar char="•"/>
            </a:pPr>
            <a:endParaRPr lang="en-US" baseline="0" dirty="0"/>
          </a:p>
          <a:p>
            <a:pPr marL="640594" lvl="1" indent="-174708">
              <a:buFont typeface="Arial" panose="020B0604020202020204" pitchFamily="34" charset="0"/>
              <a:buChar char="•"/>
            </a:pPr>
            <a:r>
              <a:rPr lang="en-US" baseline="0" dirty="0"/>
              <a:t>Example, that same employee might have actually only spent </a:t>
            </a:r>
            <a:r>
              <a:rPr lang="en-US" b="1" baseline="0" dirty="0"/>
              <a:t>40% of their time working on WorkFirst </a:t>
            </a:r>
            <a:r>
              <a:rPr lang="en-US" baseline="0" dirty="0"/>
              <a:t>stuff and </a:t>
            </a:r>
            <a:r>
              <a:rPr lang="en-US" b="1" baseline="0" dirty="0"/>
              <a:t>60% of their time working on the state funding</a:t>
            </a:r>
            <a:r>
              <a:rPr lang="en-US" baseline="0" dirty="0"/>
              <a:t> work.  </a:t>
            </a:r>
          </a:p>
          <a:p>
            <a:pPr marL="640594" lvl="1" indent="-174708">
              <a:buFont typeface="Arial" panose="020B0604020202020204" pitchFamily="34" charset="0"/>
              <a:buChar char="•"/>
            </a:pPr>
            <a:endParaRPr lang="en-US" baseline="0" dirty="0"/>
          </a:p>
          <a:p>
            <a:pPr marL="1106481" lvl="2" indent="-174708">
              <a:buFont typeface="Arial" panose="020B0604020202020204" pitchFamily="34" charset="0"/>
              <a:buChar char="•"/>
            </a:pPr>
            <a:r>
              <a:rPr lang="en-US" baseline="0" dirty="0"/>
              <a:t>If/when T&amp;E reports are submitted with different %s payroll may often need to be adjusted.  </a:t>
            </a:r>
          </a:p>
          <a:p>
            <a:pPr marL="1106481" lvl="2" indent="-174708">
              <a:buFont typeface="Arial" panose="020B0604020202020204" pitchFamily="34" charset="0"/>
              <a:buChar char="•"/>
            </a:pPr>
            <a:endParaRPr lang="en-US" baseline="0" dirty="0"/>
          </a:p>
          <a:p>
            <a:pPr marL="1572368" lvl="3" indent="-174708">
              <a:buFont typeface="Arial" panose="020B0604020202020204" pitchFamily="34" charset="0"/>
              <a:buChar char="•"/>
            </a:pPr>
            <a:r>
              <a:rPr lang="en-US" baseline="0" dirty="0"/>
              <a:t>We’ll talk about that more later.  </a:t>
            </a:r>
            <a:endParaRPr lang="en-US" dirty="0"/>
          </a:p>
        </p:txBody>
      </p:sp>
      <p:sp>
        <p:nvSpPr>
          <p:cNvPr id="4" name="Slide Number Placeholder 3"/>
          <p:cNvSpPr>
            <a:spLocks noGrp="1"/>
          </p:cNvSpPr>
          <p:nvPr>
            <p:ph type="sldNum" sz="quarter" idx="10"/>
          </p:nvPr>
        </p:nvSpPr>
        <p:spPr/>
        <p:txBody>
          <a:bodyPr/>
          <a:lstStyle/>
          <a:p>
            <a:fld id="{87384A02-D147-49A8-A06D-A5C08FF69055}" type="slidenum">
              <a:rPr lang="en-US" smtClean="0"/>
              <a:t>5</a:t>
            </a:fld>
            <a:endParaRPr lang="en-US"/>
          </a:p>
        </p:txBody>
      </p:sp>
    </p:spTree>
    <p:extLst>
      <p:ext uri="{BB962C8B-B14F-4D97-AF65-F5344CB8AC3E}">
        <p14:creationId xmlns:p14="http://schemas.microsoft.com/office/powerpoint/2010/main" val="2799394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a:t>
            </a:r>
            <a:r>
              <a:rPr lang="en-US" baseline="0" dirty="0"/>
              <a:t> are </a:t>
            </a:r>
            <a:r>
              <a:rPr lang="en-US" b="1" baseline="0" dirty="0"/>
              <a:t>3 acceptable T&amp;E systems or methods</a:t>
            </a:r>
            <a:r>
              <a:rPr lang="en-US" baseline="0" dirty="0"/>
              <a:t>.  </a:t>
            </a:r>
          </a:p>
          <a:p>
            <a:endParaRPr lang="en-US" baseline="0" dirty="0"/>
          </a:p>
          <a:p>
            <a:pPr marL="232943" indent="-232943">
              <a:buFont typeface="+mj-lt"/>
              <a:buAutoNum type="arabicPeriod"/>
            </a:pPr>
            <a:r>
              <a:rPr lang="en-US" b="1" baseline="0" dirty="0"/>
              <a:t>After the Fact</a:t>
            </a:r>
            <a:r>
              <a:rPr lang="en-US" baseline="0" dirty="0"/>
              <a:t> activity reports</a:t>
            </a:r>
          </a:p>
          <a:p>
            <a:pPr marL="232943" indent="-232943">
              <a:buFont typeface="+mj-lt"/>
              <a:buAutoNum type="arabicPeriod"/>
            </a:pPr>
            <a:endParaRPr lang="en-US" baseline="0" dirty="0"/>
          </a:p>
          <a:p>
            <a:pPr marL="698830" lvl="1" indent="-232943">
              <a:buFont typeface="Arial" panose="020B0604020202020204" pitchFamily="34" charset="0"/>
              <a:buChar char="•"/>
            </a:pPr>
            <a:r>
              <a:rPr lang="en-US" b="1" baseline="0" dirty="0"/>
              <a:t>Employees log hours worked </a:t>
            </a:r>
            <a:r>
              <a:rPr lang="en-US" baseline="0" dirty="0"/>
              <a:t>in each funding source </a:t>
            </a:r>
            <a:r>
              <a:rPr lang="en-US" b="1" baseline="0" dirty="0"/>
              <a:t>after they worked those hours</a:t>
            </a:r>
          </a:p>
          <a:p>
            <a:pPr marL="698830" lvl="1" indent="-232943">
              <a:buFont typeface="Arial" panose="020B0604020202020204" pitchFamily="34" charset="0"/>
              <a:buChar char="•"/>
            </a:pPr>
            <a:endParaRPr lang="en-US" baseline="0" dirty="0"/>
          </a:p>
          <a:p>
            <a:pPr marL="232943" indent="-232943">
              <a:buFont typeface="+mj-lt"/>
              <a:buAutoNum type="arabicPeriod"/>
            </a:pPr>
            <a:r>
              <a:rPr lang="en-US" b="1" baseline="0" dirty="0"/>
              <a:t>Plan Confirmation</a:t>
            </a:r>
          </a:p>
          <a:p>
            <a:pPr marL="232943" indent="-232943">
              <a:buFont typeface="+mj-lt"/>
              <a:buAutoNum type="arabicPeriod"/>
            </a:pPr>
            <a:endParaRPr lang="en-US" baseline="0" dirty="0"/>
          </a:p>
          <a:p>
            <a:pPr marL="698830" lvl="1" indent="-232943">
              <a:buFont typeface="Arial" panose="020B0604020202020204" pitchFamily="34" charset="0"/>
              <a:buChar char="•"/>
            </a:pPr>
            <a:r>
              <a:rPr lang="en-US" baseline="0" dirty="0"/>
              <a:t>These have </a:t>
            </a:r>
            <a:r>
              <a:rPr lang="en-US" b="1" baseline="0" dirty="0"/>
              <a:t>initial estimates</a:t>
            </a:r>
            <a:r>
              <a:rPr lang="en-US" baseline="0" dirty="0"/>
              <a:t>.  </a:t>
            </a:r>
          </a:p>
          <a:p>
            <a:pPr marL="698830" lvl="1" indent="-232943">
              <a:buFont typeface="Arial" panose="020B0604020202020204" pitchFamily="34" charset="0"/>
              <a:buChar char="•"/>
            </a:pPr>
            <a:r>
              <a:rPr lang="en-US" baseline="0" dirty="0"/>
              <a:t>Employees then </a:t>
            </a:r>
            <a:r>
              <a:rPr lang="en-US" b="1" baseline="0" dirty="0"/>
              <a:t>confirm or adjust the estimates at the end </a:t>
            </a:r>
            <a:r>
              <a:rPr lang="en-US" baseline="0" dirty="0"/>
              <a:t>of a period of time.  </a:t>
            </a:r>
          </a:p>
          <a:p>
            <a:pPr marL="698830" lvl="1" indent="-232943">
              <a:buFont typeface="Arial" panose="020B0604020202020204" pitchFamily="34" charset="0"/>
              <a:buChar char="•"/>
            </a:pPr>
            <a:endParaRPr lang="en-US" baseline="0" dirty="0"/>
          </a:p>
          <a:p>
            <a:pPr marL="232943" indent="-232943">
              <a:buFont typeface="+mj-lt"/>
              <a:buAutoNum type="arabicPeriod"/>
            </a:pPr>
            <a:r>
              <a:rPr lang="en-US" b="1" baseline="0" dirty="0"/>
              <a:t>Multiple Confirmation </a:t>
            </a:r>
            <a:r>
              <a:rPr lang="en-US" baseline="0" dirty="0"/>
              <a:t>method</a:t>
            </a:r>
          </a:p>
          <a:p>
            <a:pPr marL="232943" indent="-232943">
              <a:buFont typeface="+mj-lt"/>
              <a:buAutoNum type="arabicPeriod"/>
            </a:pPr>
            <a:endParaRPr lang="en-US" baseline="0" dirty="0"/>
          </a:p>
          <a:p>
            <a:pPr marL="698830" lvl="1" indent="-232943">
              <a:buFont typeface="Arial" panose="020B0604020202020204" pitchFamily="34" charset="0"/>
              <a:buChar char="•"/>
            </a:pPr>
            <a:r>
              <a:rPr lang="en-US" baseline="0" dirty="0"/>
              <a:t>This is a mix of 1 &amp; 2. </a:t>
            </a:r>
          </a:p>
          <a:p>
            <a:pPr marL="698830" lvl="1" indent="-232943">
              <a:buFont typeface="Arial" panose="020B0604020202020204" pitchFamily="34" charset="0"/>
              <a:buChar char="•"/>
            </a:pPr>
            <a:r>
              <a:rPr lang="en-US" baseline="0" dirty="0"/>
              <a:t>Be sure to follow both sets of rules if you use this method. </a:t>
            </a:r>
          </a:p>
          <a:p>
            <a:endParaRPr lang="en-US" dirty="0"/>
          </a:p>
        </p:txBody>
      </p:sp>
      <p:sp>
        <p:nvSpPr>
          <p:cNvPr id="4" name="Slide Number Placeholder 3"/>
          <p:cNvSpPr>
            <a:spLocks noGrp="1"/>
          </p:cNvSpPr>
          <p:nvPr>
            <p:ph type="sldNum" sz="quarter" idx="10"/>
          </p:nvPr>
        </p:nvSpPr>
        <p:spPr/>
        <p:txBody>
          <a:bodyPr/>
          <a:lstStyle/>
          <a:p>
            <a:fld id="{87384A02-D147-49A8-A06D-A5C08FF69055}" type="slidenum">
              <a:rPr lang="en-US" smtClean="0"/>
              <a:t>6</a:t>
            </a:fld>
            <a:endParaRPr lang="en-US"/>
          </a:p>
        </p:txBody>
      </p:sp>
    </p:spTree>
    <p:extLst>
      <p:ext uri="{BB962C8B-B14F-4D97-AF65-F5344CB8AC3E}">
        <p14:creationId xmlns:p14="http://schemas.microsoft.com/office/powerpoint/2010/main" val="24179307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r>
              <a:rPr lang="en-US" b="1" dirty="0"/>
              <a:t>Page 6 of the Guidelines </a:t>
            </a:r>
            <a:r>
              <a:rPr lang="en-US" dirty="0"/>
              <a:t>identifies</a:t>
            </a:r>
            <a:r>
              <a:rPr lang="en-US" baseline="0" dirty="0"/>
              <a:t> which employees can complete which types of T&amp;E reports.  </a:t>
            </a:r>
          </a:p>
          <a:p>
            <a:pPr marL="174708" indent="-174708">
              <a:buFont typeface="Arial" panose="020B0604020202020204" pitchFamily="34" charset="0"/>
              <a:buChar char="•"/>
            </a:pPr>
            <a:endParaRPr lang="en-US" baseline="0" dirty="0"/>
          </a:p>
          <a:p>
            <a:pPr marL="174708" indent="-174708">
              <a:buFont typeface="Arial" panose="020B0604020202020204" pitchFamily="34" charset="0"/>
              <a:buChar char="•"/>
            </a:pPr>
            <a:r>
              <a:rPr lang="en-US" b="1" baseline="0" dirty="0"/>
              <a:t>Classified employees, hourly employees, and student workers, such as Work Study students, MUST complete After the Fact reports. </a:t>
            </a:r>
          </a:p>
          <a:p>
            <a:pPr marL="174708" indent="-174708">
              <a:buFont typeface="Arial" panose="020B0604020202020204" pitchFamily="34" charset="0"/>
              <a:buChar char="•"/>
            </a:pPr>
            <a:endParaRPr lang="en-US" baseline="0" dirty="0"/>
          </a:p>
          <a:p>
            <a:pPr marL="640594" lvl="1" indent="-174708">
              <a:buFont typeface="Arial" panose="020B0604020202020204" pitchFamily="34" charset="0"/>
              <a:buChar char="•"/>
            </a:pPr>
            <a:r>
              <a:rPr lang="en-US" baseline="0" dirty="0"/>
              <a:t>They have </a:t>
            </a:r>
            <a:r>
              <a:rPr lang="en-US" b="1" baseline="0" dirty="0"/>
              <a:t>NO OTHER OPTIONS</a:t>
            </a:r>
            <a:r>
              <a:rPr lang="en-US" baseline="0" dirty="0"/>
              <a:t>.  </a:t>
            </a:r>
          </a:p>
          <a:p>
            <a:pPr marL="640594" lvl="1" indent="-174708">
              <a:buFont typeface="Arial" panose="020B0604020202020204" pitchFamily="34" charset="0"/>
              <a:buChar char="•"/>
            </a:pPr>
            <a:endParaRPr lang="en-US" baseline="0" dirty="0"/>
          </a:p>
          <a:p>
            <a:pPr marL="174708" indent="-174708">
              <a:buFont typeface="Arial" panose="020B0604020202020204" pitchFamily="34" charset="0"/>
              <a:buChar char="•"/>
            </a:pPr>
            <a:r>
              <a:rPr lang="en-US" b="1" baseline="0" dirty="0"/>
              <a:t>Exempt staff and faculty </a:t>
            </a:r>
            <a:r>
              <a:rPr lang="en-US" baseline="0" dirty="0"/>
              <a:t>can complete T&amp;E using </a:t>
            </a:r>
            <a:r>
              <a:rPr lang="en-US" b="1" baseline="0" dirty="0"/>
              <a:t>any of the methods</a:t>
            </a:r>
            <a:r>
              <a:rPr lang="en-US" baseline="0" dirty="0"/>
              <a:t>.  </a:t>
            </a:r>
          </a:p>
          <a:p>
            <a:pPr marL="174708" indent="-174708">
              <a:buFont typeface="Arial" panose="020B0604020202020204" pitchFamily="34" charset="0"/>
              <a:buChar char="•"/>
            </a:pPr>
            <a:endParaRPr lang="en-US" baseline="0" dirty="0"/>
          </a:p>
          <a:p>
            <a:pPr marL="174708" indent="-174708">
              <a:buFont typeface="Arial" panose="020B0604020202020204" pitchFamily="34" charset="0"/>
              <a:buChar char="•"/>
            </a:pPr>
            <a:r>
              <a:rPr lang="en-US" b="1" baseline="0" dirty="0"/>
              <a:t>Because</a:t>
            </a:r>
            <a:r>
              <a:rPr lang="en-US" baseline="0" dirty="0"/>
              <a:t> there is </a:t>
            </a:r>
            <a:r>
              <a:rPr lang="en-US" b="1" baseline="0" dirty="0"/>
              <a:t>only one option </a:t>
            </a:r>
            <a:r>
              <a:rPr lang="en-US" baseline="0" dirty="0"/>
              <a:t>for </a:t>
            </a:r>
            <a:r>
              <a:rPr lang="en-US" b="1" baseline="0" dirty="0"/>
              <a:t>classified</a:t>
            </a:r>
            <a:r>
              <a:rPr lang="en-US" baseline="0" dirty="0"/>
              <a:t> staff, an organization </a:t>
            </a:r>
            <a:r>
              <a:rPr lang="en-US" b="1" baseline="0" dirty="0"/>
              <a:t>may choose to have all employees do After-the-Fact </a:t>
            </a:r>
            <a:r>
              <a:rPr lang="en-US" baseline="0" dirty="0"/>
              <a:t>reporting. </a:t>
            </a:r>
          </a:p>
          <a:p>
            <a:pPr marL="174708" indent="-174708">
              <a:buFont typeface="Arial" panose="020B0604020202020204" pitchFamily="34" charset="0"/>
              <a:buChar char="•"/>
            </a:pPr>
            <a:endParaRPr lang="en-US" baseline="0" dirty="0"/>
          </a:p>
          <a:p>
            <a:pPr marL="640594" lvl="1" indent="-174708">
              <a:buFont typeface="Arial" panose="020B0604020202020204" pitchFamily="34" charset="0"/>
              <a:buChar char="•"/>
            </a:pPr>
            <a:r>
              <a:rPr lang="en-US" baseline="0" dirty="0"/>
              <a:t>That’s not to say you can’t have exempt staff or faculty use the Plan Confirmation system though.  You absolutely can.  </a:t>
            </a:r>
          </a:p>
          <a:p>
            <a:endParaRPr lang="en-US" b="0" baseline="0" dirty="0"/>
          </a:p>
          <a:p>
            <a:endParaRPr lang="en-US" dirty="0"/>
          </a:p>
          <a:p>
            <a:endParaRPr lang="en-US" dirty="0"/>
          </a:p>
        </p:txBody>
      </p:sp>
      <p:sp>
        <p:nvSpPr>
          <p:cNvPr id="4" name="Slide Number Placeholder 3"/>
          <p:cNvSpPr>
            <a:spLocks noGrp="1"/>
          </p:cNvSpPr>
          <p:nvPr>
            <p:ph type="sldNum" sz="quarter" idx="10"/>
          </p:nvPr>
        </p:nvSpPr>
        <p:spPr/>
        <p:txBody>
          <a:bodyPr/>
          <a:lstStyle/>
          <a:p>
            <a:fld id="{87384A02-D147-49A8-A06D-A5C08FF69055}" type="slidenum">
              <a:rPr lang="en-US" smtClean="0"/>
              <a:t>7</a:t>
            </a:fld>
            <a:endParaRPr lang="en-US"/>
          </a:p>
        </p:txBody>
      </p:sp>
    </p:spTree>
    <p:extLst>
      <p:ext uri="{BB962C8B-B14F-4D97-AF65-F5344CB8AC3E}">
        <p14:creationId xmlns:p14="http://schemas.microsoft.com/office/powerpoint/2010/main" val="138345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talk about</a:t>
            </a:r>
            <a:r>
              <a:rPr lang="en-US" baseline="0" dirty="0"/>
              <a:t> the </a:t>
            </a:r>
            <a:r>
              <a:rPr lang="en-US" b="1" baseline="0" dirty="0"/>
              <a:t>first option – After-the-Fact </a:t>
            </a:r>
            <a:r>
              <a:rPr lang="en-US" baseline="0" dirty="0"/>
              <a:t>reports.  </a:t>
            </a:r>
          </a:p>
          <a:p>
            <a:pPr marL="174708" indent="-174708">
              <a:buFont typeface="Arial" panose="020B0604020202020204" pitchFamily="34" charset="0"/>
              <a:buChar char="•"/>
            </a:pPr>
            <a:endParaRPr lang="en-US" baseline="0" dirty="0"/>
          </a:p>
          <a:p>
            <a:pPr marL="174708" indent="-174708">
              <a:buFont typeface="Arial" panose="020B0604020202020204" pitchFamily="34" charset="0"/>
              <a:buChar char="•"/>
            </a:pPr>
            <a:r>
              <a:rPr lang="en-US" baseline="0" dirty="0"/>
              <a:t>The method that </a:t>
            </a:r>
            <a:r>
              <a:rPr lang="en-US" b="1" baseline="0" dirty="0"/>
              <a:t>classified staff MUST use </a:t>
            </a:r>
            <a:r>
              <a:rPr lang="en-US" baseline="0" dirty="0"/>
              <a:t>and </a:t>
            </a:r>
            <a:r>
              <a:rPr lang="en-US" b="1" baseline="0" dirty="0"/>
              <a:t>faculty and exempt staff MAY use</a:t>
            </a:r>
            <a:r>
              <a:rPr lang="en-US" baseline="0" dirty="0"/>
              <a:t>.  </a:t>
            </a:r>
          </a:p>
          <a:p>
            <a:pPr marL="174708" indent="-174708">
              <a:buFont typeface="Arial" panose="020B0604020202020204" pitchFamily="34" charset="0"/>
              <a:buChar char="•"/>
            </a:pPr>
            <a:endParaRPr lang="en-US" baseline="0" dirty="0"/>
          </a:p>
          <a:p>
            <a:pPr marL="174708" indent="-174708">
              <a:buFont typeface="Arial" panose="020B0604020202020204" pitchFamily="34" charset="0"/>
              <a:buChar char="•"/>
            </a:pPr>
            <a:r>
              <a:rPr lang="en-US" b="1" baseline="0" dirty="0"/>
              <a:t>Page 7 of the Guidelines </a:t>
            </a:r>
            <a:r>
              <a:rPr lang="en-US" baseline="0" dirty="0"/>
              <a:t>has more </a:t>
            </a:r>
            <a:r>
              <a:rPr lang="en-US" b="1" baseline="0" dirty="0"/>
              <a:t>information</a:t>
            </a:r>
            <a:r>
              <a:rPr lang="en-US" baseline="0" dirty="0"/>
              <a:t> and </a:t>
            </a:r>
            <a:r>
              <a:rPr lang="en-US" b="1" baseline="0" dirty="0"/>
              <a:t>page 8 has an example form</a:t>
            </a:r>
            <a:r>
              <a:rPr lang="en-US" baseline="0" dirty="0"/>
              <a:t>.  </a:t>
            </a:r>
          </a:p>
          <a:p>
            <a:pPr marL="174708" indent="-174708">
              <a:buFont typeface="Arial" panose="020B0604020202020204" pitchFamily="34" charset="0"/>
              <a:buChar char="•"/>
            </a:pPr>
            <a:endParaRPr lang="en-US" baseline="0" dirty="0"/>
          </a:p>
          <a:p>
            <a:pPr marL="640594" lvl="1" indent="-174708">
              <a:buFont typeface="Arial" panose="020B0604020202020204" pitchFamily="34" charset="0"/>
              <a:buChar char="•"/>
            </a:pPr>
            <a:r>
              <a:rPr lang="en-US" baseline="0" dirty="0"/>
              <a:t>Some have asked for best practices – this form is a best practice…with one caveat….</a:t>
            </a:r>
          </a:p>
          <a:p>
            <a:pPr marL="640594" lvl="1" indent="-174708">
              <a:buFont typeface="Arial" panose="020B0604020202020204" pitchFamily="34" charset="0"/>
              <a:buChar char="•"/>
            </a:pPr>
            <a:endParaRPr lang="en-US" baseline="0" dirty="0"/>
          </a:p>
          <a:p>
            <a:pPr marL="174708" indent="-174708">
              <a:buFont typeface="Arial" panose="020B0604020202020204" pitchFamily="34" charset="0"/>
              <a:buChar char="•"/>
            </a:pPr>
            <a:r>
              <a:rPr lang="en-US" baseline="0" dirty="0"/>
              <a:t>After the Fact reports </a:t>
            </a:r>
            <a:r>
              <a:rPr lang="en-US" b="1" baseline="0" dirty="0"/>
              <a:t>require initial budget estimates </a:t>
            </a:r>
            <a:r>
              <a:rPr lang="en-US" baseline="0" dirty="0"/>
              <a:t>and </a:t>
            </a:r>
            <a:r>
              <a:rPr lang="en-US" b="1" baseline="0" dirty="0"/>
              <a:t>funding sources to be identified</a:t>
            </a:r>
            <a:r>
              <a:rPr lang="en-US" baseline="0" dirty="0"/>
              <a:t>.  </a:t>
            </a:r>
          </a:p>
          <a:p>
            <a:pPr marL="640594" lvl="1" indent="-174708">
              <a:buFont typeface="Arial" panose="020B0604020202020204" pitchFamily="34" charset="0"/>
              <a:buChar char="•"/>
            </a:pPr>
            <a:endParaRPr lang="en-US" baseline="0" dirty="0"/>
          </a:p>
          <a:p>
            <a:pPr marL="640594" lvl="1" indent="-174708">
              <a:buFont typeface="Arial" panose="020B0604020202020204" pitchFamily="34" charset="0"/>
              <a:buChar char="•"/>
            </a:pPr>
            <a:r>
              <a:rPr lang="en-US" baseline="0" dirty="0"/>
              <a:t>You’ll see funding sources identified in the example on page 8.  </a:t>
            </a:r>
          </a:p>
          <a:p>
            <a:pPr marL="640594" lvl="1" indent="-174708">
              <a:buFont typeface="Arial" panose="020B0604020202020204" pitchFamily="34" charset="0"/>
              <a:buChar char="•"/>
            </a:pPr>
            <a:endParaRPr lang="en-US" baseline="0" dirty="0"/>
          </a:p>
          <a:p>
            <a:pPr marL="640594" lvl="1" indent="-174708">
              <a:buFont typeface="Arial" panose="020B0604020202020204" pitchFamily="34" charset="0"/>
              <a:buChar char="•"/>
            </a:pPr>
            <a:r>
              <a:rPr lang="en-US" baseline="0" dirty="0"/>
              <a:t>You won’t see </a:t>
            </a:r>
            <a:r>
              <a:rPr lang="en-US" b="1" baseline="0" dirty="0"/>
              <a:t>initial estimates</a:t>
            </a:r>
            <a:r>
              <a:rPr lang="en-US" baseline="0" dirty="0"/>
              <a:t>.  You’ll have those </a:t>
            </a:r>
            <a:r>
              <a:rPr lang="en-US" b="1" baseline="0" dirty="0"/>
              <a:t>in your budget records and payroll records </a:t>
            </a:r>
            <a:r>
              <a:rPr lang="en-US" baseline="0" dirty="0"/>
              <a:t>though.  You may also choose to have the estimates on another page that your employees receive.  </a:t>
            </a:r>
          </a:p>
          <a:p>
            <a:pPr marL="640594" lvl="1" indent="-174708">
              <a:buFont typeface="Arial" panose="020B0604020202020204" pitchFamily="34" charset="0"/>
              <a:buChar char="•"/>
            </a:pPr>
            <a:endParaRPr lang="en-US" baseline="0" dirty="0"/>
          </a:p>
          <a:p>
            <a:pPr marL="174708" indent="-174708">
              <a:buFont typeface="Arial" panose="020B0604020202020204" pitchFamily="34" charset="0"/>
              <a:buChar char="•"/>
            </a:pPr>
            <a:r>
              <a:rPr lang="en-US" baseline="0" dirty="0"/>
              <a:t>There must also be a place for </a:t>
            </a:r>
            <a:r>
              <a:rPr lang="en-US" b="1" baseline="0" dirty="0"/>
              <a:t>employees to record their time </a:t>
            </a:r>
            <a:r>
              <a:rPr lang="en-US" baseline="0" dirty="0"/>
              <a:t>worked.  </a:t>
            </a:r>
          </a:p>
          <a:p>
            <a:pPr marL="174708" indent="-174708">
              <a:buFont typeface="Arial" panose="020B0604020202020204" pitchFamily="34" charset="0"/>
              <a:buChar char="•"/>
            </a:pPr>
            <a:endParaRPr lang="en-US" baseline="0" dirty="0"/>
          </a:p>
          <a:p>
            <a:pPr marL="640594" lvl="1" indent="-174708">
              <a:buFont typeface="Arial" panose="020B0604020202020204" pitchFamily="34" charset="0"/>
              <a:buChar char="•"/>
            </a:pPr>
            <a:r>
              <a:rPr lang="en-US" baseline="0" dirty="0"/>
              <a:t>They </a:t>
            </a:r>
            <a:r>
              <a:rPr lang="en-US" b="1" baseline="0" dirty="0"/>
              <a:t>must account for 100% </a:t>
            </a:r>
            <a:r>
              <a:rPr lang="en-US" baseline="0" dirty="0"/>
              <a:t>of their time.  </a:t>
            </a:r>
          </a:p>
          <a:p>
            <a:pPr marL="640594" lvl="1" indent="-174708">
              <a:buFont typeface="Arial" panose="020B0604020202020204" pitchFamily="34" charset="0"/>
              <a:buChar char="•"/>
            </a:pPr>
            <a:endParaRPr lang="en-US" baseline="0" dirty="0"/>
          </a:p>
          <a:p>
            <a:pPr marL="1106481" lvl="2" indent="-174708">
              <a:buFont typeface="Arial" panose="020B0604020202020204" pitchFamily="34" charset="0"/>
              <a:buChar char="•"/>
            </a:pPr>
            <a:r>
              <a:rPr lang="en-US" baseline="0" dirty="0"/>
              <a:t>Each </a:t>
            </a:r>
            <a:r>
              <a:rPr lang="en-US" b="1" baseline="0" dirty="0"/>
              <a:t>federal and match or leveraged funding source </a:t>
            </a:r>
            <a:r>
              <a:rPr lang="en-US" baseline="0" dirty="0"/>
              <a:t>must be </a:t>
            </a:r>
            <a:r>
              <a:rPr lang="en-US" b="1" baseline="0" dirty="0"/>
              <a:t>listed separately</a:t>
            </a:r>
            <a:r>
              <a:rPr lang="en-US" baseline="0" dirty="0"/>
              <a:t>.  </a:t>
            </a:r>
          </a:p>
          <a:p>
            <a:pPr marL="1106481" lvl="2" indent="-174708">
              <a:buFont typeface="Arial" panose="020B0604020202020204" pitchFamily="34" charset="0"/>
              <a:buChar char="•"/>
            </a:pPr>
            <a:endParaRPr lang="en-US" baseline="0" dirty="0"/>
          </a:p>
          <a:p>
            <a:pPr marL="1572368" lvl="3" indent="-174708">
              <a:buFont typeface="Arial" panose="020B0604020202020204" pitchFamily="34" charset="0"/>
              <a:buChar char="•"/>
            </a:pPr>
            <a:r>
              <a:rPr lang="en-US" baseline="0" dirty="0"/>
              <a:t>For example, most colleges receive several different types of Perkins grants.  You can’t lump all Perkins grants into one line as they are considered separate funding sources. </a:t>
            </a:r>
          </a:p>
          <a:p>
            <a:pPr marL="1572368" lvl="3" indent="-174708">
              <a:buFont typeface="Arial" panose="020B0604020202020204" pitchFamily="34" charset="0"/>
              <a:buChar char="•"/>
            </a:pPr>
            <a:endParaRPr lang="en-US" baseline="0" dirty="0"/>
          </a:p>
          <a:p>
            <a:pPr marL="1572368" lvl="3" indent="-174708">
              <a:buFont typeface="Arial" panose="020B0604020202020204" pitchFamily="34" charset="0"/>
              <a:buChar char="•"/>
            </a:pPr>
            <a:r>
              <a:rPr lang="en-US" baseline="0" dirty="0"/>
              <a:t>However, activities within a grant do not have to be listed separately on T&amp;E forms.  For example, most colleges receive a single WorkFirst grant, but there are 7 different activities in that one grant.  T&amp;E forms can simply have the WorkFirst grant on one line – no need for up to 7 separate lines for that one grant as those activities are all funded by the same, single funding source.  However, it is possible your organization may still choose to require that detailed of a breakdown.  </a:t>
            </a:r>
          </a:p>
          <a:p>
            <a:pPr marL="1572368" lvl="3" indent="-174708">
              <a:buFont typeface="Arial" panose="020B0604020202020204" pitchFamily="34" charset="0"/>
              <a:buChar char="•"/>
            </a:pPr>
            <a:endParaRPr lang="en-US" baseline="0" dirty="0"/>
          </a:p>
          <a:p>
            <a:pPr marL="1106481" lvl="2" indent="-174708">
              <a:buFont typeface="Arial" panose="020B0604020202020204" pitchFamily="34" charset="0"/>
              <a:buChar char="•"/>
            </a:pPr>
            <a:r>
              <a:rPr lang="en-US" baseline="0" dirty="0"/>
              <a:t>“</a:t>
            </a:r>
            <a:r>
              <a:rPr lang="en-US" b="1" baseline="0" dirty="0"/>
              <a:t>Other” funding </a:t>
            </a:r>
            <a:r>
              <a:rPr lang="en-US" baseline="0" dirty="0"/>
              <a:t>sources may be </a:t>
            </a:r>
            <a:r>
              <a:rPr lang="en-US" b="1" baseline="0" dirty="0"/>
              <a:t>lumped together</a:t>
            </a:r>
            <a:r>
              <a:rPr lang="en-US" baseline="0" dirty="0"/>
              <a:t>.  These would be any non-federal, non-match, non-leveraged funding sources.  </a:t>
            </a:r>
          </a:p>
          <a:p>
            <a:pPr marL="1106481" lvl="2" indent="-174708">
              <a:buFont typeface="Arial" panose="020B0604020202020204" pitchFamily="34" charset="0"/>
              <a:buChar char="•"/>
            </a:pPr>
            <a:endParaRPr lang="en-US" baseline="0" dirty="0"/>
          </a:p>
          <a:p>
            <a:pPr marL="1106481" lvl="2" indent="-174708">
              <a:buFont typeface="Arial" panose="020B0604020202020204" pitchFamily="34" charset="0"/>
              <a:buChar char="•"/>
            </a:pPr>
            <a:r>
              <a:rPr lang="en-US" baseline="0" dirty="0"/>
              <a:t>Leave must be accounted for as well.  </a:t>
            </a:r>
            <a:endParaRPr lang="en-US" baseline="0" dirty="0">
              <a:solidFill>
                <a:srgbClr val="FF0000"/>
              </a:solidFill>
            </a:endParaRPr>
          </a:p>
          <a:p>
            <a:pPr marL="174708" indent="-174708">
              <a:buFont typeface="Arial" panose="020B0604020202020204" pitchFamily="34" charset="0"/>
              <a:buChar char="•"/>
            </a:pPr>
            <a:endParaRPr lang="en-US" dirty="0"/>
          </a:p>
          <a:p>
            <a:pPr marL="174708" indent="-174708">
              <a:buFont typeface="Arial" panose="020B0604020202020204" pitchFamily="34" charset="0"/>
              <a:buChar char="•"/>
            </a:pPr>
            <a:r>
              <a:rPr lang="en-US" dirty="0"/>
              <a:t>Employees</a:t>
            </a:r>
            <a:r>
              <a:rPr lang="en-US" baseline="0" dirty="0"/>
              <a:t> must </a:t>
            </a:r>
            <a:r>
              <a:rPr lang="en-US" b="1" baseline="0" dirty="0"/>
              <a:t>complete and submit </a:t>
            </a:r>
            <a:r>
              <a:rPr lang="en-US" baseline="0" dirty="0"/>
              <a:t>T&amp;E reports </a:t>
            </a:r>
            <a:r>
              <a:rPr lang="en-US" b="1" baseline="0" dirty="0"/>
              <a:t>at least </a:t>
            </a:r>
            <a:r>
              <a:rPr lang="en-US" baseline="0" dirty="0"/>
              <a:t>as often as </a:t>
            </a:r>
            <a:r>
              <a:rPr lang="en-US" b="1" baseline="0" dirty="0"/>
              <a:t>monthly</a:t>
            </a:r>
            <a:r>
              <a:rPr lang="en-US" baseline="0" dirty="0"/>
              <a:t>.  </a:t>
            </a:r>
          </a:p>
          <a:p>
            <a:pPr marL="174708" indent="-174708">
              <a:buFont typeface="Arial" panose="020B0604020202020204" pitchFamily="34" charset="0"/>
              <a:buChar char="•"/>
            </a:pPr>
            <a:endParaRPr lang="en-US" baseline="0" dirty="0"/>
          </a:p>
          <a:p>
            <a:pPr marL="640594" lvl="1" indent="-174708">
              <a:buFont typeface="Arial" panose="020B0604020202020204" pitchFamily="34" charset="0"/>
              <a:buChar char="•"/>
            </a:pPr>
            <a:r>
              <a:rPr lang="en-US" baseline="0" dirty="0"/>
              <a:t>Auditors say this is realistically as long as one can remember what they did each day.  </a:t>
            </a:r>
            <a:endParaRPr lang="en-US" dirty="0"/>
          </a:p>
          <a:p>
            <a:endParaRPr lang="en-US" b="0" baseline="0" dirty="0"/>
          </a:p>
          <a:p>
            <a:endParaRPr lang="en-US" dirty="0"/>
          </a:p>
        </p:txBody>
      </p:sp>
      <p:sp>
        <p:nvSpPr>
          <p:cNvPr id="4" name="Slide Number Placeholder 3"/>
          <p:cNvSpPr>
            <a:spLocks noGrp="1"/>
          </p:cNvSpPr>
          <p:nvPr>
            <p:ph type="sldNum" sz="quarter" idx="10"/>
          </p:nvPr>
        </p:nvSpPr>
        <p:spPr/>
        <p:txBody>
          <a:bodyPr/>
          <a:lstStyle/>
          <a:p>
            <a:fld id="{87384A02-D147-49A8-A06D-A5C08FF69055}" type="slidenum">
              <a:rPr lang="en-US" smtClean="0"/>
              <a:t>8</a:t>
            </a:fld>
            <a:endParaRPr lang="en-US"/>
          </a:p>
        </p:txBody>
      </p:sp>
    </p:spTree>
    <p:extLst>
      <p:ext uri="{BB962C8B-B14F-4D97-AF65-F5344CB8AC3E}">
        <p14:creationId xmlns:p14="http://schemas.microsoft.com/office/powerpoint/2010/main" val="39680338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r>
              <a:rPr lang="en-US" b="1" dirty="0"/>
              <a:t>Forms</a:t>
            </a:r>
            <a:r>
              <a:rPr lang="en-US" b="1" baseline="0" dirty="0"/>
              <a:t> have to be signed by</a:t>
            </a:r>
            <a:r>
              <a:rPr lang="en-US" baseline="0" dirty="0"/>
              <a:t> </a:t>
            </a:r>
            <a:r>
              <a:rPr lang="en-US" b="1" baseline="0" dirty="0"/>
              <a:t>employees</a:t>
            </a:r>
            <a:r>
              <a:rPr lang="en-US" baseline="0" dirty="0"/>
              <a:t> or someone with direct knowledge of their work. </a:t>
            </a:r>
          </a:p>
          <a:p>
            <a:pPr marL="174708" indent="-174708">
              <a:buFont typeface="Arial" panose="020B0604020202020204" pitchFamily="34" charset="0"/>
              <a:buChar char="•"/>
            </a:pPr>
            <a:endParaRPr lang="en-US" baseline="0" dirty="0"/>
          </a:p>
          <a:p>
            <a:pPr marL="640594" lvl="1" indent="-174708">
              <a:buFont typeface="Arial" panose="020B0604020202020204" pitchFamily="34" charset="0"/>
              <a:buChar char="•"/>
            </a:pPr>
            <a:r>
              <a:rPr lang="en-US" baseline="0" dirty="0"/>
              <a:t>We really </a:t>
            </a:r>
            <a:r>
              <a:rPr lang="en-US" b="1" baseline="0" dirty="0"/>
              <a:t>recommend that employees sign </a:t>
            </a:r>
            <a:r>
              <a:rPr lang="en-US" baseline="0" dirty="0"/>
              <a:t>their own forms.  </a:t>
            </a:r>
          </a:p>
          <a:p>
            <a:pPr marL="640594" lvl="1" indent="-174708">
              <a:buFont typeface="Arial" panose="020B0604020202020204" pitchFamily="34" charset="0"/>
              <a:buChar char="•"/>
            </a:pPr>
            <a:endParaRPr lang="en-US" baseline="0" dirty="0"/>
          </a:p>
          <a:p>
            <a:pPr marL="1106481" lvl="2" indent="-174708">
              <a:buFont typeface="Arial" panose="020B0604020202020204" pitchFamily="34" charset="0"/>
              <a:buChar char="•"/>
            </a:pPr>
            <a:r>
              <a:rPr lang="en-US" baseline="0" dirty="0"/>
              <a:t>Many supervisors don’t have direct knowledge of exactly what an employee does every hour of ever day.  </a:t>
            </a:r>
          </a:p>
          <a:p>
            <a:pPr marL="1106481" lvl="2" indent="-174708">
              <a:buFont typeface="Arial" panose="020B0604020202020204" pitchFamily="34" charset="0"/>
              <a:buChar char="•"/>
            </a:pPr>
            <a:endParaRPr lang="en-US" baseline="0" dirty="0"/>
          </a:p>
          <a:p>
            <a:pPr marL="640594" lvl="1" indent="-174708">
              <a:buFont typeface="Arial" panose="020B0604020202020204" pitchFamily="34" charset="0"/>
              <a:buChar char="•"/>
            </a:pPr>
            <a:r>
              <a:rPr lang="en-US" baseline="0" dirty="0"/>
              <a:t>There must be a </a:t>
            </a:r>
            <a:r>
              <a:rPr lang="en-US" b="1" baseline="0" dirty="0"/>
              <a:t>way to verify the accuracy</a:t>
            </a:r>
            <a:r>
              <a:rPr lang="en-US" baseline="0" dirty="0"/>
              <a:t>.  </a:t>
            </a:r>
          </a:p>
          <a:p>
            <a:pPr marL="640594" lvl="1" indent="-174708">
              <a:buFont typeface="Arial" panose="020B0604020202020204" pitchFamily="34" charset="0"/>
              <a:buChar char="•"/>
            </a:pPr>
            <a:endParaRPr lang="en-US" baseline="0" dirty="0"/>
          </a:p>
          <a:p>
            <a:pPr marL="1106481" lvl="2" indent="-174708">
              <a:buFont typeface="Arial" panose="020B0604020202020204" pitchFamily="34" charset="0"/>
              <a:buChar char="•"/>
            </a:pPr>
            <a:r>
              <a:rPr lang="en-US" baseline="0" dirty="0"/>
              <a:t>SBCTC has supervisors sign in addition to employees to help with this verification of accuracy.  </a:t>
            </a:r>
          </a:p>
          <a:p>
            <a:pPr marL="1106481" lvl="2" indent="-174708">
              <a:buFont typeface="Arial" panose="020B0604020202020204" pitchFamily="34" charset="0"/>
              <a:buChar char="•"/>
            </a:pPr>
            <a:endParaRPr lang="en-US" baseline="0" dirty="0"/>
          </a:p>
          <a:p>
            <a:pPr marL="1106481" lvl="2" indent="-174708">
              <a:buFont typeface="Arial" panose="020B0604020202020204" pitchFamily="34" charset="0"/>
              <a:buChar char="•"/>
            </a:pPr>
            <a:r>
              <a:rPr lang="en-US" baseline="0" dirty="0"/>
              <a:t>May still need something else to back it up – appointments on Outlook calendars, etc.  </a:t>
            </a:r>
          </a:p>
          <a:p>
            <a:pPr marL="1106481" lvl="2" indent="-174708">
              <a:buFont typeface="Arial" panose="020B0604020202020204" pitchFamily="34" charset="0"/>
              <a:buChar char="•"/>
            </a:pPr>
            <a:endParaRPr lang="en-US" baseline="0" dirty="0"/>
          </a:p>
          <a:p>
            <a:pPr marL="174708" indent="-174708">
              <a:buFont typeface="Arial" panose="020B0604020202020204" pitchFamily="34" charset="0"/>
              <a:buChar char="•"/>
            </a:pPr>
            <a:r>
              <a:rPr lang="en-US" baseline="0" dirty="0"/>
              <a:t>Make sure any </a:t>
            </a:r>
            <a:r>
              <a:rPr lang="en-US" b="1" baseline="0" dirty="0"/>
              <a:t>form</a:t>
            </a:r>
            <a:r>
              <a:rPr lang="en-US" baseline="0" dirty="0"/>
              <a:t> you’re using </a:t>
            </a:r>
            <a:r>
              <a:rPr lang="en-US" b="1" baseline="0" dirty="0"/>
              <a:t>contains</a:t>
            </a:r>
            <a:r>
              <a:rPr lang="en-US" baseline="0" dirty="0"/>
              <a:t> the </a:t>
            </a:r>
            <a:r>
              <a:rPr lang="en-US" b="1" baseline="0" dirty="0"/>
              <a:t>required components on page 7 of the Guidelines</a:t>
            </a:r>
            <a:r>
              <a:rPr lang="en-US" baseline="0" dirty="0"/>
              <a:t>.  There’s also a </a:t>
            </a:r>
            <a:r>
              <a:rPr lang="en-US" b="1" baseline="0" dirty="0"/>
              <a:t>checklist on page 14 </a:t>
            </a:r>
            <a:r>
              <a:rPr lang="en-US" baseline="0" dirty="0"/>
              <a:t>to help.    </a:t>
            </a:r>
          </a:p>
          <a:p>
            <a:endParaRPr lang="en-US" b="0" baseline="0" dirty="0"/>
          </a:p>
          <a:p>
            <a:r>
              <a:rPr lang="en-US" b="1" baseline="0" dirty="0"/>
              <a:t>Reconciling </a:t>
            </a:r>
            <a:r>
              <a:rPr lang="en-US" b="0" baseline="0" dirty="0"/>
              <a:t>– </a:t>
            </a:r>
          </a:p>
          <a:p>
            <a:endParaRPr lang="en-US" b="0" baseline="0" dirty="0"/>
          </a:p>
          <a:p>
            <a:pPr marL="174708" indent="-174708">
              <a:buFont typeface="Arial" panose="020B0604020202020204" pitchFamily="34" charset="0"/>
              <a:buChar char="•"/>
            </a:pPr>
            <a:r>
              <a:rPr lang="en-US" b="1" dirty="0"/>
              <a:t>Remember our example before</a:t>
            </a:r>
            <a:r>
              <a:rPr lang="en-US" b="1" baseline="0" dirty="0"/>
              <a:t> </a:t>
            </a:r>
            <a:r>
              <a:rPr lang="en-US" baseline="0" dirty="0"/>
              <a:t>of the employee </a:t>
            </a:r>
            <a:r>
              <a:rPr lang="en-US" b="1" baseline="0" dirty="0"/>
              <a:t>charged 50% to WorkFirst and 50% to state </a:t>
            </a:r>
            <a:r>
              <a:rPr lang="en-US" baseline="0" dirty="0"/>
              <a:t>funding?  </a:t>
            </a:r>
          </a:p>
          <a:p>
            <a:pPr marL="174708" indent="-174708">
              <a:buFont typeface="Arial" panose="020B0604020202020204" pitchFamily="34" charset="0"/>
              <a:buChar char="•"/>
            </a:pPr>
            <a:endParaRPr lang="en-US" baseline="0" dirty="0"/>
          </a:p>
          <a:p>
            <a:pPr marL="174708" indent="-174708">
              <a:buFont typeface="Arial" panose="020B0604020202020204" pitchFamily="34" charset="0"/>
              <a:buChar char="•"/>
            </a:pPr>
            <a:r>
              <a:rPr lang="en-US" baseline="0" dirty="0"/>
              <a:t>Remember how their </a:t>
            </a:r>
            <a:r>
              <a:rPr lang="en-US" b="1" baseline="0" dirty="0"/>
              <a:t>T&amp;E reports reflected 40% of their time worked on WorkFirst activities and 60% on the other </a:t>
            </a:r>
            <a:r>
              <a:rPr lang="en-US" baseline="0" dirty="0"/>
              <a:t>activities?  </a:t>
            </a:r>
          </a:p>
          <a:p>
            <a:pPr marL="174708" indent="-174708">
              <a:buFont typeface="Arial" panose="020B0604020202020204" pitchFamily="34" charset="0"/>
              <a:buChar char="•"/>
            </a:pPr>
            <a:endParaRPr lang="en-US" baseline="0" dirty="0"/>
          </a:p>
          <a:p>
            <a:pPr marL="174708" indent="-174708">
              <a:buFont typeface="Arial" panose="020B0604020202020204" pitchFamily="34" charset="0"/>
              <a:buChar char="•"/>
            </a:pPr>
            <a:r>
              <a:rPr lang="en-US" baseline="0" dirty="0"/>
              <a:t>It is a federal requirement that </a:t>
            </a:r>
            <a:r>
              <a:rPr lang="en-US" b="1" baseline="0" dirty="0"/>
              <a:t>if there’s more than a 5% variance in</a:t>
            </a:r>
            <a:r>
              <a:rPr lang="en-US" baseline="0" dirty="0"/>
              <a:t> what is/was charged to a grant and what was recorded on T&amp;E reports, </a:t>
            </a:r>
            <a:r>
              <a:rPr lang="en-US" b="1" baseline="0" dirty="0"/>
              <a:t>and the variance results in more salary and benefits being charged to the grant than was actually worked on that program, then the amounts charged to the grant must be changed</a:t>
            </a:r>
            <a:r>
              <a:rPr lang="en-US" b="0" baseline="0" dirty="0"/>
              <a:t>.  </a:t>
            </a:r>
            <a:endParaRPr lang="en-US" baseline="0" dirty="0"/>
          </a:p>
          <a:p>
            <a:pPr marL="174708" indent="-174708">
              <a:buFont typeface="Arial" panose="020B0604020202020204" pitchFamily="34" charset="0"/>
              <a:buChar char="•"/>
            </a:pPr>
            <a:endParaRPr lang="en-US" baseline="0" dirty="0"/>
          </a:p>
          <a:p>
            <a:pPr marL="174708" indent="-174708">
              <a:buFont typeface="Arial" panose="020B0604020202020204" pitchFamily="34" charset="0"/>
              <a:buChar char="•"/>
            </a:pPr>
            <a:r>
              <a:rPr lang="en-US" baseline="0" dirty="0"/>
              <a:t>You </a:t>
            </a:r>
            <a:r>
              <a:rPr lang="en-US" b="1" baseline="0" dirty="0"/>
              <a:t>must reconcile T&amp;E reports with amounts charged to grants by the end of the grant or fiscal year</a:t>
            </a:r>
            <a:r>
              <a:rPr lang="en-US" baseline="0" dirty="0"/>
              <a:t>, whichever comes first.  </a:t>
            </a:r>
          </a:p>
          <a:p>
            <a:pPr marL="174708" indent="-174708">
              <a:buFont typeface="Arial" panose="020B0604020202020204" pitchFamily="34" charset="0"/>
              <a:buChar char="•"/>
            </a:pPr>
            <a:endParaRPr lang="en-US" baseline="0" dirty="0"/>
          </a:p>
          <a:p>
            <a:pPr marL="640594" lvl="1" indent="-174708">
              <a:buFont typeface="Arial" panose="020B0604020202020204" pitchFamily="34" charset="0"/>
              <a:buChar char="•"/>
            </a:pPr>
            <a:r>
              <a:rPr lang="en-US" baseline="0" dirty="0"/>
              <a:t>You must do this before your final billing! </a:t>
            </a:r>
          </a:p>
          <a:p>
            <a:pPr marL="174708" indent="-174708">
              <a:buFont typeface="Arial" panose="020B0604020202020204" pitchFamily="34" charset="0"/>
              <a:buChar char="•"/>
            </a:pPr>
            <a:endParaRPr lang="en-US" baseline="0" dirty="0"/>
          </a:p>
          <a:p>
            <a:pPr marL="174708" indent="-174708">
              <a:buFont typeface="Arial" panose="020B0604020202020204" pitchFamily="34" charset="0"/>
              <a:buChar char="•"/>
            </a:pPr>
            <a:r>
              <a:rPr lang="en-US" baseline="0" dirty="0"/>
              <a:t>This may mean that you need to refund some money to the grant.  </a:t>
            </a:r>
          </a:p>
          <a:p>
            <a:pPr marL="174708" indent="-174708">
              <a:buFont typeface="Arial" panose="020B0604020202020204" pitchFamily="34" charset="0"/>
              <a:buChar char="•"/>
            </a:pPr>
            <a:endParaRPr lang="en-US" baseline="0" dirty="0"/>
          </a:p>
          <a:p>
            <a:pPr marL="640594" lvl="1" indent="-174708">
              <a:buFont typeface="Arial" panose="020B0604020202020204" pitchFamily="34" charset="0"/>
              <a:buChar char="•"/>
            </a:pPr>
            <a:r>
              <a:rPr lang="en-US" baseline="0" dirty="0"/>
              <a:t>If you’re unsure how to refund money to the grant, contact SBCTC grant staff for help.  </a:t>
            </a:r>
          </a:p>
          <a:p>
            <a:pPr marL="640594" lvl="1" indent="-174708">
              <a:buFont typeface="Arial" panose="020B0604020202020204" pitchFamily="34" charset="0"/>
              <a:buChar char="•"/>
            </a:pPr>
            <a:endParaRPr lang="en-US" b="0" baseline="0" dirty="0"/>
          </a:p>
          <a:p>
            <a:pPr marL="183394" lvl="0" indent="-174708">
              <a:buFont typeface="Arial" panose="020B0604020202020204" pitchFamily="34" charset="0"/>
              <a:buChar char="•"/>
            </a:pPr>
            <a:r>
              <a:rPr lang="en-US" b="0" baseline="0" dirty="0"/>
              <a:t>Best practice, for grants that run on the state fiscal year cycle, is to reconcile work reported on T&amp;E forms against what was charged to the grant in late May.  This gives you time to adjust your May billing, if necessary, and still submit a budget revision, if necessary, but the mid-June budget revision deadline.  </a:t>
            </a:r>
          </a:p>
          <a:p>
            <a:endParaRPr lang="en-US" dirty="0"/>
          </a:p>
        </p:txBody>
      </p:sp>
      <p:sp>
        <p:nvSpPr>
          <p:cNvPr id="4" name="Slide Number Placeholder 3"/>
          <p:cNvSpPr>
            <a:spLocks noGrp="1"/>
          </p:cNvSpPr>
          <p:nvPr>
            <p:ph type="sldNum" sz="quarter" idx="10"/>
          </p:nvPr>
        </p:nvSpPr>
        <p:spPr/>
        <p:txBody>
          <a:bodyPr/>
          <a:lstStyle/>
          <a:p>
            <a:fld id="{87384A02-D147-49A8-A06D-A5C08FF69055}" type="slidenum">
              <a:rPr lang="en-US" smtClean="0"/>
              <a:t>9</a:t>
            </a:fld>
            <a:endParaRPr lang="en-US"/>
          </a:p>
        </p:txBody>
      </p:sp>
    </p:spTree>
    <p:extLst>
      <p:ext uri="{BB962C8B-B14F-4D97-AF65-F5344CB8AC3E}">
        <p14:creationId xmlns:p14="http://schemas.microsoft.com/office/powerpoint/2010/main" val="383326236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8" name="Picture 7" descr="Cover Triangle Pattern"/>
          <p:cNvPicPr>
            <a:picLocks noChangeAspect="1"/>
          </p:cNvPicPr>
          <p:nvPr userDrawn="1"/>
        </p:nvPicPr>
        <p:blipFill rotWithShape="1">
          <a:blip r:embed="rId2" cstate="print">
            <a:extLst>
              <a:ext uri="{28A0092B-C50C-407E-A947-70E740481C1C}">
                <a14:useLocalDpi xmlns:a14="http://schemas.microsoft.com/office/drawing/2010/main" val="0"/>
              </a:ext>
            </a:extLst>
          </a:blip>
          <a:srcRect t="12978"/>
          <a:stretch/>
        </p:blipFill>
        <p:spPr>
          <a:xfrm>
            <a:off x="2317813" y="0"/>
            <a:ext cx="6829477" cy="3749964"/>
          </a:xfrm>
          <a:prstGeom prst="rect">
            <a:avLst/>
          </a:prstGeom>
        </p:spPr>
      </p:pic>
      <p:sp>
        <p:nvSpPr>
          <p:cNvPr id="13" name="Title 1"/>
          <p:cNvSpPr>
            <a:spLocks noGrp="1"/>
          </p:cNvSpPr>
          <p:nvPr>
            <p:ph type="title" hasCustomPrompt="1"/>
          </p:nvPr>
        </p:nvSpPr>
        <p:spPr>
          <a:xfrm>
            <a:off x="369888" y="3863685"/>
            <a:ext cx="8336975" cy="999259"/>
          </a:xfrm>
          <a:prstGeom prst="rect">
            <a:avLst/>
          </a:prstGeom>
        </p:spPr>
        <p:txBody>
          <a:bodyPr/>
          <a:lstStyle>
            <a:lvl1pPr>
              <a:defRPr sz="4800" cap="all" baseline="0">
                <a:solidFill>
                  <a:srgbClr val="003764"/>
                </a:solidFill>
              </a:defRPr>
            </a:lvl1pPr>
          </a:lstStyle>
          <a:p>
            <a:r>
              <a:rPr lang="en-US" dirty="0"/>
              <a:t>Title slide</a:t>
            </a:r>
          </a:p>
        </p:txBody>
      </p:sp>
      <p:sp>
        <p:nvSpPr>
          <p:cNvPr id="10" name="Subtitle 2"/>
          <p:cNvSpPr>
            <a:spLocks noGrp="1"/>
          </p:cNvSpPr>
          <p:nvPr>
            <p:ph type="subTitle" idx="1" hasCustomPrompt="1"/>
          </p:nvPr>
        </p:nvSpPr>
        <p:spPr>
          <a:xfrm>
            <a:off x="370608" y="4976665"/>
            <a:ext cx="8388928" cy="679016"/>
          </a:xfrm>
          <a:prstGeom prst="rect">
            <a:avLst/>
          </a:prstGeom>
        </p:spPr>
        <p:txBody>
          <a:bodyPr/>
          <a:lstStyle>
            <a:lvl1pPr marL="0" indent="0" algn="l">
              <a:buNone/>
              <a:defRPr sz="3500" b="0" i="0" baseline="0">
                <a:solidFill>
                  <a:srgbClr val="003764"/>
                </a:solidFill>
                <a:latin typeface="+mj-lt"/>
              </a:defRPr>
            </a:lvl1pPr>
            <a:lvl2pPr marL="457178" indent="0" algn="ctr">
              <a:buNone/>
              <a:defRPr sz="2000"/>
            </a:lvl2pPr>
            <a:lvl3pPr marL="914354" indent="0" algn="ctr">
              <a:buNone/>
              <a:defRPr sz="1800"/>
            </a:lvl3pPr>
            <a:lvl4pPr marL="1371532" indent="0" algn="ctr">
              <a:buNone/>
              <a:defRPr sz="1600"/>
            </a:lvl4pPr>
            <a:lvl5pPr marL="1828709" indent="0" algn="ctr">
              <a:buNone/>
              <a:defRPr sz="1600"/>
            </a:lvl5pPr>
            <a:lvl6pPr marL="2285886" indent="0" algn="ctr">
              <a:buNone/>
              <a:defRPr sz="1600"/>
            </a:lvl6pPr>
            <a:lvl7pPr marL="2743062" indent="0" algn="ctr">
              <a:buNone/>
              <a:defRPr sz="1600"/>
            </a:lvl7pPr>
            <a:lvl8pPr marL="3200240" indent="0" algn="ctr">
              <a:buNone/>
              <a:defRPr sz="1600"/>
            </a:lvl8pPr>
            <a:lvl9pPr marL="3657418" indent="0" algn="ctr">
              <a:buNone/>
              <a:defRPr sz="1600"/>
            </a:lvl9pPr>
          </a:lstStyle>
          <a:p>
            <a:r>
              <a:rPr lang="en-US" dirty="0"/>
              <a:t>Subheading</a:t>
            </a:r>
          </a:p>
        </p:txBody>
      </p:sp>
      <p:sp>
        <p:nvSpPr>
          <p:cNvPr id="19" name="Text Placeholder 18"/>
          <p:cNvSpPr>
            <a:spLocks noGrp="1"/>
          </p:cNvSpPr>
          <p:nvPr>
            <p:ph type="body" sz="quarter" idx="10" hasCustomPrompt="1"/>
          </p:nvPr>
        </p:nvSpPr>
        <p:spPr>
          <a:xfrm>
            <a:off x="369888" y="5769402"/>
            <a:ext cx="4614862" cy="758825"/>
          </a:xfrm>
          <a:prstGeom prst="rect">
            <a:avLst/>
          </a:prstGeom>
        </p:spPr>
        <p:txBody>
          <a:bodyPr/>
          <a:lstStyle>
            <a:lvl1pPr marL="0" indent="0">
              <a:buNone/>
              <a:defRPr sz="2000" baseline="0">
                <a:solidFill>
                  <a:srgbClr val="003764"/>
                </a:solidFill>
              </a:defRPr>
            </a:lvl1pPr>
          </a:lstStyle>
          <a:p>
            <a:pPr lvl="0"/>
            <a:r>
              <a:rPr lang="en-US" dirty="0"/>
              <a:t>Presenter(s)</a:t>
            </a:r>
            <a:br>
              <a:rPr lang="en-US" dirty="0"/>
            </a:br>
            <a:r>
              <a:rPr lang="en-US" dirty="0"/>
              <a:t>Month Day, Year</a:t>
            </a:r>
          </a:p>
        </p:txBody>
      </p:sp>
    </p:spTree>
    <p:extLst>
      <p:ext uri="{BB962C8B-B14F-4D97-AF65-F5344CB8AC3E}">
        <p14:creationId xmlns:p14="http://schemas.microsoft.com/office/powerpoint/2010/main" val="28546382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pic>
        <p:nvPicPr>
          <p:cNvPr id="13" name="Picture 12"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2" name="Picture 11"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2" name="Title 1"/>
          <p:cNvSpPr>
            <a:spLocks noGrp="1"/>
          </p:cNvSpPr>
          <p:nvPr>
            <p:ph type="title"/>
          </p:nvPr>
        </p:nvSpPr>
        <p:spPr>
          <a:xfrm>
            <a:off x="623888" y="1709745"/>
            <a:ext cx="7886700" cy="2852737"/>
          </a:xfrm>
          <a:prstGeom prst="rect">
            <a:avLst/>
          </a:prstGeom>
        </p:spPr>
        <p:txBody>
          <a:bodyPr anchor="b"/>
          <a:lstStyle>
            <a:lvl1pPr>
              <a:defRPr sz="3500" cap="all" baseline="0">
                <a:solidFill>
                  <a:srgbClr val="003764"/>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70"/>
            <a:ext cx="7886700" cy="1500187"/>
          </a:xfrm>
          <a:prstGeom prst="rect">
            <a:avLst/>
          </a:prstGeom>
        </p:spPr>
        <p:txBody>
          <a:bodyPr/>
          <a:lstStyle>
            <a:lvl1pPr marL="0" indent="0">
              <a:buNone/>
              <a:defRPr sz="1800">
                <a:solidFill>
                  <a:srgbClr val="003764"/>
                </a:solidFill>
              </a:defRPr>
            </a:lvl1pPr>
            <a:lvl2pPr marL="342884" indent="0">
              <a:buNone/>
              <a:defRPr sz="1500">
                <a:solidFill>
                  <a:schemeClr val="tx1">
                    <a:tint val="75000"/>
                  </a:schemeClr>
                </a:solidFill>
              </a:defRPr>
            </a:lvl2pPr>
            <a:lvl3pPr marL="685766" indent="0">
              <a:buNone/>
              <a:defRPr sz="1350">
                <a:solidFill>
                  <a:schemeClr val="tx1">
                    <a:tint val="75000"/>
                  </a:schemeClr>
                </a:solidFill>
              </a:defRPr>
            </a:lvl3pPr>
            <a:lvl4pPr marL="1028649" indent="0">
              <a:buNone/>
              <a:defRPr sz="1200">
                <a:solidFill>
                  <a:schemeClr val="tx1">
                    <a:tint val="75000"/>
                  </a:schemeClr>
                </a:solidFill>
              </a:defRPr>
            </a:lvl4pPr>
            <a:lvl5pPr marL="1371532" indent="0">
              <a:buNone/>
              <a:defRPr sz="1200">
                <a:solidFill>
                  <a:schemeClr val="tx1">
                    <a:tint val="75000"/>
                  </a:schemeClr>
                </a:solidFill>
              </a:defRPr>
            </a:lvl5pPr>
            <a:lvl6pPr marL="1714415" indent="0">
              <a:buNone/>
              <a:defRPr sz="1200">
                <a:solidFill>
                  <a:schemeClr val="tx1">
                    <a:tint val="75000"/>
                  </a:schemeClr>
                </a:solidFill>
              </a:defRPr>
            </a:lvl6pPr>
            <a:lvl7pPr marL="2057297" indent="0">
              <a:buNone/>
              <a:defRPr sz="1200">
                <a:solidFill>
                  <a:schemeClr val="tx1">
                    <a:tint val="75000"/>
                  </a:schemeClr>
                </a:solidFill>
              </a:defRPr>
            </a:lvl7pPr>
            <a:lvl8pPr marL="2400180" indent="0">
              <a:buNone/>
              <a:defRPr sz="1200">
                <a:solidFill>
                  <a:schemeClr val="tx1">
                    <a:tint val="75000"/>
                  </a:schemeClr>
                </a:solidFill>
              </a:defRPr>
            </a:lvl8pPr>
            <a:lvl9pPr marL="2743064" indent="0">
              <a:buNone/>
              <a:defRPr sz="1200">
                <a:solidFill>
                  <a:schemeClr val="tx1">
                    <a:tint val="75000"/>
                  </a:schemeClr>
                </a:solidFill>
              </a:defRPr>
            </a:lvl9pPr>
          </a:lstStyle>
          <a:p>
            <a:pPr lvl="0"/>
            <a:r>
              <a:rPr lang="en-US"/>
              <a:t>Edit Master text styles</a:t>
            </a:r>
          </a:p>
        </p:txBody>
      </p:sp>
      <p:sp>
        <p:nvSpPr>
          <p:cNvPr id="15" name="Rectangle 14"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D050C99A-C753-4499-A91D-5F42026EA8F2}" type="datetime1">
              <a:rPr lang="en-US" smtClean="0"/>
              <a:t>2/27/2026</a:t>
            </a:fld>
            <a:endParaRPr lang="en-US"/>
          </a:p>
        </p:txBody>
      </p:sp>
      <p:sp>
        <p:nvSpPr>
          <p:cNvPr id="11"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4"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dirty="0"/>
          </a:p>
        </p:txBody>
      </p:sp>
    </p:spTree>
    <p:extLst>
      <p:ext uri="{BB962C8B-B14F-4D97-AF65-F5344CB8AC3E}">
        <p14:creationId xmlns:p14="http://schemas.microsoft.com/office/powerpoint/2010/main" val="16826280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Section Header">
    <p:spTree>
      <p:nvGrpSpPr>
        <p:cNvPr id="1" name=""/>
        <p:cNvGrpSpPr/>
        <p:nvPr/>
      </p:nvGrpSpPr>
      <p:grpSpPr>
        <a:xfrm>
          <a:off x="0" y="0"/>
          <a:ext cx="0" cy="0"/>
          <a:chOff x="0" y="0"/>
          <a:chExt cx="0" cy="0"/>
        </a:xfrm>
      </p:grpSpPr>
      <p:sp>
        <p:nvSpPr>
          <p:cNvPr id="15" name="Rectangle 14"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D050C99A-C753-4499-A91D-5F42026EA8F2}" type="datetime1">
              <a:rPr lang="en-US" smtClean="0"/>
              <a:t>2/27/2026</a:t>
            </a:fld>
            <a:endParaRPr lang="en-US"/>
          </a:p>
        </p:txBody>
      </p:sp>
      <p:sp>
        <p:nvSpPr>
          <p:cNvPr id="11"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4"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dirty="0"/>
          </a:p>
        </p:txBody>
      </p:sp>
      <p:sp>
        <p:nvSpPr>
          <p:cNvPr id="6" name="Title 1"/>
          <p:cNvSpPr>
            <a:spLocks noGrp="1"/>
          </p:cNvSpPr>
          <p:nvPr>
            <p:ph type="title"/>
          </p:nvPr>
        </p:nvSpPr>
        <p:spPr>
          <a:xfrm>
            <a:off x="519540" y="294198"/>
            <a:ext cx="8302337" cy="786457"/>
          </a:xfrm>
          <a:prstGeom prst="rect">
            <a:avLst/>
          </a:prstGeom>
        </p:spPr>
        <p:txBody>
          <a:bodyPr/>
          <a:lstStyle>
            <a:lvl1pPr>
              <a:defRPr sz="3500" cap="all" baseline="0">
                <a:solidFill>
                  <a:srgbClr val="003764"/>
                </a:solidFill>
              </a:defRPr>
            </a:lvl1pPr>
          </a:lstStyle>
          <a:p>
            <a:r>
              <a:rPr lang="en-US"/>
              <a:t>Click to edit Master title style</a:t>
            </a:r>
            <a:endParaRPr lang="en-US" dirty="0"/>
          </a:p>
        </p:txBody>
      </p:sp>
      <p:sp>
        <p:nvSpPr>
          <p:cNvPr id="7" name="Content Placeholder 2"/>
          <p:cNvSpPr>
            <a:spLocks noGrp="1"/>
          </p:cNvSpPr>
          <p:nvPr>
            <p:ph idx="1"/>
          </p:nvPr>
        </p:nvSpPr>
        <p:spPr>
          <a:xfrm>
            <a:off x="519540" y="1174172"/>
            <a:ext cx="8336975" cy="4966856"/>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0745842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Final Slide">
    <p:spTree>
      <p:nvGrpSpPr>
        <p:cNvPr id="1" name=""/>
        <p:cNvGrpSpPr/>
        <p:nvPr/>
      </p:nvGrpSpPr>
      <p:grpSpPr>
        <a:xfrm>
          <a:off x="0" y="0"/>
          <a:ext cx="0" cy="0"/>
          <a:chOff x="0" y="0"/>
          <a:chExt cx="0" cy="0"/>
        </a:xfrm>
      </p:grpSpPr>
      <p:pic>
        <p:nvPicPr>
          <p:cNvPr id="12" name="Picture 11"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1" name="Picture 10"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2" name="Title 1"/>
          <p:cNvSpPr>
            <a:spLocks noGrp="1"/>
          </p:cNvSpPr>
          <p:nvPr>
            <p:ph type="title" hasCustomPrompt="1"/>
          </p:nvPr>
        </p:nvSpPr>
        <p:spPr>
          <a:xfrm>
            <a:off x="628650" y="1476958"/>
            <a:ext cx="7886700" cy="611619"/>
          </a:xfrm>
          <a:prstGeom prst="rect">
            <a:avLst/>
          </a:prstGeom>
        </p:spPr>
        <p:txBody>
          <a:bodyPr/>
          <a:lstStyle>
            <a:lvl1pPr>
              <a:defRPr sz="3500" cap="all" baseline="0">
                <a:solidFill>
                  <a:srgbClr val="003764"/>
                </a:solidFill>
              </a:defRPr>
            </a:lvl1pPr>
          </a:lstStyle>
          <a:p>
            <a:r>
              <a:rPr lang="en-US" dirty="0"/>
              <a:t>Final Slide</a:t>
            </a:r>
          </a:p>
        </p:txBody>
      </p:sp>
      <p:sp>
        <p:nvSpPr>
          <p:cNvPr id="7" name="Text Placeholder 6"/>
          <p:cNvSpPr>
            <a:spLocks noGrp="1"/>
          </p:cNvSpPr>
          <p:nvPr>
            <p:ph type="body" sz="quarter" idx="10" hasCustomPrompt="1"/>
          </p:nvPr>
        </p:nvSpPr>
        <p:spPr>
          <a:xfrm>
            <a:off x="628650" y="2265367"/>
            <a:ext cx="7886700" cy="3428855"/>
          </a:xfrm>
          <a:prstGeom prst="rect">
            <a:avLst/>
          </a:prstGeom>
        </p:spPr>
        <p:txBody>
          <a:bodyPr/>
          <a:lstStyle>
            <a:lvl1pPr marL="457200" marR="0" indent="-457200" algn="l" defTabSz="685766" rtl="0" eaLnBrk="1" fontAlgn="auto" latinLnBrk="0" hangingPunct="1">
              <a:lnSpc>
                <a:spcPct val="90000"/>
              </a:lnSpc>
              <a:spcBef>
                <a:spcPts val="750"/>
              </a:spcBef>
              <a:spcAft>
                <a:spcPts val="0"/>
              </a:spcAft>
              <a:buClrTx/>
              <a:buSzTx/>
              <a:buFont typeface="Arial" panose="020B0604020202020204" pitchFamily="34" charset="0"/>
              <a:buChar char="•"/>
              <a:tabLst/>
              <a:defRPr baseline="0">
                <a:solidFill>
                  <a:srgbClr val="003764"/>
                </a:solidFill>
              </a:defRPr>
            </a:lvl1pPr>
            <a:lvl2pPr marL="342884" indent="0">
              <a:buNone/>
              <a:defRPr>
                <a:solidFill>
                  <a:srgbClr val="003764"/>
                </a:solidFill>
              </a:defRPr>
            </a:lvl2pPr>
          </a:lstStyle>
          <a:p>
            <a:pPr marL="0" marR="0" lvl="0" indent="0" algn="l" defTabSz="685766" rtl="0" eaLnBrk="1" fontAlgn="auto" latinLnBrk="0" hangingPunct="1">
              <a:lnSpc>
                <a:spcPct val="90000"/>
              </a:lnSpc>
              <a:spcBef>
                <a:spcPts val="750"/>
              </a:spcBef>
              <a:spcAft>
                <a:spcPts val="0"/>
              </a:spcAft>
              <a:buClrTx/>
              <a:buSzTx/>
              <a:buFont typeface="Arial" panose="020B0604020202020204" pitchFamily="34" charset="0"/>
              <a:buNone/>
              <a:tabLst/>
              <a:defRPr/>
            </a:pPr>
            <a:r>
              <a:rPr lang="en-US" dirty="0"/>
              <a:t>Always use a Final Slide in order to include the Creative Commons footer language in the presentation.</a:t>
            </a:r>
            <a:br>
              <a:rPr lang="en-US" dirty="0"/>
            </a:br>
            <a:r>
              <a:rPr lang="en-US" dirty="0"/>
              <a:t>Ideas for the slide: Contact information; “Thank you;” “Questions?”</a:t>
            </a:r>
          </a:p>
        </p:txBody>
      </p:sp>
      <p:pic>
        <p:nvPicPr>
          <p:cNvPr id="14" name="Picture 13" descr="CC. Creative Commons license, attribution alone">
            <a:extLst>
              <a:ext uri="{FF2B5EF4-FFF2-40B4-BE49-F238E27FC236}">
                <a16:creationId xmlns:a16="http://schemas.microsoft.com/office/drawing/2014/main" id="{55C0BD8F-0D00-4252-96EA-53CD70683007}"/>
              </a:ext>
            </a:extLst>
          </p:cNvPr>
          <p:cNvPicPr>
            <a:picLocks noChangeAspect="1"/>
          </p:cNvPicPr>
          <p:nvPr userDrawn="1"/>
        </p:nvPicPr>
        <p:blipFill>
          <a:blip r:embed="rId4"/>
          <a:stretch>
            <a:fillRect/>
          </a:stretch>
        </p:blipFill>
        <p:spPr>
          <a:xfrm>
            <a:off x="628650" y="6399147"/>
            <a:ext cx="835224" cy="298730"/>
          </a:xfrm>
          <a:prstGeom prst="rect">
            <a:avLst/>
          </a:prstGeom>
        </p:spPr>
      </p:pic>
      <p:sp>
        <p:nvSpPr>
          <p:cNvPr id="10" name="TextBox 9">
            <a:extLst>
              <a:ext uri="{FF2B5EF4-FFF2-40B4-BE49-F238E27FC236}">
                <a16:creationId xmlns:a16="http://schemas.microsoft.com/office/drawing/2014/main" id="{AD9A014E-7345-4161-B6F8-70E7EA234759}"/>
              </a:ext>
            </a:extLst>
          </p:cNvPr>
          <p:cNvSpPr txBox="1"/>
          <p:nvPr userDrawn="1"/>
        </p:nvSpPr>
        <p:spPr>
          <a:xfrm>
            <a:off x="1454322" y="6445499"/>
            <a:ext cx="3784962" cy="207749"/>
          </a:xfrm>
          <a:prstGeom prst="rect">
            <a:avLst/>
          </a:prstGeom>
          <a:noFill/>
        </p:spPr>
        <p:txBody>
          <a:bodyPr wrap="square" rtlCol="0">
            <a:spAutoFit/>
          </a:bodyPr>
          <a:lstStyle/>
          <a:p>
            <a:r>
              <a:rPr lang="en-US" sz="750" b="0" i="1" kern="1200" dirty="0">
                <a:solidFill>
                  <a:schemeClr val="bg1">
                    <a:lumMod val="50000"/>
                  </a:schemeClr>
                </a:solidFill>
                <a:effectLst/>
                <a:latin typeface="+mn-lt"/>
                <a:ea typeface="+mn-ea"/>
                <a:cs typeface="+mn-cs"/>
              </a:rPr>
              <a:t>Except where otherwise noted, this work is licensed under </a:t>
            </a:r>
            <a:r>
              <a:rPr lang="en-US" sz="750" b="0" i="1" u="sng" kern="1200" dirty="0">
                <a:solidFill>
                  <a:schemeClr val="tx1"/>
                </a:solidFill>
                <a:effectLst/>
                <a:latin typeface="+mn-lt"/>
                <a:ea typeface="+mn-ea"/>
                <a:cs typeface="+mn-cs"/>
              </a:rPr>
              <a:t>CC BY 4.0</a:t>
            </a:r>
            <a:r>
              <a:rPr lang="en-US" sz="750" b="0" i="1" dirty="0">
                <a:solidFill>
                  <a:schemeClr val="bg1">
                    <a:lumMod val="50000"/>
                  </a:schemeClr>
                </a:solidFill>
                <a:latin typeface="+mn-lt"/>
              </a:rPr>
              <a:t>.</a:t>
            </a:r>
          </a:p>
        </p:txBody>
      </p:sp>
      <p:sp>
        <p:nvSpPr>
          <p:cNvPr id="13" name="Rectangle 12"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03808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11" name="Picture 10"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2" name="Picture 11"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14" name="Title 1"/>
          <p:cNvSpPr>
            <a:spLocks noGrp="1"/>
          </p:cNvSpPr>
          <p:nvPr>
            <p:ph type="title"/>
          </p:nvPr>
        </p:nvSpPr>
        <p:spPr>
          <a:xfrm>
            <a:off x="536860" y="1549936"/>
            <a:ext cx="8336975" cy="797070"/>
          </a:xfrm>
          <a:prstGeom prst="rect">
            <a:avLst/>
          </a:prstGeom>
        </p:spPr>
        <p:txBody>
          <a:bodyPr/>
          <a:lstStyle>
            <a:lvl1pPr>
              <a:defRPr sz="3500" cap="all" baseline="0">
                <a:solidFill>
                  <a:srgbClr val="003764"/>
                </a:solidFill>
              </a:defRPr>
            </a:lvl1pPr>
          </a:lstStyle>
          <a:p>
            <a:r>
              <a:rPr lang="en-US"/>
              <a:t>Click to edit Master title style</a:t>
            </a:r>
            <a:endParaRPr lang="en-US" dirty="0"/>
          </a:p>
        </p:txBody>
      </p:sp>
      <p:sp>
        <p:nvSpPr>
          <p:cNvPr id="15" name="Content Placeholder 2"/>
          <p:cNvSpPr>
            <a:spLocks noGrp="1"/>
          </p:cNvSpPr>
          <p:nvPr>
            <p:ph idx="1"/>
          </p:nvPr>
        </p:nvSpPr>
        <p:spPr>
          <a:xfrm>
            <a:off x="536860" y="2415155"/>
            <a:ext cx="8336975" cy="3757046"/>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Rectangle 12"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F79CB6C7-AD96-437F-A75B-A1987D8D9ACA}" type="datetime1">
              <a:rPr lang="en-US" smtClean="0"/>
              <a:t>2/27/2026</a:t>
            </a:fld>
            <a:endParaRPr lang="en-US"/>
          </a:p>
        </p:txBody>
      </p:sp>
      <p:sp>
        <p:nvSpPr>
          <p:cNvPr id="16"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7" name="Slide Number Placeholder 5"/>
          <p:cNvSpPr>
            <a:spLocks noGrp="1"/>
          </p:cNvSpPr>
          <p:nvPr>
            <p:ph type="sldNum" sz="quarter" idx="12"/>
          </p:nvPr>
        </p:nvSpPr>
        <p:spPr>
          <a:xfrm>
            <a:off x="8406245" y="6483926"/>
            <a:ext cx="467590" cy="237549"/>
          </a:xfrm>
          <a:prstGeom prst="rect">
            <a:avLst/>
          </a:prstGeom>
        </p:spPr>
        <p:txBody>
          <a:bodyPr/>
          <a:lstStyle>
            <a:lvl1pPr algn="r">
              <a:defRPr sz="1100"/>
            </a:lvl1pPr>
          </a:lstStyle>
          <a:p>
            <a:fld id="{DEE5BC03-7CE3-4FE3-BC0A-0ACCA8AC1F24}" type="slidenum">
              <a:rPr lang="en-US" smtClean="0"/>
              <a:pPr/>
              <a:t>‹#›</a:t>
            </a:fld>
            <a:endParaRPr lang="en-US" dirty="0"/>
          </a:p>
        </p:txBody>
      </p:sp>
    </p:spTree>
    <p:extLst>
      <p:ext uri="{BB962C8B-B14F-4D97-AF65-F5344CB8AC3E}">
        <p14:creationId xmlns:p14="http://schemas.microsoft.com/office/powerpoint/2010/main" val="2801780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13" name="Picture 12"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1" name="Picture 10"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14" name="Title 1"/>
          <p:cNvSpPr>
            <a:spLocks noGrp="1"/>
          </p:cNvSpPr>
          <p:nvPr>
            <p:ph type="title"/>
          </p:nvPr>
        </p:nvSpPr>
        <p:spPr>
          <a:xfrm>
            <a:off x="582468" y="1709744"/>
            <a:ext cx="8270588" cy="2852737"/>
          </a:xfrm>
          <a:prstGeom prst="rect">
            <a:avLst/>
          </a:prstGeom>
        </p:spPr>
        <p:txBody>
          <a:bodyPr anchor="b"/>
          <a:lstStyle>
            <a:lvl1pPr>
              <a:defRPr sz="4800" cap="all" baseline="0">
                <a:solidFill>
                  <a:srgbClr val="003764"/>
                </a:solidFill>
              </a:defRPr>
            </a:lvl1pPr>
          </a:lstStyle>
          <a:p>
            <a:r>
              <a:rPr lang="en-US"/>
              <a:t>Click to edit Master title style</a:t>
            </a:r>
            <a:endParaRPr lang="en-US" dirty="0"/>
          </a:p>
        </p:txBody>
      </p:sp>
      <p:sp>
        <p:nvSpPr>
          <p:cNvPr id="15" name="Text Placeholder 2"/>
          <p:cNvSpPr>
            <a:spLocks noGrp="1"/>
          </p:cNvSpPr>
          <p:nvPr>
            <p:ph type="body" idx="1"/>
          </p:nvPr>
        </p:nvSpPr>
        <p:spPr>
          <a:xfrm>
            <a:off x="582468" y="4589469"/>
            <a:ext cx="8270588" cy="1500187"/>
          </a:xfrm>
          <a:prstGeom prst="rect">
            <a:avLst/>
          </a:prstGeom>
        </p:spPr>
        <p:txBody>
          <a:bodyPr/>
          <a:lstStyle>
            <a:lvl1pPr marL="0" indent="0">
              <a:buNone/>
              <a:defRPr sz="2400">
                <a:solidFill>
                  <a:srgbClr val="003764"/>
                </a:solidFill>
              </a:defRPr>
            </a:lvl1pPr>
            <a:lvl2pPr marL="457178" indent="0">
              <a:buNone/>
              <a:defRPr sz="2000">
                <a:solidFill>
                  <a:schemeClr val="tx1">
                    <a:tint val="75000"/>
                  </a:schemeClr>
                </a:solidFill>
              </a:defRPr>
            </a:lvl2pPr>
            <a:lvl3pPr marL="914354" indent="0">
              <a:buNone/>
              <a:defRPr sz="1800">
                <a:solidFill>
                  <a:schemeClr val="tx1">
                    <a:tint val="75000"/>
                  </a:schemeClr>
                </a:solidFill>
              </a:defRPr>
            </a:lvl3pPr>
            <a:lvl4pPr marL="1371532" indent="0">
              <a:buNone/>
              <a:defRPr sz="1600">
                <a:solidFill>
                  <a:schemeClr val="tx1">
                    <a:tint val="75000"/>
                  </a:schemeClr>
                </a:solidFill>
              </a:defRPr>
            </a:lvl4pPr>
            <a:lvl5pPr marL="1828709" indent="0">
              <a:buNone/>
              <a:defRPr sz="1600">
                <a:solidFill>
                  <a:schemeClr val="tx1">
                    <a:tint val="75000"/>
                  </a:schemeClr>
                </a:solidFill>
              </a:defRPr>
            </a:lvl5pPr>
            <a:lvl6pPr marL="2285886" indent="0">
              <a:buNone/>
              <a:defRPr sz="1600">
                <a:solidFill>
                  <a:schemeClr val="tx1">
                    <a:tint val="75000"/>
                  </a:schemeClr>
                </a:solidFill>
              </a:defRPr>
            </a:lvl6pPr>
            <a:lvl7pPr marL="2743062" indent="0">
              <a:buNone/>
              <a:defRPr sz="1600">
                <a:solidFill>
                  <a:schemeClr val="tx1">
                    <a:tint val="75000"/>
                  </a:schemeClr>
                </a:solidFill>
              </a:defRPr>
            </a:lvl7pPr>
            <a:lvl8pPr marL="3200240" indent="0">
              <a:buNone/>
              <a:defRPr sz="1600">
                <a:solidFill>
                  <a:schemeClr val="tx1">
                    <a:tint val="75000"/>
                  </a:schemeClr>
                </a:solidFill>
              </a:defRPr>
            </a:lvl8pPr>
            <a:lvl9pPr marL="3657418" indent="0">
              <a:buNone/>
              <a:defRPr sz="1600">
                <a:solidFill>
                  <a:schemeClr val="tx1">
                    <a:tint val="75000"/>
                  </a:schemeClr>
                </a:solidFill>
              </a:defRPr>
            </a:lvl9pPr>
          </a:lstStyle>
          <a:p>
            <a:pPr lvl="0"/>
            <a:r>
              <a:rPr lang="en-US"/>
              <a:t>Edit Master text styles</a:t>
            </a:r>
          </a:p>
        </p:txBody>
      </p:sp>
      <p:sp>
        <p:nvSpPr>
          <p:cNvPr id="12" name="Rectangle 11"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0E68BEF8-F67A-4B64-B2F2-CC4AA048128C}" type="datetime1">
              <a:rPr lang="en-US" smtClean="0"/>
              <a:t>2/27/2026</a:t>
            </a:fld>
            <a:endParaRPr lang="en-US"/>
          </a:p>
        </p:txBody>
      </p:sp>
      <p:sp>
        <p:nvSpPr>
          <p:cNvPr id="16"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7"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dirty="0"/>
          </a:p>
        </p:txBody>
      </p:sp>
    </p:spTree>
    <p:extLst>
      <p:ext uri="{BB962C8B-B14F-4D97-AF65-F5344CB8AC3E}">
        <p14:creationId xmlns:p14="http://schemas.microsoft.com/office/powerpoint/2010/main" val="22739498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14" name="Picture 13"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2" name="Picture 11"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15" name="Title 1"/>
          <p:cNvSpPr>
            <a:spLocks noGrp="1"/>
          </p:cNvSpPr>
          <p:nvPr>
            <p:ph type="title"/>
          </p:nvPr>
        </p:nvSpPr>
        <p:spPr>
          <a:xfrm>
            <a:off x="422561" y="1462241"/>
            <a:ext cx="8534403" cy="719850"/>
          </a:xfrm>
          <a:prstGeom prst="rect">
            <a:avLst/>
          </a:prstGeom>
        </p:spPr>
        <p:txBody>
          <a:bodyPr/>
          <a:lstStyle>
            <a:lvl1pPr>
              <a:defRPr sz="3500" cap="all" baseline="0">
                <a:solidFill>
                  <a:srgbClr val="003764"/>
                </a:solidFill>
              </a:defRPr>
            </a:lvl1pPr>
          </a:lstStyle>
          <a:p>
            <a:r>
              <a:rPr lang="en-US"/>
              <a:t>Click to edit Master title style</a:t>
            </a:r>
            <a:endParaRPr lang="en-US" dirty="0"/>
          </a:p>
        </p:txBody>
      </p:sp>
      <p:sp>
        <p:nvSpPr>
          <p:cNvPr id="16" name="Content Placeholder 2"/>
          <p:cNvSpPr>
            <a:spLocks noGrp="1"/>
          </p:cNvSpPr>
          <p:nvPr>
            <p:ph sz="half" idx="1"/>
          </p:nvPr>
        </p:nvSpPr>
        <p:spPr>
          <a:xfrm>
            <a:off x="422561" y="2400300"/>
            <a:ext cx="4014357" cy="3969327"/>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Content Placeholder 3"/>
          <p:cNvSpPr>
            <a:spLocks noGrp="1"/>
          </p:cNvSpPr>
          <p:nvPr>
            <p:ph sz="half" idx="2"/>
          </p:nvPr>
        </p:nvSpPr>
        <p:spPr>
          <a:xfrm>
            <a:off x="4759271" y="2400304"/>
            <a:ext cx="4197693" cy="3969323"/>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Rectangle 12"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1001848F-E7F6-4E55-B1DE-CC691BBD4F09}" type="datetime1">
              <a:rPr lang="en-US" smtClean="0"/>
              <a:t>2/27/2026</a:t>
            </a:fld>
            <a:endParaRPr lang="en-US"/>
          </a:p>
        </p:txBody>
      </p:sp>
      <p:sp>
        <p:nvSpPr>
          <p:cNvPr id="18"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9"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dirty="0"/>
          </a:p>
        </p:txBody>
      </p:sp>
    </p:spTree>
    <p:extLst>
      <p:ext uri="{BB962C8B-B14F-4D97-AF65-F5344CB8AC3E}">
        <p14:creationId xmlns:p14="http://schemas.microsoft.com/office/powerpoint/2010/main" val="42271857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15" name="Picture 14"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3" name="Picture 12"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4063"/>
            <a:ext cx="4067706" cy="1481791"/>
          </a:xfrm>
          <a:prstGeom prst="rect">
            <a:avLst/>
          </a:prstGeom>
        </p:spPr>
      </p:pic>
      <p:sp>
        <p:nvSpPr>
          <p:cNvPr id="16" name="Title 1"/>
          <p:cNvSpPr>
            <a:spLocks noGrp="1"/>
          </p:cNvSpPr>
          <p:nvPr>
            <p:ph type="title"/>
          </p:nvPr>
        </p:nvSpPr>
        <p:spPr>
          <a:xfrm>
            <a:off x="507276" y="1485854"/>
            <a:ext cx="8335388" cy="736311"/>
          </a:xfrm>
          <a:prstGeom prst="rect">
            <a:avLst/>
          </a:prstGeom>
        </p:spPr>
        <p:txBody>
          <a:bodyPr/>
          <a:lstStyle>
            <a:lvl1pPr>
              <a:defRPr sz="3500" cap="all" baseline="0">
                <a:solidFill>
                  <a:srgbClr val="003764"/>
                </a:solidFill>
              </a:defRPr>
            </a:lvl1pPr>
          </a:lstStyle>
          <a:p>
            <a:r>
              <a:rPr lang="en-US"/>
              <a:t>Click to edit Master title style</a:t>
            </a:r>
            <a:endParaRPr lang="en-US" dirty="0"/>
          </a:p>
        </p:txBody>
      </p:sp>
      <p:sp>
        <p:nvSpPr>
          <p:cNvPr id="17" name="Text Placeholder 2"/>
          <p:cNvSpPr>
            <a:spLocks noGrp="1"/>
          </p:cNvSpPr>
          <p:nvPr>
            <p:ph type="body" idx="1"/>
          </p:nvPr>
        </p:nvSpPr>
        <p:spPr>
          <a:xfrm>
            <a:off x="507278" y="2385434"/>
            <a:ext cx="4002378" cy="524893"/>
          </a:xfrm>
          <a:prstGeom prst="rect">
            <a:avLst/>
          </a:prstGeom>
        </p:spPr>
        <p:txBody>
          <a:bodyPr anchor="b"/>
          <a:lstStyle>
            <a:lvl1pPr marL="0" indent="0">
              <a:buNone/>
              <a:defRPr sz="2400" b="1">
                <a:solidFill>
                  <a:srgbClr val="003764"/>
                </a:solidFill>
              </a:defRPr>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en-US"/>
              <a:t>Edit Master text styles</a:t>
            </a:r>
          </a:p>
        </p:txBody>
      </p:sp>
      <p:sp>
        <p:nvSpPr>
          <p:cNvPr id="18" name="Content Placeholder 3"/>
          <p:cNvSpPr>
            <a:spLocks noGrp="1"/>
          </p:cNvSpPr>
          <p:nvPr>
            <p:ph sz="half" idx="2"/>
          </p:nvPr>
        </p:nvSpPr>
        <p:spPr>
          <a:xfrm>
            <a:off x="507278" y="3003840"/>
            <a:ext cx="4002378" cy="3313833"/>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9" name="Text Placeholder 4"/>
          <p:cNvSpPr>
            <a:spLocks noGrp="1"/>
          </p:cNvSpPr>
          <p:nvPr>
            <p:ph type="body" sz="quarter" idx="3"/>
          </p:nvPr>
        </p:nvSpPr>
        <p:spPr>
          <a:xfrm>
            <a:off x="4790207" y="2385430"/>
            <a:ext cx="4052457" cy="524894"/>
          </a:xfrm>
          <a:prstGeom prst="rect">
            <a:avLst/>
          </a:prstGeom>
        </p:spPr>
        <p:txBody>
          <a:bodyPr anchor="b"/>
          <a:lstStyle>
            <a:lvl1pPr marL="0" indent="0">
              <a:buNone/>
              <a:defRPr sz="2400" b="1">
                <a:solidFill>
                  <a:srgbClr val="003764"/>
                </a:solidFill>
              </a:defRPr>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en-US"/>
              <a:t>Edit Master text styles</a:t>
            </a:r>
          </a:p>
        </p:txBody>
      </p:sp>
      <p:sp>
        <p:nvSpPr>
          <p:cNvPr id="20" name="Content Placeholder 5"/>
          <p:cNvSpPr>
            <a:spLocks noGrp="1"/>
          </p:cNvSpPr>
          <p:nvPr>
            <p:ph sz="quarter" idx="4"/>
          </p:nvPr>
        </p:nvSpPr>
        <p:spPr>
          <a:xfrm>
            <a:off x="4790207" y="3003840"/>
            <a:ext cx="4052457" cy="3313833"/>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Rectangle 13"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5E48A247-4D0D-4017-954A-CBEE1B524F16}" type="datetime1">
              <a:rPr lang="en-US" smtClean="0"/>
              <a:t>2/27/2026</a:t>
            </a:fld>
            <a:endParaRPr lang="en-US"/>
          </a:p>
        </p:txBody>
      </p:sp>
      <p:sp>
        <p:nvSpPr>
          <p:cNvPr id="22"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23"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dirty="0"/>
          </a:p>
        </p:txBody>
      </p:sp>
    </p:spTree>
    <p:extLst>
      <p:ext uri="{BB962C8B-B14F-4D97-AF65-F5344CB8AC3E}">
        <p14:creationId xmlns:p14="http://schemas.microsoft.com/office/powerpoint/2010/main" val="19743600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12" name="Picture 11"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9" name="Picture 8"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13" name="Title 1"/>
          <p:cNvSpPr>
            <a:spLocks noGrp="1"/>
          </p:cNvSpPr>
          <p:nvPr>
            <p:ph type="title"/>
          </p:nvPr>
        </p:nvSpPr>
        <p:spPr>
          <a:xfrm>
            <a:off x="540327" y="1457982"/>
            <a:ext cx="8302337" cy="786457"/>
          </a:xfrm>
          <a:prstGeom prst="rect">
            <a:avLst/>
          </a:prstGeom>
        </p:spPr>
        <p:txBody>
          <a:bodyPr/>
          <a:lstStyle>
            <a:lvl1pPr>
              <a:defRPr sz="3500" cap="all" baseline="0">
                <a:solidFill>
                  <a:srgbClr val="003764"/>
                </a:solidFill>
              </a:defRPr>
            </a:lvl1pPr>
          </a:lstStyle>
          <a:p>
            <a:r>
              <a:rPr lang="en-US"/>
              <a:t>Click to edit Master title style</a:t>
            </a:r>
            <a:endParaRPr lang="en-US" dirty="0"/>
          </a:p>
        </p:txBody>
      </p:sp>
      <p:sp>
        <p:nvSpPr>
          <p:cNvPr id="11" name="Rectangle 10"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3F43D62C-E4AB-4F6C-BB6E-7C3A3BBC5E2B}" type="datetime1">
              <a:rPr lang="en-US" smtClean="0"/>
              <a:t>2/27/2026</a:t>
            </a:fld>
            <a:endParaRPr lang="en-US"/>
          </a:p>
        </p:txBody>
      </p:sp>
      <p:sp>
        <p:nvSpPr>
          <p:cNvPr id="14"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5"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dirty="0"/>
          </a:p>
        </p:txBody>
      </p:sp>
    </p:spTree>
    <p:extLst>
      <p:ext uri="{BB962C8B-B14F-4D97-AF65-F5344CB8AC3E}">
        <p14:creationId xmlns:p14="http://schemas.microsoft.com/office/powerpoint/2010/main" val="122518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9" name="Picture 8"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0" name="Picture 9"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8" name="Rectangle 7"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92275FF0-9E97-4E0A-B533-109FB6621FD2}" type="datetime1">
              <a:rPr lang="en-US" smtClean="0"/>
              <a:t>2/27/2026</a:t>
            </a:fld>
            <a:endParaRPr lang="en-US"/>
          </a:p>
        </p:txBody>
      </p:sp>
      <p:sp>
        <p:nvSpPr>
          <p:cNvPr id="12"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3"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dirty="0"/>
          </a:p>
        </p:txBody>
      </p:sp>
    </p:spTree>
    <p:extLst>
      <p:ext uri="{BB962C8B-B14F-4D97-AF65-F5344CB8AC3E}">
        <p14:creationId xmlns:p14="http://schemas.microsoft.com/office/powerpoint/2010/main" val="19264090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12" name="Picture 11"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1" name="Picture 10"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14" name="Title 1"/>
          <p:cNvSpPr>
            <a:spLocks noGrp="1"/>
          </p:cNvSpPr>
          <p:nvPr>
            <p:ph type="title"/>
          </p:nvPr>
        </p:nvSpPr>
        <p:spPr>
          <a:xfrm>
            <a:off x="486494" y="1385541"/>
            <a:ext cx="3160715" cy="1409614"/>
          </a:xfrm>
          <a:prstGeom prst="rect">
            <a:avLst/>
          </a:prstGeom>
        </p:spPr>
        <p:txBody>
          <a:bodyPr anchor="b"/>
          <a:lstStyle>
            <a:lvl1pPr>
              <a:defRPr sz="3500" cap="all" baseline="0">
                <a:solidFill>
                  <a:srgbClr val="003764"/>
                </a:solidFill>
              </a:defRPr>
            </a:lvl1pPr>
          </a:lstStyle>
          <a:p>
            <a:r>
              <a:rPr lang="en-US"/>
              <a:t>Click to edit Master title style</a:t>
            </a:r>
            <a:endParaRPr lang="en-US" dirty="0"/>
          </a:p>
        </p:txBody>
      </p:sp>
      <p:sp>
        <p:nvSpPr>
          <p:cNvPr id="16" name="Text Placeholder 3"/>
          <p:cNvSpPr>
            <a:spLocks noGrp="1"/>
          </p:cNvSpPr>
          <p:nvPr>
            <p:ph type="body" sz="half" idx="2"/>
          </p:nvPr>
        </p:nvSpPr>
        <p:spPr>
          <a:xfrm>
            <a:off x="486494" y="2888673"/>
            <a:ext cx="3160715" cy="3492378"/>
          </a:xfrm>
          <a:prstGeom prst="rect">
            <a:avLst/>
          </a:prstGeom>
        </p:spPr>
        <p:txBody>
          <a:bodyPr/>
          <a:lstStyle>
            <a:lvl1pPr marL="0" indent="0">
              <a:buNone/>
              <a:defRPr sz="1600">
                <a:solidFill>
                  <a:srgbClr val="003764"/>
                </a:solidFill>
              </a:defRPr>
            </a:lvl1pPr>
            <a:lvl2pPr marL="457178" indent="0">
              <a:buNone/>
              <a:defRPr sz="1400"/>
            </a:lvl2pPr>
            <a:lvl3pPr marL="914354" indent="0">
              <a:buNone/>
              <a:defRPr sz="1200"/>
            </a:lvl3pPr>
            <a:lvl4pPr marL="1371532" indent="0">
              <a:buNone/>
              <a:defRPr sz="1000"/>
            </a:lvl4pPr>
            <a:lvl5pPr marL="1828709" indent="0">
              <a:buNone/>
              <a:defRPr sz="1000"/>
            </a:lvl5pPr>
            <a:lvl6pPr marL="2285886" indent="0">
              <a:buNone/>
              <a:defRPr sz="1000"/>
            </a:lvl6pPr>
            <a:lvl7pPr marL="2743062" indent="0">
              <a:buNone/>
              <a:defRPr sz="1000"/>
            </a:lvl7pPr>
            <a:lvl8pPr marL="3200240" indent="0">
              <a:buNone/>
              <a:defRPr sz="1000"/>
            </a:lvl8pPr>
            <a:lvl9pPr marL="3657418" indent="0">
              <a:buNone/>
              <a:defRPr sz="1000"/>
            </a:lvl9pPr>
          </a:lstStyle>
          <a:p>
            <a:pPr lvl="0"/>
            <a:r>
              <a:rPr lang="en-US"/>
              <a:t>Edit Master text styles</a:t>
            </a:r>
          </a:p>
        </p:txBody>
      </p:sp>
      <p:sp>
        <p:nvSpPr>
          <p:cNvPr id="15" name="Content Placeholder 2"/>
          <p:cNvSpPr>
            <a:spLocks noGrp="1"/>
          </p:cNvSpPr>
          <p:nvPr>
            <p:ph idx="1"/>
          </p:nvPr>
        </p:nvSpPr>
        <p:spPr>
          <a:xfrm>
            <a:off x="3863540" y="1569027"/>
            <a:ext cx="5041469" cy="4812024"/>
          </a:xfrm>
          <a:prstGeom prst="rect">
            <a:avLst/>
          </a:prstGeom>
        </p:spPr>
        <p:txBody>
          <a:bodyPr/>
          <a:lstStyle>
            <a:lvl1pPr>
              <a:defRPr sz="3200">
                <a:solidFill>
                  <a:srgbClr val="003764"/>
                </a:solidFill>
              </a:defRPr>
            </a:lvl1pPr>
            <a:lvl2pPr>
              <a:defRPr sz="2800">
                <a:solidFill>
                  <a:srgbClr val="003764"/>
                </a:solidFill>
              </a:defRPr>
            </a:lvl2pPr>
            <a:lvl3pPr>
              <a:defRPr sz="2400">
                <a:solidFill>
                  <a:srgbClr val="003764"/>
                </a:solidFill>
              </a:defRPr>
            </a:lvl3pPr>
            <a:lvl4pPr>
              <a:defRPr sz="2000">
                <a:solidFill>
                  <a:srgbClr val="003764"/>
                </a:solidFill>
              </a:defRPr>
            </a:lvl4pPr>
            <a:lvl5pPr>
              <a:defRPr sz="2000">
                <a:solidFill>
                  <a:srgbClr val="003764"/>
                </a:solidFill>
              </a:defRPr>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Rectangle 12"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A3C062AC-1CC2-40A8-B531-F2154AC26E35}" type="datetime1">
              <a:rPr lang="en-US" smtClean="0"/>
              <a:t>2/27/2026</a:t>
            </a:fld>
            <a:endParaRPr lang="en-US"/>
          </a:p>
        </p:txBody>
      </p:sp>
      <p:sp>
        <p:nvSpPr>
          <p:cNvPr id="18"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9"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dirty="0"/>
          </a:p>
        </p:txBody>
      </p:sp>
    </p:spTree>
    <p:extLst>
      <p:ext uri="{BB962C8B-B14F-4D97-AF65-F5344CB8AC3E}">
        <p14:creationId xmlns:p14="http://schemas.microsoft.com/office/powerpoint/2010/main" val="22455396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12" name="Picture 11"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1" name="Picture 10"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14" name="Title 1"/>
          <p:cNvSpPr>
            <a:spLocks noGrp="1"/>
          </p:cNvSpPr>
          <p:nvPr>
            <p:ph type="title"/>
          </p:nvPr>
        </p:nvSpPr>
        <p:spPr>
          <a:xfrm>
            <a:off x="403370" y="1385541"/>
            <a:ext cx="3358139" cy="1409614"/>
          </a:xfrm>
          <a:prstGeom prst="rect">
            <a:avLst/>
          </a:prstGeom>
        </p:spPr>
        <p:txBody>
          <a:bodyPr anchor="b"/>
          <a:lstStyle>
            <a:lvl1pPr>
              <a:defRPr sz="3500" cap="all" baseline="0">
                <a:solidFill>
                  <a:srgbClr val="003764"/>
                </a:solidFill>
              </a:defRPr>
            </a:lvl1pPr>
          </a:lstStyle>
          <a:p>
            <a:r>
              <a:rPr lang="en-US"/>
              <a:t>Click to edit Master title style</a:t>
            </a:r>
            <a:endParaRPr lang="en-US" dirty="0"/>
          </a:p>
        </p:txBody>
      </p:sp>
      <p:sp>
        <p:nvSpPr>
          <p:cNvPr id="16" name="Text Placeholder 3"/>
          <p:cNvSpPr>
            <a:spLocks noGrp="1"/>
          </p:cNvSpPr>
          <p:nvPr>
            <p:ph type="body" sz="half" idx="2"/>
          </p:nvPr>
        </p:nvSpPr>
        <p:spPr>
          <a:xfrm>
            <a:off x="403370" y="2888673"/>
            <a:ext cx="3358139" cy="3542831"/>
          </a:xfrm>
          <a:prstGeom prst="rect">
            <a:avLst/>
          </a:prstGeom>
        </p:spPr>
        <p:txBody>
          <a:bodyPr/>
          <a:lstStyle>
            <a:lvl1pPr marL="0" indent="0">
              <a:buNone/>
              <a:defRPr sz="1600">
                <a:solidFill>
                  <a:srgbClr val="003764"/>
                </a:solidFill>
              </a:defRPr>
            </a:lvl1pPr>
            <a:lvl2pPr marL="457178" indent="0">
              <a:buNone/>
              <a:defRPr sz="1400"/>
            </a:lvl2pPr>
            <a:lvl3pPr marL="914354" indent="0">
              <a:buNone/>
              <a:defRPr sz="1200"/>
            </a:lvl3pPr>
            <a:lvl4pPr marL="1371532" indent="0">
              <a:buNone/>
              <a:defRPr sz="1000"/>
            </a:lvl4pPr>
            <a:lvl5pPr marL="1828709" indent="0">
              <a:buNone/>
              <a:defRPr sz="1000"/>
            </a:lvl5pPr>
            <a:lvl6pPr marL="2285886" indent="0">
              <a:buNone/>
              <a:defRPr sz="1000"/>
            </a:lvl6pPr>
            <a:lvl7pPr marL="2743062" indent="0">
              <a:buNone/>
              <a:defRPr sz="1000"/>
            </a:lvl7pPr>
            <a:lvl8pPr marL="3200240" indent="0">
              <a:buNone/>
              <a:defRPr sz="1000"/>
            </a:lvl8pPr>
            <a:lvl9pPr marL="3657418" indent="0">
              <a:buNone/>
              <a:defRPr sz="1000"/>
            </a:lvl9pPr>
          </a:lstStyle>
          <a:p>
            <a:pPr lvl="0"/>
            <a:r>
              <a:rPr lang="en-US"/>
              <a:t>Edit Master text styles</a:t>
            </a:r>
          </a:p>
        </p:txBody>
      </p:sp>
      <p:sp>
        <p:nvSpPr>
          <p:cNvPr id="15" name="Content Placeholder 2"/>
          <p:cNvSpPr>
            <a:spLocks noGrp="1"/>
          </p:cNvSpPr>
          <p:nvPr>
            <p:ph idx="1"/>
          </p:nvPr>
        </p:nvSpPr>
        <p:spPr>
          <a:xfrm>
            <a:off x="4024047" y="1569026"/>
            <a:ext cx="4839398" cy="4862477"/>
          </a:xfrm>
          <a:prstGeom prst="rect">
            <a:avLst/>
          </a:prstGeom>
        </p:spPr>
        <p:txBody>
          <a:bodyPr/>
          <a:lstStyle>
            <a:lvl1pPr>
              <a:defRPr sz="3200">
                <a:solidFill>
                  <a:srgbClr val="003764"/>
                </a:solidFill>
              </a:defRPr>
            </a:lvl1pPr>
            <a:lvl2pPr>
              <a:defRPr sz="2800">
                <a:solidFill>
                  <a:srgbClr val="003764"/>
                </a:solidFill>
              </a:defRPr>
            </a:lvl2pPr>
            <a:lvl3pPr>
              <a:defRPr sz="2400">
                <a:solidFill>
                  <a:srgbClr val="003764"/>
                </a:solidFill>
              </a:defRPr>
            </a:lvl3pPr>
            <a:lvl4pPr>
              <a:defRPr sz="2000">
                <a:solidFill>
                  <a:srgbClr val="003764"/>
                </a:solidFill>
              </a:defRPr>
            </a:lvl4pPr>
            <a:lvl5pPr>
              <a:defRPr sz="2000">
                <a:solidFill>
                  <a:srgbClr val="003764"/>
                </a:solidFill>
              </a:defRPr>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Rectangle 12"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06EA93EB-E55E-4DBB-B6AA-C54A9BA5E4A4}" type="datetime1">
              <a:rPr lang="en-US" smtClean="0"/>
              <a:t>2/27/2026</a:t>
            </a:fld>
            <a:endParaRPr lang="en-US"/>
          </a:p>
        </p:txBody>
      </p:sp>
      <p:sp>
        <p:nvSpPr>
          <p:cNvPr id="18"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9"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dirty="0"/>
          </a:p>
        </p:txBody>
      </p:sp>
    </p:spTree>
    <p:extLst>
      <p:ext uri="{BB962C8B-B14F-4D97-AF65-F5344CB8AC3E}">
        <p14:creationId xmlns:p14="http://schemas.microsoft.com/office/powerpoint/2010/main" val="37987426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32336755"/>
      </p:ext>
    </p:extLst>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51" r:id="rId10"/>
    <p:sldLayoutId id="2147483672" r:id="rId11"/>
    <p:sldLayoutId id="2147483671"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3.xml"/><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mailto:mkielich@sbctc.edu" TargetMode="External"/><Relationship Id="rId2" Type="http://schemas.openxmlformats.org/officeDocument/2006/relationships/notesSlide" Target="../notesSlides/notesSlide18.xml"/><Relationship Id="rId1" Type="http://schemas.openxmlformats.org/officeDocument/2006/relationships/slideLayout" Target="../slideLayouts/slideLayout12.xml"/><Relationship Id="rId5" Type="http://schemas.openxmlformats.org/officeDocument/2006/relationships/hyperlink" Target="mailto:mjacobs@sbctc.edu" TargetMode="External"/><Relationship Id="rId4" Type="http://schemas.openxmlformats.org/officeDocument/2006/relationships/hyperlink" Target="mailto:dcostello@sbcc.edu"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ogms.sbctc.edu/HowTo.aspx"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https://www.sbctc.edu/colleges-staff/grants/manage-grant.aspx" TargetMode="External"/><Relationship Id="rId4" Type="http://schemas.openxmlformats.org/officeDocument/2006/relationships/hyperlink" Target="https://obis.sbctc.edu/"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a:lstStyle/>
          <a:p>
            <a:r>
              <a:rPr lang="en-US" dirty="0"/>
              <a:t>Overview</a:t>
            </a:r>
          </a:p>
        </p:txBody>
      </p:sp>
      <p:sp>
        <p:nvSpPr>
          <p:cNvPr id="4" name="Title 3"/>
          <p:cNvSpPr>
            <a:spLocks noGrp="1"/>
          </p:cNvSpPr>
          <p:nvPr>
            <p:ph type="title"/>
          </p:nvPr>
        </p:nvSpPr>
        <p:spPr/>
        <p:txBody>
          <a:bodyPr/>
          <a:lstStyle/>
          <a:p>
            <a:r>
              <a:rPr lang="en-US" dirty="0"/>
              <a:t>Time and Effort</a:t>
            </a:r>
          </a:p>
        </p:txBody>
      </p:sp>
      <p:sp>
        <p:nvSpPr>
          <p:cNvPr id="6" name="Text Placeholder 5"/>
          <p:cNvSpPr>
            <a:spLocks noGrp="1"/>
          </p:cNvSpPr>
          <p:nvPr>
            <p:ph type="body" sz="quarter" idx="10"/>
          </p:nvPr>
        </p:nvSpPr>
        <p:spPr/>
        <p:txBody>
          <a:bodyPr/>
          <a:lstStyle/>
          <a:p>
            <a:r>
              <a:rPr lang="en-US" dirty="0"/>
              <a:t>July 2024</a:t>
            </a:r>
          </a:p>
        </p:txBody>
      </p:sp>
    </p:spTree>
    <p:extLst>
      <p:ext uri="{BB962C8B-B14F-4D97-AF65-F5344CB8AC3E}">
        <p14:creationId xmlns:p14="http://schemas.microsoft.com/office/powerpoint/2010/main" val="32837834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98" y="1425325"/>
            <a:ext cx="8302337" cy="786457"/>
          </a:xfrm>
        </p:spPr>
        <p:txBody>
          <a:bodyPr/>
          <a:lstStyle/>
          <a:p>
            <a:r>
              <a:rPr lang="en-US" dirty="0"/>
              <a:t>After-the-fact </a:t>
            </a:r>
            <a:r>
              <a:rPr lang="en-US" dirty="0" err="1"/>
              <a:t>t&amp;E</a:t>
            </a:r>
            <a:r>
              <a:rPr lang="en-US" dirty="0"/>
              <a:t> – </a:t>
            </a:r>
            <a:r>
              <a:rPr lang="en-US" dirty="0" err="1"/>
              <a:t>EXample</a:t>
            </a:r>
            <a:endParaRPr lang="en-US" dirty="0"/>
          </a:p>
        </p:txBody>
      </p:sp>
      <p:pic>
        <p:nvPicPr>
          <p:cNvPr id="5" name="Picture 4" descr="After-the-Fact time and effort example" title="After-the-Fact time and effort example"/>
          <p:cNvPicPr/>
          <p:nvPr/>
        </p:nvPicPr>
        <p:blipFill>
          <a:blip r:embed="rId3">
            <a:extLst>
              <a:ext uri="{28A0092B-C50C-407E-A947-70E740481C1C}">
                <a14:useLocalDpi xmlns:a14="http://schemas.microsoft.com/office/drawing/2010/main" val="0"/>
              </a:ext>
            </a:extLst>
          </a:blip>
          <a:srcRect/>
          <a:stretch>
            <a:fillRect/>
          </a:stretch>
        </p:blipFill>
        <p:spPr bwMode="auto">
          <a:xfrm>
            <a:off x="594042" y="2067877"/>
            <a:ext cx="7559358" cy="4393883"/>
          </a:xfrm>
          <a:prstGeom prst="rect">
            <a:avLst/>
          </a:prstGeom>
          <a:noFill/>
          <a:ln>
            <a:noFill/>
          </a:ln>
        </p:spPr>
      </p:pic>
      <p:sp>
        <p:nvSpPr>
          <p:cNvPr id="4" name="Slide Number Placeholder 3"/>
          <p:cNvSpPr>
            <a:spLocks noGrp="1"/>
          </p:cNvSpPr>
          <p:nvPr>
            <p:ph type="sldNum" sz="quarter" idx="12"/>
          </p:nvPr>
        </p:nvSpPr>
        <p:spPr/>
        <p:txBody>
          <a:bodyPr/>
          <a:lstStyle/>
          <a:p>
            <a:fld id="{DEE5BC03-7CE3-4FE3-BC0A-0ACCA8AC1F24}" type="slidenum">
              <a:rPr lang="en-US" smtClean="0"/>
              <a:pPr/>
              <a:t>10</a:t>
            </a:fld>
            <a:endParaRPr lang="en-US" dirty="0"/>
          </a:p>
        </p:txBody>
      </p:sp>
    </p:spTree>
    <p:extLst>
      <p:ext uri="{BB962C8B-B14F-4D97-AF65-F5344CB8AC3E}">
        <p14:creationId xmlns:p14="http://schemas.microsoft.com/office/powerpoint/2010/main" val="34569708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Plan confirmation – part 1</a:t>
            </a:r>
          </a:p>
        </p:txBody>
      </p:sp>
      <p:sp>
        <p:nvSpPr>
          <p:cNvPr id="3" name="Content Placeholder 2"/>
          <p:cNvSpPr>
            <a:spLocks noGrp="1"/>
          </p:cNvSpPr>
          <p:nvPr>
            <p:ph idx="1"/>
          </p:nvPr>
        </p:nvSpPr>
        <p:spPr/>
        <p:txBody>
          <a:bodyPr/>
          <a:lstStyle/>
          <a:p>
            <a:r>
              <a:rPr lang="en-US" dirty="0"/>
              <a:t>Only for exempt staff &amp; faculty</a:t>
            </a:r>
          </a:p>
          <a:p>
            <a:pPr marL="514350" indent="-514350">
              <a:buFont typeface="+mj-lt"/>
              <a:buAutoNum type="arabicPeriod"/>
            </a:pPr>
            <a:r>
              <a:rPr lang="en-US" dirty="0"/>
              <a:t>Initial work plan/budget</a:t>
            </a:r>
          </a:p>
          <a:p>
            <a:pPr lvl="1"/>
            <a:r>
              <a:rPr lang="en-US" dirty="0"/>
              <a:t>Funding sources identified</a:t>
            </a:r>
          </a:p>
          <a:p>
            <a:pPr lvl="1"/>
            <a:r>
              <a:rPr lang="en-US" dirty="0"/>
              <a:t>Includes $ and % of salary</a:t>
            </a:r>
          </a:p>
          <a:p>
            <a:pPr lvl="1"/>
            <a:r>
              <a:rPr lang="en-US" dirty="0"/>
              <a:t>Monitor and adjust as necessary</a:t>
            </a:r>
          </a:p>
          <a:p>
            <a:pPr lvl="1"/>
            <a:r>
              <a:rPr lang="en-US" dirty="0"/>
              <a:t>Accounts for 100% of position’s activities/funding</a:t>
            </a:r>
          </a:p>
          <a:p>
            <a:pPr lvl="2"/>
            <a:r>
              <a:rPr lang="en-US" dirty="0"/>
              <a:t>Each federal, match, or leveraged funding source listed </a:t>
            </a:r>
          </a:p>
          <a:p>
            <a:pPr lvl="2"/>
            <a:r>
              <a:rPr lang="en-US" dirty="0"/>
              <a:t>Non-federal, non-match, or non-leveraged funds may be lumped into “Other” line</a:t>
            </a:r>
          </a:p>
        </p:txBody>
      </p:sp>
      <p:sp>
        <p:nvSpPr>
          <p:cNvPr id="4" name="Slide Number Placeholder 3"/>
          <p:cNvSpPr>
            <a:spLocks noGrp="1"/>
          </p:cNvSpPr>
          <p:nvPr>
            <p:ph type="sldNum" sz="quarter" idx="12"/>
          </p:nvPr>
        </p:nvSpPr>
        <p:spPr/>
        <p:txBody>
          <a:bodyPr/>
          <a:lstStyle/>
          <a:p>
            <a:fld id="{DEE5BC03-7CE3-4FE3-BC0A-0ACCA8AC1F24}" type="slidenum">
              <a:rPr lang="en-US" smtClean="0"/>
              <a:pPr/>
              <a:t>11</a:t>
            </a:fld>
            <a:endParaRPr lang="en-US" dirty="0"/>
          </a:p>
        </p:txBody>
      </p:sp>
    </p:spTree>
    <p:extLst>
      <p:ext uri="{BB962C8B-B14F-4D97-AF65-F5344CB8AC3E}">
        <p14:creationId xmlns:p14="http://schemas.microsoft.com/office/powerpoint/2010/main" val="35296312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Plan confirmation – part 2</a:t>
            </a:r>
          </a:p>
        </p:txBody>
      </p:sp>
      <p:sp>
        <p:nvSpPr>
          <p:cNvPr id="3" name="Content Placeholder 2"/>
          <p:cNvSpPr>
            <a:spLocks noGrp="1"/>
          </p:cNvSpPr>
          <p:nvPr>
            <p:ph idx="1"/>
          </p:nvPr>
        </p:nvSpPr>
        <p:spPr/>
        <p:txBody>
          <a:bodyPr/>
          <a:lstStyle/>
          <a:p>
            <a:pPr marL="514350" indent="-514350">
              <a:buFont typeface="+mj-lt"/>
              <a:buAutoNum type="arabicPeriod" startAt="2"/>
            </a:pPr>
            <a:r>
              <a:rPr lang="en-US" dirty="0"/>
              <a:t>Recording activity</a:t>
            </a:r>
          </a:p>
          <a:p>
            <a:pPr lvl="1"/>
            <a:r>
              <a:rPr lang="en-US" dirty="0"/>
              <a:t>Completed per academic term</a:t>
            </a:r>
          </a:p>
          <a:p>
            <a:pPr lvl="1"/>
            <a:r>
              <a:rPr lang="en-US" dirty="0"/>
              <a:t>Adjust payroll if more than 5% variance</a:t>
            </a:r>
          </a:p>
          <a:p>
            <a:pPr marL="514350" indent="-514350">
              <a:buFont typeface="+mj-lt"/>
              <a:buAutoNum type="arabicPeriod" startAt="2"/>
            </a:pPr>
            <a:r>
              <a:rPr lang="en-US" dirty="0"/>
              <a:t>Verifying/Certifying</a:t>
            </a:r>
          </a:p>
          <a:p>
            <a:pPr lvl="1"/>
            <a:r>
              <a:rPr lang="en-US" dirty="0"/>
              <a:t>Signed by employee and/or other staff with direct knowledge of work</a:t>
            </a:r>
          </a:p>
          <a:p>
            <a:pPr lvl="1"/>
            <a:r>
              <a:rPr lang="en-US" dirty="0"/>
              <a:t>Must be able to verify work/assignments</a:t>
            </a:r>
          </a:p>
        </p:txBody>
      </p:sp>
      <p:sp>
        <p:nvSpPr>
          <p:cNvPr id="4" name="Slide Number Placeholder 3"/>
          <p:cNvSpPr>
            <a:spLocks noGrp="1"/>
          </p:cNvSpPr>
          <p:nvPr>
            <p:ph type="sldNum" sz="quarter" idx="12"/>
          </p:nvPr>
        </p:nvSpPr>
        <p:spPr/>
        <p:txBody>
          <a:bodyPr/>
          <a:lstStyle/>
          <a:p>
            <a:fld id="{DEE5BC03-7CE3-4FE3-BC0A-0ACCA8AC1F24}" type="slidenum">
              <a:rPr lang="en-US" smtClean="0"/>
              <a:pPr/>
              <a:t>12</a:t>
            </a:fld>
            <a:endParaRPr lang="en-US" dirty="0"/>
          </a:p>
        </p:txBody>
      </p:sp>
    </p:spTree>
    <p:extLst>
      <p:ext uri="{BB962C8B-B14F-4D97-AF65-F5344CB8AC3E}">
        <p14:creationId xmlns:p14="http://schemas.microsoft.com/office/powerpoint/2010/main" val="8888263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Plan confirmation - example</a:t>
            </a:r>
          </a:p>
        </p:txBody>
      </p:sp>
      <p:pic>
        <p:nvPicPr>
          <p:cNvPr id="2" name="Picture 1" descr="Example of Plan Confirmation time and effort form" title="Example of Plan Confirmation time and effort form"/>
          <p:cNvPicPr>
            <a:picLocks noChangeAspect="1"/>
          </p:cNvPicPr>
          <p:nvPr/>
        </p:nvPicPr>
        <p:blipFill>
          <a:blip r:embed="rId3"/>
          <a:stretch>
            <a:fillRect/>
          </a:stretch>
        </p:blipFill>
        <p:spPr>
          <a:xfrm>
            <a:off x="4193567" y="292338"/>
            <a:ext cx="4580317" cy="6237514"/>
          </a:xfrm>
          <a:prstGeom prst="rect">
            <a:avLst/>
          </a:prstGeom>
        </p:spPr>
      </p:pic>
      <p:sp>
        <p:nvSpPr>
          <p:cNvPr id="4" name="Slide Number Placeholder 3"/>
          <p:cNvSpPr>
            <a:spLocks noGrp="1"/>
          </p:cNvSpPr>
          <p:nvPr>
            <p:ph type="sldNum" sz="quarter" idx="12"/>
          </p:nvPr>
        </p:nvSpPr>
        <p:spPr/>
        <p:txBody>
          <a:bodyPr/>
          <a:lstStyle/>
          <a:p>
            <a:fld id="{DEE5BC03-7CE3-4FE3-BC0A-0ACCA8AC1F24}" type="slidenum">
              <a:rPr lang="en-US" smtClean="0"/>
              <a:pPr/>
              <a:t>13</a:t>
            </a:fld>
            <a:endParaRPr lang="en-US" dirty="0"/>
          </a:p>
        </p:txBody>
      </p:sp>
    </p:spTree>
    <p:extLst>
      <p:ext uri="{BB962C8B-B14F-4D97-AF65-F5344CB8AC3E}">
        <p14:creationId xmlns:p14="http://schemas.microsoft.com/office/powerpoint/2010/main" val="104084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Single funding source</a:t>
            </a:r>
          </a:p>
        </p:txBody>
      </p:sp>
      <p:sp>
        <p:nvSpPr>
          <p:cNvPr id="3" name="Content Placeholder 2"/>
          <p:cNvSpPr>
            <a:spLocks noGrp="1"/>
          </p:cNvSpPr>
          <p:nvPr>
            <p:ph idx="1"/>
          </p:nvPr>
        </p:nvSpPr>
        <p:spPr/>
        <p:txBody>
          <a:bodyPr/>
          <a:lstStyle/>
          <a:p>
            <a:r>
              <a:rPr lang="en-US" dirty="0"/>
              <a:t>Exempt staff/faculty funded by a single funding source – 100% from a single, federal grant or 100% match/leveraged funds – may complete quarterly Certification of Pay statements. </a:t>
            </a:r>
          </a:p>
          <a:p>
            <a:r>
              <a:rPr lang="en-US" dirty="0"/>
              <a:t>Note: An employee split paid from a single source funding source partially used as leveraged funds for a federal grant and partially not used as leveraged funds may not use a Certification of Pay. </a:t>
            </a:r>
          </a:p>
        </p:txBody>
      </p:sp>
      <p:sp>
        <p:nvSpPr>
          <p:cNvPr id="4" name="Slide Number Placeholder 3"/>
          <p:cNvSpPr>
            <a:spLocks noGrp="1"/>
          </p:cNvSpPr>
          <p:nvPr>
            <p:ph type="sldNum" sz="quarter" idx="12"/>
          </p:nvPr>
        </p:nvSpPr>
        <p:spPr/>
        <p:txBody>
          <a:bodyPr/>
          <a:lstStyle/>
          <a:p>
            <a:fld id="{DEE5BC03-7CE3-4FE3-BC0A-0ACCA8AC1F24}" type="slidenum">
              <a:rPr lang="en-US" smtClean="0"/>
              <a:pPr/>
              <a:t>14</a:t>
            </a:fld>
            <a:endParaRPr lang="en-US" dirty="0"/>
          </a:p>
        </p:txBody>
      </p:sp>
    </p:spTree>
    <p:extLst>
      <p:ext uri="{BB962C8B-B14F-4D97-AF65-F5344CB8AC3E}">
        <p14:creationId xmlns:p14="http://schemas.microsoft.com/office/powerpoint/2010/main" val="23381653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Single funding source - EXAMPLE</a:t>
            </a:r>
          </a:p>
        </p:txBody>
      </p:sp>
      <p:pic>
        <p:nvPicPr>
          <p:cNvPr id="6" name="Picture 5" descr="Example of Certification of Pay time and effort form" title="Example of Certification of Pay time and effort form"/>
          <p:cNvPicPr>
            <a:picLocks noChangeAspect="1"/>
          </p:cNvPicPr>
          <p:nvPr/>
        </p:nvPicPr>
        <p:blipFill>
          <a:blip r:embed="rId3"/>
          <a:stretch>
            <a:fillRect/>
          </a:stretch>
        </p:blipFill>
        <p:spPr>
          <a:xfrm>
            <a:off x="720179" y="2244438"/>
            <a:ext cx="7576205" cy="3295301"/>
          </a:xfrm>
          <a:prstGeom prst="rect">
            <a:avLst/>
          </a:prstGeom>
        </p:spPr>
      </p:pic>
      <p:sp>
        <p:nvSpPr>
          <p:cNvPr id="4" name="Slide Number Placeholder 3"/>
          <p:cNvSpPr>
            <a:spLocks noGrp="1"/>
          </p:cNvSpPr>
          <p:nvPr>
            <p:ph type="sldNum" sz="quarter" idx="12"/>
          </p:nvPr>
        </p:nvSpPr>
        <p:spPr/>
        <p:txBody>
          <a:bodyPr/>
          <a:lstStyle/>
          <a:p>
            <a:fld id="{DEE5BC03-7CE3-4FE3-BC0A-0ACCA8AC1F24}" type="slidenum">
              <a:rPr lang="en-US" smtClean="0"/>
              <a:pPr/>
              <a:t>15</a:t>
            </a:fld>
            <a:endParaRPr lang="en-US" dirty="0"/>
          </a:p>
        </p:txBody>
      </p:sp>
    </p:spTree>
    <p:extLst>
      <p:ext uri="{BB962C8B-B14F-4D97-AF65-F5344CB8AC3E}">
        <p14:creationId xmlns:p14="http://schemas.microsoft.com/office/powerpoint/2010/main" val="36691947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Incidental work</a:t>
            </a:r>
          </a:p>
        </p:txBody>
      </p:sp>
      <p:sp>
        <p:nvSpPr>
          <p:cNvPr id="3" name="Content Placeholder 2"/>
          <p:cNvSpPr>
            <a:spLocks noGrp="1"/>
          </p:cNvSpPr>
          <p:nvPr>
            <p:ph idx="1"/>
          </p:nvPr>
        </p:nvSpPr>
        <p:spPr/>
        <p:txBody>
          <a:bodyPr/>
          <a:lstStyle/>
          <a:p>
            <a:r>
              <a:rPr lang="en-US" dirty="0"/>
              <a:t>No T&amp;E is needed if: </a:t>
            </a:r>
          </a:p>
          <a:p>
            <a:pPr lvl="1"/>
            <a:r>
              <a:rPr lang="en-US" dirty="0"/>
              <a:t>Assignments are short-term (less than 1 academic term)</a:t>
            </a:r>
          </a:p>
          <a:p>
            <a:pPr lvl="1"/>
            <a:r>
              <a:rPr lang="en-US" dirty="0"/>
              <a:t>Duties are not ongoing</a:t>
            </a:r>
          </a:p>
          <a:p>
            <a:r>
              <a:rPr lang="en-US" dirty="0"/>
              <a:t>Must still be separately identified and documents in organization’s financial system</a:t>
            </a:r>
          </a:p>
        </p:txBody>
      </p:sp>
      <p:sp>
        <p:nvSpPr>
          <p:cNvPr id="4" name="Slide Number Placeholder 3"/>
          <p:cNvSpPr>
            <a:spLocks noGrp="1"/>
          </p:cNvSpPr>
          <p:nvPr>
            <p:ph type="sldNum" sz="quarter" idx="12"/>
          </p:nvPr>
        </p:nvSpPr>
        <p:spPr/>
        <p:txBody>
          <a:bodyPr/>
          <a:lstStyle/>
          <a:p>
            <a:fld id="{DEE5BC03-7CE3-4FE3-BC0A-0ACCA8AC1F24}" type="slidenum">
              <a:rPr lang="en-US" smtClean="0"/>
              <a:pPr/>
              <a:t>16</a:t>
            </a:fld>
            <a:endParaRPr lang="en-US" dirty="0"/>
          </a:p>
        </p:txBody>
      </p:sp>
    </p:spTree>
    <p:extLst>
      <p:ext uri="{BB962C8B-B14F-4D97-AF65-F5344CB8AC3E}">
        <p14:creationId xmlns:p14="http://schemas.microsoft.com/office/powerpoint/2010/main" val="5413151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Annual evaluations</a:t>
            </a:r>
          </a:p>
        </p:txBody>
      </p:sp>
      <p:sp>
        <p:nvSpPr>
          <p:cNvPr id="3" name="Content Placeholder 2"/>
          <p:cNvSpPr>
            <a:spLocks noGrp="1"/>
          </p:cNvSpPr>
          <p:nvPr>
            <p:ph idx="1"/>
          </p:nvPr>
        </p:nvSpPr>
        <p:spPr/>
        <p:txBody>
          <a:bodyPr/>
          <a:lstStyle/>
          <a:p>
            <a:r>
              <a:rPr lang="en-US" dirty="0"/>
              <a:t>Organizations must do an internal evaluation annually of T&amp;E reporting/systems.  </a:t>
            </a:r>
          </a:p>
          <a:p>
            <a:r>
              <a:rPr lang="en-US" dirty="0"/>
              <a:t>SBCTC or State Auditors Office review does not meet this requirement. </a:t>
            </a:r>
          </a:p>
        </p:txBody>
      </p:sp>
      <p:sp>
        <p:nvSpPr>
          <p:cNvPr id="4" name="Slide Number Placeholder 3"/>
          <p:cNvSpPr>
            <a:spLocks noGrp="1"/>
          </p:cNvSpPr>
          <p:nvPr>
            <p:ph type="sldNum" sz="quarter" idx="12"/>
          </p:nvPr>
        </p:nvSpPr>
        <p:spPr/>
        <p:txBody>
          <a:bodyPr/>
          <a:lstStyle/>
          <a:p>
            <a:fld id="{DEE5BC03-7CE3-4FE3-BC0A-0ACCA8AC1F24}" type="slidenum">
              <a:rPr lang="en-US" smtClean="0"/>
              <a:pPr/>
              <a:t>17</a:t>
            </a:fld>
            <a:endParaRPr lang="en-US" dirty="0"/>
          </a:p>
        </p:txBody>
      </p:sp>
    </p:spTree>
    <p:extLst>
      <p:ext uri="{BB962C8B-B14F-4D97-AF65-F5344CB8AC3E}">
        <p14:creationId xmlns:p14="http://schemas.microsoft.com/office/powerpoint/2010/main" val="17522623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 </a:t>
            </a:r>
          </a:p>
        </p:txBody>
      </p:sp>
      <p:sp>
        <p:nvSpPr>
          <p:cNvPr id="3" name="Text Placeholder 2"/>
          <p:cNvSpPr>
            <a:spLocks noGrp="1"/>
          </p:cNvSpPr>
          <p:nvPr>
            <p:ph type="body" sz="quarter" idx="10"/>
          </p:nvPr>
        </p:nvSpPr>
        <p:spPr>
          <a:xfrm>
            <a:off x="628649" y="2265367"/>
            <a:ext cx="8071467" cy="3428855"/>
          </a:xfrm>
        </p:spPr>
        <p:txBody>
          <a:bodyPr/>
          <a:lstStyle/>
          <a:p>
            <a:pPr marL="228600" indent="-228600" defTabSz="914400">
              <a:spcBef>
                <a:spcPts val="1000"/>
              </a:spcBef>
            </a:pPr>
            <a:r>
              <a:rPr lang="en-US" dirty="0"/>
              <a:t>SBCTC Contacts: </a:t>
            </a:r>
          </a:p>
          <a:p>
            <a:pPr marL="684213" lvl="2">
              <a:spcBef>
                <a:spcPts val="1000"/>
              </a:spcBef>
            </a:pPr>
            <a:r>
              <a:rPr lang="en-US" sz="2400" dirty="0">
                <a:solidFill>
                  <a:srgbClr val="003764"/>
                </a:solidFill>
              </a:rPr>
              <a:t>Melanie Kielich, Fiscal Grant Administrator, </a:t>
            </a:r>
            <a:r>
              <a:rPr lang="en-US" sz="2400" dirty="0">
                <a:solidFill>
                  <a:srgbClr val="003764"/>
                </a:solidFill>
                <a:hlinkClick r:id="rId3"/>
              </a:rPr>
              <a:t>mkielich@sbctc.edu</a:t>
            </a:r>
            <a:r>
              <a:rPr lang="en-US" sz="2400" dirty="0">
                <a:solidFill>
                  <a:srgbClr val="003764"/>
                </a:solidFill>
              </a:rPr>
              <a:t> / 360-704-3971</a:t>
            </a:r>
          </a:p>
          <a:p>
            <a:pPr marL="684213" lvl="2">
              <a:spcBef>
                <a:spcPts val="1000"/>
              </a:spcBef>
            </a:pPr>
            <a:r>
              <a:rPr lang="en-US" sz="2400" dirty="0"/>
              <a:t>Denise Costello, Associate Director, Fiscal Management, </a:t>
            </a:r>
            <a:r>
              <a:rPr lang="en-US" sz="2400" dirty="0">
                <a:hlinkClick r:id="rId4"/>
              </a:rPr>
              <a:t>dcostello@sbcc.edu</a:t>
            </a:r>
            <a:r>
              <a:rPr lang="en-US" sz="2400" dirty="0"/>
              <a:t> / 360-704-4344</a:t>
            </a:r>
          </a:p>
          <a:p>
            <a:pPr marL="684213" lvl="2">
              <a:spcBef>
                <a:spcPts val="1000"/>
              </a:spcBef>
            </a:pPr>
            <a:r>
              <a:rPr lang="en-US" sz="2400" dirty="0"/>
              <a:t>Maryam Jacobs, System Internal Auditor, </a:t>
            </a:r>
            <a:br>
              <a:rPr lang="en-US" sz="2400" dirty="0"/>
            </a:br>
            <a:r>
              <a:rPr lang="en-US" sz="2400" dirty="0">
                <a:hlinkClick r:id="rId5"/>
              </a:rPr>
              <a:t>mjacobs@sbctc.edu</a:t>
            </a:r>
            <a:r>
              <a:rPr lang="en-US" sz="2400" dirty="0"/>
              <a:t> / 360-704-4389</a:t>
            </a:r>
          </a:p>
        </p:txBody>
      </p:sp>
    </p:spTree>
    <p:extLst>
      <p:ext uri="{BB962C8B-B14F-4D97-AF65-F5344CB8AC3E}">
        <p14:creationId xmlns:p14="http://schemas.microsoft.com/office/powerpoint/2010/main" val="41882862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Guidelines</a:t>
            </a:r>
          </a:p>
        </p:txBody>
      </p:sp>
      <p:sp>
        <p:nvSpPr>
          <p:cNvPr id="3" name="Content Placeholder 2"/>
          <p:cNvSpPr>
            <a:spLocks noGrp="1"/>
          </p:cNvSpPr>
          <p:nvPr>
            <p:ph idx="1"/>
          </p:nvPr>
        </p:nvSpPr>
        <p:spPr/>
        <p:txBody>
          <a:bodyPr/>
          <a:lstStyle/>
          <a:p>
            <a:r>
              <a:rPr lang="en-US" dirty="0"/>
              <a:t>Time and Effort guidelines can be found: </a:t>
            </a:r>
          </a:p>
          <a:p>
            <a:pPr lvl="1"/>
            <a:r>
              <a:rPr lang="en-US" dirty="0"/>
              <a:t>In the “How To” section of </a:t>
            </a:r>
            <a:r>
              <a:rPr lang="en-US" dirty="0">
                <a:hlinkClick r:id="rId3"/>
              </a:rPr>
              <a:t>OGMS</a:t>
            </a:r>
            <a:endParaRPr lang="en-US" dirty="0"/>
          </a:p>
          <a:p>
            <a:pPr lvl="1"/>
            <a:r>
              <a:rPr lang="en-US" dirty="0"/>
              <a:t>In the “Resources” section of </a:t>
            </a:r>
            <a:r>
              <a:rPr lang="en-US" dirty="0">
                <a:hlinkClick r:id="rId4"/>
              </a:rPr>
              <a:t>OBIS</a:t>
            </a:r>
            <a:endParaRPr lang="en-US" dirty="0"/>
          </a:p>
          <a:p>
            <a:pPr lvl="1"/>
            <a:r>
              <a:rPr lang="en-US" dirty="0"/>
              <a:t>On the SBCTC </a:t>
            </a:r>
            <a:r>
              <a:rPr lang="en-US" dirty="0">
                <a:hlinkClick r:id="rId5"/>
              </a:rPr>
              <a:t>web page</a:t>
            </a:r>
            <a:endParaRPr lang="en-US" dirty="0"/>
          </a:p>
        </p:txBody>
      </p:sp>
      <p:sp>
        <p:nvSpPr>
          <p:cNvPr id="4" name="Slide Number Placeholder 3"/>
          <p:cNvSpPr>
            <a:spLocks noGrp="1"/>
          </p:cNvSpPr>
          <p:nvPr>
            <p:ph type="sldNum" sz="quarter" idx="12"/>
          </p:nvPr>
        </p:nvSpPr>
        <p:spPr/>
        <p:txBody>
          <a:bodyPr/>
          <a:lstStyle/>
          <a:p>
            <a:fld id="{DEE5BC03-7CE3-4FE3-BC0A-0ACCA8AC1F24}" type="slidenum">
              <a:rPr lang="en-US" smtClean="0"/>
              <a:pPr/>
              <a:t>2</a:t>
            </a:fld>
            <a:endParaRPr lang="en-US" dirty="0"/>
          </a:p>
        </p:txBody>
      </p:sp>
    </p:spTree>
    <p:extLst>
      <p:ext uri="{BB962C8B-B14F-4D97-AF65-F5344CB8AC3E}">
        <p14:creationId xmlns:p14="http://schemas.microsoft.com/office/powerpoint/2010/main" val="42559149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time and effort reporting? </a:t>
            </a:r>
          </a:p>
        </p:txBody>
      </p:sp>
      <p:sp>
        <p:nvSpPr>
          <p:cNvPr id="3" name="Content Placeholder 2"/>
          <p:cNvSpPr>
            <a:spLocks noGrp="1"/>
          </p:cNvSpPr>
          <p:nvPr>
            <p:ph idx="1"/>
          </p:nvPr>
        </p:nvSpPr>
        <p:spPr/>
        <p:txBody>
          <a:bodyPr/>
          <a:lstStyle/>
          <a:p>
            <a:r>
              <a:rPr lang="en-US" dirty="0"/>
              <a:t>Time and Effort (T&amp;E) reporting is the federally mandated method of certifying that salaries and benefits charged to a federal grant are accurate and used to support such charges. </a:t>
            </a:r>
          </a:p>
        </p:txBody>
      </p:sp>
      <p:sp>
        <p:nvSpPr>
          <p:cNvPr id="4" name="Slide Number Placeholder 3"/>
          <p:cNvSpPr>
            <a:spLocks noGrp="1"/>
          </p:cNvSpPr>
          <p:nvPr>
            <p:ph type="sldNum" sz="quarter" idx="12"/>
          </p:nvPr>
        </p:nvSpPr>
        <p:spPr/>
        <p:txBody>
          <a:bodyPr/>
          <a:lstStyle/>
          <a:p>
            <a:fld id="{DEE5BC03-7CE3-4FE3-BC0A-0ACCA8AC1F24}" type="slidenum">
              <a:rPr lang="en-US" smtClean="0"/>
              <a:pPr/>
              <a:t>3</a:t>
            </a:fld>
            <a:endParaRPr lang="en-US" dirty="0"/>
          </a:p>
        </p:txBody>
      </p:sp>
    </p:spTree>
    <p:extLst>
      <p:ext uri="{BB962C8B-B14F-4D97-AF65-F5344CB8AC3E}">
        <p14:creationId xmlns:p14="http://schemas.microsoft.com/office/powerpoint/2010/main" val="15852965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Who Must Complete T&amp;E Reports?</a:t>
            </a:r>
            <a:br>
              <a:rPr lang="en-US" dirty="0"/>
            </a:br>
            <a:endParaRPr lang="en-US" dirty="0"/>
          </a:p>
        </p:txBody>
      </p:sp>
      <p:sp>
        <p:nvSpPr>
          <p:cNvPr id="3" name="Content Placeholder 2"/>
          <p:cNvSpPr>
            <a:spLocks noGrp="1"/>
          </p:cNvSpPr>
          <p:nvPr>
            <p:ph idx="1"/>
          </p:nvPr>
        </p:nvSpPr>
        <p:spPr/>
        <p:txBody>
          <a:bodyPr/>
          <a:lstStyle/>
          <a:p>
            <a:pPr marL="285750" indent="-285750">
              <a:spcAft>
                <a:spcPts val="600"/>
              </a:spcAft>
            </a:pPr>
            <a:r>
              <a:rPr lang="en-US" dirty="0">
                <a:solidFill>
                  <a:srgbClr val="002060"/>
                </a:solidFill>
              </a:rPr>
              <a:t>Any faculty/staff funded in whole or in part by a federal grant must complete T&amp;E reports</a:t>
            </a:r>
          </a:p>
          <a:p>
            <a:pPr marL="285750" indent="-285750">
              <a:spcAft>
                <a:spcPts val="600"/>
              </a:spcAft>
            </a:pPr>
            <a:r>
              <a:rPr lang="en-US" dirty="0">
                <a:solidFill>
                  <a:srgbClr val="002060"/>
                </a:solidFill>
              </a:rPr>
              <a:t>Faculty/staff funded by non-federal funds used as match or leveraged funds must also complete T&amp;E reports</a:t>
            </a:r>
          </a:p>
        </p:txBody>
      </p:sp>
      <p:sp>
        <p:nvSpPr>
          <p:cNvPr id="4" name="Slide Number Placeholder 3"/>
          <p:cNvSpPr>
            <a:spLocks noGrp="1"/>
          </p:cNvSpPr>
          <p:nvPr>
            <p:ph type="sldNum" sz="quarter" idx="12"/>
          </p:nvPr>
        </p:nvSpPr>
        <p:spPr/>
        <p:txBody>
          <a:bodyPr/>
          <a:lstStyle/>
          <a:p>
            <a:fld id="{DEE5BC03-7CE3-4FE3-BC0A-0ACCA8AC1F24}" type="slidenum">
              <a:rPr lang="en-US" smtClean="0"/>
              <a:pPr/>
              <a:t>4</a:t>
            </a:fld>
            <a:endParaRPr lang="en-US" dirty="0"/>
          </a:p>
        </p:txBody>
      </p:sp>
    </p:spTree>
    <p:extLst>
      <p:ext uri="{BB962C8B-B14F-4D97-AF65-F5344CB8AC3E}">
        <p14:creationId xmlns:p14="http://schemas.microsoft.com/office/powerpoint/2010/main" val="2758595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T&amp;E vs payroll reports</a:t>
            </a:r>
          </a:p>
        </p:txBody>
      </p:sp>
      <p:sp>
        <p:nvSpPr>
          <p:cNvPr id="3" name="Content Placeholder 2"/>
          <p:cNvSpPr>
            <a:spLocks noGrp="1"/>
          </p:cNvSpPr>
          <p:nvPr>
            <p:ph idx="1"/>
          </p:nvPr>
        </p:nvSpPr>
        <p:spPr/>
        <p:txBody>
          <a:bodyPr/>
          <a:lstStyle/>
          <a:p>
            <a:pPr>
              <a:spcAft>
                <a:spcPts val="600"/>
              </a:spcAft>
            </a:pPr>
            <a:r>
              <a:rPr lang="en-US" dirty="0">
                <a:solidFill>
                  <a:srgbClr val="002060"/>
                </a:solidFill>
              </a:rPr>
              <a:t>Payroll reports</a:t>
            </a:r>
          </a:p>
          <a:p>
            <a:pPr lvl="1">
              <a:spcAft>
                <a:spcPts val="600"/>
              </a:spcAft>
            </a:pPr>
            <a:r>
              <a:rPr lang="en-US" dirty="0">
                <a:solidFill>
                  <a:srgbClr val="002060"/>
                </a:solidFill>
              </a:rPr>
              <a:t>Shows how an employee is paid</a:t>
            </a:r>
          </a:p>
          <a:p>
            <a:pPr>
              <a:spcAft>
                <a:spcPts val="600"/>
              </a:spcAft>
            </a:pPr>
            <a:r>
              <a:rPr lang="en-US" dirty="0">
                <a:solidFill>
                  <a:srgbClr val="002060"/>
                </a:solidFill>
              </a:rPr>
              <a:t>T&amp;E reports</a:t>
            </a:r>
          </a:p>
          <a:p>
            <a:pPr lvl="1">
              <a:spcAft>
                <a:spcPts val="600"/>
              </a:spcAft>
            </a:pPr>
            <a:r>
              <a:rPr lang="en-US" dirty="0">
                <a:solidFill>
                  <a:srgbClr val="002060"/>
                </a:solidFill>
              </a:rPr>
              <a:t>Shows actual time worked in each area </a:t>
            </a:r>
          </a:p>
          <a:p>
            <a:pPr lvl="1">
              <a:spcAft>
                <a:spcPts val="600"/>
              </a:spcAft>
            </a:pPr>
            <a:r>
              <a:rPr lang="en-US" dirty="0">
                <a:solidFill>
                  <a:srgbClr val="002060"/>
                </a:solidFill>
              </a:rPr>
              <a:t>Are certified</a:t>
            </a:r>
          </a:p>
          <a:p>
            <a:pPr lvl="1">
              <a:spcAft>
                <a:spcPts val="600"/>
              </a:spcAft>
            </a:pPr>
            <a:r>
              <a:rPr lang="en-US" dirty="0">
                <a:solidFill>
                  <a:srgbClr val="002060"/>
                </a:solidFill>
              </a:rPr>
              <a:t>Are used to adjust payroll when necessary</a:t>
            </a:r>
          </a:p>
          <a:p>
            <a:endParaRPr lang="en-US" dirty="0"/>
          </a:p>
        </p:txBody>
      </p:sp>
      <p:sp>
        <p:nvSpPr>
          <p:cNvPr id="4" name="Slide Number Placeholder 3"/>
          <p:cNvSpPr>
            <a:spLocks noGrp="1"/>
          </p:cNvSpPr>
          <p:nvPr>
            <p:ph type="sldNum" sz="quarter" idx="12"/>
          </p:nvPr>
        </p:nvSpPr>
        <p:spPr/>
        <p:txBody>
          <a:bodyPr/>
          <a:lstStyle/>
          <a:p>
            <a:fld id="{DEE5BC03-7CE3-4FE3-BC0A-0ACCA8AC1F24}" type="slidenum">
              <a:rPr lang="en-US" smtClean="0"/>
              <a:pPr/>
              <a:t>5</a:t>
            </a:fld>
            <a:endParaRPr lang="en-US" dirty="0"/>
          </a:p>
        </p:txBody>
      </p:sp>
    </p:spTree>
    <p:extLst>
      <p:ext uri="{BB962C8B-B14F-4D97-AF65-F5344CB8AC3E}">
        <p14:creationId xmlns:p14="http://schemas.microsoft.com/office/powerpoint/2010/main" val="20686322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Acceptable </a:t>
            </a:r>
            <a:r>
              <a:rPr lang="en-US" dirty="0" err="1"/>
              <a:t>t&amp;E</a:t>
            </a:r>
            <a:r>
              <a:rPr lang="en-US" dirty="0"/>
              <a:t> systems</a:t>
            </a:r>
          </a:p>
        </p:txBody>
      </p:sp>
      <p:sp>
        <p:nvSpPr>
          <p:cNvPr id="3" name="Content Placeholder 2"/>
          <p:cNvSpPr>
            <a:spLocks noGrp="1"/>
          </p:cNvSpPr>
          <p:nvPr>
            <p:ph idx="1"/>
          </p:nvPr>
        </p:nvSpPr>
        <p:spPr/>
        <p:txBody>
          <a:bodyPr/>
          <a:lstStyle/>
          <a:p>
            <a:pPr marL="514350" indent="-514350">
              <a:buFont typeface="+mj-lt"/>
              <a:buAutoNum type="arabicPeriod"/>
            </a:pPr>
            <a:r>
              <a:rPr lang="en-US" dirty="0"/>
              <a:t>After-the-Fact Activity Report</a:t>
            </a:r>
          </a:p>
          <a:p>
            <a:pPr marL="514350" indent="-514350">
              <a:buFont typeface="+mj-lt"/>
              <a:buAutoNum type="arabicPeriod"/>
            </a:pPr>
            <a:r>
              <a:rPr lang="en-US" dirty="0"/>
              <a:t>Plan Confirmation</a:t>
            </a:r>
          </a:p>
          <a:p>
            <a:pPr marL="514350" indent="-514350">
              <a:buFont typeface="+mj-lt"/>
              <a:buAutoNum type="arabicPeriod"/>
            </a:pPr>
            <a:r>
              <a:rPr lang="en-US" dirty="0"/>
              <a:t>Multiple Confirmation</a:t>
            </a:r>
          </a:p>
          <a:p>
            <a:pPr marL="514350" indent="-514350">
              <a:buFont typeface="+mj-lt"/>
              <a:buAutoNum type="arabicPeriod"/>
            </a:pPr>
            <a:endParaRPr lang="en-US" dirty="0"/>
          </a:p>
        </p:txBody>
      </p:sp>
      <p:sp>
        <p:nvSpPr>
          <p:cNvPr id="4" name="Slide Number Placeholder 3"/>
          <p:cNvSpPr>
            <a:spLocks noGrp="1"/>
          </p:cNvSpPr>
          <p:nvPr>
            <p:ph type="sldNum" sz="quarter" idx="12"/>
          </p:nvPr>
        </p:nvSpPr>
        <p:spPr/>
        <p:txBody>
          <a:bodyPr/>
          <a:lstStyle/>
          <a:p>
            <a:fld id="{DEE5BC03-7CE3-4FE3-BC0A-0ACCA8AC1F24}" type="slidenum">
              <a:rPr lang="en-US" smtClean="0"/>
              <a:pPr/>
              <a:t>6</a:t>
            </a:fld>
            <a:endParaRPr lang="en-US" dirty="0"/>
          </a:p>
        </p:txBody>
      </p:sp>
    </p:spTree>
    <p:extLst>
      <p:ext uri="{BB962C8B-B14F-4D97-AF65-F5344CB8AC3E}">
        <p14:creationId xmlns:p14="http://schemas.microsoft.com/office/powerpoint/2010/main" val="13590791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T&amp;E Systems by Employee type</a:t>
            </a:r>
          </a:p>
        </p:txBody>
      </p:sp>
      <p:sp>
        <p:nvSpPr>
          <p:cNvPr id="3" name="Content Placeholder 2"/>
          <p:cNvSpPr>
            <a:spLocks noGrp="1"/>
          </p:cNvSpPr>
          <p:nvPr>
            <p:ph idx="1"/>
          </p:nvPr>
        </p:nvSpPr>
        <p:spPr/>
        <p:txBody>
          <a:bodyPr/>
          <a:lstStyle/>
          <a:p>
            <a:r>
              <a:rPr lang="en-US" dirty="0"/>
              <a:t>Classified, Hourly, and Student Workers</a:t>
            </a:r>
          </a:p>
          <a:p>
            <a:pPr marL="971550" lvl="1" indent="-514350">
              <a:buFont typeface="+mj-lt"/>
              <a:buAutoNum type="arabicPeriod"/>
            </a:pPr>
            <a:r>
              <a:rPr lang="en-US" dirty="0"/>
              <a:t>After-the-Fact Activity Report</a:t>
            </a:r>
          </a:p>
          <a:p>
            <a:r>
              <a:rPr lang="en-US" dirty="0"/>
              <a:t>Exempt Staff &amp; Faculty</a:t>
            </a:r>
          </a:p>
          <a:p>
            <a:pPr marL="971550" lvl="1" indent="-514350">
              <a:buFont typeface="+mj-lt"/>
              <a:buAutoNum type="arabicPeriod"/>
            </a:pPr>
            <a:r>
              <a:rPr lang="en-US" dirty="0"/>
              <a:t>After-the-Fact Activity Report</a:t>
            </a:r>
          </a:p>
          <a:p>
            <a:pPr marL="971550" lvl="1" indent="-514350">
              <a:buFont typeface="+mj-lt"/>
              <a:buAutoNum type="arabicPeriod"/>
            </a:pPr>
            <a:r>
              <a:rPr lang="en-US" dirty="0"/>
              <a:t>Plan Confirmation</a:t>
            </a:r>
          </a:p>
          <a:p>
            <a:pPr marL="971550" lvl="1" indent="-514350">
              <a:buFont typeface="+mj-lt"/>
              <a:buAutoNum type="arabicPeriod"/>
            </a:pPr>
            <a:r>
              <a:rPr lang="en-US" dirty="0"/>
              <a:t>Multiple Confirmation</a:t>
            </a:r>
          </a:p>
        </p:txBody>
      </p:sp>
      <p:sp>
        <p:nvSpPr>
          <p:cNvPr id="4" name="Slide Number Placeholder 3"/>
          <p:cNvSpPr>
            <a:spLocks noGrp="1"/>
          </p:cNvSpPr>
          <p:nvPr>
            <p:ph type="sldNum" sz="quarter" idx="12"/>
          </p:nvPr>
        </p:nvSpPr>
        <p:spPr/>
        <p:txBody>
          <a:bodyPr/>
          <a:lstStyle/>
          <a:p>
            <a:fld id="{DEE5BC03-7CE3-4FE3-BC0A-0ACCA8AC1F24}" type="slidenum">
              <a:rPr lang="en-US" smtClean="0"/>
              <a:pPr/>
              <a:t>7</a:t>
            </a:fld>
            <a:endParaRPr lang="en-US" dirty="0"/>
          </a:p>
        </p:txBody>
      </p:sp>
    </p:spTree>
    <p:extLst>
      <p:ext uri="{BB962C8B-B14F-4D97-AF65-F5344CB8AC3E}">
        <p14:creationId xmlns:p14="http://schemas.microsoft.com/office/powerpoint/2010/main" val="40997735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After-the-fact </a:t>
            </a:r>
            <a:r>
              <a:rPr lang="en-US" dirty="0" err="1"/>
              <a:t>t&amp;E</a:t>
            </a:r>
            <a:r>
              <a:rPr lang="en-US" dirty="0"/>
              <a:t> – part 1</a:t>
            </a:r>
          </a:p>
        </p:txBody>
      </p:sp>
      <p:sp>
        <p:nvSpPr>
          <p:cNvPr id="3" name="Content Placeholder 2"/>
          <p:cNvSpPr>
            <a:spLocks noGrp="1"/>
          </p:cNvSpPr>
          <p:nvPr>
            <p:ph idx="1"/>
          </p:nvPr>
        </p:nvSpPr>
        <p:spPr/>
        <p:txBody>
          <a:bodyPr/>
          <a:lstStyle/>
          <a:p>
            <a:pPr marL="514350" indent="-514350">
              <a:buAutoNum type="arabicPeriod"/>
            </a:pPr>
            <a:r>
              <a:rPr lang="en-US" dirty="0">
                <a:solidFill>
                  <a:srgbClr val="002060"/>
                </a:solidFill>
              </a:rPr>
              <a:t>Initial budget estimates </a:t>
            </a:r>
          </a:p>
          <a:p>
            <a:pPr lvl="1"/>
            <a:r>
              <a:rPr lang="en-US" dirty="0">
                <a:solidFill>
                  <a:srgbClr val="002060"/>
                </a:solidFill>
              </a:rPr>
              <a:t>Funding sources identified</a:t>
            </a:r>
          </a:p>
          <a:p>
            <a:pPr lvl="1"/>
            <a:r>
              <a:rPr lang="en-US" dirty="0">
                <a:solidFill>
                  <a:srgbClr val="002060"/>
                </a:solidFill>
              </a:rPr>
              <a:t>Must monitor and adjust as necessary</a:t>
            </a:r>
          </a:p>
          <a:p>
            <a:pPr marL="0" indent="0">
              <a:buNone/>
            </a:pPr>
            <a:r>
              <a:rPr lang="en-US" dirty="0">
                <a:solidFill>
                  <a:srgbClr val="002060"/>
                </a:solidFill>
              </a:rPr>
              <a:t>2.  Recording Activity</a:t>
            </a:r>
          </a:p>
          <a:p>
            <a:pPr lvl="1">
              <a:spcAft>
                <a:spcPts val="600"/>
              </a:spcAft>
            </a:pPr>
            <a:r>
              <a:rPr lang="en-US" dirty="0">
                <a:solidFill>
                  <a:srgbClr val="002060"/>
                </a:solidFill>
              </a:rPr>
              <a:t>Account for 100% of time</a:t>
            </a:r>
          </a:p>
          <a:p>
            <a:pPr lvl="2">
              <a:spcAft>
                <a:spcPts val="600"/>
              </a:spcAft>
            </a:pPr>
            <a:r>
              <a:rPr lang="en-US" dirty="0">
                <a:solidFill>
                  <a:srgbClr val="002060"/>
                </a:solidFill>
              </a:rPr>
              <a:t>Include each funding source and leave </a:t>
            </a:r>
          </a:p>
          <a:p>
            <a:pPr lvl="1">
              <a:spcAft>
                <a:spcPts val="600"/>
              </a:spcAft>
            </a:pPr>
            <a:r>
              <a:rPr lang="en-US" dirty="0">
                <a:solidFill>
                  <a:srgbClr val="002060"/>
                </a:solidFill>
              </a:rPr>
              <a:t>Completed at least monthly</a:t>
            </a:r>
          </a:p>
          <a:p>
            <a:pPr lvl="1">
              <a:spcAft>
                <a:spcPts val="600"/>
              </a:spcAft>
            </a:pPr>
            <a:r>
              <a:rPr lang="en-US" dirty="0">
                <a:solidFill>
                  <a:srgbClr val="002060"/>
                </a:solidFill>
              </a:rPr>
              <a:t>Correspond to pay periods</a:t>
            </a:r>
          </a:p>
          <a:p>
            <a:endParaRPr lang="en-US" dirty="0"/>
          </a:p>
        </p:txBody>
      </p:sp>
      <p:sp>
        <p:nvSpPr>
          <p:cNvPr id="4" name="Slide Number Placeholder 3"/>
          <p:cNvSpPr>
            <a:spLocks noGrp="1"/>
          </p:cNvSpPr>
          <p:nvPr>
            <p:ph type="sldNum" sz="quarter" idx="12"/>
          </p:nvPr>
        </p:nvSpPr>
        <p:spPr/>
        <p:txBody>
          <a:bodyPr/>
          <a:lstStyle/>
          <a:p>
            <a:fld id="{DEE5BC03-7CE3-4FE3-BC0A-0ACCA8AC1F24}" type="slidenum">
              <a:rPr lang="en-US" smtClean="0"/>
              <a:pPr/>
              <a:t>8</a:t>
            </a:fld>
            <a:endParaRPr lang="en-US" dirty="0"/>
          </a:p>
        </p:txBody>
      </p:sp>
    </p:spTree>
    <p:extLst>
      <p:ext uri="{BB962C8B-B14F-4D97-AF65-F5344CB8AC3E}">
        <p14:creationId xmlns:p14="http://schemas.microsoft.com/office/powerpoint/2010/main" val="36532129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After-the-fact </a:t>
            </a:r>
            <a:r>
              <a:rPr lang="en-US" dirty="0" err="1"/>
              <a:t>t&amp;E</a:t>
            </a:r>
            <a:r>
              <a:rPr lang="en-US" dirty="0"/>
              <a:t> – part 2</a:t>
            </a:r>
          </a:p>
        </p:txBody>
      </p:sp>
      <p:sp>
        <p:nvSpPr>
          <p:cNvPr id="3" name="Content Placeholder 2"/>
          <p:cNvSpPr>
            <a:spLocks noGrp="1"/>
          </p:cNvSpPr>
          <p:nvPr>
            <p:ph idx="1"/>
          </p:nvPr>
        </p:nvSpPr>
        <p:spPr/>
        <p:txBody>
          <a:bodyPr/>
          <a:lstStyle/>
          <a:p>
            <a:pPr marL="514350" indent="-514350">
              <a:buFont typeface="+mj-lt"/>
              <a:buAutoNum type="arabicPeriod" startAt="3"/>
            </a:pPr>
            <a:r>
              <a:rPr lang="en-US" dirty="0"/>
              <a:t>Verifying/Certifying</a:t>
            </a:r>
          </a:p>
          <a:p>
            <a:pPr lvl="1"/>
            <a:r>
              <a:rPr lang="en-US" dirty="0"/>
              <a:t>Signed by employee and/or other person with direct knowledge of work completed</a:t>
            </a:r>
          </a:p>
          <a:p>
            <a:pPr lvl="1"/>
            <a:r>
              <a:rPr lang="en-US" dirty="0"/>
              <a:t>Organization must have way to verify accuracy</a:t>
            </a:r>
          </a:p>
          <a:p>
            <a:pPr marL="514350" indent="-514350">
              <a:buFont typeface="+mj-lt"/>
              <a:buAutoNum type="arabicPeriod" startAt="3"/>
            </a:pPr>
            <a:r>
              <a:rPr lang="en-US" dirty="0"/>
              <a:t>Forms</a:t>
            </a:r>
          </a:p>
          <a:p>
            <a:pPr lvl="1"/>
            <a:r>
              <a:rPr lang="en-US" dirty="0"/>
              <a:t>Must contain requirements in guidelines – pages 7 &amp; 14</a:t>
            </a:r>
          </a:p>
          <a:p>
            <a:pPr marL="514350" indent="-514350">
              <a:buFont typeface="+mj-lt"/>
              <a:buAutoNum type="arabicPeriod" startAt="5"/>
            </a:pPr>
            <a:r>
              <a:rPr lang="en-US" dirty="0"/>
              <a:t>Reconciling</a:t>
            </a:r>
          </a:p>
          <a:p>
            <a:pPr lvl="1"/>
            <a:r>
              <a:rPr lang="en-US" dirty="0"/>
              <a:t>If more than 5% variance, must reconcile actual payroll with T&amp;E reports by end of grant and/or fiscal year</a:t>
            </a:r>
          </a:p>
          <a:p>
            <a:endParaRPr lang="en-US" dirty="0"/>
          </a:p>
        </p:txBody>
      </p:sp>
      <p:sp>
        <p:nvSpPr>
          <p:cNvPr id="4" name="Slide Number Placeholder 3"/>
          <p:cNvSpPr>
            <a:spLocks noGrp="1"/>
          </p:cNvSpPr>
          <p:nvPr>
            <p:ph type="sldNum" sz="quarter" idx="12"/>
          </p:nvPr>
        </p:nvSpPr>
        <p:spPr/>
        <p:txBody>
          <a:bodyPr/>
          <a:lstStyle/>
          <a:p>
            <a:fld id="{DEE5BC03-7CE3-4FE3-BC0A-0ACCA8AC1F24}" type="slidenum">
              <a:rPr lang="en-US" smtClean="0"/>
              <a:pPr/>
              <a:t>9</a:t>
            </a:fld>
            <a:endParaRPr lang="en-US" dirty="0"/>
          </a:p>
        </p:txBody>
      </p:sp>
    </p:spTree>
    <p:extLst>
      <p:ext uri="{BB962C8B-B14F-4D97-AF65-F5344CB8AC3E}">
        <p14:creationId xmlns:p14="http://schemas.microsoft.com/office/powerpoint/2010/main" val="2661072357"/>
      </p:ext>
    </p:extLst>
  </p:cSld>
  <p:clrMapOvr>
    <a:masterClrMapping/>
  </p:clrMapOvr>
</p:sld>
</file>

<file path=ppt/theme/theme1.xml><?xml version="1.0" encoding="utf-8"?>
<a:theme xmlns:a="http://schemas.openxmlformats.org/drawingml/2006/main" name="Office Theme">
  <a:themeElements>
    <a:clrScheme name="SBCTC">
      <a:dk1>
        <a:srgbClr val="003764"/>
      </a:dk1>
      <a:lt1>
        <a:sysClr val="window" lastClr="FFFFFF"/>
      </a:lt1>
      <a:dk2>
        <a:srgbClr val="0071CE"/>
      </a:dk2>
      <a:lt2>
        <a:srgbClr val="C3C6C8"/>
      </a:lt2>
      <a:accent1>
        <a:srgbClr val="F4CD00"/>
      </a:accent1>
      <a:accent2>
        <a:srgbClr val="65CBC9"/>
      </a:accent2>
      <a:accent3>
        <a:srgbClr val="FFB547"/>
      </a:accent3>
      <a:accent4>
        <a:srgbClr val="00C18B"/>
      </a:accent4>
      <a:accent5>
        <a:srgbClr val="3D6489"/>
      </a:accent5>
      <a:accent6>
        <a:srgbClr val="2A70B8"/>
      </a:accent6>
      <a:hlink>
        <a:srgbClr val="0563C1"/>
      </a:hlink>
      <a:folHlink>
        <a:srgbClr val="954F72"/>
      </a:folHlink>
    </a:clrScheme>
    <a:fontScheme name="SBCTC">
      <a:majorFont>
        <a:latin typeface="Franklin Gothic Medium"/>
        <a:ea typeface=""/>
        <a:cs typeface=""/>
      </a:majorFont>
      <a:minorFont>
        <a:latin typeface="Franklin Gothic Book"/>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F98FFB89-CD0A-4600-B5B7-284311B06406}" vid="{A645EE94-F025-4290-8BAC-E89C32ADF8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Content_x0020_Owner xmlns="686bc730-dfb5-4557-ac43-64e2aeb71117">
      <UserInfo>
        <DisplayName>Katie Rose</DisplayName>
        <AccountId>178</AccountId>
        <AccountType/>
      </UserInfo>
    </Content_x0020_Owner>
    <IconOverlay xmlns="http://schemas.microsoft.com/sharepoint/v4" xsi:nil="true"/>
    <Menu_x0020_Group xmlns="686bc730-dfb5-4557-ac43-64e2aeb71117">Publications &amp; Printing</Menu_x0020_Group>
    <PublishingExpirationDate xmlns="http://schemas.microsoft.com/sharepoint/v3" xsi:nil="true"/>
    <PublishingStartDate xmlns="http://schemas.microsoft.com/sharepoint/v3" xsi:nil="true"/>
    <Category xmlns="686bc730-dfb5-4557-ac43-64e2aeb71117">SBCTC Templates</Category>
    <_dlc_DocId xmlns="dbb9891f-5342-44b3-9004-2472729e727f">Z7X6SQ3F62JH-64-60</_dlc_DocId>
    <_dlc_DocIdUrl xmlns="dbb9891f-5342-44b3-9004-2472729e727f">
      <Url>https://portal.sbctc.edu/sites/Intranet/publications/_layouts/15/DocIdRedir.aspx?ID=Z7X6SQ3F62JH-64-60</Url>
      <Description>Z7X6SQ3F62JH-64-60</Description>
    </_dlc_DocIdUrl>
  </documentManagement>
</p:properties>
</file>

<file path=customXml/item4.xml><?xml version="1.0" encoding="utf-8"?>
<ct:contentTypeSchema xmlns:ct="http://schemas.microsoft.com/office/2006/metadata/contentType" xmlns:ma="http://schemas.microsoft.com/office/2006/metadata/properties/metaAttributes" ct:_="" ma:_="" ma:contentTypeName="Document" ma:contentTypeID="0x0101007301EAAAF5A9A14C98C32A8D7B77B290" ma:contentTypeVersion="4" ma:contentTypeDescription="Create a new document." ma:contentTypeScope="" ma:versionID="e364fc523c39ff84877964d62bb0c69e">
  <xsd:schema xmlns:xsd="http://www.w3.org/2001/XMLSchema" xmlns:xs="http://www.w3.org/2001/XMLSchema" xmlns:p="http://schemas.microsoft.com/office/2006/metadata/properties" xmlns:ns1="http://schemas.microsoft.com/sharepoint/v3" xmlns:ns2="686bc730-dfb5-4557-ac43-64e2aeb71117" xmlns:ns3="dbb9891f-5342-44b3-9004-2472729e727f" xmlns:ns4="http://schemas.microsoft.com/sharepoint/v4" targetNamespace="http://schemas.microsoft.com/office/2006/metadata/properties" ma:root="true" ma:fieldsID="b59568911a8627c463a330b5927c98aa" ns1:_="" ns2:_="" ns3:_="" ns4:_="">
    <xsd:import namespace="http://schemas.microsoft.com/sharepoint/v3"/>
    <xsd:import namespace="686bc730-dfb5-4557-ac43-64e2aeb71117"/>
    <xsd:import namespace="dbb9891f-5342-44b3-9004-2472729e727f"/>
    <xsd:import namespace="http://schemas.microsoft.com/sharepoint/v4"/>
    <xsd:element name="properties">
      <xsd:complexType>
        <xsd:sequence>
          <xsd:element name="documentManagement">
            <xsd:complexType>
              <xsd:all>
                <xsd:element ref="ns2:Menu_x0020_Group" minOccurs="0"/>
                <xsd:element ref="ns2:Category" minOccurs="0"/>
                <xsd:element ref="ns2:Content_x0020_Owner" minOccurs="0"/>
                <xsd:element ref="ns1:PublishingStartDate" minOccurs="0"/>
                <xsd:element ref="ns1:PublishingExpirationDate" minOccurs="0"/>
                <xsd:element ref="ns3:_dlc_DocId" minOccurs="0"/>
                <xsd:element ref="ns3:_dlc_DocIdUrl" minOccurs="0"/>
                <xsd:element ref="ns3:_dlc_DocIdPersistId" minOccurs="0"/>
                <xsd:element ref="ns4:IconOverla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11" nillable="true" ma:displayName="Scheduling Start Date" ma:description="" ma:internalName="PublishingStartDate">
      <xsd:simpleType>
        <xsd:restriction base="dms:Unknown"/>
      </xsd:simpleType>
    </xsd:element>
    <xsd:element name="PublishingExpirationDate" ma:index="12" nillable="true" ma:displayName="Scheduling End Date" ma:description=""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86bc730-dfb5-4557-ac43-64e2aeb71117" elementFormDefault="qualified">
    <xsd:import namespace="http://schemas.microsoft.com/office/2006/documentManagement/types"/>
    <xsd:import namespace="http://schemas.microsoft.com/office/infopath/2007/PartnerControls"/>
    <xsd:element name="Menu_x0020_Group" ma:index="2" nillable="true" ma:displayName="Menu Group" ma:default="Publications &amp; Printing" ma:format="Dropdown" ma:internalName="Menu_x0020_Group" ma:readOnly="false">
      <xsd:simpleType>
        <xsd:restriction base="dms:Choice">
          <xsd:enumeration value="Publications &amp; Printing"/>
        </xsd:restriction>
      </xsd:simpleType>
    </xsd:element>
    <xsd:element name="Category" ma:index="3" nillable="true" ma:displayName="Category" ma:format="Dropdown" ma:internalName="Category">
      <xsd:simpleType>
        <xsd:restriction base="dms:Choice">
          <xsd:enumeration value="Agency Issue Briefs"/>
          <xsd:enumeration value="Business Cards"/>
          <xsd:enumeration value="Name Badges"/>
          <xsd:enumeration value="Logos"/>
          <xsd:enumeration value="SBCTC Templates"/>
          <xsd:enumeration value="Style Guide"/>
        </xsd:restriction>
      </xsd:simpleType>
    </xsd:element>
    <xsd:element name="Content_x0020_Owner" ma:index="10" nillable="true" ma:displayName="Content Owner" ma:list="UserInfo" ma:SharePointGroup="0" ma:internalName="Content_x0020_Owner"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dbb9891f-5342-44b3-9004-2472729e727f" elementFormDefault="qualified">
    <xsd:import namespace="http://schemas.microsoft.com/office/2006/documentManagement/types"/>
    <xsd:import namespace="http://schemas.microsoft.com/office/infopath/2007/PartnerControls"/>
    <xsd:element name="_dlc_DocId" ma:index="13" nillable="true" ma:displayName="Document ID Value" ma:description="The value of the document ID assigned to this item." ma:internalName="_dlc_DocId" ma:readOnly="true">
      <xsd:simpleType>
        <xsd:restriction base="dms:Text"/>
      </xsd:simpleType>
    </xsd:element>
    <xsd:element name="_dlc_DocIdUrl" ma:index="14"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5"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16"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ma:readOnly="tru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5F84AC4-BFAE-47A4-8790-301A8B46D7CC}">
  <ds:schemaRefs>
    <ds:schemaRef ds:uri="http://schemas.microsoft.com/sharepoint/events"/>
  </ds:schemaRefs>
</ds:datastoreItem>
</file>

<file path=customXml/itemProps2.xml><?xml version="1.0" encoding="utf-8"?>
<ds:datastoreItem xmlns:ds="http://schemas.openxmlformats.org/officeDocument/2006/customXml" ds:itemID="{CD5F824B-ED21-4DB4-913E-AC9EA07BECD4}">
  <ds:schemaRefs>
    <ds:schemaRef ds:uri="http://schemas.microsoft.com/sharepoint/v3/contenttype/forms"/>
  </ds:schemaRefs>
</ds:datastoreItem>
</file>

<file path=customXml/itemProps3.xml><?xml version="1.0" encoding="utf-8"?>
<ds:datastoreItem xmlns:ds="http://schemas.openxmlformats.org/officeDocument/2006/customXml" ds:itemID="{A170379E-069C-4252-B979-6B76F195F191}">
  <ds:schemaRefs>
    <ds:schemaRef ds:uri="http://purl.org/dc/elements/1.1/"/>
    <ds:schemaRef ds:uri="dbb9891f-5342-44b3-9004-2472729e727f"/>
    <ds:schemaRef ds:uri="http://www.w3.org/XML/1998/namespace"/>
    <ds:schemaRef ds:uri="http://purl.org/dc/terms/"/>
    <ds:schemaRef ds:uri="http://schemas.microsoft.com/office/2006/metadata/properties"/>
    <ds:schemaRef ds:uri="http://purl.org/dc/dcmitype/"/>
    <ds:schemaRef ds:uri="http://schemas.microsoft.com/office/infopath/2007/PartnerControls"/>
    <ds:schemaRef ds:uri="http://schemas.microsoft.com/sharepoint/v4"/>
    <ds:schemaRef ds:uri="http://schemas.microsoft.com/office/2006/documentManagement/types"/>
    <ds:schemaRef ds:uri="http://schemas.openxmlformats.org/package/2006/metadata/core-properties"/>
    <ds:schemaRef ds:uri="686bc730-dfb5-4557-ac43-64e2aeb71117"/>
    <ds:schemaRef ds:uri="http://schemas.microsoft.com/sharepoint/v3"/>
  </ds:schemaRefs>
</ds:datastoreItem>
</file>

<file path=customXml/itemProps4.xml><?xml version="1.0" encoding="utf-8"?>
<ds:datastoreItem xmlns:ds="http://schemas.openxmlformats.org/officeDocument/2006/customXml" ds:itemID="{5DFCAF06-B281-46F1-9433-BE57D7AEA8D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686bc730-dfb5-4557-ac43-64e2aeb71117"/>
    <ds:schemaRef ds:uri="dbb9891f-5342-44b3-9004-2472729e727f"/>
    <ds:schemaRef ds:uri="http://schemas.microsoft.com/sharepoint/v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314</TotalTime>
  <Words>2774</Words>
  <Application>Microsoft Office PowerPoint</Application>
  <PresentationFormat>On-screen Show (4:3)</PresentationFormat>
  <Paragraphs>305</Paragraphs>
  <Slides>18</Slides>
  <Notes>18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Calibri</vt:lpstr>
      <vt:lpstr>Office Theme</vt:lpstr>
      <vt:lpstr>Time and Effort</vt:lpstr>
      <vt:lpstr>Guidelines</vt:lpstr>
      <vt:lpstr>What is time and effort reporting? </vt:lpstr>
      <vt:lpstr>Who Must Complete T&amp;E Reports? </vt:lpstr>
      <vt:lpstr>T&amp;E vs payroll reports</vt:lpstr>
      <vt:lpstr>Acceptable t&amp;E systems</vt:lpstr>
      <vt:lpstr>T&amp;E Systems by Employee type</vt:lpstr>
      <vt:lpstr>After-the-fact t&amp;E – part 1</vt:lpstr>
      <vt:lpstr>After-the-fact t&amp;E – part 2</vt:lpstr>
      <vt:lpstr>After-the-fact t&amp;E – EXample</vt:lpstr>
      <vt:lpstr>Plan confirmation – part 1</vt:lpstr>
      <vt:lpstr>Plan confirmation – part 2</vt:lpstr>
      <vt:lpstr>Plan confirmation - example</vt:lpstr>
      <vt:lpstr>Single funding source</vt:lpstr>
      <vt:lpstr>Single funding source - EXAMPLE</vt:lpstr>
      <vt:lpstr>Incidental work</vt:lpstr>
      <vt:lpstr>Annual evaluations</vt:lpstr>
      <vt:lpstr>Questions?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SBCTC PowerPoint template</dc:title>
  <dc:creator>Katie Rose</dc:creator>
  <cp:lastModifiedBy>Melanie Kielich</cp:lastModifiedBy>
  <cp:revision>22</cp:revision>
  <cp:lastPrinted>2019-05-20T17:18:26Z</cp:lastPrinted>
  <dcterms:created xsi:type="dcterms:W3CDTF">2018-05-24T23:21:12Z</dcterms:created>
  <dcterms:modified xsi:type="dcterms:W3CDTF">2026-02-27T21:27:57Z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0x0101007301EAAAF5A9A14C98C32A8D7B77B290</vt:lpwstr>
  </property>
  <property fmtid="{D5CDD505-2E9C-101B-9397-08002B2CF9AE}" pid="3" name="_dlc_DocIdItemGuid">
    <vt:lpwstr>dd1dc9d0-b599-4e44-a800-d2570dbbc0e7</vt:lpwstr>
  </property>
</Properties>
</file>