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21"/>
  </p:notesMasterIdLst>
  <p:handoutMasterIdLst>
    <p:handoutMasterId r:id="rId22"/>
  </p:handoutMasterIdLst>
  <p:sldIdLst>
    <p:sldId id="259" r:id="rId6"/>
    <p:sldId id="264" r:id="rId7"/>
    <p:sldId id="262" r:id="rId8"/>
    <p:sldId id="268" r:id="rId9"/>
    <p:sldId id="267" r:id="rId10"/>
    <p:sldId id="266" r:id="rId11"/>
    <p:sldId id="271" r:id="rId12"/>
    <p:sldId id="265" r:id="rId13"/>
    <p:sldId id="272" r:id="rId14"/>
    <p:sldId id="273" r:id="rId15"/>
    <p:sldId id="275" r:id="rId16"/>
    <p:sldId id="274" r:id="rId17"/>
    <p:sldId id="269" r:id="rId18"/>
    <p:sldId id="276" r:id="rId19"/>
    <p:sldId id="261" r:id="rId2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0" autoAdjust="0"/>
    <p:restoredTop sz="87772" autoAdjust="0"/>
  </p:normalViewPr>
  <p:slideViewPr>
    <p:cSldViewPr snapToGrid="0">
      <p:cViewPr varScale="1">
        <p:scale>
          <a:sx n="75" d="100"/>
          <a:sy n="75" d="100"/>
        </p:scale>
        <p:origin x="1627" y="48"/>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A7D8E9-3331-4291-9F17-3FF41B935400}" type="datetimeFigureOut">
              <a:rPr lang="en-US" smtClean="0"/>
              <a:t>5/20/2019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6DBB64-96D6-42B0-8680-D8E44BBF474E}" type="datetimeFigureOut">
              <a:rPr lang="en-US" smtClean="0"/>
              <a:t>5/20/2019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12986031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
            </a:r>
            <a:r>
              <a:rPr lang="en-US" b="1" dirty="0" smtClean="0"/>
              <a:t>second method</a:t>
            </a:r>
            <a:r>
              <a:rPr lang="en-US" b="1" baseline="0" dirty="0" smtClean="0"/>
              <a:t> </a:t>
            </a:r>
            <a:r>
              <a:rPr lang="en-US" baseline="0" dirty="0" smtClean="0"/>
              <a:t>is the </a:t>
            </a:r>
            <a:r>
              <a:rPr lang="en-US" b="1" baseline="0" dirty="0" smtClean="0"/>
              <a:t>Plan Confirmation </a:t>
            </a:r>
            <a:r>
              <a:rPr lang="en-US" baseline="0" dirty="0" smtClean="0"/>
              <a:t>method.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Remember, </a:t>
            </a:r>
            <a:r>
              <a:rPr lang="en-US" b="1" baseline="0" dirty="0" smtClean="0"/>
              <a:t>classified staff can NOT use this </a:t>
            </a:r>
            <a:r>
              <a:rPr lang="en-US" baseline="0" dirty="0" smtClean="0"/>
              <a:t>method.  It’s only for exempt staff or faculty.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There are details on this plan on </a:t>
            </a:r>
            <a:r>
              <a:rPr lang="en-US" b="1" baseline="0" dirty="0" smtClean="0"/>
              <a:t>page 9 of the Guidelines, </a:t>
            </a:r>
            <a:r>
              <a:rPr lang="en-US" baseline="0" dirty="0" smtClean="0"/>
              <a:t>a </a:t>
            </a:r>
            <a:r>
              <a:rPr lang="en-US" b="1" baseline="0" dirty="0" smtClean="0"/>
              <a:t>sample form on page 10, and a checklist on page 15</a:t>
            </a:r>
            <a:r>
              <a:rPr lang="en-US" baseline="0" dirty="0" smtClean="0"/>
              <a:t>.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Just like the After-the-Fact method, it requires </a:t>
            </a:r>
            <a:r>
              <a:rPr lang="en-US" b="1" baseline="0" dirty="0" smtClean="0"/>
              <a:t>funding sources to be identified</a:t>
            </a:r>
            <a:r>
              <a:rPr lang="en-US" baseline="0" dirty="0" smtClean="0"/>
              <a:t>.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It must </a:t>
            </a:r>
            <a:r>
              <a:rPr lang="en-US" b="1" baseline="0" dirty="0" smtClean="0"/>
              <a:t>include estimates $ amounts and %s of salary </a:t>
            </a:r>
            <a:r>
              <a:rPr lang="en-US" baseline="0" dirty="0" smtClean="0"/>
              <a:t>or effort by funding source.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It also has to be </a:t>
            </a:r>
            <a:r>
              <a:rPr lang="en-US" b="1" baseline="0" dirty="0" smtClean="0"/>
              <a:t>monitored and adjusted </a:t>
            </a:r>
            <a:r>
              <a:rPr lang="en-US" baseline="0" dirty="0" smtClean="0"/>
              <a:t>as necessary.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It also </a:t>
            </a:r>
            <a:r>
              <a:rPr lang="en-US" b="1" baseline="0" dirty="0" smtClean="0"/>
              <a:t>has to reflect 100% of the position’s activities/funding</a:t>
            </a:r>
            <a:r>
              <a:rPr lang="en-US" baseline="0" dirty="0" smtClean="0"/>
              <a:t>.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Just like After the Fact, you </a:t>
            </a:r>
            <a:r>
              <a:rPr lang="en-US" b="1" baseline="0" dirty="0" smtClean="0"/>
              <a:t>can lump all the “other” funding together </a:t>
            </a:r>
            <a:r>
              <a:rPr lang="en-US" baseline="0" dirty="0" smtClean="0"/>
              <a:t>(the non-federal, </a:t>
            </a:r>
            <a:r>
              <a:rPr lang="en-US" baseline="0" dirty="0" smtClean="0"/>
              <a:t>non-match, non-leveraged funding sources).</a:t>
            </a:r>
            <a:endParaRPr lang="en-US" dirty="0" smtClean="0"/>
          </a:p>
        </p:txBody>
      </p:sp>
      <p:sp>
        <p:nvSpPr>
          <p:cNvPr id="4" name="Slide Number Placeholder 3"/>
          <p:cNvSpPr>
            <a:spLocks noGrp="1"/>
          </p:cNvSpPr>
          <p:nvPr>
            <p:ph type="sldNum" sz="quarter" idx="10"/>
          </p:nvPr>
        </p:nvSpPr>
        <p:spPr/>
        <p:txBody>
          <a:bodyPr/>
          <a:lstStyle/>
          <a:p>
            <a:fld id="{87384A02-D147-49A8-A06D-A5C08FF69055}" type="slidenum">
              <a:rPr lang="en-US" smtClean="0"/>
              <a:t>10</a:t>
            </a:fld>
            <a:endParaRPr lang="en-US"/>
          </a:p>
        </p:txBody>
      </p:sp>
    </p:spTree>
    <p:extLst>
      <p:ext uri="{BB962C8B-B14F-4D97-AF65-F5344CB8AC3E}">
        <p14:creationId xmlns:p14="http://schemas.microsoft.com/office/powerpoint/2010/main" val="39015301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smtClean="0"/>
              <a:t>The form has to be completed </a:t>
            </a:r>
            <a:r>
              <a:rPr lang="en-US" b="1" dirty="0" smtClean="0"/>
              <a:t>at lest once per academic</a:t>
            </a:r>
            <a:r>
              <a:rPr lang="en-US" b="1" baseline="0" dirty="0" smtClean="0"/>
              <a:t> term</a:t>
            </a:r>
            <a:r>
              <a:rPr lang="en-US" baseline="0" dirty="0" smtClean="0"/>
              <a:t>.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You also have to </a:t>
            </a:r>
            <a:r>
              <a:rPr lang="en-US" b="1" baseline="0" dirty="0" smtClean="0"/>
              <a:t>adjust payroll and any amounts already billed to the grant if there is more than a 5% variance </a:t>
            </a:r>
            <a:r>
              <a:rPr lang="en-US" baseline="0" dirty="0" smtClean="0"/>
              <a:t>in what was originally budgeted and charged to a grant.  </a:t>
            </a:r>
          </a:p>
          <a:p>
            <a:pPr defTabSz="465887">
              <a:defRPr/>
            </a:pPr>
            <a:endParaRPr lang="en-US" b="0" baseline="0" dirty="0" smtClean="0"/>
          </a:p>
          <a:p>
            <a:pPr marL="174708" indent="-174708">
              <a:buFont typeface="Arial" panose="020B0604020202020204" pitchFamily="34" charset="0"/>
              <a:buChar char="•"/>
            </a:pPr>
            <a:r>
              <a:rPr lang="en-US" dirty="0" smtClean="0"/>
              <a:t>These</a:t>
            </a:r>
            <a:r>
              <a:rPr lang="en-US" baseline="0" dirty="0" smtClean="0"/>
              <a:t> forms must also be </a:t>
            </a:r>
            <a:r>
              <a:rPr lang="en-US" b="1" baseline="0" dirty="0" smtClean="0"/>
              <a:t>signed by the employee or someone else with direct knowledge </a:t>
            </a:r>
            <a:r>
              <a:rPr lang="en-US" baseline="0" dirty="0" smtClean="0"/>
              <a:t>of their work.  </a:t>
            </a:r>
          </a:p>
          <a:p>
            <a:pPr marL="174708" indent="-174708">
              <a:buFont typeface="Arial" panose="020B0604020202020204" pitchFamily="34" charset="0"/>
              <a:buChar char="•"/>
            </a:pPr>
            <a:endParaRPr lang="en-US" b="0" baseline="0" dirty="0" smtClean="0"/>
          </a:p>
          <a:p>
            <a:pPr marL="640594" lvl="1" indent="-174708">
              <a:buFont typeface="Arial" panose="020B0604020202020204" pitchFamily="34" charset="0"/>
              <a:buChar char="•"/>
            </a:pPr>
            <a:r>
              <a:rPr lang="en-US" baseline="0" dirty="0" smtClean="0"/>
              <a:t>You </a:t>
            </a:r>
            <a:r>
              <a:rPr lang="en-US" b="1" baseline="0" dirty="0" smtClean="0"/>
              <a:t>still have to be able to verify the percent of time worked by each funding source</a:t>
            </a:r>
            <a:r>
              <a:rPr lang="en-US" baseline="0" dirty="0" smtClean="0"/>
              <a:t>.  You could do this by: </a:t>
            </a:r>
          </a:p>
          <a:p>
            <a:pPr marL="640594" lvl="1" indent="-174708">
              <a:buFont typeface="Arial" panose="020B0604020202020204" pitchFamily="34" charset="0"/>
              <a:buChar char="•"/>
            </a:pPr>
            <a:endParaRPr lang="en-US" baseline="0" dirty="0" smtClean="0"/>
          </a:p>
          <a:p>
            <a:pPr marL="1106481" lvl="2" indent="-174708">
              <a:buFont typeface="Arial" panose="020B0604020202020204" pitchFamily="34" charset="0"/>
              <a:buChar char="•"/>
            </a:pPr>
            <a:r>
              <a:rPr lang="en-US" b="1" baseline="0" dirty="0" smtClean="0"/>
              <a:t>Contacting the employee and documenting </a:t>
            </a:r>
            <a:r>
              <a:rPr lang="en-US" baseline="0" dirty="0" smtClean="0"/>
              <a:t>it.  </a:t>
            </a:r>
          </a:p>
          <a:p>
            <a:pPr marL="1106481" lvl="2" indent="-174708">
              <a:buFont typeface="Arial" panose="020B0604020202020204" pitchFamily="34" charset="0"/>
              <a:buChar char="•"/>
            </a:pPr>
            <a:r>
              <a:rPr lang="en-US" b="1" baseline="0" dirty="0" smtClean="0"/>
              <a:t>Contacting the supervisor and documenting </a:t>
            </a:r>
            <a:r>
              <a:rPr lang="en-US" baseline="0" dirty="0" smtClean="0"/>
              <a:t>it.  </a:t>
            </a:r>
          </a:p>
          <a:p>
            <a:pPr marL="1106481" lvl="2"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You also need some kind of </a:t>
            </a:r>
            <a:r>
              <a:rPr lang="en-US" b="1" baseline="0" dirty="0" smtClean="0"/>
              <a:t>documented process to capture variances </a:t>
            </a:r>
            <a:r>
              <a:rPr lang="en-US" baseline="0" dirty="0" smtClean="0"/>
              <a:t>in actual work percentages versus estimated work percentages. </a:t>
            </a:r>
          </a:p>
        </p:txBody>
      </p:sp>
      <p:sp>
        <p:nvSpPr>
          <p:cNvPr id="4" name="Slide Number Placeholder 3"/>
          <p:cNvSpPr>
            <a:spLocks noGrp="1"/>
          </p:cNvSpPr>
          <p:nvPr>
            <p:ph type="sldNum" sz="quarter" idx="10"/>
          </p:nvPr>
        </p:nvSpPr>
        <p:spPr/>
        <p:txBody>
          <a:bodyPr/>
          <a:lstStyle/>
          <a:p>
            <a:fld id="{87384A02-D147-49A8-A06D-A5C08FF69055}" type="slidenum">
              <a:rPr lang="en-US" smtClean="0"/>
              <a:t>11</a:t>
            </a:fld>
            <a:endParaRPr lang="en-US"/>
          </a:p>
        </p:txBody>
      </p:sp>
    </p:spTree>
    <p:extLst>
      <p:ext uri="{BB962C8B-B14F-4D97-AF65-F5344CB8AC3E}">
        <p14:creationId xmlns:p14="http://schemas.microsoft.com/office/powerpoint/2010/main" val="40024077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Exempt staff or faculty </a:t>
            </a:r>
            <a:r>
              <a:rPr lang="en-US" baseline="0" dirty="0" smtClean="0"/>
              <a:t>funded by a </a:t>
            </a:r>
            <a:r>
              <a:rPr lang="en-US" b="1" baseline="0" dirty="0" smtClean="0"/>
              <a:t>single federal source </a:t>
            </a:r>
            <a:r>
              <a:rPr lang="en-US" baseline="0" dirty="0" smtClean="0"/>
              <a:t>or a </a:t>
            </a:r>
            <a:r>
              <a:rPr lang="en-US" b="1" baseline="0" dirty="0" smtClean="0"/>
              <a:t>single non-federal source used as </a:t>
            </a:r>
            <a:r>
              <a:rPr lang="en-US" b="1" baseline="0" dirty="0" smtClean="0"/>
              <a:t>match or leveraged funds </a:t>
            </a:r>
            <a:r>
              <a:rPr lang="en-US" baseline="0" dirty="0" smtClean="0"/>
              <a:t>(and NO other funding sources!) </a:t>
            </a:r>
            <a:r>
              <a:rPr lang="en-US" b="1" baseline="0" dirty="0" smtClean="0"/>
              <a:t>may complete a quarterly Certification of Pay </a:t>
            </a:r>
            <a:r>
              <a:rPr lang="en-US" b="0" baseline="0" dirty="0" smtClean="0"/>
              <a:t>statement</a:t>
            </a:r>
            <a:r>
              <a:rPr lang="en-US" baseline="0" dirty="0" smtClean="0"/>
              <a:t>.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There is an </a:t>
            </a:r>
            <a:r>
              <a:rPr lang="en-US" b="1" baseline="0" dirty="0" smtClean="0"/>
              <a:t>example </a:t>
            </a:r>
            <a:r>
              <a:rPr lang="en-US" b="0" baseline="0" dirty="0" smtClean="0"/>
              <a:t>of this on </a:t>
            </a:r>
            <a:r>
              <a:rPr lang="en-US" b="1" baseline="0" dirty="0" smtClean="0"/>
              <a:t>page 11 of the Guidelines</a:t>
            </a:r>
            <a:r>
              <a:rPr lang="en-US" baseline="0" dirty="0" smtClean="0"/>
              <a:t>.  </a:t>
            </a:r>
          </a:p>
          <a:p>
            <a:pPr marL="640594" lvl="1"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This is </a:t>
            </a:r>
            <a:r>
              <a:rPr lang="en-US" b="1" baseline="0" dirty="0" smtClean="0"/>
              <a:t>NOT for classified </a:t>
            </a:r>
            <a:r>
              <a:rPr lang="en-US" baseline="0" dirty="0" smtClean="0"/>
              <a:t>staff.  Remember classified staff MUST complete After-the-Fact reports of actual hours worked.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The </a:t>
            </a:r>
            <a:r>
              <a:rPr lang="en-US" b="1" baseline="0" dirty="0" smtClean="0"/>
              <a:t>forms must be signed quarterly</a:t>
            </a:r>
            <a:r>
              <a:rPr lang="en-US" baseline="0" dirty="0" smtClean="0"/>
              <a:t>.  </a:t>
            </a:r>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12</a:t>
            </a:fld>
            <a:endParaRPr lang="en-US"/>
          </a:p>
        </p:txBody>
      </p:sp>
    </p:spTree>
    <p:extLst>
      <p:ext uri="{BB962C8B-B14F-4D97-AF65-F5344CB8AC3E}">
        <p14:creationId xmlns:p14="http://schemas.microsoft.com/office/powerpoint/2010/main" val="21728253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b="1" dirty="0" smtClean="0"/>
              <a:t>Incidental work does</a:t>
            </a:r>
            <a:r>
              <a:rPr lang="en-US" b="1" baseline="0" dirty="0" smtClean="0"/>
              <a:t> NOT require T&amp;E reporting </a:t>
            </a:r>
            <a:r>
              <a:rPr lang="en-US" baseline="0" dirty="0" smtClean="0"/>
              <a:t>as long as: </a:t>
            </a:r>
          </a:p>
          <a:p>
            <a:endParaRPr lang="en-US" baseline="0" dirty="0" smtClean="0"/>
          </a:p>
          <a:p>
            <a:pPr marL="640594" lvl="1" indent="-174708">
              <a:buFont typeface="Arial" panose="020B0604020202020204" pitchFamily="34" charset="0"/>
              <a:buChar char="•"/>
            </a:pPr>
            <a:r>
              <a:rPr lang="en-US" b="1" dirty="0" smtClean="0"/>
              <a:t>Assignments are short-term</a:t>
            </a:r>
            <a:r>
              <a:rPr lang="en-US" b="1" baseline="0" dirty="0" smtClean="0"/>
              <a:t> </a:t>
            </a:r>
            <a:r>
              <a:rPr lang="en-US" baseline="0" dirty="0" smtClean="0"/>
              <a:t>in nature, which is defined as</a:t>
            </a:r>
            <a:r>
              <a:rPr lang="en-US" dirty="0" smtClean="0"/>
              <a:t> </a:t>
            </a:r>
            <a:r>
              <a:rPr lang="en-US" b="1" dirty="0" smtClean="0"/>
              <a:t>less than one academic</a:t>
            </a:r>
            <a:r>
              <a:rPr lang="en-US" b="1" baseline="0" dirty="0" smtClean="0"/>
              <a:t> term</a:t>
            </a:r>
            <a:r>
              <a:rPr lang="en-US" baseline="0" dirty="0" smtClean="0"/>
              <a:t>.  </a:t>
            </a:r>
          </a:p>
          <a:p>
            <a:pPr marL="640594" lvl="1"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The </a:t>
            </a:r>
            <a:r>
              <a:rPr lang="en-US" b="1" baseline="0" dirty="0" smtClean="0"/>
              <a:t>duties aren’t ongoing</a:t>
            </a:r>
            <a:r>
              <a:rPr lang="en-US" baseline="0" dirty="0" smtClean="0"/>
              <a:t>.  They’re </a:t>
            </a:r>
            <a:r>
              <a:rPr lang="en-US" b="1" baseline="0" dirty="0" smtClean="0"/>
              <a:t>one-time duties</a:t>
            </a:r>
            <a:r>
              <a:rPr lang="en-US" baseline="0" dirty="0" smtClean="0"/>
              <a:t>.  </a:t>
            </a:r>
          </a:p>
          <a:p>
            <a:pPr marL="640594" lvl="1" indent="-174708">
              <a:buFont typeface="Arial" panose="020B0604020202020204" pitchFamily="34" charset="0"/>
              <a:buChar char="•"/>
            </a:pPr>
            <a:endParaRPr lang="en-US" baseline="0" dirty="0" smtClean="0"/>
          </a:p>
          <a:p>
            <a:pPr marL="1106481" lvl="2" indent="-174708">
              <a:buFont typeface="Arial" panose="020B0604020202020204" pitchFamily="34" charset="0"/>
              <a:buChar char="•"/>
            </a:pPr>
            <a:r>
              <a:rPr lang="en-US" baseline="0" dirty="0" smtClean="0"/>
              <a:t>If an employee does some incidental work for 2 weeks every quarter, that would be ongoing and would require T&amp;E.  </a:t>
            </a:r>
          </a:p>
          <a:p>
            <a:pPr marL="1106481" lvl="2"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You still have to be able to </a:t>
            </a:r>
            <a:r>
              <a:rPr lang="en-US" b="1" baseline="0" dirty="0" smtClean="0"/>
              <a:t>identify the funding source for this incidental work in your financial system</a:t>
            </a:r>
            <a:r>
              <a:rPr lang="en-US" baseline="0" dirty="0" smtClean="0"/>
              <a:t>.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You should also have some kind of contract or stipend paperwork with the individual that identifies the funding source and method of payment.  </a:t>
            </a:r>
            <a:endParaRPr lang="en-US" b="0" baseline="0" dirty="0" smtClean="0"/>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13</a:t>
            </a:fld>
            <a:endParaRPr lang="en-US"/>
          </a:p>
        </p:txBody>
      </p:sp>
    </p:spTree>
    <p:extLst>
      <p:ext uri="{BB962C8B-B14F-4D97-AF65-F5344CB8AC3E}">
        <p14:creationId xmlns:p14="http://schemas.microsoft.com/office/powerpoint/2010/main" val="2342732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Your</a:t>
            </a:r>
            <a:r>
              <a:rPr lang="en-US" baseline="0" dirty="0" smtClean="0"/>
              <a:t> organization </a:t>
            </a:r>
            <a:r>
              <a:rPr lang="en-US" b="1" baseline="0" dirty="0" smtClean="0"/>
              <a:t>must do an annual internal evaluation of your T&amp;E reporting systems/methods</a:t>
            </a:r>
            <a:r>
              <a:rPr lang="en-US" baseline="0" dirty="0" smtClean="0"/>
              <a:t>.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This is </a:t>
            </a:r>
            <a:r>
              <a:rPr lang="en-US" b="1" baseline="0" dirty="0" smtClean="0"/>
              <a:t>not just an annual review of the actual reports to adjust budgets and charges </a:t>
            </a:r>
            <a:r>
              <a:rPr lang="en-US" baseline="0" dirty="0" smtClean="0"/>
              <a:t>to grants.  </a:t>
            </a:r>
          </a:p>
          <a:p>
            <a:pPr marL="640594" lvl="1"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This is </a:t>
            </a:r>
            <a:r>
              <a:rPr lang="en-US" b="1" baseline="0" dirty="0" smtClean="0"/>
              <a:t>about the actual methods and processes </a:t>
            </a:r>
            <a:r>
              <a:rPr lang="en-US" baseline="0" dirty="0" smtClean="0"/>
              <a:t>you’re using.  This is about </a:t>
            </a:r>
            <a:r>
              <a:rPr lang="en-US" b="1" baseline="0" dirty="0" smtClean="0"/>
              <a:t>identifying problem areas or holes and fixing things</a:t>
            </a:r>
            <a:r>
              <a:rPr lang="en-US" baseline="0" dirty="0" smtClean="0"/>
              <a:t>.  </a:t>
            </a:r>
          </a:p>
          <a:p>
            <a:pPr marL="640594" lvl="1"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1" baseline="0" dirty="0" smtClean="0"/>
              <a:t>SBCTC’s review</a:t>
            </a:r>
            <a:r>
              <a:rPr lang="en-US" baseline="0" dirty="0" smtClean="0"/>
              <a:t> or your organization </a:t>
            </a:r>
            <a:r>
              <a:rPr lang="en-US" b="1" baseline="0" dirty="0" smtClean="0"/>
              <a:t>or an auditor’s review does not meet this requirement</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14</a:t>
            </a:fld>
            <a:endParaRPr lang="en-US"/>
          </a:p>
        </p:txBody>
      </p:sp>
    </p:spTree>
    <p:extLst>
      <p:ext uri="{BB962C8B-B14F-4D97-AF65-F5344CB8AC3E}">
        <p14:creationId xmlns:p14="http://schemas.microsoft.com/office/powerpoint/2010/main" val="2941527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15</a:t>
            </a:fld>
            <a:endParaRPr lang="en-US"/>
          </a:p>
        </p:txBody>
      </p:sp>
    </p:spTree>
    <p:extLst>
      <p:ext uri="{BB962C8B-B14F-4D97-AF65-F5344CB8AC3E}">
        <p14:creationId xmlns:p14="http://schemas.microsoft.com/office/powerpoint/2010/main" val="4094126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Time and Effort Guidelines document has all the basics for how to do Time and Effort reporting as well as sample documents. </a:t>
            </a:r>
          </a:p>
          <a:p>
            <a:endParaRPr lang="en-US" baseline="0" dirty="0" smtClean="0"/>
          </a:p>
          <a:p>
            <a:r>
              <a:rPr lang="en-US" baseline="0" dirty="0" smtClean="0"/>
              <a:t>You can find it in three different locations: </a:t>
            </a:r>
          </a:p>
          <a:p>
            <a:endParaRPr lang="en-US" baseline="0" dirty="0" smtClean="0"/>
          </a:p>
          <a:p>
            <a:pPr marL="174708" indent="-174708">
              <a:buFont typeface="Arial" panose="020B0604020202020204" pitchFamily="34" charset="0"/>
              <a:buChar char="•"/>
            </a:pPr>
            <a:r>
              <a:rPr lang="en-US" baseline="0" dirty="0" smtClean="0"/>
              <a:t>In the How To section of OGMS or the Online Grant Management System.  You do not need an OGMS user account to access this document, nor do you need to log into OGMS to get it.  </a:t>
            </a:r>
          </a:p>
          <a:p>
            <a:pPr marL="174708" indent="-174708">
              <a:buFont typeface="Arial" panose="020B0604020202020204" pitchFamily="34" charset="0"/>
              <a:buChar char="•"/>
            </a:pPr>
            <a:r>
              <a:rPr lang="en-US" baseline="0" dirty="0" smtClean="0"/>
              <a:t>In the Resources section of OBIS or the Online Budget and Invoicing System.  You do indeed need an OBIS user account to get to the Guidelines document in OBIS.  It’s the exact same document that you can access in the other two locations, so don’t worry if you don’t have an OBIS user account. </a:t>
            </a:r>
          </a:p>
          <a:p>
            <a:pPr marL="174708" indent="-174708">
              <a:buFont typeface="Arial" panose="020B0604020202020204" pitchFamily="34" charset="0"/>
              <a:buChar char="•"/>
            </a:pPr>
            <a:r>
              <a:rPr lang="en-US" dirty="0" smtClean="0"/>
              <a:t>On</a:t>
            </a:r>
            <a:r>
              <a:rPr lang="en-US" baseline="0" dirty="0" smtClean="0"/>
              <a:t> the SBCTC website.  It’s on the “Manage an Existing Grant” web page.  However, it’s easy to find if you just go to the search box on the SBCTC web page and type in “Time and Effort Guidelines.”  </a:t>
            </a:r>
          </a:p>
          <a:p>
            <a:pPr marL="174708" indent="-174708">
              <a:buFont typeface="Arial" panose="020B0604020202020204" pitchFamily="34" charset="0"/>
              <a:buChar char="•"/>
            </a:pPr>
            <a:endParaRPr lang="en-US" baseline="0" dirty="0" smtClean="0"/>
          </a:p>
          <a:p>
            <a:r>
              <a:rPr lang="en-US" baseline="0" dirty="0" smtClean="0"/>
              <a:t>It’s best if you link to one of those documents so that you’re accessing it in one of those locations each time you use it as we do update it from time to time.  If you save a copy either on a computer or a printed copy, you might miss out on any updates.  </a:t>
            </a: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2</a:t>
            </a:fld>
            <a:endParaRPr lang="en-US"/>
          </a:p>
        </p:txBody>
      </p:sp>
    </p:spTree>
    <p:extLst>
      <p:ext uri="{BB962C8B-B14F-4D97-AF65-F5344CB8AC3E}">
        <p14:creationId xmlns:p14="http://schemas.microsoft.com/office/powerpoint/2010/main" val="4080321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Time and Effort (T&amp;E) reporting is the federally mandated method of certifying that salaries and benefits charged to a federal grant are accurate and sued to support such charges.  Grantees are required to do T&amp;E.  SBCTC is required to monitor</a:t>
            </a:r>
            <a:r>
              <a:rPr lang="en-US" baseline="0" dirty="0" smtClean="0"/>
              <a:t> it.  </a:t>
            </a:r>
            <a:endParaRPr lang="en-US" dirty="0" smtClean="0"/>
          </a:p>
          <a:p>
            <a:endParaRPr lang="en-US" dirty="0" smtClean="0"/>
          </a:p>
          <a:p>
            <a:r>
              <a:rPr lang="en-US" dirty="0" smtClean="0"/>
              <a:t>More information on</a:t>
            </a:r>
            <a:r>
              <a:rPr lang="en-US" baseline="0" dirty="0" smtClean="0"/>
              <a:t> page 3 of the Guidelines. </a:t>
            </a:r>
          </a:p>
          <a:p>
            <a:endParaRPr lang="en-US" baseline="0" dirty="0" smtClean="0"/>
          </a:p>
          <a:p>
            <a:r>
              <a:rPr lang="en-US" baseline="0" dirty="0" smtClean="0"/>
              <a:t>Each organization that receives federal grant funding must have a process for time and effort.  </a:t>
            </a:r>
          </a:p>
          <a:p>
            <a:endParaRPr lang="en-US" baseline="0" dirty="0" smtClean="0"/>
          </a:p>
          <a:p>
            <a:pPr marL="640594" lvl="1" indent="-174708">
              <a:buFont typeface="Arial" panose="020B0604020202020204" pitchFamily="34" charset="0"/>
              <a:buChar char="•"/>
            </a:pPr>
            <a:r>
              <a:rPr lang="en-US" dirty="0" smtClean="0"/>
              <a:t>It shouldn’t be a unique process for each program or grant.</a:t>
            </a:r>
            <a:r>
              <a:rPr lang="en-US" baseline="0" dirty="0" smtClean="0"/>
              <a:t>  You may have some slight nuances by program/grant, but should still follow the same process for the organization.    </a:t>
            </a:r>
          </a:p>
          <a:p>
            <a:endParaRPr lang="en-US" baseline="0" dirty="0" smtClean="0"/>
          </a:p>
          <a:p>
            <a:r>
              <a:rPr lang="en-US" baseline="0" dirty="0" smtClean="0"/>
              <a:t>If you are “</a:t>
            </a:r>
            <a:r>
              <a:rPr lang="en-US" b="1" baseline="0" dirty="0" smtClean="0"/>
              <a:t>grant mangers</a:t>
            </a:r>
            <a:r>
              <a:rPr lang="en-US" baseline="0" dirty="0" smtClean="0"/>
              <a:t>” for a federal grant, you are </a:t>
            </a:r>
            <a:r>
              <a:rPr lang="en-US" b="1" baseline="0" dirty="0" smtClean="0"/>
              <a:t>ultimately responsible</a:t>
            </a:r>
            <a:r>
              <a:rPr lang="en-US" baseline="0" dirty="0" smtClean="0"/>
              <a:t> for ensuring all grant requirements are met.  </a:t>
            </a:r>
          </a:p>
          <a:p>
            <a:endParaRPr lang="en-US" baseline="0" dirty="0" smtClean="0"/>
          </a:p>
          <a:p>
            <a:pPr marL="640594" lvl="1" indent="-174708">
              <a:buFont typeface="Arial" panose="020B0604020202020204" pitchFamily="34" charset="0"/>
              <a:buChar char="•"/>
            </a:pPr>
            <a:r>
              <a:rPr lang="en-US" baseline="0" dirty="0" smtClean="0"/>
              <a:t>T&amp;E is one of those requirements.  </a:t>
            </a:r>
          </a:p>
          <a:p>
            <a:pPr marL="640594" lvl="1"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You need to be </a:t>
            </a:r>
            <a:r>
              <a:rPr lang="en-US" b="1" baseline="0" dirty="0" smtClean="0"/>
              <a:t>aware of your organization’s T&amp;E processes </a:t>
            </a:r>
            <a:r>
              <a:rPr lang="en-US" baseline="0" dirty="0" smtClean="0"/>
              <a:t>to ensure T&amp;E is done and done correctly for the grants you oversee.  </a:t>
            </a:r>
          </a:p>
          <a:p>
            <a:pPr marL="640594" lvl="1"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If your organization’s process isn’t adequate, you need to work with your business or grants office to help make some improvements.  </a:t>
            </a:r>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3</a:t>
            </a:fld>
            <a:endParaRPr lang="en-US"/>
          </a:p>
        </p:txBody>
      </p:sp>
    </p:spTree>
    <p:extLst>
      <p:ext uri="{BB962C8B-B14F-4D97-AF65-F5344CB8AC3E}">
        <p14:creationId xmlns:p14="http://schemas.microsoft.com/office/powerpoint/2010/main" val="619858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faculty/staff</a:t>
            </a:r>
            <a:r>
              <a:rPr lang="en-US" baseline="0" dirty="0" smtClean="0"/>
              <a:t> funded in whole or in part by a federal grant must complete time and effort reports.  </a:t>
            </a:r>
          </a:p>
          <a:p>
            <a:pPr marL="174708" indent="-174708">
              <a:buFont typeface="Arial" panose="020B0604020202020204" pitchFamily="34" charset="0"/>
              <a:buChar char="•"/>
            </a:pPr>
            <a:endParaRPr lang="en-US" baseline="0" dirty="0" smtClean="0"/>
          </a:p>
          <a:p>
            <a:r>
              <a:rPr lang="en-US" baseline="0" dirty="0" smtClean="0"/>
              <a:t>All faculty/staff funded in whole or in part by non-federal funds used as a match </a:t>
            </a:r>
            <a:r>
              <a:rPr lang="en-US" baseline="0" dirty="0" smtClean="0"/>
              <a:t>or leveraged funds for a grant must </a:t>
            </a:r>
            <a:r>
              <a:rPr lang="en-US" baseline="0" dirty="0" smtClean="0"/>
              <a:t>also complete time and effort reports.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More info on </a:t>
            </a:r>
            <a:r>
              <a:rPr lang="en-US" b="0" baseline="0" dirty="0" smtClean="0"/>
              <a:t>pages 3-4 of the Guidelines on this.  </a:t>
            </a:r>
            <a:endParaRPr lang="en-US" b="0" dirty="0" smtClean="0"/>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4</a:t>
            </a:fld>
            <a:endParaRPr lang="en-US"/>
          </a:p>
        </p:txBody>
      </p:sp>
    </p:spTree>
    <p:extLst>
      <p:ext uri="{BB962C8B-B14F-4D97-AF65-F5344CB8AC3E}">
        <p14:creationId xmlns:p14="http://schemas.microsoft.com/office/powerpoint/2010/main" val="1029360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Payroll</a:t>
            </a:r>
            <a:r>
              <a:rPr lang="en-US" b="1" baseline="0" dirty="0" smtClean="0"/>
              <a:t> reports and T&amp;E reports are NOT the same thing</a:t>
            </a:r>
            <a:r>
              <a:rPr lang="en-US" baseline="0" dirty="0" smtClean="0"/>
              <a:t>.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Payroll reports may NOT simply be signed off for T&amp;E purposes.  They don’t meet requirements.  </a:t>
            </a:r>
          </a:p>
          <a:p>
            <a:pPr marL="640594" lvl="1" indent="-174708">
              <a:buFont typeface="Arial" panose="020B0604020202020204" pitchFamily="34" charset="0"/>
              <a:buChar char="•"/>
            </a:pPr>
            <a:endParaRPr lang="en-US" baseline="0" dirty="0" smtClean="0"/>
          </a:p>
          <a:p>
            <a:r>
              <a:rPr lang="en-US" b="1" baseline="0" dirty="0" smtClean="0"/>
              <a:t>Payroll reports </a:t>
            </a:r>
            <a:r>
              <a:rPr lang="en-US" baseline="0" dirty="0" smtClean="0"/>
              <a:t>reflect </a:t>
            </a:r>
            <a:r>
              <a:rPr lang="en-US" b="1" baseline="0" dirty="0" smtClean="0"/>
              <a:t>how an employee is actually paid </a:t>
            </a:r>
            <a:r>
              <a:rPr lang="en-US" baseline="0" dirty="0" smtClean="0"/>
              <a:t>– what amounts from what funding sources.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Example, an employee who is paid </a:t>
            </a:r>
            <a:r>
              <a:rPr lang="en-US" b="1" baseline="0" dirty="0" smtClean="0"/>
              <a:t>50% from a WorkFirst </a:t>
            </a:r>
            <a:r>
              <a:rPr lang="en-US" baseline="0" dirty="0" smtClean="0"/>
              <a:t>grant and </a:t>
            </a:r>
            <a:r>
              <a:rPr lang="en-US" b="1" baseline="0" dirty="0" smtClean="0"/>
              <a:t>50% from state funds </a:t>
            </a:r>
            <a:r>
              <a:rPr lang="en-US" baseline="0" dirty="0" smtClean="0"/>
              <a:t>for some other program or even multiple programs.   </a:t>
            </a:r>
          </a:p>
          <a:p>
            <a:pPr marL="174708" indent="-174708">
              <a:buFont typeface="Arial" panose="020B0604020202020204" pitchFamily="34" charset="0"/>
              <a:buChar char="•"/>
            </a:pPr>
            <a:endParaRPr lang="en-US" baseline="0" dirty="0" smtClean="0"/>
          </a:p>
          <a:p>
            <a:r>
              <a:rPr lang="en-US" b="1" baseline="0" dirty="0" smtClean="0"/>
              <a:t>T&amp;E reports </a:t>
            </a:r>
            <a:r>
              <a:rPr lang="en-US" baseline="0" dirty="0" smtClean="0"/>
              <a:t>are </a:t>
            </a:r>
            <a:r>
              <a:rPr lang="en-US" b="1" baseline="0" dirty="0" smtClean="0"/>
              <a:t>certified reports </a:t>
            </a:r>
            <a:r>
              <a:rPr lang="en-US" baseline="0" dirty="0" smtClean="0"/>
              <a:t>that </a:t>
            </a:r>
            <a:r>
              <a:rPr lang="en-US" b="1" baseline="0" dirty="0" smtClean="0"/>
              <a:t>reflect the actual time an employee works in each area</a:t>
            </a:r>
            <a:r>
              <a:rPr lang="en-US" baseline="0" dirty="0" smtClean="0"/>
              <a:t>.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Example, that same employee might have actually only spent </a:t>
            </a:r>
            <a:r>
              <a:rPr lang="en-US" b="1" baseline="0" dirty="0" smtClean="0"/>
              <a:t>40% of their time working on WorkFirst </a:t>
            </a:r>
            <a:r>
              <a:rPr lang="en-US" baseline="0" dirty="0" smtClean="0"/>
              <a:t>stuff and </a:t>
            </a:r>
            <a:r>
              <a:rPr lang="en-US" b="1" baseline="0" dirty="0" smtClean="0"/>
              <a:t>60% of their time working on the state funding</a:t>
            </a:r>
            <a:r>
              <a:rPr lang="en-US" baseline="0" dirty="0" smtClean="0"/>
              <a:t> work.  </a:t>
            </a:r>
          </a:p>
          <a:p>
            <a:pPr marL="640594" lvl="1" indent="-174708">
              <a:buFont typeface="Arial" panose="020B0604020202020204" pitchFamily="34" charset="0"/>
              <a:buChar char="•"/>
            </a:pPr>
            <a:endParaRPr lang="en-US" baseline="0" dirty="0" smtClean="0"/>
          </a:p>
          <a:p>
            <a:pPr marL="1106481" lvl="2" indent="-174708">
              <a:buFont typeface="Arial" panose="020B0604020202020204" pitchFamily="34" charset="0"/>
              <a:buChar char="•"/>
            </a:pPr>
            <a:r>
              <a:rPr lang="en-US" baseline="0" dirty="0" smtClean="0"/>
              <a:t>If/when T&amp;E reports are submitted with different %s payroll may often need to be adjusted.  </a:t>
            </a:r>
          </a:p>
          <a:p>
            <a:pPr marL="1106481" lvl="2" indent="-174708">
              <a:buFont typeface="Arial" panose="020B0604020202020204" pitchFamily="34" charset="0"/>
              <a:buChar char="•"/>
            </a:pPr>
            <a:endParaRPr lang="en-US" baseline="0" dirty="0" smtClean="0"/>
          </a:p>
          <a:p>
            <a:pPr marL="1572368" lvl="3" indent="-174708">
              <a:buFont typeface="Arial" panose="020B0604020202020204" pitchFamily="34" charset="0"/>
              <a:buChar char="•"/>
            </a:pPr>
            <a:r>
              <a:rPr lang="en-US" baseline="0" dirty="0" smtClean="0"/>
              <a:t>We’ll talk about that more later.  </a:t>
            </a: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5</a:t>
            </a:fld>
            <a:endParaRPr lang="en-US"/>
          </a:p>
        </p:txBody>
      </p:sp>
    </p:spTree>
    <p:extLst>
      <p:ext uri="{BB962C8B-B14F-4D97-AF65-F5344CB8AC3E}">
        <p14:creationId xmlns:p14="http://schemas.microsoft.com/office/powerpoint/2010/main" val="279939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are </a:t>
            </a:r>
            <a:r>
              <a:rPr lang="en-US" b="1" baseline="0" dirty="0" smtClean="0"/>
              <a:t>3 acceptable T&amp;E systems or methods</a:t>
            </a:r>
            <a:r>
              <a:rPr lang="en-US" baseline="0" dirty="0" smtClean="0"/>
              <a:t>.  </a:t>
            </a:r>
          </a:p>
          <a:p>
            <a:endParaRPr lang="en-US" baseline="0" dirty="0" smtClean="0"/>
          </a:p>
          <a:p>
            <a:pPr marL="232943" indent="-232943">
              <a:buFont typeface="+mj-lt"/>
              <a:buAutoNum type="arabicPeriod"/>
            </a:pPr>
            <a:r>
              <a:rPr lang="en-US" b="1" baseline="0" dirty="0" smtClean="0"/>
              <a:t>After the Fact</a:t>
            </a:r>
            <a:r>
              <a:rPr lang="en-US" baseline="0" dirty="0" smtClean="0"/>
              <a:t> activity reports</a:t>
            </a:r>
          </a:p>
          <a:p>
            <a:pPr marL="232943" indent="-232943">
              <a:buFont typeface="+mj-lt"/>
              <a:buAutoNum type="arabicPeriod"/>
            </a:pPr>
            <a:endParaRPr lang="en-US" baseline="0" dirty="0" smtClean="0"/>
          </a:p>
          <a:p>
            <a:pPr marL="698830" lvl="1" indent="-232943">
              <a:buFont typeface="Arial" panose="020B0604020202020204" pitchFamily="34" charset="0"/>
              <a:buChar char="•"/>
            </a:pPr>
            <a:r>
              <a:rPr lang="en-US" b="1" baseline="0" dirty="0" smtClean="0"/>
              <a:t>Employees log hours worked </a:t>
            </a:r>
            <a:r>
              <a:rPr lang="en-US" baseline="0" dirty="0" smtClean="0"/>
              <a:t>in each funding source </a:t>
            </a:r>
            <a:r>
              <a:rPr lang="en-US" b="1" baseline="0" dirty="0" smtClean="0"/>
              <a:t>after they worked those hours</a:t>
            </a:r>
          </a:p>
          <a:p>
            <a:pPr marL="698830" lvl="1" indent="-232943">
              <a:buFont typeface="Arial" panose="020B0604020202020204" pitchFamily="34" charset="0"/>
              <a:buChar char="•"/>
            </a:pPr>
            <a:endParaRPr lang="en-US" baseline="0" dirty="0" smtClean="0"/>
          </a:p>
          <a:p>
            <a:pPr marL="232943" indent="-232943">
              <a:buFont typeface="+mj-lt"/>
              <a:buAutoNum type="arabicPeriod"/>
            </a:pPr>
            <a:r>
              <a:rPr lang="en-US" b="1" baseline="0" dirty="0" smtClean="0"/>
              <a:t>Plan Confirmation</a:t>
            </a:r>
          </a:p>
          <a:p>
            <a:pPr marL="232943" indent="-232943">
              <a:buFont typeface="+mj-lt"/>
              <a:buAutoNum type="arabicPeriod"/>
            </a:pPr>
            <a:endParaRPr lang="en-US" baseline="0" dirty="0" smtClean="0"/>
          </a:p>
          <a:p>
            <a:pPr marL="698830" lvl="1" indent="-232943">
              <a:buFont typeface="Arial" panose="020B0604020202020204" pitchFamily="34" charset="0"/>
              <a:buChar char="•"/>
            </a:pPr>
            <a:r>
              <a:rPr lang="en-US" baseline="0" dirty="0" smtClean="0"/>
              <a:t>These have </a:t>
            </a:r>
            <a:r>
              <a:rPr lang="en-US" b="1" baseline="0" dirty="0" smtClean="0"/>
              <a:t>initial estimates</a:t>
            </a:r>
            <a:r>
              <a:rPr lang="en-US" baseline="0" dirty="0" smtClean="0"/>
              <a:t>.  </a:t>
            </a:r>
          </a:p>
          <a:p>
            <a:pPr marL="698830" lvl="1" indent="-232943">
              <a:buFont typeface="Arial" panose="020B0604020202020204" pitchFamily="34" charset="0"/>
              <a:buChar char="•"/>
            </a:pPr>
            <a:r>
              <a:rPr lang="en-US" baseline="0" dirty="0" smtClean="0"/>
              <a:t>Employees then </a:t>
            </a:r>
            <a:r>
              <a:rPr lang="en-US" b="1" baseline="0" dirty="0" smtClean="0"/>
              <a:t>confirm or adjust the estimates at the end </a:t>
            </a:r>
            <a:r>
              <a:rPr lang="en-US" baseline="0" dirty="0" smtClean="0"/>
              <a:t>of a period of time.  </a:t>
            </a:r>
          </a:p>
          <a:p>
            <a:pPr marL="698830" lvl="1" indent="-232943">
              <a:buFont typeface="Arial" panose="020B0604020202020204" pitchFamily="34" charset="0"/>
              <a:buChar char="•"/>
            </a:pPr>
            <a:endParaRPr lang="en-US" baseline="0" dirty="0" smtClean="0"/>
          </a:p>
          <a:p>
            <a:pPr marL="232943" indent="-232943">
              <a:buFont typeface="+mj-lt"/>
              <a:buAutoNum type="arabicPeriod"/>
            </a:pPr>
            <a:r>
              <a:rPr lang="en-US" b="1" baseline="0" dirty="0" smtClean="0"/>
              <a:t>Multiple Confirmation </a:t>
            </a:r>
            <a:r>
              <a:rPr lang="en-US" baseline="0" dirty="0" smtClean="0"/>
              <a:t>method</a:t>
            </a:r>
          </a:p>
          <a:p>
            <a:pPr marL="232943" indent="-232943">
              <a:buFont typeface="+mj-lt"/>
              <a:buAutoNum type="arabicPeriod"/>
            </a:pPr>
            <a:endParaRPr lang="en-US" baseline="0" dirty="0" smtClean="0"/>
          </a:p>
          <a:p>
            <a:pPr marL="698830" lvl="1" indent="-232943">
              <a:buFont typeface="Arial" panose="020B0604020202020204" pitchFamily="34" charset="0"/>
              <a:buChar char="•"/>
            </a:pPr>
            <a:r>
              <a:rPr lang="en-US" baseline="0" dirty="0" smtClean="0"/>
              <a:t>This is a mix of 1 &amp; 2. </a:t>
            </a:r>
          </a:p>
          <a:p>
            <a:pPr marL="698830" lvl="1" indent="-232943">
              <a:buFont typeface="Arial" panose="020B0604020202020204" pitchFamily="34" charset="0"/>
              <a:buChar char="•"/>
            </a:pPr>
            <a:r>
              <a:rPr lang="en-US" baseline="0" dirty="0" smtClean="0"/>
              <a:t>Be sure to follow both sets of rules if you use this method. </a:t>
            </a:r>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6</a:t>
            </a:fld>
            <a:endParaRPr lang="en-US"/>
          </a:p>
        </p:txBody>
      </p:sp>
    </p:spTree>
    <p:extLst>
      <p:ext uri="{BB962C8B-B14F-4D97-AF65-F5344CB8AC3E}">
        <p14:creationId xmlns:p14="http://schemas.microsoft.com/office/powerpoint/2010/main" val="2417930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b="1" dirty="0" smtClean="0"/>
              <a:t>Page 6 of the Guidelines </a:t>
            </a:r>
            <a:r>
              <a:rPr lang="en-US" dirty="0" smtClean="0"/>
              <a:t>identifies</a:t>
            </a:r>
            <a:r>
              <a:rPr lang="en-US" baseline="0" dirty="0" smtClean="0"/>
              <a:t> which employees can complete which types of T&amp;E reports.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1" baseline="0" dirty="0" smtClean="0"/>
              <a:t>Classified employees, hourly employees, and student workers, such as Work Study students, MUST complete After the Fact reports.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They have </a:t>
            </a:r>
            <a:r>
              <a:rPr lang="en-US" b="1" baseline="0" dirty="0" smtClean="0"/>
              <a:t>NO OTHER OPTIONS</a:t>
            </a:r>
            <a:r>
              <a:rPr lang="en-US" baseline="0" dirty="0" smtClean="0"/>
              <a:t>.  </a:t>
            </a:r>
          </a:p>
          <a:p>
            <a:pPr marL="640594" lvl="1"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1" baseline="0" dirty="0" smtClean="0"/>
              <a:t>Exempt staff and faculty </a:t>
            </a:r>
            <a:r>
              <a:rPr lang="en-US" baseline="0" dirty="0" smtClean="0"/>
              <a:t>can complete T&amp;E using </a:t>
            </a:r>
            <a:r>
              <a:rPr lang="en-US" b="1" baseline="0" dirty="0" smtClean="0"/>
              <a:t>any of the methods</a:t>
            </a:r>
            <a:r>
              <a:rPr lang="en-US" baseline="0" dirty="0" smtClean="0"/>
              <a:t>.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1" baseline="0" dirty="0" smtClean="0"/>
              <a:t>Because</a:t>
            </a:r>
            <a:r>
              <a:rPr lang="en-US" baseline="0" dirty="0" smtClean="0"/>
              <a:t> there is </a:t>
            </a:r>
            <a:r>
              <a:rPr lang="en-US" b="1" baseline="0" dirty="0" smtClean="0"/>
              <a:t>only one option </a:t>
            </a:r>
            <a:r>
              <a:rPr lang="en-US" baseline="0" dirty="0" smtClean="0"/>
              <a:t>for </a:t>
            </a:r>
            <a:r>
              <a:rPr lang="en-US" b="1" baseline="0" dirty="0" smtClean="0"/>
              <a:t>classified</a:t>
            </a:r>
            <a:r>
              <a:rPr lang="en-US" baseline="0" dirty="0" smtClean="0"/>
              <a:t> staff, an organization </a:t>
            </a:r>
            <a:r>
              <a:rPr lang="en-US" b="1" baseline="0" dirty="0" smtClean="0"/>
              <a:t>may choose to have all employees do After-the-Fact </a:t>
            </a:r>
            <a:r>
              <a:rPr lang="en-US" baseline="0" dirty="0" smtClean="0"/>
              <a:t>reporting.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That’s not to say you can’t have exempt staff or faculty use the Plan Confirmation system though.  You absolutely can.  </a:t>
            </a:r>
          </a:p>
          <a:p>
            <a:endParaRPr lang="en-US" b="0"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7</a:t>
            </a:fld>
            <a:endParaRPr lang="en-US"/>
          </a:p>
        </p:txBody>
      </p:sp>
    </p:spTree>
    <p:extLst>
      <p:ext uri="{BB962C8B-B14F-4D97-AF65-F5344CB8AC3E}">
        <p14:creationId xmlns:p14="http://schemas.microsoft.com/office/powerpoint/2010/main" val="138345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talk about</a:t>
            </a:r>
            <a:r>
              <a:rPr lang="en-US" baseline="0" dirty="0" smtClean="0"/>
              <a:t> the </a:t>
            </a:r>
            <a:r>
              <a:rPr lang="en-US" b="1" baseline="0" dirty="0" smtClean="0"/>
              <a:t>first option – After-the-Fact </a:t>
            </a:r>
            <a:r>
              <a:rPr lang="en-US" baseline="0" dirty="0" smtClean="0"/>
              <a:t>reports.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The method that </a:t>
            </a:r>
            <a:r>
              <a:rPr lang="en-US" b="1" baseline="0" dirty="0" smtClean="0"/>
              <a:t>classified staff MUST use </a:t>
            </a:r>
            <a:r>
              <a:rPr lang="en-US" baseline="0" dirty="0" smtClean="0"/>
              <a:t>and </a:t>
            </a:r>
            <a:r>
              <a:rPr lang="en-US" b="1" baseline="0" dirty="0" smtClean="0"/>
              <a:t>faculty and exempt staff MAY use</a:t>
            </a:r>
            <a:r>
              <a:rPr lang="en-US" baseline="0" dirty="0" smtClean="0"/>
              <a:t>.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1" baseline="0" dirty="0" smtClean="0"/>
              <a:t>Page 7 of the Guidelines </a:t>
            </a:r>
            <a:r>
              <a:rPr lang="en-US" baseline="0" dirty="0" smtClean="0"/>
              <a:t>has more </a:t>
            </a:r>
            <a:r>
              <a:rPr lang="en-US" b="1" baseline="0" dirty="0" smtClean="0"/>
              <a:t>information</a:t>
            </a:r>
            <a:r>
              <a:rPr lang="en-US" baseline="0" dirty="0" smtClean="0"/>
              <a:t> and </a:t>
            </a:r>
            <a:r>
              <a:rPr lang="en-US" b="1" baseline="0" dirty="0" smtClean="0"/>
              <a:t>page 8 has an example form</a:t>
            </a:r>
            <a:r>
              <a:rPr lang="en-US" baseline="0" dirty="0" smtClean="0"/>
              <a:t>.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Some have asked for best practices – this form is a best practice…with one caveat….</a:t>
            </a:r>
          </a:p>
          <a:p>
            <a:pPr marL="640594" lvl="1"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After the Fact reports </a:t>
            </a:r>
            <a:r>
              <a:rPr lang="en-US" b="1" baseline="0" dirty="0" smtClean="0"/>
              <a:t>require initial budget estimates </a:t>
            </a:r>
            <a:r>
              <a:rPr lang="en-US" baseline="0" dirty="0" smtClean="0"/>
              <a:t>and </a:t>
            </a:r>
            <a:r>
              <a:rPr lang="en-US" b="1" baseline="0" dirty="0" smtClean="0"/>
              <a:t>funding sources to be identified</a:t>
            </a:r>
            <a:r>
              <a:rPr lang="en-US" baseline="0" dirty="0" smtClean="0"/>
              <a:t>.  </a:t>
            </a:r>
          </a:p>
          <a:p>
            <a:pPr marL="640594" lvl="1"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You’ll see funding sources identified in the example on page 8.  </a:t>
            </a:r>
          </a:p>
          <a:p>
            <a:pPr marL="640594" lvl="1"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You won’t see </a:t>
            </a:r>
            <a:r>
              <a:rPr lang="en-US" b="1" baseline="0" dirty="0" smtClean="0"/>
              <a:t>initial estimates</a:t>
            </a:r>
            <a:r>
              <a:rPr lang="en-US" baseline="0" dirty="0" smtClean="0"/>
              <a:t>.  You’ll have those </a:t>
            </a:r>
            <a:r>
              <a:rPr lang="en-US" b="1" baseline="0" dirty="0" smtClean="0"/>
              <a:t>in your budget records and payroll records </a:t>
            </a:r>
            <a:r>
              <a:rPr lang="en-US" baseline="0" dirty="0" smtClean="0"/>
              <a:t>though.  You may also choose to have the estimates on another page that your employees receive.  </a:t>
            </a:r>
          </a:p>
          <a:p>
            <a:pPr marL="640594" lvl="1"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There must also be a place for </a:t>
            </a:r>
            <a:r>
              <a:rPr lang="en-US" b="1" baseline="0" dirty="0" smtClean="0"/>
              <a:t>employees to record their time </a:t>
            </a:r>
            <a:r>
              <a:rPr lang="en-US" baseline="0" dirty="0" smtClean="0"/>
              <a:t>worked.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They </a:t>
            </a:r>
            <a:r>
              <a:rPr lang="en-US" b="1" baseline="0" dirty="0" smtClean="0"/>
              <a:t>must account for 100% </a:t>
            </a:r>
            <a:r>
              <a:rPr lang="en-US" baseline="0" dirty="0" smtClean="0"/>
              <a:t>of their time.  </a:t>
            </a:r>
          </a:p>
          <a:p>
            <a:pPr marL="640594" lvl="1" indent="-174708">
              <a:buFont typeface="Arial" panose="020B0604020202020204" pitchFamily="34" charset="0"/>
              <a:buChar char="•"/>
            </a:pPr>
            <a:endParaRPr lang="en-US" baseline="0" dirty="0" smtClean="0"/>
          </a:p>
          <a:p>
            <a:pPr marL="1106481" lvl="2" indent="-174708">
              <a:buFont typeface="Arial" panose="020B0604020202020204" pitchFamily="34" charset="0"/>
              <a:buChar char="•"/>
            </a:pPr>
            <a:r>
              <a:rPr lang="en-US" baseline="0" dirty="0" smtClean="0"/>
              <a:t>Each </a:t>
            </a:r>
            <a:r>
              <a:rPr lang="en-US" b="1" baseline="0" dirty="0" smtClean="0"/>
              <a:t>federal and </a:t>
            </a:r>
            <a:r>
              <a:rPr lang="en-US" b="1" baseline="0" dirty="0" smtClean="0"/>
              <a:t>match or leveraged funding </a:t>
            </a:r>
            <a:r>
              <a:rPr lang="en-US" b="1" baseline="0" dirty="0" smtClean="0"/>
              <a:t>source </a:t>
            </a:r>
            <a:r>
              <a:rPr lang="en-US" baseline="0" dirty="0" smtClean="0"/>
              <a:t>must be </a:t>
            </a:r>
            <a:r>
              <a:rPr lang="en-US" b="1" baseline="0" dirty="0" smtClean="0"/>
              <a:t>listed separately</a:t>
            </a:r>
            <a:r>
              <a:rPr lang="en-US" baseline="0" dirty="0" smtClean="0"/>
              <a:t>.  </a:t>
            </a:r>
          </a:p>
          <a:p>
            <a:pPr marL="1106481" lvl="2" indent="-174708">
              <a:buFont typeface="Arial" panose="020B0604020202020204" pitchFamily="34" charset="0"/>
              <a:buChar char="•"/>
            </a:pPr>
            <a:endParaRPr lang="en-US" baseline="0" dirty="0" smtClean="0"/>
          </a:p>
          <a:p>
            <a:pPr marL="1572368" lvl="3" indent="-174708">
              <a:buFont typeface="Arial" panose="020B0604020202020204" pitchFamily="34" charset="0"/>
              <a:buChar char="•"/>
            </a:pPr>
            <a:r>
              <a:rPr lang="en-US" baseline="0" dirty="0" smtClean="0"/>
              <a:t>For example, most colleges receive several different types of Perkins grants.  You can’t lump all Perkins grants into one line as they are considered separate funding sources. </a:t>
            </a:r>
          </a:p>
          <a:p>
            <a:pPr marL="1572368" lvl="3" indent="-174708">
              <a:buFont typeface="Arial" panose="020B0604020202020204" pitchFamily="34" charset="0"/>
              <a:buChar char="•"/>
            </a:pPr>
            <a:endParaRPr lang="en-US" baseline="0" dirty="0" smtClean="0"/>
          </a:p>
          <a:p>
            <a:pPr marL="1572368" lvl="3" indent="-174708">
              <a:buFont typeface="Arial" panose="020B0604020202020204" pitchFamily="34" charset="0"/>
              <a:buChar char="•"/>
            </a:pPr>
            <a:r>
              <a:rPr lang="en-US" baseline="0" dirty="0" smtClean="0"/>
              <a:t>However, activities within a grant do not have to be listed separately on T&amp;E forms.  For example, most colleges receive a single WorkFirst grant, but there are 7 different activities in that one grant.  T&amp;E forms can simply have the WorkFirst grant on one line – no need for up to 7 separate lines for that one grant as those activities are all funded by the same, single funding source.  However, it is possible your organization may still choose to require that detailed of a breakdown.  </a:t>
            </a:r>
          </a:p>
          <a:p>
            <a:pPr marL="1572368" lvl="3" indent="-174708">
              <a:buFont typeface="Arial" panose="020B0604020202020204" pitchFamily="34" charset="0"/>
              <a:buChar char="•"/>
            </a:pPr>
            <a:endParaRPr lang="en-US" baseline="0" dirty="0" smtClean="0"/>
          </a:p>
          <a:p>
            <a:pPr marL="1106481" lvl="2" indent="-174708">
              <a:buFont typeface="Arial" panose="020B0604020202020204" pitchFamily="34" charset="0"/>
              <a:buChar char="•"/>
            </a:pPr>
            <a:r>
              <a:rPr lang="en-US" baseline="0" dirty="0" smtClean="0"/>
              <a:t>“</a:t>
            </a:r>
            <a:r>
              <a:rPr lang="en-US" b="1" baseline="0" dirty="0" smtClean="0"/>
              <a:t>Other” funding </a:t>
            </a:r>
            <a:r>
              <a:rPr lang="en-US" baseline="0" dirty="0" smtClean="0"/>
              <a:t>sources may be </a:t>
            </a:r>
            <a:r>
              <a:rPr lang="en-US" b="1" baseline="0" dirty="0" smtClean="0"/>
              <a:t>lumped together</a:t>
            </a:r>
            <a:r>
              <a:rPr lang="en-US" baseline="0" dirty="0" smtClean="0"/>
              <a:t>.  These would be any non-federal, non-match, non-leveraged funding sources.  </a:t>
            </a:r>
          </a:p>
          <a:p>
            <a:pPr marL="1106481" lvl="2" indent="-174708">
              <a:buFont typeface="Arial" panose="020B0604020202020204" pitchFamily="34" charset="0"/>
              <a:buChar char="•"/>
            </a:pPr>
            <a:endParaRPr lang="en-US" baseline="0" dirty="0" smtClean="0"/>
          </a:p>
          <a:p>
            <a:pPr marL="1106481" lvl="2" indent="-174708">
              <a:buFont typeface="Arial" panose="020B0604020202020204" pitchFamily="34" charset="0"/>
              <a:buChar char="•"/>
            </a:pPr>
            <a:r>
              <a:rPr lang="en-US" baseline="0" dirty="0" smtClean="0"/>
              <a:t>Leave must be accounted for as well.  </a:t>
            </a:r>
            <a:endParaRPr lang="en-US" baseline="0" dirty="0" smtClean="0">
              <a:solidFill>
                <a:srgbClr val="FF0000"/>
              </a:solidFill>
            </a:endParaRPr>
          </a:p>
          <a:p>
            <a:pPr marL="174708" indent="-174708">
              <a:buFont typeface="Arial" panose="020B0604020202020204" pitchFamily="34" charset="0"/>
              <a:buChar char="•"/>
            </a:pPr>
            <a:endParaRPr lang="en-US" dirty="0" smtClean="0"/>
          </a:p>
          <a:p>
            <a:pPr marL="174708" indent="-174708">
              <a:buFont typeface="Arial" panose="020B0604020202020204" pitchFamily="34" charset="0"/>
              <a:buChar char="•"/>
            </a:pPr>
            <a:r>
              <a:rPr lang="en-US" dirty="0" smtClean="0"/>
              <a:t>Employees</a:t>
            </a:r>
            <a:r>
              <a:rPr lang="en-US" baseline="0" dirty="0" smtClean="0"/>
              <a:t> must </a:t>
            </a:r>
            <a:r>
              <a:rPr lang="en-US" b="1" baseline="0" dirty="0" smtClean="0"/>
              <a:t>complete and submit </a:t>
            </a:r>
            <a:r>
              <a:rPr lang="en-US" baseline="0" dirty="0" smtClean="0"/>
              <a:t>T&amp;E reports </a:t>
            </a:r>
            <a:r>
              <a:rPr lang="en-US" b="1" baseline="0" dirty="0" smtClean="0"/>
              <a:t>at least </a:t>
            </a:r>
            <a:r>
              <a:rPr lang="en-US" baseline="0" dirty="0" smtClean="0"/>
              <a:t>as often as </a:t>
            </a:r>
            <a:r>
              <a:rPr lang="en-US" b="1" baseline="0" dirty="0" smtClean="0"/>
              <a:t>monthly</a:t>
            </a:r>
            <a:r>
              <a:rPr lang="en-US" baseline="0" dirty="0" smtClean="0"/>
              <a:t>.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Auditors say this is realistically as long as one can remember what they did each day.  </a:t>
            </a:r>
            <a:endParaRPr lang="en-US" dirty="0" smtClean="0"/>
          </a:p>
          <a:p>
            <a:endParaRPr lang="en-US" b="0" baseline="0" dirty="0" smtClean="0"/>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8</a:t>
            </a:fld>
            <a:endParaRPr lang="en-US"/>
          </a:p>
        </p:txBody>
      </p:sp>
    </p:spTree>
    <p:extLst>
      <p:ext uri="{BB962C8B-B14F-4D97-AF65-F5344CB8AC3E}">
        <p14:creationId xmlns:p14="http://schemas.microsoft.com/office/powerpoint/2010/main" val="3968033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b="1" dirty="0" smtClean="0"/>
              <a:t>Forms</a:t>
            </a:r>
            <a:r>
              <a:rPr lang="en-US" b="1" baseline="0" dirty="0" smtClean="0"/>
              <a:t> have to be signed by</a:t>
            </a:r>
            <a:r>
              <a:rPr lang="en-US" baseline="0" dirty="0" smtClean="0"/>
              <a:t> </a:t>
            </a:r>
            <a:r>
              <a:rPr lang="en-US" b="1" baseline="0" dirty="0" smtClean="0"/>
              <a:t>employees</a:t>
            </a:r>
            <a:r>
              <a:rPr lang="en-US" baseline="0" dirty="0" smtClean="0"/>
              <a:t> or someone with direct knowledge of their work.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We really </a:t>
            </a:r>
            <a:r>
              <a:rPr lang="en-US" b="1" baseline="0" dirty="0" smtClean="0"/>
              <a:t>recommend that employees sign </a:t>
            </a:r>
            <a:r>
              <a:rPr lang="en-US" baseline="0" dirty="0" smtClean="0"/>
              <a:t>their own forms.  </a:t>
            </a:r>
          </a:p>
          <a:p>
            <a:pPr marL="640594" lvl="1" indent="-174708">
              <a:buFont typeface="Arial" panose="020B0604020202020204" pitchFamily="34" charset="0"/>
              <a:buChar char="•"/>
            </a:pPr>
            <a:endParaRPr lang="en-US" baseline="0" dirty="0" smtClean="0"/>
          </a:p>
          <a:p>
            <a:pPr marL="1106481" lvl="2" indent="-174708">
              <a:buFont typeface="Arial" panose="020B0604020202020204" pitchFamily="34" charset="0"/>
              <a:buChar char="•"/>
            </a:pPr>
            <a:r>
              <a:rPr lang="en-US" baseline="0" dirty="0" smtClean="0"/>
              <a:t>Many supervisors don’t have direct knowledge of exactly what an employee does every hour of ever day.  </a:t>
            </a:r>
          </a:p>
          <a:p>
            <a:pPr marL="1106481" lvl="2"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There must be a </a:t>
            </a:r>
            <a:r>
              <a:rPr lang="en-US" b="1" baseline="0" dirty="0" smtClean="0"/>
              <a:t>way to verify the accuracy</a:t>
            </a:r>
            <a:r>
              <a:rPr lang="en-US" baseline="0" dirty="0" smtClean="0"/>
              <a:t>.  </a:t>
            </a:r>
          </a:p>
          <a:p>
            <a:pPr marL="640594" lvl="1" indent="-174708">
              <a:buFont typeface="Arial" panose="020B0604020202020204" pitchFamily="34" charset="0"/>
              <a:buChar char="•"/>
            </a:pPr>
            <a:endParaRPr lang="en-US" baseline="0" dirty="0" smtClean="0"/>
          </a:p>
          <a:p>
            <a:pPr marL="1106481" lvl="2" indent="-174708">
              <a:buFont typeface="Arial" panose="020B0604020202020204" pitchFamily="34" charset="0"/>
              <a:buChar char="•"/>
            </a:pPr>
            <a:r>
              <a:rPr lang="en-US" baseline="0" dirty="0" smtClean="0"/>
              <a:t>SBCTC has supervisors sign in addition to employees to help with this verification of accuracy.  </a:t>
            </a:r>
          </a:p>
          <a:p>
            <a:pPr marL="1106481" lvl="2" indent="-174708">
              <a:buFont typeface="Arial" panose="020B0604020202020204" pitchFamily="34" charset="0"/>
              <a:buChar char="•"/>
            </a:pPr>
            <a:endParaRPr lang="en-US" baseline="0" dirty="0" smtClean="0"/>
          </a:p>
          <a:p>
            <a:pPr marL="1106481" lvl="2" indent="-174708">
              <a:buFont typeface="Arial" panose="020B0604020202020204" pitchFamily="34" charset="0"/>
              <a:buChar char="•"/>
            </a:pPr>
            <a:r>
              <a:rPr lang="en-US" baseline="0" dirty="0" smtClean="0"/>
              <a:t>May still need something else to back it up – appointments on Outlook calendars, etc.  </a:t>
            </a:r>
          </a:p>
          <a:p>
            <a:pPr marL="1106481" lvl="2"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Make sure any </a:t>
            </a:r>
            <a:r>
              <a:rPr lang="en-US" b="1" baseline="0" dirty="0" smtClean="0"/>
              <a:t>form</a:t>
            </a:r>
            <a:r>
              <a:rPr lang="en-US" baseline="0" dirty="0" smtClean="0"/>
              <a:t> you’re using </a:t>
            </a:r>
            <a:r>
              <a:rPr lang="en-US" b="1" baseline="0" dirty="0" smtClean="0"/>
              <a:t>contains</a:t>
            </a:r>
            <a:r>
              <a:rPr lang="en-US" baseline="0" dirty="0" smtClean="0"/>
              <a:t> the </a:t>
            </a:r>
            <a:r>
              <a:rPr lang="en-US" b="1" baseline="0" dirty="0" smtClean="0"/>
              <a:t>required components on page 7 of the Guidelines</a:t>
            </a:r>
            <a:r>
              <a:rPr lang="en-US" baseline="0" dirty="0" smtClean="0"/>
              <a:t>.  There’s also a </a:t>
            </a:r>
            <a:r>
              <a:rPr lang="en-US" b="1" baseline="0" dirty="0" smtClean="0"/>
              <a:t>checklist on page 14 </a:t>
            </a:r>
            <a:r>
              <a:rPr lang="en-US" baseline="0" dirty="0" smtClean="0"/>
              <a:t>to help.    </a:t>
            </a:r>
          </a:p>
          <a:p>
            <a:endParaRPr lang="en-US" b="0" baseline="0" dirty="0" smtClean="0"/>
          </a:p>
          <a:p>
            <a:r>
              <a:rPr lang="en-US" b="1" baseline="0" dirty="0" smtClean="0"/>
              <a:t>Reconciling </a:t>
            </a:r>
            <a:r>
              <a:rPr lang="en-US" b="0" baseline="0" dirty="0" smtClean="0"/>
              <a:t>– </a:t>
            </a:r>
          </a:p>
          <a:p>
            <a:endParaRPr lang="en-US" b="0" baseline="0" dirty="0" smtClean="0"/>
          </a:p>
          <a:p>
            <a:pPr marL="174708" indent="-174708">
              <a:buFont typeface="Arial" panose="020B0604020202020204" pitchFamily="34" charset="0"/>
              <a:buChar char="•"/>
            </a:pPr>
            <a:r>
              <a:rPr lang="en-US" b="1" dirty="0" smtClean="0"/>
              <a:t>Remember our example before</a:t>
            </a:r>
            <a:r>
              <a:rPr lang="en-US" b="1" baseline="0" dirty="0" smtClean="0"/>
              <a:t> </a:t>
            </a:r>
            <a:r>
              <a:rPr lang="en-US" baseline="0" dirty="0" smtClean="0"/>
              <a:t>of the employee </a:t>
            </a:r>
            <a:r>
              <a:rPr lang="en-US" b="1" baseline="0" dirty="0" smtClean="0"/>
              <a:t>charged 50% to WorkFirst and 50% to state </a:t>
            </a:r>
            <a:r>
              <a:rPr lang="en-US" baseline="0" dirty="0" smtClean="0"/>
              <a:t>funding?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Remember how their </a:t>
            </a:r>
            <a:r>
              <a:rPr lang="en-US" b="1" baseline="0" dirty="0" smtClean="0"/>
              <a:t>T&amp;E reports reflected 40% of their time worked on WorkFirst activities and 60% on the other </a:t>
            </a:r>
            <a:r>
              <a:rPr lang="en-US" baseline="0" dirty="0" smtClean="0"/>
              <a:t>activities?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It is a federal requirement that </a:t>
            </a:r>
            <a:r>
              <a:rPr lang="en-US" b="1" baseline="0" dirty="0" smtClean="0"/>
              <a:t>if there’s more than a 5% variance in</a:t>
            </a:r>
            <a:r>
              <a:rPr lang="en-US" baseline="0" dirty="0" smtClean="0"/>
              <a:t> what is/was </a:t>
            </a:r>
            <a:r>
              <a:rPr lang="en-US" baseline="0" dirty="0" smtClean="0"/>
              <a:t>charged to a grant </a:t>
            </a:r>
            <a:r>
              <a:rPr lang="en-US" baseline="0" dirty="0" smtClean="0"/>
              <a:t>and what was recorded on T&amp;E reports, </a:t>
            </a:r>
            <a:r>
              <a:rPr lang="en-US" b="1" baseline="0" dirty="0" smtClean="0"/>
              <a:t>and the variance results in more salary and benefits being charged to the grant than was actually worked on that program, then </a:t>
            </a:r>
            <a:r>
              <a:rPr lang="en-US" b="1" baseline="0" dirty="0" smtClean="0"/>
              <a:t>the amounts charged to the grant must be </a:t>
            </a:r>
            <a:r>
              <a:rPr lang="en-US" b="1" baseline="0" dirty="0" smtClean="0"/>
              <a:t>changed</a:t>
            </a:r>
            <a:r>
              <a:rPr lang="en-US" b="0" baseline="0" dirty="0" smtClean="0"/>
              <a:t>.  </a:t>
            </a:r>
            <a:endParaRPr lang="en-US" baseline="0" dirty="0" smtClean="0"/>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You </a:t>
            </a:r>
            <a:r>
              <a:rPr lang="en-US" b="1" baseline="0" dirty="0" smtClean="0"/>
              <a:t>must reconcile T&amp;E reports with amounts charged to grants by the end of the grant or fiscal year</a:t>
            </a:r>
            <a:r>
              <a:rPr lang="en-US" baseline="0" dirty="0" smtClean="0"/>
              <a:t>, whichever comes first.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You must do this before your final billing!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This may mean that you need to refund some money to the grant.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If you’re unsure how to refund money to the grant, contact SBCTC grant staff for help.  </a:t>
            </a:r>
            <a:endParaRPr lang="en-US" baseline="0" dirty="0" smtClean="0"/>
          </a:p>
          <a:p>
            <a:pPr marL="640594" lvl="1" indent="-174708">
              <a:buFont typeface="Arial" panose="020B0604020202020204" pitchFamily="34" charset="0"/>
              <a:buChar char="•"/>
            </a:pPr>
            <a:endParaRPr lang="en-US" b="0" baseline="0" dirty="0" smtClean="0"/>
          </a:p>
          <a:p>
            <a:pPr marL="183394" lvl="0" indent="-174708">
              <a:buFont typeface="Arial" panose="020B0604020202020204" pitchFamily="34" charset="0"/>
              <a:buChar char="•"/>
            </a:pPr>
            <a:r>
              <a:rPr lang="en-US" b="0" baseline="0" dirty="0" smtClean="0"/>
              <a:t>Best practice, for grants that run on the state fiscal year cycle, is to reconcile work reported on T&amp;E forms against what was charged to the grant in late May.  This gives you time to adjust your May billing, if necessary, and still submit a budget revision, if necessary, but the mid-June budget revision deadline.  </a:t>
            </a:r>
            <a:endParaRPr lang="en-US" b="0" baseline="0" dirty="0" smtClean="0"/>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9</a:t>
            </a:fld>
            <a:endParaRPr lang="en-US"/>
          </a:p>
        </p:txBody>
      </p:sp>
    </p:spTree>
    <p:extLst>
      <p:ext uri="{BB962C8B-B14F-4D97-AF65-F5344CB8AC3E}">
        <p14:creationId xmlns:p14="http://schemas.microsoft.com/office/powerpoint/2010/main" val="38332623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smtClean="0"/>
              <a:t>Title slide</a:t>
            </a:r>
            <a:endParaRPr lang="en-US" dirty="0"/>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smtClean="0"/>
              <a:t>Subheading</a:t>
            </a:r>
            <a:endParaRPr lang="en-US" dirty="0"/>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smtClean="0"/>
              <a:t>Presenter(s)</a:t>
            </a:r>
            <a:br>
              <a:rPr lang="en-US" dirty="0" smtClean="0"/>
            </a:br>
            <a:r>
              <a:rPr lang="en-US" dirty="0" smtClean="0"/>
              <a:t>Month Day, Year</a:t>
            </a:r>
            <a:endParaRPr lang="en-US" dirty="0"/>
          </a:p>
        </p:txBody>
      </p:sp>
    </p:spTree>
    <p:extLst>
      <p:ext uri="{BB962C8B-B14F-4D97-AF65-F5344CB8AC3E}">
        <p14:creationId xmlns:p14="http://schemas.microsoft.com/office/powerpoint/2010/main" val="28546382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smtClean="0"/>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5/20/2019</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5/20/2019</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smtClean="0"/>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7458421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smtClean="0"/>
              <a:t>Final Slide</a:t>
            </a:r>
            <a:endParaRPr lang="en-US" dirty="0"/>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smtClean="0"/>
              <a:t>Always use a Final Slide in order to include the Creative Commons footer language in the presentation.</a:t>
            </a:r>
            <a:br>
              <a:rPr lang="en-US" dirty="0" smtClean="0"/>
            </a:br>
            <a:r>
              <a:rPr lang="en-US" dirty="0" smtClean="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b="0" i="1" kern="1200" dirty="0" smtClean="0">
                <a:solidFill>
                  <a:schemeClr val="bg1">
                    <a:lumMod val="50000"/>
                  </a:schemeClr>
                </a:solidFill>
                <a:effectLst/>
                <a:latin typeface="+mn-lt"/>
                <a:ea typeface="+mn-ea"/>
                <a:cs typeface="+mn-cs"/>
              </a:rPr>
              <a:t>Except where otherwise noted, this work is licensed under </a:t>
            </a:r>
            <a:r>
              <a:rPr lang="en-US" sz="750" b="0" i="1" u="sng" kern="1200" dirty="0" smtClean="0">
                <a:solidFill>
                  <a:schemeClr val="tx1"/>
                </a:solidFill>
                <a:effectLst/>
                <a:latin typeface="+mn-lt"/>
                <a:ea typeface="+mn-ea"/>
                <a:cs typeface="+mn-cs"/>
              </a:rPr>
              <a:t>CC BY 4.0</a:t>
            </a:r>
            <a:r>
              <a:rPr lang="en-US" sz="750" b="0" i="1" dirty="0" smtClean="0">
                <a:solidFill>
                  <a:schemeClr val="bg1">
                    <a:lumMod val="50000"/>
                  </a:schemeClr>
                </a:solidFill>
                <a:latin typeface="+mn-lt"/>
              </a:rPr>
              <a:t>.</a:t>
            </a:r>
            <a:endParaRPr lang="en-US" sz="750" b="0" i="1" dirty="0">
              <a:solidFill>
                <a:schemeClr val="bg1">
                  <a:lumMod val="50000"/>
                </a:schemeClr>
              </a:solidFill>
              <a:latin typeface="+mn-lt"/>
            </a:endParaRP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38084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smtClean="0"/>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5/20/2019</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smtClean="0"/>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smtClean="0"/>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5/20/2019</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smtClean="0"/>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5/20/2019</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smtClean="0"/>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smtClean="0"/>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smtClean="0"/>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5/20/2019</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smtClean="0"/>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5/20/2019</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5/20/2019</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smtClean="0"/>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smtClean="0"/>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5/20/2019</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smtClean="0"/>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smtClean="0"/>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5/20/2019</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mrockwell@sbctc.edu" TargetMode="External"/><Relationship Id="rId2" Type="http://schemas.openxmlformats.org/officeDocument/2006/relationships/notesSlide" Target="../notesSlides/notesSlide15.xml"/><Relationship Id="rId1" Type="http://schemas.openxmlformats.org/officeDocument/2006/relationships/slideLayout" Target="../slideLayouts/slideLayout12.xml"/><Relationship Id="rId5" Type="http://schemas.openxmlformats.org/officeDocument/2006/relationships/hyperlink" Target="mailto:mjacobs@sbctc.edu" TargetMode="External"/><Relationship Id="rId4" Type="http://schemas.openxmlformats.org/officeDocument/2006/relationships/hyperlink" Target="mailto:swanager@sbcc.edu"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ogms.sbctc.edu/HowTo.asp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sbctc.edu/colleges-staff/grants/manage-grant.aspx" TargetMode="External"/><Relationship Id="rId4" Type="http://schemas.openxmlformats.org/officeDocument/2006/relationships/hyperlink" Target="https://obis.sbctc.ed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dirty="0" smtClean="0"/>
              <a:t>Overview</a:t>
            </a:r>
            <a:endParaRPr lang="en-US" dirty="0"/>
          </a:p>
        </p:txBody>
      </p:sp>
      <p:sp>
        <p:nvSpPr>
          <p:cNvPr id="4" name="Title 3"/>
          <p:cNvSpPr>
            <a:spLocks noGrp="1"/>
          </p:cNvSpPr>
          <p:nvPr>
            <p:ph type="title"/>
          </p:nvPr>
        </p:nvSpPr>
        <p:spPr/>
        <p:txBody>
          <a:bodyPr/>
          <a:lstStyle/>
          <a:p>
            <a:r>
              <a:rPr lang="en-US" dirty="0" smtClean="0"/>
              <a:t>Time and Effort</a:t>
            </a:r>
            <a:endParaRPr lang="en-US" dirty="0"/>
          </a:p>
        </p:txBody>
      </p:sp>
      <p:sp>
        <p:nvSpPr>
          <p:cNvPr id="6" name="Text Placeholder 5"/>
          <p:cNvSpPr>
            <a:spLocks noGrp="1"/>
          </p:cNvSpPr>
          <p:nvPr>
            <p:ph type="body" sz="quarter" idx="10"/>
          </p:nvPr>
        </p:nvSpPr>
        <p:spPr/>
        <p:txBody>
          <a:bodyPr/>
          <a:lstStyle/>
          <a:p>
            <a:r>
              <a:rPr lang="en-US" dirty="0" smtClean="0"/>
              <a:t>May 2019</a:t>
            </a:r>
            <a:endParaRPr lang="en-US" dirty="0"/>
          </a:p>
        </p:txBody>
      </p:sp>
    </p:spTree>
    <p:extLst>
      <p:ext uri="{BB962C8B-B14F-4D97-AF65-F5344CB8AC3E}">
        <p14:creationId xmlns:p14="http://schemas.microsoft.com/office/powerpoint/2010/main" val="32837834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confirmation – part 1</a:t>
            </a:r>
            <a:endParaRPr lang="en-US" dirty="0"/>
          </a:p>
        </p:txBody>
      </p:sp>
      <p:sp>
        <p:nvSpPr>
          <p:cNvPr id="3" name="Content Placeholder 2"/>
          <p:cNvSpPr>
            <a:spLocks noGrp="1"/>
          </p:cNvSpPr>
          <p:nvPr>
            <p:ph idx="1"/>
          </p:nvPr>
        </p:nvSpPr>
        <p:spPr/>
        <p:txBody>
          <a:bodyPr/>
          <a:lstStyle/>
          <a:p>
            <a:r>
              <a:rPr lang="en-US" dirty="0" smtClean="0"/>
              <a:t>Only for exempt staff &amp; faculty</a:t>
            </a:r>
          </a:p>
          <a:p>
            <a:pPr marL="514350" indent="-514350">
              <a:buFont typeface="+mj-lt"/>
              <a:buAutoNum type="arabicPeriod"/>
            </a:pPr>
            <a:r>
              <a:rPr lang="en-US" dirty="0" smtClean="0"/>
              <a:t>Initial work plan/budget</a:t>
            </a:r>
          </a:p>
          <a:p>
            <a:pPr lvl="1"/>
            <a:r>
              <a:rPr lang="en-US" dirty="0" smtClean="0"/>
              <a:t>Funding sources identified</a:t>
            </a:r>
          </a:p>
          <a:p>
            <a:pPr lvl="1"/>
            <a:r>
              <a:rPr lang="en-US" dirty="0" smtClean="0"/>
              <a:t>Includes $ and % of salary</a:t>
            </a:r>
          </a:p>
          <a:p>
            <a:pPr lvl="1"/>
            <a:r>
              <a:rPr lang="en-US" dirty="0" smtClean="0"/>
              <a:t>Monitor and adjust as necessary</a:t>
            </a:r>
          </a:p>
          <a:p>
            <a:pPr lvl="1"/>
            <a:r>
              <a:rPr lang="en-US" dirty="0" smtClean="0"/>
              <a:t>Accounts for 100% of position’s activities/funding</a:t>
            </a:r>
          </a:p>
          <a:p>
            <a:pPr lvl="2"/>
            <a:r>
              <a:rPr lang="en-US" dirty="0" smtClean="0"/>
              <a:t>Each federal, match, or leveraged funding source listed </a:t>
            </a:r>
          </a:p>
          <a:p>
            <a:pPr lvl="2"/>
            <a:r>
              <a:rPr lang="en-US" dirty="0" smtClean="0"/>
              <a:t>Non-federal, non-match, or non-leveraged funds may be lumped into “Other” line</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10</a:t>
            </a:fld>
            <a:endParaRPr lang="en-US" dirty="0"/>
          </a:p>
        </p:txBody>
      </p:sp>
    </p:spTree>
    <p:extLst>
      <p:ext uri="{BB962C8B-B14F-4D97-AF65-F5344CB8AC3E}">
        <p14:creationId xmlns:p14="http://schemas.microsoft.com/office/powerpoint/2010/main" val="35296312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confirmation – part 2</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2"/>
            </a:pPr>
            <a:r>
              <a:rPr lang="en-US" dirty="0" smtClean="0"/>
              <a:t>Recording activity</a:t>
            </a:r>
          </a:p>
          <a:p>
            <a:pPr lvl="1"/>
            <a:r>
              <a:rPr lang="en-US" dirty="0" smtClean="0"/>
              <a:t>Completed per academic term</a:t>
            </a:r>
          </a:p>
          <a:p>
            <a:pPr lvl="1"/>
            <a:r>
              <a:rPr lang="en-US" dirty="0" smtClean="0"/>
              <a:t>Adjust payroll if more than 5% variance</a:t>
            </a:r>
          </a:p>
          <a:p>
            <a:pPr marL="514350" indent="-514350">
              <a:buFont typeface="+mj-lt"/>
              <a:buAutoNum type="arabicPeriod" startAt="2"/>
            </a:pPr>
            <a:r>
              <a:rPr lang="en-US" dirty="0" smtClean="0"/>
              <a:t>Verifying/Certifying</a:t>
            </a:r>
          </a:p>
          <a:p>
            <a:pPr lvl="1"/>
            <a:r>
              <a:rPr lang="en-US" dirty="0" smtClean="0"/>
              <a:t>Signed by employee or other staff with direct knowledge of work</a:t>
            </a:r>
          </a:p>
          <a:p>
            <a:pPr lvl="1"/>
            <a:r>
              <a:rPr lang="en-US" dirty="0" smtClean="0"/>
              <a:t>Must be able to verify work/assignments</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11</a:t>
            </a:fld>
            <a:endParaRPr lang="en-US" dirty="0"/>
          </a:p>
        </p:txBody>
      </p:sp>
    </p:spTree>
    <p:extLst>
      <p:ext uri="{BB962C8B-B14F-4D97-AF65-F5344CB8AC3E}">
        <p14:creationId xmlns:p14="http://schemas.microsoft.com/office/powerpoint/2010/main" val="888826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funding source</a:t>
            </a:r>
            <a:endParaRPr lang="en-US" dirty="0"/>
          </a:p>
        </p:txBody>
      </p:sp>
      <p:sp>
        <p:nvSpPr>
          <p:cNvPr id="3" name="Content Placeholder 2"/>
          <p:cNvSpPr>
            <a:spLocks noGrp="1"/>
          </p:cNvSpPr>
          <p:nvPr>
            <p:ph idx="1"/>
          </p:nvPr>
        </p:nvSpPr>
        <p:spPr/>
        <p:txBody>
          <a:bodyPr/>
          <a:lstStyle/>
          <a:p>
            <a:r>
              <a:rPr lang="en-US" dirty="0" smtClean="0"/>
              <a:t>Exempt staff/faculty funded by a single funding source – 100% from a single, federal grant or 100% match/leveraged funds – may complete quarterly Certification of Pay statements. </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12</a:t>
            </a:fld>
            <a:endParaRPr lang="en-US" dirty="0"/>
          </a:p>
        </p:txBody>
      </p:sp>
    </p:spTree>
    <p:extLst>
      <p:ext uri="{BB962C8B-B14F-4D97-AF65-F5344CB8AC3E}">
        <p14:creationId xmlns:p14="http://schemas.microsoft.com/office/powerpoint/2010/main" val="23381653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Incidental work</a:t>
            </a:r>
            <a:endParaRPr lang="en-US" dirty="0"/>
          </a:p>
        </p:txBody>
      </p:sp>
      <p:sp>
        <p:nvSpPr>
          <p:cNvPr id="3" name="Content Placeholder 2"/>
          <p:cNvSpPr>
            <a:spLocks noGrp="1"/>
          </p:cNvSpPr>
          <p:nvPr>
            <p:ph idx="1"/>
          </p:nvPr>
        </p:nvSpPr>
        <p:spPr/>
        <p:txBody>
          <a:bodyPr/>
          <a:lstStyle/>
          <a:p>
            <a:r>
              <a:rPr lang="en-US" dirty="0" smtClean="0"/>
              <a:t>No T&amp;E is needed if: </a:t>
            </a:r>
          </a:p>
          <a:p>
            <a:pPr lvl="1"/>
            <a:r>
              <a:rPr lang="en-US" dirty="0" smtClean="0"/>
              <a:t>Assignments are short-term (less than 1 academic term)</a:t>
            </a:r>
          </a:p>
          <a:p>
            <a:pPr lvl="1"/>
            <a:r>
              <a:rPr lang="en-US" dirty="0" smtClean="0"/>
              <a:t>Duties are not ongoing</a:t>
            </a:r>
          </a:p>
          <a:p>
            <a:r>
              <a:rPr lang="en-US" dirty="0" smtClean="0"/>
              <a:t>Must still be separately identified and documents in organization’s financial system</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13</a:t>
            </a:fld>
            <a:endParaRPr lang="en-US" dirty="0"/>
          </a:p>
        </p:txBody>
      </p:sp>
    </p:spTree>
    <p:extLst>
      <p:ext uri="{BB962C8B-B14F-4D97-AF65-F5344CB8AC3E}">
        <p14:creationId xmlns:p14="http://schemas.microsoft.com/office/powerpoint/2010/main" val="5413151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 evaluations</a:t>
            </a:r>
            <a:endParaRPr lang="en-US" dirty="0"/>
          </a:p>
        </p:txBody>
      </p:sp>
      <p:sp>
        <p:nvSpPr>
          <p:cNvPr id="3" name="Content Placeholder 2"/>
          <p:cNvSpPr>
            <a:spLocks noGrp="1"/>
          </p:cNvSpPr>
          <p:nvPr>
            <p:ph idx="1"/>
          </p:nvPr>
        </p:nvSpPr>
        <p:spPr/>
        <p:txBody>
          <a:bodyPr/>
          <a:lstStyle/>
          <a:p>
            <a:r>
              <a:rPr lang="en-US" dirty="0" smtClean="0"/>
              <a:t>Organizations must do an internal evaluation annually of T&amp;E reporting/systems.  </a:t>
            </a:r>
          </a:p>
          <a:p>
            <a:r>
              <a:rPr lang="en-US" dirty="0" smtClean="0"/>
              <a:t>SBCTC or State Auditors Office review does not meet this requirement. </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14</a:t>
            </a:fld>
            <a:endParaRPr lang="en-US" dirty="0"/>
          </a:p>
        </p:txBody>
      </p:sp>
    </p:spTree>
    <p:extLst>
      <p:ext uri="{BB962C8B-B14F-4D97-AF65-F5344CB8AC3E}">
        <p14:creationId xmlns:p14="http://schemas.microsoft.com/office/powerpoint/2010/main" val="1752262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sp>
        <p:nvSpPr>
          <p:cNvPr id="3" name="Text Placeholder 2"/>
          <p:cNvSpPr>
            <a:spLocks noGrp="1"/>
          </p:cNvSpPr>
          <p:nvPr>
            <p:ph type="body" sz="quarter" idx="10"/>
          </p:nvPr>
        </p:nvSpPr>
        <p:spPr>
          <a:xfrm>
            <a:off x="628649" y="2265367"/>
            <a:ext cx="8071467" cy="3428855"/>
          </a:xfrm>
        </p:spPr>
        <p:txBody>
          <a:bodyPr/>
          <a:lstStyle/>
          <a:p>
            <a:pPr marL="228600" indent="-228600" defTabSz="914400">
              <a:spcBef>
                <a:spcPts val="1000"/>
              </a:spcBef>
            </a:pPr>
            <a:r>
              <a:rPr lang="en-US" dirty="0"/>
              <a:t>SBCTC Contacts: </a:t>
            </a:r>
            <a:endParaRPr lang="en-US" dirty="0" smtClean="0"/>
          </a:p>
          <a:p>
            <a:pPr marL="684213" lvl="2">
              <a:spcBef>
                <a:spcPts val="1000"/>
              </a:spcBef>
            </a:pPr>
            <a:r>
              <a:rPr lang="en-US" sz="2400" dirty="0">
                <a:solidFill>
                  <a:srgbClr val="003764"/>
                </a:solidFill>
              </a:rPr>
              <a:t>Michele Rockwell, Contracts Specialist, </a:t>
            </a:r>
            <a:r>
              <a:rPr lang="en-US" sz="2400" dirty="0">
                <a:solidFill>
                  <a:srgbClr val="003764"/>
                </a:solidFill>
                <a:hlinkClick r:id="rId3"/>
              </a:rPr>
              <a:t>mrockwell@sbctc.edu</a:t>
            </a:r>
            <a:r>
              <a:rPr lang="en-US" sz="2400" dirty="0">
                <a:solidFill>
                  <a:srgbClr val="003764"/>
                </a:solidFill>
              </a:rPr>
              <a:t> / </a:t>
            </a:r>
            <a:r>
              <a:rPr lang="en-US" sz="2400" dirty="0" smtClean="0">
                <a:solidFill>
                  <a:srgbClr val="003764"/>
                </a:solidFill>
              </a:rPr>
              <a:t>360-704-4343</a:t>
            </a:r>
          </a:p>
          <a:p>
            <a:pPr marL="684213" lvl="2">
              <a:spcBef>
                <a:spcPts val="1000"/>
              </a:spcBef>
            </a:pPr>
            <a:r>
              <a:rPr lang="en-US" sz="2400" dirty="0" smtClean="0"/>
              <a:t>Susan Wanager, Policy Associate-Fiscal Management, </a:t>
            </a:r>
            <a:r>
              <a:rPr lang="en-US" sz="2400" dirty="0" smtClean="0">
                <a:hlinkClick r:id="rId4"/>
              </a:rPr>
              <a:t>swanager@sbcc.edu</a:t>
            </a:r>
            <a:r>
              <a:rPr lang="en-US" sz="2400" dirty="0" smtClean="0"/>
              <a:t> / 360-704-4344</a:t>
            </a:r>
          </a:p>
          <a:p>
            <a:pPr marL="684213" lvl="2">
              <a:spcBef>
                <a:spcPts val="1000"/>
              </a:spcBef>
            </a:pPr>
            <a:r>
              <a:rPr lang="en-US" sz="2400" dirty="0" smtClean="0"/>
              <a:t>Maryam Jacobs, System Internal Auditor, </a:t>
            </a:r>
            <a:br>
              <a:rPr lang="en-US" sz="2400" dirty="0" smtClean="0"/>
            </a:br>
            <a:r>
              <a:rPr lang="en-US" sz="2400" dirty="0" smtClean="0">
                <a:hlinkClick r:id="rId5"/>
              </a:rPr>
              <a:t>mjacobs@sbctc.edu</a:t>
            </a:r>
            <a:r>
              <a:rPr lang="en-US" sz="2400" dirty="0" smtClean="0"/>
              <a:t> / 360-704-4389</a:t>
            </a:r>
            <a:endParaRPr lang="en-US" sz="2400" dirty="0"/>
          </a:p>
        </p:txBody>
      </p:sp>
    </p:spTree>
    <p:extLst>
      <p:ext uri="{BB962C8B-B14F-4D97-AF65-F5344CB8AC3E}">
        <p14:creationId xmlns:p14="http://schemas.microsoft.com/office/powerpoint/2010/main" val="4188286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Guidelines</a:t>
            </a:r>
            <a:endParaRPr lang="en-US" dirty="0"/>
          </a:p>
        </p:txBody>
      </p:sp>
      <p:sp>
        <p:nvSpPr>
          <p:cNvPr id="3" name="Content Placeholder 2"/>
          <p:cNvSpPr>
            <a:spLocks noGrp="1"/>
          </p:cNvSpPr>
          <p:nvPr>
            <p:ph idx="1"/>
          </p:nvPr>
        </p:nvSpPr>
        <p:spPr/>
        <p:txBody>
          <a:bodyPr/>
          <a:lstStyle/>
          <a:p>
            <a:r>
              <a:rPr lang="en-US" dirty="0" smtClean="0"/>
              <a:t>Time and Effort guidelines can be found: </a:t>
            </a:r>
          </a:p>
          <a:p>
            <a:pPr lvl="1"/>
            <a:r>
              <a:rPr lang="en-US" dirty="0" smtClean="0"/>
              <a:t>In the “How To” section of </a:t>
            </a:r>
            <a:r>
              <a:rPr lang="en-US" dirty="0" smtClean="0">
                <a:hlinkClick r:id="rId3"/>
              </a:rPr>
              <a:t>OGMS</a:t>
            </a:r>
            <a:endParaRPr lang="en-US" dirty="0" smtClean="0"/>
          </a:p>
          <a:p>
            <a:pPr lvl="1"/>
            <a:r>
              <a:rPr lang="en-US" dirty="0" smtClean="0"/>
              <a:t>In the “Resources” section of </a:t>
            </a:r>
            <a:r>
              <a:rPr lang="en-US" dirty="0" smtClean="0">
                <a:hlinkClick r:id="rId4"/>
              </a:rPr>
              <a:t>OBIS</a:t>
            </a:r>
            <a:endParaRPr lang="en-US" dirty="0" smtClean="0"/>
          </a:p>
          <a:p>
            <a:pPr lvl="1"/>
            <a:r>
              <a:rPr lang="en-US" dirty="0" smtClean="0"/>
              <a:t>On the SBCTC </a:t>
            </a:r>
            <a:r>
              <a:rPr lang="en-US" dirty="0" smtClean="0">
                <a:hlinkClick r:id="rId5"/>
              </a:rPr>
              <a:t>web page</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2</a:t>
            </a:fld>
            <a:endParaRPr lang="en-US" dirty="0"/>
          </a:p>
        </p:txBody>
      </p:sp>
    </p:spTree>
    <p:extLst>
      <p:ext uri="{BB962C8B-B14F-4D97-AF65-F5344CB8AC3E}">
        <p14:creationId xmlns:p14="http://schemas.microsoft.com/office/powerpoint/2010/main" val="4255914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time and effort reporting? </a:t>
            </a:r>
            <a:endParaRPr lang="en-US" dirty="0"/>
          </a:p>
        </p:txBody>
      </p:sp>
      <p:sp>
        <p:nvSpPr>
          <p:cNvPr id="3" name="Content Placeholder 2"/>
          <p:cNvSpPr>
            <a:spLocks noGrp="1"/>
          </p:cNvSpPr>
          <p:nvPr>
            <p:ph idx="1"/>
          </p:nvPr>
        </p:nvSpPr>
        <p:spPr/>
        <p:txBody>
          <a:bodyPr/>
          <a:lstStyle/>
          <a:p>
            <a:r>
              <a:rPr lang="en-US" dirty="0" smtClean="0"/>
              <a:t>Time and Effort (T&amp;E) reporting is the federally mandated method of certifying that salaries and benefits charged to a federal grant are accurate and </a:t>
            </a:r>
            <a:r>
              <a:rPr lang="en-US" dirty="0" smtClean="0"/>
              <a:t>used </a:t>
            </a:r>
            <a:r>
              <a:rPr lang="en-US" dirty="0" smtClean="0"/>
              <a:t>to support such charges. </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1585296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Must Complete T&amp;E Reports?</a:t>
            </a:r>
            <a:br>
              <a:rPr lang="en-US" dirty="0"/>
            </a:br>
            <a:endParaRPr lang="en-US" dirty="0"/>
          </a:p>
        </p:txBody>
      </p:sp>
      <p:sp>
        <p:nvSpPr>
          <p:cNvPr id="3" name="Content Placeholder 2"/>
          <p:cNvSpPr>
            <a:spLocks noGrp="1"/>
          </p:cNvSpPr>
          <p:nvPr>
            <p:ph idx="1"/>
          </p:nvPr>
        </p:nvSpPr>
        <p:spPr/>
        <p:txBody>
          <a:bodyPr/>
          <a:lstStyle/>
          <a:p>
            <a:pPr marL="285750" indent="-285750">
              <a:spcAft>
                <a:spcPts val="600"/>
              </a:spcAft>
            </a:pPr>
            <a:r>
              <a:rPr lang="en-US" dirty="0">
                <a:solidFill>
                  <a:srgbClr val="002060"/>
                </a:solidFill>
              </a:rPr>
              <a:t>Any faculty/staff funded in whole or in part by a federal grant must complete T&amp;E reports</a:t>
            </a:r>
          </a:p>
          <a:p>
            <a:pPr marL="285750" indent="-285750">
              <a:spcAft>
                <a:spcPts val="600"/>
              </a:spcAft>
            </a:pPr>
            <a:r>
              <a:rPr lang="en-US" dirty="0" smtClean="0">
                <a:solidFill>
                  <a:srgbClr val="002060"/>
                </a:solidFill>
              </a:rPr>
              <a:t>Faculty/staff funded by non-federal funds used as match or leveraged funds must also complete T&amp;E reports</a:t>
            </a:r>
            <a:endParaRPr lang="en-US" dirty="0">
              <a:solidFill>
                <a:srgbClr val="002060"/>
              </a:solidFill>
            </a:endParaRPr>
          </a:p>
        </p:txBody>
      </p:sp>
      <p:sp>
        <p:nvSpPr>
          <p:cNvPr id="4" name="Slide Number Placeholder 3"/>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275859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T&amp;E vs payroll reports</a:t>
            </a:r>
            <a:endParaRPr lang="en-US" dirty="0"/>
          </a:p>
        </p:txBody>
      </p:sp>
      <p:sp>
        <p:nvSpPr>
          <p:cNvPr id="3" name="Content Placeholder 2"/>
          <p:cNvSpPr>
            <a:spLocks noGrp="1"/>
          </p:cNvSpPr>
          <p:nvPr>
            <p:ph idx="1"/>
          </p:nvPr>
        </p:nvSpPr>
        <p:spPr/>
        <p:txBody>
          <a:bodyPr/>
          <a:lstStyle/>
          <a:p>
            <a:pPr>
              <a:spcAft>
                <a:spcPts val="600"/>
              </a:spcAft>
            </a:pPr>
            <a:r>
              <a:rPr lang="en-US" dirty="0">
                <a:solidFill>
                  <a:srgbClr val="002060"/>
                </a:solidFill>
              </a:rPr>
              <a:t>Payroll </a:t>
            </a:r>
            <a:r>
              <a:rPr lang="en-US" dirty="0" smtClean="0">
                <a:solidFill>
                  <a:srgbClr val="002060"/>
                </a:solidFill>
              </a:rPr>
              <a:t>reports</a:t>
            </a:r>
          </a:p>
          <a:p>
            <a:pPr lvl="1">
              <a:spcAft>
                <a:spcPts val="600"/>
              </a:spcAft>
            </a:pPr>
            <a:r>
              <a:rPr lang="en-US" dirty="0" smtClean="0">
                <a:solidFill>
                  <a:srgbClr val="002060"/>
                </a:solidFill>
              </a:rPr>
              <a:t>Shows how </a:t>
            </a:r>
            <a:r>
              <a:rPr lang="en-US" dirty="0">
                <a:solidFill>
                  <a:srgbClr val="002060"/>
                </a:solidFill>
              </a:rPr>
              <a:t>an employee is paid</a:t>
            </a:r>
          </a:p>
          <a:p>
            <a:pPr>
              <a:spcAft>
                <a:spcPts val="600"/>
              </a:spcAft>
            </a:pPr>
            <a:r>
              <a:rPr lang="en-US" dirty="0">
                <a:solidFill>
                  <a:srgbClr val="002060"/>
                </a:solidFill>
              </a:rPr>
              <a:t>T&amp;E </a:t>
            </a:r>
            <a:r>
              <a:rPr lang="en-US" dirty="0" smtClean="0">
                <a:solidFill>
                  <a:srgbClr val="002060"/>
                </a:solidFill>
              </a:rPr>
              <a:t>reports</a:t>
            </a:r>
          </a:p>
          <a:p>
            <a:pPr lvl="1">
              <a:spcAft>
                <a:spcPts val="600"/>
              </a:spcAft>
            </a:pPr>
            <a:r>
              <a:rPr lang="en-US" dirty="0" smtClean="0">
                <a:solidFill>
                  <a:srgbClr val="002060"/>
                </a:solidFill>
              </a:rPr>
              <a:t>Shows actual </a:t>
            </a:r>
            <a:r>
              <a:rPr lang="en-US" dirty="0">
                <a:solidFill>
                  <a:srgbClr val="002060"/>
                </a:solidFill>
              </a:rPr>
              <a:t>time worked in each area </a:t>
            </a:r>
          </a:p>
          <a:p>
            <a:pPr lvl="1">
              <a:spcAft>
                <a:spcPts val="600"/>
              </a:spcAft>
            </a:pPr>
            <a:r>
              <a:rPr lang="en-US" dirty="0" smtClean="0">
                <a:solidFill>
                  <a:srgbClr val="002060"/>
                </a:solidFill>
              </a:rPr>
              <a:t>Are certified</a:t>
            </a:r>
            <a:endParaRPr lang="en-US" dirty="0">
              <a:solidFill>
                <a:srgbClr val="002060"/>
              </a:solidFill>
            </a:endParaRPr>
          </a:p>
          <a:p>
            <a:pPr lvl="1">
              <a:spcAft>
                <a:spcPts val="600"/>
              </a:spcAft>
            </a:pPr>
            <a:r>
              <a:rPr lang="en-US" dirty="0" smtClean="0">
                <a:solidFill>
                  <a:srgbClr val="002060"/>
                </a:solidFill>
              </a:rPr>
              <a:t>Are used </a:t>
            </a:r>
            <a:r>
              <a:rPr lang="en-US" dirty="0">
                <a:solidFill>
                  <a:srgbClr val="002060"/>
                </a:solidFill>
              </a:rPr>
              <a:t>to adjust payroll when necessary</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2068632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Acceptable </a:t>
            </a:r>
            <a:r>
              <a:rPr lang="en-US" dirty="0" err="1" smtClean="0"/>
              <a:t>t&amp;E</a:t>
            </a:r>
            <a:r>
              <a:rPr lang="en-US" dirty="0" smtClean="0"/>
              <a:t> systems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After-the-Fact Activity Report</a:t>
            </a:r>
          </a:p>
          <a:p>
            <a:pPr marL="514350" indent="-514350">
              <a:buFont typeface="+mj-lt"/>
              <a:buAutoNum type="arabicPeriod"/>
            </a:pPr>
            <a:r>
              <a:rPr lang="en-US" dirty="0" smtClean="0"/>
              <a:t>Plan Confirmation</a:t>
            </a:r>
          </a:p>
          <a:p>
            <a:pPr marL="514350" indent="-514350">
              <a:buFont typeface="+mj-lt"/>
              <a:buAutoNum type="arabicPeriod"/>
            </a:pPr>
            <a:r>
              <a:rPr lang="en-US" dirty="0" smtClean="0"/>
              <a:t>Multiple Confirmation</a:t>
            </a:r>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13590791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T&amp;E Systems by Employee type</a:t>
            </a:r>
          </a:p>
        </p:txBody>
      </p:sp>
      <p:sp>
        <p:nvSpPr>
          <p:cNvPr id="3" name="Content Placeholder 2"/>
          <p:cNvSpPr>
            <a:spLocks noGrp="1"/>
          </p:cNvSpPr>
          <p:nvPr>
            <p:ph idx="1"/>
          </p:nvPr>
        </p:nvSpPr>
        <p:spPr/>
        <p:txBody>
          <a:bodyPr/>
          <a:lstStyle/>
          <a:p>
            <a:r>
              <a:rPr lang="en-US" dirty="0" smtClean="0"/>
              <a:t>Classified, Hourly, and Student Workers</a:t>
            </a:r>
          </a:p>
          <a:p>
            <a:pPr marL="971550" lvl="1" indent="-514350">
              <a:buFont typeface="+mj-lt"/>
              <a:buAutoNum type="arabicPeriod"/>
            </a:pPr>
            <a:r>
              <a:rPr lang="en-US" dirty="0" smtClean="0"/>
              <a:t>After-the-Fact Activity Report</a:t>
            </a:r>
          </a:p>
          <a:p>
            <a:r>
              <a:rPr lang="en-US" dirty="0" smtClean="0"/>
              <a:t>Exempt Staff &amp; Faculty</a:t>
            </a:r>
          </a:p>
          <a:p>
            <a:pPr marL="971550" lvl="1" indent="-514350">
              <a:buFont typeface="+mj-lt"/>
              <a:buAutoNum type="arabicPeriod"/>
            </a:pPr>
            <a:r>
              <a:rPr lang="en-US" dirty="0"/>
              <a:t>After-the-Fact Activity Report</a:t>
            </a:r>
          </a:p>
          <a:p>
            <a:pPr marL="971550" lvl="1" indent="-514350">
              <a:buFont typeface="+mj-lt"/>
              <a:buAutoNum type="arabicPeriod"/>
            </a:pPr>
            <a:r>
              <a:rPr lang="en-US" dirty="0" smtClean="0"/>
              <a:t>Plan Confirmation</a:t>
            </a:r>
          </a:p>
          <a:p>
            <a:pPr marL="971550" lvl="1" indent="-514350">
              <a:buFont typeface="+mj-lt"/>
              <a:buAutoNum type="arabicPeriod"/>
            </a:pPr>
            <a:r>
              <a:rPr lang="en-US" dirty="0" smtClean="0"/>
              <a:t>Multiple Confirmation</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40997735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After-the-fact </a:t>
            </a:r>
            <a:r>
              <a:rPr lang="en-US" dirty="0" err="1" smtClean="0"/>
              <a:t>t&amp;E</a:t>
            </a:r>
            <a:r>
              <a:rPr lang="en-US" dirty="0" smtClean="0"/>
              <a:t> – part 1</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solidFill>
                  <a:srgbClr val="002060"/>
                </a:solidFill>
              </a:rPr>
              <a:t>Initial </a:t>
            </a:r>
            <a:r>
              <a:rPr lang="en-US" dirty="0">
                <a:solidFill>
                  <a:srgbClr val="002060"/>
                </a:solidFill>
              </a:rPr>
              <a:t>budget estimates </a:t>
            </a:r>
            <a:endParaRPr lang="en-US" dirty="0" smtClean="0">
              <a:solidFill>
                <a:srgbClr val="002060"/>
              </a:solidFill>
            </a:endParaRPr>
          </a:p>
          <a:p>
            <a:pPr lvl="1"/>
            <a:r>
              <a:rPr lang="en-US" dirty="0" smtClean="0">
                <a:solidFill>
                  <a:srgbClr val="002060"/>
                </a:solidFill>
              </a:rPr>
              <a:t>Funding </a:t>
            </a:r>
            <a:r>
              <a:rPr lang="en-US" dirty="0">
                <a:solidFill>
                  <a:srgbClr val="002060"/>
                </a:solidFill>
              </a:rPr>
              <a:t>sources </a:t>
            </a:r>
            <a:r>
              <a:rPr lang="en-US" dirty="0" smtClean="0">
                <a:solidFill>
                  <a:srgbClr val="002060"/>
                </a:solidFill>
              </a:rPr>
              <a:t>identified</a:t>
            </a:r>
          </a:p>
          <a:p>
            <a:pPr lvl="1"/>
            <a:r>
              <a:rPr lang="en-US" dirty="0">
                <a:solidFill>
                  <a:srgbClr val="002060"/>
                </a:solidFill>
              </a:rPr>
              <a:t>Must monitor and adjust as necessary</a:t>
            </a:r>
          </a:p>
          <a:p>
            <a:pPr marL="0" indent="0">
              <a:buNone/>
            </a:pPr>
            <a:r>
              <a:rPr lang="en-US" dirty="0">
                <a:solidFill>
                  <a:srgbClr val="002060"/>
                </a:solidFill>
              </a:rPr>
              <a:t>2.  Recording Activity</a:t>
            </a:r>
          </a:p>
          <a:p>
            <a:pPr lvl="1">
              <a:spcAft>
                <a:spcPts val="600"/>
              </a:spcAft>
            </a:pPr>
            <a:r>
              <a:rPr lang="en-US" dirty="0">
                <a:solidFill>
                  <a:srgbClr val="002060"/>
                </a:solidFill>
              </a:rPr>
              <a:t>Account for 100% of </a:t>
            </a:r>
            <a:r>
              <a:rPr lang="en-US" dirty="0" smtClean="0">
                <a:solidFill>
                  <a:srgbClr val="002060"/>
                </a:solidFill>
              </a:rPr>
              <a:t>time</a:t>
            </a:r>
          </a:p>
          <a:p>
            <a:pPr lvl="2">
              <a:spcAft>
                <a:spcPts val="600"/>
              </a:spcAft>
            </a:pPr>
            <a:r>
              <a:rPr lang="en-US" dirty="0" smtClean="0">
                <a:solidFill>
                  <a:srgbClr val="002060"/>
                </a:solidFill>
              </a:rPr>
              <a:t>Include each funding source and leave </a:t>
            </a:r>
            <a:endParaRPr lang="en-US" dirty="0">
              <a:solidFill>
                <a:srgbClr val="002060"/>
              </a:solidFill>
            </a:endParaRPr>
          </a:p>
          <a:p>
            <a:pPr lvl="1">
              <a:spcAft>
                <a:spcPts val="600"/>
              </a:spcAft>
            </a:pPr>
            <a:r>
              <a:rPr lang="en-US" dirty="0">
                <a:solidFill>
                  <a:srgbClr val="002060"/>
                </a:solidFill>
              </a:rPr>
              <a:t>Completed at least monthly</a:t>
            </a:r>
          </a:p>
          <a:p>
            <a:pPr lvl="1">
              <a:spcAft>
                <a:spcPts val="600"/>
              </a:spcAft>
            </a:pPr>
            <a:r>
              <a:rPr lang="en-US" dirty="0">
                <a:solidFill>
                  <a:srgbClr val="002060"/>
                </a:solidFill>
              </a:rPr>
              <a:t>Correspond to pay periods</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36532129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After-the-fact </a:t>
            </a:r>
            <a:r>
              <a:rPr lang="en-US" dirty="0" err="1"/>
              <a:t>t&amp;E</a:t>
            </a:r>
            <a:r>
              <a:rPr lang="en-US" dirty="0"/>
              <a:t> – part </a:t>
            </a:r>
            <a:r>
              <a:rPr lang="en-US" dirty="0" smtClean="0"/>
              <a:t>2</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3"/>
            </a:pPr>
            <a:r>
              <a:rPr lang="en-US" dirty="0" smtClean="0"/>
              <a:t>Verifying/Certifying</a:t>
            </a:r>
            <a:endParaRPr lang="en-US" dirty="0"/>
          </a:p>
          <a:p>
            <a:pPr lvl="1"/>
            <a:r>
              <a:rPr lang="en-US" dirty="0" smtClean="0"/>
              <a:t>Signed by employee or other person with direct knowledge of work completed</a:t>
            </a:r>
            <a:endParaRPr lang="en-US" dirty="0"/>
          </a:p>
          <a:p>
            <a:pPr lvl="1"/>
            <a:r>
              <a:rPr lang="en-US" dirty="0" smtClean="0"/>
              <a:t>Organization must have way to verify accuracy</a:t>
            </a:r>
            <a:endParaRPr lang="en-US" dirty="0"/>
          </a:p>
          <a:p>
            <a:pPr marL="514350" indent="-514350">
              <a:buFont typeface="+mj-lt"/>
              <a:buAutoNum type="arabicPeriod" startAt="3"/>
            </a:pPr>
            <a:r>
              <a:rPr lang="en-US" dirty="0" smtClean="0"/>
              <a:t>Forms</a:t>
            </a:r>
            <a:endParaRPr lang="en-US" dirty="0"/>
          </a:p>
          <a:p>
            <a:pPr lvl="1"/>
            <a:r>
              <a:rPr lang="en-US" dirty="0" smtClean="0"/>
              <a:t>Must contain requirements in guidelines – pages 7 &amp; 14</a:t>
            </a:r>
          </a:p>
          <a:p>
            <a:pPr marL="514350" indent="-514350">
              <a:buFont typeface="+mj-lt"/>
              <a:buAutoNum type="arabicPeriod" startAt="5"/>
            </a:pPr>
            <a:r>
              <a:rPr lang="en-US" dirty="0" smtClean="0"/>
              <a:t>Reconciling</a:t>
            </a:r>
          </a:p>
          <a:p>
            <a:pPr lvl="1"/>
            <a:r>
              <a:rPr lang="en-US" dirty="0" smtClean="0"/>
              <a:t>If more than 5% variance, must reconcile actual payroll with T&amp;E reports by end of grant and/or fiscal year</a:t>
            </a:r>
            <a:endParaRPr lang="en-US" dirty="0"/>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9</a:t>
            </a:fld>
            <a:endParaRPr lang="en-US" dirty="0"/>
          </a:p>
        </p:txBody>
      </p:sp>
    </p:spTree>
    <p:extLst>
      <p:ext uri="{BB962C8B-B14F-4D97-AF65-F5344CB8AC3E}">
        <p14:creationId xmlns:p14="http://schemas.microsoft.com/office/powerpoint/2010/main" val="26610723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98FFB89-CD0A-4600-B5B7-284311B06406}" vid="{A645EE94-F025-4290-8BAC-E89C32ADF8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IconOverlay xmlns="http://schemas.microsoft.com/sharepoint/v4" xsi:nil="true"/>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Z7X6SQ3F62JH-64-60</_dlc_DocId>
    <_dlc_DocIdUrl xmlns="dbb9891f-5342-44b3-9004-2472729e727f">
      <Url>https://portal.sbctc.edu/sites/Intranet/publications/_layouts/15/DocIdRedir.aspx?ID=Z7X6SQ3F62JH-64-60</Url>
      <Description>Z7X6SQ3F62JH-64-60</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70379E-069C-4252-B979-6B76F195F191}">
  <ds:schemaRefs>
    <ds:schemaRef ds:uri="http://purl.org/dc/elements/1.1/"/>
    <ds:schemaRef ds:uri="dbb9891f-5342-44b3-9004-2472729e727f"/>
    <ds:schemaRef ds:uri="http://www.w3.org/XML/1998/namespace"/>
    <ds:schemaRef ds:uri="http://purl.org/dc/terms/"/>
    <ds:schemaRef ds:uri="http://schemas.microsoft.com/office/2006/metadata/properties"/>
    <ds:schemaRef ds:uri="http://purl.org/dc/dcmitype/"/>
    <ds:schemaRef ds:uri="http://schemas.microsoft.com/office/infopath/2007/PartnerControls"/>
    <ds:schemaRef ds:uri="http://schemas.microsoft.com/sharepoint/v4"/>
    <ds:schemaRef ds:uri="http://schemas.microsoft.com/office/2006/documentManagement/types"/>
    <ds:schemaRef ds:uri="http://schemas.openxmlformats.org/package/2006/metadata/core-properties"/>
    <ds:schemaRef ds:uri="686bc730-dfb5-4557-ac43-64e2aeb71117"/>
    <ds:schemaRef ds:uri="http://schemas.microsoft.com/sharepoint/v3"/>
  </ds:schemaRefs>
</ds:datastoreItem>
</file>

<file path=customXml/itemProps2.xml><?xml version="1.0" encoding="utf-8"?>
<ds:datastoreItem xmlns:ds="http://schemas.openxmlformats.org/officeDocument/2006/customXml" ds:itemID="{5DFCAF06-B281-46F1-9433-BE57D7AEA8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5F84AC4-BFAE-47A4-8790-301A8B46D7CC}">
  <ds:schemaRefs>
    <ds:schemaRef ds:uri="http://schemas.microsoft.com/sharepoint/events"/>
  </ds:schemaRefs>
</ds:datastoreItem>
</file>

<file path=customXml/itemProps4.xml><?xml version="1.0" encoding="utf-8"?>
<ds:datastoreItem xmlns:ds="http://schemas.openxmlformats.org/officeDocument/2006/customXml" ds:itemID="{CD5F824B-ED21-4DB4-913E-AC9EA07BEC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188</TotalTime>
  <Words>2519</Words>
  <Application>Microsoft Office PowerPoint</Application>
  <PresentationFormat>On-screen Show (4:3)</PresentationFormat>
  <Paragraphs>292</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Franklin Gothic Book</vt:lpstr>
      <vt:lpstr>Franklin Gothic Medium</vt:lpstr>
      <vt:lpstr>Office Theme</vt:lpstr>
      <vt:lpstr>Time and Effort</vt:lpstr>
      <vt:lpstr>Guidelines</vt:lpstr>
      <vt:lpstr>What is time and effort reporting? </vt:lpstr>
      <vt:lpstr>Who Must Complete T&amp;E Reports? </vt:lpstr>
      <vt:lpstr>T&amp;E vs payroll reports</vt:lpstr>
      <vt:lpstr>Acceptable t&amp;E systems</vt:lpstr>
      <vt:lpstr>T&amp;E Systems by Employee type</vt:lpstr>
      <vt:lpstr>After-the-fact t&amp;E – part 1</vt:lpstr>
      <vt:lpstr>After-the-fact t&amp;E – part 2</vt:lpstr>
      <vt:lpstr>Plan confirmation – part 1</vt:lpstr>
      <vt:lpstr>Plan confirmation – part 2</vt:lpstr>
      <vt:lpstr>Single funding source</vt:lpstr>
      <vt:lpstr>Incidental work</vt:lpstr>
      <vt:lpstr>Annual evaluations</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SBCTC PowerPoint template</dc:title>
  <dc:creator>Katie Rose</dc:creator>
  <cp:lastModifiedBy>Michele Rockwell</cp:lastModifiedBy>
  <cp:revision>20</cp:revision>
  <cp:lastPrinted>2019-05-20T17:18:26Z</cp:lastPrinted>
  <dcterms:created xsi:type="dcterms:W3CDTF">2018-05-24T23:21:12Z</dcterms:created>
  <dcterms:modified xsi:type="dcterms:W3CDTF">2019-05-20T22:29:44Z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dd1dc9d0-b599-4e44-a800-d2570dbbc0e7</vt:lpwstr>
  </property>
</Properties>
</file>