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736" r:id="rId5"/>
    <p:sldMasterId id="2147483771" r:id="rId6"/>
  </p:sldMasterIdLst>
  <p:notesMasterIdLst>
    <p:notesMasterId r:id="rId48"/>
  </p:notesMasterIdLst>
  <p:handoutMasterIdLst>
    <p:handoutMasterId r:id="rId49"/>
  </p:handoutMasterIdLst>
  <p:sldIdLst>
    <p:sldId id="256" r:id="rId7"/>
    <p:sldId id="355" r:id="rId8"/>
    <p:sldId id="259" r:id="rId9"/>
    <p:sldId id="354" r:id="rId10"/>
    <p:sldId id="260" r:id="rId11"/>
    <p:sldId id="427" r:id="rId12"/>
    <p:sldId id="428" r:id="rId13"/>
    <p:sldId id="429" r:id="rId14"/>
    <p:sldId id="430" r:id="rId15"/>
    <p:sldId id="431" r:id="rId16"/>
    <p:sldId id="432" r:id="rId17"/>
    <p:sldId id="433" r:id="rId18"/>
    <p:sldId id="434" r:id="rId19"/>
    <p:sldId id="453" r:id="rId20"/>
    <p:sldId id="436" r:id="rId21"/>
    <p:sldId id="437" r:id="rId22"/>
    <p:sldId id="438" r:id="rId23"/>
    <p:sldId id="439" r:id="rId24"/>
    <p:sldId id="440" r:id="rId25"/>
    <p:sldId id="441" r:id="rId26"/>
    <p:sldId id="435" r:id="rId27"/>
    <p:sldId id="321" r:id="rId28"/>
    <p:sldId id="320" r:id="rId29"/>
    <p:sldId id="442" r:id="rId30"/>
    <p:sldId id="443" r:id="rId31"/>
    <p:sldId id="444" r:id="rId32"/>
    <p:sldId id="445" r:id="rId33"/>
    <p:sldId id="446" r:id="rId34"/>
    <p:sldId id="447" r:id="rId35"/>
    <p:sldId id="448" r:id="rId36"/>
    <p:sldId id="279" r:id="rId37"/>
    <p:sldId id="426" r:id="rId38"/>
    <p:sldId id="425" r:id="rId39"/>
    <p:sldId id="424" r:id="rId40"/>
    <p:sldId id="449" r:id="rId41"/>
    <p:sldId id="450" r:id="rId42"/>
    <p:sldId id="451" r:id="rId43"/>
    <p:sldId id="452" r:id="rId44"/>
    <p:sldId id="367" r:id="rId45"/>
    <p:sldId id="1295" r:id="rId46"/>
    <p:sldId id="353" r:id="rId4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A36C9-474E-4499-AD96-0CDC0E20CD0B}" v="9" dt="2023-08-15T15:02:06.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5218" autoAdjust="0"/>
  </p:normalViewPr>
  <p:slideViewPr>
    <p:cSldViewPr snapToGrid="0">
      <p:cViewPr varScale="1">
        <p:scale>
          <a:sx n="108" d="100"/>
          <a:sy n="108" d="100"/>
        </p:scale>
        <p:origin x="5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5BD50B-A614-CA1D-38EA-7B1EF68D3E18}"/>
              </a:ext>
            </a:extLst>
          </p:cNvPr>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a:extLst>
              <a:ext uri="{FF2B5EF4-FFF2-40B4-BE49-F238E27FC236}">
                <a16:creationId xmlns:a16="http://schemas.microsoft.com/office/drawing/2014/main" id="{F8627115-1B3B-594E-823F-73BAF3E7BE1C}"/>
              </a:ext>
            </a:extLst>
          </p:cNvPr>
          <p:cNvSpPr>
            <a:spLocks noGrp="1"/>
          </p:cNvSpPr>
          <p:nvPr>
            <p:ph type="dt" sz="quarter" idx="1"/>
          </p:nvPr>
        </p:nvSpPr>
        <p:spPr>
          <a:xfrm>
            <a:off x="4143737" y="0"/>
            <a:ext cx="3169810" cy="481370"/>
          </a:xfrm>
          <a:prstGeom prst="rect">
            <a:avLst/>
          </a:prstGeom>
        </p:spPr>
        <p:txBody>
          <a:bodyPr vert="horz" lIns="94704" tIns="47352" rIns="94704" bIns="47352" rtlCol="0"/>
          <a:lstStyle>
            <a:lvl1pPr algn="r">
              <a:defRPr sz="1200"/>
            </a:lvl1pPr>
          </a:lstStyle>
          <a:p>
            <a:endParaRPr lang="en-US"/>
          </a:p>
        </p:txBody>
      </p:sp>
      <p:sp>
        <p:nvSpPr>
          <p:cNvPr id="4" name="Footer Placeholder 3">
            <a:extLst>
              <a:ext uri="{FF2B5EF4-FFF2-40B4-BE49-F238E27FC236}">
                <a16:creationId xmlns:a16="http://schemas.microsoft.com/office/drawing/2014/main" id="{C960B118-8CBB-2576-EE29-85B9819B49AA}"/>
              </a:ext>
            </a:extLst>
          </p:cNvPr>
          <p:cNvSpPr>
            <a:spLocks noGrp="1"/>
          </p:cNvSpPr>
          <p:nvPr>
            <p:ph type="ftr" sz="quarter" idx="2"/>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649970-486C-3FFC-6735-5B1CA2A17C4F}"/>
              </a:ext>
            </a:extLst>
          </p:cNvPr>
          <p:cNvSpPr>
            <a:spLocks noGrp="1"/>
          </p:cNvSpPr>
          <p:nvPr>
            <p:ph type="sldNum" sz="quarter" idx="3"/>
          </p:nvPr>
        </p:nvSpPr>
        <p:spPr>
          <a:xfrm>
            <a:off x="4143737" y="9119831"/>
            <a:ext cx="3169810" cy="481370"/>
          </a:xfrm>
          <a:prstGeom prst="rect">
            <a:avLst/>
          </a:prstGeom>
        </p:spPr>
        <p:txBody>
          <a:bodyPr vert="horz" lIns="94704" tIns="47352" rIns="94704" bIns="47352" rtlCol="0" anchor="b"/>
          <a:lstStyle>
            <a:lvl1pPr algn="r">
              <a:defRPr sz="1200"/>
            </a:lvl1pPr>
          </a:lstStyle>
          <a:p>
            <a:fld id="{CA2610FA-0541-4DA2-A28F-F1FF9057D654}" type="slidenum">
              <a:rPr lang="en-US" smtClean="0"/>
              <a:t>‹#›</a:t>
            </a:fld>
            <a:endParaRPr lang="en-US"/>
          </a:p>
        </p:txBody>
      </p:sp>
    </p:spTree>
    <p:extLst>
      <p:ext uri="{BB962C8B-B14F-4D97-AF65-F5344CB8AC3E}">
        <p14:creationId xmlns:p14="http://schemas.microsoft.com/office/powerpoint/2010/main" val="35222099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623DC656-0902-42F5-AEB1-3CFDE29ECAD2}" type="slidenum">
              <a:rPr lang="en-US" smtClean="0"/>
              <a:t>‹#›</a:t>
            </a:fld>
            <a:endParaRPr lang="en-US"/>
          </a:p>
        </p:txBody>
      </p:sp>
    </p:spTree>
    <p:extLst>
      <p:ext uri="{BB962C8B-B14F-4D97-AF65-F5344CB8AC3E}">
        <p14:creationId xmlns:p14="http://schemas.microsoft.com/office/powerpoint/2010/main" val="241689655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nchor="t">
            <a:normAutofit/>
          </a:bodyPr>
          <a:lstStyle>
            <a:lvl1pPr>
              <a:defRPr sz="2400"/>
            </a:lvl1pPr>
            <a:lvl2pPr>
              <a:defRPr sz="22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F8CA440-19DC-4B8A-8AF9-06B563D24E4C}" type="slidenum">
              <a:rPr lang="en-US" smtClean="0"/>
              <a:t>‹#›</a:t>
            </a:fld>
            <a:endParaRPr lang="en-US" dirty="0"/>
          </a:p>
        </p:txBody>
      </p:sp>
      <p:sp>
        <p:nvSpPr>
          <p:cNvPr id="7" name="Footer Placeholder 4">
            <a:extLst>
              <a:ext uri="{FF2B5EF4-FFF2-40B4-BE49-F238E27FC236}">
                <a16:creationId xmlns:a16="http://schemas.microsoft.com/office/drawing/2014/main" id="{54501C0A-F408-3C01-58F1-53FD1B1AAA34}"/>
              </a:ext>
            </a:extLst>
          </p:cNvPr>
          <p:cNvSpPr txBox="1">
            <a:spLocks/>
          </p:cNvSpPr>
          <p:nvPr userDrawn="1"/>
        </p:nvSpPr>
        <p:spPr>
          <a:xfrm>
            <a:off x="3433721" y="6337177"/>
            <a:ext cx="5938836" cy="309201"/>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t>The Bruman Group, PLLC © 2023. All rights reserved.</a:t>
            </a:r>
          </a:p>
        </p:txBody>
      </p:sp>
    </p:spTree>
    <p:extLst>
      <p:ext uri="{BB962C8B-B14F-4D97-AF65-F5344CB8AC3E}">
        <p14:creationId xmlns:p14="http://schemas.microsoft.com/office/powerpoint/2010/main" val="3141912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0758922" y="6217920"/>
            <a:ext cx="488198" cy="436880"/>
          </a:xfrm>
        </p:spPr>
        <p:txBody>
          <a:bodyPr/>
          <a:lstStyle>
            <a:lvl1pPr>
              <a:defRPr sz="1800"/>
            </a:lvl1pPr>
          </a:lstStyle>
          <a:p>
            <a:fld id="{A9F09778-9A65-4D4B-A12D-CCF52E919142}" type="slidenum">
              <a:rPr lang="en-US" smtClean="0"/>
              <a:pPr/>
              <a:t>‹#›</a:t>
            </a:fld>
            <a:endParaRPr lang="en-US" dirty="0"/>
          </a:p>
        </p:txBody>
      </p:sp>
    </p:spTree>
    <p:extLst>
      <p:ext uri="{BB962C8B-B14F-4D97-AF65-F5344CB8AC3E}">
        <p14:creationId xmlns:p14="http://schemas.microsoft.com/office/powerpoint/2010/main" val="85199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58922" y="6217920"/>
            <a:ext cx="528838" cy="436880"/>
          </a:xfrm>
        </p:spPr>
        <p:txBody>
          <a:bodyPr/>
          <a:lstStyle>
            <a:lvl1pPr>
              <a:defRPr sz="1800"/>
            </a:lvl1pPr>
          </a:lstStyle>
          <a:p>
            <a:fld id="{A9F09778-9A65-4D4B-A12D-CCF52E919142}" type="slidenum">
              <a:rPr lang="en-US" smtClean="0"/>
              <a:pPr/>
              <a:t>‹#›</a:t>
            </a:fld>
            <a:endParaRPr lang="en-US" dirty="0"/>
          </a:p>
        </p:txBody>
      </p:sp>
    </p:spTree>
    <p:extLst>
      <p:ext uri="{BB962C8B-B14F-4D97-AF65-F5344CB8AC3E}">
        <p14:creationId xmlns:p14="http://schemas.microsoft.com/office/powerpoint/2010/main" val="65637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userDrawn="1"/>
        </p:nvSpPr>
        <p:spPr>
          <a:xfrm>
            <a:off x="0" y="0"/>
            <a:ext cx="6096000" cy="6451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10"/>
          <p:cNvSpPr>
            <a:spLocks noGrp="1"/>
          </p:cNvSpPr>
          <p:nvPr>
            <p:ph type="sldNum" sz="quarter" idx="12"/>
          </p:nvPr>
        </p:nvSpPr>
        <p:spPr>
          <a:xfrm>
            <a:off x="10758922" y="6217920"/>
            <a:ext cx="488198" cy="487680"/>
          </a:xfrm>
        </p:spPr>
        <p:txBody>
          <a:bodyPr/>
          <a:lstStyle>
            <a:lvl1pPr>
              <a:defRPr sz="1800"/>
            </a:lvl1pPr>
          </a:lstStyle>
          <a:p>
            <a:fld id="{A9F09778-9A65-4D4B-A12D-CCF52E919142}" type="slidenum">
              <a:rPr lang="en-US" smtClean="0"/>
              <a:pPr/>
              <a:t>‹#›</a:t>
            </a:fld>
            <a:endParaRPr lang="en-US" dirty="0"/>
          </a:p>
        </p:txBody>
      </p:sp>
    </p:spTree>
    <p:extLst>
      <p:ext uri="{BB962C8B-B14F-4D97-AF65-F5344CB8AC3E}">
        <p14:creationId xmlns:p14="http://schemas.microsoft.com/office/powerpoint/2010/main" val="885803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9"/>
          <p:cNvSpPr>
            <a:spLocks noGrp="1"/>
          </p:cNvSpPr>
          <p:nvPr>
            <p:ph type="sldNum" sz="quarter" idx="12"/>
          </p:nvPr>
        </p:nvSpPr>
        <p:spPr>
          <a:xfrm>
            <a:off x="10758922" y="6217920"/>
            <a:ext cx="518678" cy="497840"/>
          </a:xfrm>
        </p:spPr>
        <p:txBody>
          <a:bodyPr/>
          <a:lstStyle>
            <a:lvl1pPr>
              <a:defRPr sz="1800"/>
            </a:lvl1pPr>
          </a:lstStyle>
          <a:p>
            <a:fld id="{A9F09778-9A65-4D4B-A12D-CCF52E919142}" type="slidenum">
              <a:rPr lang="en-US" smtClean="0"/>
              <a:pPr/>
              <a:t>‹#›</a:t>
            </a:fld>
            <a:endParaRPr lang="en-US" dirty="0"/>
          </a:p>
        </p:txBody>
      </p:sp>
    </p:spTree>
    <p:extLst>
      <p:ext uri="{BB962C8B-B14F-4D97-AF65-F5344CB8AC3E}">
        <p14:creationId xmlns:p14="http://schemas.microsoft.com/office/powerpoint/2010/main" val="331462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9F09778-9A65-4D4B-A12D-CCF52E919142}" type="slidenum">
              <a:rPr lang="en-US" smtClean="0"/>
              <a:t>‹#›</a:t>
            </a:fld>
            <a:endParaRPr lang="en-US"/>
          </a:p>
        </p:txBody>
      </p:sp>
    </p:spTree>
    <p:extLst>
      <p:ext uri="{BB962C8B-B14F-4D97-AF65-F5344CB8AC3E}">
        <p14:creationId xmlns:p14="http://schemas.microsoft.com/office/powerpoint/2010/main" val="11829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758922" y="6217920"/>
            <a:ext cx="538998" cy="416560"/>
          </a:xfrm>
        </p:spPr>
        <p:txBody>
          <a:bodyPr/>
          <a:lstStyle>
            <a:lvl1pPr>
              <a:defRPr sz="1800"/>
            </a:lvl1pPr>
          </a:lstStyle>
          <a:p>
            <a:fld id="{A9F09778-9A65-4D4B-A12D-CCF52E919142}" type="slidenum">
              <a:rPr lang="en-US" smtClean="0"/>
              <a:pPr/>
              <a:t>‹#›</a:t>
            </a:fld>
            <a:endParaRPr lang="en-US" dirty="0"/>
          </a:p>
        </p:txBody>
      </p:sp>
    </p:spTree>
    <p:extLst>
      <p:ext uri="{BB962C8B-B14F-4D97-AF65-F5344CB8AC3E}">
        <p14:creationId xmlns:p14="http://schemas.microsoft.com/office/powerpoint/2010/main" val="159830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endParaRPr lang="en-US" sz="1200" dirty="0"/>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useBgFill="1">
        <p:nvSpPr>
          <p:cNvPr id="4" name="Rectangle 3">
            <a:extLst>
              <a:ext uri="{FF2B5EF4-FFF2-40B4-BE49-F238E27FC236}">
                <a16:creationId xmlns:a16="http://schemas.microsoft.com/office/drawing/2014/main" id="{99F68097-900F-7E80-EC52-0851918E161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27991EF-2493-A64C-A999-96B2AA2AD517}"/>
              </a:ext>
            </a:extLst>
          </p:cNvPr>
          <p:cNvSpPr/>
          <p:nvPr userDrawn="1"/>
        </p:nvSpPr>
        <p:spPr>
          <a:xfrm>
            <a:off x="609084" y="2965074"/>
            <a:ext cx="128016" cy="9144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420F6FC-C69B-7A34-C76B-5422069B8245}"/>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17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endParaRPr lang="en-US" sz="1200" dirty="0"/>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A65A5C87-DF58-40C8-B092-1DE63DB4547E}" type="slidenum">
              <a:rPr lang="en-US" smtClean="0"/>
              <a:t>‹#›</a:t>
            </a:fld>
            <a:endParaRPr lang="en-US" dirty="0"/>
          </a:p>
        </p:txBody>
      </p:sp>
    </p:spTree>
    <p:extLst>
      <p:ext uri="{BB962C8B-B14F-4D97-AF65-F5344CB8AC3E}">
        <p14:creationId xmlns:p14="http://schemas.microsoft.com/office/powerpoint/2010/main" val="271369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500062"/>
            <a:ext cx="10543032" cy="1325563"/>
          </a:xfrm>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543031"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endParaRPr lang="en-US" sz="1200" dirty="0"/>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388093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Slide Number Placeholder 8"/>
          <p:cNvSpPr>
            <a:spLocks noGrp="1"/>
          </p:cNvSpPr>
          <p:nvPr>
            <p:ph type="sldNum" sz="quarter" idx="12"/>
          </p:nvPr>
        </p:nvSpPr>
        <p:spPr>
          <a:xfrm>
            <a:off x="10758922" y="6116320"/>
            <a:ext cx="508518" cy="467360"/>
          </a:xfrm>
        </p:spPr>
        <p:txBody>
          <a:bodyPr/>
          <a:lstStyle>
            <a:lvl1pPr>
              <a:defRPr sz="1800"/>
            </a:lvl1pPr>
          </a:lstStyle>
          <a:p>
            <a:fld id="{A9F09778-9A65-4D4B-A12D-CCF52E919142}" type="slidenum">
              <a:rPr lang="en-US" smtClean="0"/>
              <a:pPr/>
              <a:t>‹#›</a:t>
            </a:fld>
            <a:endParaRPr lang="en-US" dirty="0"/>
          </a:p>
        </p:txBody>
      </p:sp>
    </p:spTree>
    <p:extLst>
      <p:ext uri="{BB962C8B-B14F-4D97-AF65-F5344CB8AC3E}">
        <p14:creationId xmlns:p14="http://schemas.microsoft.com/office/powerpoint/2010/main" val="415073280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0758922" y="6217920"/>
            <a:ext cx="528838" cy="426720"/>
          </a:xfrm>
        </p:spPr>
        <p:txBody>
          <a:bodyPr/>
          <a:lstStyle>
            <a:lvl1pPr>
              <a:defRPr sz="1800"/>
            </a:lvl1pPr>
          </a:lstStyle>
          <a:p>
            <a:fld id="{A9F09778-9A65-4D4B-A12D-CCF52E919142}" type="slidenum">
              <a:rPr lang="en-US" smtClean="0"/>
              <a:pPr/>
              <a:t>‹#›</a:t>
            </a:fld>
            <a:endParaRPr lang="en-US" dirty="0"/>
          </a:p>
        </p:txBody>
      </p:sp>
    </p:spTree>
    <p:extLst>
      <p:ext uri="{BB962C8B-B14F-4D97-AF65-F5344CB8AC3E}">
        <p14:creationId xmlns:p14="http://schemas.microsoft.com/office/powerpoint/2010/main" val="43919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8"/>
          <p:cNvSpPr>
            <a:spLocks noGrp="1"/>
          </p:cNvSpPr>
          <p:nvPr>
            <p:ph type="sldNum" sz="quarter" idx="12"/>
          </p:nvPr>
        </p:nvSpPr>
        <p:spPr>
          <a:xfrm>
            <a:off x="10758922" y="6217920"/>
            <a:ext cx="498358" cy="416560"/>
          </a:xfrm>
        </p:spPr>
        <p:txBody>
          <a:bodyPr/>
          <a:lstStyle>
            <a:lvl1pPr>
              <a:defRPr sz="1800"/>
            </a:lvl1pPr>
          </a:lstStyle>
          <a:p>
            <a:fld id="{A9F09778-9A65-4D4B-A12D-CCF52E919142}" type="slidenum">
              <a:rPr lang="en-US" smtClean="0"/>
              <a:pPr/>
              <a:t>‹#›</a:t>
            </a:fld>
            <a:endParaRPr lang="en-US" dirty="0"/>
          </a:p>
        </p:txBody>
      </p:sp>
    </p:spTree>
    <p:extLst>
      <p:ext uri="{BB962C8B-B14F-4D97-AF65-F5344CB8AC3E}">
        <p14:creationId xmlns:p14="http://schemas.microsoft.com/office/powerpoint/2010/main" val="328398084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2"/>
          </p:nvPr>
        </p:nvSpPr>
        <p:spPr>
          <a:xfrm>
            <a:off x="10758922" y="6217920"/>
            <a:ext cx="589798" cy="518160"/>
          </a:xfrm>
        </p:spPr>
        <p:txBody>
          <a:bodyPr/>
          <a:lstStyle>
            <a:lvl1pPr>
              <a:defRPr sz="1800"/>
            </a:lvl1pPr>
          </a:lstStyle>
          <a:p>
            <a:fld id="{A9F09778-9A65-4D4B-A12D-CCF52E919142}" type="slidenum">
              <a:rPr lang="en-US" smtClean="0"/>
              <a:pPr/>
              <a:t>‹#›</a:t>
            </a:fld>
            <a:endParaRPr lang="en-US" dirty="0"/>
          </a:p>
        </p:txBody>
      </p:sp>
    </p:spTree>
    <p:extLst>
      <p:ext uri="{BB962C8B-B14F-4D97-AF65-F5344CB8AC3E}">
        <p14:creationId xmlns:p14="http://schemas.microsoft.com/office/powerpoint/2010/main" val="111798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a:xfrm>
            <a:off x="10758922" y="6217920"/>
            <a:ext cx="488198" cy="416560"/>
          </a:xfrm>
        </p:spPr>
        <p:txBody>
          <a:bodyPr/>
          <a:lstStyle>
            <a:lvl1pPr>
              <a:defRPr sz="1800"/>
            </a:lvl1pPr>
          </a:lstStyle>
          <a:p>
            <a:fld id="{A9F09778-9A65-4D4B-A12D-CCF52E919142}"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22898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918076" y="329306"/>
            <a:ext cx="815469" cy="311679"/>
          </a:xfrm>
          <a:prstGeom prst="rect">
            <a:avLst/>
          </a:prstGeom>
        </p:spPr>
        <p:txBody>
          <a:bodyPr vert="horz" lIns="91440" tIns="45720" rIns="91440" bIns="45720" rtlCol="0" anchor="ctr"/>
          <a:lstStyle>
            <a:lvl1pPr algn="r">
              <a:defRPr sz="1800">
                <a:solidFill>
                  <a:schemeClr val="accent1"/>
                </a:solidFill>
              </a:defRPr>
            </a:lvl1pPr>
          </a:lstStyle>
          <a:p>
            <a:fld id="{1F8CA440-19DC-4B8A-8AF9-06B563D24E4C}" type="slidenum">
              <a:rPr lang="en-US" smtClean="0"/>
              <a:t>‹#›</a:t>
            </a:fld>
            <a:endParaRPr lang="en-US"/>
          </a:p>
        </p:txBody>
      </p:sp>
      <p:sp>
        <p:nvSpPr>
          <p:cNvPr id="7" name="Footer Placeholder 4">
            <a:extLst>
              <a:ext uri="{FF2B5EF4-FFF2-40B4-BE49-F238E27FC236}">
                <a16:creationId xmlns:a16="http://schemas.microsoft.com/office/drawing/2014/main" id="{5DB4C750-60B8-52FF-4BA8-7218E1E4BE25}"/>
              </a:ext>
            </a:extLst>
          </p:cNvPr>
          <p:cNvSpPr txBox="1">
            <a:spLocks/>
          </p:cNvSpPr>
          <p:nvPr userDrawn="1"/>
        </p:nvSpPr>
        <p:spPr>
          <a:xfrm>
            <a:off x="3433721" y="6337177"/>
            <a:ext cx="5938836" cy="309201"/>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t>The Bruman Group, PLLC © 2023. All rights reserved.</a:t>
            </a:r>
          </a:p>
        </p:txBody>
      </p:sp>
    </p:spTree>
    <p:extLst>
      <p:ext uri="{BB962C8B-B14F-4D97-AF65-F5344CB8AC3E}">
        <p14:creationId xmlns:p14="http://schemas.microsoft.com/office/powerpoint/2010/main" val="1380683634"/>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2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A65A5C87-DF58-40C8-B092-1DE63DB4547E}" type="slidenum">
              <a:rPr lang="en-US" smtClean="0"/>
              <a:t>‹#›</a:t>
            </a:fld>
            <a:endParaRPr lang="en-US" dirty="0"/>
          </a:p>
        </p:txBody>
      </p:sp>
    </p:spTree>
    <p:extLst>
      <p:ext uri="{BB962C8B-B14F-4D97-AF65-F5344CB8AC3E}">
        <p14:creationId xmlns:p14="http://schemas.microsoft.com/office/powerpoint/2010/main" val="2838644950"/>
      </p:ext>
    </p:extLst>
  </p:cSld>
  <p:clrMap bg1="lt1" tx1="dk1" bg2="lt2" tx2="dk2" accent1="accent1" accent2="accent2" accent3="accent3" accent4="accent4" accent5="accent5" accent6="accent6" hlink="hlink" folHlink="folHlink"/>
  <p:sldLayoutIdLst>
    <p:sldLayoutId id="2147483739" r:id="rId1"/>
    <p:sldLayoutId id="2147483743" r:id="rId2"/>
    <p:sldLayoutId id="2147483738" r:id="rId3"/>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9F09778-9A65-4D4B-A12D-CCF52E919142}" type="slidenum">
              <a:rPr lang="en-US" smtClean="0"/>
              <a:t>‹#›</a:t>
            </a:fld>
            <a:endParaRPr lang="en-US"/>
          </a:p>
        </p:txBody>
      </p:sp>
      <p:sp>
        <p:nvSpPr>
          <p:cNvPr id="7" name="Footer Placeholder 4">
            <a:extLst>
              <a:ext uri="{FF2B5EF4-FFF2-40B4-BE49-F238E27FC236}">
                <a16:creationId xmlns:a16="http://schemas.microsoft.com/office/drawing/2014/main" id="{1C099E6B-B09E-AF45-F8A8-FC095693B3C3}"/>
              </a:ext>
            </a:extLst>
          </p:cNvPr>
          <p:cNvSpPr txBox="1">
            <a:spLocks/>
          </p:cNvSpPr>
          <p:nvPr userDrawn="1"/>
        </p:nvSpPr>
        <p:spPr>
          <a:xfrm>
            <a:off x="4173617" y="6451137"/>
            <a:ext cx="5938836" cy="309201"/>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Bruman Group, PLLC © 2023. All rights reserved.</a:t>
            </a:r>
          </a:p>
        </p:txBody>
      </p:sp>
    </p:spTree>
    <p:extLst>
      <p:ext uri="{BB962C8B-B14F-4D97-AF65-F5344CB8AC3E}">
        <p14:creationId xmlns:p14="http://schemas.microsoft.com/office/powerpoint/2010/main" val="21316239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careertech.org/resource/guide-state-leaders-maximizing-perkins-v-comprehensive-local-needs-assessment-local-application-drive-quality-equity-cte"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publicdomainpictures.net/view-image.php?image=380701&amp;picture=any-questions"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pigeonforgechamber.com/2019-fall-foliage-report-in-the-smoky-mountains/"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E678-6D48-5DF6-E513-17AA22CC8196}"/>
              </a:ext>
            </a:extLst>
          </p:cNvPr>
          <p:cNvSpPr>
            <a:spLocks noGrp="1"/>
          </p:cNvSpPr>
          <p:nvPr>
            <p:ph type="ctrTitle"/>
          </p:nvPr>
        </p:nvSpPr>
        <p:spPr>
          <a:xfrm>
            <a:off x="1524000" y="663853"/>
            <a:ext cx="9144000" cy="1863686"/>
          </a:xfrm>
        </p:spPr>
        <p:txBody>
          <a:bodyPr/>
          <a:lstStyle/>
          <a:p>
            <a:r>
              <a:rPr lang="en-US" b="1" dirty="0">
                <a:latin typeface="Century Gothic" panose="020B0502020202020204" pitchFamily="34" charset="0"/>
              </a:rPr>
              <a:t>The CLNA</a:t>
            </a:r>
          </a:p>
        </p:txBody>
      </p:sp>
      <p:sp>
        <p:nvSpPr>
          <p:cNvPr id="3" name="Subtitle 2">
            <a:extLst>
              <a:ext uri="{FF2B5EF4-FFF2-40B4-BE49-F238E27FC236}">
                <a16:creationId xmlns:a16="http://schemas.microsoft.com/office/drawing/2014/main" id="{3CBBB12A-C988-16F2-BF9F-3094D788422E}"/>
              </a:ext>
            </a:extLst>
          </p:cNvPr>
          <p:cNvSpPr>
            <a:spLocks noGrp="1"/>
          </p:cNvSpPr>
          <p:nvPr>
            <p:ph type="subTitle" idx="1"/>
          </p:nvPr>
        </p:nvSpPr>
        <p:spPr>
          <a:xfrm>
            <a:off x="1621723" y="2770514"/>
            <a:ext cx="9144000" cy="838222"/>
          </a:xfrm>
        </p:spPr>
        <p:txBody>
          <a:bodyPr/>
          <a:lstStyle/>
          <a:p>
            <a:r>
              <a:rPr lang="en-US" sz="3200" dirty="0">
                <a:latin typeface="Century Gothic" panose="020B0502020202020204" pitchFamily="34" charset="0"/>
              </a:rPr>
              <a:t>Informing Your Perkins Funding</a:t>
            </a:r>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804FCCA4-DE7C-2CE9-27B5-C1BA7108C755}"/>
              </a:ext>
            </a:extLst>
          </p:cNvPr>
          <p:cNvSpPr txBox="1"/>
          <p:nvPr/>
        </p:nvSpPr>
        <p:spPr>
          <a:xfrm>
            <a:off x="3242078" y="3909924"/>
            <a:ext cx="5582194" cy="369332"/>
          </a:xfrm>
          <a:prstGeom prst="rect">
            <a:avLst/>
          </a:prstGeom>
          <a:noFill/>
        </p:spPr>
        <p:txBody>
          <a:bodyPr wrap="square" rtlCol="0">
            <a:spAutoFit/>
          </a:bodyPr>
          <a:lstStyle/>
          <a:p>
            <a:pPr algn="ctr"/>
            <a:r>
              <a:rPr lang="en-US" dirty="0">
                <a:latin typeface="Century Gothic" panose="020B0502020202020204" pitchFamily="34" charset="0"/>
              </a:rPr>
              <a:t>August 17, 2023</a:t>
            </a:r>
          </a:p>
        </p:txBody>
      </p:sp>
      <p:sp>
        <p:nvSpPr>
          <p:cNvPr id="5" name="TextBox 4">
            <a:extLst>
              <a:ext uri="{FF2B5EF4-FFF2-40B4-BE49-F238E27FC236}">
                <a16:creationId xmlns:a16="http://schemas.microsoft.com/office/drawing/2014/main" id="{D4538A19-FA48-EA1B-32AC-49C74202FBFB}"/>
              </a:ext>
            </a:extLst>
          </p:cNvPr>
          <p:cNvSpPr txBox="1"/>
          <p:nvPr/>
        </p:nvSpPr>
        <p:spPr>
          <a:xfrm>
            <a:off x="3181586" y="4627328"/>
            <a:ext cx="5582194" cy="461665"/>
          </a:xfrm>
          <a:prstGeom prst="rect">
            <a:avLst/>
          </a:prstGeom>
          <a:noFill/>
        </p:spPr>
        <p:txBody>
          <a:bodyPr wrap="square" rtlCol="0">
            <a:spAutoFit/>
          </a:bodyPr>
          <a:lstStyle/>
          <a:p>
            <a:pPr algn="ctr"/>
            <a:r>
              <a:rPr lang="en-US" sz="2400" dirty="0"/>
              <a:t>Presented by:</a:t>
            </a:r>
          </a:p>
        </p:txBody>
      </p:sp>
      <p:sp>
        <p:nvSpPr>
          <p:cNvPr id="8" name="TextBox 7">
            <a:extLst>
              <a:ext uri="{FF2B5EF4-FFF2-40B4-BE49-F238E27FC236}">
                <a16:creationId xmlns:a16="http://schemas.microsoft.com/office/drawing/2014/main" id="{22FC2842-F2A8-A21E-8F4C-9094BA1DD3E2}"/>
              </a:ext>
            </a:extLst>
          </p:cNvPr>
          <p:cNvSpPr txBox="1"/>
          <p:nvPr/>
        </p:nvSpPr>
        <p:spPr>
          <a:xfrm>
            <a:off x="5038406" y="5343298"/>
            <a:ext cx="1766177" cy="369332"/>
          </a:xfrm>
          <a:prstGeom prst="rect">
            <a:avLst/>
          </a:prstGeom>
          <a:noFill/>
        </p:spPr>
        <p:txBody>
          <a:bodyPr wrap="square" rtlCol="0">
            <a:spAutoFit/>
          </a:bodyPr>
          <a:lstStyle/>
          <a:p>
            <a:pPr algn="ctr"/>
            <a:r>
              <a:rPr lang="en-US" dirty="0">
                <a:latin typeface="Century Gothic" panose="020B0502020202020204" pitchFamily="34" charset="0"/>
              </a:rPr>
              <a:t>Steven Spillan</a:t>
            </a:r>
          </a:p>
        </p:txBody>
      </p:sp>
      <p:sp>
        <p:nvSpPr>
          <p:cNvPr id="9" name="TextBox 8">
            <a:extLst>
              <a:ext uri="{FF2B5EF4-FFF2-40B4-BE49-F238E27FC236}">
                <a16:creationId xmlns:a16="http://schemas.microsoft.com/office/drawing/2014/main" id="{27151AD6-901B-01F1-ED08-7FFC2F409D4F}"/>
              </a:ext>
            </a:extLst>
          </p:cNvPr>
          <p:cNvSpPr txBox="1"/>
          <p:nvPr/>
        </p:nvSpPr>
        <p:spPr>
          <a:xfrm>
            <a:off x="4486391" y="5712630"/>
            <a:ext cx="2870205" cy="369332"/>
          </a:xfrm>
          <a:prstGeom prst="rect">
            <a:avLst/>
          </a:prstGeom>
          <a:noFill/>
        </p:spPr>
        <p:txBody>
          <a:bodyPr wrap="square" rtlCol="0">
            <a:spAutoFit/>
          </a:bodyPr>
          <a:lstStyle/>
          <a:p>
            <a:pPr algn="ctr"/>
            <a:r>
              <a:rPr lang="en-US" dirty="0">
                <a:latin typeface="Century Gothic" panose="020B0502020202020204" pitchFamily="34" charset="0"/>
              </a:rPr>
              <a:t>sspillan@bruman.com</a:t>
            </a:r>
          </a:p>
        </p:txBody>
      </p:sp>
      <p:pic>
        <p:nvPicPr>
          <p:cNvPr id="13" name="Picture 12" descr="Logo&#10;&#10;Description automatically generated">
            <a:extLst>
              <a:ext uri="{FF2B5EF4-FFF2-40B4-BE49-F238E27FC236}">
                <a16:creationId xmlns:a16="http://schemas.microsoft.com/office/drawing/2014/main" id="{46265678-0909-6B24-82F5-B42F67B54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532" y="166745"/>
            <a:ext cx="2238302" cy="896948"/>
          </a:xfrm>
          <a:prstGeom prst="rect">
            <a:avLst/>
          </a:prstGeom>
        </p:spPr>
      </p:pic>
    </p:spTree>
    <p:extLst>
      <p:ext uri="{BB962C8B-B14F-4D97-AF65-F5344CB8AC3E}">
        <p14:creationId xmlns:p14="http://schemas.microsoft.com/office/powerpoint/2010/main" val="3890303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1AB1-3210-F31C-5493-11C02627A209}"/>
              </a:ext>
            </a:extLst>
          </p:cNvPr>
          <p:cNvSpPr>
            <a:spLocks noGrp="1"/>
          </p:cNvSpPr>
          <p:nvPr>
            <p:ph type="title"/>
          </p:nvPr>
        </p:nvSpPr>
        <p:spPr/>
        <p:txBody>
          <a:bodyPr/>
          <a:lstStyle/>
          <a:p>
            <a:r>
              <a:rPr lang="en-US" dirty="0"/>
              <a:t>Plan Contents (cont.) – Sec. 134(b)</a:t>
            </a:r>
          </a:p>
        </p:txBody>
      </p:sp>
      <p:sp>
        <p:nvSpPr>
          <p:cNvPr id="3" name="Content Placeholder 2">
            <a:extLst>
              <a:ext uri="{FF2B5EF4-FFF2-40B4-BE49-F238E27FC236}">
                <a16:creationId xmlns:a16="http://schemas.microsoft.com/office/drawing/2014/main" id="{51B018F0-0C26-2E75-CC87-9F8E3FD22176}"/>
              </a:ext>
            </a:extLst>
          </p:cNvPr>
          <p:cNvSpPr>
            <a:spLocks noGrp="1"/>
          </p:cNvSpPr>
          <p:nvPr>
            <p:ph idx="1"/>
          </p:nvPr>
        </p:nvSpPr>
        <p:spPr>
          <a:xfrm>
            <a:off x="420625" y="1640264"/>
            <a:ext cx="10543031" cy="4717673"/>
          </a:xfrm>
        </p:spPr>
        <p:txBody>
          <a:bodyPr>
            <a:normAutofit fontScale="92500" lnSpcReduction="20000"/>
          </a:bodyPr>
          <a:lstStyle/>
          <a:p>
            <a:pPr marL="457200" indent="-457200">
              <a:buFont typeface="+mj-lt"/>
              <a:buAutoNum type="arabicPeriod" startAt="7"/>
            </a:pPr>
            <a:r>
              <a:rPr lang="en-US" sz="2600" dirty="0"/>
              <a:t>How you will provide students participating in CTE programs with the opportunity to gain postsecondary credit while still attending high school, such as through dual or concurrent enrollment programs or early college high school, as practicable</a:t>
            </a:r>
          </a:p>
          <a:p>
            <a:pPr marL="457200" indent="-457200">
              <a:buFont typeface="+mj-lt"/>
              <a:buAutoNum type="arabicPeriod" startAt="7"/>
            </a:pPr>
            <a:r>
              <a:rPr lang="en-US" sz="2600" dirty="0"/>
              <a:t>How you will coordinate with the [State] and [IHEs] to support the recruitment, preparation, retention, and training, including professional development of teachers, faculty, administrators, and specialized instructional support personnel and paraprofessionals who meet applicable State certification and licensure requirements, including individuals from groups underrepresented in the teaching profession</a:t>
            </a:r>
          </a:p>
          <a:p>
            <a:pPr marL="457200" indent="-457200">
              <a:buFont typeface="+mj-lt"/>
              <a:buAutoNum type="arabicPeriod" startAt="7"/>
            </a:pPr>
            <a:r>
              <a:rPr lang="en-US" sz="2600" dirty="0"/>
              <a:t>How you will address disparities or gaps in performance in each of the plan years, and if no meaningful progress has been achieved prior to the third program year, a description of the additional actions you will take to eliminate these disparities or gaps.</a:t>
            </a:r>
          </a:p>
          <a:p>
            <a:pPr marL="457200" indent="-457200">
              <a:buFont typeface="+mj-lt"/>
              <a:buAutoNum type="arabicPeriod" startAt="7"/>
            </a:pPr>
            <a:endParaRPr lang="en-US" dirty="0"/>
          </a:p>
        </p:txBody>
      </p:sp>
      <p:sp>
        <p:nvSpPr>
          <p:cNvPr id="4" name="Slide Number Placeholder 3">
            <a:extLst>
              <a:ext uri="{FF2B5EF4-FFF2-40B4-BE49-F238E27FC236}">
                <a16:creationId xmlns:a16="http://schemas.microsoft.com/office/drawing/2014/main" id="{B7B798D5-F787-A852-F8EE-AB3196CCC1AF}"/>
              </a:ext>
            </a:extLst>
          </p:cNvPr>
          <p:cNvSpPr>
            <a:spLocks noGrp="1"/>
          </p:cNvSpPr>
          <p:nvPr>
            <p:ph type="sldNum" sz="quarter" idx="12"/>
          </p:nvPr>
        </p:nvSpPr>
        <p:spPr/>
        <p:txBody>
          <a:bodyPr/>
          <a:lstStyle/>
          <a:p>
            <a:r>
              <a:rPr lang="en-US" sz="1800" dirty="0">
                <a:latin typeface="Century Gothic" panose="020B0502020202020204" pitchFamily="34" charset="0"/>
              </a:rPr>
              <a:t>10</a:t>
            </a:r>
          </a:p>
        </p:txBody>
      </p:sp>
    </p:spTree>
    <p:extLst>
      <p:ext uri="{BB962C8B-B14F-4D97-AF65-F5344CB8AC3E}">
        <p14:creationId xmlns:p14="http://schemas.microsoft.com/office/powerpoint/2010/main" val="2839965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1085-52C4-D04E-02D1-DAA882EA601A}"/>
              </a:ext>
            </a:extLst>
          </p:cNvPr>
          <p:cNvSpPr>
            <a:spLocks noGrp="1"/>
          </p:cNvSpPr>
          <p:nvPr>
            <p:ph type="title"/>
          </p:nvPr>
        </p:nvSpPr>
        <p:spPr/>
        <p:txBody>
          <a:bodyPr/>
          <a:lstStyle/>
          <a:p>
            <a:r>
              <a:rPr lang="en-US" dirty="0"/>
              <a:t>Stakeholders in the CLNA – Sec. 134(d)</a:t>
            </a:r>
          </a:p>
        </p:txBody>
      </p:sp>
      <p:sp>
        <p:nvSpPr>
          <p:cNvPr id="3" name="Content Placeholder 2">
            <a:extLst>
              <a:ext uri="{FF2B5EF4-FFF2-40B4-BE49-F238E27FC236}">
                <a16:creationId xmlns:a16="http://schemas.microsoft.com/office/drawing/2014/main" id="{01FCDDFD-4BB4-D4DD-D3DC-3BC99BADC3FC}"/>
              </a:ext>
            </a:extLst>
          </p:cNvPr>
          <p:cNvSpPr>
            <a:spLocks noGrp="1"/>
          </p:cNvSpPr>
          <p:nvPr>
            <p:ph idx="1"/>
          </p:nvPr>
        </p:nvSpPr>
        <p:spPr/>
        <p:txBody>
          <a:bodyPr>
            <a:normAutofit lnSpcReduction="10000"/>
          </a:bodyPr>
          <a:lstStyle/>
          <a:p>
            <a:r>
              <a:rPr lang="en-US" dirty="0"/>
              <a:t>CTE programs in a LEA or ESA;  </a:t>
            </a:r>
          </a:p>
          <a:p>
            <a:r>
              <a:rPr lang="en-US" dirty="0"/>
              <a:t>CTE programs at postsecondary educational institutions;</a:t>
            </a:r>
          </a:p>
          <a:p>
            <a:r>
              <a:rPr lang="en-US" dirty="0"/>
              <a:t>State or local WDBs and a range of local or regional businesses or industries; </a:t>
            </a:r>
          </a:p>
          <a:p>
            <a:r>
              <a:rPr lang="en-US" dirty="0"/>
              <a:t>Parents and students; </a:t>
            </a:r>
          </a:p>
          <a:p>
            <a:r>
              <a:rPr lang="en-US" dirty="0"/>
              <a:t>Special pops;</a:t>
            </a:r>
          </a:p>
          <a:p>
            <a:r>
              <a:rPr lang="en-US" dirty="0"/>
              <a:t>Regional or local agencies serving out-of-school youth, homeless children and youth, and at-risk youth;</a:t>
            </a:r>
          </a:p>
          <a:p>
            <a:r>
              <a:rPr lang="en-US" dirty="0"/>
              <a:t>Indian Tribes and Tribal organizations in the State;</a:t>
            </a:r>
          </a:p>
          <a:p>
            <a:r>
              <a:rPr lang="en-US" dirty="0"/>
              <a:t>Other stakeholders as required by the State</a:t>
            </a:r>
          </a:p>
          <a:p>
            <a:pPr lvl="1"/>
            <a:endParaRPr lang="en-US" dirty="0"/>
          </a:p>
          <a:p>
            <a:endParaRPr lang="en-US" dirty="0"/>
          </a:p>
        </p:txBody>
      </p:sp>
      <p:sp>
        <p:nvSpPr>
          <p:cNvPr id="4" name="Slide Number Placeholder 3">
            <a:extLst>
              <a:ext uri="{FF2B5EF4-FFF2-40B4-BE49-F238E27FC236}">
                <a16:creationId xmlns:a16="http://schemas.microsoft.com/office/drawing/2014/main" id="{D2388196-8A89-C8FF-9794-A31E022D4BF5}"/>
              </a:ext>
            </a:extLst>
          </p:cNvPr>
          <p:cNvSpPr>
            <a:spLocks noGrp="1"/>
          </p:cNvSpPr>
          <p:nvPr>
            <p:ph type="sldNum" sz="quarter" idx="12"/>
          </p:nvPr>
        </p:nvSpPr>
        <p:spPr/>
        <p:txBody>
          <a:bodyPr/>
          <a:lstStyle/>
          <a:p>
            <a:r>
              <a:rPr lang="en-US" sz="1800" dirty="0">
                <a:latin typeface="Century Gothic" panose="020B0502020202020204" pitchFamily="34" charset="0"/>
              </a:rPr>
              <a:t>11</a:t>
            </a:r>
          </a:p>
        </p:txBody>
      </p:sp>
    </p:spTree>
    <p:extLst>
      <p:ext uri="{BB962C8B-B14F-4D97-AF65-F5344CB8AC3E}">
        <p14:creationId xmlns:p14="http://schemas.microsoft.com/office/powerpoint/2010/main" val="278876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73B-4F50-D91F-68AB-DB61C278A0B5}"/>
              </a:ext>
            </a:extLst>
          </p:cNvPr>
          <p:cNvSpPr>
            <a:spLocks noGrp="1"/>
          </p:cNvSpPr>
          <p:nvPr>
            <p:ph type="title"/>
          </p:nvPr>
        </p:nvSpPr>
        <p:spPr/>
        <p:txBody>
          <a:bodyPr/>
          <a:lstStyle/>
          <a:p>
            <a:r>
              <a:rPr lang="en-US" dirty="0"/>
              <a:t>CLNA Contents – Sec. 134(c)</a:t>
            </a:r>
          </a:p>
        </p:txBody>
      </p:sp>
      <p:sp>
        <p:nvSpPr>
          <p:cNvPr id="3" name="Content Placeholder 2">
            <a:extLst>
              <a:ext uri="{FF2B5EF4-FFF2-40B4-BE49-F238E27FC236}">
                <a16:creationId xmlns:a16="http://schemas.microsoft.com/office/drawing/2014/main" id="{82DAFBD4-AE78-61DA-9663-DC3C5E134484}"/>
              </a:ext>
            </a:extLst>
          </p:cNvPr>
          <p:cNvSpPr>
            <a:spLocks noGrp="1"/>
          </p:cNvSpPr>
          <p:nvPr>
            <p:ph idx="1"/>
          </p:nvPr>
        </p:nvSpPr>
        <p:spPr/>
        <p:txBody>
          <a:bodyPr>
            <a:normAutofit/>
          </a:bodyPr>
          <a:lstStyle/>
          <a:p>
            <a:r>
              <a:rPr lang="en-US" dirty="0"/>
              <a:t>An evaluation of the performance of the students served by the local recipient with respect to State determined and local levels of performance, including an evaluation of performance for special populations </a:t>
            </a:r>
          </a:p>
          <a:p>
            <a:r>
              <a:rPr lang="en-US" dirty="0"/>
              <a:t>A description of how CTE programs are:</a:t>
            </a:r>
          </a:p>
          <a:p>
            <a:pPr lvl="1"/>
            <a:r>
              <a:rPr lang="en-US" sz="2400" dirty="0"/>
              <a:t>sufficient in “</a:t>
            </a:r>
            <a:r>
              <a:rPr lang="en-US" sz="2400" b="1" dirty="0"/>
              <a:t>size, scope, and quality</a:t>
            </a:r>
            <a:r>
              <a:rPr lang="en-US" sz="2400" dirty="0"/>
              <a:t>” to meet the needs of all students served</a:t>
            </a:r>
          </a:p>
          <a:p>
            <a:pPr lvl="1"/>
            <a:r>
              <a:rPr lang="en-US" sz="2400" dirty="0"/>
              <a:t>Aligned to State, regional, Tribal, or local in-demand industry sectors or occupations identified by the State or local WDB or designed to meet local education or economic needs not identified by those boards; </a:t>
            </a:r>
          </a:p>
          <a:p>
            <a:r>
              <a:rPr lang="en-US" dirty="0"/>
              <a:t>An evaluation of progress toward the implementation of CTE programs and programs of study;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148EBE14-4B2C-DA16-4B1F-48C88EFA2E5A}"/>
              </a:ext>
            </a:extLst>
          </p:cNvPr>
          <p:cNvSpPr>
            <a:spLocks noGrp="1"/>
          </p:cNvSpPr>
          <p:nvPr>
            <p:ph type="sldNum" sz="quarter" idx="12"/>
          </p:nvPr>
        </p:nvSpPr>
        <p:spPr/>
        <p:txBody>
          <a:bodyPr/>
          <a:lstStyle/>
          <a:p>
            <a:r>
              <a:rPr lang="en-US" sz="1800" dirty="0">
                <a:latin typeface="Century Gothic" panose="020B0502020202020204" pitchFamily="34" charset="0"/>
              </a:rPr>
              <a:t>12</a:t>
            </a:r>
          </a:p>
        </p:txBody>
      </p:sp>
    </p:spTree>
    <p:extLst>
      <p:ext uri="{BB962C8B-B14F-4D97-AF65-F5344CB8AC3E}">
        <p14:creationId xmlns:p14="http://schemas.microsoft.com/office/powerpoint/2010/main" val="126315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605E-00BB-DC16-8642-02FA5D7F4EB7}"/>
              </a:ext>
            </a:extLst>
          </p:cNvPr>
          <p:cNvSpPr>
            <a:spLocks noGrp="1"/>
          </p:cNvSpPr>
          <p:nvPr>
            <p:ph type="title"/>
          </p:nvPr>
        </p:nvSpPr>
        <p:spPr/>
        <p:txBody>
          <a:bodyPr/>
          <a:lstStyle/>
          <a:p>
            <a:r>
              <a:rPr lang="fr-FR" dirty="0"/>
              <a:t>CLNA Contents (</a:t>
            </a:r>
            <a:r>
              <a:rPr lang="fr-FR" dirty="0" err="1"/>
              <a:t>cont</a:t>
            </a:r>
            <a:r>
              <a:rPr lang="fr-FR" dirty="0"/>
              <a:t>.) – Sec. 134(c)</a:t>
            </a:r>
            <a:endParaRPr lang="en-US" dirty="0"/>
          </a:p>
        </p:txBody>
      </p:sp>
      <p:sp>
        <p:nvSpPr>
          <p:cNvPr id="3" name="Content Placeholder 2">
            <a:extLst>
              <a:ext uri="{FF2B5EF4-FFF2-40B4-BE49-F238E27FC236}">
                <a16:creationId xmlns:a16="http://schemas.microsoft.com/office/drawing/2014/main" id="{00556C0F-9E16-DB03-1219-62FF69ECE23C}"/>
              </a:ext>
            </a:extLst>
          </p:cNvPr>
          <p:cNvSpPr>
            <a:spLocks noGrp="1"/>
          </p:cNvSpPr>
          <p:nvPr>
            <p:ph idx="1"/>
          </p:nvPr>
        </p:nvSpPr>
        <p:spPr/>
        <p:txBody>
          <a:bodyPr>
            <a:normAutofit lnSpcReduction="10000"/>
          </a:bodyPr>
          <a:lstStyle/>
          <a:p>
            <a:r>
              <a:rPr lang="en-US" dirty="0"/>
              <a:t>A description of how you will improve recruitment, retention, and training of CTE staff; </a:t>
            </a:r>
          </a:p>
          <a:p>
            <a:r>
              <a:rPr lang="en-US" dirty="0"/>
              <a:t>A description of progress toward implementation of equal access to high-quality 	CTE courses and programs of study, for all students including— </a:t>
            </a:r>
          </a:p>
          <a:p>
            <a:pPr lvl="1"/>
            <a:r>
              <a:rPr lang="en-US" sz="2400" dirty="0"/>
              <a:t>Strategies to overcome barriers that result in lower rates of access to, or performance gaps in, the courses and programs for special pops;</a:t>
            </a:r>
          </a:p>
          <a:p>
            <a:pPr lvl="1"/>
            <a:r>
              <a:rPr lang="en-US" sz="2400" dirty="0"/>
              <a:t>Providing programs that are designed to enable special pops to meet the local levels of performance; and</a:t>
            </a:r>
          </a:p>
          <a:p>
            <a:pPr lvl="1"/>
            <a:r>
              <a:rPr lang="en-US" sz="2400" dirty="0"/>
              <a:t>Providing activities to prepare special pops for high-skill, high wage, or in-demand industry sectors or occupations in competitive, integrated settings that will lead to self-sufficiency;</a:t>
            </a:r>
          </a:p>
          <a:p>
            <a:endParaRPr lang="en-US" dirty="0"/>
          </a:p>
        </p:txBody>
      </p:sp>
      <p:sp>
        <p:nvSpPr>
          <p:cNvPr id="4" name="Slide Number Placeholder 3">
            <a:extLst>
              <a:ext uri="{FF2B5EF4-FFF2-40B4-BE49-F238E27FC236}">
                <a16:creationId xmlns:a16="http://schemas.microsoft.com/office/drawing/2014/main" id="{97173735-26A0-5A45-2BAA-D12E5BFECDF6}"/>
              </a:ext>
            </a:extLst>
          </p:cNvPr>
          <p:cNvSpPr>
            <a:spLocks noGrp="1"/>
          </p:cNvSpPr>
          <p:nvPr>
            <p:ph type="sldNum" sz="quarter" idx="12"/>
          </p:nvPr>
        </p:nvSpPr>
        <p:spPr/>
        <p:txBody>
          <a:bodyPr/>
          <a:lstStyle/>
          <a:p>
            <a:r>
              <a:rPr lang="en-US" sz="1800" dirty="0">
                <a:latin typeface="Century Gothic" panose="020B0502020202020204" pitchFamily="34" charset="0"/>
              </a:rPr>
              <a:t>13</a:t>
            </a:r>
          </a:p>
        </p:txBody>
      </p:sp>
    </p:spTree>
    <p:extLst>
      <p:ext uri="{BB962C8B-B14F-4D97-AF65-F5344CB8AC3E}">
        <p14:creationId xmlns:p14="http://schemas.microsoft.com/office/powerpoint/2010/main" val="349076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AE926-9A40-7CBC-E16B-460F1EFA2EEC}"/>
              </a:ext>
            </a:extLst>
          </p:cNvPr>
          <p:cNvSpPr>
            <a:spLocks noGrp="1"/>
          </p:cNvSpPr>
          <p:nvPr>
            <p:ph type="title"/>
          </p:nvPr>
        </p:nvSpPr>
        <p:spPr/>
        <p:txBody>
          <a:bodyPr/>
          <a:lstStyle/>
          <a:p>
            <a:r>
              <a:rPr lang="en-US" dirty="0"/>
              <a:t>Basic CLNA Breakdown	</a:t>
            </a:r>
          </a:p>
        </p:txBody>
      </p:sp>
      <p:sp>
        <p:nvSpPr>
          <p:cNvPr id="3" name="Content Placeholder 2">
            <a:extLst>
              <a:ext uri="{FF2B5EF4-FFF2-40B4-BE49-F238E27FC236}">
                <a16:creationId xmlns:a16="http://schemas.microsoft.com/office/drawing/2014/main" id="{0D3B7AEA-5505-D4E6-E8E5-7C424EBF1797}"/>
              </a:ext>
            </a:extLst>
          </p:cNvPr>
          <p:cNvSpPr>
            <a:spLocks noGrp="1"/>
          </p:cNvSpPr>
          <p:nvPr>
            <p:ph idx="1"/>
          </p:nvPr>
        </p:nvSpPr>
        <p:spPr/>
        <p:txBody>
          <a:bodyPr>
            <a:normAutofit lnSpcReduction="10000"/>
          </a:bodyPr>
          <a:lstStyle/>
          <a:p>
            <a:r>
              <a:rPr lang="en-US" dirty="0"/>
              <a:t>What Information Should Be Collected:</a:t>
            </a:r>
          </a:p>
          <a:p>
            <a:pPr marL="914400" lvl="1" indent="-457200">
              <a:buFont typeface="+mj-lt"/>
              <a:buAutoNum type="arabicPeriod"/>
            </a:pPr>
            <a:r>
              <a:rPr lang="en-US" sz="2400" dirty="0"/>
              <a:t>Student performance data </a:t>
            </a:r>
          </a:p>
          <a:p>
            <a:pPr marL="914400" lvl="1" indent="-457200">
              <a:buFont typeface="+mj-lt"/>
              <a:buAutoNum type="arabicPeriod"/>
            </a:pPr>
            <a:r>
              <a:rPr lang="en-US" sz="2400" dirty="0"/>
              <a:t>Size, scope &amp; quality </a:t>
            </a:r>
          </a:p>
          <a:p>
            <a:pPr marL="914400" lvl="1" indent="-457200">
              <a:buFont typeface="+mj-lt"/>
              <a:buAutoNum type="arabicPeriod"/>
            </a:pPr>
            <a:r>
              <a:rPr lang="en-US" sz="2400" dirty="0"/>
              <a:t>Labor market alignment </a:t>
            </a:r>
          </a:p>
          <a:p>
            <a:pPr marL="914400" lvl="1" indent="-457200">
              <a:buFont typeface="+mj-lt"/>
              <a:buAutoNum type="arabicPeriod"/>
            </a:pPr>
            <a:r>
              <a:rPr lang="en-US" sz="2400" dirty="0"/>
              <a:t>Progress towards implementing CTE programs and programs of study </a:t>
            </a:r>
          </a:p>
          <a:p>
            <a:pPr marL="914400" lvl="1" indent="-457200">
              <a:buFont typeface="+mj-lt"/>
              <a:buAutoNum type="arabicPeriod"/>
            </a:pPr>
            <a:r>
              <a:rPr lang="en-US" sz="2400" dirty="0"/>
              <a:t>Recruitment, retention and training of faculty and staff </a:t>
            </a:r>
          </a:p>
          <a:p>
            <a:pPr marL="914400" lvl="1" indent="-457200">
              <a:buFont typeface="+mj-lt"/>
              <a:buAutoNum type="arabicPeriod"/>
            </a:pPr>
            <a:r>
              <a:rPr lang="en-US" sz="2400" dirty="0"/>
              <a:t>Progress towards improving access and equity</a:t>
            </a:r>
          </a:p>
          <a:p>
            <a:r>
              <a:rPr lang="en-US" sz="2600" dirty="0"/>
              <a:t>Resources: </a:t>
            </a:r>
            <a:r>
              <a:rPr lang="en-US" sz="2600" dirty="0">
                <a:hlinkClick r:id="rId2"/>
              </a:rPr>
              <a:t>https://careertech.org/resource/guide-state-leaders-maximizing-perkins-v-comprehensive-local-needs-assessment-local-application-drive-quality-equity-cte</a:t>
            </a:r>
            <a:r>
              <a:rPr lang="en-US" sz="2600" dirty="0"/>
              <a:t> </a:t>
            </a:r>
          </a:p>
        </p:txBody>
      </p:sp>
      <p:sp>
        <p:nvSpPr>
          <p:cNvPr id="4" name="Slide Number Placeholder 3">
            <a:extLst>
              <a:ext uri="{FF2B5EF4-FFF2-40B4-BE49-F238E27FC236}">
                <a16:creationId xmlns:a16="http://schemas.microsoft.com/office/drawing/2014/main" id="{7D318E16-63F6-55CB-4CB1-9B5AD8403FFC}"/>
              </a:ext>
            </a:extLst>
          </p:cNvPr>
          <p:cNvSpPr>
            <a:spLocks noGrp="1"/>
          </p:cNvSpPr>
          <p:nvPr>
            <p:ph type="sldNum" sz="quarter" idx="12"/>
          </p:nvPr>
        </p:nvSpPr>
        <p:spPr/>
        <p:txBody>
          <a:bodyPr/>
          <a:lstStyle/>
          <a:p>
            <a:r>
              <a:rPr lang="en-US" sz="1800" dirty="0">
                <a:latin typeface="Century Gothic" panose="020B0502020202020204" pitchFamily="34" charset="0"/>
              </a:rPr>
              <a:t>14</a:t>
            </a:r>
          </a:p>
        </p:txBody>
      </p:sp>
    </p:spTree>
    <p:extLst>
      <p:ext uri="{BB962C8B-B14F-4D97-AF65-F5344CB8AC3E}">
        <p14:creationId xmlns:p14="http://schemas.microsoft.com/office/powerpoint/2010/main" val="3019746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C903C-77A1-15B9-93DD-149CEFBDDC8A}"/>
              </a:ext>
            </a:extLst>
          </p:cNvPr>
          <p:cNvSpPr>
            <a:spLocks noGrp="1"/>
          </p:cNvSpPr>
          <p:nvPr>
            <p:ph type="title"/>
          </p:nvPr>
        </p:nvSpPr>
        <p:spPr/>
        <p:txBody>
          <a:bodyPr/>
          <a:lstStyle/>
          <a:p>
            <a:r>
              <a:rPr lang="en-US" dirty="0"/>
              <a:t>Size, Scope, and Quality</a:t>
            </a:r>
          </a:p>
        </p:txBody>
      </p:sp>
      <p:sp>
        <p:nvSpPr>
          <p:cNvPr id="3" name="Content Placeholder 2">
            <a:extLst>
              <a:ext uri="{FF2B5EF4-FFF2-40B4-BE49-F238E27FC236}">
                <a16:creationId xmlns:a16="http://schemas.microsoft.com/office/drawing/2014/main" id="{A9089D9F-D18D-835D-2016-71F86BB442FC}"/>
              </a:ext>
            </a:extLst>
          </p:cNvPr>
          <p:cNvSpPr>
            <a:spLocks noGrp="1"/>
          </p:cNvSpPr>
          <p:nvPr>
            <p:ph idx="1"/>
          </p:nvPr>
        </p:nvSpPr>
        <p:spPr/>
        <p:txBody>
          <a:bodyPr>
            <a:normAutofit/>
          </a:bodyPr>
          <a:lstStyle/>
          <a:p>
            <a:r>
              <a:rPr lang="en-US" sz="2800" dirty="0"/>
              <a:t>Sec. 135(b) of Perkins requires local recipients to “support [CTE] programs that are of sufficient size, scope, and quality to be effective.”</a:t>
            </a:r>
          </a:p>
          <a:p>
            <a:r>
              <a:rPr lang="en-US" sz="2800" dirty="0"/>
              <a:t>Size, scope, and quality became a primary focus near the end of Perkins IV, and gained much greater significance under Perkins V.</a:t>
            </a:r>
          </a:p>
          <a:p>
            <a:pPr lvl="1"/>
            <a:r>
              <a:rPr lang="en-US" sz="2400" dirty="0"/>
              <a:t>Focus include greater burden on the State to define these terms in the State plan</a:t>
            </a:r>
          </a:p>
        </p:txBody>
      </p:sp>
      <p:sp>
        <p:nvSpPr>
          <p:cNvPr id="4" name="Slide Number Placeholder 3">
            <a:extLst>
              <a:ext uri="{FF2B5EF4-FFF2-40B4-BE49-F238E27FC236}">
                <a16:creationId xmlns:a16="http://schemas.microsoft.com/office/drawing/2014/main" id="{4F14F3B2-8D16-6204-4614-96762B0968CC}"/>
              </a:ext>
            </a:extLst>
          </p:cNvPr>
          <p:cNvSpPr>
            <a:spLocks noGrp="1"/>
          </p:cNvSpPr>
          <p:nvPr>
            <p:ph type="sldNum" sz="quarter" idx="12"/>
          </p:nvPr>
        </p:nvSpPr>
        <p:spPr/>
        <p:txBody>
          <a:bodyPr/>
          <a:lstStyle/>
          <a:p>
            <a:r>
              <a:rPr lang="en-US" sz="1800" dirty="0">
                <a:latin typeface="Century Gothic" panose="020B0502020202020204" pitchFamily="34" charset="0"/>
              </a:rPr>
              <a:t>15</a:t>
            </a:r>
          </a:p>
        </p:txBody>
      </p:sp>
    </p:spTree>
    <p:extLst>
      <p:ext uri="{BB962C8B-B14F-4D97-AF65-F5344CB8AC3E}">
        <p14:creationId xmlns:p14="http://schemas.microsoft.com/office/powerpoint/2010/main" val="1562582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BAEC-5589-3CA5-7FD9-863F7C38CEB3}"/>
              </a:ext>
            </a:extLst>
          </p:cNvPr>
          <p:cNvSpPr>
            <a:spLocks noGrp="1"/>
          </p:cNvSpPr>
          <p:nvPr>
            <p:ph type="title"/>
          </p:nvPr>
        </p:nvSpPr>
        <p:spPr/>
        <p:txBody>
          <a:bodyPr/>
          <a:lstStyle/>
          <a:p>
            <a:r>
              <a:rPr lang="en-US" dirty="0"/>
              <a:t>Size</a:t>
            </a:r>
          </a:p>
        </p:txBody>
      </p:sp>
      <p:sp>
        <p:nvSpPr>
          <p:cNvPr id="3" name="Content Placeholder 2">
            <a:extLst>
              <a:ext uri="{FF2B5EF4-FFF2-40B4-BE49-F238E27FC236}">
                <a16:creationId xmlns:a16="http://schemas.microsoft.com/office/drawing/2014/main" id="{4EF80B35-7925-D5BA-5D4E-4602E94750B3}"/>
              </a:ext>
            </a:extLst>
          </p:cNvPr>
          <p:cNvSpPr>
            <a:spLocks noGrp="1"/>
          </p:cNvSpPr>
          <p:nvPr>
            <p:ph idx="1"/>
          </p:nvPr>
        </p:nvSpPr>
        <p:spPr/>
        <p:txBody>
          <a:bodyPr/>
          <a:lstStyle/>
          <a:p>
            <a:r>
              <a:rPr lang="en-US" dirty="0"/>
              <a:t>Eligible recipients must demonstrate that enrollment in their programs sufficiently supports and justifies the operating costs associated with them. In addition, colleges applying for funds must demonstrate that:</a:t>
            </a:r>
          </a:p>
          <a:p>
            <a:pPr marL="914400" lvl="1" indent="-457200">
              <a:buFont typeface="+mj-lt"/>
              <a:buAutoNum type="arabicPeriod"/>
            </a:pPr>
            <a:r>
              <a:rPr lang="en-US" sz="2400" dirty="0"/>
              <a:t>An adequate number of qualified/certified instructors and support staff are associated with the programs to provide relevant instruction, quality student support, and appropriate course sequencing; and</a:t>
            </a:r>
          </a:p>
          <a:p>
            <a:pPr marL="914400" lvl="1" indent="-457200">
              <a:buFont typeface="+mj-lt"/>
              <a:buAutoNum type="arabicPeriod"/>
            </a:pPr>
            <a:r>
              <a:rPr lang="en-US" sz="2400" dirty="0"/>
              <a:t>The funding and resources available to the programs sufficiently supports their technology, equipment, facilities, and personnel needs and resources associated with outreach, recruitment, and program quality.</a:t>
            </a:r>
          </a:p>
          <a:p>
            <a:endParaRPr lang="en-US" dirty="0"/>
          </a:p>
        </p:txBody>
      </p:sp>
      <p:sp>
        <p:nvSpPr>
          <p:cNvPr id="4" name="Slide Number Placeholder 3">
            <a:extLst>
              <a:ext uri="{FF2B5EF4-FFF2-40B4-BE49-F238E27FC236}">
                <a16:creationId xmlns:a16="http://schemas.microsoft.com/office/drawing/2014/main" id="{0E04D4E1-9579-0F07-BDEE-48AA33450A2D}"/>
              </a:ext>
            </a:extLst>
          </p:cNvPr>
          <p:cNvSpPr>
            <a:spLocks noGrp="1"/>
          </p:cNvSpPr>
          <p:nvPr>
            <p:ph type="sldNum" sz="quarter" idx="12"/>
          </p:nvPr>
        </p:nvSpPr>
        <p:spPr/>
        <p:txBody>
          <a:bodyPr/>
          <a:lstStyle/>
          <a:p>
            <a:r>
              <a:rPr lang="en-US" sz="1800" dirty="0">
                <a:latin typeface="Century Gothic" panose="020B0502020202020204" pitchFamily="34" charset="0"/>
              </a:rPr>
              <a:t>16</a:t>
            </a:r>
          </a:p>
        </p:txBody>
      </p:sp>
    </p:spTree>
    <p:extLst>
      <p:ext uri="{BB962C8B-B14F-4D97-AF65-F5344CB8AC3E}">
        <p14:creationId xmlns:p14="http://schemas.microsoft.com/office/powerpoint/2010/main" val="79141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C8E3-F9D6-C9C1-F7C3-E82C5D312EF8}"/>
              </a:ext>
            </a:extLst>
          </p:cNvPr>
          <p:cNvSpPr>
            <a:spLocks noGrp="1"/>
          </p:cNvSpPr>
          <p:nvPr>
            <p:ph type="title"/>
          </p:nvPr>
        </p:nvSpPr>
        <p:spPr/>
        <p:txBody>
          <a:bodyPr/>
          <a:lstStyle/>
          <a:p>
            <a:r>
              <a:rPr lang="en-US" dirty="0"/>
              <a:t>Scope for Postsecondary Applicants</a:t>
            </a:r>
          </a:p>
        </p:txBody>
      </p:sp>
      <p:sp>
        <p:nvSpPr>
          <p:cNvPr id="3" name="Content Placeholder 2">
            <a:extLst>
              <a:ext uri="{FF2B5EF4-FFF2-40B4-BE49-F238E27FC236}">
                <a16:creationId xmlns:a16="http://schemas.microsoft.com/office/drawing/2014/main" id="{67EFBFB1-6745-9027-0966-867331A6729C}"/>
              </a:ext>
            </a:extLst>
          </p:cNvPr>
          <p:cNvSpPr>
            <a:spLocks noGrp="1"/>
          </p:cNvSpPr>
          <p:nvPr>
            <p:ph idx="1"/>
          </p:nvPr>
        </p:nvSpPr>
        <p:spPr/>
        <p:txBody>
          <a:bodyPr>
            <a:normAutofit/>
          </a:bodyPr>
          <a:lstStyle/>
          <a:p>
            <a:r>
              <a:rPr lang="en-US" sz="2500" dirty="0"/>
              <a:t>Eligible recipients must offer a combination of SBCTC-approved, credit-bearing credentials, certificates, and degrees. Components of the approval process includes a demonstration of industry need and program sustainability, course and curriculum review, development of learning objectives, and an explanation of methods of delivery and administration, the details of which are available here. </a:t>
            </a:r>
          </a:p>
        </p:txBody>
      </p:sp>
      <p:sp>
        <p:nvSpPr>
          <p:cNvPr id="4" name="Slide Number Placeholder 3">
            <a:extLst>
              <a:ext uri="{FF2B5EF4-FFF2-40B4-BE49-F238E27FC236}">
                <a16:creationId xmlns:a16="http://schemas.microsoft.com/office/drawing/2014/main" id="{FE355392-3442-0FDD-A1C9-D567A0360B21}"/>
              </a:ext>
            </a:extLst>
          </p:cNvPr>
          <p:cNvSpPr>
            <a:spLocks noGrp="1"/>
          </p:cNvSpPr>
          <p:nvPr>
            <p:ph type="sldNum" sz="quarter" idx="12"/>
          </p:nvPr>
        </p:nvSpPr>
        <p:spPr/>
        <p:txBody>
          <a:bodyPr/>
          <a:lstStyle/>
          <a:p>
            <a:r>
              <a:rPr lang="en-US" sz="1800" dirty="0">
                <a:latin typeface="Century Gothic" panose="020B0502020202020204" pitchFamily="34" charset="0"/>
              </a:rPr>
              <a:t>17</a:t>
            </a:r>
          </a:p>
        </p:txBody>
      </p:sp>
    </p:spTree>
    <p:extLst>
      <p:ext uri="{BB962C8B-B14F-4D97-AF65-F5344CB8AC3E}">
        <p14:creationId xmlns:p14="http://schemas.microsoft.com/office/powerpoint/2010/main" val="115438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1508-AE3F-2254-9712-3BB80D061F99}"/>
              </a:ext>
            </a:extLst>
          </p:cNvPr>
          <p:cNvSpPr>
            <a:spLocks noGrp="1"/>
          </p:cNvSpPr>
          <p:nvPr>
            <p:ph type="title"/>
          </p:nvPr>
        </p:nvSpPr>
        <p:spPr/>
        <p:txBody>
          <a:bodyPr/>
          <a:lstStyle/>
          <a:p>
            <a:r>
              <a:rPr lang="en-US" dirty="0"/>
              <a:t>Scope for All Applicants </a:t>
            </a:r>
          </a:p>
        </p:txBody>
      </p:sp>
      <p:sp>
        <p:nvSpPr>
          <p:cNvPr id="3" name="Content Placeholder 2">
            <a:extLst>
              <a:ext uri="{FF2B5EF4-FFF2-40B4-BE49-F238E27FC236}">
                <a16:creationId xmlns:a16="http://schemas.microsoft.com/office/drawing/2014/main" id="{9D827391-BCF6-4EA8-E3D0-162EBD245B23}"/>
              </a:ext>
            </a:extLst>
          </p:cNvPr>
          <p:cNvSpPr>
            <a:spLocks noGrp="1"/>
          </p:cNvSpPr>
          <p:nvPr>
            <p:ph idx="1"/>
          </p:nvPr>
        </p:nvSpPr>
        <p:spPr>
          <a:xfrm>
            <a:off x="420625" y="1593130"/>
            <a:ext cx="10543031" cy="4764807"/>
          </a:xfrm>
        </p:spPr>
        <p:txBody>
          <a:bodyPr>
            <a:normAutofit/>
          </a:bodyPr>
          <a:lstStyle/>
          <a:p>
            <a:pPr marL="457200" indent="-457200">
              <a:buFont typeface="+mj-lt"/>
              <a:buAutoNum type="arabicPeriod"/>
            </a:pPr>
            <a:r>
              <a:rPr lang="en-US" dirty="0"/>
              <a:t>Identify and communicate pathways to future education or employment;</a:t>
            </a:r>
          </a:p>
          <a:p>
            <a:pPr marL="457200" indent="-457200">
              <a:buFont typeface="+mj-lt"/>
              <a:buAutoNum type="arabicPeriod"/>
            </a:pPr>
            <a:r>
              <a:rPr lang="en-US" dirty="0"/>
              <a:t>Provide CTE-specific career and educational guidance and counseling;</a:t>
            </a:r>
          </a:p>
          <a:p>
            <a:pPr marL="457200" indent="-457200">
              <a:buFont typeface="+mj-lt"/>
              <a:buAutoNum type="arabicPeriod"/>
            </a:pPr>
            <a:r>
              <a:rPr lang="en-US" dirty="0"/>
              <a:t>Include multiple entry and exit points;</a:t>
            </a:r>
          </a:p>
          <a:p>
            <a:pPr marL="457200" indent="-457200">
              <a:buFont typeface="+mj-lt"/>
              <a:buAutoNum type="arabicPeriod"/>
            </a:pPr>
            <a:r>
              <a:rPr lang="en-US" dirty="0"/>
              <a:t>Incorporate rigorous, relevant, and contextualized academic content;</a:t>
            </a:r>
          </a:p>
          <a:p>
            <a:pPr marL="457200" indent="-457200">
              <a:buFont typeface="+mj-lt"/>
              <a:buAutoNum type="arabicPeriod"/>
            </a:pPr>
            <a:r>
              <a:rPr lang="en-US" dirty="0"/>
              <a:t>Work in partnership to establish and communicate programs of study and dual-credit articulations to engage, recruit, and expand access to secondary students; providing them with increasingly specialized instruction leading to the attainment of postsecondary credentials of workplace value; and</a:t>
            </a:r>
          </a:p>
          <a:p>
            <a:pPr marL="457200" indent="-457200">
              <a:buFont typeface="+mj-lt"/>
              <a:buAutoNum type="arabicPeriod"/>
            </a:pPr>
            <a:r>
              <a:rPr lang="en-US" dirty="0"/>
              <a:t>Provide exposure to all aspects of industry and employers through work-based learning and/or training in environments that replicate the workplace by featuring industry-standard equipment or simulated exercises.</a:t>
            </a:r>
          </a:p>
          <a:p>
            <a:endParaRPr lang="en-US" dirty="0"/>
          </a:p>
        </p:txBody>
      </p:sp>
      <p:sp>
        <p:nvSpPr>
          <p:cNvPr id="4" name="Slide Number Placeholder 3">
            <a:extLst>
              <a:ext uri="{FF2B5EF4-FFF2-40B4-BE49-F238E27FC236}">
                <a16:creationId xmlns:a16="http://schemas.microsoft.com/office/drawing/2014/main" id="{11785738-B7CB-3810-7177-E2C94EAB918A}"/>
              </a:ext>
            </a:extLst>
          </p:cNvPr>
          <p:cNvSpPr>
            <a:spLocks noGrp="1"/>
          </p:cNvSpPr>
          <p:nvPr>
            <p:ph type="sldNum" sz="quarter" idx="12"/>
          </p:nvPr>
        </p:nvSpPr>
        <p:spPr/>
        <p:txBody>
          <a:bodyPr/>
          <a:lstStyle/>
          <a:p>
            <a:r>
              <a:rPr lang="en-US" sz="1800" dirty="0">
                <a:latin typeface="Century Gothic" panose="020B0502020202020204" pitchFamily="34" charset="0"/>
              </a:rPr>
              <a:t>18</a:t>
            </a:r>
          </a:p>
        </p:txBody>
      </p:sp>
    </p:spTree>
    <p:extLst>
      <p:ext uri="{BB962C8B-B14F-4D97-AF65-F5344CB8AC3E}">
        <p14:creationId xmlns:p14="http://schemas.microsoft.com/office/powerpoint/2010/main" val="3370106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2ACC-9C9E-254F-5B6A-462C6E070A21}"/>
              </a:ext>
            </a:extLst>
          </p:cNvPr>
          <p:cNvSpPr>
            <a:spLocks noGrp="1"/>
          </p:cNvSpPr>
          <p:nvPr>
            <p:ph type="title"/>
          </p:nvPr>
        </p:nvSpPr>
        <p:spPr/>
        <p:txBody>
          <a:bodyPr/>
          <a:lstStyle/>
          <a:p>
            <a:r>
              <a:rPr lang="en-US" dirty="0"/>
              <a:t>Quality – Eligible Recipients Must:</a:t>
            </a:r>
          </a:p>
        </p:txBody>
      </p:sp>
      <p:sp>
        <p:nvSpPr>
          <p:cNvPr id="3" name="Content Placeholder 2">
            <a:extLst>
              <a:ext uri="{FF2B5EF4-FFF2-40B4-BE49-F238E27FC236}">
                <a16:creationId xmlns:a16="http://schemas.microsoft.com/office/drawing/2014/main" id="{50D1E57D-1DE6-85DA-A90E-3B2A56187CA4}"/>
              </a:ext>
            </a:extLst>
          </p:cNvPr>
          <p:cNvSpPr>
            <a:spLocks noGrp="1"/>
          </p:cNvSpPr>
          <p:nvPr>
            <p:ph idx="1"/>
          </p:nvPr>
        </p:nvSpPr>
        <p:spPr>
          <a:xfrm>
            <a:off x="420625" y="1593131"/>
            <a:ext cx="10543031" cy="4624790"/>
          </a:xfrm>
        </p:spPr>
        <p:txBody>
          <a:bodyPr>
            <a:normAutofit fontScale="92500" lnSpcReduction="20000"/>
          </a:bodyPr>
          <a:lstStyle/>
          <a:p>
            <a:pPr marL="457200" indent="-457200">
              <a:buFont typeface="+mj-lt"/>
              <a:buAutoNum type="arabicPeriod"/>
            </a:pPr>
            <a:r>
              <a:rPr lang="en-US" sz="2600" dirty="0"/>
              <a:t>Meet or make meaningful progress towards achieving the performance targets set for the postsecondary or secondary indicators required of Perkins V; </a:t>
            </a:r>
          </a:p>
          <a:p>
            <a:pPr marL="457200" indent="-457200">
              <a:buFont typeface="+mj-lt"/>
              <a:buAutoNum type="arabicPeriod"/>
            </a:pPr>
            <a:r>
              <a:rPr lang="en-US" sz="2600" dirty="0"/>
              <a:t>Evaluate the degree to which underrepresented students – including special populations and those in non-traditional fields – are provided with equitable access and opportunities and develop strategies for decreasing barriers and addressing achievement gaps in order to enroll and graduate a diverse cross-section of students representative of the communities in which they live; </a:t>
            </a:r>
          </a:p>
          <a:p>
            <a:pPr marL="457200" indent="-457200">
              <a:buFont typeface="+mj-lt"/>
              <a:buAutoNum type="arabicPeriod"/>
            </a:pPr>
            <a:r>
              <a:rPr lang="en-US" sz="2600" dirty="0"/>
              <a:t>Implement a comprehensive and reliable method of reviewing their programs and assessing their efficacy in preparing students for employment and alignment with the needs of industry; </a:t>
            </a:r>
          </a:p>
          <a:p>
            <a:pPr marL="457200" indent="-457200">
              <a:buFont typeface="+mj-lt"/>
              <a:buAutoNum type="arabicPeriod"/>
            </a:pPr>
            <a:r>
              <a:rPr lang="en-US" sz="2600" dirty="0"/>
              <a:t>Engage a diverse range of stakeholders in developing, evaluating, and improving their programs with an emphasis on labor market data and state or regional workforce priorities; </a:t>
            </a:r>
          </a:p>
          <a:p>
            <a:endParaRPr lang="en-US" dirty="0"/>
          </a:p>
        </p:txBody>
      </p:sp>
      <p:sp>
        <p:nvSpPr>
          <p:cNvPr id="4" name="Slide Number Placeholder 3">
            <a:extLst>
              <a:ext uri="{FF2B5EF4-FFF2-40B4-BE49-F238E27FC236}">
                <a16:creationId xmlns:a16="http://schemas.microsoft.com/office/drawing/2014/main" id="{FF836B36-109E-B154-956C-0445F922E8F3}"/>
              </a:ext>
            </a:extLst>
          </p:cNvPr>
          <p:cNvSpPr>
            <a:spLocks noGrp="1"/>
          </p:cNvSpPr>
          <p:nvPr>
            <p:ph type="sldNum" sz="quarter" idx="12"/>
          </p:nvPr>
        </p:nvSpPr>
        <p:spPr/>
        <p:txBody>
          <a:bodyPr/>
          <a:lstStyle/>
          <a:p>
            <a:r>
              <a:rPr lang="en-US" sz="1800" dirty="0">
                <a:latin typeface="Century Gothic" panose="020B0502020202020204" pitchFamily="34" charset="0"/>
              </a:rPr>
              <a:t>19</a:t>
            </a:r>
          </a:p>
        </p:txBody>
      </p:sp>
    </p:spTree>
    <p:extLst>
      <p:ext uri="{BB962C8B-B14F-4D97-AF65-F5344CB8AC3E}">
        <p14:creationId xmlns:p14="http://schemas.microsoft.com/office/powerpoint/2010/main" val="243030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1065-24C1-5675-BC4D-F01AA54EA80C}"/>
              </a:ext>
            </a:extLst>
          </p:cNvPr>
          <p:cNvSpPr>
            <a:spLocks noGrp="1"/>
          </p:cNvSpPr>
          <p:nvPr>
            <p:ph type="title"/>
          </p:nvPr>
        </p:nvSpPr>
        <p:spPr>
          <a:xfrm>
            <a:off x="845033" y="1241698"/>
            <a:ext cx="4195413" cy="1635759"/>
          </a:xfrm>
          <a:noFill/>
          <a:ln>
            <a:noFill/>
          </a:ln>
        </p:spPr>
        <p:txBody>
          <a:bodyPr/>
          <a:lstStyle/>
          <a:p>
            <a:pPr algn="ctr"/>
            <a:r>
              <a:rPr lang="en-US" sz="5400" b="1" dirty="0"/>
              <a:t>Agenda</a:t>
            </a:r>
            <a:endParaRPr lang="en-US" b="1" dirty="0"/>
          </a:p>
        </p:txBody>
      </p:sp>
      <p:sp>
        <p:nvSpPr>
          <p:cNvPr id="3" name="Content Placeholder 2">
            <a:extLst>
              <a:ext uri="{FF2B5EF4-FFF2-40B4-BE49-F238E27FC236}">
                <a16:creationId xmlns:a16="http://schemas.microsoft.com/office/drawing/2014/main" id="{5FC125C8-5FB2-7F60-66A0-9729193FD399}"/>
              </a:ext>
            </a:extLst>
          </p:cNvPr>
          <p:cNvSpPr>
            <a:spLocks noGrp="1"/>
          </p:cNvSpPr>
          <p:nvPr>
            <p:ph idx="1"/>
          </p:nvPr>
        </p:nvSpPr>
        <p:spPr>
          <a:xfrm>
            <a:off x="5611797" y="923828"/>
            <a:ext cx="6124574" cy="4873657"/>
          </a:xfrm>
        </p:spPr>
        <p:txBody>
          <a:bodyPr>
            <a:normAutofit/>
          </a:bodyPr>
          <a:lstStyle/>
          <a:p>
            <a:pPr marL="457200" indent="-457200">
              <a:buFont typeface="+mj-lt"/>
              <a:buAutoNum type="arabicPeriod"/>
            </a:pPr>
            <a:r>
              <a:rPr lang="en-US" dirty="0"/>
              <a:t>Legal Authorities Governing Perkins</a:t>
            </a:r>
          </a:p>
          <a:p>
            <a:pPr marL="457200" indent="-457200">
              <a:buFont typeface="+mj-lt"/>
              <a:buAutoNum type="arabicPeriod"/>
            </a:pPr>
            <a:r>
              <a:rPr lang="en-US" dirty="0"/>
              <a:t>Local Application Requirements</a:t>
            </a:r>
          </a:p>
          <a:p>
            <a:pPr marL="914400" lvl="1" indent="-457200">
              <a:buFont typeface="+mj-lt"/>
              <a:buAutoNum type="arabicPeriod"/>
            </a:pPr>
            <a:r>
              <a:rPr lang="en-US" sz="2400" dirty="0"/>
              <a:t>Stakeholders</a:t>
            </a:r>
          </a:p>
          <a:p>
            <a:pPr marL="914400" lvl="1" indent="-457200">
              <a:buFont typeface="+mj-lt"/>
              <a:buAutoNum type="arabicPeriod"/>
            </a:pPr>
            <a:r>
              <a:rPr lang="en-US" sz="2400" dirty="0"/>
              <a:t>CLNA</a:t>
            </a:r>
          </a:p>
          <a:p>
            <a:pPr marL="914400" lvl="1" indent="-457200">
              <a:buFont typeface="+mj-lt"/>
              <a:buAutoNum type="arabicPeriod"/>
            </a:pPr>
            <a:r>
              <a:rPr lang="en-US" sz="2400" dirty="0"/>
              <a:t>Size, Scope, and Quality</a:t>
            </a:r>
          </a:p>
          <a:p>
            <a:pPr marL="457200" indent="-457200">
              <a:buFont typeface="+mj-lt"/>
              <a:buAutoNum type="arabicPeriod"/>
            </a:pPr>
            <a:r>
              <a:rPr lang="en-US" dirty="0"/>
              <a:t>Allowable Use of Funds</a:t>
            </a:r>
          </a:p>
          <a:p>
            <a:pPr marL="457200" indent="-457200">
              <a:buFont typeface="+mj-lt"/>
              <a:buAutoNum type="arabicPeriod"/>
            </a:pPr>
            <a:r>
              <a:rPr lang="en-US" dirty="0"/>
              <a:t>Supplanting</a:t>
            </a:r>
          </a:p>
          <a:p>
            <a:pPr marL="457200" indent="-457200">
              <a:buFont typeface="+mj-lt"/>
              <a:buAutoNum type="arabicPeriod"/>
            </a:pPr>
            <a:r>
              <a:rPr lang="en-US" dirty="0"/>
              <a:t>Recent OCTAE Monitoring Findings</a:t>
            </a:r>
          </a:p>
        </p:txBody>
      </p:sp>
      <p:pic>
        <p:nvPicPr>
          <p:cNvPr id="7" name="Picture 6" descr="Shape, arrow&#10;&#10;Description automatically generated">
            <a:extLst>
              <a:ext uri="{FF2B5EF4-FFF2-40B4-BE49-F238E27FC236}">
                <a16:creationId xmlns:a16="http://schemas.microsoft.com/office/drawing/2014/main" id="{5A3D8F9B-FC1E-C41E-D65A-F358FA4F3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417" y="2790372"/>
            <a:ext cx="3750643" cy="2500429"/>
          </a:xfrm>
          <a:prstGeom prst="rect">
            <a:avLst/>
          </a:prstGeom>
        </p:spPr>
      </p:pic>
      <p:sp>
        <p:nvSpPr>
          <p:cNvPr id="4" name="TextBox 3">
            <a:extLst>
              <a:ext uri="{FF2B5EF4-FFF2-40B4-BE49-F238E27FC236}">
                <a16:creationId xmlns:a16="http://schemas.microsoft.com/office/drawing/2014/main" id="{31E0CB8D-C0EE-AC6A-FC66-8E84C532FA5B}"/>
              </a:ext>
            </a:extLst>
          </p:cNvPr>
          <p:cNvSpPr txBox="1"/>
          <p:nvPr/>
        </p:nvSpPr>
        <p:spPr>
          <a:xfrm>
            <a:off x="11468559" y="407624"/>
            <a:ext cx="385590"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88667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D964-0AF2-7B5F-1A8C-864B814DD42D}"/>
              </a:ext>
            </a:extLst>
          </p:cNvPr>
          <p:cNvSpPr>
            <a:spLocks noGrp="1"/>
          </p:cNvSpPr>
          <p:nvPr>
            <p:ph type="title"/>
          </p:nvPr>
        </p:nvSpPr>
        <p:spPr/>
        <p:txBody>
          <a:bodyPr/>
          <a:lstStyle/>
          <a:p>
            <a:r>
              <a:rPr lang="en-US" dirty="0"/>
              <a:t>Quality (cont.)</a:t>
            </a:r>
          </a:p>
        </p:txBody>
      </p:sp>
      <p:sp>
        <p:nvSpPr>
          <p:cNvPr id="3" name="Content Placeholder 2">
            <a:extLst>
              <a:ext uri="{FF2B5EF4-FFF2-40B4-BE49-F238E27FC236}">
                <a16:creationId xmlns:a16="http://schemas.microsoft.com/office/drawing/2014/main" id="{C10539CD-4DDD-C295-FCD2-FA72E3876F30}"/>
              </a:ext>
            </a:extLst>
          </p:cNvPr>
          <p:cNvSpPr>
            <a:spLocks noGrp="1"/>
          </p:cNvSpPr>
          <p:nvPr>
            <p:ph idx="1"/>
          </p:nvPr>
        </p:nvSpPr>
        <p:spPr/>
        <p:txBody>
          <a:bodyPr/>
          <a:lstStyle/>
          <a:p>
            <a:pPr marL="457200" indent="-457200">
              <a:buFont typeface="+mj-lt"/>
              <a:buAutoNum type="arabicPeriod" startAt="5"/>
            </a:pPr>
            <a:r>
              <a:rPr lang="en-US" dirty="0"/>
              <a:t>Ensure that all programs have active, well-functioning, and representative advisory committees consistent with the requirements of Perkins V and state law; </a:t>
            </a:r>
          </a:p>
          <a:p>
            <a:pPr marL="457200" indent="-457200">
              <a:buFont typeface="+mj-lt"/>
              <a:buAutoNum type="arabicPeriod" startAt="5"/>
            </a:pPr>
            <a:r>
              <a:rPr lang="en-US" dirty="0"/>
              <a:t>Demonstrate all CTE educators possess appropriate credentials and provide adequate support for faculty and staff professional development and return-to-industry opportunities to ensure that instruction and student services are current, relevant, equitable, and comprehensive; </a:t>
            </a:r>
          </a:p>
          <a:p>
            <a:pPr marL="457200" indent="-457200">
              <a:buFont typeface="+mj-lt"/>
              <a:buAutoNum type="arabicPeriod" startAt="5"/>
            </a:pPr>
            <a:r>
              <a:rPr lang="en-US" dirty="0"/>
              <a:t>Maintain in up-to-date and industry-standard equipment, technology, learning materials, and methods of delivery; and</a:t>
            </a:r>
          </a:p>
          <a:p>
            <a:pPr marL="457200" indent="-457200">
              <a:buFont typeface="+mj-lt"/>
              <a:buAutoNum type="arabicPeriod" startAt="5"/>
            </a:pPr>
            <a:r>
              <a:rPr lang="en-US" dirty="0"/>
              <a:t>Programs offered consider labor market data and must align with in-demand occupations, as defined in the Perkins V plan.</a:t>
            </a:r>
          </a:p>
          <a:p>
            <a:endParaRPr lang="en-US" dirty="0"/>
          </a:p>
        </p:txBody>
      </p:sp>
      <p:sp>
        <p:nvSpPr>
          <p:cNvPr id="4" name="Slide Number Placeholder 3">
            <a:extLst>
              <a:ext uri="{FF2B5EF4-FFF2-40B4-BE49-F238E27FC236}">
                <a16:creationId xmlns:a16="http://schemas.microsoft.com/office/drawing/2014/main" id="{6A7C438B-7557-C789-8D8B-A6F2B0F901D0}"/>
              </a:ext>
            </a:extLst>
          </p:cNvPr>
          <p:cNvSpPr>
            <a:spLocks noGrp="1"/>
          </p:cNvSpPr>
          <p:nvPr>
            <p:ph type="sldNum" sz="quarter" idx="12"/>
          </p:nvPr>
        </p:nvSpPr>
        <p:spPr/>
        <p:txBody>
          <a:bodyPr/>
          <a:lstStyle/>
          <a:p>
            <a:r>
              <a:rPr lang="en-US" sz="1800" dirty="0">
                <a:latin typeface="Century Gothic" panose="020B0502020202020204" pitchFamily="34" charset="0"/>
              </a:rPr>
              <a:t>20</a:t>
            </a:r>
          </a:p>
        </p:txBody>
      </p:sp>
    </p:spTree>
    <p:extLst>
      <p:ext uri="{BB962C8B-B14F-4D97-AF65-F5344CB8AC3E}">
        <p14:creationId xmlns:p14="http://schemas.microsoft.com/office/powerpoint/2010/main" val="2369238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9B497-84ED-25D2-B606-E7B816DF75B3}"/>
              </a:ext>
            </a:extLst>
          </p:cNvPr>
          <p:cNvSpPr>
            <a:spLocks noGrp="1"/>
          </p:cNvSpPr>
          <p:nvPr>
            <p:ph type="title"/>
          </p:nvPr>
        </p:nvSpPr>
        <p:spPr/>
        <p:txBody>
          <a:bodyPr/>
          <a:lstStyle/>
          <a:p>
            <a:r>
              <a:rPr lang="en-US" dirty="0"/>
              <a:t>Continued Consultation – Sec. 134(e)</a:t>
            </a:r>
          </a:p>
        </p:txBody>
      </p:sp>
      <p:sp>
        <p:nvSpPr>
          <p:cNvPr id="3" name="Content Placeholder 2">
            <a:extLst>
              <a:ext uri="{FF2B5EF4-FFF2-40B4-BE49-F238E27FC236}">
                <a16:creationId xmlns:a16="http://schemas.microsoft.com/office/drawing/2014/main" id="{2183F81B-5A4D-C762-5C89-A0BF76C4F9E8}"/>
              </a:ext>
            </a:extLst>
          </p:cNvPr>
          <p:cNvSpPr>
            <a:spLocks noGrp="1"/>
          </p:cNvSpPr>
          <p:nvPr>
            <p:ph idx="1"/>
          </p:nvPr>
        </p:nvSpPr>
        <p:spPr>
          <a:xfrm>
            <a:off x="420625" y="1706253"/>
            <a:ext cx="10543031" cy="4651686"/>
          </a:xfrm>
        </p:spPr>
        <p:txBody>
          <a:bodyPr>
            <a:normAutofit/>
          </a:bodyPr>
          <a:lstStyle/>
          <a:p>
            <a:r>
              <a:rPr lang="en-US" dirty="0"/>
              <a:t>You MUST consult with the stakeholders on an ongoing basis, as determined by the State, in order to—</a:t>
            </a:r>
          </a:p>
          <a:p>
            <a:pPr lvl="1"/>
            <a:r>
              <a:rPr lang="en-US" sz="2400" dirty="0"/>
              <a:t>Provide input on annual updates to the CLNA; </a:t>
            </a:r>
          </a:p>
          <a:p>
            <a:pPr lvl="1"/>
            <a:r>
              <a:rPr lang="en-US" sz="2400" dirty="0"/>
              <a:t>Ensure programs of study are responsive to community employment needs; aligned with employment priorities in the State, regional, Tribal, or local economy identified by employers; informed by labor market information; designed to meet current, intermediate, or long-term labor market projections; and allow employer input </a:t>
            </a:r>
          </a:p>
          <a:p>
            <a:pPr lvl="1"/>
            <a:r>
              <a:rPr lang="en-US" sz="2400" dirty="0"/>
              <a:t>Identify and encourage opportunities for work-based learning; and </a:t>
            </a:r>
          </a:p>
          <a:p>
            <a:pPr lvl="1"/>
            <a:r>
              <a:rPr lang="en-US" sz="2400" dirty="0"/>
              <a:t>Ensure funding under this part is used in a coordinated manner with other local resources.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3ABA768-47B8-B892-F5C7-A042DB42B413}"/>
              </a:ext>
            </a:extLst>
          </p:cNvPr>
          <p:cNvSpPr>
            <a:spLocks noGrp="1"/>
          </p:cNvSpPr>
          <p:nvPr>
            <p:ph type="sldNum" sz="quarter" idx="12"/>
          </p:nvPr>
        </p:nvSpPr>
        <p:spPr/>
        <p:txBody>
          <a:bodyPr/>
          <a:lstStyle/>
          <a:p>
            <a:r>
              <a:rPr lang="en-US" sz="1800" dirty="0">
                <a:latin typeface="Century Gothic" panose="020B0502020202020204" pitchFamily="34" charset="0"/>
              </a:rPr>
              <a:t>21</a:t>
            </a:r>
          </a:p>
        </p:txBody>
      </p:sp>
    </p:spTree>
    <p:extLst>
      <p:ext uri="{BB962C8B-B14F-4D97-AF65-F5344CB8AC3E}">
        <p14:creationId xmlns:p14="http://schemas.microsoft.com/office/powerpoint/2010/main" val="748819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6FEF-5543-2D7E-D519-B11A18CE39E8}"/>
              </a:ext>
            </a:extLst>
          </p:cNvPr>
          <p:cNvSpPr>
            <a:spLocks noGrp="1"/>
          </p:cNvSpPr>
          <p:nvPr>
            <p:ph type="title"/>
          </p:nvPr>
        </p:nvSpPr>
        <p:spPr/>
        <p:txBody>
          <a:bodyPr>
            <a:normAutofit/>
          </a:bodyPr>
          <a:lstStyle/>
          <a:p>
            <a:r>
              <a:rPr lang="en-US" sz="6000" dirty="0"/>
              <a:t>	Allowability</a:t>
            </a:r>
          </a:p>
        </p:txBody>
      </p:sp>
      <p:sp>
        <p:nvSpPr>
          <p:cNvPr id="3" name="Text Placeholder 2">
            <a:extLst>
              <a:ext uri="{FF2B5EF4-FFF2-40B4-BE49-F238E27FC236}">
                <a16:creationId xmlns:a16="http://schemas.microsoft.com/office/drawing/2014/main" id="{B7B64525-2A55-8C9E-CB5E-4B24D9BEC6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231944-6560-21A6-1310-A3C8F40576B9}"/>
              </a:ext>
            </a:extLst>
          </p:cNvPr>
          <p:cNvSpPr>
            <a:spLocks noGrp="1"/>
          </p:cNvSpPr>
          <p:nvPr>
            <p:ph type="sldNum" sz="quarter" idx="12"/>
          </p:nvPr>
        </p:nvSpPr>
        <p:spPr>
          <a:xfrm>
            <a:off x="11503152" y="0"/>
            <a:ext cx="685800" cy="685800"/>
          </a:xfrm>
        </p:spPr>
        <p:txBody>
          <a:bodyPr/>
          <a:lstStyle/>
          <a:p>
            <a:r>
              <a:rPr lang="en-US" sz="1800" dirty="0">
                <a:latin typeface="Century Gothic" panose="020B0502020202020204" pitchFamily="34" charset="0"/>
              </a:rPr>
              <a:t>22</a:t>
            </a:r>
          </a:p>
        </p:txBody>
      </p:sp>
    </p:spTree>
    <p:extLst>
      <p:ext uri="{BB962C8B-B14F-4D97-AF65-F5344CB8AC3E}">
        <p14:creationId xmlns:p14="http://schemas.microsoft.com/office/powerpoint/2010/main" val="886726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9E1ED7-CB3C-4720-A4D1-C2DD04E9B6F4}"/>
              </a:ext>
            </a:extLst>
          </p:cNvPr>
          <p:cNvSpPr>
            <a:spLocks noGrp="1"/>
          </p:cNvSpPr>
          <p:nvPr>
            <p:ph type="title"/>
          </p:nvPr>
        </p:nvSpPr>
        <p:spPr>
          <a:xfrm>
            <a:off x="1130269" y="342420"/>
            <a:ext cx="9603275" cy="1049235"/>
          </a:xfrm>
        </p:spPr>
        <p:txBody>
          <a:bodyPr>
            <a:normAutofit fontScale="90000"/>
          </a:bodyPr>
          <a:lstStyle/>
          <a:p>
            <a:r>
              <a:rPr lang="en-US" dirty="0"/>
              <a:t>Factors Affecting Allowability (</a:t>
            </a:r>
            <a:r>
              <a:rPr lang="en-US" cap="none" dirty="0"/>
              <a:t>2 CFR 200.403)</a:t>
            </a:r>
            <a:endParaRPr lang="en-US" dirty="0"/>
          </a:p>
        </p:txBody>
      </p:sp>
      <p:sp>
        <p:nvSpPr>
          <p:cNvPr id="8" name="Content Placeholder 7">
            <a:extLst>
              <a:ext uri="{FF2B5EF4-FFF2-40B4-BE49-F238E27FC236}">
                <a16:creationId xmlns:a16="http://schemas.microsoft.com/office/drawing/2014/main" id="{0ABED477-1B32-4853-ABC3-FE563A282375}"/>
              </a:ext>
            </a:extLst>
          </p:cNvPr>
          <p:cNvSpPr>
            <a:spLocks noGrp="1"/>
          </p:cNvSpPr>
          <p:nvPr>
            <p:ph idx="1"/>
          </p:nvPr>
        </p:nvSpPr>
        <p:spPr>
          <a:xfrm>
            <a:off x="695316" y="1263191"/>
            <a:ext cx="10473180" cy="4817097"/>
          </a:xfrm>
        </p:spPr>
        <p:txBody>
          <a:bodyPr>
            <a:noAutofit/>
          </a:bodyPr>
          <a:lstStyle/>
          <a:p>
            <a:pPr>
              <a:buFont typeface="Wingdings" panose="05000000000000000000" pitchFamily="2" charset="2"/>
              <a:buChar char="ü"/>
            </a:pPr>
            <a:r>
              <a:rPr lang="en-US" dirty="0"/>
              <a:t> </a:t>
            </a:r>
            <a:r>
              <a:rPr lang="en-US" b="1" dirty="0"/>
              <a:t>Necessary, reasonable, </a:t>
            </a:r>
            <a:r>
              <a:rPr lang="en-US" dirty="0"/>
              <a:t>and</a:t>
            </a:r>
            <a:r>
              <a:rPr lang="en-US" b="1" dirty="0"/>
              <a:t> allocable</a:t>
            </a:r>
            <a:r>
              <a:rPr lang="en-US" dirty="0"/>
              <a:t> to the federal award</a:t>
            </a:r>
          </a:p>
          <a:p>
            <a:pPr>
              <a:buFont typeface="Wingdings" panose="05000000000000000000" pitchFamily="2" charset="2"/>
              <a:buChar char="ü"/>
            </a:pPr>
            <a:r>
              <a:rPr lang="en-US" dirty="0"/>
              <a:t> </a:t>
            </a:r>
            <a:r>
              <a:rPr lang="en-US" b="1" dirty="0"/>
              <a:t>Consistent with policies and procedures</a:t>
            </a:r>
            <a:endParaRPr lang="en-US" dirty="0"/>
          </a:p>
          <a:p>
            <a:pPr>
              <a:buFont typeface="Wingdings" panose="05000000000000000000" pitchFamily="2" charset="2"/>
              <a:buChar char="ü"/>
            </a:pPr>
            <a:r>
              <a:rPr lang="en-US" dirty="0"/>
              <a:t> Conforms Part 200 and the terms of the federal award</a:t>
            </a:r>
          </a:p>
          <a:p>
            <a:pPr>
              <a:buFont typeface="Wingdings" panose="05000000000000000000" pitchFamily="2" charset="2"/>
              <a:buChar char="ü"/>
            </a:pPr>
            <a:r>
              <a:rPr lang="en-US" dirty="0"/>
              <a:t> Accorded consistent treatment as either a direct or indirect cost</a:t>
            </a:r>
          </a:p>
          <a:p>
            <a:pPr>
              <a:buFont typeface="Wingdings" panose="05000000000000000000" pitchFamily="2" charset="2"/>
              <a:buChar char="ü"/>
            </a:pPr>
            <a:r>
              <a:rPr lang="en-US" dirty="0"/>
              <a:t> Adequately </a:t>
            </a:r>
            <a:r>
              <a:rPr lang="en-US" b="1" dirty="0"/>
              <a:t>documented</a:t>
            </a:r>
          </a:p>
          <a:p>
            <a:pPr>
              <a:buFont typeface="Wingdings" panose="05000000000000000000" pitchFamily="2" charset="2"/>
              <a:buChar char="ü"/>
            </a:pPr>
            <a:r>
              <a:rPr lang="en-US" dirty="0"/>
              <a:t> Determined in accordance with GAAP</a:t>
            </a:r>
          </a:p>
          <a:p>
            <a:pPr>
              <a:buFont typeface="Wingdings" panose="05000000000000000000" pitchFamily="2" charset="2"/>
              <a:buChar char="ü"/>
            </a:pPr>
            <a:r>
              <a:rPr lang="en-US" dirty="0"/>
              <a:t> Not included as a match or cost-share, </a:t>
            </a:r>
          </a:p>
          <a:p>
            <a:pPr>
              <a:buFont typeface="Wingdings" panose="05000000000000000000" pitchFamily="2" charset="2"/>
              <a:buChar char="ü"/>
            </a:pPr>
            <a:r>
              <a:rPr lang="en-US" dirty="0"/>
              <a:t> Net of applicable credits</a:t>
            </a:r>
          </a:p>
          <a:p>
            <a:pPr>
              <a:buFont typeface="Wingdings" panose="05000000000000000000" pitchFamily="2" charset="2"/>
              <a:buChar char="ü"/>
            </a:pPr>
            <a:r>
              <a:rPr lang="en-US" dirty="0">
                <a:solidFill>
                  <a:srgbClr val="C00000"/>
                </a:solidFill>
              </a:rPr>
              <a:t> </a:t>
            </a:r>
            <a:r>
              <a:rPr lang="en-US" dirty="0"/>
              <a:t>Incurred during the approved budget period</a:t>
            </a:r>
          </a:p>
        </p:txBody>
      </p:sp>
      <p:sp>
        <p:nvSpPr>
          <p:cNvPr id="3" name="TextBox 2">
            <a:extLst>
              <a:ext uri="{FF2B5EF4-FFF2-40B4-BE49-F238E27FC236}">
                <a16:creationId xmlns:a16="http://schemas.microsoft.com/office/drawing/2014/main" id="{EF347D7C-FF62-61A4-5117-8D4F3A9E5BBF}"/>
              </a:ext>
            </a:extLst>
          </p:cNvPr>
          <p:cNvSpPr txBox="1"/>
          <p:nvPr/>
        </p:nvSpPr>
        <p:spPr>
          <a:xfrm>
            <a:off x="6782713" y="6392469"/>
            <a:ext cx="6097162" cy="246221"/>
          </a:xfrm>
          <a:prstGeom prst="rect">
            <a:avLst/>
          </a:prstGeom>
          <a:noFill/>
        </p:spPr>
        <p:txBody>
          <a:bodyPr wrap="square">
            <a:spAutoFit/>
          </a:bodyPr>
          <a:lstStyle/>
          <a:p>
            <a:r>
              <a:rPr lang="en-US" sz="1000" dirty="0"/>
              <a:t>The Bruman Group, PLLC © 2023. All rights reserved.</a:t>
            </a:r>
          </a:p>
        </p:txBody>
      </p:sp>
      <p:sp>
        <p:nvSpPr>
          <p:cNvPr id="2" name="Slide Number Placeholder 1">
            <a:extLst>
              <a:ext uri="{FF2B5EF4-FFF2-40B4-BE49-F238E27FC236}">
                <a16:creationId xmlns:a16="http://schemas.microsoft.com/office/drawing/2014/main" id="{8BD36473-D9F3-269B-0BB1-4F71855C7A5B}"/>
              </a:ext>
            </a:extLst>
          </p:cNvPr>
          <p:cNvSpPr>
            <a:spLocks noGrp="1"/>
          </p:cNvSpPr>
          <p:nvPr>
            <p:ph type="sldNum" sz="quarter" idx="12"/>
          </p:nvPr>
        </p:nvSpPr>
        <p:spPr/>
        <p:txBody>
          <a:bodyPr/>
          <a:lstStyle/>
          <a:p>
            <a:r>
              <a:rPr lang="en-US" sz="1800" dirty="0">
                <a:latin typeface="Century Gothic" panose="020B0502020202020204" pitchFamily="34" charset="0"/>
              </a:rPr>
              <a:t>23</a:t>
            </a:r>
          </a:p>
        </p:txBody>
      </p:sp>
    </p:spTree>
    <p:extLst>
      <p:ext uri="{BB962C8B-B14F-4D97-AF65-F5344CB8AC3E}">
        <p14:creationId xmlns:p14="http://schemas.microsoft.com/office/powerpoint/2010/main" val="1184339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6DC7-148D-7E8C-DBF0-C4912E44CB8D}"/>
              </a:ext>
            </a:extLst>
          </p:cNvPr>
          <p:cNvSpPr>
            <a:spLocks noGrp="1"/>
          </p:cNvSpPr>
          <p:nvPr>
            <p:ph type="title"/>
          </p:nvPr>
        </p:nvSpPr>
        <p:spPr/>
        <p:txBody>
          <a:bodyPr/>
          <a:lstStyle/>
          <a:p>
            <a:r>
              <a:rPr lang="en-US" dirty="0"/>
              <a:t>Sec. 135(a) – Local Use of Funds</a:t>
            </a:r>
          </a:p>
        </p:txBody>
      </p:sp>
      <p:sp>
        <p:nvSpPr>
          <p:cNvPr id="3" name="Content Placeholder 2">
            <a:extLst>
              <a:ext uri="{FF2B5EF4-FFF2-40B4-BE49-F238E27FC236}">
                <a16:creationId xmlns:a16="http://schemas.microsoft.com/office/drawing/2014/main" id="{CB225D65-7B54-B4BB-BE6E-2BDD106EA574}"/>
              </a:ext>
            </a:extLst>
          </p:cNvPr>
          <p:cNvSpPr>
            <a:spLocks noGrp="1"/>
          </p:cNvSpPr>
          <p:nvPr>
            <p:ph idx="1"/>
          </p:nvPr>
        </p:nvSpPr>
        <p:spPr/>
        <p:txBody>
          <a:bodyPr/>
          <a:lstStyle/>
          <a:p>
            <a:r>
              <a:rPr lang="en-US" dirty="0"/>
              <a:t>Each local recipient that receives Perkins funds “shall use such funds to develop, coordinate, implement, or improve [CTE] programs to meet the needs identified in the [CLNA].”</a:t>
            </a:r>
          </a:p>
          <a:p>
            <a:r>
              <a:rPr lang="en-US" dirty="0"/>
              <a:t>If it doesn’t tie back to the CLNA, it will be impossible to argue it is necessary under Perkins…therefore its unallowable</a:t>
            </a:r>
          </a:p>
        </p:txBody>
      </p:sp>
      <p:sp>
        <p:nvSpPr>
          <p:cNvPr id="4" name="Slide Number Placeholder 3">
            <a:extLst>
              <a:ext uri="{FF2B5EF4-FFF2-40B4-BE49-F238E27FC236}">
                <a16:creationId xmlns:a16="http://schemas.microsoft.com/office/drawing/2014/main" id="{79DC9CF7-B6E0-0566-C223-BDBFC7DB3EA0}"/>
              </a:ext>
            </a:extLst>
          </p:cNvPr>
          <p:cNvSpPr>
            <a:spLocks noGrp="1"/>
          </p:cNvSpPr>
          <p:nvPr>
            <p:ph type="sldNum" sz="quarter" idx="12"/>
          </p:nvPr>
        </p:nvSpPr>
        <p:spPr/>
        <p:txBody>
          <a:bodyPr/>
          <a:lstStyle/>
          <a:p>
            <a:r>
              <a:rPr lang="en-US" sz="1800" dirty="0">
                <a:latin typeface="Century Gothic" panose="020B0502020202020204" pitchFamily="34" charset="0"/>
              </a:rPr>
              <a:t>24</a:t>
            </a:r>
          </a:p>
        </p:txBody>
      </p:sp>
    </p:spTree>
    <p:extLst>
      <p:ext uri="{BB962C8B-B14F-4D97-AF65-F5344CB8AC3E}">
        <p14:creationId xmlns:p14="http://schemas.microsoft.com/office/powerpoint/2010/main" val="2633721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B8C7-0746-91E7-A41A-C6C327B75F01}"/>
              </a:ext>
            </a:extLst>
          </p:cNvPr>
          <p:cNvSpPr>
            <a:spLocks noGrp="1"/>
          </p:cNvSpPr>
          <p:nvPr>
            <p:ph type="title"/>
          </p:nvPr>
        </p:nvSpPr>
        <p:spPr/>
        <p:txBody>
          <a:bodyPr/>
          <a:lstStyle/>
          <a:p>
            <a:r>
              <a:rPr lang="en-US" dirty="0"/>
              <a:t>Sec. 135(b)(1) – Career Exploration</a:t>
            </a:r>
          </a:p>
        </p:txBody>
      </p:sp>
      <p:sp>
        <p:nvSpPr>
          <p:cNvPr id="3" name="Content Placeholder 2">
            <a:extLst>
              <a:ext uri="{FF2B5EF4-FFF2-40B4-BE49-F238E27FC236}">
                <a16:creationId xmlns:a16="http://schemas.microsoft.com/office/drawing/2014/main" id="{0A4D36CA-BA5B-734A-A859-D188A0F96A1B}"/>
              </a:ext>
            </a:extLst>
          </p:cNvPr>
          <p:cNvSpPr>
            <a:spLocks noGrp="1"/>
          </p:cNvSpPr>
          <p:nvPr>
            <p:ph idx="1"/>
          </p:nvPr>
        </p:nvSpPr>
        <p:spPr/>
        <p:txBody>
          <a:bodyPr/>
          <a:lstStyle/>
          <a:p>
            <a:r>
              <a:rPr lang="en-US" dirty="0"/>
              <a:t>Provide career exploration and career development activities, including in the middle grades, to aid in making informed plans and decisions about future education and career opportunities and programs of study</a:t>
            </a:r>
          </a:p>
        </p:txBody>
      </p:sp>
      <p:sp>
        <p:nvSpPr>
          <p:cNvPr id="4" name="Slide Number Placeholder 3">
            <a:extLst>
              <a:ext uri="{FF2B5EF4-FFF2-40B4-BE49-F238E27FC236}">
                <a16:creationId xmlns:a16="http://schemas.microsoft.com/office/drawing/2014/main" id="{669D3A6B-8567-A23C-5E1A-911F0D5562AE}"/>
              </a:ext>
            </a:extLst>
          </p:cNvPr>
          <p:cNvSpPr>
            <a:spLocks noGrp="1"/>
          </p:cNvSpPr>
          <p:nvPr>
            <p:ph type="sldNum" sz="quarter" idx="12"/>
          </p:nvPr>
        </p:nvSpPr>
        <p:spPr/>
        <p:txBody>
          <a:bodyPr/>
          <a:lstStyle/>
          <a:p>
            <a:r>
              <a:rPr lang="en-US" sz="1800" dirty="0">
                <a:latin typeface="Century Gothic" panose="020B0502020202020204" pitchFamily="34" charset="0"/>
              </a:rPr>
              <a:t>25</a:t>
            </a:r>
          </a:p>
        </p:txBody>
      </p:sp>
    </p:spTree>
    <p:extLst>
      <p:ext uri="{BB962C8B-B14F-4D97-AF65-F5344CB8AC3E}">
        <p14:creationId xmlns:p14="http://schemas.microsoft.com/office/powerpoint/2010/main" val="778850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0B3F-DB5E-E40F-3267-3C8BBA9A9A0F}"/>
              </a:ext>
            </a:extLst>
          </p:cNvPr>
          <p:cNvSpPr>
            <a:spLocks noGrp="1"/>
          </p:cNvSpPr>
          <p:nvPr>
            <p:ph type="title"/>
          </p:nvPr>
        </p:nvSpPr>
        <p:spPr/>
        <p:txBody>
          <a:bodyPr>
            <a:normAutofit fontScale="90000"/>
          </a:bodyPr>
          <a:lstStyle/>
          <a:p>
            <a:r>
              <a:rPr lang="en-US" dirty="0"/>
              <a:t>Sec. 135(b)(2) – Professional Development</a:t>
            </a:r>
          </a:p>
        </p:txBody>
      </p:sp>
      <p:sp>
        <p:nvSpPr>
          <p:cNvPr id="3" name="Content Placeholder 2">
            <a:extLst>
              <a:ext uri="{FF2B5EF4-FFF2-40B4-BE49-F238E27FC236}">
                <a16:creationId xmlns:a16="http://schemas.microsoft.com/office/drawing/2014/main" id="{3FBD9A04-DAF0-B621-734B-3CBD3F4252FA}"/>
              </a:ext>
            </a:extLst>
          </p:cNvPr>
          <p:cNvSpPr>
            <a:spLocks noGrp="1"/>
          </p:cNvSpPr>
          <p:nvPr>
            <p:ph idx="1"/>
          </p:nvPr>
        </p:nvSpPr>
        <p:spPr/>
        <p:txBody>
          <a:bodyPr/>
          <a:lstStyle/>
          <a:p>
            <a:r>
              <a:rPr lang="en-US" dirty="0"/>
              <a:t>Provide professional development for teachers, faculty, school leaders, administrators, specialized instructional support personnel, career guidance and academic counselors, or paraprofessionals</a:t>
            </a:r>
          </a:p>
        </p:txBody>
      </p:sp>
      <p:sp>
        <p:nvSpPr>
          <p:cNvPr id="4" name="Slide Number Placeholder 3">
            <a:extLst>
              <a:ext uri="{FF2B5EF4-FFF2-40B4-BE49-F238E27FC236}">
                <a16:creationId xmlns:a16="http://schemas.microsoft.com/office/drawing/2014/main" id="{41814DBA-C1C0-F54B-E79A-31CBF8E45E45}"/>
              </a:ext>
            </a:extLst>
          </p:cNvPr>
          <p:cNvSpPr>
            <a:spLocks noGrp="1"/>
          </p:cNvSpPr>
          <p:nvPr>
            <p:ph type="sldNum" sz="quarter" idx="12"/>
          </p:nvPr>
        </p:nvSpPr>
        <p:spPr/>
        <p:txBody>
          <a:bodyPr/>
          <a:lstStyle/>
          <a:p>
            <a:r>
              <a:rPr lang="en-US" sz="1800" dirty="0">
                <a:latin typeface="Century Gothic" panose="020B0502020202020204" pitchFamily="34" charset="0"/>
              </a:rPr>
              <a:t>26</a:t>
            </a:r>
          </a:p>
        </p:txBody>
      </p:sp>
    </p:spTree>
    <p:extLst>
      <p:ext uri="{BB962C8B-B14F-4D97-AF65-F5344CB8AC3E}">
        <p14:creationId xmlns:p14="http://schemas.microsoft.com/office/powerpoint/2010/main" val="79469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C612-90BC-2CC5-0E30-1617E856CD53}"/>
              </a:ext>
            </a:extLst>
          </p:cNvPr>
          <p:cNvSpPr>
            <a:spLocks noGrp="1"/>
          </p:cNvSpPr>
          <p:nvPr>
            <p:ph type="title"/>
          </p:nvPr>
        </p:nvSpPr>
        <p:spPr/>
        <p:txBody>
          <a:bodyPr/>
          <a:lstStyle/>
          <a:p>
            <a:r>
              <a:rPr lang="en-US" dirty="0"/>
              <a:t>Sec. 135(b)(3) – Skills Attainment</a:t>
            </a:r>
          </a:p>
        </p:txBody>
      </p:sp>
      <p:sp>
        <p:nvSpPr>
          <p:cNvPr id="3" name="Content Placeholder 2">
            <a:extLst>
              <a:ext uri="{FF2B5EF4-FFF2-40B4-BE49-F238E27FC236}">
                <a16:creationId xmlns:a16="http://schemas.microsoft.com/office/drawing/2014/main" id="{6F0F8FC2-4FE9-BBB6-0290-1AC22ACD8C2A}"/>
              </a:ext>
            </a:extLst>
          </p:cNvPr>
          <p:cNvSpPr>
            <a:spLocks noGrp="1"/>
          </p:cNvSpPr>
          <p:nvPr>
            <p:ph idx="1"/>
          </p:nvPr>
        </p:nvSpPr>
        <p:spPr/>
        <p:txBody>
          <a:bodyPr/>
          <a:lstStyle/>
          <a:p>
            <a:r>
              <a:rPr lang="en-US" dirty="0"/>
              <a:t>Provide within CTE the skills necessary to pursue careers in high-skill, high-wage, or in-demand industry sectors or occupations</a:t>
            </a:r>
          </a:p>
        </p:txBody>
      </p:sp>
      <p:sp>
        <p:nvSpPr>
          <p:cNvPr id="4" name="Slide Number Placeholder 3">
            <a:extLst>
              <a:ext uri="{FF2B5EF4-FFF2-40B4-BE49-F238E27FC236}">
                <a16:creationId xmlns:a16="http://schemas.microsoft.com/office/drawing/2014/main" id="{5A309C10-96DC-B32E-2B6F-612180949AA5}"/>
              </a:ext>
            </a:extLst>
          </p:cNvPr>
          <p:cNvSpPr>
            <a:spLocks noGrp="1"/>
          </p:cNvSpPr>
          <p:nvPr>
            <p:ph type="sldNum" sz="quarter" idx="12"/>
          </p:nvPr>
        </p:nvSpPr>
        <p:spPr>
          <a:xfrm>
            <a:off x="11304848" y="77118"/>
            <a:ext cx="685800" cy="685800"/>
          </a:xfrm>
        </p:spPr>
        <p:txBody>
          <a:bodyPr/>
          <a:lstStyle/>
          <a:p>
            <a:r>
              <a:rPr lang="en-US" sz="1800" dirty="0">
                <a:latin typeface="Century Gothic" panose="020B0502020202020204" pitchFamily="34" charset="0"/>
              </a:rPr>
              <a:t>27</a:t>
            </a:r>
          </a:p>
        </p:txBody>
      </p:sp>
    </p:spTree>
    <p:extLst>
      <p:ext uri="{BB962C8B-B14F-4D97-AF65-F5344CB8AC3E}">
        <p14:creationId xmlns:p14="http://schemas.microsoft.com/office/powerpoint/2010/main" val="103733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ECB2-AFD4-1F8D-EA53-B1A88E8D9DE1}"/>
              </a:ext>
            </a:extLst>
          </p:cNvPr>
          <p:cNvSpPr>
            <a:spLocks noGrp="1"/>
          </p:cNvSpPr>
          <p:nvPr>
            <p:ph type="title"/>
          </p:nvPr>
        </p:nvSpPr>
        <p:spPr/>
        <p:txBody>
          <a:bodyPr/>
          <a:lstStyle/>
          <a:p>
            <a:r>
              <a:rPr lang="en-US" dirty="0"/>
              <a:t>Sec. 135(b)(4) – Academic Skills</a:t>
            </a:r>
          </a:p>
        </p:txBody>
      </p:sp>
      <p:sp>
        <p:nvSpPr>
          <p:cNvPr id="3" name="Content Placeholder 2">
            <a:extLst>
              <a:ext uri="{FF2B5EF4-FFF2-40B4-BE49-F238E27FC236}">
                <a16:creationId xmlns:a16="http://schemas.microsoft.com/office/drawing/2014/main" id="{19E64C8E-2540-189D-E0BA-A64A4343884D}"/>
              </a:ext>
            </a:extLst>
          </p:cNvPr>
          <p:cNvSpPr>
            <a:spLocks noGrp="1"/>
          </p:cNvSpPr>
          <p:nvPr>
            <p:ph idx="1"/>
          </p:nvPr>
        </p:nvSpPr>
        <p:spPr>
          <a:xfrm>
            <a:off x="1130270" y="2171768"/>
            <a:ext cx="9603275" cy="3946227"/>
          </a:xfrm>
        </p:spPr>
        <p:txBody>
          <a:bodyPr>
            <a:noAutofit/>
          </a:bodyPr>
          <a:lstStyle/>
          <a:p>
            <a:r>
              <a:rPr lang="en-US" dirty="0"/>
              <a:t>Support integration of academic skills into CTE programs and programs of study to support—</a:t>
            </a:r>
          </a:p>
          <a:p>
            <a:pPr lvl="1"/>
            <a:r>
              <a:rPr lang="en-US" sz="2400" dirty="0"/>
              <a:t>CTE participants at the secondary school level in meeting the challenging State academic standards adopted under section 1111(b)(1) of the Elementary and Secondary Education Act of 1965 by the State in which the eligible recipient is located; and</a:t>
            </a:r>
          </a:p>
          <a:p>
            <a:pPr lvl="1"/>
            <a:r>
              <a:rPr lang="en-US" sz="2400" dirty="0"/>
              <a:t>(B) CTE participants at the postsecondary level in achieving academic skills</a:t>
            </a:r>
          </a:p>
        </p:txBody>
      </p:sp>
      <p:sp>
        <p:nvSpPr>
          <p:cNvPr id="4" name="Slide Number Placeholder 3">
            <a:extLst>
              <a:ext uri="{FF2B5EF4-FFF2-40B4-BE49-F238E27FC236}">
                <a16:creationId xmlns:a16="http://schemas.microsoft.com/office/drawing/2014/main" id="{E2127F41-1CA2-C4A8-6662-BA50B820E3CF}"/>
              </a:ext>
            </a:extLst>
          </p:cNvPr>
          <p:cNvSpPr>
            <a:spLocks noGrp="1"/>
          </p:cNvSpPr>
          <p:nvPr>
            <p:ph type="sldNum" sz="quarter" idx="12"/>
          </p:nvPr>
        </p:nvSpPr>
        <p:spPr/>
        <p:txBody>
          <a:bodyPr/>
          <a:lstStyle/>
          <a:p>
            <a:r>
              <a:rPr lang="en-US" sz="1800" dirty="0">
                <a:latin typeface="Century Gothic" panose="020B0502020202020204" pitchFamily="34" charset="0"/>
              </a:rPr>
              <a:t>28</a:t>
            </a:r>
          </a:p>
        </p:txBody>
      </p:sp>
    </p:spTree>
    <p:extLst>
      <p:ext uri="{BB962C8B-B14F-4D97-AF65-F5344CB8AC3E}">
        <p14:creationId xmlns:p14="http://schemas.microsoft.com/office/powerpoint/2010/main" val="2670651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96D9-1AF4-D25A-6265-E465F8F1B1B5}"/>
              </a:ext>
            </a:extLst>
          </p:cNvPr>
          <p:cNvSpPr>
            <a:spLocks noGrp="1"/>
          </p:cNvSpPr>
          <p:nvPr>
            <p:ph type="title"/>
          </p:nvPr>
        </p:nvSpPr>
        <p:spPr/>
        <p:txBody>
          <a:bodyPr>
            <a:normAutofit fontScale="90000"/>
          </a:bodyPr>
          <a:lstStyle/>
          <a:p>
            <a:r>
              <a:rPr lang="en-US" dirty="0"/>
              <a:t>Sec. 135(b)(5) – Increase Student Achievement</a:t>
            </a:r>
          </a:p>
        </p:txBody>
      </p:sp>
      <p:sp>
        <p:nvSpPr>
          <p:cNvPr id="3" name="Content Placeholder 2">
            <a:extLst>
              <a:ext uri="{FF2B5EF4-FFF2-40B4-BE49-F238E27FC236}">
                <a16:creationId xmlns:a16="http://schemas.microsoft.com/office/drawing/2014/main" id="{70E5F186-A3F3-F59D-780F-FB2D365378FD}"/>
              </a:ext>
            </a:extLst>
          </p:cNvPr>
          <p:cNvSpPr>
            <a:spLocks noGrp="1"/>
          </p:cNvSpPr>
          <p:nvPr>
            <p:ph idx="1"/>
          </p:nvPr>
        </p:nvSpPr>
        <p:spPr>
          <a:xfrm>
            <a:off x="1130270" y="2171769"/>
            <a:ext cx="9603275" cy="3983934"/>
          </a:xfrm>
        </p:spPr>
        <p:txBody>
          <a:bodyPr/>
          <a:lstStyle/>
          <a:p>
            <a:r>
              <a:rPr lang="en-US" dirty="0"/>
              <a:t>Plan and carry out elements that support the implementation of CTE programs and programs of study and that result in increasing student achievement of the local levels of performance </a:t>
            </a:r>
          </a:p>
          <a:p>
            <a:pPr lvl="1"/>
            <a:r>
              <a:rPr lang="en-US" sz="2400" dirty="0"/>
              <a:t>20 different possible uses of funds (work-based learning, CTSO costs, industry certifications, support for special pops</a:t>
            </a:r>
          </a:p>
          <a:p>
            <a:pPr lvl="1"/>
            <a:r>
              <a:rPr lang="en-US" sz="2400" dirty="0"/>
              <a:t>“Other activities to improve [CTE] programs.”</a:t>
            </a:r>
          </a:p>
        </p:txBody>
      </p:sp>
      <p:sp>
        <p:nvSpPr>
          <p:cNvPr id="4" name="Slide Number Placeholder 3">
            <a:extLst>
              <a:ext uri="{FF2B5EF4-FFF2-40B4-BE49-F238E27FC236}">
                <a16:creationId xmlns:a16="http://schemas.microsoft.com/office/drawing/2014/main" id="{B998B95F-3EC7-63FD-06B4-CCEBC89CBA58}"/>
              </a:ext>
            </a:extLst>
          </p:cNvPr>
          <p:cNvSpPr>
            <a:spLocks noGrp="1"/>
          </p:cNvSpPr>
          <p:nvPr>
            <p:ph type="sldNum" sz="quarter" idx="12"/>
          </p:nvPr>
        </p:nvSpPr>
        <p:spPr/>
        <p:txBody>
          <a:bodyPr/>
          <a:lstStyle/>
          <a:p>
            <a:r>
              <a:rPr lang="en-US" sz="1800" dirty="0">
                <a:latin typeface="Century Gothic" panose="020B0502020202020204" pitchFamily="34" charset="0"/>
              </a:rPr>
              <a:t>29</a:t>
            </a:r>
          </a:p>
        </p:txBody>
      </p:sp>
    </p:spTree>
    <p:extLst>
      <p:ext uri="{BB962C8B-B14F-4D97-AF65-F5344CB8AC3E}">
        <p14:creationId xmlns:p14="http://schemas.microsoft.com/office/powerpoint/2010/main" val="148400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08E4-3756-478B-B33C-E982B9C5DCAF}"/>
              </a:ext>
            </a:extLst>
          </p:cNvPr>
          <p:cNvSpPr>
            <a:spLocks noGrp="1"/>
          </p:cNvSpPr>
          <p:nvPr>
            <p:ph type="title"/>
          </p:nvPr>
        </p:nvSpPr>
        <p:spPr>
          <a:xfrm>
            <a:off x="913045" y="429812"/>
            <a:ext cx="9694858" cy="1049235"/>
          </a:xfrm>
        </p:spPr>
        <p:txBody>
          <a:bodyPr/>
          <a:lstStyle/>
          <a:p>
            <a:pPr algn="ctr"/>
            <a:r>
              <a:rPr lang="en-US" b="1" dirty="0">
                <a:latin typeface="+mn-lt"/>
              </a:rPr>
              <a:t>What Legal Authorities Govern Perkins V?</a:t>
            </a:r>
          </a:p>
        </p:txBody>
      </p:sp>
      <p:sp>
        <p:nvSpPr>
          <p:cNvPr id="3" name="Content Placeholder 2">
            <a:extLst>
              <a:ext uri="{FF2B5EF4-FFF2-40B4-BE49-F238E27FC236}">
                <a16:creationId xmlns:a16="http://schemas.microsoft.com/office/drawing/2014/main" id="{E44AFDCA-4D7F-4A1F-B548-A820694713DF}"/>
              </a:ext>
            </a:extLst>
          </p:cNvPr>
          <p:cNvSpPr>
            <a:spLocks noGrp="1"/>
          </p:cNvSpPr>
          <p:nvPr>
            <p:ph idx="1"/>
          </p:nvPr>
        </p:nvSpPr>
        <p:spPr>
          <a:xfrm>
            <a:off x="1130270" y="1921512"/>
            <a:ext cx="9603275" cy="4171280"/>
          </a:xfrm>
        </p:spPr>
        <p:txBody>
          <a:bodyPr>
            <a:normAutofit fontScale="92500" lnSpcReduction="20000"/>
          </a:bodyPr>
          <a:lstStyle/>
          <a:p>
            <a:pPr>
              <a:lnSpc>
                <a:spcPct val="150000"/>
              </a:lnSpc>
            </a:pPr>
            <a:r>
              <a:rPr lang="en-US" sz="3200" dirty="0"/>
              <a:t>Perkins statute</a:t>
            </a:r>
          </a:p>
          <a:p>
            <a:pPr>
              <a:lnSpc>
                <a:spcPct val="150000"/>
              </a:lnSpc>
            </a:pPr>
            <a:r>
              <a:rPr lang="en-US" sz="3200" dirty="0"/>
              <a:t>General Education Provisions Act</a:t>
            </a:r>
          </a:p>
          <a:p>
            <a:pPr>
              <a:lnSpc>
                <a:spcPct val="150000"/>
              </a:lnSpc>
            </a:pPr>
            <a:r>
              <a:rPr lang="en-US" sz="3200" dirty="0"/>
              <a:t>Education Department General Administrative Regulations (EDGAR)</a:t>
            </a:r>
          </a:p>
          <a:p>
            <a:pPr>
              <a:lnSpc>
                <a:spcPct val="150000"/>
              </a:lnSpc>
            </a:pPr>
            <a:r>
              <a:rPr lang="en-US" sz="3200" dirty="0"/>
              <a:t>UGG</a:t>
            </a:r>
          </a:p>
          <a:p>
            <a:pPr>
              <a:lnSpc>
                <a:spcPct val="150000"/>
              </a:lnSpc>
            </a:pPr>
            <a:r>
              <a:rPr lang="en-US" sz="3200" dirty="0"/>
              <a:t>OCR Guidelines</a:t>
            </a:r>
          </a:p>
        </p:txBody>
      </p:sp>
      <p:sp>
        <p:nvSpPr>
          <p:cNvPr id="4" name="TextBox 3">
            <a:extLst>
              <a:ext uri="{FF2B5EF4-FFF2-40B4-BE49-F238E27FC236}">
                <a16:creationId xmlns:a16="http://schemas.microsoft.com/office/drawing/2014/main" id="{CD199EB2-979E-0279-38C7-C7F00B4D14FD}"/>
              </a:ext>
            </a:extLst>
          </p:cNvPr>
          <p:cNvSpPr txBox="1"/>
          <p:nvPr/>
        </p:nvSpPr>
        <p:spPr>
          <a:xfrm>
            <a:off x="11468559" y="407624"/>
            <a:ext cx="38559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67647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79B7-C67D-8ECD-5482-69A6A61251FA}"/>
              </a:ext>
            </a:extLst>
          </p:cNvPr>
          <p:cNvSpPr>
            <a:spLocks noGrp="1"/>
          </p:cNvSpPr>
          <p:nvPr>
            <p:ph type="title"/>
          </p:nvPr>
        </p:nvSpPr>
        <p:spPr/>
        <p:txBody>
          <a:bodyPr/>
          <a:lstStyle/>
          <a:p>
            <a:r>
              <a:rPr lang="en-US" dirty="0"/>
              <a:t>Sec. 135(b)(6) - Evaluations</a:t>
            </a:r>
          </a:p>
        </p:txBody>
      </p:sp>
      <p:sp>
        <p:nvSpPr>
          <p:cNvPr id="3" name="Content Placeholder 2">
            <a:extLst>
              <a:ext uri="{FF2B5EF4-FFF2-40B4-BE49-F238E27FC236}">
                <a16:creationId xmlns:a16="http://schemas.microsoft.com/office/drawing/2014/main" id="{A1FBA3BD-4C21-CB54-3F7E-C0EFB2C9B653}"/>
              </a:ext>
            </a:extLst>
          </p:cNvPr>
          <p:cNvSpPr>
            <a:spLocks noGrp="1"/>
          </p:cNvSpPr>
          <p:nvPr>
            <p:ph idx="1"/>
          </p:nvPr>
        </p:nvSpPr>
        <p:spPr/>
        <p:txBody>
          <a:bodyPr/>
          <a:lstStyle/>
          <a:p>
            <a:r>
              <a:rPr lang="en-US" dirty="0"/>
              <a:t>Develop and implement evaluations of the activities carried out with funds under this part, including evaluations necessary to complete the CLNA and the local performance report</a:t>
            </a:r>
          </a:p>
          <a:p>
            <a:endParaRPr lang="en-US" dirty="0"/>
          </a:p>
        </p:txBody>
      </p:sp>
      <p:sp>
        <p:nvSpPr>
          <p:cNvPr id="4" name="Slide Number Placeholder 3">
            <a:extLst>
              <a:ext uri="{FF2B5EF4-FFF2-40B4-BE49-F238E27FC236}">
                <a16:creationId xmlns:a16="http://schemas.microsoft.com/office/drawing/2014/main" id="{6CAA77F1-1E68-2EA2-6F34-DC90FB652975}"/>
              </a:ext>
            </a:extLst>
          </p:cNvPr>
          <p:cNvSpPr>
            <a:spLocks noGrp="1"/>
          </p:cNvSpPr>
          <p:nvPr>
            <p:ph type="sldNum" sz="quarter" idx="12"/>
          </p:nvPr>
        </p:nvSpPr>
        <p:spPr/>
        <p:txBody>
          <a:bodyPr/>
          <a:lstStyle/>
          <a:p>
            <a:r>
              <a:rPr lang="en-US" sz="1800" dirty="0">
                <a:latin typeface="Century Gothic" panose="020B0502020202020204" pitchFamily="34" charset="0"/>
              </a:rPr>
              <a:t>30</a:t>
            </a:r>
          </a:p>
        </p:txBody>
      </p:sp>
    </p:spTree>
    <p:extLst>
      <p:ext uri="{BB962C8B-B14F-4D97-AF65-F5344CB8AC3E}">
        <p14:creationId xmlns:p14="http://schemas.microsoft.com/office/powerpoint/2010/main" val="171292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280BA7-9C7C-45EA-8D1E-55B6D5A393AA}"/>
              </a:ext>
            </a:extLst>
          </p:cNvPr>
          <p:cNvSpPr>
            <a:spLocks noGrp="1"/>
          </p:cNvSpPr>
          <p:nvPr>
            <p:ph type="title"/>
          </p:nvPr>
        </p:nvSpPr>
        <p:spPr>
          <a:xfrm>
            <a:off x="881314" y="970259"/>
            <a:ext cx="10543032" cy="2852737"/>
          </a:xfrm>
        </p:spPr>
        <p:txBody>
          <a:bodyPr/>
          <a:lstStyle/>
          <a:p>
            <a:r>
              <a:rPr lang="en-US" dirty="0"/>
              <a:t>Supplement not Supplant</a:t>
            </a:r>
          </a:p>
        </p:txBody>
      </p:sp>
      <p:sp>
        <p:nvSpPr>
          <p:cNvPr id="2" name="Slide Number Placeholder 3">
            <a:extLst>
              <a:ext uri="{FF2B5EF4-FFF2-40B4-BE49-F238E27FC236}">
                <a16:creationId xmlns:a16="http://schemas.microsoft.com/office/drawing/2014/main" id="{1668BA04-9CD6-D250-571F-9A827AB1E357}"/>
              </a:ext>
            </a:extLst>
          </p:cNvPr>
          <p:cNvSpPr>
            <a:spLocks noGrp="1"/>
          </p:cNvSpPr>
          <p:nvPr>
            <p:ph type="sldNum" sz="quarter" idx="12"/>
          </p:nvPr>
        </p:nvSpPr>
        <p:spPr>
          <a:xfrm>
            <a:off x="11503152" y="0"/>
            <a:ext cx="685800" cy="685800"/>
          </a:xfrm>
        </p:spPr>
        <p:txBody>
          <a:bodyPr/>
          <a:lstStyle/>
          <a:p>
            <a:r>
              <a:rPr lang="en-US" sz="1800" dirty="0">
                <a:latin typeface="Century Gothic" panose="020B0502020202020204" pitchFamily="34" charset="0"/>
              </a:rPr>
              <a:t>31</a:t>
            </a:r>
          </a:p>
        </p:txBody>
      </p:sp>
    </p:spTree>
    <p:extLst>
      <p:ext uri="{BB962C8B-B14F-4D97-AF65-F5344CB8AC3E}">
        <p14:creationId xmlns:p14="http://schemas.microsoft.com/office/powerpoint/2010/main" val="4239333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7C46-FD0C-3E13-BC37-1CABC5652936}"/>
              </a:ext>
            </a:extLst>
          </p:cNvPr>
          <p:cNvSpPr>
            <a:spLocks noGrp="1"/>
          </p:cNvSpPr>
          <p:nvPr>
            <p:ph type="title"/>
          </p:nvPr>
        </p:nvSpPr>
        <p:spPr/>
        <p:txBody>
          <a:bodyPr>
            <a:normAutofit fontScale="90000"/>
          </a:bodyPr>
          <a:lstStyle/>
          <a:p>
            <a:r>
              <a:rPr lang="en-US" dirty="0"/>
              <a:t>Auditor’s SNS Test: The Presumptions of Supplanting</a:t>
            </a:r>
          </a:p>
        </p:txBody>
      </p:sp>
      <p:sp>
        <p:nvSpPr>
          <p:cNvPr id="3" name="Content Placeholder 2">
            <a:extLst>
              <a:ext uri="{FF2B5EF4-FFF2-40B4-BE49-F238E27FC236}">
                <a16:creationId xmlns:a16="http://schemas.microsoft.com/office/drawing/2014/main" id="{706AEDD3-E7B7-EB7A-2A1F-8F5EA1122C1D}"/>
              </a:ext>
            </a:extLst>
          </p:cNvPr>
          <p:cNvSpPr>
            <a:spLocks noGrp="1"/>
          </p:cNvSpPr>
          <p:nvPr>
            <p:ph idx="1"/>
          </p:nvPr>
        </p:nvSpPr>
        <p:spPr/>
        <p:txBody>
          <a:bodyPr/>
          <a:lstStyle/>
          <a:p>
            <a:pPr marL="609600" indent="-609600">
              <a:lnSpc>
                <a:spcPct val="200000"/>
              </a:lnSpc>
              <a:buNone/>
            </a:pPr>
            <a:r>
              <a:rPr lang="en-US" sz="2800" u="sng" dirty="0"/>
              <a:t>Presumptions of Supplanting</a:t>
            </a:r>
            <a:r>
              <a:rPr lang="en-US" sz="2000" dirty="0"/>
              <a:t> </a:t>
            </a:r>
          </a:p>
          <a:p>
            <a:pPr marL="609600" indent="-609600">
              <a:lnSpc>
                <a:spcPct val="200000"/>
              </a:lnSpc>
              <a:buFont typeface="Wingdings" pitchFamily="2" charset="2"/>
              <a:buAutoNum type="arabicPeriod"/>
            </a:pPr>
            <a:r>
              <a:rPr lang="en-US" sz="2800" dirty="0"/>
              <a:t>Required to be made available under other federal, state, or local laws</a:t>
            </a:r>
          </a:p>
          <a:p>
            <a:pPr marL="609600" indent="-609600">
              <a:lnSpc>
                <a:spcPct val="200000"/>
              </a:lnSpc>
              <a:buFont typeface="Wingdings" pitchFamily="2" charset="2"/>
              <a:buAutoNum type="arabicPeriod"/>
            </a:pPr>
            <a:r>
              <a:rPr lang="en-US" sz="2800" dirty="0"/>
              <a:t>Provided with non-federal funds in prior year </a:t>
            </a:r>
          </a:p>
          <a:p>
            <a:pPr marL="0" indent="0">
              <a:buNone/>
            </a:pPr>
            <a:endParaRPr lang="en-US" dirty="0"/>
          </a:p>
        </p:txBody>
      </p:sp>
      <p:sp>
        <p:nvSpPr>
          <p:cNvPr id="4" name="Slide Number Placeholder 3">
            <a:extLst>
              <a:ext uri="{FF2B5EF4-FFF2-40B4-BE49-F238E27FC236}">
                <a16:creationId xmlns:a16="http://schemas.microsoft.com/office/drawing/2014/main" id="{440BB265-FA98-A4EC-4450-F75CCE1F4DA4}"/>
              </a:ext>
            </a:extLst>
          </p:cNvPr>
          <p:cNvSpPr>
            <a:spLocks noGrp="1"/>
          </p:cNvSpPr>
          <p:nvPr>
            <p:ph type="sldNum" sz="quarter" idx="12"/>
          </p:nvPr>
        </p:nvSpPr>
        <p:spPr/>
        <p:txBody>
          <a:bodyPr/>
          <a:lstStyle/>
          <a:p>
            <a:r>
              <a:rPr lang="en-US" sz="1800" dirty="0">
                <a:latin typeface="Century Gothic" panose="020B0502020202020204" pitchFamily="34" charset="0"/>
              </a:rPr>
              <a:t>32</a:t>
            </a:r>
          </a:p>
        </p:txBody>
      </p:sp>
    </p:spTree>
    <p:extLst>
      <p:ext uri="{BB962C8B-B14F-4D97-AF65-F5344CB8AC3E}">
        <p14:creationId xmlns:p14="http://schemas.microsoft.com/office/powerpoint/2010/main" val="94206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E98C-82E9-9C0F-ACFB-DD306B97F648}"/>
              </a:ext>
            </a:extLst>
          </p:cNvPr>
          <p:cNvSpPr>
            <a:spLocks noGrp="1"/>
          </p:cNvSpPr>
          <p:nvPr>
            <p:ph type="title"/>
          </p:nvPr>
        </p:nvSpPr>
        <p:spPr/>
        <p:txBody>
          <a:bodyPr/>
          <a:lstStyle/>
          <a:p>
            <a:r>
              <a:rPr lang="en-US" dirty="0"/>
              <a:t>But … Presumption Rebutted!</a:t>
            </a:r>
          </a:p>
        </p:txBody>
      </p:sp>
      <p:sp>
        <p:nvSpPr>
          <p:cNvPr id="3" name="Content Placeholder 2">
            <a:extLst>
              <a:ext uri="{FF2B5EF4-FFF2-40B4-BE49-F238E27FC236}">
                <a16:creationId xmlns:a16="http://schemas.microsoft.com/office/drawing/2014/main" id="{51FAC490-AAFF-6CD0-F71B-E8DBBD97DC20}"/>
              </a:ext>
            </a:extLst>
          </p:cNvPr>
          <p:cNvSpPr>
            <a:spLocks noGrp="1"/>
          </p:cNvSpPr>
          <p:nvPr>
            <p:ph idx="1"/>
          </p:nvPr>
        </p:nvSpPr>
        <p:spPr/>
        <p:txBody>
          <a:bodyPr/>
          <a:lstStyle/>
          <a:p>
            <a:pPr>
              <a:lnSpc>
                <a:spcPct val="150000"/>
              </a:lnSpc>
            </a:pPr>
            <a:r>
              <a:rPr lang="en-US" sz="2800" dirty="0"/>
              <a:t>These presumptions are rebuttable if the SEA or LEA can demonstrate that it would not have provided the services in question with non-federal funds had the federal funds not been available.</a:t>
            </a:r>
          </a:p>
          <a:p>
            <a:pPr marL="0" indent="0">
              <a:buNone/>
            </a:pPr>
            <a:endParaRPr lang="en-US" dirty="0"/>
          </a:p>
        </p:txBody>
      </p:sp>
      <p:sp>
        <p:nvSpPr>
          <p:cNvPr id="4" name="Slide Number Placeholder 3">
            <a:extLst>
              <a:ext uri="{FF2B5EF4-FFF2-40B4-BE49-F238E27FC236}">
                <a16:creationId xmlns:a16="http://schemas.microsoft.com/office/drawing/2014/main" id="{E129CE1E-0A5D-F5D4-8621-3DEB834E01DB}"/>
              </a:ext>
            </a:extLst>
          </p:cNvPr>
          <p:cNvSpPr>
            <a:spLocks noGrp="1"/>
          </p:cNvSpPr>
          <p:nvPr>
            <p:ph type="sldNum" sz="quarter" idx="12"/>
          </p:nvPr>
        </p:nvSpPr>
        <p:spPr>
          <a:xfrm>
            <a:off x="11503152" y="0"/>
            <a:ext cx="494217" cy="685800"/>
          </a:xfrm>
        </p:spPr>
        <p:txBody>
          <a:bodyPr/>
          <a:lstStyle/>
          <a:p>
            <a:r>
              <a:rPr lang="en-US" sz="1800" dirty="0">
                <a:latin typeface="Century Gothic" panose="020B0502020202020204" pitchFamily="34" charset="0"/>
              </a:rPr>
              <a:t>33</a:t>
            </a:r>
          </a:p>
        </p:txBody>
      </p:sp>
    </p:spTree>
    <p:extLst>
      <p:ext uri="{BB962C8B-B14F-4D97-AF65-F5344CB8AC3E}">
        <p14:creationId xmlns:p14="http://schemas.microsoft.com/office/powerpoint/2010/main" val="1756374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AEEA-ADD8-50DE-DEAD-CC328DDF8BEA}"/>
              </a:ext>
            </a:extLst>
          </p:cNvPr>
          <p:cNvSpPr>
            <a:spLocks noGrp="1"/>
          </p:cNvSpPr>
          <p:nvPr>
            <p:ph type="title"/>
          </p:nvPr>
        </p:nvSpPr>
        <p:spPr/>
        <p:txBody>
          <a:bodyPr>
            <a:normAutofit/>
          </a:bodyPr>
          <a:lstStyle/>
          <a:p>
            <a:r>
              <a:rPr lang="en-US" sz="4800" dirty="0"/>
              <a:t>What Is Lawful Supplanting?</a:t>
            </a:r>
            <a:endParaRPr lang="en-US" dirty="0"/>
          </a:p>
        </p:txBody>
      </p:sp>
      <p:sp>
        <p:nvSpPr>
          <p:cNvPr id="3" name="Content Placeholder 2">
            <a:extLst>
              <a:ext uri="{FF2B5EF4-FFF2-40B4-BE49-F238E27FC236}">
                <a16:creationId xmlns:a16="http://schemas.microsoft.com/office/drawing/2014/main" id="{FA9447EE-999A-1EC3-6262-68BB05E5C81F}"/>
              </a:ext>
            </a:extLst>
          </p:cNvPr>
          <p:cNvSpPr>
            <a:spLocks noGrp="1"/>
          </p:cNvSpPr>
          <p:nvPr>
            <p:ph idx="1"/>
          </p:nvPr>
        </p:nvSpPr>
        <p:spPr>
          <a:xfrm>
            <a:off x="420625" y="1825625"/>
            <a:ext cx="11414536" cy="4206383"/>
          </a:xfrm>
        </p:spPr>
        <p:txBody>
          <a:bodyPr>
            <a:normAutofit/>
          </a:bodyPr>
          <a:lstStyle/>
          <a:p>
            <a:r>
              <a:rPr lang="en-US" sz="3200" dirty="0"/>
              <a:t>Relying on other federal grant $ in prior year (e.g., ESSER/HEERF)</a:t>
            </a:r>
          </a:p>
          <a:p>
            <a:r>
              <a:rPr lang="en-US" sz="3200" dirty="0"/>
              <a:t>Relying on foundation/private support in prior year</a:t>
            </a:r>
          </a:p>
        </p:txBody>
      </p:sp>
      <p:sp>
        <p:nvSpPr>
          <p:cNvPr id="4" name="Slide Number Placeholder 3">
            <a:extLst>
              <a:ext uri="{FF2B5EF4-FFF2-40B4-BE49-F238E27FC236}">
                <a16:creationId xmlns:a16="http://schemas.microsoft.com/office/drawing/2014/main" id="{C8C73D84-C24A-2D35-AC79-F3FE3AF42D87}"/>
              </a:ext>
            </a:extLst>
          </p:cNvPr>
          <p:cNvSpPr>
            <a:spLocks noGrp="1"/>
          </p:cNvSpPr>
          <p:nvPr>
            <p:ph type="sldNum" sz="quarter" idx="12"/>
          </p:nvPr>
        </p:nvSpPr>
        <p:spPr/>
        <p:txBody>
          <a:bodyPr/>
          <a:lstStyle/>
          <a:p>
            <a:r>
              <a:rPr lang="en-US" sz="1800" dirty="0">
                <a:latin typeface="Century Gothic" panose="020B0502020202020204" pitchFamily="34" charset="0"/>
              </a:rPr>
              <a:t>34</a:t>
            </a:r>
          </a:p>
        </p:txBody>
      </p:sp>
    </p:spTree>
    <p:extLst>
      <p:ext uri="{BB962C8B-B14F-4D97-AF65-F5344CB8AC3E}">
        <p14:creationId xmlns:p14="http://schemas.microsoft.com/office/powerpoint/2010/main" val="630895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26CB25-FDEE-9407-F5B7-B6B05F0186BA}"/>
              </a:ext>
            </a:extLst>
          </p:cNvPr>
          <p:cNvSpPr>
            <a:spLocks noGrp="1"/>
          </p:cNvSpPr>
          <p:nvPr>
            <p:ph type="title"/>
          </p:nvPr>
        </p:nvSpPr>
        <p:spPr/>
        <p:txBody>
          <a:bodyPr/>
          <a:lstStyle/>
          <a:p>
            <a:r>
              <a:rPr lang="en-US" dirty="0"/>
              <a:t>	Recent OCTAE Findings</a:t>
            </a:r>
          </a:p>
        </p:txBody>
      </p:sp>
      <p:sp>
        <p:nvSpPr>
          <p:cNvPr id="7" name="Text Placeholder 6">
            <a:extLst>
              <a:ext uri="{FF2B5EF4-FFF2-40B4-BE49-F238E27FC236}">
                <a16:creationId xmlns:a16="http://schemas.microsoft.com/office/drawing/2014/main" id="{BEEB255B-D485-C9D6-F5E2-784A4BCC574C}"/>
              </a:ext>
            </a:extLst>
          </p:cNvPr>
          <p:cNvSpPr>
            <a:spLocks noGrp="1"/>
          </p:cNvSpPr>
          <p:nvPr>
            <p:ph type="body" idx="1"/>
          </p:nvPr>
        </p:nvSpPr>
        <p:spPr/>
        <p:txBody>
          <a:bodyPr/>
          <a:lstStyle/>
          <a:p>
            <a:endParaRPr lang="en-US"/>
          </a:p>
        </p:txBody>
      </p:sp>
      <p:sp>
        <p:nvSpPr>
          <p:cNvPr id="2" name="Slide Number Placeholder 3">
            <a:extLst>
              <a:ext uri="{FF2B5EF4-FFF2-40B4-BE49-F238E27FC236}">
                <a16:creationId xmlns:a16="http://schemas.microsoft.com/office/drawing/2014/main" id="{670B5051-8B96-EF13-B193-9003B2A72C51}"/>
              </a:ext>
            </a:extLst>
          </p:cNvPr>
          <p:cNvSpPr>
            <a:spLocks noGrp="1"/>
          </p:cNvSpPr>
          <p:nvPr>
            <p:ph type="sldNum" sz="quarter" idx="12"/>
          </p:nvPr>
        </p:nvSpPr>
        <p:spPr>
          <a:xfrm>
            <a:off x="11503152" y="0"/>
            <a:ext cx="685800" cy="685800"/>
          </a:xfrm>
        </p:spPr>
        <p:txBody>
          <a:bodyPr/>
          <a:lstStyle/>
          <a:p>
            <a:r>
              <a:rPr lang="en-US" sz="1800" dirty="0">
                <a:latin typeface="Century Gothic" panose="020B0502020202020204" pitchFamily="34" charset="0"/>
              </a:rPr>
              <a:t>35</a:t>
            </a:r>
          </a:p>
        </p:txBody>
      </p:sp>
    </p:spTree>
    <p:extLst>
      <p:ext uri="{BB962C8B-B14F-4D97-AF65-F5344CB8AC3E}">
        <p14:creationId xmlns:p14="http://schemas.microsoft.com/office/powerpoint/2010/main" val="2342686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38C46E-F682-5844-F12E-B9DFBD01751E}"/>
              </a:ext>
            </a:extLst>
          </p:cNvPr>
          <p:cNvSpPr>
            <a:spLocks noGrp="1"/>
          </p:cNvSpPr>
          <p:nvPr>
            <p:ph type="title"/>
          </p:nvPr>
        </p:nvSpPr>
        <p:spPr/>
        <p:txBody>
          <a:bodyPr/>
          <a:lstStyle/>
          <a:p>
            <a:r>
              <a:rPr lang="en-US" dirty="0"/>
              <a:t>OCTAE Monitoring Guide</a:t>
            </a:r>
          </a:p>
        </p:txBody>
      </p:sp>
      <p:sp>
        <p:nvSpPr>
          <p:cNvPr id="5" name="Content Placeholder 4">
            <a:extLst>
              <a:ext uri="{FF2B5EF4-FFF2-40B4-BE49-F238E27FC236}">
                <a16:creationId xmlns:a16="http://schemas.microsoft.com/office/drawing/2014/main" id="{EC04BF4C-40B9-DA7D-3FAD-87A0A802E42F}"/>
              </a:ext>
            </a:extLst>
          </p:cNvPr>
          <p:cNvSpPr>
            <a:spLocks noGrp="1"/>
          </p:cNvSpPr>
          <p:nvPr>
            <p:ph idx="1"/>
          </p:nvPr>
        </p:nvSpPr>
        <p:spPr/>
        <p:txBody>
          <a:bodyPr>
            <a:normAutofit/>
          </a:bodyPr>
          <a:lstStyle/>
          <a:p>
            <a:r>
              <a:rPr lang="en-US" sz="2800" dirty="0"/>
              <a:t>List of documents requested by OCTAE during recent monitoring visits include:</a:t>
            </a:r>
          </a:p>
          <a:p>
            <a:pPr lvl="1"/>
            <a:r>
              <a:rPr lang="en-US" sz="2400" dirty="0"/>
              <a:t>Copies of CLNAs and web sites (URLs) or any other online resource containing the CLNAs.</a:t>
            </a:r>
          </a:p>
          <a:p>
            <a:pPr lvl="1"/>
            <a:r>
              <a:rPr lang="en-US" sz="2400" dirty="0"/>
              <a:t>Copies of meeting meetings, emails, or other documentation that demonstrate how eligible recipients involved a diverse body of stakeholders</a:t>
            </a:r>
          </a:p>
        </p:txBody>
      </p:sp>
      <p:sp>
        <p:nvSpPr>
          <p:cNvPr id="2" name="Slide Number Placeholder 1">
            <a:extLst>
              <a:ext uri="{FF2B5EF4-FFF2-40B4-BE49-F238E27FC236}">
                <a16:creationId xmlns:a16="http://schemas.microsoft.com/office/drawing/2014/main" id="{3CB75830-4249-3C15-00CC-FC413DA29480}"/>
              </a:ext>
            </a:extLst>
          </p:cNvPr>
          <p:cNvSpPr>
            <a:spLocks noGrp="1"/>
          </p:cNvSpPr>
          <p:nvPr>
            <p:ph type="sldNum" sz="quarter" idx="12"/>
          </p:nvPr>
        </p:nvSpPr>
        <p:spPr/>
        <p:txBody>
          <a:bodyPr/>
          <a:lstStyle/>
          <a:p>
            <a:r>
              <a:rPr lang="en-US" sz="1800" dirty="0">
                <a:latin typeface="Century Gothic" panose="020B0502020202020204" pitchFamily="34" charset="0"/>
              </a:rPr>
              <a:t>36</a:t>
            </a:r>
          </a:p>
        </p:txBody>
      </p:sp>
    </p:spTree>
    <p:extLst>
      <p:ext uri="{BB962C8B-B14F-4D97-AF65-F5344CB8AC3E}">
        <p14:creationId xmlns:p14="http://schemas.microsoft.com/office/powerpoint/2010/main" val="2732769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3267-F2CF-A0C6-49BD-169F32F8F146}"/>
              </a:ext>
            </a:extLst>
          </p:cNvPr>
          <p:cNvSpPr>
            <a:spLocks noGrp="1"/>
          </p:cNvSpPr>
          <p:nvPr>
            <p:ph type="title"/>
          </p:nvPr>
        </p:nvSpPr>
        <p:spPr/>
        <p:txBody>
          <a:bodyPr/>
          <a:lstStyle/>
          <a:p>
            <a:r>
              <a:rPr lang="en-US" dirty="0"/>
              <a:t>Recent Findings</a:t>
            </a:r>
          </a:p>
        </p:txBody>
      </p:sp>
      <p:sp>
        <p:nvSpPr>
          <p:cNvPr id="3" name="Content Placeholder 2">
            <a:extLst>
              <a:ext uri="{FF2B5EF4-FFF2-40B4-BE49-F238E27FC236}">
                <a16:creationId xmlns:a16="http://schemas.microsoft.com/office/drawing/2014/main" id="{0559BEB5-9902-9C03-2E50-64BF38AEA73E}"/>
              </a:ext>
            </a:extLst>
          </p:cNvPr>
          <p:cNvSpPr>
            <a:spLocks noGrp="1"/>
          </p:cNvSpPr>
          <p:nvPr>
            <p:ph idx="1"/>
          </p:nvPr>
        </p:nvSpPr>
        <p:spPr>
          <a:xfrm>
            <a:off x="420625" y="1825625"/>
            <a:ext cx="10543031" cy="4532313"/>
          </a:xfrm>
        </p:spPr>
        <p:txBody>
          <a:bodyPr>
            <a:normAutofit lnSpcReduction="10000"/>
          </a:bodyPr>
          <a:lstStyle/>
          <a:p>
            <a:r>
              <a:rPr lang="en-US" dirty="0"/>
              <a:t>The State failed to require secondary and postsecondary eligible recipients to conduct CLNAs as required by section 134(c)(2)(A-E) of Perkins V.</a:t>
            </a:r>
          </a:p>
          <a:p>
            <a:r>
              <a:rPr lang="en-US" dirty="0"/>
              <a:t>A review of postsecondary CLNAs revealed that eligible recipients are not required to provide an evaluation of the performance of students who are members of special populations against State determined and local levels of performance.  Additionally, submitted evidence shows that eligible recipients are not required to describe progress toward implementation of equal access to high-quality CTE courses and programs of study or strategies to overcome associated barriers.</a:t>
            </a:r>
          </a:p>
          <a:p>
            <a:r>
              <a:rPr lang="en-US" dirty="0"/>
              <a:t>CLNAs did not address "Part 3: Labor Market Alignment" or "Part 5: Recruitment, Retention, and Training of CTE Teachers." Additional CLNAs reviewed also had these sections marked as "not applicable" despite being required components of a CLNA per section 134(c)(2)(B and D) of Perkins V.</a:t>
            </a:r>
          </a:p>
        </p:txBody>
      </p:sp>
      <p:sp>
        <p:nvSpPr>
          <p:cNvPr id="4" name="Slide Number Placeholder 3">
            <a:extLst>
              <a:ext uri="{FF2B5EF4-FFF2-40B4-BE49-F238E27FC236}">
                <a16:creationId xmlns:a16="http://schemas.microsoft.com/office/drawing/2014/main" id="{260C4403-54F8-6858-6304-1D067312EDA0}"/>
              </a:ext>
            </a:extLst>
          </p:cNvPr>
          <p:cNvSpPr>
            <a:spLocks noGrp="1"/>
          </p:cNvSpPr>
          <p:nvPr>
            <p:ph type="sldNum" sz="quarter" idx="12"/>
          </p:nvPr>
        </p:nvSpPr>
        <p:spPr>
          <a:xfrm>
            <a:off x="11503152" y="0"/>
            <a:ext cx="688847" cy="685800"/>
          </a:xfrm>
        </p:spPr>
        <p:txBody>
          <a:bodyPr/>
          <a:lstStyle/>
          <a:p>
            <a:fld id="{A65A5C87-DF58-40C8-B092-1DE63DB4547E}" type="slidenum">
              <a:rPr lang="en-US" sz="1800">
                <a:latin typeface="Century Gothic" panose="020B0502020202020204" pitchFamily="34" charset="0"/>
              </a:rPr>
              <a:t>37</a:t>
            </a:fld>
            <a:endParaRPr lang="en-US" sz="1800" dirty="0">
              <a:latin typeface="Century Gothic" panose="020B0502020202020204" pitchFamily="34" charset="0"/>
            </a:endParaRPr>
          </a:p>
        </p:txBody>
      </p:sp>
    </p:spTree>
    <p:extLst>
      <p:ext uri="{BB962C8B-B14F-4D97-AF65-F5344CB8AC3E}">
        <p14:creationId xmlns:p14="http://schemas.microsoft.com/office/powerpoint/2010/main" val="3742518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D3E1-1BBE-0237-8E20-310E60F5CE1B}"/>
              </a:ext>
            </a:extLst>
          </p:cNvPr>
          <p:cNvSpPr>
            <a:spLocks noGrp="1"/>
          </p:cNvSpPr>
          <p:nvPr>
            <p:ph type="title"/>
          </p:nvPr>
        </p:nvSpPr>
        <p:spPr/>
        <p:txBody>
          <a:bodyPr/>
          <a:lstStyle/>
          <a:p>
            <a:r>
              <a:rPr lang="en-US" dirty="0"/>
              <a:t>Required Corrective Actions</a:t>
            </a:r>
          </a:p>
        </p:txBody>
      </p:sp>
      <p:sp>
        <p:nvSpPr>
          <p:cNvPr id="3" name="Content Placeholder 2">
            <a:extLst>
              <a:ext uri="{FF2B5EF4-FFF2-40B4-BE49-F238E27FC236}">
                <a16:creationId xmlns:a16="http://schemas.microsoft.com/office/drawing/2014/main" id="{C6DADD22-7E52-C638-74D0-6930F6EF7415}"/>
              </a:ext>
            </a:extLst>
          </p:cNvPr>
          <p:cNvSpPr>
            <a:spLocks noGrp="1"/>
          </p:cNvSpPr>
          <p:nvPr>
            <p:ph idx="1"/>
          </p:nvPr>
        </p:nvSpPr>
        <p:spPr/>
        <p:txBody>
          <a:bodyPr>
            <a:normAutofit/>
          </a:bodyPr>
          <a:lstStyle/>
          <a:p>
            <a:r>
              <a:rPr lang="en-US" dirty="0"/>
              <a:t>The State must develop and submit to OCTAE policies and procedures that will be implemented to ensure that incomplete CLNAs are not accepted and the eligible recipients are required to complete all components of a CLNA. </a:t>
            </a:r>
          </a:p>
          <a:p>
            <a:r>
              <a:rPr lang="en-US" dirty="0"/>
              <a:t>The State must also update its CLNA templates and submit two samples of secondary and postsecondary CLNAs that meet the full requirements of section 134(c)(2)(A-E) of Perkins V including the description of progress toward implementation of equal access to high-quality CTE courses and programs of study and strategies to overcome associated barriers. </a:t>
            </a:r>
          </a:p>
        </p:txBody>
      </p:sp>
      <p:sp>
        <p:nvSpPr>
          <p:cNvPr id="4" name="Slide Number Placeholder 3">
            <a:extLst>
              <a:ext uri="{FF2B5EF4-FFF2-40B4-BE49-F238E27FC236}">
                <a16:creationId xmlns:a16="http://schemas.microsoft.com/office/drawing/2014/main" id="{A146C591-64A6-5ED7-A2E9-4AE32307C5B2}"/>
              </a:ext>
            </a:extLst>
          </p:cNvPr>
          <p:cNvSpPr>
            <a:spLocks noGrp="1"/>
          </p:cNvSpPr>
          <p:nvPr>
            <p:ph type="sldNum" sz="quarter" idx="12"/>
          </p:nvPr>
        </p:nvSpPr>
        <p:spPr/>
        <p:txBody>
          <a:bodyPr/>
          <a:lstStyle/>
          <a:p>
            <a:fld id="{A65A5C87-DF58-40C8-B092-1DE63DB4547E}" type="slidenum">
              <a:rPr lang="en-US" sz="1800">
                <a:latin typeface="Century Gothic" panose="020B0502020202020204" pitchFamily="34" charset="0"/>
              </a:rPr>
              <a:t>38</a:t>
            </a:fld>
            <a:endParaRPr lang="en-US" sz="1800" dirty="0">
              <a:latin typeface="Century Gothic" panose="020B0502020202020204" pitchFamily="34" charset="0"/>
            </a:endParaRPr>
          </a:p>
        </p:txBody>
      </p:sp>
    </p:spTree>
    <p:extLst>
      <p:ext uri="{BB962C8B-B14F-4D97-AF65-F5344CB8AC3E}">
        <p14:creationId xmlns:p14="http://schemas.microsoft.com/office/powerpoint/2010/main" val="1290618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9BC2-C83A-FDCB-F0C5-C1E117E3E1A8}"/>
              </a:ext>
            </a:extLst>
          </p:cNvPr>
          <p:cNvSpPr>
            <a:spLocks noGrp="1"/>
          </p:cNvSpPr>
          <p:nvPr>
            <p:ph type="title"/>
          </p:nvPr>
        </p:nvSpPr>
        <p:spPr/>
        <p:txBody>
          <a:bodyPr/>
          <a:lstStyle/>
          <a:p>
            <a:endParaRPr lang="en-US"/>
          </a:p>
        </p:txBody>
      </p:sp>
      <p:pic>
        <p:nvPicPr>
          <p:cNvPr id="7" name="Content Placeholder 6" descr="A chalkboard with writing on it&#10;&#10;Description automatically generated with low confidence">
            <a:extLst>
              <a:ext uri="{FF2B5EF4-FFF2-40B4-BE49-F238E27FC236}">
                <a16:creationId xmlns:a16="http://schemas.microsoft.com/office/drawing/2014/main" id="{F22CEF5C-4F2B-C816-7C94-67DCB78C461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802" y="0"/>
            <a:ext cx="12261802" cy="6966192"/>
          </a:xfrm>
        </p:spPr>
      </p:pic>
      <p:sp>
        <p:nvSpPr>
          <p:cNvPr id="3" name="Slide Number Placeholder 2">
            <a:extLst>
              <a:ext uri="{FF2B5EF4-FFF2-40B4-BE49-F238E27FC236}">
                <a16:creationId xmlns:a16="http://schemas.microsoft.com/office/drawing/2014/main" id="{4E0B7CD0-FE2D-5108-4201-232695E44C41}"/>
              </a:ext>
            </a:extLst>
          </p:cNvPr>
          <p:cNvSpPr>
            <a:spLocks noGrp="1"/>
          </p:cNvSpPr>
          <p:nvPr>
            <p:ph type="sldNum" sz="quarter" idx="12"/>
          </p:nvPr>
        </p:nvSpPr>
        <p:spPr/>
        <p:txBody>
          <a:bodyPr/>
          <a:lstStyle/>
          <a:p>
            <a:fld id="{A65A5C87-DF58-40C8-B092-1DE63DB4547E}" type="slidenum">
              <a:rPr lang="en-US" sz="1800">
                <a:solidFill>
                  <a:schemeClr val="bg1"/>
                </a:solidFill>
                <a:latin typeface="Century Gothic" panose="020B0502020202020204" pitchFamily="34" charset="0"/>
              </a:rPr>
              <a:t>39</a:t>
            </a:fld>
            <a:endParaRPr lang="en-US" sz="1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0013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89AE-3F0F-81A0-B236-CD8FEC718F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75C12E-FC05-FBA9-A87D-36FABC5F077F}"/>
              </a:ext>
            </a:extLst>
          </p:cNvPr>
          <p:cNvSpPr>
            <a:spLocks noGrp="1"/>
          </p:cNvSpPr>
          <p:nvPr>
            <p:ph idx="1"/>
          </p:nvPr>
        </p:nvSpPr>
        <p:spPr>
          <a:xfrm>
            <a:off x="1294362" y="2737826"/>
            <a:ext cx="9603275" cy="3294576"/>
          </a:xfrm>
        </p:spPr>
        <p:txBody>
          <a:bodyPr>
            <a:normAutofit/>
          </a:bodyPr>
          <a:lstStyle/>
          <a:p>
            <a:pPr marL="0" indent="0" algn="ctr">
              <a:buNone/>
            </a:pPr>
            <a:r>
              <a:rPr lang="en-US" sz="4000" b="1" dirty="0"/>
              <a:t>OMB is currently rewriting the UGG</a:t>
            </a:r>
          </a:p>
        </p:txBody>
      </p:sp>
      <p:pic>
        <p:nvPicPr>
          <p:cNvPr id="5" name="Picture 4" descr="Black pen and pencil on white background">
            <a:extLst>
              <a:ext uri="{FF2B5EF4-FFF2-40B4-BE49-F238E27FC236}">
                <a16:creationId xmlns:a16="http://schemas.microsoft.com/office/drawing/2014/main" id="{EE6B3844-E3B8-9C19-78AD-CD14EE266F73}"/>
              </a:ext>
            </a:extLst>
          </p:cNvPr>
          <p:cNvPicPr>
            <a:picLocks noChangeAspect="1"/>
          </p:cNvPicPr>
          <p:nvPr/>
        </p:nvPicPr>
        <p:blipFill rotWithShape="1">
          <a:blip r:embed="rId2">
            <a:extLst>
              <a:ext uri="{28A0092B-C50C-407E-A947-70E740481C1C}">
                <a14:useLocalDpi xmlns:a14="http://schemas.microsoft.com/office/drawing/2010/main" val="0"/>
              </a:ext>
            </a:extLst>
          </a:blip>
          <a:srcRect l="70870"/>
          <a:stretch/>
        </p:blipFill>
        <p:spPr>
          <a:xfrm rot="5400000">
            <a:off x="5307829" y="3043814"/>
            <a:ext cx="1576342" cy="3607140"/>
          </a:xfrm>
          <a:prstGeom prst="rect">
            <a:avLst/>
          </a:prstGeom>
        </p:spPr>
      </p:pic>
      <p:sp>
        <p:nvSpPr>
          <p:cNvPr id="4" name="TextBox 3">
            <a:extLst>
              <a:ext uri="{FF2B5EF4-FFF2-40B4-BE49-F238E27FC236}">
                <a16:creationId xmlns:a16="http://schemas.microsoft.com/office/drawing/2014/main" id="{5DC6873D-B322-6E9A-2EA8-7F11623712DA}"/>
              </a:ext>
            </a:extLst>
          </p:cNvPr>
          <p:cNvSpPr txBox="1"/>
          <p:nvPr/>
        </p:nvSpPr>
        <p:spPr>
          <a:xfrm>
            <a:off x="11468559" y="407624"/>
            <a:ext cx="385590"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519022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olorful leaves&#10;&#10;Description automatically generated with low confidence">
            <a:extLst>
              <a:ext uri="{FF2B5EF4-FFF2-40B4-BE49-F238E27FC236}">
                <a16:creationId xmlns:a16="http://schemas.microsoft.com/office/drawing/2014/main" id="{09F7115A-7593-4477-9907-7CF4CF19009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78702" y="715993"/>
            <a:ext cx="7823691" cy="6202392"/>
          </a:xfrm>
          <a:prstGeom prst="rect">
            <a:avLst/>
          </a:prstGeom>
        </p:spPr>
      </p:pic>
      <p:sp>
        <p:nvSpPr>
          <p:cNvPr id="4" name="TextBox 3">
            <a:extLst>
              <a:ext uri="{FF2B5EF4-FFF2-40B4-BE49-F238E27FC236}">
                <a16:creationId xmlns:a16="http://schemas.microsoft.com/office/drawing/2014/main" id="{68F0E64A-D5D1-41D3-B04E-575B0BE42E54}"/>
              </a:ext>
            </a:extLst>
          </p:cNvPr>
          <p:cNvSpPr txBox="1"/>
          <p:nvPr/>
        </p:nvSpPr>
        <p:spPr>
          <a:xfrm>
            <a:off x="189344" y="365052"/>
            <a:ext cx="9553232" cy="830997"/>
          </a:xfrm>
          <a:prstGeom prst="rect">
            <a:avLst/>
          </a:prstGeom>
          <a:noFill/>
        </p:spPr>
        <p:txBody>
          <a:bodyPr wrap="square" rtlCol="0">
            <a:spAutoFit/>
          </a:bodyPr>
          <a:lstStyle/>
          <a:p>
            <a:r>
              <a:rPr lang="en-US" sz="4800" b="1" dirty="0">
                <a:solidFill>
                  <a:schemeClr val="accent4">
                    <a:lumMod val="50000"/>
                  </a:schemeClr>
                </a:solidFill>
                <a:latin typeface="Imprint MT Shadow" panose="04020605060303030202" pitchFamily="82" charset="0"/>
                <a:cs typeface="Dreaming Outloud Pro" panose="020B0604020202020204" pitchFamily="66" charset="0"/>
              </a:rPr>
              <a:t>SAVE THE DATE!!!</a:t>
            </a:r>
          </a:p>
        </p:txBody>
      </p:sp>
      <p:sp>
        <p:nvSpPr>
          <p:cNvPr id="5" name="TextBox 4">
            <a:extLst>
              <a:ext uri="{FF2B5EF4-FFF2-40B4-BE49-F238E27FC236}">
                <a16:creationId xmlns:a16="http://schemas.microsoft.com/office/drawing/2014/main" id="{7220BA23-3E7C-46E1-AF57-E2A475650DA8}"/>
              </a:ext>
            </a:extLst>
          </p:cNvPr>
          <p:cNvSpPr txBox="1"/>
          <p:nvPr/>
        </p:nvSpPr>
        <p:spPr>
          <a:xfrm>
            <a:off x="151485" y="1349560"/>
            <a:ext cx="6268399" cy="1323439"/>
          </a:xfrm>
          <a:prstGeom prst="rect">
            <a:avLst/>
          </a:prstGeom>
          <a:noFill/>
        </p:spPr>
        <p:txBody>
          <a:bodyPr wrap="square" rtlCol="0">
            <a:spAutoFit/>
          </a:bodyPr>
          <a:lstStyle/>
          <a:p>
            <a:r>
              <a:rPr lang="en-US" sz="4000" b="1" dirty="0">
                <a:solidFill>
                  <a:srgbClr val="DE8400"/>
                </a:solidFill>
                <a:latin typeface="Imprint MT Shadow" panose="04020605060303030202" pitchFamily="82" charset="0"/>
              </a:rPr>
              <a:t>Brustein &amp; Manasevit, PLLC</a:t>
            </a:r>
          </a:p>
        </p:txBody>
      </p:sp>
      <p:sp>
        <p:nvSpPr>
          <p:cNvPr id="6" name="TextBox 5">
            <a:extLst>
              <a:ext uri="{FF2B5EF4-FFF2-40B4-BE49-F238E27FC236}">
                <a16:creationId xmlns:a16="http://schemas.microsoft.com/office/drawing/2014/main" id="{062535C4-DAC1-45D8-9363-2910795FF045}"/>
              </a:ext>
            </a:extLst>
          </p:cNvPr>
          <p:cNvSpPr txBox="1"/>
          <p:nvPr/>
        </p:nvSpPr>
        <p:spPr>
          <a:xfrm>
            <a:off x="189344" y="3015326"/>
            <a:ext cx="4996872" cy="707886"/>
          </a:xfrm>
          <a:prstGeom prst="rect">
            <a:avLst/>
          </a:prstGeom>
          <a:noFill/>
        </p:spPr>
        <p:txBody>
          <a:bodyPr wrap="square" rtlCol="0">
            <a:spAutoFit/>
          </a:bodyPr>
          <a:lstStyle/>
          <a:p>
            <a:r>
              <a:rPr lang="en-US" sz="4000" b="1" dirty="0">
                <a:solidFill>
                  <a:schemeClr val="accent4">
                    <a:lumMod val="50000"/>
                  </a:schemeClr>
                </a:solidFill>
                <a:latin typeface="Imprint MT Shadow" panose="04020605060303030202" pitchFamily="82" charset="0"/>
              </a:rPr>
              <a:t>Fall Forum 2022</a:t>
            </a:r>
          </a:p>
        </p:txBody>
      </p:sp>
      <p:sp>
        <p:nvSpPr>
          <p:cNvPr id="7" name="TextBox 6">
            <a:extLst>
              <a:ext uri="{FF2B5EF4-FFF2-40B4-BE49-F238E27FC236}">
                <a16:creationId xmlns:a16="http://schemas.microsoft.com/office/drawing/2014/main" id="{10A90062-4CBB-4A01-A137-204E955E94D8}"/>
              </a:ext>
            </a:extLst>
          </p:cNvPr>
          <p:cNvSpPr txBox="1"/>
          <p:nvPr/>
        </p:nvSpPr>
        <p:spPr>
          <a:xfrm>
            <a:off x="151485" y="3899747"/>
            <a:ext cx="4127217" cy="1077218"/>
          </a:xfrm>
          <a:prstGeom prst="rect">
            <a:avLst/>
          </a:prstGeom>
          <a:noFill/>
        </p:spPr>
        <p:txBody>
          <a:bodyPr wrap="square" rtlCol="0">
            <a:spAutoFit/>
          </a:bodyPr>
          <a:lstStyle/>
          <a:p>
            <a:r>
              <a:rPr lang="en-US" sz="3200" b="1" dirty="0">
                <a:solidFill>
                  <a:srgbClr val="DE8400"/>
                </a:solidFill>
                <a:latin typeface="Imprint MT Shadow" panose="04020605060303030202" pitchFamily="82" charset="0"/>
              </a:rPr>
              <a:t>November 30 – December 2, 2022</a:t>
            </a:r>
          </a:p>
        </p:txBody>
      </p:sp>
      <p:sp>
        <p:nvSpPr>
          <p:cNvPr id="8" name="TextBox 7">
            <a:extLst>
              <a:ext uri="{FF2B5EF4-FFF2-40B4-BE49-F238E27FC236}">
                <a16:creationId xmlns:a16="http://schemas.microsoft.com/office/drawing/2014/main" id="{EFD00056-A825-4737-B5D2-370F2233C385}"/>
              </a:ext>
            </a:extLst>
          </p:cNvPr>
          <p:cNvSpPr txBox="1"/>
          <p:nvPr/>
        </p:nvSpPr>
        <p:spPr>
          <a:xfrm>
            <a:off x="274565" y="6109305"/>
            <a:ext cx="3556000" cy="584775"/>
          </a:xfrm>
          <a:prstGeom prst="rect">
            <a:avLst/>
          </a:prstGeom>
          <a:noFill/>
        </p:spPr>
        <p:txBody>
          <a:bodyPr wrap="square" rtlCol="0">
            <a:spAutoFit/>
          </a:bodyPr>
          <a:lstStyle/>
          <a:p>
            <a:r>
              <a:rPr lang="en-US" sz="3200" b="1" dirty="0">
                <a:solidFill>
                  <a:srgbClr val="DE8400"/>
                </a:solidFill>
                <a:latin typeface="Imprint MT Shadow" panose="04020605060303030202" pitchFamily="82" charset="0"/>
              </a:rPr>
              <a:t>Clark County, NV</a:t>
            </a:r>
          </a:p>
        </p:txBody>
      </p:sp>
      <p:sp>
        <p:nvSpPr>
          <p:cNvPr id="9" name="TextBox 8">
            <a:extLst>
              <a:ext uri="{FF2B5EF4-FFF2-40B4-BE49-F238E27FC236}">
                <a16:creationId xmlns:a16="http://schemas.microsoft.com/office/drawing/2014/main" id="{2262A3CE-B510-4E2A-B2B3-DE8FF4A351B4}"/>
              </a:ext>
            </a:extLst>
          </p:cNvPr>
          <p:cNvSpPr txBox="1"/>
          <p:nvPr/>
        </p:nvSpPr>
        <p:spPr>
          <a:xfrm>
            <a:off x="189344" y="5200162"/>
            <a:ext cx="4246418" cy="584775"/>
          </a:xfrm>
          <a:prstGeom prst="rect">
            <a:avLst/>
          </a:prstGeom>
          <a:noFill/>
        </p:spPr>
        <p:txBody>
          <a:bodyPr wrap="square" rtlCol="0">
            <a:spAutoFit/>
          </a:bodyPr>
          <a:lstStyle/>
          <a:p>
            <a:r>
              <a:rPr lang="en-US" sz="3200" b="1" dirty="0">
                <a:solidFill>
                  <a:schemeClr val="accent4">
                    <a:lumMod val="50000"/>
                  </a:schemeClr>
                </a:solidFill>
                <a:latin typeface="Imprint MT Shadow" panose="04020605060303030202" pitchFamily="82" charset="0"/>
              </a:rPr>
              <a:t>Cosmopolitan Hotel</a:t>
            </a:r>
          </a:p>
        </p:txBody>
      </p:sp>
      <p:pic>
        <p:nvPicPr>
          <p:cNvPr id="2" name="Picture 1">
            <a:extLst>
              <a:ext uri="{FF2B5EF4-FFF2-40B4-BE49-F238E27FC236}">
                <a16:creationId xmlns:a16="http://schemas.microsoft.com/office/drawing/2014/main" id="{CFBDF80E-52F6-9DD6-E165-9117E5BBA9FE}"/>
              </a:ext>
            </a:extLst>
          </p:cNvPr>
          <p:cNvPicPr>
            <a:picLocks noChangeAspect="1"/>
          </p:cNvPicPr>
          <p:nvPr/>
        </p:nvPicPr>
        <p:blipFill>
          <a:blip r:embed="rId4"/>
          <a:stretch>
            <a:fillRect/>
          </a:stretch>
        </p:blipFill>
        <p:spPr>
          <a:xfrm>
            <a:off x="1" y="0"/>
            <a:ext cx="12188951" cy="6918385"/>
          </a:xfrm>
          <a:prstGeom prst="rect">
            <a:avLst/>
          </a:prstGeom>
        </p:spPr>
      </p:pic>
      <p:sp>
        <p:nvSpPr>
          <p:cNvPr id="11" name="Slide Number Placeholder 10">
            <a:extLst>
              <a:ext uri="{FF2B5EF4-FFF2-40B4-BE49-F238E27FC236}">
                <a16:creationId xmlns:a16="http://schemas.microsoft.com/office/drawing/2014/main" id="{000C2660-C292-B57A-F023-A6489A89C00C}"/>
              </a:ext>
            </a:extLst>
          </p:cNvPr>
          <p:cNvSpPr>
            <a:spLocks noGrp="1"/>
          </p:cNvSpPr>
          <p:nvPr>
            <p:ph type="sldNum" sz="quarter" idx="12"/>
          </p:nvPr>
        </p:nvSpPr>
        <p:spPr/>
        <p:txBody>
          <a:bodyPr/>
          <a:lstStyle/>
          <a:p>
            <a:fld id="{A65A5C87-DF58-40C8-B092-1DE63DB4547E}" type="slidenum">
              <a:rPr lang="en-US" sz="1800">
                <a:latin typeface="Century Gothic" panose="020B0502020202020204" pitchFamily="34" charset="0"/>
              </a:rPr>
              <a:t>40</a:t>
            </a:fld>
            <a:endParaRPr lang="en-US" sz="1800" dirty="0">
              <a:latin typeface="Century Gothic" panose="020B0502020202020204" pitchFamily="34" charset="0"/>
            </a:endParaRPr>
          </a:p>
        </p:txBody>
      </p:sp>
    </p:spTree>
    <p:extLst>
      <p:ext uri="{BB962C8B-B14F-4D97-AF65-F5344CB8AC3E}">
        <p14:creationId xmlns:p14="http://schemas.microsoft.com/office/powerpoint/2010/main" val="285347408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60391" y="685800"/>
            <a:ext cx="10543032" cy="1325563"/>
          </a:xfrm>
        </p:spPr>
        <p:txBody>
          <a:bodyPr/>
          <a:lstStyle/>
          <a:p>
            <a:pPr algn="ctr"/>
            <a:r>
              <a:rPr lang="en-US" dirty="0"/>
              <a:t>LEGAL DISCLAIMER</a:t>
            </a:r>
          </a:p>
        </p:txBody>
      </p:sp>
      <p:sp>
        <p:nvSpPr>
          <p:cNvPr id="26627" name="Rectangle 3"/>
          <p:cNvSpPr>
            <a:spLocks noGrp="1" noChangeArrowheads="1"/>
          </p:cNvSpPr>
          <p:nvPr>
            <p:ph idx="1"/>
          </p:nvPr>
        </p:nvSpPr>
        <p:spPr>
          <a:xfrm>
            <a:off x="660392" y="1944806"/>
            <a:ext cx="10842760" cy="4227394"/>
          </a:xfrm>
        </p:spPr>
        <p:txBody>
          <a:bodyPr>
            <a:normAutofit fontScale="92500"/>
          </a:bodyPr>
          <a:lstStyle/>
          <a:p>
            <a:pPr marL="0" indent="0">
              <a:buNone/>
            </a:pPr>
            <a:r>
              <a:rPr lang="en-US" sz="2800" dirty="0"/>
              <a:t>This presentation is intended solely to provide general information and does not constitute legal advice or a legal service.  This presentation does not create a client-lawyer relationship with The </a:t>
            </a:r>
            <a:r>
              <a:rPr lang="en-US" sz="2800" dirty="0" err="1"/>
              <a:t>Bruman</a:t>
            </a:r>
            <a:r>
              <a:rPr lang="en-US" sz="2800" dirty="0"/>
              <a:t> Group, PLLC and, therefore, carries none of the protections under the D.C. Rules of Professional Conduct.  Attendance at this presentation, a later review of any printed or electronic materials, or any follow-up questions or communications arising out of this presentation with any attorney at The </a:t>
            </a:r>
            <a:r>
              <a:rPr lang="en-US" sz="2800" dirty="0" err="1"/>
              <a:t>Bruman</a:t>
            </a:r>
            <a:r>
              <a:rPr lang="en-US" sz="2800" dirty="0"/>
              <a:t> Group, PLLC does not create an attorney-client relationship with The </a:t>
            </a:r>
            <a:r>
              <a:rPr lang="en-US" sz="2800" dirty="0" err="1"/>
              <a:t>Bruman</a:t>
            </a:r>
            <a:r>
              <a:rPr lang="en-US" sz="2800" dirty="0"/>
              <a:t> Group, PLLC.  You should not take any action based upon any information in this presentation without first consulting legal counsel familiar with your particular circumstances</a:t>
            </a:r>
            <a:r>
              <a:rPr lang="en-US" sz="2800" b="1" i="1" dirty="0"/>
              <a:t>.</a:t>
            </a:r>
            <a:endParaRPr lang="en-US" sz="2800" dirty="0"/>
          </a:p>
        </p:txBody>
      </p:sp>
      <p:sp>
        <p:nvSpPr>
          <p:cNvPr id="3" name="Footer Placeholder 3">
            <a:extLst>
              <a:ext uri="{FF2B5EF4-FFF2-40B4-BE49-F238E27FC236}">
                <a16:creationId xmlns:a16="http://schemas.microsoft.com/office/drawing/2014/main" id="{03197FF3-67B8-452E-7BEF-F73BBB45F795}"/>
              </a:ext>
            </a:extLst>
          </p:cNvPr>
          <p:cNvSpPr txBox="1">
            <a:spLocks/>
          </p:cNvSpPr>
          <p:nvPr/>
        </p:nvSpPr>
        <p:spPr>
          <a:xfrm>
            <a:off x="5564316" y="6357938"/>
            <a:ext cx="5938836" cy="3092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Bruman Group, PLLC © 2023. All rights reserved.</a:t>
            </a:r>
          </a:p>
        </p:txBody>
      </p:sp>
      <p:sp>
        <p:nvSpPr>
          <p:cNvPr id="4" name="Slide Number Placeholder 3">
            <a:extLst>
              <a:ext uri="{FF2B5EF4-FFF2-40B4-BE49-F238E27FC236}">
                <a16:creationId xmlns:a16="http://schemas.microsoft.com/office/drawing/2014/main" id="{F5A71345-F80F-4D7E-834F-2385D34BCAA1}"/>
              </a:ext>
            </a:extLst>
          </p:cNvPr>
          <p:cNvSpPr>
            <a:spLocks noGrp="1"/>
          </p:cNvSpPr>
          <p:nvPr>
            <p:ph type="sldNum" sz="quarter" idx="12"/>
          </p:nvPr>
        </p:nvSpPr>
        <p:spPr/>
        <p:txBody>
          <a:bodyPr/>
          <a:lstStyle/>
          <a:p>
            <a:fld id="{A65A5C87-DF58-40C8-B092-1DE63DB4547E}" type="slidenum">
              <a:rPr lang="en-US" sz="1800">
                <a:latin typeface="Century Gothic" panose="020B0502020202020204" pitchFamily="34" charset="0"/>
              </a:rPr>
              <a:t>41</a:t>
            </a:fld>
            <a:endParaRPr lang="en-US" sz="1800" dirty="0">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F040-7463-4A5E-B103-9C3E02B55C2F}"/>
              </a:ext>
            </a:extLst>
          </p:cNvPr>
          <p:cNvSpPr>
            <a:spLocks noGrp="1"/>
          </p:cNvSpPr>
          <p:nvPr>
            <p:ph type="title"/>
          </p:nvPr>
        </p:nvSpPr>
        <p:spPr/>
        <p:txBody>
          <a:bodyPr>
            <a:normAutofit/>
          </a:bodyPr>
          <a:lstStyle/>
          <a:p>
            <a:pPr algn="ctr"/>
            <a:r>
              <a:rPr lang="en-US" sz="4400" b="1" u="sng" dirty="0"/>
              <a:t>Binding Legal Authorities</a:t>
            </a:r>
          </a:p>
        </p:txBody>
      </p:sp>
      <p:sp>
        <p:nvSpPr>
          <p:cNvPr id="3" name="Content Placeholder 2">
            <a:extLst>
              <a:ext uri="{FF2B5EF4-FFF2-40B4-BE49-F238E27FC236}">
                <a16:creationId xmlns:a16="http://schemas.microsoft.com/office/drawing/2014/main" id="{9221CF83-3513-4D83-AF24-CF90204ABF42}"/>
              </a:ext>
            </a:extLst>
          </p:cNvPr>
          <p:cNvSpPr>
            <a:spLocks noGrp="1"/>
          </p:cNvSpPr>
          <p:nvPr>
            <p:ph idx="1"/>
          </p:nvPr>
        </p:nvSpPr>
        <p:spPr>
          <a:xfrm>
            <a:off x="703891" y="2277024"/>
            <a:ext cx="10674339" cy="3294576"/>
          </a:xfrm>
        </p:spPr>
        <p:txBody>
          <a:bodyPr/>
          <a:lstStyle/>
          <a:p>
            <a:pPr marL="0" indent="0" algn="ctr">
              <a:buNone/>
            </a:pPr>
            <a:r>
              <a:rPr lang="en-US" sz="4000" dirty="0"/>
              <a:t>Does not include OCTAE Q+A, Dear Colleague Letters, Emails, Non-Regulatory issuances </a:t>
            </a:r>
          </a:p>
          <a:p>
            <a:pPr marL="0" indent="0">
              <a:buNone/>
            </a:pPr>
            <a:r>
              <a:rPr lang="en-US" sz="3200" dirty="0"/>
              <a:t>See: 2 CFR 200.105(b)</a:t>
            </a:r>
          </a:p>
          <a:p>
            <a:pPr marL="0" indent="0">
              <a:buNone/>
            </a:pPr>
            <a:endParaRPr lang="en-US" dirty="0"/>
          </a:p>
        </p:txBody>
      </p:sp>
      <p:sp>
        <p:nvSpPr>
          <p:cNvPr id="4" name="TextBox 3">
            <a:extLst>
              <a:ext uri="{FF2B5EF4-FFF2-40B4-BE49-F238E27FC236}">
                <a16:creationId xmlns:a16="http://schemas.microsoft.com/office/drawing/2014/main" id="{6CAE955E-E61B-463F-1AB1-E6F6CD2D7784}"/>
              </a:ext>
            </a:extLst>
          </p:cNvPr>
          <p:cNvSpPr txBox="1"/>
          <p:nvPr/>
        </p:nvSpPr>
        <p:spPr>
          <a:xfrm>
            <a:off x="11468559" y="407624"/>
            <a:ext cx="385590"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115434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968CF0-F186-9F59-2875-222A4CFF6631}"/>
              </a:ext>
            </a:extLst>
          </p:cNvPr>
          <p:cNvSpPr>
            <a:spLocks noGrp="1"/>
          </p:cNvSpPr>
          <p:nvPr>
            <p:ph type="title"/>
          </p:nvPr>
        </p:nvSpPr>
        <p:spPr/>
        <p:txBody>
          <a:bodyPr/>
          <a:lstStyle/>
          <a:p>
            <a:r>
              <a:rPr lang="en-US" dirty="0"/>
              <a:t>	Local Application Requirements</a:t>
            </a:r>
          </a:p>
        </p:txBody>
      </p:sp>
      <p:sp>
        <p:nvSpPr>
          <p:cNvPr id="7" name="Text Placeholder 6">
            <a:extLst>
              <a:ext uri="{FF2B5EF4-FFF2-40B4-BE49-F238E27FC236}">
                <a16:creationId xmlns:a16="http://schemas.microsoft.com/office/drawing/2014/main" id="{0DE1C182-6A60-3911-3275-EA0E5EF2C39E}"/>
              </a:ext>
            </a:extLst>
          </p:cNvPr>
          <p:cNvSpPr>
            <a:spLocks noGrp="1"/>
          </p:cNvSpPr>
          <p:nvPr>
            <p:ph type="body" idx="1"/>
          </p:nvPr>
        </p:nvSpPr>
        <p:spPr/>
        <p:txBody>
          <a:bodyPr/>
          <a:lstStyle/>
          <a:p>
            <a:r>
              <a:rPr lang="en-US" dirty="0"/>
              <a:t>Sec. 134 of Perkins V</a:t>
            </a:r>
          </a:p>
        </p:txBody>
      </p:sp>
      <p:sp>
        <p:nvSpPr>
          <p:cNvPr id="2" name="TextBox 1">
            <a:extLst>
              <a:ext uri="{FF2B5EF4-FFF2-40B4-BE49-F238E27FC236}">
                <a16:creationId xmlns:a16="http://schemas.microsoft.com/office/drawing/2014/main" id="{E929A779-DAD5-ED6C-6E16-534BF2F241DA}"/>
              </a:ext>
            </a:extLst>
          </p:cNvPr>
          <p:cNvSpPr txBox="1"/>
          <p:nvPr/>
        </p:nvSpPr>
        <p:spPr>
          <a:xfrm>
            <a:off x="11501609" y="363556"/>
            <a:ext cx="363557" cy="369332"/>
          </a:xfrm>
          <a:prstGeom prst="rect">
            <a:avLst/>
          </a:prstGeom>
          <a:noFill/>
        </p:spPr>
        <p:txBody>
          <a:bodyPr wrap="square" rtlCol="0">
            <a:spAutoFit/>
          </a:bodyPr>
          <a:lstStyle/>
          <a:p>
            <a:r>
              <a:rPr lang="en-US" dirty="0">
                <a:latin typeface="Century Gothic" panose="020B0502020202020204" pitchFamily="34" charset="0"/>
              </a:rPr>
              <a:t>6</a:t>
            </a:r>
          </a:p>
        </p:txBody>
      </p:sp>
    </p:spTree>
    <p:extLst>
      <p:ext uri="{BB962C8B-B14F-4D97-AF65-F5344CB8AC3E}">
        <p14:creationId xmlns:p14="http://schemas.microsoft.com/office/powerpoint/2010/main" val="346861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D4109-285E-72DC-D396-31E4A708FC88}"/>
              </a:ext>
            </a:extLst>
          </p:cNvPr>
          <p:cNvSpPr>
            <a:spLocks noGrp="1"/>
          </p:cNvSpPr>
          <p:nvPr>
            <p:ph type="title"/>
          </p:nvPr>
        </p:nvSpPr>
        <p:spPr/>
        <p:txBody>
          <a:bodyPr/>
          <a:lstStyle/>
          <a:p>
            <a:r>
              <a:rPr lang="en-US" dirty="0"/>
              <a:t>Basic Requirement– Sec. 134(a)</a:t>
            </a:r>
          </a:p>
        </p:txBody>
      </p:sp>
      <p:sp>
        <p:nvSpPr>
          <p:cNvPr id="5" name="Content Placeholder 4">
            <a:extLst>
              <a:ext uri="{FF2B5EF4-FFF2-40B4-BE49-F238E27FC236}">
                <a16:creationId xmlns:a16="http://schemas.microsoft.com/office/drawing/2014/main" id="{5920EAF2-5F01-957E-CC4C-962119CF3460}"/>
              </a:ext>
            </a:extLst>
          </p:cNvPr>
          <p:cNvSpPr>
            <a:spLocks noGrp="1"/>
          </p:cNvSpPr>
          <p:nvPr>
            <p:ph idx="1"/>
          </p:nvPr>
        </p:nvSpPr>
        <p:spPr/>
        <p:txBody>
          <a:bodyPr/>
          <a:lstStyle/>
          <a:p>
            <a:r>
              <a:rPr lang="en-US" dirty="0"/>
              <a:t>Any eligible recipient desiring financial assistance under [Perkins V] shall, in accordance with requirements established by the [State]…submit a local application to the [State].</a:t>
            </a:r>
          </a:p>
          <a:p>
            <a:endParaRPr lang="en-US" dirty="0"/>
          </a:p>
          <a:p>
            <a:r>
              <a:rPr lang="en-US" dirty="0"/>
              <a:t>While each State can add requirements, Sec. 134(b) includes the required contents of local applications, with a primary focus on the comprehensive local needs assessment (CLNA)</a:t>
            </a:r>
          </a:p>
        </p:txBody>
      </p:sp>
      <p:sp>
        <p:nvSpPr>
          <p:cNvPr id="3" name="Slide Number Placeholder 2">
            <a:extLst>
              <a:ext uri="{FF2B5EF4-FFF2-40B4-BE49-F238E27FC236}">
                <a16:creationId xmlns:a16="http://schemas.microsoft.com/office/drawing/2014/main" id="{41E93954-1F49-5441-716B-AB47A9783720}"/>
              </a:ext>
            </a:extLst>
          </p:cNvPr>
          <p:cNvSpPr>
            <a:spLocks noGrp="1"/>
          </p:cNvSpPr>
          <p:nvPr>
            <p:ph type="sldNum" sz="quarter" idx="12"/>
          </p:nvPr>
        </p:nvSpPr>
        <p:spPr>
          <a:xfrm>
            <a:off x="11428476" y="157162"/>
            <a:ext cx="685800" cy="685800"/>
          </a:xfrm>
        </p:spPr>
        <p:txBody>
          <a:bodyPr/>
          <a:lstStyle/>
          <a:p>
            <a:r>
              <a:rPr lang="en-US" sz="1800" dirty="0">
                <a:latin typeface="Century Gothic" panose="020B0502020202020204" pitchFamily="34" charset="0"/>
              </a:rPr>
              <a:t>7</a:t>
            </a:r>
          </a:p>
        </p:txBody>
      </p:sp>
    </p:spTree>
    <p:extLst>
      <p:ext uri="{BB962C8B-B14F-4D97-AF65-F5344CB8AC3E}">
        <p14:creationId xmlns:p14="http://schemas.microsoft.com/office/powerpoint/2010/main" val="215289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5439-9E3F-C2D5-F4C7-D954218017F4}"/>
              </a:ext>
            </a:extLst>
          </p:cNvPr>
          <p:cNvSpPr>
            <a:spLocks noGrp="1"/>
          </p:cNvSpPr>
          <p:nvPr>
            <p:ph type="title"/>
          </p:nvPr>
        </p:nvSpPr>
        <p:spPr/>
        <p:txBody>
          <a:bodyPr/>
          <a:lstStyle/>
          <a:p>
            <a:r>
              <a:rPr lang="en-US" dirty="0"/>
              <a:t>Local Plan Contents – Sec. 134(b)</a:t>
            </a:r>
          </a:p>
        </p:txBody>
      </p:sp>
      <p:sp>
        <p:nvSpPr>
          <p:cNvPr id="3" name="Content Placeholder 2">
            <a:extLst>
              <a:ext uri="{FF2B5EF4-FFF2-40B4-BE49-F238E27FC236}">
                <a16:creationId xmlns:a16="http://schemas.microsoft.com/office/drawing/2014/main" id="{DE2886E5-3F4D-E692-0E94-5E3DC31C8C32}"/>
              </a:ext>
            </a:extLst>
          </p:cNvPr>
          <p:cNvSpPr>
            <a:spLocks noGrp="1"/>
          </p:cNvSpPr>
          <p:nvPr>
            <p:ph idx="1"/>
          </p:nvPr>
        </p:nvSpPr>
        <p:spPr/>
        <p:txBody>
          <a:bodyPr>
            <a:normAutofit lnSpcReduction="10000"/>
          </a:bodyPr>
          <a:lstStyle/>
          <a:p>
            <a:pPr marL="457200" indent="-457200">
              <a:buFont typeface="+mj-lt"/>
              <a:buAutoNum type="arabicPeriod"/>
            </a:pPr>
            <a:r>
              <a:rPr lang="en-US" dirty="0"/>
              <a:t>Description of the CLNA (which must be updated not less than once every 2 years)</a:t>
            </a:r>
          </a:p>
          <a:p>
            <a:pPr marL="457200" indent="-457200">
              <a:buFont typeface="+mj-lt"/>
              <a:buAutoNum type="arabicPeriod"/>
            </a:pPr>
            <a:r>
              <a:rPr lang="en-US" dirty="0"/>
              <a:t>Info on CTE course offerings and activities by the local recipients, which must include “not less than 1 program of study” approved by the State:</a:t>
            </a:r>
          </a:p>
          <a:p>
            <a:pPr marL="914400" lvl="1" indent="-457200">
              <a:buFont typeface="+mj-lt"/>
              <a:buAutoNum type="alphaUcPeriod"/>
            </a:pPr>
            <a:r>
              <a:rPr lang="en-US" sz="2400" dirty="0"/>
              <a:t>How the CLNA results informed the selection of specific CTE-funded programs &amp; activities</a:t>
            </a:r>
          </a:p>
          <a:p>
            <a:pPr marL="914400" lvl="1" indent="-457200">
              <a:buFont typeface="+mj-lt"/>
              <a:buAutoNum type="alphaUcPeriod"/>
            </a:pPr>
            <a:r>
              <a:rPr lang="en-US" sz="2400" dirty="0"/>
              <a:t>Description of any new programs of study developed by local recipient</a:t>
            </a:r>
          </a:p>
          <a:p>
            <a:pPr marL="914400" lvl="1" indent="-457200">
              <a:buFont typeface="+mj-lt"/>
              <a:buAutoNum type="alphaUcPeriod"/>
            </a:pPr>
            <a:r>
              <a:rPr lang="en-US" sz="2400" dirty="0"/>
              <a:t>How students, including special pops, will learn about course offerings</a:t>
            </a:r>
          </a:p>
          <a:p>
            <a:pPr marL="457200" indent="-457200">
              <a:buFont typeface="+mj-lt"/>
              <a:buAutoNum type="arabicPeriod"/>
            </a:pPr>
            <a:r>
              <a:rPr lang="en-US" dirty="0"/>
              <a:t>Description of how recipient, in collaboration with LWDBs &amp; other local workforce agencies, One-Stop systems, and other partners will provide career exploration &amp; development; info on employment opportunities in high-skill, high-wage, in-demand sectors; and career guidance and academic counseling .</a:t>
            </a:r>
          </a:p>
        </p:txBody>
      </p:sp>
      <p:sp>
        <p:nvSpPr>
          <p:cNvPr id="4" name="Slide Number Placeholder 3">
            <a:extLst>
              <a:ext uri="{FF2B5EF4-FFF2-40B4-BE49-F238E27FC236}">
                <a16:creationId xmlns:a16="http://schemas.microsoft.com/office/drawing/2014/main" id="{14217A14-A32D-67B8-249E-3755FA99900E}"/>
              </a:ext>
            </a:extLst>
          </p:cNvPr>
          <p:cNvSpPr>
            <a:spLocks noGrp="1"/>
          </p:cNvSpPr>
          <p:nvPr>
            <p:ph type="sldNum" sz="quarter" idx="12"/>
          </p:nvPr>
        </p:nvSpPr>
        <p:spPr/>
        <p:txBody>
          <a:bodyPr/>
          <a:lstStyle/>
          <a:p>
            <a:r>
              <a:rPr lang="en-US" sz="1800" dirty="0">
                <a:latin typeface="Century Gothic" panose="020B0502020202020204" pitchFamily="34" charset="0"/>
              </a:rPr>
              <a:t>8</a:t>
            </a:r>
          </a:p>
        </p:txBody>
      </p:sp>
    </p:spTree>
    <p:extLst>
      <p:ext uri="{BB962C8B-B14F-4D97-AF65-F5344CB8AC3E}">
        <p14:creationId xmlns:p14="http://schemas.microsoft.com/office/powerpoint/2010/main" val="331095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0732-E4B8-6566-6BB5-46FEA92EF5E6}"/>
              </a:ext>
            </a:extLst>
          </p:cNvPr>
          <p:cNvSpPr>
            <a:spLocks noGrp="1"/>
          </p:cNvSpPr>
          <p:nvPr>
            <p:ph type="title"/>
          </p:nvPr>
        </p:nvSpPr>
        <p:spPr/>
        <p:txBody>
          <a:bodyPr/>
          <a:lstStyle/>
          <a:p>
            <a:r>
              <a:rPr lang="en-US" dirty="0"/>
              <a:t>Plan Contents (cont.) – Sec. 134(b)</a:t>
            </a:r>
          </a:p>
        </p:txBody>
      </p:sp>
      <p:sp>
        <p:nvSpPr>
          <p:cNvPr id="3" name="Content Placeholder 2">
            <a:extLst>
              <a:ext uri="{FF2B5EF4-FFF2-40B4-BE49-F238E27FC236}">
                <a16:creationId xmlns:a16="http://schemas.microsoft.com/office/drawing/2014/main" id="{B8C04F89-62D8-7DD8-CB8C-AFDD6751FDFE}"/>
              </a:ext>
            </a:extLst>
          </p:cNvPr>
          <p:cNvSpPr>
            <a:spLocks noGrp="1"/>
          </p:cNvSpPr>
          <p:nvPr>
            <p:ph idx="1"/>
          </p:nvPr>
        </p:nvSpPr>
        <p:spPr/>
        <p:txBody>
          <a:bodyPr/>
          <a:lstStyle/>
          <a:p>
            <a:pPr marL="457200" indent="-457200">
              <a:buFont typeface="+mj-lt"/>
              <a:buAutoNum type="arabicPeriod" startAt="4"/>
            </a:pPr>
            <a:r>
              <a:rPr lang="en-US" dirty="0"/>
              <a:t>Describe how you will improve academic and technical skills by strengthening programs through integration of academic standards and relevant CTE programs</a:t>
            </a:r>
          </a:p>
          <a:p>
            <a:pPr marL="457200" indent="-457200">
              <a:buFont typeface="+mj-lt"/>
              <a:buAutoNum type="arabicPeriod" startAt="4"/>
            </a:pPr>
            <a:r>
              <a:rPr lang="en-US" dirty="0"/>
              <a:t>How you will provide activities to prepare special pops for high-skill, high-wage, or in-demand occupations that will lead to self-sufficiency; prepare for non-trad fields; provide equal access for special pops; and ensure special pops will not be discriminated against</a:t>
            </a:r>
          </a:p>
          <a:p>
            <a:pPr marL="457200" indent="-457200">
              <a:buFont typeface="+mj-lt"/>
              <a:buAutoNum type="arabicPeriod" startAt="4"/>
            </a:pPr>
            <a:r>
              <a:rPr lang="en-US" dirty="0"/>
              <a:t>What work-based learning opportunities will be provided and how you will work with representatives from employers to develop or expand those opportunities</a:t>
            </a:r>
          </a:p>
          <a:p>
            <a:pPr marL="457200" indent="-457200">
              <a:buFont typeface="+mj-lt"/>
              <a:buAutoNum type="arabicPeriod" startAt="4"/>
            </a:pPr>
            <a:endParaRPr lang="en-US" dirty="0"/>
          </a:p>
        </p:txBody>
      </p:sp>
      <p:sp>
        <p:nvSpPr>
          <p:cNvPr id="4" name="Slide Number Placeholder 3">
            <a:extLst>
              <a:ext uri="{FF2B5EF4-FFF2-40B4-BE49-F238E27FC236}">
                <a16:creationId xmlns:a16="http://schemas.microsoft.com/office/drawing/2014/main" id="{6002F2E2-E213-5CD1-F047-7DA450C892BD}"/>
              </a:ext>
            </a:extLst>
          </p:cNvPr>
          <p:cNvSpPr>
            <a:spLocks noGrp="1"/>
          </p:cNvSpPr>
          <p:nvPr>
            <p:ph type="sldNum" sz="quarter" idx="12"/>
          </p:nvPr>
        </p:nvSpPr>
        <p:spPr/>
        <p:txBody>
          <a:bodyPr/>
          <a:lstStyle/>
          <a:p>
            <a:r>
              <a:rPr lang="en-US" sz="1800" dirty="0">
                <a:latin typeface="Century Gothic" panose="020B0502020202020204" pitchFamily="34" charset="0"/>
              </a:rPr>
              <a:t>9</a:t>
            </a:r>
          </a:p>
        </p:txBody>
      </p:sp>
    </p:spTree>
    <p:extLst>
      <p:ext uri="{BB962C8B-B14F-4D97-AF65-F5344CB8AC3E}">
        <p14:creationId xmlns:p14="http://schemas.microsoft.com/office/powerpoint/2010/main" val="59973135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PPT Template" id="{29135B3E-DA65-4B8F-9800-3DC334FF5217}" vid="{29E37D85-8326-4523-BCF9-9FFE948F8604}"/>
    </a:ext>
  </a:extLst>
</a:theme>
</file>

<file path=ppt/theme/theme2.xml><?xml version="1.0" encoding="utf-8"?>
<a:theme xmlns:a="http://schemas.openxmlformats.org/drawingml/2006/main" name="OffsetVTI">
  <a:themeElements>
    <a:clrScheme name="Office">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ustom 1">
      <a:majorFont>
        <a:latin typeface="Dante"/>
        <a:ea typeface=""/>
        <a:cs typeface=""/>
      </a:majorFont>
      <a:minorFont>
        <a:latin typeface="Dante"/>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2BFA0DDA966243A84E60C66CB167B6" ma:contentTypeVersion="5" ma:contentTypeDescription="Create a new document." ma:contentTypeScope="" ma:versionID="4e7f97f45120c4492356ba958e7949d1">
  <xsd:schema xmlns:xsd="http://www.w3.org/2001/XMLSchema" xmlns:xs="http://www.w3.org/2001/XMLSchema" xmlns:p="http://schemas.microsoft.com/office/2006/metadata/properties" xmlns:ns2="c3538da7-3087-4494-83f1-bd06febae10c" targetNamespace="http://schemas.microsoft.com/office/2006/metadata/properties" ma:root="true" ma:fieldsID="81335d854da163d2e85b904d64daab2c" ns2:_="">
    <xsd:import namespace="c3538da7-3087-4494-83f1-bd06febae1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38da7-3087-4494-83f1-bd06febae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436622-8A86-4F11-87E4-46CA0CD4D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38da7-3087-4494-83f1-bd06febae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B87588-6E31-43DE-9672-AD07FCD4BCFE}">
  <ds:schemaRefs>
    <ds:schemaRef ds:uri="http://schemas.microsoft.com/sharepoint/v3/contenttype/forms"/>
  </ds:schemaRefs>
</ds:datastoreItem>
</file>

<file path=customXml/itemProps3.xml><?xml version="1.0" encoding="utf-8"?>
<ds:datastoreItem xmlns:ds="http://schemas.openxmlformats.org/officeDocument/2006/customXml" ds:itemID="{52822A9D-91EA-4C03-82FD-BDF06E502F43}">
  <ds:schemaRefs>
    <ds:schemaRef ds:uri="6981df1d-dee0-4b8e-8ac5-8723dd3ace6f"/>
    <ds:schemaRef ds:uri="abacdef5-31a9-4667-b32d-69d0773486e9"/>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903</TotalTime>
  <Words>2768</Words>
  <Application>Microsoft Office PowerPoint</Application>
  <PresentationFormat>Widescreen</PresentationFormat>
  <Paragraphs>211</Paragraphs>
  <Slides>41</Slides>
  <Notes>0</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Gallery</vt:lpstr>
      <vt:lpstr>OffsetVTI</vt:lpstr>
      <vt:lpstr>Parcel</vt:lpstr>
      <vt:lpstr>The CLNA</vt:lpstr>
      <vt:lpstr>Agenda</vt:lpstr>
      <vt:lpstr>What Legal Authorities Govern Perkins V?</vt:lpstr>
      <vt:lpstr>PowerPoint Presentation</vt:lpstr>
      <vt:lpstr>Binding Legal Authorities</vt:lpstr>
      <vt:lpstr> Local Application Requirements</vt:lpstr>
      <vt:lpstr>Basic Requirement– Sec. 134(a)</vt:lpstr>
      <vt:lpstr>Local Plan Contents – Sec. 134(b)</vt:lpstr>
      <vt:lpstr>Plan Contents (cont.) – Sec. 134(b)</vt:lpstr>
      <vt:lpstr>Plan Contents (cont.) – Sec. 134(b)</vt:lpstr>
      <vt:lpstr>Stakeholders in the CLNA – Sec. 134(d)</vt:lpstr>
      <vt:lpstr>CLNA Contents – Sec. 134(c)</vt:lpstr>
      <vt:lpstr>CLNA Contents (cont.) – Sec. 134(c)</vt:lpstr>
      <vt:lpstr>Basic CLNA Breakdown </vt:lpstr>
      <vt:lpstr>Size, Scope, and Quality</vt:lpstr>
      <vt:lpstr>Size</vt:lpstr>
      <vt:lpstr>Scope for Postsecondary Applicants</vt:lpstr>
      <vt:lpstr>Scope for All Applicants </vt:lpstr>
      <vt:lpstr>Quality – Eligible Recipients Must:</vt:lpstr>
      <vt:lpstr>Quality (cont.)</vt:lpstr>
      <vt:lpstr>Continued Consultation – Sec. 134(e)</vt:lpstr>
      <vt:lpstr> Allowability</vt:lpstr>
      <vt:lpstr>Factors Affecting Allowability (2 CFR 200.403)</vt:lpstr>
      <vt:lpstr>Sec. 135(a) – Local Use of Funds</vt:lpstr>
      <vt:lpstr>Sec. 135(b)(1) – Career Exploration</vt:lpstr>
      <vt:lpstr>Sec. 135(b)(2) – Professional Development</vt:lpstr>
      <vt:lpstr>Sec. 135(b)(3) – Skills Attainment</vt:lpstr>
      <vt:lpstr>Sec. 135(b)(4) – Academic Skills</vt:lpstr>
      <vt:lpstr>Sec. 135(b)(5) – Increase Student Achievement</vt:lpstr>
      <vt:lpstr>Sec. 135(b)(6) - Evaluations</vt:lpstr>
      <vt:lpstr>Supplement not Supplant</vt:lpstr>
      <vt:lpstr>Auditor’s SNS Test: The Presumptions of Supplanting</vt:lpstr>
      <vt:lpstr>But … Presumption Rebutted!</vt:lpstr>
      <vt:lpstr>What Is Lawful Supplanting?</vt:lpstr>
      <vt:lpstr> Recent OCTAE Findings</vt:lpstr>
      <vt:lpstr>OCTAE Monitoring Guide</vt:lpstr>
      <vt:lpstr>Recent Findings</vt:lpstr>
      <vt:lpstr>Required Corrective Actions</vt:lpstr>
      <vt:lpstr>PowerPoint Presentation</vt:lpstr>
      <vt:lpstr>PowerPoint Presentation</vt:lpstr>
      <vt:lpstr>LEGAL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NACTEI 2023 Pre-Conference</dc:title>
  <dc:creator>Charlene Taylor</dc:creator>
  <cp:lastModifiedBy>Kimberly Ingram</cp:lastModifiedBy>
  <cp:revision>12</cp:revision>
  <cp:lastPrinted>2023-04-19T18:53:09Z</cp:lastPrinted>
  <dcterms:created xsi:type="dcterms:W3CDTF">2023-04-11T18:43:28Z</dcterms:created>
  <dcterms:modified xsi:type="dcterms:W3CDTF">2023-08-28T15:50:36Z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0x010100EA2BFA0DDA966243A84E60C66CB167B6</vt:lpwstr>
  </property>
  <property fmtid="{D5CDD505-2E9C-101B-9397-08002B2CF9AE}" pid="3" name="MediaServiceImageTags">
    <vt:lpwstr/>
  </property>
</Properties>
</file>