
<file path=[Content_Types].xml><?xml version="1.0" encoding="utf-8"?>
<Types xmlns="http://schemas.openxmlformats.org/package/2006/content-types">
  <Default Extension="bin"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28" r:id="rId5"/>
    <p:sldId id="333" r:id="rId6"/>
    <p:sldId id="350" r:id="rId7"/>
    <p:sldId id="332" r:id="rId8"/>
    <p:sldId id="351" r:id="rId9"/>
    <p:sldId id="348" r:id="rId10"/>
    <p:sldId id="337" r:id="rId11"/>
    <p:sldId id="352" r:id="rId12"/>
    <p:sldId id="353" r:id="rId13"/>
    <p:sldId id="334" r:id="rId14"/>
    <p:sldId id="331" r:id="rId15"/>
    <p:sldId id="322" r:id="rId16"/>
    <p:sldId id="345" r:id="rId17"/>
    <p:sldId id="341" r:id="rId18"/>
    <p:sldId id="340" r:id="rId19"/>
    <p:sldId id="343" r:id="rId20"/>
    <p:sldId id="346" r:id="rId21"/>
    <p:sldId id="354" r:id="rId2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FCB0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072FB-04BA-4731-8C4F-55E08B202451}" v="6" dt="2023-08-16T18:55:05.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5271" autoAdjust="0"/>
  </p:normalViewPr>
  <p:slideViewPr>
    <p:cSldViewPr snapToGrid="0" showGuides="1">
      <p:cViewPr varScale="1">
        <p:scale>
          <a:sx n="106" d="100"/>
          <a:sy n="106" d="100"/>
        </p:scale>
        <p:origin x="664" y="84"/>
      </p:cViewPr>
      <p:guideLst>
        <p:guide orient="horz" pos="2160"/>
        <p:guide pos="3840"/>
      </p:guideLst>
    </p:cSldViewPr>
  </p:slid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59842-BC77-49DA-96C7-154F002D2A84}"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8E30D265-5511-4510-BCC5-F15CF067B485}">
      <dgm:prSet/>
      <dgm:spPr/>
      <dgm:t>
        <a:bodyPr/>
        <a:lstStyle/>
        <a:p>
          <a:r>
            <a:rPr lang="en-US" b="0" i="0"/>
            <a:t>I know what is expected of me at work.</a:t>
          </a:r>
          <a:endParaRPr lang="en-US"/>
        </a:p>
      </dgm:t>
    </dgm:pt>
    <dgm:pt modelId="{78A55A96-C791-4F9E-9604-5BD0623EDDAE}" type="parTrans" cxnId="{C5F214CF-A063-406C-960D-BA6858B92BFC}">
      <dgm:prSet/>
      <dgm:spPr/>
      <dgm:t>
        <a:bodyPr/>
        <a:lstStyle/>
        <a:p>
          <a:endParaRPr lang="en-US"/>
        </a:p>
      </dgm:t>
    </dgm:pt>
    <dgm:pt modelId="{6E741DBE-D8F0-4888-885B-D0DCAE2C2A1A}" type="sibTrans" cxnId="{C5F214CF-A063-406C-960D-BA6858B92BFC}">
      <dgm:prSet/>
      <dgm:spPr/>
      <dgm:t>
        <a:bodyPr/>
        <a:lstStyle/>
        <a:p>
          <a:endParaRPr lang="en-US"/>
        </a:p>
      </dgm:t>
    </dgm:pt>
    <dgm:pt modelId="{C7A00D0F-5FF4-4D0F-9695-E0B2C27C6D12}">
      <dgm:prSet/>
      <dgm:spPr/>
      <dgm:t>
        <a:bodyPr/>
        <a:lstStyle/>
        <a:p>
          <a:r>
            <a:rPr lang="en-US" b="0" i="0" dirty="0"/>
            <a:t>I have the materials and equipment I need to do my work right.</a:t>
          </a:r>
          <a:endParaRPr lang="en-US" dirty="0"/>
        </a:p>
      </dgm:t>
    </dgm:pt>
    <dgm:pt modelId="{0763A3CE-49CD-47F9-A28F-E6B45F423FB4}" type="parTrans" cxnId="{38574D02-8B89-4BA7-A743-DCBBFA6BF926}">
      <dgm:prSet/>
      <dgm:spPr/>
      <dgm:t>
        <a:bodyPr/>
        <a:lstStyle/>
        <a:p>
          <a:endParaRPr lang="en-US"/>
        </a:p>
      </dgm:t>
    </dgm:pt>
    <dgm:pt modelId="{A8367923-516E-4187-8C90-13F214047979}" type="sibTrans" cxnId="{38574D02-8B89-4BA7-A743-DCBBFA6BF926}">
      <dgm:prSet/>
      <dgm:spPr/>
      <dgm:t>
        <a:bodyPr/>
        <a:lstStyle/>
        <a:p>
          <a:endParaRPr lang="en-US"/>
        </a:p>
      </dgm:t>
    </dgm:pt>
    <dgm:pt modelId="{0669A894-7789-4001-A2BB-07A969667242}">
      <dgm:prSet/>
      <dgm:spPr/>
      <dgm:t>
        <a:bodyPr/>
        <a:lstStyle/>
        <a:p>
          <a:r>
            <a:rPr lang="en-US" b="0" i="0"/>
            <a:t>At work, I have the opportunity to do what I do best every day.</a:t>
          </a:r>
          <a:endParaRPr lang="en-US"/>
        </a:p>
      </dgm:t>
    </dgm:pt>
    <dgm:pt modelId="{6AF97912-0698-4D9E-A352-36DCF42F43E8}" type="parTrans" cxnId="{5F4C64CA-DA5F-4471-A60C-8383738B894F}">
      <dgm:prSet/>
      <dgm:spPr/>
      <dgm:t>
        <a:bodyPr/>
        <a:lstStyle/>
        <a:p>
          <a:endParaRPr lang="en-US"/>
        </a:p>
      </dgm:t>
    </dgm:pt>
    <dgm:pt modelId="{CEF0D874-6DA9-4D84-9133-672537F0D6CF}" type="sibTrans" cxnId="{5F4C64CA-DA5F-4471-A60C-8383738B894F}">
      <dgm:prSet/>
      <dgm:spPr/>
      <dgm:t>
        <a:bodyPr/>
        <a:lstStyle/>
        <a:p>
          <a:endParaRPr lang="en-US"/>
        </a:p>
      </dgm:t>
    </dgm:pt>
    <dgm:pt modelId="{DDA28B97-1169-44D6-A3A3-72A009A8171F}">
      <dgm:prSet/>
      <dgm:spPr/>
      <dgm:t>
        <a:bodyPr/>
        <a:lstStyle/>
        <a:p>
          <a:r>
            <a:rPr lang="en-US" b="0" i="0"/>
            <a:t>In the last seven days, I have received recognition or praise for doing good work.</a:t>
          </a:r>
          <a:endParaRPr lang="en-US"/>
        </a:p>
      </dgm:t>
    </dgm:pt>
    <dgm:pt modelId="{28BA8993-78D5-4369-80EA-F0D5F1608D37}" type="parTrans" cxnId="{3948912F-2766-46E9-9B9E-1F78DC5C479B}">
      <dgm:prSet/>
      <dgm:spPr/>
      <dgm:t>
        <a:bodyPr/>
        <a:lstStyle/>
        <a:p>
          <a:endParaRPr lang="en-US"/>
        </a:p>
      </dgm:t>
    </dgm:pt>
    <dgm:pt modelId="{F0B205CF-948F-4178-8087-E0564E72B261}" type="sibTrans" cxnId="{3948912F-2766-46E9-9B9E-1F78DC5C479B}">
      <dgm:prSet/>
      <dgm:spPr/>
      <dgm:t>
        <a:bodyPr/>
        <a:lstStyle/>
        <a:p>
          <a:endParaRPr lang="en-US"/>
        </a:p>
      </dgm:t>
    </dgm:pt>
    <dgm:pt modelId="{466BFF17-275D-46F3-95C6-5FE22050FEE9}">
      <dgm:prSet/>
      <dgm:spPr/>
      <dgm:t>
        <a:bodyPr/>
        <a:lstStyle/>
        <a:p>
          <a:r>
            <a:rPr lang="en-US" b="0" i="0"/>
            <a:t>My supervisor, or someone at work, seems to care about me as a person.</a:t>
          </a:r>
          <a:endParaRPr lang="en-US"/>
        </a:p>
      </dgm:t>
    </dgm:pt>
    <dgm:pt modelId="{922BCC61-6042-4C97-98C5-118251B34930}" type="parTrans" cxnId="{C325FEB7-005C-4614-8FAE-006546CD2E6A}">
      <dgm:prSet/>
      <dgm:spPr/>
      <dgm:t>
        <a:bodyPr/>
        <a:lstStyle/>
        <a:p>
          <a:endParaRPr lang="en-US"/>
        </a:p>
      </dgm:t>
    </dgm:pt>
    <dgm:pt modelId="{88234953-B738-4C0F-A5BC-726E1C16F5C4}" type="sibTrans" cxnId="{C325FEB7-005C-4614-8FAE-006546CD2E6A}">
      <dgm:prSet/>
      <dgm:spPr/>
      <dgm:t>
        <a:bodyPr/>
        <a:lstStyle/>
        <a:p>
          <a:endParaRPr lang="en-US"/>
        </a:p>
      </dgm:t>
    </dgm:pt>
    <dgm:pt modelId="{54876C11-2EE6-43E3-880B-ACB1D256BD4A}">
      <dgm:prSet/>
      <dgm:spPr/>
      <dgm:t>
        <a:bodyPr/>
        <a:lstStyle/>
        <a:p>
          <a:r>
            <a:rPr lang="en-US" b="0" i="0"/>
            <a:t>There is someone at work who encourages my development.</a:t>
          </a:r>
          <a:endParaRPr lang="en-US"/>
        </a:p>
      </dgm:t>
    </dgm:pt>
    <dgm:pt modelId="{1B7A64BB-70F2-410A-968C-CFEFAA9690F1}" type="parTrans" cxnId="{07AA01F6-833B-4E1D-8089-46E138D8D6AA}">
      <dgm:prSet/>
      <dgm:spPr/>
      <dgm:t>
        <a:bodyPr/>
        <a:lstStyle/>
        <a:p>
          <a:endParaRPr lang="en-US"/>
        </a:p>
      </dgm:t>
    </dgm:pt>
    <dgm:pt modelId="{B9ABDC53-CFFE-4443-A86A-CEA7EA7074FA}" type="sibTrans" cxnId="{07AA01F6-833B-4E1D-8089-46E138D8D6AA}">
      <dgm:prSet/>
      <dgm:spPr/>
      <dgm:t>
        <a:bodyPr/>
        <a:lstStyle/>
        <a:p>
          <a:endParaRPr lang="en-US"/>
        </a:p>
      </dgm:t>
    </dgm:pt>
    <dgm:pt modelId="{64B54591-9D3C-48CC-A380-29B3FF523923}">
      <dgm:prSet/>
      <dgm:spPr/>
      <dgm:t>
        <a:bodyPr/>
        <a:lstStyle/>
        <a:p>
          <a:r>
            <a:rPr lang="en-US" b="0" i="0"/>
            <a:t>At work, my opinions seem to count.</a:t>
          </a:r>
          <a:endParaRPr lang="en-US"/>
        </a:p>
      </dgm:t>
    </dgm:pt>
    <dgm:pt modelId="{F87B5D35-C488-4E5A-B8DA-2FD957D41F2E}" type="parTrans" cxnId="{944B0CE3-F461-4783-83D6-052E4DCAAD9D}">
      <dgm:prSet/>
      <dgm:spPr/>
      <dgm:t>
        <a:bodyPr/>
        <a:lstStyle/>
        <a:p>
          <a:endParaRPr lang="en-US"/>
        </a:p>
      </dgm:t>
    </dgm:pt>
    <dgm:pt modelId="{787E2CFB-A6C4-4F8F-AED4-6DF2080B577B}" type="sibTrans" cxnId="{944B0CE3-F461-4783-83D6-052E4DCAAD9D}">
      <dgm:prSet/>
      <dgm:spPr/>
      <dgm:t>
        <a:bodyPr/>
        <a:lstStyle/>
        <a:p>
          <a:endParaRPr lang="en-US"/>
        </a:p>
      </dgm:t>
    </dgm:pt>
    <dgm:pt modelId="{256E00BA-A5AD-4A48-9915-B4C5B9D49BB4}">
      <dgm:prSet/>
      <dgm:spPr/>
      <dgm:t>
        <a:bodyPr/>
        <a:lstStyle/>
        <a:p>
          <a:r>
            <a:rPr lang="en-US" b="0" i="0"/>
            <a:t>The mission or purpose of my company makes me feel my job is important.</a:t>
          </a:r>
          <a:endParaRPr lang="en-US"/>
        </a:p>
      </dgm:t>
    </dgm:pt>
    <dgm:pt modelId="{AFC5E1AE-0D41-4583-A9A1-7181C9EE13E2}" type="parTrans" cxnId="{91317207-DD34-482A-8033-12D30F5C0528}">
      <dgm:prSet/>
      <dgm:spPr/>
      <dgm:t>
        <a:bodyPr/>
        <a:lstStyle/>
        <a:p>
          <a:endParaRPr lang="en-US"/>
        </a:p>
      </dgm:t>
    </dgm:pt>
    <dgm:pt modelId="{1068C5A2-3F80-46AD-B643-7490BD6F17AC}" type="sibTrans" cxnId="{91317207-DD34-482A-8033-12D30F5C0528}">
      <dgm:prSet/>
      <dgm:spPr/>
      <dgm:t>
        <a:bodyPr/>
        <a:lstStyle/>
        <a:p>
          <a:endParaRPr lang="en-US"/>
        </a:p>
      </dgm:t>
    </dgm:pt>
    <dgm:pt modelId="{0E19671E-E495-4B69-988C-5C55E77413F8}">
      <dgm:prSet/>
      <dgm:spPr/>
      <dgm:t>
        <a:bodyPr/>
        <a:lstStyle/>
        <a:p>
          <a:r>
            <a:rPr lang="en-US" b="0" i="0"/>
            <a:t>My associates or fellow employees are committed to doing quality work.</a:t>
          </a:r>
          <a:endParaRPr lang="en-US"/>
        </a:p>
      </dgm:t>
    </dgm:pt>
    <dgm:pt modelId="{0925E02E-45F7-4CBF-A5F0-F6515E3D6C64}" type="parTrans" cxnId="{04DF9CE6-1764-4830-97B5-C6A5B08F7D1B}">
      <dgm:prSet/>
      <dgm:spPr/>
      <dgm:t>
        <a:bodyPr/>
        <a:lstStyle/>
        <a:p>
          <a:endParaRPr lang="en-US"/>
        </a:p>
      </dgm:t>
    </dgm:pt>
    <dgm:pt modelId="{5AAA1C58-7CF4-4582-B10D-781183065FDA}" type="sibTrans" cxnId="{04DF9CE6-1764-4830-97B5-C6A5B08F7D1B}">
      <dgm:prSet/>
      <dgm:spPr/>
      <dgm:t>
        <a:bodyPr/>
        <a:lstStyle/>
        <a:p>
          <a:endParaRPr lang="en-US"/>
        </a:p>
      </dgm:t>
    </dgm:pt>
    <dgm:pt modelId="{39AE580B-273A-4A0C-876A-2B233DF09D13}">
      <dgm:prSet/>
      <dgm:spPr/>
      <dgm:t>
        <a:bodyPr/>
        <a:lstStyle/>
        <a:p>
          <a:r>
            <a:rPr lang="en-US" b="0" i="0"/>
            <a:t>I have a best friend at work.</a:t>
          </a:r>
          <a:endParaRPr lang="en-US"/>
        </a:p>
      </dgm:t>
    </dgm:pt>
    <dgm:pt modelId="{C34FE5A1-01CD-48BB-86A6-5BE0DC50896A}" type="parTrans" cxnId="{50117881-456E-434A-A89C-8A44DEF6E911}">
      <dgm:prSet/>
      <dgm:spPr/>
      <dgm:t>
        <a:bodyPr/>
        <a:lstStyle/>
        <a:p>
          <a:endParaRPr lang="en-US"/>
        </a:p>
      </dgm:t>
    </dgm:pt>
    <dgm:pt modelId="{4E85F023-E2E7-4D9D-B417-06752125A0DD}" type="sibTrans" cxnId="{50117881-456E-434A-A89C-8A44DEF6E911}">
      <dgm:prSet/>
      <dgm:spPr/>
      <dgm:t>
        <a:bodyPr/>
        <a:lstStyle/>
        <a:p>
          <a:endParaRPr lang="en-US"/>
        </a:p>
      </dgm:t>
    </dgm:pt>
    <dgm:pt modelId="{31257A4E-66F4-4B9C-AA26-A61A8EB65CB9}">
      <dgm:prSet/>
      <dgm:spPr/>
      <dgm:t>
        <a:bodyPr/>
        <a:lstStyle/>
        <a:p>
          <a:r>
            <a:rPr lang="en-US" b="0" i="0"/>
            <a:t>In the last six months, someone at work has talked to me about my progress.</a:t>
          </a:r>
          <a:endParaRPr lang="en-US"/>
        </a:p>
      </dgm:t>
    </dgm:pt>
    <dgm:pt modelId="{F6D2733A-AF9C-4730-B0A8-9456CB1D9B48}" type="parTrans" cxnId="{52F21F9D-5661-43CE-B2C7-55D7C20CA092}">
      <dgm:prSet/>
      <dgm:spPr/>
      <dgm:t>
        <a:bodyPr/>
        <a:lstStyle/>
        <a:p>
          <a:endParaRPr lang="en-US"/>
        </a:p>
      </dgm:t>
    </dgm:pt>
    <dgm:pt modelId="{E8F30B68-2E3A-4B56-AA43-CCFCC4F6C5A6}" type="sibTrans" cxnId="{52F21F9D-5661-43CE-B2C7-55D7C20CA092}">
      <dgm:prSet/>
      <dgm:spPr/>
      <dgm:t>
        <a:bodyPr/>
        <a:lstStyle/>
        <a:p>
          <a:endParaRPr lang="en-US"/>
        </a:p>
      </dgm:t>
    </dgm:pt>
    <dgm:pt modelId="{A5544680-4ACA-421D-A38A-8A517E800FE7}">
      <dgm:prSet/>
      <dgm:spPr/>
      <dgm:t>
        <a:bodyPr/>
        <a:lstStyle/>
        <a:p>
          <a:r>
            <a:rPr lang="en-US" b="0" i="0"/>
            <a:t>This last year, I have had opportunities at work to learn and grow.</a:t>
          </a:r>
          <a:endParaRPr lang="en-US"/>
        </a:p>
      </dgm:t>
    </dgm:pt>
    <dgm:pt modelId="{AD85FFB4-508C-4E83-96E7-6E11C41249F7}" type="parTrans" cxnId="{14D92F00-C921-41D3-AC6E-1FDF2D705E02}">
      <dgm:prSet/>
      <dgm:spPr/>
      <dgm:t>
        <a:bodyPr/>
        <a:lstStyle/>
        <a:p>
          <a:endParaRPr lang="en-US"/>
        </a:p>
      </dgm:t>
    </dgm:pt>
    <dgm:pt modelId="{9560B7DF-265A-4305-B2D7-6669FFDC65EE}" type="sibTrans" cxnId="{14D92F00-C921-41D3-AC6E-1FDF2D705E02}">
      <dgm:prSet/>
      <dgm:spPr/>
      <dgm:t>
        <a:bodyPr/>
        <a:lstStyle/>
        <a:p>
          <a:endParaRPr lang="en-US"/>
        </a:p>
      </dgm:t>
    </dgm:pt>
    <dgm:pt modelId="{AF1C43E3-21DF-4570-A390-8A70C35626BC}" type="pres">
      <dgm:prSet presAssocID="{6AC59842-BC77-49DA-96C7-154F002D2A84}" presName="diagram" presStyleCnt="0">
        <dgm:presLayoutVars>
          <dgm:dir/>
          <dgm:resizeHandles val="exact"/>
        </dgm:presLayoutVars>
      </dgm:prSet>
      <dgm:spPr/>
    </dgm:pt>
    <dgm:pt modelId="{AB2D1E97-8F8B-4FAD-8733-4992D5340E8F}" type="pres">
      <dgm:prSet presAssocID="{8E30D265-5511-4510-BCC5-F15CF067B485}" presName="node" presStyleLbl="node1" presStyleIdx="0" presStyleCnt="12">
        <dgm:presLayoutVars>
          <dgm:bulletEnabled val="1"/>
        </dgm:presLayoutVars>
      </dgm:prSet>
      <dgm:spPr/>
    </dgm:pt>
    <dgm:pt modelId="{B71309A5-1DE4-4830-82AA-6777F54EE638}" type="pres">
      <dgm:prSet presAssocID="{6E741DBE-D8F0-4888-885B-D0DCAE2C2A1A}" presName="sibTrans" presStyleCnt="0"/>
      <dgm:spPr/>
    </dgm:pt>
    <dgm:pt modelId="{7F8FC65E-8BBE-4EB4-B47D-ADC40A560FE6}" type="pres">
      <dgm:prSet presAssocID="{C7A00D0F-5FF4-4D0F-9695-E0B2C27C6D12}" presName="node" presStyleLbl="node1" presStyleIdx="1" presStyleCnt="12">
        <dgm:presLayoutVars>
          <dgm:bulletEnabled val="1"/>
        </dgm:presLayoutVars>
      </dgm:prSet>
      <dgm:spPr/>
    </dgm:pt>
    <dgm:pt modelId="{979A6452-06F7-438E-B8E6-D55EC84EF596}" type="pres">
      <dgm:prSet presAssocID="{A8367923-516E-4187-8C90-13F214047979}" presName="sibTrans" presStyleCnt="0"/>
      <dgm:spPr/>
    </dgm:pt>
    <dgm:pt modelId="{189DD992-650C-4F44-B5B5-209ECC1B8D79}" type="pres">
      <dgm:prSet presAssocID="{0669A894-7789-4001-A2BB-07A969667242}" presName="node" presStyleLbl="node1" presStyleIdx="2" presStyleCnt="12">
        <dgm:presLayoutVars>
          <dgm:bulletEnabled val="1"/>
        </dgm:presLayoutVars>
      </dgm:prSet>
      <dgm:spPr/>
    </dgm:pt>
    <dgm:pt modelId="{B47DB711-46B0-4D93-8D8E-17B0C0B6C4CF}" type="pres">
      <dgm:prSet presAssocID="{CEF0D874-6DA9-4D84-9133-672537F0D6CF}" presName="sibTrans" presStyleCnt="0"/>
      <dgm:spPr/>
    </dgm:pt>
    <dgm:pt modelId="{DD0CF617-9434-44E3-982A-7E018C308D9A}" type="pres">
      <dgm:prSet presAssocID="{DDA28B97-1169-44D6-A3A3-72A009A8171F}" presName="node" presStyleLbl="node1" presStyleIdx="3" presStyleCnt="12">
        <dgm:presLayoutVars>
          <dgm:bulletEnabled val="1"/>
        </dgm:presLayoutVars>
      </dgm:prSet>
      <dgm:spPr/>
    </dgm:pt>
    <dgm:pt modelId="{C932557D-211C-46A3-BBBF-A1A0E798F3D1}" type="pres">
      <dgm:prSet presAssocID="{F0B205CF-948F-4178-8087-E0564E72B261}" presName="sibTrans" presStyleCnt="0"/>
      <dgm:spPr/>
    </dgm:pt>
    <dgm:pt modelId="{526FBBE1-1A76-454E-9012-84B12743F10A}" type="pres">
      <dgm:prSet presAssocID="{466BFF17-275D-46F3-95C6-5FE22050FEE9}" presName="node" presStyleLbl="node1" presStyleIdx="4" presStyleCnt="12">
        <dgm:presLayoutVars>
          <dgm:bulletEnabled val="1"/>
        </dgm:presLayoutVars>
      </dgm:prSet>
      <dgm:spPr/>
    </dgm:pt>
    <dgm:pt modelId="{FA2469A3-307E-41FC-A8ED-F5C22011597C}" type="pres">
      <dgm:prSet presAssocID="{88234953-B738-4C0F-A5BC-726E1C16F5C4}" presName="sibTrans" presStyleCnt="0"/>
      <dgm:spPr/>
    </dgm:pt>
    <dgm:pt modelId="{2488F1A2-7C35-48F5-B70D-9F27426AECDD}" type="pres">
      <dgm:prSet presAssocID="{54876C11-2EE6-43E3-880B-ACB1D256BD4A}" presName="node" presStyleLbl="node1" presStyleIdx="5" presStyleCnt="12">
        <dgm:presLayoutVars>
          <dgm:bulletEnabled val="1"/>
        </dgm:presLayoutVars>
      </dgm:prSet>
      <dgm:spPr/>
    </dgm:pt>
    <dgm:pt modelId="{42EE97BF-EC95-47DC-92E7-4EA56E417B53}" type="pres">
      <dgm:prSet presAssocID="{B9ABDC53-CFFE-4443-A86A-CEA7EA7074FA}" presName="sibTrans" presStyleCnt="0"/>
      <dgm:spPr/>
    </dgm:pt>
    <dgm:pt modelId="{096C2E7A-77BD-4F50-AC6D-BA8D838965F1}" type="pres">
      <dgm:prSet presAssocID="{64B54591-9D3C-48CC-A380-29B3FF523923}" presName="node" presStyleLbl="node1" presStyleIdx="6" presStyleCnt="12">
        <dgm:presLayoutVars>
          <dgm:bulletEnabled val="1"/>
        </dgm:presLayoutVars>
      </dgm:prSet>
      <dgm:spPr/>
    </dgm:pt>
    <dgm:pt modelId="{84012239-4579-44EF-BED8-935D2CF5AF6B}" type="pres">
      <dgm:prSet presAssocID="{787E2CFB-A6C4-4F8F-AED4-6DF2080B577B}" presName="sibTrans" presStyleCnt="0"/>
      <dgm:spPr/>
    </dgm:pt>
    <dgm:pt modelId="{8F068484-1F56-4D4C-A9DD-74700AC28D6B}" type="pres">
      <dgm:prSet presAssocID="{256E00BA-A5AD-4A48-9915-B4C5B9D49BB4}" presName="node" presStyleLbl="node1" presStyleIdx="7" presStyleCnt="12">
        <dgm:presLayoutVars>
          <dgm:bulletEnabled val="1"/>
        </dgm:presLayoutVars>
      </dgm:prSet>
      <dgm:spPr/>
    </dgm:pt>
    <dgm:pt modelId="{77992C45-F288-499D-B12B-C1FC04E9113D}" type="pres">
      <dgm:prSet presAssocID="{1068C5A2-3F80-46AD-B643-7490BD6F17AC}" presName="sibTrans" presStyleCnt="0"/>
      <dgm:spPr/>
    </dgm:pt>
    <dgm:pt modelId="{2E3B813F-4E23-41B9-AFC1-9ECB29F6226B}" type="pres">
      <dgm:prSet presAssocID="{0E19671E-E495-4B69-988C-5C55E77413F8}" presName="node" presStyleLbl="node1" presStyleIdx="8" presStyleCnt="12">
        <dgm:presLayoutVars>
          <dgm:bulletEnabled val="1"/>
        </dgm:presLayoutVars>
      </dgm:prSet>
      <dgm:spPr/>
    </dgm:pt>
    <dgm:pt modelId="{D3C45C63-88A8-44A4-9117-B9C0DE75EDB6}" type="pres">
      <dgm:prSet presAssocID="{5AAA1C58-7CF4-4582-B10D-781183065FDA}" presName="sibTrans" presStyleCnt="0"/>
      <dgm:spPr/>
    </dgm:pt>
    <dgm:pt modelId="{A08401EB-C891-4B44-8559-16DB661CC90F}" type="pres">
      <dgm:prSet presAssocID="{39AE580B-273A-4A0C-876A-2B233DF09D13}" presName="node" presStyleLbl="node1" presStyleIdx="9" presStyleCnt="12">
        <dgm:presLayoutVars>
          <dgm:bulletEnabled val="1"/>
        </dgm:presLayoutVars>
      </dgm:prSet>
      <dgm:spPr/>
    </dgm:pt>
    <dgm:pt modelId="{D8ACE7DA-D341-4425-83C0-B26ABF38049B}" type="pres">
      <dgm:prSet presAssocID="{4E85F023-E2E7-4D9D-B417-06752125A0DD}" presName="sibTrans" presStyleCnt="0"/>
      <dgm:spPr/>
    </dgm:pt>
    <dgm:pt modelId="{8F809D94-1CDF-43F1-AA91-28A6239B63F6}" type="pres">
      <dgm:prSet presAssocID="{31257A4E-66F4-4B9C-AA26-A61A8EB65CB9}" presName="node" presStyleLbl="node1" presStyleIdx="10" presStyleCnt="12">
        <dgm:presLayoutVars>
          <dgm:bulletEnabled val="1"/>
        </dgm:presLayoutVars>
      </dgm:prSet>
      <dgm:spPr/>
    </dgm:pt>
    <dgm:pt modelId="{29A6E988-D7DC-40B6-9278-789F231D79EA}" type="pres">
      <dgm:prSet presAssocID="{E8F30B68-2E3A-4B56-AA43-CCFCC4F6C5A6}" presName="sibTrans" presStyleCnt="0"/>
      <dgm:spPr/>
    </dgm:pt>
    <dgm:pt modelId="{BA0B7A70-6A4F-4A16-A412-878F0041FE57}" type="pres">
      <dgm:prSet presAssocID="{A5544680-4ACA-421D-A38A-8A517E800FE7}" presName="node" presStyleLbl="node1" presStyleIdx="11" presStyleCnt="12">
        <dgm:presLayoutVars>
          <dgm:bulletEnabled val="1"/>
        </dgm:presLayoutVars>
      </dgm:prSet>
      <dgm:spPr/>
    </dgm:pt>
  </dgm:ptLst>
  <dgm:cxnLst>
    <dgm:cxn modelId="{14D92F00-C921-41D3-AC6E-1FDF2D705E02}" srcId="{6AC59842-BC77-49DA-96C7-154F002D2A84}" destId="{A5544680-4ACA-421D-A38A-8A517E800FE7}" srcOrd="11" destOrd="0" parTransId="{AD85FFB4-508C-4E83-96E7-6E11C41249F7}" sibTransId="{9560B7DF-265A-4305-B2D7-6669FFDC65EE}"/>
    <dgm:cxn modelId="{38574D02-8B89-4BA7-A743-DCBBFA6BF926}" srcId="{6AC59842-BC77-49DA-96C7-154F002D2A84}" destId="{C7A00D0F-5FF4-4D0F-9695-E0B2C27C6D12}" srcOrd="1" destOrd="0" parTransId="{0763A3CE-49CD-47F9-A28F-E6B45F423FB4}" sibTransId="{A8367923-516E-4187-8C90-13F214047979}"/>
    <dgm:cxn modelId="{91317207-DD34-482A-8033-12D30F5C0528}" srcId="{6AC59842-BC77-49DA-96C7-154F002D2A84}" destId="{256E00BA-A5AD-4A48-9915-B4C5B9D49BB4}" srcOrd="7" destOrd="0" parTransId="{AFC5E1AE-0D41-4583-A9A1-7181C9EE13E2}" sibTransId="{1068C5A2-3F80-46AD-B643-7490BD6F17AC}"/>
    <dgm:cxn modelId="{7DD45015-A246-4252-ACFE-D67A311AA473}" type="presOf" srcId="{C7A00D0F-5FF4-4D0F-9695-E0B2C27C6D12}" destId="{7F8FC65E-8BBE-4EB4-B47D-ADC40A560FE6}" srcOrd="0" destOrd="0" presId="urn:microsoft.com/office/officeart/2005/8/layout/default"/>
    <dgm:cxn modelId="{C1309315-E4E1-4209-B20D-664CB5D65916}" type="presOf" srcId="{6AC59842-BC77-49DA-96C7-154F002D2A84}" destId="{AF1C43E3-21DF-4570-A390-8A70C35626BC}" srcOrd="0" destOrd="0" presId="urn:microsoft.com/office/officeart/2005/8/layout/default"/>
    <dgm:cxn modelId="{4BE4A11B-32F7-4B56-8F04-7F9E7D45D4A5}" type="presOf" srcId="{54876C11-2EE6-43E3-880B-ACB1D256BD4A}" destId="{2488F1A2-7C35-48F5-B70D-9F27426AECDD}" srcOrd="0" destOrd="0" presId="urn:microsoft.com/office/officeart/2005/8/layout/default"/>
    <dgm:cxn modelId="{3948912F-2766-46E9-9B9E-1F78DC5C479B}" srcId="{6AC59842-BC77-49DA-96C7-154F002D2A84}" destId="{DDA28B97-1169-44D6-A3A3-72A009A8171F}" srcOrd="3" destOrd="0" parTransId="{28BA8993-78D5-4369-80EA-F0D5F1608D37}" sibTransId="{F0B205CF-948F-4178-8087-E0564E72B261}"/>
    <dgm:cxn modelId="{4AC09D32-74C9-40E2-AF6B-328FA8C8CE6C}" type="presOf" srcId="{39AE580B-273A-4A0C-876A-2B233DF09D13}" destId="{A08401EB-C891-4B44-8559-16DB661CC90F}" srcOrd="0" destOrd="0" presId="urn:microsoft.com/office/officeart/2005/8/layout/default"/>
    <dgm:cxn modelId="{EA567E33-2B52-4594-8B13-2533E1D4C91C}" type="presOf" srcId="{0669A894-7789-4001-A2BB-07A969667242}" destId="{189DD992-650C-4F44-B5B5-209ECC1B8D79}" srcOrd="0" destOrd="0" presId="urn:microsoft.com/office/officeart/2005/8/layout/default"/>
    <dgm:cxn modelId="{DCB1EA3B-F60E-4B13-BE48-729E4BC5BD35}" type="presOf" srcId="{0E19671E-E495-4B69-988C-5C55E77413F8}" destId="{2E3B813F-4E23-41B9-AFC1-9ECB29F6226B}" srcOrd="0" destOrd="0" presId="urn:microsoft.com/office/officeart/2005/8/layout/default"/>
    <dgm:cxn modelId="{DFEC4960-3037-46CE-9059-1CAF3AFCC7FF}" type="presOf" srcId="{8E30D265-5511-4510-BCC5-F15CF067B485}" destId="{AB2D1E97-8F8B-4FAD-8733-4992D5340E8F}" srcOrd="0" destOrd="0" presId="urn:microsoft.com/office/officeart/2005/8/layout/default"/>
    <dgm:cxn modelId="{DA4C4746-5D62-4839-AAB5-B49E4D51DE8B}" type="presOf" srcId="{466BFF17-275D-46F3-95C6-5FE22050FEE9}" destId="{526FBBE1-1A76-454E-9012-84B12743F10A}" srcOrd="0" destOrd="0" presId="urn:microsoft.com/office/officeart/2005/8/layout/default"/>
    <dgm:cxn modelId="{B7A88268-BBC8-48BC-8B01-91386C20D842}" type="presOf" srcId="{DDA28B97-1169-44D6-A3A3-72A009A8171F}" destId="{DD0CF617-9434-44E3-982A-7E018C308D9A}" srcOrd="0" destOrd="0" presId="urn:microsoft.com/office/officeart/2005/8/layout/default"/>
    <dgm:cxn modelId="{8F650670-38DC-4910-9C2F-C43DBD2E524A}" type="presOf" srcId="{64B54591-9D3C-48CC-A380-29B3FF523923}" destId="{096C2E7A-77BD-4F50-AC6D-BA8D838965F1}" srcOrd="0" destOrd="0" presId="urn:microsoft.com/office/officeart/2005/8/layout/default"/>
    <dgm:cxn modelId="{50117881-456E-434A-A89C-8A44DEF6E911}" srcId="{6AC59842-BC77-49DA-96C7-154F002D2A84}" destId="{39AE580B-273A-4A0C-876A-2B233DF09D13}" srcOrd="9" destOrd="0" parTransId="{C34FE5A1-01CD-48BB-86A6-5BE0DC50896A}" sibTransId="{4E85F023-E2E7-4D9D-B417-06752125A0DD}"/>
    <dgm:cxn modelId="{52F21F9D-5661-43CE-B2C7-55D7C20CA092}" srcId="{6AC59842-BC77-49DA-96C7-154F002D2A84}" destId="{31257A4E-66F4-4B9C-AA26-A61A8EB65CB9}" srcOrd="10" destOrd="0" parTransId="{F6D2733A-AF9C-4730-B0A8-9456CB1D9B48}" sibTransId="{E8F30B68-2E3A-4B56-AA43-CCFCC4F6C5A6}"/>
    <dgm:cxn modelId="{E39FF6A1-9C04-4B45-BF99-2C39AC512B26}" type="presOf" srcId="{31257A4E-66F4-4B9C-AA26-A61A8EB65CB9}" destId="{8F809D94-1CDF-43F1-AA91-28A6239B63F6}" srcOrd="0" destOrd="0" presId="urn:microsoft.com/office/officeart/2005/8/layout/default"/>
    <dgm:cxn modelId="{3CD07FA2-0352-4277-A1DB-ADB285160B90}" type="presOf" srcId="{256E00BA-A5AD-4A48-9915-B4C5B9D49BB4}" destId="{8F068484-1F56-4D4C-A9DD-74700AC28D6B}" srcOrd="0" destOrd="0" presId="urn:microsoft.com/office/officeart/2005/8/layout/default"/>
    <dgm:cxn modelId="{C325FEB7-005C-4614-8FAE-006546CD2E6A}" srcId="{6AC59842-BC77-49DA-96C7-154F002D2A84}" destId="{466BFF17-275D-46F3-95C6-5FE22050FEE9}" srcOrd="4" destOrd="0" parTransId="{922BCC61-6042-4C97-98C5-118251B34930}" sibTransId="{88234953-B738-4C0F-A5BC-726E1C16F5C4}"/>
    <dgm:cxn modelId="{5C78CDBA-112E-480E-A5F7-F811A4B16BD5}" type="presOf" srcId="{A5544680-4ACA-421D-A38A-8A517E800FE7}" destId="{BA0B7A70-6A4F-4A16-A412-878F0041FE57}" srcOrd="0" destOrd="0" presId="urn:microsoft.com/office/officeart/2005/8/layout/default"/>
    <dgm:cxn modelId="{5F4C64CA-DA5F-4471-A60C-8383738B894F}" srcId="{6AC59842-BC77-49DA-96C7-154F002D2A84}" destId="{0669A894-7789-4001-A2BB-07A969667242}" srcOrd="2" destOrd="0" parTransId="{6AF97912-0698-4D9E-A352-36DCF42F43E8}" sibTransId="{CEF0D874-6DA9-4D84-9133-672537F0D6CF}"/>
    <dgm:cxn modelId="{C5F214CF-A063-406C-960D-BA6858B92BFC}" srcId="{6AC59842-BC77-49DA-96C7-154F002D2A84}" destId="{8E30D265-5511-4510-BCC5-F15CF067B485}" srcOrd="0" destOrd="0" parTransId="{78A55A96-C791-4F9E-9604-5BD0623EDDAE}" sibTransId="{6E741DBE-D8F0-4888-885B-D0DCAE2C2A1A}"/>
    <dgm:cxn modelId="{944B0CE3-F461-4783-83D6-052E4DCAAD9D}" srcId="{6AC59842-BC77-49DA-96C7-154F002D2A84}" destId="{64B54591-9D3C-48CC-A380-29B3FF523923}" srcOrd="6" destOrd="0" parTransId="{F87B5D35-C488-4E5A-B8DA-2FD957D41F2E}" sibTransId="{787E2CFB-A6C4-4F8F-AED4-6DF2080B577B}"/>
    <dgm:cxn modelId="{04DF9CE6-1764-4830-97B5-C6A5B08F7D1B}" srcId="{6AC59842-BC77-49DA-96C7-154F002D2A84}" destId="{0E19671E-E495-4B69-988C-5C55E77413F8}" srcOrd="8" destOrd="0" parTransId="{0925E02E-45F7-4CBF-A5F0-F6515E3D6C64}" sibTransId="{5AAA1C58-7CF4-4582-B10D-781183065FDA}"/>
    <dgm:cxn modelId="{07AA01F6-833B-4E1D-8089-46E138D8D6AA}" srcId="{6AC59842-BC77-49DA-96C7-154F002D2A84}" destId="{54876C11-2EE6-43E3-880B-ACB1D256BD4A}" srcOrd="5" destOrd="0" parTransId="{1B7A64BB-70F2-410A-968C-CFEFAA9690F1}" sibTransId="{B9ABDC53-CFFE-4443-A86A-CEA7EA7074FA}"/>
    <dgm:cxn modelId="{4623EF82-FF4B-48C4-9703-CF5EEBAC343B}" type="presParOf" srcId="{AF1C43E3-21DF-4570-A390-8A70C35626BC}" destId="{AB2D1E97-8F8B-4FAD-8733-4992D5340E8F}" srcOrd="0" destOrd="0" presId="urn:microsoft.com/office/officeart/2005/8/layout/default"/>
    <dgm:cxn modelId="{1EE710B4-1F2C-45E6-B6DE-E09FB1B06129}" type="presParOf" srcId="{AF1C43E3-21DF-4570-A390-8A70C35626BC}" destId="{B71309A5-1DE4-4830-82AA-6777F54EE638}" srcOrd="1" destOrd="0" presId="urn:microsoft.com/office/officeart/2005/8/layout/default"/>
    <dgm:cxn modelId="{73813FC6-6F04-4718-8B1F-236673631E64}" type="presParOf" srcId="{AF1C43E3-21DF-4570-A390-8A70C35626BC}" destId="{7F8FC65E-8BBE-4EB4-B47D-ADC40A560FE6}" srcOrd="2" destOrd="0" presId="urn:microsoft.com/office/officeart/2005/8/layout/default"/>
    <dgm:cxn modelId="{6AE654C7-AA4B-45F8-AD44-3A7E605C1BDA}" type="presParOf" srcId="{AF1C43E3-21DF-4570-A390-8A70C35626BC}" destId="{979A6452-06F7-438E-B8E6-D55EC84EF596}" srcOrd="3" destOrd="0" presId="urn:microsoft.com/office/officeart/2005/8/layout/default"/>
    <dgm:cxn modelId="{19F85B75-23B0-401D-9FB2-0BDA24948EF6}" type="presParOf" srcId="{AF1C43E3-21DF-4570-A390-8A70C35626BC}" destId="{189DD992-650C-4F44-B5B5-209ECC1B8D79}" srcOrd="4" destOrd="0" presId="urn:microsoft.com/office/officeart/2005/8/layout/default"/>
    <dgm:cxn modelId="{C9030823-DA5B-496E-9798-F45C1CE56F13}" type="presParOf" srcId="{AF1C43E3-21DF-4570-A390-8A70C35626BC}" destId="{B47DB711-46B0-4D93-8D8E-17B0C0B6C4CF}" srcOrd="5" destOrd="0" presId="urn:microsoft.com/office/officeart/2005/8/layout/default"/>
    <dgm:cxn modelId="{538C511F-40A8-4FEE-BD5C-F553F12DC402}" type="presParOf" srcId="{AF1C43E3-21DF-4570-A390-8A70C35626BC}" destId="{DD0CF617-9434-44E3-982A-7E018C308D9A}" srcOrd="6" destOrd="0" presId="urn:microsoft.com/office/officeart/2005/8/layout/default"/>
    <dgm:cxn modelId="{53F8C468-3105-429D-844E-D30416C689A4}" type="presParOf" srcId="{AF1C43E3-21DF-4570-A390-8A70C35626BC}" destId="{C932557D-211C-46A3-BBBF-A1A0E798F3D1}" srcOrd="7" destOrd="0" presId="urn:microsoft.com/office/officeart/2005/8/layout/default"/>
    <dgm:cxn modelId="{65E9C87D-356F-46F6-9E0C-95BD31D85A97}" type="presParOf" srcId="{AF1C43E3-21DF-4570-A390-8A70C35626BC}" destId="{526FBBE1-1A76-454E-9012-84B12743F10A}" srcOrd="8" destOrd="0" presId="urn:microsoft.com/office/officeart/2005/8/layout/default"/>
    <dgm:cxn modelId="{B4B0C4B1-CE4E-4AA4-BC8C-F57799798391}" type="presParOf" srcId="{AF1C43E3-21DF-4570-A390-8A70C35626BC}" destId="{FA2469A3-307E-41FC-A8ED-F5C22011597C}" srcOrd="9" destOrd="0" presId="urn:microsoft.com/office/officeart/2005/8/layout/default"/>
    <dgm:cxn modelId="{58DB4C68-F912-40DC-B78F-8543CE72EB74}" type="presParOf" srcId="{AF1C43E3-21DF-4570-A390-8A70C35626BC}" destId="{2488F1A2-7C35-48F5-B70D-9F27426AECDD}" srcOrd="10" destOrd="0" presId="urn:microsoft.com/office/officeart/2005/8/layout/default"/>
    <dgm:cxn modelId="{55EA0A0C-13D5-400D-917E-FB16A07EE772}" type="presParOf" srcId="{AF1C43E3-21DF-4570-A390-8A70C35626BC}" destId="{42EE97BF-EC95-47DC-92E7-4EA56E417B53}" srcOrd="11" destOrd="0" presId="urn:microsoft.com/office/officeart/2005/8/layout/default"/>
    <dgm:cxn modelId="{6AC7494A-02C5-4C91-9957-718A3932E474}" type="presParOf" srcId="{AF1C43E3-21DF-4570-A390-8A70C35626BC}" destId="{096C2E7A-77BD-4F50-AC6D-BA8D838965F1}" srcOrd="12" destOrd="0" presId="urn:microsoft.com/office/officeart/2005/8/layout/default"/>
    <dgm:cxn modelId="{68F2DCD0-8EC6-43FC-9ADE-4029E4051009}" type="presParOf" srcId="{AF1C43E3-21DF-4570-A390-8A70C35626BC}" destId="{84012239-4579-44EF-BED8-935D2CF5AF6B}" srcOrd="13" destOrd="0" presId="urn:microsoft.com/office/officeart/2005/8/layout/default"/>
    <dgm:cxn modelId="{02974166-A205-4C8E-8AFF-FDF5080DEA9E}" type="presParOf" srcId="{AF1C43E3-21DF-4570-A390-8A70C35626BC}" destId="{8F068484-1F56-4D4C-A9DD-74700AC28D6B}" srcOrd="14" destOrd="0" presId="urn:microsoft.com/office/officeart/2005/8/layout/default"/>
    <dgm:cxn modelId="{CE386D66-3F07-440C-9C70-1BB445E70BE3}" type="presParOf" srcId="{AF1C43E3-21DF-4570-A390-8A70C35626BC}" destId="{77992C45-F288-499D-B12B-C1FC04E9113D}" srcOrd="15" destOrd="0" presId="urn:microsoft.com/office/officeart/2005/8/layout/default"/>
    <dgm:cxn modelId="{0FCD381D-3687-4F58-BFBF-B22A840E31A5}" type="presParOf" srcId="{AF1C43E3-21DF-4570-A390-8A70C35626BC}" destId="{2E3B813F-4E23-41B9-AFC1-9ECB29F6226B}" srcOrd="16" destOrd="0" presId="urn:microsoft.com/office/officeart/2005/8/layout/default"/>
    <dgm:cxn modelId="{632BC42C-E1E9-45B1-B497-EA5711CC6278}" type="presParOf" srcId="{AF1C43E3-21DF-4570-A390-8A70C35626BC}" destId="{D3C45C63-88A8-44A4-9117-B9C0DE75EDB6}" srcOrd="17" destOrd="0" presId="urn:microsoft.com/office/officeart/2005/8/layout/default"/>
    <dgm:cxn modelId="{207E8CF3-72C3-4416-B243-EB6B0F8038BB}" type="presParOf" srcId="{AF1C43E3-21DF-4570-A390-8A70C35626BC}" destId="{A08401EB-C891-4B44-8559-16DB661CC90F}" srcOrd="18" destOrd="0" presId="urn:microsoft.com/office/officeart/2005/8/layout/default"/>
    <dgm:cxn modelId="{42EAF643-15A6-4EB6-9207-65A2613EA4DA}" type="presParOf" srcId="{AF1C43E3-21DF-4570-A390-8A70C35626BC}" destId="{D8ACE7DA-D341-4425-83C0-B26ABF38049B}" srcOrd="19" destOrd="0" presId="urn:microsoft.com/office/officeart/2005/8/layout/default"/>
    <dgm:cxn modelId="{B819CADD-21F6-43F6-9678-C3204B199ED8}" type="presParOf" srcId="{AF1C43E3-21DF-4570-A390-8A70C35626BC}" destId="{8F809D94-1CDF-43F1-AA91-28A6239B63F6}" srcOrd="20" destOrd="0" presId="urn:microsoft.com/office/officeart/2005/8/layout/default"/>
    <dgm:cxn modelId="{B7C55D92-FBC3-4509-BCAA-FB17C1983578}" type="presParOf" srcId="{AF1C43E3-21DF-4570-A390-8A70C35626BC}" destId="{29A6E988-D7DC-40B6-9278-789F231D79EA}" srcOrd="21" destOrd="0" presId="urn:microsoft.com/office/officeart/2005/8/layout/default"/>
    <dgm:cxn modelId="{7F92C462-59C8-4750-99D5-CA3499D8F932}" type="presParOf" srcId="{AF1C43E3-21DF-4570-A390-8A70C35626BC}" destId="{BA0B7A70-6A4F-4A16-A412-878F0041FE57}"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D1E97-8F8B-4FAD-8733-4992D5340E8F}">
      <dsp:nvSpPr>
        <dsp:cNvPr id="0" name=""/>
        <dsp:cNvSpPr/>
      </dsp:nvSpPr>
      <dsp:spPr>
        <a:xfrm>
          <a:off x="128866" y="1099"/>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 know what is expected of me at work.</a:t>
          </a:r>
          <a:endParaRPr lang="en-US" sz="1500" kern="1200"/>
        </a:p>
      </dsp:txBody>
      <dsp:txXfrm>
        <a:off x="128866" y="1099"/>
        <a:ext cx="1939287" cy="1163572"/>
      </dsp:txXfrm>
    </dsp:sp>
    <dsp:sp modelId="{7F8FC65E-8BBE-4EB4-B47D-ADC40A560FE6}">
      <dsp:nvSpPr>
        <dsp:cNvPr id="0" name=""/>
        <dsp:cNvSpPr/>
      </dsp:nvSpPr>
      <dsp:spPr>
        <a:xfrm>
          <a:off x="2262082" y="1099"/>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I have the materials and equipment I need to do my work right.</a:t>
          </a:r>
          <a:endParaRPr lang="en-US" sz="1500" kern="1200" dirty="0"/>
        </a:p>
      </dsp:txBody>
      <dsp:txXfrm>
        <a:off x="2262082" y="1099"/>
        <a:ext cx="1939287" cy="1163572"/>
      </dsp:txXfrm>
    </dsp:sp>
    <dsp:sp modelId="{189DD992-650C-4F44-B5B5-209ECC1B8D79}">
      <dsp:nvSpPr>
        <dsp:cNvPr id="0" name=""/>
        <dsp:cNvSpPr/>
      </dsp:nvSpPr>
      <dsp:spPr>
        <a:xfrm>
          <a:off x="4395298" y="1099"/>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At work, I have the opportunity to do what I do best every day.</a:t>
          </a:r>
          <a:endParaRPr lang="en-US" sz="1500" kern="1200"/>
        </a:p>
      </dsp:txBody>
      <dsp:txXfrm>
        <a:off x="4395298" y="1099"/>
        <a:ext cx="1939287" cy="1163572"/>
      </dsp:txXfrm>
    </dsp:sp>
    <dsp:sp modelId="{DD0CF617-9434-44E3-982A-7E018C308D9A}">
      <dsp:nvSpPr>
        <dsp:cNvPr id="0" name=""/>
        <dsp:cNvSpPr/>
      </dsp:nvSpPr>
      <dsp:spPr>
        <a:xfrm>
          <a:off x="6528514" y="1099"/>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 the last seven days, I have received recognition or praise for doing good work.</a:t>
          </a:r>
          <a:endParaRPr lang="en-US" sz="1500" kern="1200"/>
        </a:p>
      </dsp:txBody>
      <dsp:txXfrm>
        <a:off x="6528514" y="1099"/>
        <a:ext cx="1939287" cy="1163572"/>
      </dsp:txXfrm>
    </dsp:sp>
    <dsp:sp modelId="{526FBBE1-1A76-454E-9012-84B12743F10A}">
      <dsp:nvSpPr>
        <dsp:cNvPr id="0" name=""/>
        <dsp:cNvSpPr/>
      </dsp:nvSpPr>
      <dsp:spPr>
        <a:xfrm>
          <a:off x="128866" y="1358600"/>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My supervisor, or someone at work, seems to care about me as a person.</a:t>
          </a:r>
          <a:endParaRPr lang="en-US" sz="1500" kern="1200"/>
        </a:p>
      </dsp:txBody>
      <dsp:txXfrm>
        <a:off x="128866" y="1358600"/>
        <a:ext cx="1939287" cy="1163572"/>
      </dsp:txXfrm>
    </dsp:sp>
    <dsp:sp modelId="{2488F1A2-7C35-48F5-B70D-9F27426AECDD}">
      <dsp:nvSpPr>
        <dsp:cNvPr id="0" name=""/>
        <dsp:cNvSpPr/>
      </dsp:nvSpPr>
      <dsp:spPr>
        <a:xfrm>
          <a:off x="2262082" y="1358600"/>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There is someone at work who encourages my development.</a:t>
          </a:r>
          <a:endParaRPr lang="en-US" sz="1500" kern="1200"/>
        </a:p>
      </dsp:txBody>
      <dsp:txXfrm>
        <a:off x="2262082" y="1358600"/>
        <a:ext cx="1939287" cy="1163572"/>
      </dsp:txXfrm>
    </dsp:sp>
    <dsp:sp modelId="{096C2E7A-77BD-4F50-AC6D-BA8D838965F1}">
      <dsp:nvSpPr>
        <dsp:cNvPr id="0" name=""/>
        <dsp:cNvSpPr/>
      </dsp:nvSpPr>
      <dsp:spPr>
        <a:xfrm>
          <a:off x="4395298" y="1358600"/>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At work, my opinions seem to count.</a:t>
          </a:r>
          <a:endParaRPr lang="en-US" sz="1500" kern="1200"/>
        </a:p>
      </dsp:txBody>
      <dsp:txXfrm>
        <a:off x="4395298" y="1358600"/>
        <a:ext cx="1939287" cy="1163572"/>
      </dsp:txXfrm>
    </dsp:sp>
    <dsp:sp modelId="{8F068484-1F56-4D4C-A9DD-74700AC28D6B}">
      <dsp:nvSpPr>
        <dsp:cNvPr id="0" name=""/>
        <dsp:cNvSpPr/>
      </dsp:nvSpPr>
      <dsp:spPr>
        <a:xfrm>
          <a:off x="6528514" y="1358600"/>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The mission or purpose of my company makes me feel my job is important.</a:t>
          </a:r>
          <a:endParaRPr lang="en-US" sz="1500" kern="1200"/>
        </a:p>
      </dsp:txBody>
      <dsp:txXfrm>
        <a:off x="6528514" y="1358600"/>
        <a:ext cx="1939287" cy="1163572"/>
      </dsp:txXfrm>
    </dsp:sp>
    <dsp:sp modelId="{2E3B813F-4E23-41B9-AFC1-9ECB29F6226B}">
      <dsp:nvSpPr>
        <dsp:cNvPr id="0" name=""/>
        <dsp:cNvSpPr/>
      </dsp:nvSpPr>
      <dsp:spPr>
        <a:xfrm>
          <a:off x="128866" y="2716101"/>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My associates or fellow employees are committed to doing quality work.</a:t>
          </a:r>
          <a:endParaRPr lang="en-US" sz="1500" kern="1200"/>
        </a:p>
      </dsp:txBody>
      <dsp:txXfrm>
        <a:off x="128866" y="2716101"/>
        <a:ext cx="1939287" cy="1163572"/>
      </dsp:txXfrm>
    </dsp:sp>
    <dsp:sp modelId="{A08401EB-C891-4B44-8559-16DB661CC90F}">
      <dsp:nvSpPr>
        <dsp:cNvPr id="0" name=""/>
        <dsp:cNvSpPr/>
      </dsp:nvSpPr>
      <dsp:spPr>
        <a:xfrm>
          <a:off x="2262082" y="2716101"/>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 have a best friend at work.</a:t>
          </a:r>
          <a:endParaRPr lang="en-US" sz="1500" kern="1200"/>
        </a:p>
      </dsp:txBody>
      <dsp:txXfrm>
        <a:off x="2262082" y="2716101"/>
        <a:ext cx="1939287" cy="1163572"/>
      </dsp:txXfrm>
    </dsp:sp>
    <dsp:sp modelId="{8F809D94-1CDF-43F1-AA91-28A6239B63F6}">
      <dsp:nvSpPr>
        <dsp:cNvPr id="0" name=""/>
        <dsp:cNvSpPr/>
      </dsp:nvSpPr>
      <dsp:spPr>
        <a:xfrm>
          <a:off x="4395298" y="2716101"/>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 the last six months, someone at work has talked to me about my progress.</a:t>
          </a:r>
          <a:endParaRPr lang="en-US" sz="1500" kern="1200"/>
        </a:p>
      </dsp:txBody>
      <dsp:txXfrm>
        <a:off x="4395298" y="2716101"/>
        <a:ext cx="1939287" cy="1163572"/>
      </dsp:txXfrm>
    </dsp:sp>
    <dsp:sp modelId="{BA0B7A70-6A4F-4A16-A412-878F0041FE57}">
      <dsp:nvSpPr>
        <dsp:cNvPr id="0" name=""/>
        <dsp:cNvSpPr/>
      </dsp:nvSpPr>
      <dsp:spPr>
        <a:xfrm>
          <a:off x="6528514" y="2716101"/>
          <a:ext cx="1939287" cy="116357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This last year, I have had opportunities at work to learn and grow.</a:t>
          </a:r>
          <a:endParaRPr lang="en-US" sz="1500" kern="1200"/>
        </a:p>
      </dsp:txBody>
      <dsp:txXfrm>
        <a:off x="6528514" y="2716101"/>
        <a:ext cx="1939287" cy="11635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862EFA8-430D-471E-A986-969BF792F1C9}" type="datetimeFigureOut">
              <a:rPr lang="en-US" smtClean="0"/>
              <a:t>8/28/2023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DB1BD03-A877-4CD5-A55D-B0CAB4394857}" type="slidenum">
              <a:rPr lang="en-US" smtClean="0"/>
              <a:t>‹#›</a:t>
            </a:fld>
            <a:endParaRPr lang="en-US"/>
          </a:p>
        </p:txBody>
      </p:sp>
    </p:spTree>
    <p:extLst>
      <p:ext uri="{BB962C8B-B14F-4D97-AF65-F5344CB8AC3E}">
        <p14:creationId xmlns:p14="http://schemas.microsoft.com/office/powerpoint/2010/main" val="30250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nbc.com/2023/02/01/why-2022-was-the-real-year-of-the-great-resignation.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uschamber.com/economy/the-future-of-the-office-survey" TargetMode="External"/><Relationship Id="rId5" Type="http://schemas.openxmlformats.org/officeDocument/2006/relationships/hyperlink" Target="https://www.uschamber.com/workforce/data-deep-dive-the-workforce-impact-of-second-chance-hiring-3" TargetMode="External"/><Relationship Id="rId4" Type="http://schemas.openxmlformats.org/officeDocument/2006/relationships/hyperlink" Target="https://www.uschamber.com/workforce/the-pandemic-unemployed-survey-why-americans-are-staying-out-of-the-workfor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Zoomies and roomies</a:t>
            </a:r>
          </a:p>
          <a:p>
            <a:endParaRPr lang="en-US" dirty="0"/>
          </a:p>
        </p:txBody>
      </p:sp>
      <p:sp>
        <p:nvSpPr>
          <p:cNvPr id="4" name="Slide Number Placeholder 3"/>
          <p:cNvSpPr>
            <a:spLocks noGrp="1"/>
          </p:cNvSpPr>
          <p:nvPr>
            <p:ph type="sldNum" sz="quarter" idx="5"/>
          </p:nvPr>
        </p:nvSpPr>
        <p:spPr/>
        <p:txBody>
          <a:bodyPr/>
          <a:lstStyle/>
          <a:p>
            <a:fld id="{FDB1BD03-A877-4CD5-A55D-B0CAB4394857}" type="slidenum">
              <a:rPr lang="en-US" smtClean="0"/>
              <a:t>1</a:t>
            </a:fld>
            <a:endParaRPr lang="en-US"/>
          </a:p>
        </p:txBody>
      </p:sp>
    </p:spTree>
    <p:extLst>
      <p:ext uri="{BB962C8B-B14F-4D97-AF65-F5344CB8AC3E}">
        <p14:creationId xmlns:p14="http://schemas.microsoft.com/office/powerpoint/2010/main" val="203626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11</a:t>
            </a:fld>
            <a:endParaRPr lang="en-US"/>
          </a:p>
        </p:txBody>
      </p:sp>
    </p:spTree>
    <p:extLst>
      <p:ext uri="{BB962C8B-B14F-4D97-AF65-F5344CB8AC3E}">
        <p14:creationId xmlns:p14="http://schemas.microsoft.com/office/powerpoint/2010/main" val="240242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12</a:t>
            </a:fld>
            <a:endParaRPr lang="en-US"/>
          </a:p>
        </p:txBody>
      </p:sp>
    </p:spTree>
    <p:extLst>
      <p:ext uri="{BB962C8B-B14F-4D97-AF65-F5344CB8AC3E}">
        <p14:creationId xmlns:p14="http://schemas.microsoft.com/office/powerpoint/2010/main" val="87539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13</a:t>
            </a:fld>
            <a:endParaRPr lang="en-US"/>
          </a:p>
        </p:txBody>
      </p:sp>
    </p:spTree>
    <p:extLst>
      <p:ext uri="{BB962C8B-B14F-4D97-AF65-F5344CB8AC3E}">
        <p14:creationId xmlns:p14="http://schemas.microsoft.com/office/powerpoint/2010/main" val="122714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14</a:t>
            </a:fld>
            <a:endParaRPr lang="en-US"/>
          </a:p>
        </p:txBody>
      </p:sp>
    </p:spTree>
    <p:extLst>
      <p:ext uri="{BB962C8B-B14F-4D97-AF65-F5344CB8AC3E}">
        <p14:creationId xmlns:p14="http://schemas.microsoft.com/office/powerpoint/2010/main" val="71196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15</a:t>
            </a:fld>
            <a:endParaRPr lang="en-US"/>
          </a:p>
        </p:txBody>
      </p:sp>
    </p:spTree>
    <p:extLst>
      <p:ext uri="{BB962C8B-B14F-4D97-AF65-F5344CB8AC3E}">
        <p14:creationId xmlns:p14="http://schemas.microsoft.com/office/powerpoint/2010/main" val="252649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16</a:t>
            </a:fld>
            <a:endParaRPr lang="en-US"/>
          </a:p>
        </p:txBody>
      </p:sp>
    </p:spTree>
    <p:extLst>
      <p:ext uri="{BB962C8B-B14F-4D97-AF65-F5344CB8AC3E}">
        <p14:creationId xmlns:p14="http://schemas.microsoft.com/office/powerpoint/2010/main" val="2125301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17</a:t>
            </a:fld>
            <a:endParaRPr lang="en-US"/>
          </a:p>
        </p:txBody>
      </p:sp>
    </p:spTree>
    <p:extLst>
      <p:ext uri="{BB962C8B-B14F-4D97-AF65-F5344CB8AC3E}">
        <p14:creationId xmlns:p14="http://schemas.microsoft.com/office/powerpoint/2010/main" val="82137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a:t>
            </a:r>
          </a:p>
        </p:txBody>
      </p:sp>
      <p:sp>
        <p:nvSpPr>
          <p:cNvPr id="4" name="Slide Number Placeholder 3"/>
          <p:cNvSpPr>
            <a:spLocks noGrp="1"/>
          </p:cNvSpPr>
          <p:nvPr>
            <p:ph type="sldNum" sz="quarter" idx="5"/>
          </p:nvPr>
        </p:nvSpPr>
        <p:spPr/>
        <p:txBody>
          <a:bodyPr/>
          <a:lstStyle/>
          <a:p>
            <a:fld id="{FDB1BD03-A877-4CD5-A55D-B0CAB4394857}" type="slidenum">
              <a:rPr lang="en-US" smtClean="0"/>
              <a:t>18</a:t>
            </a:fld>
            <a:endParaRPr lang="en-US"/>
          </a:p>
        </p:txBody>
      </p:sp>
    </p:spTree>
    <p:extLst>
      <p:ext uri="{BB962C8B-B14F-4D97-AF65-F5344CB8AC3E}">
        <p14:creationId xmlns:p14="http://schemas.microsoft.com/office/powerpoint/2010/main" val="81014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1BD03-A877-4CD5-A55D-B0CAB4394857}" type="slidenum">
              <a:rPr lang="en-US" smtClean="0"/>
              <a:t>2</a:t>
            </a:fld>
            <a:endParaRPr lang="en-US"/>
          </a:p>
        </p:txBody>
      </p:sp>
    </p:spTree>
    <p:extLst>
      <p:ext uri="{BB962C8B-B14F-4D97-AF65-F5344CB8AC3E}">
        <p14:creationId xmlns:p14="http://schemas.microsoft.com/office/powerpoint/2010/main" val="2516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other barriers that I haven’t listed? Please throw them up in the chat for Zoomies and I’ll share them aloud. For the roomies, do we have a roving mic you can raise your hand and share? </a:t>
            </a:r>
          </a:p>
          <a:p>
            <a:endParaRPr lang="en-US" dirty="0"/>
          </a:p>
          <a:p>
            <a:r>
              <a:rPr lang="en-US" dirty="0"/>
              <a:t>These are the top 5 barriers we’re working to overcome and I’ll share my experience of staffing for technical experts in this challenging hiring market. </a:t>
            </a:r>
          </a:p>
        </p:txBody>
      </p:sp>
      <p:sp>
        <p:nvSpPr>
          <p:cNvPr id="4" name="Slide Number Placeholder 3"/>
          <p:cNvSpPr>
            <a:spLocks noGrp="1"/>
          </p:cNvSpPr>
          <p:nvPr>
            <p:ph type="sldNum" sz="quarter" idx="5"/>
          </p:nvPr>
        </p:nvSpPr>
        <p:spPr/>
        <p:txBody>
          <a:bodyPr/>
          <a:lstStyle/>
          <a:p>
            <a:fld id="{FDB1BD03-A877-4CD5-A55D-B0CAB4394857}" type="slidenum">
              <a:rPr lang="en-US" smtClean="0"/>
              <a:t>3</a:t>
            </a:fld>
            <a:endParaRPr lang="en-US"/>
          </a:p>
        </p:txBody>
      </p:sp>
    </p:spTree>
    <p:extLst>
      <p:ext uri="{BB962C8B-B14F-4D97-AF65-F5344CB8AC3E}">
        <p14:creationId xmlns:p14="http://schemas.microsoft.com/office/powerpoint/2010/main" val="256854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https://www.uschamber.com/workforce/understanding-americas-labor-shortage-the-most-impacted-industries</a:t>
            </a:r>
          </a:p>
          <a:p>
            <a:r>
              <a:rPr lang="en-US" b="0" i="0" dirty="0">
                <a:solidFill>
                  <a:srgbClr val="FFF247"/>
                </a:solidFill>
                <a:effectLst/>
                <a:latin typeface="GT America"/>
              </a:rPr>
              <a:t>Shallow labor pool </a:t>
            </a:r>
          </a:p>
          <a:p>
            <a:endParaRPr lang="en-US" b="0" i="0" dirty="0">
              <a:solidFill>
                <a:srgbClr val="FFF247"/>
              </a:solidFill>
              <a:effectLst/>
              <a:latin typeface="GT America"/>
            </a:endParaRPr>
          </a:p>
          <a:p>
            <a:r>
              <a:rPr lang="en-US" b="0" i="0" dirty="0">
                <a:solidFill>
                  <a:srgbClr val="FFF247"/>
                </a:solidFill>
                <a:effectLst/>
                <a:latin typeface="GT America"/>
              </a:rPr>
              <a:t>The Health Services, Professional and Business Services, Trade, and Accommodation and Food Services industries have the highest numbers of job openings.</a:t>
            </a:r>
          </a:p>
          <a:p>
            <a:pPr algn="l"/>
            <a:r>
              <a:rPr lang="en-US" b="0" i="0" dirty="0">
                <a:solidFill>
                  <a:srgbClr val="0A152B"/>
                </a:solidFill>
                <a:effectLst/>
                <a:latin typeface="var(--sans)"/>
              </a:rPr>
              <a:t>The COVID-19 pandemic caused a major disruption in America’s labor force—something many have referred to as The Great Resignation. In 2022, more than </a:t>
            </a:r>
            <a:r>
              <a:rPr lang="en-US" b="0" i="0" u="sng" dirty="0">
                <a:solidFill>
                  <a:srgbClr val="0A152B"/>
                </a:solidFill>
                <a:effectLst/>
                <a:latin typeface="var(--sans)"/>
                <a:hlinkClick r:id="rId3"/>
              </a:rPr>
              <a:t>50 million workers quit their jobs</a:t>
            </a:r>
            <a:r>
              <a:rPr lang="en-US" b="0" i="0" dirty="0">
                <a:solidFill>
                  <a:srgbClr val="0A152B"/>
                </a:solidFill>
                <a:effectLst/>
                <a:latin typeface="var(--sans)"/>
              </a:rPr>
              <a:t>, many of whom were in search of an improved work-life balance and flexibility, increased compensation, and a strong company culture. That follows the 47.8 million who quit jobs in 2021.</a:t>
            </a:r>
          </a:p>
          <a:p>
            <a:r>
              <a:rPr lang="en-US" b="1" dirty="0">
                <a:effectLst/>
                <a:latin typeface="var(--sans)"/>
              </a:rPr>
              <a:t>Related</a:t>
            </a:r>
          </a:p>
          <a:p>
            <a:pPr>
              <a:buFont typeface="Arial" panose="020B0604020202020204" pitchFamily="34" charset="0"/>
              <a:buChar char="•"/>
            </a:pPr>
            <a:r>
              <a:rPr lang="en-US" b="0" dirty="0">
                <a:effectLst/>
                <a:latin typeface="var(--serif)"/>
                <a:hlinkClick r:id="rId4"/>
              </a:rPr>
              <a:t>The Pandemic Unemployed Survey: Why Americans are Staying Out of the Workforce</a:t>
            </a:r>
            <a:endParaRPr lang="en-US" dirty="0">
              <a:effectLst/>
            </a:endParaRPr>
          </a:p>
          <a:p>
            <a:pPr>
              <a:buFont typeface="Arial" panose="020B0604020202020204" pitchFamily="34" charset="0"/>
              <a:buChar char="•"/>
            </a:pPr>
            <a:r>
              <a:rPr lang="en-US" b="0" dirty="0">
                <a:effectLst/>
                <a:latin typeface="var(--serif)"/>
                <a:hlinkClick r:id="rId5"/>
              </a:rPr>
              <a:t>Data Deep Dive: The Workforce Impact of Second Chance Hiring</a:t>
            </a:r>
            <a:endParaRPr lang="en-US" dirty="0">
              <a:effectLst/>
            </a:endParaRPr>
          </a:p>
          <a:p>
            <a:pPr>
              <a:buFont typeface="Arial" panose="020B0604020202020204" pitchFamily="34" charset="0"/>
              <a:buChar char="•"/>
            </a:pPr>
            <a:r>
              <a:rPr lang="en-US" b="0" dirty="0">
                <a:effectLst/>
                <a:latin typeface="var(--serif)"/>
                <a:hlinkClick r:id="rId6"/>
              </a:rPr>
              <a:t>The Future of the Office</a:t>
            </a:r>
            <a:endParaRPr lang="en-US" dirty="0">
              <a:effectLst/>
            </a:endParaRPr>
          </a:p>
          <a:p>
            <a:pPr algn="l"/>
            <a:r>
              <a:rPr lang="en-US" b="0" i="0" dirty="0">
                <a:solidFill>
                  <a:srgbClr val="0A152B"/>
                </a:solidFill>
                <a:effectLst/>
                <a:latin typeface="var(--sans)"/>
              </a:rPr>
              <a:t>But a closer look at what has happened to the labor force can be better described as ‘The Great Reshuffle</a:t>
            </a:r>
            <a:r>
              <a:rPr lang="en-US" b="0" i="1" dirty="0">
                <a:solidFill>
                  <a:srgbClr val="0A152B"/>
                </a:solidFill>
                <a:effectLst/>
                <a:latin typeface="var(--sans)"/>
              </a:rPr>
              <a:t>’ </a:t>
            </a:r>
            <a:r>
              <a:rPr lang="en-US" b="0" i="0" dirty="0">
                <a:solidFill>
                  <a:srgbClr val="0A152B"/>
                </a:solidFill>
                <a:effectLst/>
                <a:latin typeface="var(--sans)"/>
              </a:rPr>
              <a:t>because hiring rates have outpaced quit rates since November of 2020. So, many workers are quitting their jobs—but many are getting re-hired elsewhere.</a:t>
            </a:r>
          </a:p>
          <a:p>
            <a:endParaRPr lang="en-US" dirty="0"/>
          </a:p>
        </p:txBody>
      </p:sp>
      <p:sp>
        <p:nvSpPr>
          <p:cNvPr id="4" name="Slide Number Placeholder 3"/>
          <p:cNvSpPr>
            <a:spLocks noGrp="1"/>
          </p:cNvSpPr>
          <p:nvPr>
            <p:ph type="sldNum" sz="quarter" idx="5"/>
          </p:nvPr>
        </p:nvSpPr>
        <p:spPr/>
        <p:txBody>
          <a:bodyPr/>
          <a:lstStyle/>
          <a:p>
            <a:fld id="{FDB1BD03-A877-4CD5-A55D-B0CAB4394857}" type="slidenum">
              <a:rPr lang="en-US" smtClean="0"/>
              <a:t>4</a:t>
            </a:fld>
            <a:endParaRPr lang="en-US"/>
          </a:p>
        </p:txBody>
      </p:sp>
    </p:spTree>
    <p:extLst>
      <p:ext uri="{BB962C8B-B14F-4D97-AF65-F5344CB8AC3E}">
        <p14:creationId xmlns:p14="http://schemas.microsoft.com/office/powerpoint/2010/main" val="335113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47 percent of new employees have left within the first two years </a:t>
            </a:r>
          </a:p>
          <a:p>
            <a:r>
              <a:rPr lang="en-US" dirty="0"/>
              <a:t>YTC: 320 so far for 2023</a:t>
            </a:r>
          </a:p>
          <a:p>
            <a:r>
              <a:rPr lang="en-US" dirty="0"/>
              <a:t>My challenges of getting technical industry folks like you of skilled IT workers:</a:t>
            </a:r>
          </a:p>
          <a:p>
            <a:r>
              <a:rPr lang="en-US" dirty="0"/>
              <a:t>Shallow pool 1 to 3 applicants per recruitment</a:t>
            </a:r>
          </a:p>
          <a:p>
            <a:r>
              <a:rPr lang="en-US" dirty="0"/>
              <a:t>Failed recruitments</a:t>
            </a:r>
          </a:p>
          <a:p>
            <a:r>
              <a:rPr lang="en-US" dirty="0"/>
              <a:t>Failure to show up for interviews</a:t>
            </a:r>
          </a:p>
          <a:p>
            <a:r>
              <a:rPr lang="en-US" dirty="0"/>
              <a:t>Failure to convert from offer to first day (melt)</a:t>
            </a:r>
          </a:p>
          <a:p>
            <a:r>
              <a:rPr lang="en-US" dirty="0"/>
              <a:t>	</a:t>
            </a:r>
          </a:p>
        </p:txBody>
      </p:sp>
      <p:sp>
        <p:nvSpPr>
          <p:cNvPr id="4" name="Slide Number Placeholder 3"/>
          <p:cNvSpPr>
            <a:spLocks noGrp="1"/>
          </p:cNvSpPr>
          <p:nvPr>
            <p:ph type="sldNum" sz="quarter" idx="5"/>
          </p:nvPr>
        </p:nvSpPr>
        <p:spPr/>
        <p:txBody>
          <a:bodyPr/>
          <a:lstStyle/>
          <a:p>
            <a:fld id="{FDB1BD03-A877-4CD5-A55D-B0CAB4394857}" type="slidenum">
              <a:rPr lang="en-US" smtClean="0"/>
              <a:t>5</a:t>
            </a:fld>
            <a:endParaRPr lang="en-US"/>
          </a:p>
        </p:txBody>
      </p:sp>
    </p:spTree>
    <p:extLst>
      <p:ext uri="{BB962C8B-B14F-4D97-AF65-F5344CB8AC3E}">
        <p14:creationId xmlns:p14="http://schemas.microsoft.com/office/powerpoint/2010/main" val="179494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before I stepped into this role, there were 7 unfilled vacancies, one that is still open, because of the demographics we talked about. Multiply that over </a:t>
            </a:r>
          </a:p>
          <a:p>
            <a:r>
              <a:rPr lang="en-US" dirty="0"/>
              <a:t>I had to take a hard look to see what we could do differently to attract IT employees, and luckily it coincided with changes happening in district in how we value employees in these stages of the lifecycle. </a:t>
            </a:r>
          </a:p>
        </p:txBody>
      </p:sp>
      <p:sp>
        <p:nvSpPr>
          <p:cNvPr id="4" name="Slide Number Placeholder 3"/>
          <p:cNvSpPr>
            <a:spLocks noGrp="1"/>
          </p:cNvSpPr>
          <p:nvPr>
            <p:ph type="sldNum" sz="quarter" idx="5"/>
          </p:nvPr>
        </p:nvSpPr>
        <p:spPr/>
        <p:txBody>
          <a:bodyPr/>
          <a:lstStyle/>
          <a:p>
            <a:fld id="{FDB1BD03-A877-4CD5-A55D-B0CAB4394857}" type="slidenum">
              <a:rPr lang="en-US" smtClean="0"/>
              <a:t>6</a:t>
            </a:fld>
            <a:endParaRPr lang="en-US"/>
          </a:p>
        </p:txBody>
      </p:sp>
    </p:spTree>
    <p:extLst>
      <p:ext uri="{BB962C8B-B14F-4D97-AF65-F5344CB8AC3E}">
        <p14:creationId xmlns:p14="http://schemas.microsoft.com/office/powerpoint/2010/main" val="216602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our why? </a:t>
            </a:r>
          </a:p>
        </p:txBody>
      </p:sp>
      <p:sp>
        <p:nvSpPr>
          <p:cNvPr id="4" name="Slide Number Placeholder 3"/>
          <p:cNvSpPr>
            <a:spLocks noGrp="1"/>
          </p:cNvSpPr>
          <p:nvPr>
            <p:ph type="sldNum" sz="quarter" idx="5"/>
          </p:nvPr>
        </p:nvSpPr>
        <p:spPr/>
        <p:txBody>
          <a:bodyPr/>
          <a:lstStyle/>
          <a:p>
            <a:fld id="{FDB1BD03-A877-4CD5-A55D-B0CAB4394857}" type="slidenum">
              <a:rPr lang="en-US" smtClean="0"/>
              <a:t>7</a:t>
            </a:fld>
            <a:endParaRPr lang="en-US"/>
          </a:p>
        </p:txBody>
      </p:sp>
    </p:spTree>
    <p:extLst>
      <p:ext uri="{BB962C8B-B14F-4D97-AF65-F5344CB8AC3E}">
        <p14:creationId xmlns:p14="http://schemas.microsoft.com/office/powerpoint/2010/main" val="386256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Head Start as an example of leaning recruitment after search advocate training</a:t>
            </a:r>
          </a:p>
        </p:txBody>
      </p:sp>
      <p:sp>
        <p:nvSpPr>
          <p:cNvPr id="4" name="Slide Number Placeholder 3"/>
          <p:cNvSpPr>
            <a:spLocks noGrp="1"/>
          </p:cNvSpPr>
          <p:nvPr>
            <p:ph type="sldNum" sz="quarter" idx="5"/>
          </p:nvPr>
        </p:nvSpPr>
        <p:spPr/>
        <p:txBody>
          <a:bodyPr/>
          <a:lstStyle/>
          <a:p>
            <a:fld id="{FDB1BD03-A877-4CD5-A55D-B0CAB4394857}" type="slidenum">
              <a:rPr lang="en-US" smtClean="0"/>
              <a:t>8</a:t>
            </a:fld>
            <a:endParaRPr lang="en-US"/>
          </a:p>
        </p:txBody>
      </p:sp>
    </p:spTree>
    <p:extLst>
      <p:ext uri="{BB962C8B-B14F-4D97-AF65-F5344CB8AC3E}">
        <p14:creationId xmlns:p14="http://schemas.microsoft.com/office/powerpoint/2010/main" val="185599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1BD03-A877-4CD5-A55D-B0CAB4394857}" type="slidenum">
              <a:rPr lang="en-US" smtClean="0"/>
              <a:t>10</a:t>
            </a:fld>
            <a:endParaRPr lang="en-US"/>
          </a:p>
        </p:txBody>
      </p:sp>
    </p:spTree>
    <p:extLst>
      <p:ext uri="{BB962C8B-B14F-4D97-AF65-F5344CB8AC3E}">
        <p14:creationId xmlns:p14="http://schemas.microsoft.com/office/powerpoint/2010/main" val="3140727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rgbClr val="005BAA">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05BAA"/>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grpSp>
        <p:nvGrpSpPr>
          <p:cNvPr id="37" name="Group 36"/>
          <p:cNvGrpSpPr/>
          <p:nvPr userDrawn="1"/>
        </p:nvGrpSpPr>
        <p:grpSpPr>
          <a:xfrm>
            <a:off x="9181476" y="-8467"/>
            <a:ext cx="3007350" cy="6866467"/>
            <a:chOff x="9181476" y="-8467"/>
            <a:chExt cx="3007350" cy="6866467"/>
          </a:xfrm>
        </p:grpSpPr>
        <p:sp>
          <p:nvSpPr>
            <p:cNvPr id="38"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bg1">
                <a:lumMod val="8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5BAA">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FFCB0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bg1">
                <a:lumMod val="85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p:cNvSpPr/>
            <p:nvPr/>
          </p:nvSpPr>
          <p:spPr>
            <a:xfrm>
              <a:off x="10371666" y="3589867"/>
              <a:ext cx="1817159" cy="3268133"/>
            </a:xfrm>
            <a:prstGeom prst="triangle">
              <a:avLst>
                <a:gd name="adj" fmla="val 100000"/>
              </a:avLst>
            </a:prstGeom>
            <a:solidFill>
              <a:srgbClr val="005BAA">
                <a:alpha val="80000"/>
              </a:srgbClr>
            </a:solidFill>
            <a:ln>
              <a:noFill/>
            </a:ln>
            <a:effectLst/>
          </p:spPr>
          <p:style>
            <a:lnRef idx="1">
              <a:schemeClr val="accent1"/>
            </a:lnRef>
            <a:fillRef idx="3">
              <a:schemeClr val="accent1"/>
            </a:fillRef>
            <a:effectRef idx="2">
              <a:schemeClr val="accent1"/>
            </a:effectRef>
            <a:fontRef idx="minor">
              <a:schemeClr val="lt1"/>
            </a:fontRef>
          </p:style>
        </p:sp>
      </p:grpSp>
      <p:pic>
        <p:nvPicPr>
          <p:cNvPr id="45" name="Picture 4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5779" y="5080000"/>
            <a:ext cx="1463043" cy="914402"/>
          </a:xfrm>
          <a:prstGeom prst="rect">
            <a:avLst/>
          </a:prstGeom>
        </p:spPr>
      </p:pic>
    </p:spTree>
    <p:extLst>
      <p:ext uri="{BB962C8B-B14F-4D97-AF65-F5344CB8AC3E}">
        <p14:creationId xmlns:p14="http://schemas.microsoft.com/office/powerpoint/2010/main" val="295104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58468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78446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32923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173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353952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390041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134507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38233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555A9-FDD9-4972-8D02-B8CD521460D7}"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124366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555A9-FDD9-4972-8D02-B8CD521460D7}"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6168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555A9-FDD9-4972-8D02-B8CD521460D7}"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200350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555A9-FDD9-4972-8D02-B8CD521460D7}"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154996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555A9-FDD9-4972-8D02-B8CD521460D7}"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139382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9555A9-FDD9-4972-8D02-B8CD521460D7}"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265754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9555A9-FDD9-4972-8D02-B8CD521460D7}"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43952-2E6D-4979-954C-E15106E847EC}" type="slidenum">
              <a:rPr lang="en-US" smtClean="0"/>
              <a:t>‹#›</a:t>
            </a:fld>
            <a:endParaRPr lang="en-US"/>
          </a:p>
        </p:txBody>
      </p:sp>
    </p:spTree>
    <p:extLst>
      <p:ext uri="{BB962C8B-B14F-4D97-AF65-F5344CB8AC3E}">
        <p14:creationId xmlns:p14="http://schemas.microsoft.com/office/powerpoint/2010/main" val="178268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bg1">
              <a:lumMod val="8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05BAA">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FFCB0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bg1">
              <a:lumMod val="85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005BAA">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userDrawn="1"/>
        </p:nvSpPr>
        <p:spPr>
          <a:xfrm>
            <a:off x="0" y="4013200"/>
            <a:ext cx="448733" cy="2844800"/>
          </a:xfrm>
          <a:prstGeom prst="triangle">
            <a:avLst>
              <a:gd name="adj" fmla="val 0"/>
            </a:avLst>
          </a:prstGeom>
          <a:solidFill>
            <a:srgbClr val="005BAA">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userDrawn="1">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9555A9-FDD9-4972-8D02-B8CD521460D7}" type="datetimeFigureOut">
              <a:rPr lang="en-US" smtClean="0"/>
              <a:t>8/28/2023</a:t>
            </a:fld>
            <a:endParaRPr lang="en-US"/>
          </a:p>
        </p:txBody>
      </p:sp>
      <p:sp>
        <p:nvSpPr>
          <p:cNvPr id="5" name="Footer Placeholder 4"/>
          <p:cNvSpPr>
            <a:spLocks noGrp="1"/>
          </p:cNvSpPr>
          <p:nvPr userDrawn="1">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E643952-2E6D-4979-954C-E15106E847EC}" type="slidenum">
              <a:rPr lang="en-US" smtClean="0"/>
              <a:t>‹#›</a:t>
            </a:fld>
            <a:endParaRPr lang="en-US"/>
          </a:p>
        </p:txBody>
      </p:sp>
      <p:pic>
        <p:nvPicPr>
          <p:cNvPr id="11" name="Picture 10"/>
          <p:cNvPicPr>
            <a:picLocks noChangeAspect="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5779" y="5080000"/>
            <a:ext cx="1463043" cy="914402"/>
          </a:xfrm>
          <a:prstGeom prst="rect">
            <a:avLst/>
          </a:prstGeom>
        </p:spPr>
      </p:pic>
    </p:spTree>
    <p:extLst>
      <p:ext uri="{BB962C8B-B14F-4D97-AF65-F5344CB8AC3E}">
        <p14:creationId xmlns:p14="http://schemas.microsoft.com/office/powerpoint/2010/main" val="314326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rgbClr val="005BAA"/>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05BAA"/>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rgbClr val="005BAA"/>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rgbClr val="005BAA"/>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BAA"/>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rgbClr val="005BAA"/>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eams.microsoft.com/l/message/19:4e5d879c-38c0-4b9b-b4fe-d44bfa75cff2_5ed4909e-6512-4aae-83a0-260700efcad3@unq.gbl.spaces/1692211250960?context=%7B%22contextType%22%3A%22chat%22%7D"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677334" y="609600"/>
            <a:ext cx="8596668" cy="1320800"/>
          </a:xfrm>
        </p:spPr>
        <p:txBody>
          <a:bodyPr anchor="t">
            <a:normAutofit/>
          </a:bodyPr>
          <a:lstStyle/>
          <a:p>
            <a:r>
              <a:rPr lang="en-US" dirty="0"/>
              <a:t>Mindshift: Overcoming 5 Barriers to Create The Future of CTE</a:t>
            </a:r>
          </a:p>
        </p:txBody>
      </p:sp>
      <p:pic>
        <p:nvPicPr>
          <p:cNvPr id="3" name="Picture 2">
            <a:extLst>
              <a:ext uri="{FF2B5EF4-FFF2-40B4-BE49-F238E27FC236}">
                <a16:creationId xmlns:a16="http://schemas.microsoft.com/office/drawing/2014/main" id="{113B9227-051D-0721-406A-E9C7A881FEAD}"/>
              </a:ext>
            </a:extLst>
          </p:cNvPr>
          <p:cNvPicPr>
            <a:picLocks noChangeAspect="1"/>
          </p:cNvPicPr>
          <p:nvPr/>
        </p:nvPicPr>
        <p:blipFill rotWithShape="1">
          <a:blip r:embed="rId3"/>
          <a:srcRect t="19746" r="2" b="2"/>
          <a:stretch/>
        </p:blipFill>
        <p:spPr>
          <a:xfrm>
            <a:off x="677334" y="2160589"/>
            <a:ext cx="8596668" cy="3880773"/>
          </a:xfrm>
          <a:prstGeom prst="rect">
            <a:avLst/>
          </a:prstGeom>
          <a:noFill/>
        </p:spPr>
      </p:pic>
    </p:spTree>
    <p:extLst>
      <p:ext uri="{BB962C8B-B14F-4D97-AF65-F5344CB8AC3E}">
        <p14:creationId xmlns:p14="http://schemas.microsoft.com/office/powerpoint/2010/main" val="22361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677334" y="609600"/>
            <a:ext cx="8596668" cy="1320800"/>
          </a:xfrm>
        </p:spPr>
        <p:txBody>
          <a:bodyPr anchor="t">
            <a:normAutofit/>
          </a:bodyPr>
          <a:lstStyle/>
          <a:p>
            <a:r>
              <a:rPr lang="en-US" dirty="0"/>
              <a:t>Gallup 12: Can your team say yes?</a:t>
            </a:r>
          </a:p>
        </p:txBody>
      </p:sp>
      <p:graphicFrame>
        <p:nvGraphicFramePr>
          <p:cNvPr id="13" name="Subtitle 2">
            <a:extLst>
              <a:ext uri="{FF2B5EF4-FFF2-40B4-BE49-F238E27FC236}">
                <a16:creationId xmlns:a16="http://schemas.microsoft.com/office/drawing/2014/main" id="{09ABAB93-457A-77E4-5B21-F1D603626B94}"/>
              </a:ext>
            </a:extLst>
          </p:cNvPr>
          <p:cNvGraphicFramePr>
            <a:graphicFrameLocks noGrp="1"/>
          </p:cNvGraphicFramePr>
          <p:nvPr>
            <p:ph idx="1"/>
            <p:extLst>
              <p:ext uri="{D42A27DB-BD31-4B8C-83A1-F6EECF244321}">
                <p14:modId xmlns:p14="http://schemas.microsoft.com/office/powerpoint/2010/main" val="201690606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94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a:xfrm>
            <a:off x="677334" y="609600"/>
            <a:ext cx="8596668" cy="1320800"/>
          </a:xfrm>
        </p:spPr>
        <p:txBody>
          <a:bodyPr anchor="t">
            <a:normAutofit/>
          </a:bodyPr>
          <a:lstStyle/>
          <a:p>
            <a:r>
              <a:rPr lang="en-US" dirty="0"/>
              <a:t>Talent Development</a:t>
            </a:r>
          </a:p>
        </p:txBody>
      </p:sp>
      <p:pic>
        <p:nvPicPr>
          <p:cNvPr id="2" name="Picture 1">
            <a:extLst>
              <a:ext uri="{FF2B5EF4-FFF2-40B4-BE49-F238E27FC236}">
                <a16:creationId xmlns:a16="http://schemas.microsoft.com/office/drawing/2014/main" id="{05EB446F-82EE-4AB4-3473-C32222B40F6A}"/>
              </a:ext>
            </a:extLst>
          </p:cNvPr>
          <p:cNvPicPr>
            <a:picLocks noChangeAspect="1"/>
          </p:cNvPicPr>
          <p:nvPr/>
        </p:nvPicPr>
        <p:blipFill rotWithShape="1">
          <a:blip r:embed="rId3"/>
          <a:srcRect l="1580" r="17477" b="1"/>
          <a:stretch/>
        </p:blipFill>
        <p:spPr>
          <a:xfrm>
            <a:off x="2214034" y="2270919"/>
            <a:ext cx="2497157" cy="2316161"/>
          </a:xfrm>
          <a:prstGeom prst="rect">
            <a:avLst/>
          </a:prstGeom>
          <a:noFill/>
        </p:spPr>
      </p:pic>
      <p:sp>
        <p:nvSpPr>
          <p:cNvPr id="6" name="Content Placeholder 5">
            <a:extLst>
              <a:ext uri="{FF2B5EF4-FFF2-40B4-BE49-F238E27FC236}">
                <a16:creationId xmlns:a16="http://schemas.microsoft.com/office/drawing/2014/main" id="{6F278F0E-5AAF-4E81-B2C9-1408EAE2B279}"/>
              </a:ext>
            </a:extLst>
          </p:cNvPr>
          <p:cNvSpPr>
            <a:spLocks noGrp="1"/>
          </p:cNvSpPr>
          <p:nvPr>
            <p:ph sz="half" idx="2"/>
          </p:nvPr>
        </p:nvSpPr>
        <p:spPr>
          <a:xfrm>
            <a:off x="5089970" y="2160589"/>
            <a:ext cx="4184034" cy="3880773"/>
          </a:xfrm>
        </p:spPr>
        <p:txBody>
          <a:bodyPr>
            <a:normAutofit/>
          </a:bodyPr>
          <a:lstStyle/>
          <a:p>
            <a:pPr marL="0" indent="0">
              <a:buNone/>
            </a:pPr>
            <a:r>
              <a:rPr lang="en-US" b="0" i="0">
                <a:effectLst/>
              </a:rPr>
              <a:t>Talent development is the organizational process of positioning employees for career advancement in a way that aligns with the organization’s mission. </a:t>
            </a:r>
          </a:p>
          <a:p>
            <a:pPr marL="0" indent="0">
              <a:buNone/>
            </a:pPr>
            <a:r>
              <a:rPr lang="en-US" b="0" i="0">
                <a:effectLst/>
              </a:rPr>
              <a:t>This includes identifying workers' aptitude and goals and helping them develop the knowledge and skills they need to achieve those goals and fill the needs of the organization. </a:t>
            </a:r>
            <a:endParaRPr lang="en-US"/>
          </a:p>
        </p:txBody>
      </p:sp>
    </p:spTree>
    <p:extLst>
      <p:ext uri="{BB962C8B-B14F-4D97-AF65-F5344CB8AC3E}">
        <p14:creationId xmlns:p14="http://schemas.microsoft.com/office/powerpoint/2010/main" val="402597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a:xfrm>
            <a:off x="677334" y="609600"/>
            <a:ext cx="8596668" cy="1320800"/>
          </a:xfrm>
        </p:spPr>
        <p:txBody>
          <a:bodyPr anchor="t">
            <a:normAutofit/>
          </a:bodyPr>
          <a:lstStyle/>
          <a:p>
            <a:r>
              <a:rPr lang="en-US" dirty="0"/>
              <a:t>CCS Strategic Priorities 2021-2025</a:t>
            </a:r>
          </a:p>
        </p:txBody>
      </p:sp>
      <p:pic>
        <p:nvPicPr>
          <p:cNvPr id="2" name="Picture 1">
            <a:extLst>
              <a:ext uri="{FF2B5EF4-FFF2-40B4-BE49-F238E27FC236}">
                <a16:creationId xmlns:a16="http://schemas.microsoft.com/office/drawing/2014/main" id="{C75BE8EE-3C19-E156-AB57-D0A124A155B4}"/>
              </a:ext>
            </a:extLst>
          </p:cNvPr>
          <p:cNvPicPr>
            <a:picLocks noChangeAspect="1"/>
          </p:cNvPicPr>
          <p:nvPr/>
        </p:nvPicPr>
        <p:blipFill rotWithShape="1">
          <a:blip r:embed="rId3"/>
          <a:srcRect t="22870" r="-1" b="7493"/>
          <a:stretch/>
        </p:blipFill>
        <p:spPr>
          <a:xfrm>
            <a:off x="677334" y="2160589"/>
            <a:ext cx="4184035" cy="3880772"/>
          </a:xfrm>
          <a:prstGeom prst="rect">
            <a:avLst/>
          </a:prstGeom>
          <a:noFill/>
        </p:spPr>
      </p:pic>
      <p:sp>
        <p:nvSpPr>
          <p:cNvPr id="6" name="Content Placeholder 5">
            <a:extLst>
              <a:ext uri="{FF2B5EF4-FFF2-40B4-BE49-F238E27FC236}">
                <a16:creationId xmlns:a16="http://schemas.microsoft.com/office/drawing/2014/main" id="{6F278F0E-5AAF-4E81-B2C9-1408EAE2B279}"/>
              </a:ext>
            </a:extLst>
          </p:cNvPr>
          <p:cNvSpPr>
            <a:spLocks noGrp="1"/>
          </p:cNvSpPr>
          <p:nvPr>
            <p:ph sz="half" idx="2"/>
          </p:nvPr>
        </p:nvSpPr>
        <p:spPr>
          <a:xfrm>
            <a:off x="5089970" y="2160589"/>
            <a:ext cx="4184034" cy="3880773"/>
          </a:xfrm>
        </p:spPr>
        <p:txBody>
          <a:bodyPr>
            <a:normAutofit/>
          </a:bodyPr>
          <a:lstStyle/>
          <a:p>
            <a:pPr marL="0" indent="0">
              <a:lnSpc>
                <a:spcPct val="90000"/>
              </a:lnSpc>
              <a:buNone/>
            </a:pPr>
            <a:r>
              <a:rPr lang="en-US" sz="1500" b="1" i="0">
                <a:effectLst/>
              </a:rPr>
              <a:t>Operational Excellence:  </a:t>
            </a:r>
            <a:r>
              <a:rPr lang="en-US" sz="1500" b="0" i="1">
                <a:effectLst/>
              </a:rPr>
              <a:t>Ensuring the continuous improvement of our financial sustainability through on-going academic and student service innovation, consistent data-informed decision-making and the constant pursuit of organizational efficiencies that make us quick to respond to student needs and external opportunities. </a:t>
            </a:r>
            <a:br>
              <a:rPr lang="en-US" sz="1500"/>
            </a:br>
            <a:br>
              <a:rPr lang="en-US" sz="1500"/>
            </a:br>
            <a:r>
              <a:rPr lang="en-US" sz="1500" b="1" i="0">
                <a:effectLst/>
              </a:rPr>
              <a:t>Employee Success &amp; Excellence:</a:t>
            </a:r>
            <a:r>
              <a:rPr lang="en-US" sz="1500" b="0" i="0">
                <a:effectLst/>
              </a:rPr>
              <a:t>  </a:t>
            </a:r>
            <a:r>
              <a:rPr lang="en-US" sz="1500" b="0" i="1">
                <a:effectLst/>
              </a:rPr>
              <a:t>Advancing the engagement and change management capacity of a high-quality faculty and staff through purposeful recruitment, development &amp; retention, consistent standards of performance and accountability, and the relevant, timely and transparent internal communication needed to best serve our students. </a:t>
            </a:r>
            <a:endParaRPr lang="en-US" sz="1500"/>
          </a:p>
        </p:txBody>
      </p:sp>
    </p:spTree>
    <p:extLst>
      <p:ext uri="{BB962C8B-B14F-4D97-AF65-F5344CB8AC3E}">
        <p14:creationId xmlns:p14="http://schemas.microsoft.com/office/powerpoint/2010/main" val="111292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p:txBody>
          <a:bodyPr anchor="t">
            <a:normAutofit/>
          </a:bodyPr>
          <a:lstStyle/>
          <a:p>
            <a:r>
              <a:rPr lang="en-US" dirty="0"/>
              <a:t>Show that learning matters</a:t>
            </a:r>
          </a:p>
        </p:txBody>
      </p:sp>
      <p:sp>
        <p:nvSpPr>
          <p:cNvPr id="6" name="Content Placeholder 5">
            <a:extLst>
              <a:ext uri="{FF2B5EF4-FFF2-40B4-BE49-F238E27FC236}">
                <a16:creationId xmlns:a16="http://schemas.microsoft.com/office/drawing/2014/main" id="{6F278F0E-5AAF-4E81-B2C9-1408EAE2B279}"/>
              </a:ext>
            </a:extLst>
          </p:cNvPr>
          <p:cNvSpPr>
            <a:spLocks noGrp="1"/>
          </p:cNvSpPr>
          <p:nvPr>
            <p:ph idx="1"/>
          </p:nvPr>
        </p:nvSpPr>
        <p:spPr>
          <a:xfrm>
            <a:off x="662152" y="1558344"/>
            <a:ext cx="8611850" cy="4483018"/>
          </a:xfrm>
        </p:spPr>
        <p:txBody>
          <a:bodyPr>
            <a:normAutofit/>
          </a:bodyPr>
          <a:lstStyle/>
          <a:p>
            <a:pPr lvl="2"/>
            <a:r>
              <a:rPr lang="en-US" sz="1800" dirty="0"/>
              <a:t>Poll team on what team wants to learn that support strategic plan</a:t>
            </a:r>
          </a:p>
          <a:p>
            <a:pPr lvl="2"/>
            <a:r>
              <a:rPr lang="en-US" sz="1800" dirty="0"/>
              <a:t>Custom trainings with training waivers for HR credit</a:t>
            </a:r>
          </a:p>
          <a:p>
            <a:pPr lvl="2"/>
            <a:r>
              <a:rPr lang="en-US" sz="1800" dirty="0"/>
              <a:t>Partner internally to offer learning for team</a:t>
            </a:r>
          </a:p>
          <a:p>
            <a:pPr lvl="3"/>
            <a:r>
              <a:rPr lang="en-US" sz="1600" dirty="0"/>
              <a:t>Cyberconference 4.28.2023</a:t>
            </a:r>
          </a:p>
          <a:p>
            <a:pPr lvl="2"/>
            <a:r>
              <a:rPr lang="en-US" sz="1800" dirty="0"/>
              <a:t>Tie every learning opportunity to strategic priorities: operational excellence, employee success and development</a:t>
            </a:r>
          </a:p>
          <a:p>
            <a:pPr marL="914400" lvl="2" indent="0">
              <a:buNone/>
            </a:pPr>
            <a:endParaRPr lang="en-US" sz="1800" dirty="0"/>
          </a:p>
          <a:p>
            <a:pPr lvl="2"/>
            <a:endParaRPr lang="en-US" sz="1800" dirty="0"/>
          </a:p>
          <a:p>
            <a:pPr marL="914400" lvl="2" indent="0">
              <a:buNone/>
            </a:pPr>
            <a:endParaRPr lang="en-US" sz="1800" dirty="0"/>
          </a:p>
        </p:txBody>
      </p:sp>
    </p:spTree>
    <p:extLst>
      <p:ext uri="{BB962C8B-B14F-4D97-AF65-F5344CB8AC3E}">
        <p14:creationId xmlns:p14="http://schemas.microsoft.com/office/powerpoint/2010/main" val="175571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idx="4294967295"/>
          </p:nvPr>
        </p:nvSpPr>
        <p:spPr>
          <a:xfrm>
            <a:off x="1835150" y="609600"/>
            <a:ext cx="6761163" cy="1320800"/>
          </a:xfrm>
        </p:spPr>
        <p:txBody>
          <a:bodyPr anchor="t">
            <a:normAutofit/>
          </a:bodyPr>
          <a:lstStyle/>
          <a:p>
            <a:r>
              <a:rPr lang="en-US" dirty="0"/>
              <a:t>Pilot – IT Talent Development</a:t>
            </a:r>
          </a:p>
        </p:txBody>
      </p:sp>
      <p:sp>
        <p:nvSpPr>
          <p:cNvPr id="6" name="Content Placeholder 5">
            <a:extLst>
              <a:ext uri="{FF2B5EF4-FFF2-40B4-BE49-F238E27FC236}">
                <a16:creationId xmlns:a16="http://schemas.microsoft.com/office/drawing/2014/main" id="{6F278F0E-5AAF-4E81-B2C9-1408EAE2B279}"/>
              </a:ext>
            </a:extLst>
          </p:cNvPr>
          <p:cNvSpPr>
            <a:spLocks noGrp="1"/>
          </p:cNvSpPr>
          <p:nvPr>
            <p:ph sz="quarter" idx="4294967295"/>
          </p:nvPr>
        </p:nvSpPr>
        <p:spPr>
          <a:xfrm>
            <a:off x="5264151" y="2737245"/>
            <a:ext cx="3422649" cy="3304780"/>
          </a:xfrm>
        </p:spPr>
        <p:txBody>
          <a:bodyPr>
            <a:normAutofit/>
          </a:bodyPr>
          <a:lstStyle/>
          <a:p>
            <a:r>
              <a:rPr lang="en-US" dirty="0"/>
              <a:t>Individual level – </a:t>
            </a:r>
          </a:p>
          <a:p>
            <a:pPr lvl="1"/>
            <a:r>
              <a:rPr lang="en-US" sz="1800" dirty="0"/>
              <a:t>Strength sort</a:t>
            </a:r>
          </a:p>
          <a:p>
            <a:pPr lvl="1"/>
            <a:r>
              <a:rPr lang="en-US" sz="1800" dirty="0"/>
              <a:t>70/20/10 plan</a:t>
            </a:r>
          </a:p>
          <a:p>
            <a:pPr lvl="1"/>
            <a:r>
              <a:rPr lang="en-US" sz="1800" dirty="0"/>
              <a:t>Baseline interim evaluation</a:t>
            </a:r>
          </a:p>
          <a:p>
            <a:pPr lvl="1"/>
            <a:r>
              <a:rPr lang="en-US" sz="1800" dirty="0"/>
              <a:t>Development plan</a:t>
            </a:r>
          </a:p>
          <a:p>
            <a:pPr marL="914400" lvl="2" indent="0">
              <a:buNone/>
            </a:pPr>
            <a:endParaRPr lang="en-US" sz="1800" dirty="0"/>
          </a:p>
        </p:txBody>
      </p:sp>
      <p:pic>
        <p:nvPicPr>
          <p:cNvPr id="2" name="Picture 1">
            <a:extLst>
              <a:ext uri="{FF2B5EF4-FFF2-40B4-BE49-F238E27FC236}">
                <a16:creationId xmlns:a16="http://schemas.microsoft.com/office/drawing/2014/main" id="{01C5E52D-9FA0-A992-8C2B-326C745D5EB8}"/>
              </a:ext>
            </a:extLst>
          </p:cNvPr>
          <p:cNvPicPr>
            <a:picLocks noChangeAspect="1"/>
          </p:cNvPicPr>
          <p:nvPr/>
        </p:nvPicPr>
        <p:blipFill rotWithShape="1">
          <a:blip r:embed="rId3"/>
          <a:srcRect l="4823" r="69"/>
          <a:stretch/>
        </p:blipFill>
        <p:spPr>
          <a:xfrm>
            <a:off x="675745" y="2737245"/>
            <a:ext cx="4185623" cy="3304117"/>
          </a:xfrm>
          <a:prstGeom prst="rect">
            <a:avLst/>
          </a:prstGeom>
          <a:noFill/>
        </p:spPr>
      </p:pic>
    </p:spTree>
    <p:extLst>
      <p:ext uri="{BB962C8B-B14F-4D97-AF65-F5344CB8AC3E}">
        <p14:creationId xmlns:p14="http://schemas.microsoft.com/office/powerpoint/2010/main" val="2283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a:xfrm>
            <a:off x="677334" y="609600"/>
            <a:ext cx="8596668" cy="1320800"/>
          </a:xfrm>
        </p:spPr>
        <p:txBody>
          <a:bodyPr anchor="t">
            <a:normAutofit/>
          </a:bodyPr>
          <a:lstStyle/>
          <a:p>
            <a:r>
              <a:rPr lang="en-US" dirty="0"/>
              <a:t>Pilot – IT Talent Development</a:t>
            </a:r>
          </a:p>
        </p:txBody>
      </p:sp>
      <p:sp>
        <p:nvSpPr>
          <p:cNvPr id="6" name="Content Placeholder 5">
            <a:extLst>
              <a:ext uri="{FF2B5EF4-FFF2-40B4-BE49-F238E27FC236}">
                <a16:creationId xmlns:a16="http://schemas.microsoft.com/office/drawing/2014/main" id="{6F278F0E-5AAF-4E81-B2C9-1408EAE2B279}"/>
              </a:ext>
            </a:extLst>
          </p:cNvPr>
          <p:cNvSpPr>
            <a:spLocks noGrp="1"/>
          </p:cNvSpPr>
          <p:nvPr>
            <p:ph sz="half" idx="1"/>
          </p:nvPr>
        </p:nvSpPr>
        <p:spPr>
          <a:xfrm>
            <a:off x="677334" y="2160589"/>
            <a:ext cx="4184035" cy="3880772"/>
          </a:xfrm>
        </p:spPr>
        <p:txBody>
          <a:bodyPr>
            <a:normAutofit/>
          </a:bodyPr>
          <a:lstStyle/>
          <a:p>
            <a:r>
              <a:rPr lang="en-US"/>
              <a:t>Observe baseline year – who does what and how well?</a:t>
            </a:r>
          </a:p>
          <a:p>
            <a:r>
              <a:rPr lang="en-US"/>
              <a:t>Use the ITPS or contract </a:t>
            </a:r>
          </a:p>
          <a:p>
            <a:r>
              <a:rPr lang="en-US"/>
              <a:t>Use nonpermanent (classified)</a:t>
            </a:r>
          </a:p>
          <a:p>
            <a:endParaRPr lang="en-US"/>
          </a:p>
        </p:txBody>
      </p:sp>
      <p:pic>
        <p:nvPicPr>
          <p:cNvPr id="2" name="Picture 1">
            <a:extLst>
              <a:ext uri="{FF2B5EF4-FFF2-40B4-BE49-F238E27FC236}">
                <a16:creationId xmlns:a16="http://schemas.microsoft.com/office/drawing/2014/main" id="{21F8CB81-1F2A-C48A-1A2E-0539D851184C}"/>
              </a:ext>
            </a:extLst>
          </p:cNvPr>
          <p:cNvPicPr>
            <a:picLocks noChangeAspect="1"/>
          </p:cNvPicPr>
          <p:nvPr/>
        </p:nvPicPr>
        <p:blipFill rotWithShape="1">
          <a:blip r:embed="rId3"/>
          <a:srcRect r="-1" b="7247"/>
          <a:stretch/>
        </p:blipFill>
        <p:spPr>
          <a:xfrm>
            <a:off x="5089970" y="2160589"/>
            <a:ext cx="4184034" cy="3880773"/>
          </a:xfrm>
          <a:prstGeom prst="rect">
            <a:avLst/>
          </a:prstGeom>
          <a:noFill/>
        </p:spPr>
      </p:pic>
    </p:spTree>
    <p:extLst>
      <p:ext uri="{BB962C8B-B14F-4D97-AF65-F5344CB8AC3E}">
        <p14:creationId xmlns:p14="http://schemas.microsoft.com/office/powerpoint/2010/main" val="427837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p:txBody>
          <a:bodyPr anchor="t">
            <a:normAutofit/>
          </a:bodyPr>
          <a:lstStyle/>
          <a:p>
            <a:r>
              <a:rPr lang="en-US" dirty="0"/>
              <a:t>“S”</a:t>
            </a:r>
          </a:p>
        </p:txBody>
      </p:sp>
      <p:sp>
        <p:nvSpPr>
          <p:cNvPr id="6" name="Content Placeholder 5">
            <a:extLst>
              <a:ext uri="{FF2B5EF4-FFF2-40B4-BE49-F238E27FC236}">
                <a16:creationId xmlns:a16="http://schemas.microsoft.com/office/drawing/2014/main" id="{6F278F0E-5AAF-4E81-B2C9-1408EAE2B279}"/>
              </a:ext>
            </a:extLst>
          </p:cNvPr>
          <p:cNvSpPr>
            <a:spLocks noGrp="1"/>
          </p:cNvSpPr>
          <p:nvPr>
            <p:ph idx="1"/>
          </p:nvPr>
        </p:nvSpPr>
        <p:spPr>
          <a:xfrm>
            <a:off x="662152" y="1558344"/>
            <a:ext cx="8611850" cy="4483018"/>
          </a:xfrm>
        </p:spPr>
        <p:txBody>
          <a:bodyPr>
            <a:normAutofit/>
          </a:bodyPr>
          <a:lstStyle/>
          <a:p>
            <a:pPr marL="914400" lvl="2" indent="0">
              <a:buNone/>
            </a:pPr>
            <a:r>
              <a:rPr lang="en-US" sz="1800" dirty="0"/>
              <a:t>Card sort – 12/14/12</a:t>
            </a:r>
          </a:p>
          <a:p>
            <a:pPr marL="914400" lvl="2" indent="0">
              <a:buNone/>
            </a:pPr>
            <a:r>
              <a:rPr lang="en-US" sz="1800" dirty="0"/>
              <a:t>Scrum certification</a:t>
            </a:r>
          </a:p>
          <a:p>
            <a:pPr marL="914400" lvl="2" indent="0">
              <a:buNone/>
            </a:pPr>
            <a:r>
              <a:rPr lang="en-US" sz="1800" dirty="0"/>
              <a:t>Lean training</a:t>
            </a:r>
          </a:p>
          <a:p>
            <a:pPr marL="914400" lvl="2" indent="0">
              <a:buNone/>
            </a:pPr>
            <a:r>
              <a:rPr lang="en-US" sz="1800" dirty="0"/>
              <a:t>Key screening committees</a:t>
            </a:r>
          </a:p>
          <a:p>
            <a:pPr marL="914400" lvl="2" indent="0">
              <a:buNone/>
            </a:pPr>
            <a:r>
              <a:rPr lang="en-US" sz="1800" dirty="0"/>
              <a:t>Mentor informational interviews</a:t>
            </a:r>
          </a:p>
          <a:p>
            <a:pPr marL="914400" lvl="2" indent="0">
              <a:buNone/>
            </a:pPr>
            <a:r>
              <a:rPr lang="en-US" sz="1800" dirty="0"/>
              <a:t>Reclass through ITPS</a:t>
            </a:r>
          </a:p>
          <a:p>
            <a:pPr marL="914400" lvl="2" indent="0">
              <a:buNone/>
            </a:pPr>
            <a:r>
              <a:rPr lang="en-US" sz="1800" dirty="0"/>
              <a:t>Map out master’s degree</a:t>
            </a:r>
          </a:p>
          <a:p>
            <a:pPr marL="914400" lvl="2" indent="0">
              <a:buNone/>
            </a:pPr>
            <a:r>
              <a:rPr lang="en-US" sz="1800" dirty="0"/>
              <a:t>Visibility plan with stretch committee assignments</a:t>
            </a:r>
          </a:p>
          <a:p>
            <a:pPr marL="914400" lvl="2" indent="0">
              <a:buNone/>
            </a:pPr>
            <a:endParaRPr lang="en-US" sz="1800" dirty="0"/>
          </a:p>
        </p:txBody>
      </p:sp>
    </p:spTree>
    <p:extLst>
      <p:ext uri="{BB962C8B-B14F-4D97-AF65-F5344CB8AC3E}">
        <p14:creationId xmlns:p14="http://schemas.microsoft.com/office/powerpoint/2010/main" val="416964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p:txBody>
          <a:bodyPr anchor="t">
            <a:normAutofit/>
          </a:bodyPr>
          <a:lstStyle/>
          <a:p>
            <a:r>
              <a:rPr lang="en-US" dirty="0"/>
              <a:t>Search Advocate Trainings at CCS</a:t>
            </a:r>
            <a:br>
              <a:rPr lang="en-US" dirty="0"/>
            </a:br>
            <a:endParaRPr lang="en-US" dirty="0"/>
          </a:p>
        </p:txBody>
      </p:sp>
      <p:sp>
        <p:nvSpPr>
          <p:cNvPr id="6" name="Content Placeholder 5">
            <a:extLst>
              <a:ext uri="{FF2B5EF4-FFF2-40B4-BE49-F238E27FC236}">
                <a16:creationId xmlns:a16="http://schemas.microsoft.com/office/drawing/2014/main" id="{6F278F0E-5AAF-4E81-B2C9-1408EAE2B279}"/>
              </a:ext>
            </a:extLst>
          </p:cNvPr>
          <p:cNvSpPr>
            <a:spLocks noGrp="1"/>
          </p:cNvSpPr>
          <p:nvPr>
            <p:ph idx="1"/>
          </p:nvPr>
        </p:nvSpPr>
        <p:spPr>
          <a:xfrm>
            <a:off x="543984" y="2367627"/>
            <a:ext cx="8987366" cy="3880773"/>
          </a:xfrm>
        </p:spPr>
        <p:txBody>
          <a:bodyPr>
            <a:normAutofit/>
          </a:bodyPr>
          <a:lstStyle/>
          <a:p>
            <a:pPr marL="914400" lvl="2" indent="0">
              <a:buNone/>
            </a:pPr>
            <a:endParaRPr lang="en-US" sz="1800" dirty="0"/>
          </a:p>
          <a:p>
            <a:pPr marL="914400" lvl="2" indent="0">
              <a:buNone/>
            </a:pPr>
            <a:endParaRPr lang="en-US" sz="1800" dirty="0"/>
          </a:p>
          <a:p>
            <a:pPr lvl="2"/>
            <a:r>
              <a:rPr lang="en-US" sz="1800" dirty="0"/>
              <a:t>October 27, 8:30 to 4:30 on Zoom</a:t>
            </a:r>
          </a:p>
          <a:p>
            <a:pPr lvl="2"/>
            <a:r>
              <a:rPr lang="en-US" sz="1800" dirty="0"/>
              <a:t>February 2, 8:30 to 4:30 on Zoom</a:t>
            </a:r>
          </a:p>
          <a:p>
            <a:pPr marL="914400" lvl="2" indent="0">
              <a:buNone/>
            </a:pPr>
            <a:r>
              <a:rPr lang="en-US" sz="1800" dirty="0"/>
              <a:t>Understand the role of the search advocate in promoting EDI goals for your organization through the recruitment, hiring, and onboarding process</a:t>
            </a:r>
          </a:p>
          <a:p>
            <a:pPr marL="914400" lvl="2" indent="0">
              <a:buNone/>
            </a:pPr>
            <a:r>
              <a:rPr lang="en-US" sz="2400" dirty="0">
                <a:hlinkClick r:id="rId3"/>
              </a:rPr>
              <a:t> https://www.campusce.net/spokane/course/course.aspx?c=1090</a:t>
            </a:r>
            <a:endParaRPr lang="en-US" sz="2400" dirty="0"/>
          </a:p>
        </p:txBody>
      </p:sp>
      <p:pic>
        <p:nvPicPr>
          <p:cNvPr id="3" name="Content Placeholder 2">
            <a:extLst>
              <a:ext uri="{FF2B5EF4-FFF2-40B4-BE49-F238E27FC236}">
                <a16:creationId xmlns:a16="http://schemas.microsoft.com/office/drawing/2014/main" id="{D7862FBB-428C-BF63-C5FB-C7458BA12FAD}"/>
              </a:ext>
            </a:extLst>
          </p:cNvPr>
          <p:cNvPicPr>
            <a:picLocks noGrp="1" noChangeAspect="1"/>
          </p:cNvPicPr>
          <p:nvPr>
            <p:ph sz="half" idx="4294967295"/>
          </p:nvPr>
        </p:nvPicPr>
        <p:blipFill>
          <a:blip r:embed="rId4"/>
          <a:stretch>
            <a:fillRect/>
          </a:stretch>
        </p:blipFill>
        <p:spPr>
          <a:xfrm>
            <a:off x="1382044" y="1486719"/>
            <a:ext cx="902681" cy="1330704"/>
          </a:xfrm>
        </p:spPr>
      </p:pic>
      <p:pic>
        <p:nvPicPr>
          <p:cNvPr id="5" name="Picture 4">
            <a:extLst>
              <a:ext uri="{FF2B5EF4-FFF2-40B4-BE49-F238E27FC236}">
                <a16:creationId xmlns:a16="http://schemas.microsoft.com/office/drawing/2014/main" id="{CA226DFF-8D6F-4321-2437-40D7C149861A}"/>
              </a:ext>
            </a:extLst>
          </p:cNvPr>
          <p:cNvPicPr>
            <a:picLocks noChangeAspect="1"/>
          </p:cNvPicPr>
          <p:nvPr/>
        </p:nvPicPr>
        <p:blipFill>
          <a:blip r:embed="rId5"/>
          <a:stretch>
            <a:fillRect/>
          </a:stretch>
        </p:blipFill>
        <p:spPr>
          <a:xfrm>
            <a:off x="2917998" y="1486718"/>
            <a:ext cx="902681" cy="1268412"/>
          </a:xfrm>
          <a:prstGeom prst="rect">
            <a:avLst/>
          </a:prstGeom>
        </p:spPr>
      </p:pic>
      <p:pic>
        <p:nvPicPr>
          <p:cNvPr id="8" name="Picture 7">
            <a:extLst>
              <a:ext uri="{FF2B5EF4-FFF2-40B4-BE49-F238E27FC236}">
                <a16:creationId xmlns:a16="http://schemas.microsoft.com/office/drawing/2014/main" id="{2DEFCAF3-5BA5-6181-4655-7CEF302FC3C3}"/>
              </a:ext>
            </a:extLst>
          </p:cNvPr>
          <p:cNvPicPr>
            <a:picLocks noChangeAspect="1"/>
          </p:cNvPicPr>
          <p:nvPr/>
        </p:nvPicPr>
        <p:blipFill>
          <a:blip r:embed="rId6"/>
          <a:stretch>
            <a:fillRect/>
          </a:stretch>
        </p:blipFill>
        <p:spPr>
          <a:xfrm>
            <a:off x="4289991" y="1493751"/>
            <a:ext cx="859859" cy="1310525"/>
          </a:xfrm>
          <a:prstGeom prst="rect">
            <a:avLst/>
          </a:prstGeom>
        </p:spPr>
      </p:pic>
      <p:pic>
        <p:nvPicPr>
          <p:cNvPr id="11" name="Picture 10">
            <a:extLst>
              <a:ext uri="{FF2B5EF4-FFF2-40B4-BE49-F238E27FC236}">
                <a16:creationId xmlns:a16="http://schemas.microsoft.com/office/drawing/2014/main" id="{B72B7F31-DC74-A617-F45C-7B2E330E324B}"/>
              </a:ext>
            </a:extLst>
          </p:cNvPr>
          <p:cNvPicPr>
            <a:picLocks noChangeAspect="1"/>
          </p:cNvPicPr>
          <p:nvPr/>
        </p:nvPicPr>
        <p:blipFill>
          <a:blip r:embed="rId7"/>
          <a:stretch>
            <a:fillRect/>
          </a:stretch>
        </p:blipFill>
        <p:spPr>
          <a:xfrm>
            <a:off x="5634259" y="1455739"/>
            <a:ext cx="923481" cy="1202954"/>
          </a:xfrm>
          <a:prstGeom prst="rect">
            <a:avLst/>
          </a:prstGeom>
        </p:spPr>
      </p:pic>
      <p:pic>
        <p:nvPicPr>
          <p:cNvPr id="13" name="Picture 12">
            <a:extLst>
              <a:ext uri="{FF2B5EF4-FFF2-40B4-BE49-F238E27FC236}">
                <a16:creationId xmlns:a16="http://schemas.microsoft.com/office/drawing/2014/main" id="{A5293780-0B5B-E6F8-0B10-337ABB068257}"/>
              </a:ext>
            </a:extLst>
          </p:cNvPr>
          <p:cNvPicPr>
            <a:picLocks noChangeAspect="1"/>
          </p:cNvPicPr>
          <p:nvPr/>
        </p:nvPicPr>
        <p:blipFill>
          <a:blip r:embed="rId8"/>
          <a:stretch>
            <a:fillRect/>
          </a:stretch>
        </p:blipFill>
        <p:spPr>
          <a:xfrm>
            <a:off x="7042149" y="1424760"/>
            <a:ext cx="1057717" cy="1330370"/>
          </a:xfrm>
          <a:prstGeom prst="rect">
            <a:avLst/>
          </a:prstGeom>
        </p:spPr>
      </p:pic>
    </p:spTree>
    <p:extLst>
      <p:ext uri="{BB962C8B-B14F-4D97-AF65-F5344CB8AC3E}">
        <p14:creationId xmlns:p14="http://schemas.microsoft.com/office/powerpoint/2010/main" val="2905677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52DF2-C892-18CB-0CF2-F670FCFFB735}"/>
              </a:ext>
            </a:extLst>
          </p:cNvPr>
          <p:cNvSpPr>
            <a:spLocks noGrp="1"/>
          </p:cNvSpPr>
          <p:nvPr>
            <p:ph type="title"/>
          </p:nvPr>
        </p:nvSpPr>
        <p:spPr/>
        <p:txBody>
          <a:bodyPr anchor="t">
            <a:normAutofit/>
          </a:bodyPr>
          <a:lstStyle/>
          <a:p>
            <a:r>
              <a:rPr lang="en-US" dirty="0"/>
              <a:t>Breakout session: Next Steps</a:t>
            </a:r>
            <a:br>
              <a:rPr lang="en-US" dirty="0"/>
            </a:br>
            <a:endParaRPr lang="en-US" dirty="0"/>
          </a:p>
        </p:txBody>
      </p:sp>
      <p:sp>
        <p:nvSpPr>
          <p:cNvPr id="6" name="Content Placeholder 5">
            <a:extLst>
              <a:ext uri="{FF2B5EF4-FFF2-40B4-BE49-F238E27FC236}">
                <a16:creationId xmlns:a16="http://schemas.microsoft.com/office/drawing/2014/main" id="{6F278F0E-5AAF-4E81-B2C9-1408EAE2B279}"/>
              </a:ext>
            </a:extLst>
          </p:cNvPr>
          <p:cNvSpPr>
            <a:spLocks noGrp="1"/>
          </p:cNvSpPr>
          <p:nvPr>
            <p:ph idx="1"/>
          </p:nvPr>
        </p:nvSpPr>
        <p:spPr>
          <a:xfrm>
            <a:off x="543984" y="2367627"/>
            <a:ext cx="8987366" cy="3880773"/>
          </a:xfrm>
        </p:spPr>
        <p:txBody>
          <a:bodyPr>
            <a:normAutofit/>
          </a:bodyPr>
          <a:lstStyle/>
          <a:p>
            <a:pPr marL="1257300" lvl="2" indent="-342900">
              <a:buAutoNum type="arabicPeriod"/>
            </a:pPr>
            <a:r>
              <a:rPr lang="en-US" sz="1800" dirty="0"/>
              <a:t>Go back to barriers slide and possible solutions</a:t>
            </a:r>
          </a:p>
          <a:p>
            <a:pPr marL="1257300" lvl="2" indent="-342900">
              <a:buAutoNum type="arabicPeriod"/>
            </a:pPr>
            <a:r>
              <a:rPr lang="en-US" sz="1800" dirty="0"/>
              <a:t>Discussion about what’s possible: Yes, and… (not no, but)</a:t>
            </a:r>
          </a:p>
          <a:p>
            <a:pPr marL="1257300" lvl="2" indent="-342900">
              <a:buAutoNum type="arabicPeriod"/>
            </a:pPr>
            <a:r>
              <a:rPr lang="en-US" sz="1800" dirty="0"/>
              <a:t>Action items and timeline with assignment</a:t>
            </a:r>
          </a:p>
        </p:txBody>
      </p:sp>
    </p:spTree>
    <p:extLst>
      <p:ext uri="{BB962C8B-B14F-4D97-AF65-F5344CB8AC3E}">
        <p14:creationId xmlns:p14="http://schemas.microsoft.com/office/powerpoint/2010/main" val="1470295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548380" y="545124"/>
            <a:ext cx="8596668" cy="1225062"/>
          </a:xfrm>
        </p:spPr>
        <p:txBody>
          <a:bodyPr/>
          <a:lstStyle/>
          <a:p>
            <a:r>
              <a:rPr lang="en-US" dirty="0"/>
              <a:t>Today </a:t>
            </a:r>
            <a:r>
              <a:rPr lang="en-US" sz="1200" dirty="0"/>
              <a:t>(Element 5 – recruiting, retaining and developing CTE faculty)</a:t>
            </a:r>
          </a:p>
        </p:txBody>
      </p:sp>
      <p:sp>
        <p:nvSpPr>
          <p:cNvPr id="3" name="Subtitle 2"/>
          <p:cNvSpPr>
            <a:spLocks noGrp="1"/>
          </p:cNvSpPr>
          <p:nvPr>
            <p:ph idx="1"/>
          </p:nvPr>
        </p:nvSpPr>
        <p:spPr>
          <a:xfrm>
            <a:off x="677334" y="1441939"/>
            <a:ext cx="8596668" cy="4599424"/>
          </a:xfrm>
        </p:spPr>
        <p:txBody>
          <a:bodyPr>
            <a:normAutofit/>
          </a:bodyPr>
          <a:lstStyle/>
          <a:p>
            <a:pPr marL="0" marR="0" indent="0">
              <a:spcBef>
                <a:spcPts val="0"/>
              </a:spcBef>
              <a:spcAft>
                <a:spcPts val="0"/>
              </a:spcAft>
              <a:buNone/>
            </a:pPr>
            <a:r>
              <a:rPr lang="en-US" sz="110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Times New Roman" panose="02020603050405020304" pitchFamily="18" charset="0"/>
              </a:rPr>
              <a:t>Learning objectives: </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To identify barriers to success in hiring new CTE faculty</a:t>
            </a:r>
          </a:p>
          <a:p>
            <a:pPr marL="457200" marR="0" lvl="1" indent="0">
              <a:spcBef>
                <a:spcPts val="0"/>
              </a:spcBef>
              <a:spcAft>
                <a:spcPts val="0"/>
              </a:spcAft>
              <a:buNone/>
            </a:pPr>
            <a:r>
              <a:rPr lang="en-US" dirty="0">
                <a:effectLst/>
                <a:latin typeface="Calibri" panose="020F0502020204030204" pitchFamily="34"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To understand shifting demographics</a:t>
            </a:r>
            <a:endParaRPr lang="en-US" sz="1400" dirty="0">
              <a:latin typeface="Calibri" panose="020F0502020204030204" pitchFamily="34" charset="0"/>
              <a:ea typeface="Calibri" panose="020F0502020204030204" pitchFamily="34" charset="0"/>
            </a:endParaRPr>
          </a:p>
          <a:p>
            <a:pPr marR="0" lvl="2">
              <a:spcBef>
                <a:spcPts val="0"/>
              </a:spcBef>
              <a:spcAft>
                <a:spcPts val="0"/>
              </a:spcAft>
              <a:buFont typeface="Wingdings" panose="05000000000000000000" pitchFamily="2" charset="2"/>
              <a:buChar char="§"/>
            </a:pPr>
            <a:r>
              <a:rPr lang="en-US" sz="1600" dirty="0">
                <a:latin typeface="Calibri" panose="020F0502020204030204" pitchFamily="34" charset="0"/>
                <a:ea typeface="Times New Roman" panose="02020603050405020304" pitchFamily="18" charset="0"/>
              </a:rPr>
              <a:t>S</a:t>
            </a:r>
            <a:r>
              <a:rPr lang="en-US" sz="1600" dirty="0">
                <a:effectLst/>
                <a:latin typeface="Calibri" panose="020F0502020204030204" pitchFamily="34" charset="0"/>
                <a:ea typeface="Times New Roman" panose="02020603050405020304" pitchFamily="18" charset="0"/>
              </a:rPr>
              <a:t>ix stages of employee life cycle</a:t>
            </a:r>
            <a:endParaRPr lang="en-US" sz="1600" dirty="0">
              <a:effectLst/>
              <a:latin typeface="Calibri" panose="020F0502020204030204" pitchFamily="34" charset="0"/>
              <a:ea typeface="Calibri" panose="020F0502020204030204" pitchFamily="34" charset="0"/>
            </a:endParaRPr>
          </a:p>
          <a:p>
            <a:pPr marR="0" lvl="2">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Co-creating culture intentionally</a:t>
            </a:r>
          </a:p>
          <a:p>
            <a:pPr marL="914400" marR="0" lvl="2"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Times New Roman" panose="02020603050405020304" pitchFamily="18" charset="0"/>
              </a:rPr>
              <a:t>To </a:t>
            </a:r>
            <a:r>
              <a:rPr lang="en-US" sz="1600" dirty="0">
                <a:latin typeface="Calibri" panose="020F0502020204030204" pitchFamily="34" charset="0"/>
                <a:ea typeface="Times New Roman" panose="02020603050405020304" pitchFamily="18" charset="0"/>
              </a:rPr>
              <a:t>consider a </a:t>
            </a:r>
            <a:r>
              <a:rPr lang="en-US" sz="1600" dirty="0">
                <a:effectLst/>
                <a:latin typeface="Calibri" panose="020F0502020204030204" pitchFamily="34" charset="0"/>
                <a:ea typeface="Times New Roman" panose="02020603050405020304" pitchFamily="18" charset="0"/>
              </a:rPr>
              <a:t>mind shift: </a:t>
            </a:r>
            <a:r>
              <a:rPr lang="en-US" sz="1600" dirty="0">
                <a:latin typeface="Calibri" panose="020F0502020204030204" pitchFamily="34" charset="0"/>
                <a:ea typeface="Times New Roman" panose="02020603050405020304" pitchFamily="18" charset="0"/>
              </a:rPr>
              <a:t>a</a:t>
            </a:r>
            <a:r>
              <a:rPr lang="en-US" sz="1600" dirty="0">
                <a:effectLst/>
                <a:latin typeface="Calibri" panose="020F0502020204030204" pitchFamily="34" charset="0"/>
                <a:ea typeface="Times New Roman" panose="02020603050405020304" pitchFamily="18" charset="0"/>
              </a:rPr>
              <a:t> “grow your own” formula</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Interns from within</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Skill bridge programs</a:t>
            </a:r>
            <a:endParaRPr lang="en-US" sz="16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EDI in practice partnering with your HR </a:t>
            </a:r>
            <a:endParaRPr lang="en-US" sz="16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What does it mean to be inclusive and to create belonging? </a:t>
            </a:r>
            <a:endParaRPr lang="en-US" sz="16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Gallup 12 </a:t>
            </a:r>
            <a:endParaRPr lang="en-US" sz="16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What do Y and Z want at work </a:t>
            </a:r>
            <a:endParaRPr lang="en-US" sz="1600" dirty="0">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Plan a new strategy with your college cohort (break-out rooms) applying these principles</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6070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677334" y="609600"/>
            <a:ext cx="8596668" cy="1320800"/>
          </a:xfrm>
        </p:spPr>
        <p:txBody>
          <a:bodyPr anchor="t">
            <a:normAutofit/>
          </a:bodyPr>
          <a:lstStyle/>
          <a:p>
            <a:r>
              <a:rPr lang="en-US" dirty="0"/>
              <a:t>Poll question </a:t>
            </a:r>
          </a:p>
        </p:txBody>
      </p:sp>
      <p:sp>
        <p:nvSpPr>
          <p:cNvPr id="20" name="Text Placeholder 2">
            <a:extLst>
              <a:ext uri="{FF2B5EF4-FFF2-40B4-BE49-F238E27FC236}">
                <a16:creationId xmlns:a16="http://schemas.microsoft.com/office/drawing/2014/main" id="{9340F7BA-0DBA-BFE3-1310-795FAA326887}"/>
              </a:ext>
            </a:extLst>
          </p:cNvPr>
          <p:cNvSpPr>
            <a:spLocks noGrp="1"/>
          </p:cNvSpPr>
          <p:nvPr>
            <p:ph type="body" idx="1"/>
          </p:nvPr>
        </p:nvSpPr>
        <p:spPr>
          <a:xfrm>
            <a:off x="675745" y="2160983"/>
            <a:ext cx="4185623" cy="576262"/>
          </a:xfrm>
        </p:spPr>
        <p:txBody>
          <a:bodyPr/>
          <a:lstStyle/>
          <a:p>
            <a:r>
              <a:rPr lang="en-US" dirty="0"/>
              <a:t>Which of these barriers exist for hiring new CTE faculty? </a:t>
            </a:r>
          </a:p>
        </p:txBody>
      </p:sp>
      <p:sp>
        <p:nvSpPr>
          <p:cNvPr id="3" name="Subtitle 2"/>
          <p:cNvSpPr>
            <a:spLocks noGrp="1"/>
          </p:cNvSpPr>
          <p:nvPr>
            <p:ph sz="half" idx="2"/>
          </p:nvPr>
        </p:nvSpPr>
        <p:spPr>
          <a:xfrm>
            <a:off x="675745" y="2737245"/>
            <a:ext cx="4185623" cy="3304117"/>
          </a:xfrm>
        </p:spPr>
        <p:txBody>
          <a:bodyPr>
            <a:normAutofit/>
          </a:bodyPr>
          <a:lstStyle/>
          <a:p>
            <a:pPr marL="0" marR="0" indent="0">
              <a:lnSpc>
                <a:spcPct val="90000"/>
              </a:lnSpc>
              <a:spcBef>
                <a:spcPts val="0"/>
              </a:spcBef>
              <a:spcAft>
                <a:spcPts val="0"/>
              </a:spcAft>
              <a:buNone/>
            </a:pPr>
            <a:endParaRPr lang="en-US" sz="1500" dirty="0">
              <a:effectLst/>
            </a:endParaRPr>
          </a:p>
          <a:p>
            <a:pPr>
              <a:lnSpc>
                <a:spcPct val="90000"/>
              </a:lnSpc>
              <a:spcBef>
                <a:spcPts val="0"/>
              </a:spcBef>
            </a:pPr>
            <a:r>
              <a:rPr lang="en-US" sz="1500" dirty="0"/>
              <a:t>Cumbersome hiring process</a:t>
            </a:r>
          </a:p>
          <a:p>
            <a:pPr>
              <a:lnSpc>
                <a:spcPct val="90000"/>
              </a:lnSpc>
              <a:spcBef>
                <a:spcPts val="0"/>
              </a:spcBef>
            </a:pPr>
            <a:r>
              <a:rPr lang="en-US" sz="1500" dirty="0"/>
              <a:t>Lack of “qualified” applicants </a:t>
            </a:r>
          </a:p>
          <a:p>
            <a:pPr>
              <a:lnSpc>
                <a:spcPct val="90000"/>
              </a:lnSpc>
              <a:spcBef>
                <a:spcPts val="0"/>
              </a:spcBef>
            </a:pPr>
            <a:r>
              <a:rPr lang="en-US" sz="1500" dirty="0"/>
              <a:t>Lack of competitive salaries for people with current industry knowledge</a:t>
            </a:r>
          </a:p>
          <a:p>
            <a:pPr>
              <a:lnSpc>
                <a:spcPct val="90000"/>
              </a:lnSpc>
              <a:spcBef>
                <a:spcPts val="0"/>
              </a:spcBef>
            </a:pPr>
            <a:r>
              <a:rPr lang="en-US" sz="1500" dirty="0"/>
              <a:t>Lack of willingness to try new recruitment strategies</a:t>
            </a:r>
          </a:p>
          <a:p>
            <a:pPr>
              <a:lnSpc>
                <a:spcPct val="90000"/>
              </a:lnSpc>
              <a:spcBef>
                <a:spcPts val="0"/>
              </a:spcBef>
            </a:pPr>
            <a:r>
              <a:rPr lang="en-US" sz="1500" dirty="0"/>
              <a:t>Lack of capacity to pivot quickly to adapt (change fatigue or short-staffed?)</a:t>
            </a:r>
          </a:p>
          <a:p>
            <a:pPr>
              <a:lnSpc>
                <a:spcPct val="90000"/>
              </a:lnSpc>
              <a:spcBef>
                <a:spcPts val="0"/>
              </a:spcBef>
            </a:pPr>
            <a:endParaRPr lang="en-US" sz="1500" dirty="0"/>
          </a:p>
          <a:p>
            <a:pPr>
              <a:lnSpc>
                <a:spcPct val="90000"/>
              </a:lnSpc>
              <a:spcBef>
                <a:spcPts val="0"/>
              </a:spcBef>
            </a:pPr>
            <a:endParaRPr lang="en-US" sz="1500" dirty="0"/>
          </a:p>
          <a:p>
            <a:pPr>
              <a:lnSpc>
                <a:spcPct val="90000"/>
              </a:lnSpc>
              <a:spcBef>
                <a:spcPts val="0"/>
              </a:spcBef>
            </a:pPr>
            <a:endParaRPr lang="en-US" sz="1500" dirty="0">
              <a:effectLst/>
            </a:endParaRPr>
          </a:p>
          <a:p>
            <a:pPr marL="0" indent="0">
              <a:lnSpc>
                <a:spcPct val="90000"/>
              </a:lnSpc>
              <a:buNone/>
            </a:pPr>
            <a:endParaRPr lang="en-US" sz="1500" dirty="0"/>
          </a:p>
        </p:txBody>
      </p:sp>
      <p:pic>
        <p:nvPicPr>
          <p:cNvPr id="4" name="Picture 3">
            <a:extLst>
              <a:ext uri="{FF2B5EF4-FFF2-40B4-BE49-F238E27FC236}">
                <a16:creationId xmlns:a16="http://schemas.microsoft.com/office/drawing/2014/main" id="{1A2C1DC8-4A84-CAB0-4886-9CE7F9FC6714}"/>
              </a:ext>
            </a:extLst>
          </p:cNvPr>
          <p:cNvPicPr>
            <a:picLocks noChangeAspect="1"/>
          </p:cNvPicPr>
          <p:nvPr/>
        </p:nvPicPr>
        <p:blipFill rotWithShape="1">
          <a:blip r:embed="rId3"/>
          <a:srcRect t="11054"/>
          <a:stretch/>
        </p:blipFill>
        <p:spPr>
          <a:xfrm>
            <a:off x="5126485" y="2032396"/>
            <a:ext cx="3827016" cy="3021038"/>
          </a:xfrm>
          <a:prstGeom prst="rect">
            <a:avLst/>
          </a:prstGeom>
          <a:noFill/>
        </p:spPr>
      </p:pic>
    </p:spTree>
    <p:extLst>
      <p:ext uri="{BB962C8B-B14F-4D97-AF65-F5344CB8AC3E}">
        <p14:creationId xmlns:p14="http://schemas.microsoft.com/office/powerpoint/2010/main" val="367775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677334" y="3200400"/>
            <a:ext cx="8596667" cy="463550"/>
          </a:xfrm>
        </p:spPr>
        <p:txBody>
          <a:bodyPr anchor="b">
            <a:normAutofit/>
          </a:bodyPr>
          <a:lstStyle/>
          <a:p>
            <a:r>
              <a:rPr lang="en-US" dirty="0"/>
              <a:t>Today’s reality</a:t>
            </a:r>
          </a:p>
        </p:txBody>
      </p:sp>
      <p:pic>
        <p:nvPicPr>
          <p:cNvPr id="6" name="Picture 5">
            <a:extLst>
              <a:ext uri="{FF2B5EF4-FFF2-40B4-BE49-F238E27FC236}">
                <a16:creationId xmlns:a16="http://schemas.microsoft.com/office/drawing/2014/main" id="{831B966C-BE7D-CBC7-69EB-A7A60E21AD2C}"/>
              </a:ext>
            </a:extLst>
          </p:cNvPr>
          <p:cNvPicPr>
            <a:picLocks noChangeAspect="1"/>
          </p:cNvPicPr>
          <p:nvPr/>
        </p:nvPicPr>
        <p:blipFill rotWithShape="1">
          <a:blip r:embed="rId3"/>
          <a:srcRect t="5798" r="2" b="2908"/>
          <a:stretch/>
        </p:blipFill>
        <p:spPr>
          <a:xfrm>
            <a:off x="3160184" y="1168400"/>
            <a:ext cx="5418666" cy="2424039"/>
          </a:xfrm>
          <a:prstGeom prst="rect">
            <a:avLst/>
          </a:prstGeom>
          <a:noFill/>
        </p:spPr>
      </p:pic>
      <p:sp>
        <p:nvSpPr>
          <p:cNvPr id="3" name="Subtitle 2"/>
          <p:cNvSpPr>
            <a:spLocks noGrp="1"/>
          </p:cNvSpPr>
          <p:nvPr>
            <p:ph type="body" sz="half" idx="2"/>
          </p:nvPr>
        </p:nvSpPr>
        <p:spPr>
          <a:xfrm>
            <a:off x="677334" y="3752850"/>
            <a:ext cx="8596667" cy="2288512"/>
          </a:xfrm>
        </p:spPr>
        <p:txBody>
          <a:bodyPr>
            <a:normAutofit/>
          </a:bodyPr>
          <a:lstStyle/>
          <a:p>
            <a:r>
              <a:rPr lang="en-US" sz="1800" dirty="0"/>
              <a:t>Labor shortage doesn’t just impact industry; it impacts colleges too</a:t>
            </a:r>
          </a:p>
          <a:p>
            <a:r>
              <a:rPr lang="en-US" sz="1800" b="0" i="0" dirty="0">
                <a:effectLst/>
              </a:rPr>
              <a:t>9.8 million job openings in the U.S. but only 5.9 million unemployed workers</a:t>
            </a:r>
          </a:p>
          <a:p>
            <a:r>
              <a:rPr lang="en-US" sz="1800" dirty="0"/>
              <a:t>The Great Resignation, Great Re-shuffling, and the “War for Talent”</a:t>
            </a:r>
            <a:endParaRPr lang="en-US" sz="1800" b="0" i="0" dirty="0">
              <a:effectLst/>
            </a:endParaRP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56371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677334" y="609600"/>
            <a:ext cx="8596668" cy="793750"/>
          </a:xfrm>
        </p:spPr>
        <p:txBody>
          <a:bodyPr anchor="b">
            <a:normAutofit/>
          </a:bodyPr>
          <a:lstStyle/>
          <a:p>
            <a:pPr algn="ctr"/>
            <a:r>
              <a:rPr lang="en-US" dirty="0"/>
              <a:t>Problem: Constant Hiring Mode</a:t>
            </a:r>
          </a:p>
        </p:txBody>
      </p:sp>
      <p:pic>
        <p:nvPicPr>
          <p:cNvPr id="4" name="Content Placeholder 3">
            <a:extLst>
              <a:ext uri="{FF2B5EF4-FFF2-40B4-BE49-F238E27FC236}">
                <a16:creationId xmlns:a16="http://schemas.microsoft.com/office/drawing/2014/main" id="{9B71A786-E796-6DCA-D50D-4B05A97ABA22}"/>
              </a:ext>
            </a:extLst>
          </p:cNvPr>
          <p:cNvPicPr>
            <a:picLocks noGrp="1" noChangeAspect="1"/>
          </p:cNvPicPr>
          <p:nvPr>
            <p:ph idx="1"/>
          </p:nvPr>
        </p:nvPicPr>
        <p:blipFill>
          <a:blip r:embed="rId3"/>
          <a:stretch>
            <a:fillRect/>
          </a:stretch>
        </p:blipFill>
        <p:spPr>
          <a:xfrm>
            <a:off x="1888419" y="1488281"/>
            <a:ext cx="6327600" cy="3881437"/>
          </a:xfrm>
        </p:spPr>
      </p:pic>
    </p:spTree>
    <p:extLst>
      <p:ext uri="{BB962C8B-B14F-4D97-AF65-F5344CB8AC3E}">
        <p14:creationId xmlns:p14="http://schemas.microsoft.com/office/powerpoint/2010/main" val="120209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9DA225-7050-4F5F-B62F-A60B9893E1B3}"/>
              </a:ext>
            </a:extLst>
          </p:cNvPr>
          <p:cNvSpPr>
            <a:spLocks noGrp="1"/>
          </p:cNvSpPr>
          <p:nvPr>
            <p:ph type="title"/>
          </p:nvPr>
        </p:nvSpPr>
        <p:spPr>
          <a:xfrm>
            <a:off x="677334" y="609600"/>
            <a:ext cx="8596668" cy="1320800"/>
          </a:xfrm>
        </p:spPr>
        <p:txBody>
          <a:bodyPr anchor="t">
            <a:normAutofit/>
          </a:bodyPr>
          <a:lstStyle/>
          <a:p>
            <a:pPr>
              <a:lnSpc>
                <a:spcPct val="90000"/>
              </a:lnSpc>
            </a:pPr>
            <a:r>
              <a:rPr lang="en-US" sz="2800" dirty="0"/>
              <a:t>Posting on LinkedIn Is Not Recruitment</a:t>
            </a:r>
            <a:br>
              <a:rPr lang="en-US" sz="2800" dirty="0"/>
            </a:br>
            <a:endParaRPr lang="en-US" sz="2800" dirty="0"/>
          </a:p>
        </p:txBody>
      </p:sp>
      <p:pic>
        <p:nvPicPr>
          <p:cNvPr id="4" name="Content Placeholder 3">
            <a:extLst>
              <a:ext uri="{FF2B5EF4-FFF2-40B4-BE49-F238E27FC236}">
                <a16:creationId xmlns:a16="http://schemas.microsoft.com/office/drawing/2014/main" id="{0B1FB5F6-B48F-9F36-B22C-BA856AB071BD}"/>
              </a:ext>
            </a:extLst>
          </p:cNvPr>
          <p:cNvPicPr>
            <a:picLocks noGrp="1" noChangeAspect="1"/>
          </p:cNvPicPr>
          <p:nvPr>
            <p:ph sz="half" idx="1"/>
          </p:nvPr>
        </p:nvPicPr>
        <p:blipFill>
          <a:blip r:embed="rId3"/>
          <a:stretch>
            <a:fillRect/>
          </a:stretch>
        </p:blipFill>
        <p:spPr>
          <a:xfrm>
            <a:off x="677334" y="1726815"/>
            <a:ext cx="4184035" cy="3200786"/>
          </a:xfrm>
          <a:noFill/>
        </p:spPr>
      </p:pic>
      <p:sp>
        <p:nvSpPr>
          <p:cNvPr id="16" name="Content Placeholder 3">
            <a:extLst>
              <a:ext uri="{FF2B5EF4-FFF2-40B4-BE49-F238E27FC236}">
                <a16:creationId xmlns:a16="http://schemas.microsoft.com/office/drawing/2014/main" id="{067D1CFD-6DB1-431A-7856-D80E370E1122}"/>
              </a:ext>
            </a:extLst>
          </p:cNvPr>
          <p:cNvSpPr>
            <a:spLocks noGrp="1"/>
          </p:cNvSpPr>
          <p:nvPr>
            <p:ph sz="half" idx="2"/>
          </p:nvPr>
        </p:nvSpPr>
        <p:spPr>
          <a:xfrm>
            <a:off x="4641850" y="2160589"/>
            <a:ext cx="4632154" cy="3880773"/>
          </a:xfrm>
        </p:spPr>
        <p:txBody>
          <a:bodyPr/>
          <a:lstStyle/>
          <a:p>
            <a:pPr>
              <a:buFont typeface="Wingdings" panose="05000000000000000000" pitchFamily="2" charset="2"/>
              <a:buChar char="Ø"/>
            </a:pPr>
            <a:r>
              <a:rPr lang="en-US" dirty="0"/>
              <a:t>Six stages of the employee life cycle</a:t>
            </a:r>
          </a:p>
          <a:p>
            <a:pPr>
              <a:buFont typeface="Wingdings" panose="05000000000000000000" pitchFamily="2" charset="2"/>
              <a:buChar char="Ø"/>
            </a:pPr>
            <a:r>
              <a:rPr lang="en-US" dirty="0"/>
              <a:t>Do we even talk about the first one?	</a:t>
            </a:r>
          </a:p>
          <a:p>
            <a:pPr>
              <a:buFont typeface="Wingdings" panose="05000000000000000000" pitchFamily="2" charset="2"/>
              <a:buChar char="Ø"/>
            </a:pPr>
            <a:r>
              <a:rPr lang="en-US" dirty="0"/>
              <a:t>What is our why for working here?</a:t>
            </a:r>
          </a:p>
          <a:p>
            <a:pPr>
              <a:buFont typeface="Wingdings" panose="05000000000000000000" pitchFamily="2" charset="2"/>
              <a:buChar char="Ø"/>
            </a:pPr>
            <a:r>
              <a:rPr lang="en-US" dirty="0"/>
              <a:t>Are we creating our story well in all stages?</a:t>
            </a:r>
          </a:p>
          <a:p>
            <a:pPr marL="914400" lvl="2" indent="0">
              <a:buNone/>
            </a:pPr>
            <a:endParaRPr lang="en-US" dirty="0"/>
          </a:p>
          <a:p>
            <a:pPr marL="0" indent="0">
              <a:buNone/>
            </a:pPr>
            <a:endParaRPr lang="en-US" dirty="0"/>
          </a:p>
        </p:txBody>
      </p:sp>
    </p:spTree>
    <p:extLst>
      <p:ext uri="{BB962C8B-B14F-4D97-AF65-F5344CB8AC3E}">
        <p14:creationId xmlns:p14="http://schemas.microsoft.com/office/powerpoint/2010/main" val="299416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F278F0E-5AAF-4E81-B2C9-1408EAE2B279}"/>
              </a:ext>
            </a:extLst>
          </p:cNvPr>
          <p:cNvSpPr>
            <a:spLocks noGrp="1"/>
          </p:cNvSpPr>
          <p:nvPr>
            <p:ph idx="1"/>
          </p:nvPr>
        </p:nvSpPr>
        <p:spPr>
          <a:xfrm>
            <a:off x="662152" y="1383323"/>
            <a:ext cx="8611850" cy="4658039"/>
          </a:xfrm>
        </p:spPr>
        <p:txBody>
          <a:bodyPr>
            <a:normAutofit/>
          </a:bodyPr>
          <a:lstStyle/>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Mission statement: The Information Technology Division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deploys strong technical skills and a passion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improving the lives of students, staff and faculty in a dynamic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teaching, learning, and working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IT puts students first, promotes equity through accessible learning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and information technologies, and provides responsive service with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excellence and integrity.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84628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F278F0E-5AAF-4E81-B2C9-1408EAE2B279}"/>
              </a:ext>
            </a:extLst>
          </p:cNvPr>
          <p:cNvSpPr>
            <a:spLocks noGrp="1"/>
          </p:cNvSpPr>
          <p:nvPr>
            <p:ph idx="1"/>
          </p:nvPr>
        </p:nvSpPr>
        <p:spPr>
          <a:xfrm>
            <a:off x="662152" y="1383323"/>
            <a:ext cx="8611850" cy="4658039"/>
          </a:xfrm>
        </p:spPr>
        <p:txBody>
          <a:bodyPr>
            <a:normAutofit/>
          </a:bodyPr>
          <a:lstStyle/>
          <a:p>
            <a:pPr algn="l"/>
            <a:endParaRPr lang="en-US" dirty="0"/>
          </a:p>
        </p:txBody>
      </p:sp>
      <p:graphicFrame>
        <p:nvGraphicFramePr>
          <p:cNvPr id="2" name="Table 2">
            <a:extLst>
              <a:ext uri="{FF2B5EF4-FFF2-40B4-BE49-F238E27FC236}">
                <a16:creationId xmlns:a16="http://schemas.microsoft.com/office/drawing/2014/main" id="{A7F2E57F-0E56-3162-1C3B-4BAB2B9E14BC}"/>
              </a:ext>
            </a:extLst>
          </p:cNvPr>
          <p:cNvGraphicFramePr>
            <a:graphicFrameLocks noGrp="1"/>
          </p:cNvGraphicFramePr>
          <p:nvPr>
            <p:extLst>
              <p:ext uri="{D42A27DB-BD31-4B8C-83A1-F6EECF244321}">
                <p14:modId xmlns:p14="http://schemas.microsoft.com/office/powerpoint/2010/main" val="2184680697"/>
              </p:ext>
            </p:extLst>
          </p:nvPr>
        </p:nvGraphicFramePr>
        <p:xfrm>
          <a:off x="444500" y="69850"/>
          <a:ext cx="8826500" cy="6693908"/>
        </p:xfrm>
        <a:graphic>
          <a:graphicData uri="http://schemas.openxmlformats.org/drawingml/2006/table">
            <a:tbl>
              <a:tblPr firstRow="1" bandRow="1">
                <a:tableStyleId>{5C22544A-7EE6-4342-B048-85BDC9FD1C3A}</a:tableStyleId>
              </a:tblPr>
              <a:tblGrid>
                <a:gridCol w="4561484">
                  <a:extLst>
                    <a:ext uri="{9D8B030D-6E8A-4147-A177-3AD203B41FA5}">
                      <a16:colId xmlns:a16="http://schemas.microsoft.com/office/drawing/2014/main" val="1097454110"/>
                    </a:ext>
                  </a:extLst>
                </a:gridCol>
                <a:gridCol w="4265016">
                  <a:extLst>
                    <a:ext uri="{9D8B030D-6E8A-4147-A177-3AD203B41FA5}">
                      <a16:colId xmlns:a16="http://schemas.microsoft.com/office/drawing/2014/main" val="2464614032"/>
                    </a:ext>
                  </a:extLst>
                </a:gridCol>
              </a:tblGrid>
              <a:tr h="629894">
                <a:tc>
                  <a:txBody>
                    <a:bodyPr/>
                    <a:lstStyle/>
                    <a:p>
                      <a:r>
                        <a:rPr lang="en-US" dirty="0"/>
                        <a:t>Barriers</a:t>
                      </a:r>
                    </a:p>
                  </a:txBody>
                  <a:tcPr/>
                </a:tc>
                <a:tc>
                  <a:txBody>
                    <a:bodyPr/>
                    <a:lstStyle/>
                    <a:p>
                      <a:r>
                        <a:rPr lang="en-US" dirty="0"/>
                        <a:t>Potential Solutions</a:t>
                      </a:r>
                    </a:p>
                  </a:txBody>
                  <a:tcPr/>
                </a:tc>
                <a:extLst>
                  <a:ext uri="{0D108BD9-81ED-4DB2-BD59-A6C34878D82A}">
                    <a16:rowId xmlns:a16="http://schemas.microsoft.com/office/drawing/2014/main" val="4271094978"/>
                  </a:ext>
                </a:extLst>
              </a:tr>
              <a:tr h="983288">
                <a:tc>
                  <a:txBody>
                    <a:bodyPr/>
                    <a:lstStyle/>
                    <a:p>
                      <a:r>
                        <a:rPr lang="en-US" dirty="0"/>
                        <a:t>Cumbersome hiring process</a:t>
                      </a:r>
                    </a:p>
                  </a:txBody>
                  <a:tcPr/>
                </a:tc>
                <a:tc>
                  <a:txBody>
                    <a:bodyPr/>
                    <a:lstStyle/>
                    <a:p>
                      <a:r>
                        <a:rPr lang="en-US" sz="1200" dirty="0"/>
                        <a:t>Eliminate stages in recruitment</a:t>
                      </a:r>
                    </a:p>
                    <a:p>
                      <a:r>
                        <a:rPr lang="en-US" sz="1200" dirty="0"/>
                        <a:t>Partner with HR to change procedure</a:t>
                      </a:r>
                    </a:p>
                    <a:p>
                      <a:r>
                        <a:rPr lang="en-US" sz="1200" dirty="0"/>
                        <a:t>Search Advocate + Hiring Manager</a:t>
                      </a:r>
                    </a:p>
                    <a:p>
                      <a:r>
                        <a:rPr lang="en-US" sz="1200" dirty="0"/>
                        <a:t>Require SA’s to help with “screening in” vs. “screening out”</a:t>
                      </a:r>
                    </a:p>
                    <a:p>
                      <a:r>
                        <a:rPr lang="en-US" sz="1200" dirty="0"/>
                        <a:t>Qualitative screening instrument: 3, yes; 2, reconsider; 1, no</a:t>
                      </a:r>
                    </a:p>
                  </a:txBody>
                  <a:tcPr/>
                </a:tc>
                <a:extLst>
                  <a:ext uri="{0D108BD9-81ED-4DB2-BD59-A6C34878D82A}">
                    <a16:rowId xmlns:a16="http://schemas.microsoft.com/office/drawing/2014/main" val="2951493696"/>
                  </a:ext>
                </a:extLst>
              </a:tr>
              <a:tr h="1223142">
                <a:tc>
                  <a:txBody>
                    <a:bodyPr/>
                    <a:lstStyle/>
                    <a:p>
                      <a:r>
                        <a:rPr lang="en-US" dirty="0"/>
                        <a:t>Lack of “qualified applicants”</a:t>
                      </a:r>
                    </a:p>
                  </a:txBody>
                  <a:tcPr/>
                </a:tc>
                <a:tc>
                  <a:txBody>
                    <a:bodyPr/>
                    <a:lstStyle/>
                    <a:p>
                      <a:r>
                        <a:rPr lang="en-US" sz="1200" dirty="0"/>
                        <a:t>SA Training: </a:t>
                      </a:r>
                      <a:r>
                        <a:rPr lang="en-US" sz="1200" i="1" dirty="0"/>
                        <a:t>Demonstrable </a:t>
                      </a:r>
                      <a:r>
                        <a:rPr lang="en-US" sz="1200" dirty="0"/>
                        <a:t>vs. demonstrated competencies </a:t>
                      </a:r>
                    </a:p>
                    <a:p>
                      <a:pPr marL="1143000" marR="0" lvl="2" indent="-228600">
                        <a:spcBef>
                          <a:spcPts val="0"/>
                        </a:spcBef>
                        <a:spcAft>
                          <a:spcPts val="0"/>
                        </a:spcAft>
                        <a:buFont typeface="Wingdings" panose="05000000000000000000" pitchFamily="2" charset="2"/>
                        <a:buChar char=""/>
                      </a:pPr>
                      <a:r>
                        <a:rPr lang="en-US" sz="1200" dirty="0">
                          <a:effectLst/>
                          <a:latin typeface="+mn-lt"/>
                          <a:ea typeface="Times New Roman" panose="02020603050405020304" pitchFamily="18" charset="0"/>
                        </a:rPr>
                        <a:t>Interns from our programs</a:t>
                      </a:r>
                      <a:endParaRPr lang="en-US" sz="1200" dirty="0">
                        <a:effectLst/>
                        <a:latin typeface="+mn-lt"/>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200" dirty="0">
                          <a:effectLst/>
                          <a:latin typeface="+mn-lt"/>
                          <a:ea typeface="Times New Roman" panose="02020603050405020304" pitchFamily="18" charset="0"/>
                        </a:rPr>
                        <a:t>Skill bridge programs with active service</a:t>
                      </a:r>
                      <a:endParaRPr lang="en-US" sz="1200" dirty="0">
                        <a:effectLst/>
                        <a:latin typeface="+mn-lt"/>
                        <a:ea typeface="Calibri" panose="020F0502020204030204" pitchFamily="34" charset="0"/>
                      </a:endParaRPr>
                    </a:p>
                    <a:p>
                      <a:r>
                        <a:rPr lang="en-US" sz="1200" dirty="0"/>
                        <a:t>Change threshold: “Or equivalent mix of education, training, volunteer and paid experience”</a:t>
                      </a:r>
                    </a:p>
                    <a:p>
                      <a:r>
                        <a:rPr lang="en-US" sz="1200" dirty="0"/>
                        <a:t>Mind the gap, but don’t rule it out</a:t>
                      </a:r>
                    </a:p>
                  </a:txBody>
                  <a:tcPr/>
                </a:tc>
                <a:extLst>
                  <a:ext uri="{0D108BD9-81ED-4DB2-BD59-A6C34878D82A}">
                    <a16:rowId xmlns:a16="http://schemas.microsoft.com/office/drawing/2014/main" val="1509366488"/>
                  </a:ext>
                </a:extLst>
              </a:tr>
              <a:tr h="730380">
                <a:tc>
                  <a:txBody>
                    <a:bodyPr/>
                    <a:lstStyle/>
                    <a:p>
                      <a:r>
                        <a:rPr lang="en-US" dirty="0"/>
                        <a:t>Lack of competitive salaries</a:t>
                      </a:r>
                    </a:p>
                  </a:txBody>
                  <a:tcPr/>
                </a:tc>
                <a:tc>
                  <a:txBody>
                    <a:bodyPr/>
                    <a:lstStyle/>
                    <a:p>
                      <a:r>
                        <a:rPr lang="en-US" sz="1200" dirty="0"/>
                        <a:t>Hire and develop for potential and salaries are competitive for beginning career stage professionals where experience is more valuable </a:t>
                      </a:r>
                    </a:p>
                  </a:txBody>
                  <a:tcPr/>
                </a:tc>
                <a:extLst>
                  <a:ext uri="{0D108BD9-81ED-4DB2-BD59-A6C34878D82A}">
                    <a16:rowId xmlns:a16="http://schemas.microsoft.com/office/drawing/2014/main" val="1197722912"/>
                  </a:ext>
                </a:extLst>
              </a:tr>
              <a:tr h="1102315">
                <a:tc>
                  <a:txBody>
                    <a:bodyPr/>
                    <a:lstStyle/>
                    <a:p>
                      <a:r>
                        <a:rPr lang="en-US" dirty="0"/>
                        <a:t>Lack of willingness to try new recruitments</a:t>
                      </a:r>
                    </a:p>
                  </a:txBody>
                  <a:tcPr/>
                </a:tc>
                <a:tc>
                  <a:txBody>
                    <a:bodyPr/>
                    <a:lstStyle/>
                    <a:p>
                      <a:r>
                        <a:rPr lang="en-US" sz="1200" dirty="0"/>
                        <a:t>Partner with HR for a “pilot” recruitment process; one size does not fit all</a:t>
                      </a:r>
                    </a:p>
                    <a:p>
                      <a:r>
                        <a:rPr lang="en-US" sz="1200" dirty="0"/>
                        <a:t>Talent spotting during internships, last quarters of CTE programs</a:t>
                      </a:r>
                    </a:p>
                    <a:p>
                      <a:endParaRPr lang="en-US" sz="1200" dirty="0"/>
                    </a:p>
                    <a:p>
                      <a:endParaRPr lang="en-US" sz="1200" dirty="0"/>
                    </a:p>
                  </a:txBody>
                  <a:tcPr/>
                </a:tc>
                <a:extLst>
                  <a:ext uri="{0D108BD9-81ED-4DB2-BD59-A6C34878D82A}">
                    <a16:rowId xmlns:a16="http://schemas.microsoft.com/office/drawing/2014/main" val="2478643994"/>
                  </a:ext>
                </a:extLst>
              </a:tr>
              <a:tr h="638644">
                <a:tc>
                  <a:txBody>
                    <a:bodyPr/>
                    <a:lstStyle/>
                    <a:p>
                      <a:r>
                        <a:rPr lang="en-US" dirty="0"/>
                        <a:t>Lack of capacity to pivot</a:t>
                      </a:r>
                    </a:p>
                  </a:txBody>
                  <a:tcPr/>
                </a:tc>
                <a:tc>
                  <a:txBody>
                    <a:bodyPr/>
                    <a:lstStyle/>
                    <a:p>
                      <a:r>
                        <a:rPr lang="en-US" sz="1200" dirty="0"/>
                        <a:t>Think of a future with the same challenges you have if you do nothing. Then start small, gain support, try and fail, </a:t>
                      </a:r>
                    </a:p>
                  </a:txBody>
                  <a:tcPr/>
                </a:tc>
                <a:extLst>
                  <a:ext uri="{0D108BD9-81ED-4DB2-BD59-A6C34878D82A}">
                    <a16:rowId xmlns:a16="http://schemas.microsoft.com/office/drawing/2014/main" val="4227317828"/>
                  </a:ext>
                </a:extLst>
              </a:tr>
              <a:tr h="63864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3108077"/>
                  </a:ext>
                </a:extLst>
              </a:tr>
              <a:tr h="63864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10381750"/>
                  </a:ext>
                </a:extLst>
              </a:tr>
            </a:tbl>
          </a:graphicData>
        </a:graphic>
      </p:graphicFrame>
    </p:spTree>
    <p:extLst>
      <p:ext uri="{BB962C8B-B14F-4D97-AF65-F5344CB8AC3E}">
        <p14:creationId xmlns:p14="http://schemas.microsoft.com/office/powerpoint/2010/main" val="363706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5C47-1680-B8DE-ADD3-7806D31DB9DB}"/>
              </a:ext>
            </a:extLst>
          </p:cNvPr>
          <p:cNvSpPr>
            <a:spLocks noGrp="1"/>
          </p:cNvSpPr>
          <p:nvPr>
            <p:ph type="title"/>
          </p:nvPr>
        </p:nvSpPr>
        <p:spPr/>
        <p:txBody>
          <a:bodyPr/>
          <a:lstStyle/>
          <a:p>
            <a:r>
              <a:rPr lang="en-US" dirty="0"/>
              <a:t>What is your culture like to enter?</a:t>
            </a:r>
          </a:p>
        </p:txBody>
      </p:sp>
      <p:pic>
        <p:nvPicPr>
          <p:cNvPr id="5" name="Content Placeholder 4">
            <a:extLst>
              <a:ext uri="{FF2B5EF4-FFF2-40B4-BE49-F238E27FC236}">
                <a16:creationId xmlns:a16="http://schemas.microsoft.com/office/drawing/2014/main" id="{9BC81B7B-47ED-CD69-57A9-156A5FD5748B}"/>
              </a:ext>
            </a:extLst>
          </p:cNvPr>
          <p:cNvPicPr>
            <a:picLocks noGrp="1" noChangeAspect="1"/>
          </p:cNvPicPr>
          <p:nvPr>
            <p:ph idx="1"/>
          </p:nvPr>
        </p:nvPicPr>
        <p:blipFill>
          <a:blip r:embed="rId2"/>
          <a:stretch>
            <a:fillRect/>
          </a:stretch>
        </p:blipFill>
        <p:spPr>
          <a:xfrm>
            <a:off x="4499769" y="3625056"/>
            <a:ext cx="952500" cy="952500"/>
          </a:xfrm>
        </p:spPr>
      </p:pic>
      <p:pic>
        <p:nvPicPr>
          <p:cNvPr id="7" name="Picture 6">
            <a:extLst>
              <a:ext uri="{FF2B5EF4-FFF2-40B4-BE49-F238E27FC236}">
                <a16:creationId xmlns:a16="http://schemas.microsoft.com/office/drawing/2014/main" id="{66C0014D-2783-EE3B-F2CD-94685D045F84}"/>
              </a:ext>
            </a:extLst>
          </p:cNvPr>
          <p:cNvPicPr>
            <a:picLocks noChangeAspect="1"/>
          </p:cNvPicPr>
          <p:nvPr/>
        </p:nvPicPr>
        <p:blipFill>
          <a:blip r:embed="rId3"/>
          <a:stretch>
            <a:fillRect/>
          </a:stretch>
        </p:blipFill>
        <p:spPr>
          <a:xfrm>
            <a:off x="677334" y="2035103"/>
            <a:ext cx="5416828" cy="2787793"/>
          </a:xfrm>
          <a:prstGeom prst="rect">
            <a:avLst/>
          </a:prstGeom>
        </p:spPr>
      </p:pic>
    </p:spTree>
    <p:extLst>
      <p:ext uri="{BB962C8B-B14F-4D97-AF65-F5344CB8AC3E}">
        <p14:creationId xmlns:p14="http://schemas.microsoft.com/office/powerpoint/2010/main" val="2466612520"/>
      </p:ext>
    </p:extLst>
  </p:cSld>
  <p:clrMapOvr>
    <a:masterClrMapping/>
  </p:clrMapOvr>
</p:sld>
</file>

<file path=ppt/theme/theme1.xml><?xml version="1.0" encoding="utf-8"?>
<a:theme xmlns:a="http://schemas.openxmlformats.org/drawingml/2006/main" name="Facet">
  <a:themeElements>
    <a:clrScheme name="CCS">
      <a:dk1>
        <a:sysClr val="windowText" lastClr="000000"/>
      </a:dk1>
      <a:lt1>
        <a:sysClr val="window" lastClr="FFFFFF"/>
      </a:lt1>
      <a:dk2>
        <a:srgbClr val="005BAA"/>
      </a:dk2>
      <a:lt2>
        <a:srgbClr val="E7E6E6"/>
      </a:lt2>
      <a:accent1>
        <a:srgbClr val="00AEEF"/>
      </a:accent1>
      <a:accent2>
        <a:srgbClr val="FFCB05"/>
      </a:accent2>
      <a:accent3>
        <a:srgbClr val="A5A5A5"/>
      </a:accent3>
      <a:accent4>
        <a:srgbClr val="FFC000"/>
      </a:accent4>
      <a:accent5>
        <a:srgbClr val="005BAA"/>
      </a:accent5>
      <a:accent6>
        <a:srgbClr val="70AD47"/>
      </a:accent6>
      <a:hlink>
        <a:srgbClr val="0563C1"/>
      </a:hlink>
      <a:folHlink>
        <a:srgbClr val="954F72"/>
      </a:folHlink>
    </a:clrScheme>
    <a:fontScheme name="CCS Brand Font">
      <a:majorFont>
        <a:latin typeface="Arial"/>
        <a:ea typeface=""/>
        <a:cs typeface=""/>
      </a:majorFont>
      <a:minorFont>
        <a:latin typeface="Arial"/>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All Admin October 2022" id="{AB757052-1237-40A4-8C48-931EB46EE039}" vid="{6F8EB834-BC94-4759-A2C6-6EB20DE5C5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2BFA0DDA966243A84E60C66CB167B6" ma:contentTypeVersion="5" ma:contentTypeDescription="Create a new document." ma:contentTypeScope="" ma:versionID="4e7f97f45120c4492356ba958e7949d1">
  <xsd:schema xmlns:xsd="http://www.w3.org/2001/XMLSchema" xmlns:xs="http://www.w3.org/2001/XMLSchema" xmlns:p="http://schemas.microsoft.com/office/2006/metadata/properties" xmlns:ns2="c3538da7-3087-4494-83f1-bd06febae10c" targetNamespace="http://schemas.microsoft.com/office/2006/metadata/properties" ma:root="true" ma:fieldsID="81335d854da163d2e85b904d64daab2c" ns2:_="">
    <xsd:import namespace="c3538da7-3087-4494-83f1-bd06febae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38da7-3087-4494-83f1-bd06feba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0CBD8F-EF7F-44DA-A03D-201EF6928926}">
  <ds:schemaRefs>
    <ds:schemaRef ds:uri="http://schemas.microsoft.com/sharepoint/v3/contenttype/forms"/>
  </ds:schemaRefs>
</ds:datastoreItem>
</file>

<file path=customXml/itemProps2.xml><?xml version="1.0" encoding="utf-8"?>
<ds:datastoreItem xmlns:ds="http://schemas.openxmlformats.org/officeDocument/2006/customXml" ds:itemID="{EADF0618-4335-4859-9A2E-B0E47C325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38da7-3087-4494-83f1-bd06febae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0EBA84-650B-4CDD-B971-8DCA3D3D73FD}">
  <ds:schemaRefs>
    <ds:schemaRef ds:uri="2b8fbc67-d07e-4d37-a243-0d02f41708e5"/>
    <ds:schemaRef ds:uri="http://www.w3.org/XML/1998/namespace"/>
    <ds:schemaRef ds:uri="http://purl.org/dc/elements/1.1/"/>
    <ds:schemaRef ds:uri="8a4b4d30-15c4-4bc6-ba2f-910fc211ede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4337</TotalTime>
  <Words>1495</Words>
  <Application>Microsoft Office PowerPoint</Application>
  <PresentationFormat>Widescreen</PresentationFormat>
  <Paragraphs>177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Mindshift: Overcoming 5 Barriers to Create The Future of CTE</vt:lpstr>
      <vt:lpstr>Today (Element 5 – recruiting, retaining and developing CTE faculty)</vt:lpstr>
      <vt:lpstr>Poll question </vt:lpstr>
      <vt:lpstr>Today’s reality</vt:lpstr>
      <vt:lpstr>Problem: Constant Hiring Mode</vt:lpstr>
      <vt:lpstr>Posting on LinkedIn Is Not Recruitment </vt:lpstr>
      <vt:lpstr>PowerPoint Presentation</vt:lpstr>
      <vt:lpstr>PowerPoint Presentation</vt:lpstr>
      <vt:lpstr>What is your culture like to enter?</vt:lpstr>
      <vt:lpstr>Gallup 12: Can your team say yes?</vt:lpstr>
      <vt:lpstr>Talent Development</vt:lpstr>
      <vt:lpstr>CCS Strategic Priorities 2021-2025</vt:lpstr>
      <vt:lpstr>Show that learning matters</vt:lpstr>
      <vt:lpstr>Pilot – IT Talent Development</vt:lpstr>
      <vt:lpstr>Pilot – IT Talent Development</vt:lpstr>
      <vt:lpstr>“S”</vt:lpstr>
      <vt:lpstr>Search Advocate Trainings at CCS </vt:lpstr>
      <vt:lpstr>Breakout session: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X Things Every CCS Manager Needs to Know About HR</dc:title>
  <dc:creator>Leaf, Grace</dc:creator>
  <cp:lastModifiedBy>Leaf, Grace</cp:lastModifiedBy>
  <cp:revision>80</cp:revision>
  <cp:lastPrinted>2022-02-01T20:44:23Z</cp:lastPrinted>
  <dcterms:created xsi:type="dcterms:W3CDTF">2020-11-13T18:51:29Z</dcterms:created>
  <dcterms:modified xsi:type="dcterms:W3CDTF">2023-08-28T15:50:58Z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0x010100EA2BFA0DDA966243A84E60C66CB167B6</vt:lpwstr>
  </property>
</Properties>
</file>