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embeddedFontLst>
    <p:embeddedFont>
      <p:font typeface="Libre Franklin" pitchFamily="2" charset="0"/>
      <p:regular r:id="rId12"/>
      <p:bold r:id="rId13"/>
      <p:italic r:id="rId14"/>
      <p:boldItalic r:id="rId15"/>
    </p:embeddedFont>
    <p:embeddedFont>
      <p:font typeface="Libre Franklin Medium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font" Target="fonts/font8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3bdf64185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g23bdf6418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c0982ff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3c0982ff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3c0982ff9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3c0982ff9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3c0982ff9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3c0982ff9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3bdf64185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3bdf64185a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3bdf64185a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3bdf64185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3bdf64185a_0_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23bdf64185a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7544b5ae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7544b5ae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 descr="Community and Technical Colleges. Washington State Board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 descr="Header triangles pattern"/>
          <p:cNvPicPr preferRelativeResize="0"/>
          <p:nvPr/>
        </p:nvPicPr>
        <p:blipFill rotWithShape="1">
          <a:blip r:embed="rId3">
            <a:alphaModFix/>
          </a:blip>
          <a:srcRect t="42266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sz="3500" b="0" i="0" u="none" strike="noStrike" cap="non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5" name="Google Shape;55;p13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406245" y="4862945"/>
            <a:ext cx="4677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chievingthedream.org/wp-content/uploads/2022/05/atd_teaching-learning-toolkit_2020-6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03500" y="1066291"/>
            <a:ext cx="8337000" cy="8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ct val="100000"/>
              <a:buFont typeface="Libre Franklin Medium"/>
              <a:buNone/>
            </a:pPr>
            <a:r>
              <a:rPr lang="en"/>
              <a:t>Guava Jordan (she/her)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ct val="100000"/>
              <a:buFont typeface="Libre Franklin Medium"/>
              <a:buNone/>
            </a:pPr>
            <a:r>
              <a:rPr lang="en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ct val="100000"/>
              <a:buFont typeface="Libre Franklin Medium"/>
              <a:buNone/>
            </a:pPr>
            <a:r>
              <a:rPr lang="en"/>
              <a:t>Policy Associate for Faculty Development and Ensured Learning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536825" y="2958919"/>
            <a:ext cx="8337000" cy="26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764"/>
              </a:buClr>
              <a:buSzPts val="2800"/>
              <a:buNone/>
            </a:pPr>
            <a:r>
              <a:rPr lang="en" sz="2300" i="1"/>
              <a:t>a policy associate in the student success center focused on advancing equity and excellence in teaching and learning using guided pathways frameworks, networks, and research </a:t>
            </a:r>
            <a:endParaRPr sz="2300" i="1"/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406245" y="4862945"/>
            <a:ext cx="4677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Excellence in teaching and learning</a:t>
            </a:r>
            <a:endParaRPr sz="3100"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500"/>
              <a:t>Active learning</a:t>
            </a:r>
            <a:endParaRPr sz="2500"/>
          </a:p>
          <a:p>
            <a:pPr marL="3429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i="1"/>
              <a:t>“To learn deeply,  students must be actively engaged in grappling with authentic questions and constructing new knowledge”</a:t>
            </a:r>
            <a:endParaRPr sz="2300"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i="1"/>
              <a:t>						</a:t>
            </a:r>
            <a:r>
              <a:rPr lang="en" sz="1500" i="1"/>
              <a:t>-ATD Teaching and learning toolkit, 2020 </a:t>
            </a:r>
            <a:endParaRPr sz="15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Excellence in teaching and learning</a:t>
            </a:r>
            <a:endParaRPr sz="310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500"/>
              <a:t>Inclusive and culturally responsive pedagogy</a:t>
            </a:r>
            <a:endParaRPr sz="2500"/>
          </a:p>
          <a:p>
            <a:pPr marL="3429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i="1"/>
              <a:t>“learning that emphasizes the social capital and cultural knowledge that diverse students bring to the learning experience and prioritizes the message that everyone can learn and succeed”</a:t>
            </a:r>
            <a:endParaRPr sz="2300"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i="1"/>
              <a:t>	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Excellence in teaching and learning</a:t>
            </a:r>
            <a:endParaRPr sz="3100"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500"/>
              <a:t>Other evidence-based practices</a:t>
            </a:r>
            <a:endParaRPr sz="2500"/>
          </a:p>
          <a:p>
            <a:pPr marL="914400" lvl="0" indent="-37465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Open pedagogy (OER)</a:t>
            </a:r>
            <a:endParaRPr sz="2300" i="1"/>
          </a:p>
          <a:p>
            <a:pPr marL="914400" lvl="0" indent="-3746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Transparency in teaching (TILT)</a:t>
            </a:r>
            <a:endParaRPr sz="2300" i="1"/>
          </a:p>
          <a:p>
            <a:pPr marL="914400" lvl="0" indent="-3746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Undergraduate research (CURE)</a:t>
            </a:r>
            <a:endParaRPr sz="2300" i="1"/>
          </a:p>
          <a:p>
            <a:pPr marL="914400" lvl="0" indent="-3746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College success courses (FYE)</a:t>
            </a:r>
            <a:endParaRPr sz="2300" i="1"/>
          </a:p>
          <a:p>
            <a:pPr marL="914400" lvl="0" indent="-3746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Relationship-rich environments (4 Connections)</a:t>
            </a:r>
            <a:endParaRPr sz="2300" i="1"/>
          </a:p>
          <a:p>
            <a:pPr marL="914400" lvl="0" indent="-3746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➔"/>
            </a:pPr>
            <a:r>
              <a:rPr lang="en" sz="2300" i="1"/>
              <a:t>Faculty leadership (COP)</a:t>
            </a:r>
            <a:endParaRPr sz="2300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536960" y="1015627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Current Priorities and Projects</a:t>
            </a:r>
            <a:endParaRPr sz="310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09450" y="1874351"/>
            <a:ext cx="8525100" cy="3166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500"/>
              <a:t>Revitalizing crucial supports and PD events</a:t>
            </a:r>
            <a:endParaRPr sz="2500"/>
          </a:p>
          <a:p>
            <a:pPr marL="914400" lvl="0" indent="-374650" algn="l" rtl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SzPts val="2300"/>
              <a:buChar char="➢"/>
            </a:pPr>
            <a:r>
              <a:rPr lang="en" sz="2300"/>
              <a:t>New faculty professional development (NFI)</a:t>
            </a:r>
            <a:endParaRPr sz="2300"/>
          </a:p>
          <a:p>
            <a:pPr marL="914400" lvl="0" indent="-374650" algn="l" rtl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SzPts val="2300"/>
              <a:buChar char="➢"/>
            </a:pPr>
            <a:r>
              <a:rPr lang="en" sz="2300"/>
              <a:t>Faculty Developers Community of Practice</a:t>
            </a:r>
            <a:endParaRPr sz="2300"/>
          </a:p>
          <a:p>
            <a:pPr marL="914400" lvl="0" indent="-374650" algn="l" rtl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SzPts val="2300"/>
              <a:buChar char="➢"/>
            </a:pPr>
            <a:r>
              <a:rPr lang="en" sz="2300"/>
              <a:t>Assessment Teaching and Learning (ATL)Conference</a:t>
            </a:r>
            <a:endParaRPr sz="2300"/>
          </a:p>
          <a:p>
            <a:pPr marL="914400" lvl="0" indent="-374650" algn="l" rtl="0">
              <a:lnSpc>
                <a:spcPct val="70000"/>
              </a:lnSpc>
              <a:spcBef>
                <a:spcPts val="1500"/>
              </a:spcBef>
              <a:spcAft>
                <a:spcPts val="1500"/>
              </a:spcAft>
              <a:buSzPts val="2300"/>
              <a:buChar char="➢"/>
            </a:pPr>
            <a:r>
              <a:rPr lang="en" sz="2300"/>
              <a:t>related webpages and listservs</a:t>
            </a:r>
            <a:endParaRPr sz="2300"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406245" y="4862945"/>
            <a:ext cx="467700" cy="17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536960" y="986177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Looking forward</a:t>
            </a:r>
            <a:endParaRPr sz="3100"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271400" y="1686300"/>
            <a:ext cx="8740500" cy="345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500"/>
              <a:t>Deepening relationships and resources available within our system</a:t>
            </a:r>
            <a:endParaRPr sz="2500"/>
          </a:p>
          <a:p>
            <a:pPr marL="742950" lvl="0" indent="-374650" algn="l" rtl="0">
              <a:spcBef>
                <a:spcPts val="1000"/>
              </a:spcBef>
              <a:spcAft>
                <a:spcPts val="0"/>
              </a:spcAft>
              <a:buSzPts val="2300"/>
              <a:buChar char="➢"/>
            </a:pPr>
            <a:r>
              <a:rPr lang="en" sz="2300" i="1"/>
              <a:t>collaborating</a:t>
            </a:r>
            <a:r>
              <a:rPr lang="en" sz="2300"/>
              <a:t> with all of you</a:t>
            </a:r>
            <a:endParaRPr sz="2300"/>
          </a:p>
          <a:p>
            <a:pPr marL="742950" lvl="0" indent="-374650" algn="l" rtl="0">
              <a:spcBef>
                <a:spcPts val="1000"/>
              </a:spcBef>
              <a:spcAft>
                <a:spcPts val="0"/>
              </a:spcAft>
              <a:buSzPts val="2300"/>
              <a:buChar char="➢"/>
            </a:pPr>
            <a:r>
              <a:rPr lang="en" sz="2300" i="1"/>
              <a:t>connecting</a:t>
            </a:r>
            <a:r>
              <a:rPr lang="en" sz="2300"/>
              <a:t> faculty with professional development that they need in the areas of excellence in teaching and learning</a:t>
            </a:r>
            <a:endParaRPr sz="2300"/>
          </a:p>
          <a:p>
            <a:pPr marL="742950" lvl="0" indent="-374650" algn="l" rtl="0">
              <a:spcBef>
                <a:spcPts val="1000"/>
              </a:spcBef>
              <a:spcAft>
                <a:spcPts val="1000"/>
              </a:spcAft>
              <a:buSzPts val="2300"/>
              <a:buChar char="➢"/>
            </a:pPr>
            <a:r>
              <a:rPr lang="en" sz="2300" i="1"/>
              <a:t>creating</a:t>
            </a:r>
            <a:r>
              <a:rPr lang="en" sz="2300"/>
              <a:t> an online repository of resources &amp; canvas badging or other faculty recognition for professional growth</a:t>
            </a:r>
            <a:endParaRPr sz="2300"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406245" y="4862945"/>
            <a:ext cx="467700" cy="178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Works cited</a:t>
            </a:r>
            <a:endParaRPr sz="3100"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250375" y="1811375"/>
            <a:ext cx="8703000" cy="281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r>
              <a:rPr lang="en" sz="2300"/>
              <a:t>Eynon, B., &amp; Iuzzini, J. (2020). </a:t>
            </a:r>
            <a:r>
              <a:rPr lang="en" sz="2300" u="sng">
                <a:solidFill>
                  <a:schemeClr val="hlink"/>
                </a:solidFill>
                <a:hlinkClick r:id="rId3"/>
              </a:rPr>
              <a:t>ATD teaching and learning toolkit: A research-based guide to building a culture of teaching and learning excellence.</a:t>
            </a:r>
            <a:r>
              <a:rPr lang="en" sz="2300"/>
              <a:t> Silver Spring, MD: Achieving the Dream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2BFA0DDA966243A84E60C66CB167B6" ma:contentTypeVersion="5" ma:contentTypeDescription="Create a new document." ma:contentTypeScope="" ma:versionID="4e7f97f45120c4492356ba958e7949d1">
  <xsd:schema xmlns:xsd="http://www.w3.org/2001/XMLSchema" xmlns:xs="http://www.w3.org/2001/XMLSchema" xmlns:p="http://schemas.microsoft.com/office/2006/metadata/properties" xmlns:ns2="c3538da7-3087-4494-83f1-bd06febae10c" targetNamespace="http://schemas.microsoft.com/office/2006/metadata/properties" ma:root="true" ma:fieldsID="81335d854da163d2e85b904d64daab2c" ns2:_="">
    <xsd:import namespace="c3538da7-3087-4494-83f1-bd06febae1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8da7-3087-4494-83f1-bd06febae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EB1513-B081-41CF-959D-EE6CC79DF0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38da7-3087-4494-83f1-bd06febae1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7F1191-0AC7-46EB-B961-31DFA4100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Guava Jordan (she/her)   Policy Associate for Faculty Development and Ensured Learning</vt:lpstr>
      <vt:lpstr>Excellence in teaching and learning</vt:lpstr>
      <vt:lpstr>Excellence in teaching and learning</vt:lpstr>
      <vt:lpstr>Excellence in teaching and learning</vt:lpstr>
      <vt:lpstr>Current Priorities and Projects</vt:lpstr>
      <vt:lpstr>Looking forward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Guava Jordan (she/her)   Policy Associate for Faculty Development and Ensured Learning</dc:title>
  <cp:revision>1</cp:revision>
  <dcterms:modified xsi:type="dcterms:W3CDTF">2023-08-28T15:51:18Z</dcterms:modified>
</cp:coreProperties>
</file>