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0" r:id="rId3"/>
    <p:sldMasterId id="2147483701" r:id="rId4"/>
    <p:sldMasterId id="2147483702" r:id="rId5"/>
    <p:sldMasterId id="2147483703" r:id="rId6"/>
  </p:sldMasterIdLst>
  <p:notesMasterIdLst>
    <p:notesMasterId r:id="rId6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x="12192000" cy="6858000"/>
  <p:notesSz cx="7010400" cy="9296400"/>
  <p:embeddedFontLst>
    <p:embeddedFont>
      <p:font typeface="Calibri" panose="020F0502020204030204" pitchFamily="34" charset="0"/>
      <p:regular r:id="rId66"/>
      <p:bold r:id="rId67"/>
      <p:italic r:id="rId68"/>
      <p:boldItalic r:id="rId69"/>
    </p:embeddedFont>
    <p:embeddedFont>
      <p:font typeface="Noto Sans" panose="020B0502040504020204" pitchFamily="34" charset="0"/>
      <p:regular r:id="rId70"/>
      <p:bold r:id="rId71"/>
      <p:italic r:id="rId72"/>
      <p:boldItalic r:id="rId73"/>
    </p:embeddedFont>
    <p:embeddedFont>
      <p:font typeface="Nunito SemiBold" pitchFamily="2" charset="0"/>
      <p:regular r:id="rId74"/>
      <p:bold r:id="rId75"/>
      <p:italic r:id="rId76"/>
      <p:boldItalic r:id="rId77"/>
    </p:embeddedFont>
    <p:embeddedFont>
      <p:font typeface="Open Sans" panose="020B0606030504020204" pitchFamily="34" charset="0"/>
      <p:regular r:id="rId78"/>
      <p:bold r:id="rId79"/>
      <p:italic r:id="rId80"/>
      <p:boldItalic r:id="rId81"/>
    </p:embeddedFont>
    <p:embeddedFont>
      <p:font typeface="Open Sans SemiBold" panose="020B0706030804020204"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500727-A86A-41D7-9581-E5F9655842E9}">
  <a:tblStyle styleId="{14500727-A86A-41D7-9581-E5F9655842E9}" styleName="Table_0">
    <a:wholeTbl>
      <a:tcTxStyle b="off" i="off">
        <a:font>
          <a:latin typeface="Myriad Pro"/>
          <a:ea typeface="Myriad Pro"/>
          <a:cs typeface="Myriad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F0"/>
          </a:solidFill>
        </a:fill>
      </a:tcStyle>
    </a:wholeTbl>
    <a:band1H>
      <a:tcTxStyle b="off" i="off"/>
      <a:tcStyle>
        <a:tcBdr/>
        <a:fill>
          <a:solidFill>
            <a:srgbClr val="CADDE0"/>
          </a:solidFill>
        </a:fill>
      </a:tcStyle>
    </a:band1H>
    <a:band2H>
      <a:tcTxStyle b="off" i="off"/>
      <a:tcStyle>
        <a:tcBdr/>
      </a:tcStyle>
    </a:band2H>
    <a:band1V>
      <a:tcTxStyle b="off" i="off"/>
      <a:tcStyle>
        <a:tcBdr/>
        <a:fill>
          <a:solidFill>
            <a:srgbClr val="CADDE0"/>
          </a:solidFill>
        </a:fill>
      </a:tcStyle>
    </a:band1V>
    <a:band2V>
      <a:tcTxStyle b="off" i="off"/>
      <a:tcStyle>
        <a:tcBdr/>
      </a:tcStyle>
    </a:band2V>
    <a:lastCol>
      <a:tcTxStyle b="on" i="off">
        <a:font>
          <a:latin typeface="Myriad Pro"/>
          <a:ea typeface="Myriad Pro"/>
          <a:cs typeface="Myriad Pro"/>
        </a:font>
        <a:schemeClr val="lt1"/>
      </a:tcTxStyle>
      <a:tcStyle>
        <a:tcBdr/>
        <a:fill>
          <a:solidFill>
            <a:schemeClr val="accent1"/>
          </a:solidFill>
        </a:fill>
      </a:tcStyle>
    </a:lastCol>
    <a:firstCol>
      <a:tcTxStyle b="on" i="off">
        <a:font>
          <a:latin typeface="Myriad Pro"/>
          <a:ea typeface="Myriad Pro"/>
          <a:cs typeface="Myriad Pro"/>
        </a:font>
        <a:schemeClr val="lt1"/>
      </a:tcTxStyle>
      <a:tcStyle>
        <a:tcBdr/>
        <a:fill>
          <a:solidFill>
            <a:schemeClr val="accent1"/>
          </a:solidFill>
        </a:fill>
      </a:tcStyle>
    </a:firstCol>
    <a:lastRow>
      <a:tcTxStyle b="on" i="off">
        <a:font>
          <a:latin typeface="Myriad Pro"/>
          <a:ea typeface="Myriad Pro"/>
          <a:cs typeface="Myriad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Myriad Pro"/>
          <a:ea typeface="Myriad Pro"/>
          <a:cs typeface="Myriad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F2B84C5-00C2-4F04-A12E-5273A89F4D4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Master" Target="slideMasters/slideMaster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11.fntdata"/><Relationship Id="rId7" Type="http://schemas.openxmlformats.org/officeDocument/2006/relationships/slide" Target="slides/slide1.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1.fntdata"/><Relationship Id="rId87"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font" Target="fonts/font17.fntdata"/><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2000"/>
          </a:p>
        </p:txBody>
      </p:sp>
      <p:sp>
        <p:nvSpPr>
          <p:cNvPr id="376" name="Google Shape;376;p1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a:t>
            </a:r>
            <a:endParaRPr/>
          </a:p>
        </p:txBody>
      </p:sp>
      <p:sp>
        <p:nvSpPr>
          <p:cNvPr id="455" name="Google Shape;455;p2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7444932a44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7444932a44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3" name="Google Shape;463;g27444932a44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7444932a44_0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7444932a44_0_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1" name="Google Shape;471;g27444932a44_0_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444932a44_0_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7444932a44_0_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9" name="Google Shape;479;g27444932a44_0_1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7444932a44_0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7444932a44_0_2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7" name="Google Shape;487;g27444932a44_0_2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Suela:</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Putting equity-minded principles to practice requires a pretty significant mindset shift. </a:t>
            </a:r>
            <a:endParaRPr/>
          </a:p>
          <a:p>
            <a:pPr marL="171450" lvl="0" indent="-171450" algn="l" rtl="0">
              <a:lnSpc>
                <a:spcPct val="100000"/>
              </a:lnSpc>
              <a:spcBef>
                <a:spcPts val="0"/>
              </a:spcBef>
              <a:spcAft>
                <a:spcPts val="0"/>
              </a:spcAft>
              <a:buClr>
                <a:schemeClr val="dk1"/>
              </a:buClr>
              <a:buSzPts val="1200"/>
              <a:buFont typeface="Arial"/>
              <a:buChar char="•"/>
            </a:pPr>
            <a:r>
              <a:rPr lang="en-US"/>
              <a:t>We want to move from a deficit-based thinking, which shifts the blame and points to characteristics of individual learners as the basis of inequities, to strengths-based thinking, which recognizes and celebrates learners’ strengths and acknowledges the role that systems, practices and policies play in reinforcing inequities. </a:t>
            </a:r>
            <a:endParaRPr/>
          </a:p>
          <a:p>
            <a:pPr marL="171450" lvl="0" indent="-171450" algn="l" rtl="0">
              <a:lnSpc>
                <a:spcPct val="100000"/>
              </a:lnSpc>
              <a:spcBef>
                <a:spcPts val="0"/>
              </a:spcBef>
              <a:spcAft>
                <a:spcPts val="0"/>
              </a:spcAft>
              <a:buClr>
                <a:schemeClr val="dk1"/>
              </a:buClr>
              <a:buSzPts val="1200"/>
              <a:buFont typeface="Arial"/>
              <a:buChar char="•"/>
            </a:pPr>
            <a:r>
              <a:rPr lang="en-US"/>
              <a:t>You’ll see an example of this on page 7 of your participant workbook. </a:t>
            </a:r>
            <a:endParaRPr/>
          </a:p>
          <a:p>
            <a:pPr marL="171450" lvl="0" indent="-171450" algn="l" rtl="0">
              <a:lnSpc>
                <a:spcPct val="100000"/>
              </a:lnSpc>
              <a:spcBef>
                <a:spcPts val="0"/>
              </a:spcBef>
              <a:spcAft>
                <a:spcPts val="0"/>
              </a:spcAft>
              <a:buClr>
                <a:schemeClr val="dk1"/>
              </a:buClr>
              <a:buSzPts val="1200"/>
              <a:buFont typeface="Arial"/>
              <a:buChar char="•"/>
            </a:pPr>
            <a:r>
              <a:rPr lang="en-US"/>
              <a:t>Instead of saying “The reason there are only boys in my welding program is because girls just aren’t interested in welding,” we can reframe this statement as ”There are girls in our school who would excel in welding, but they don’t feel welcome in these programs and haven’t been invited in.”</a:t>
            </a:r>
            <a:endParaRPr/>
          </a:p>
        </p:txBody>
      </p:sp>
      <p:sp>
        <p:nvSpPr>
          <p:cNvPr id="495" name="Google Shape;495;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Suela:</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In the next activity we’re going to practice this mindset shift. </a:t>
            </a:r>
            <a:endParaRPr/>
          </a:p>
          <a:p>
            <a:pPr marL="171450" lvl="0" indent="-171450" algn="l" rtl="0">
              <a:lnSpc>
                <a:spcPct val="100000"/>
              </a:lnSpc>
              <a:spcBef>
                <a:spcPts val="0"/>
              </a:spcBef>
              <a:spcAft>
                <a:spcPts val="0"/>
              </a:spcAft>
              <a:buClr>
                <a:schemeClr val="dk1"/>
              </a:buClr>
              <a:buSzPts val="1200"/>
              <a:buFont typeface="Arial"/>
              <a:buChar char="•"/>
            </a:pPr>
            <a:r>
              <a:rPr lang="en-US"/>
              <a:t>On page seven you’ll see a list of common statements that you might hear about CTE students and families. </a:t>
            </a:r>
            <a:endParaRPr/>
          </a:p>
          <a:p>
            <a:pPr marL="171450" lvl="0" indent="-171450" algn="l" rtl="0">
              <a:lnSpc>
                <a:spcPct val="100000"/>
              </a:lnSpc>
              <a:spcBef>
                <a:spcPts val="0"/>
              </a:spcBef>
              <a:spcAft>
                <a:spcPts val="0"/>
              </a:spcAft>
              <a:buClr>
                <a:schemeClr val="dk1"/>
              </a:buClr>
              <a:buSzPts val="1200"/>
              <a:buFont typeface="Arial"/>
              <a:buChar char="•"/>
            </a:pPr>
            <a:r>
              <a:rPr lang="en-US"/>
              <a:t>Together with your groups, think about ways to rewrite these statements to focus on the strengths of the learner and reframe barriers as problems of practice. </a:t>
            </a:r>
            <a:endParaRPr/>
          </a:p>
        </p:txBody>
      </p:sp>
      <p:sp>
        <p:nvSpPr>
          <p:cNvPr id="507" name="Google Shape;507;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0" lvl="0" indent="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One way to check for equity and access barriers in CTE is to conduct a percentage-point gap analysis. This means looking at the students who are enrolled in your CTE program to see if they are reflective of the demographics of the broader student community.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To illustrate, imagine that you have a bag of mixed types of candy. If you were to select candies equitably from the bag, you would expect to have an assortment of candies that is in direct proportion to the candies in the bag.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However, if there are other conditions that affect the distribution in the bag – for example, if the candies have shifted around so that all of the kit kats are at the bottom – you might not pull out an equitable representation of candies.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Conducting a percentage-point gap analysis can help you illuminate if there are other conditions affecting access to CTE programs. Looking at the data is the first sign of whether an opportunity gap exists and the size of the gaps.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Of course, this analogy is overly simplistic. Students aren’t candies, and there are a number of other factors that may influence whether or not they enroll in CTE. </a:t>
            </a:r>
            <a:endParaRPr/>
          </a:p>
        </p:txBody>
      </p:sp>
      <p:sp>
        <p:nvSpPr>
          <p:cNvPr id="517" name="Google Shape;517;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Doing a proportionality gap analysis requires simple math</a:t>
            </a:r>
            <a:endParaRPr/>
          </a:p>
          <a:p>
            <a:pPr marL="171450" lvl="0" indent="-171450" algn="l" rtl="0">
              <a:lnSpc>
                <a:spcPct val="100000"/>
              </a:lnSpc>
              <a:spcBef>
                <a:spcPts val="0"/>
              </a:spcBef>
              <a:spcAft>
                <a:spcPts val="0"/>
              </a:spcAft>
              <a:buClr>
                <a:schemeClr val="dk1"/>
              </a:buClr>
              <a:buSzPts val="1200"/>
              <a:buFont typeface="Arial"/>
              <a:buChar char="•"/>
            </a:pPr>
            <a:r>
              <a:rPr lang="en-US"/>
              <a:t>You start by calculating the proportion of students in a specific subgroup or special population overall</a:t>
            </a:r>
            <a:endParaRPr/>
          </a:p>
          <a:p>
            <a:pPr marL="0" lvl="0" indent="0" algn="l" rtl="0">
              <a:lnSpc>
                <a:spcPct val="100000"/>
              </a:lnSpc>
              <a:spcBef>
                <a:spcPts val="0"/>
              </a:spcBef>
              <a:spcAft>
                <a:spcPts val="0"/>
              </a:spcAft>
              <a:buClr>
                <a:schemeClr val="dk1"/>
              </a:buClr>
              <a:buSzPts val="1200"/>
              <a:buFont typeface="Arial"/>
              <a:buNone/>
            </a:pPr>
            <a:r>
              <a:rPr lang="en-US"/>
              <a:t>[Click]</a:t>
            </a:r>
            <a:endParaRPr/>
          </a:p>
          <a:p>
            <a:pPr marL="171450" lvl="0" indent="-171450" algn="l" rtl="0">
              <a:lnSpc>
                <a:spcPct val="100000"/>
              </a:lnSpc>
              <a:spcBef>
                <a:spcPts val="0"/>
              </a:spcBef>
              <a:spcAft>
                <a:spcPts val="0"/>
              </a:spcAft>
              <a:buClr>
                <a:schemeClr val="dk1"/>
              </a:buClr>
              <a:buSzPts val="1200"/>
              <a:buFont typeface="Arial"/>
              <a:buChar char="•"/>
            </a:pPr>
            <a:r>
              <a:rPr lang="en-US"/>
              <a:t>10% of learners in grads 9-12 in Heartland Public Schools are learners with disabilities. </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526" name="Google Shape;526;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[Click]</a:t>
            </a:r>
            <a:endParaRPr/>
          </a:p>
          <a:p>
            <a:pPr marL="171450" lvl="0" indent="-171450" algn="l" rtl="0">
              <a:lnSpc>
                <a:spcPct val="100000"/>
              </a:lnSpc>
              <a:spcBef>
                <a:spcPts val="0"/>
              </a:spcBef>
              <a:spcAft>
                <a:spcPts val="0"/>
              </a:spcAft>
              <a:buClr>
                <a:schemeClr val="dk1"/>
              </a:buClr>
              <a:buSzPts val="1200"/>
              <a:buFont typeface="Arial"/>
              <a:buChar char="•"/>
            </a:pPr>
            <a:r>
              <a:rPr lang="en-US"/>
              <a:t>If the CTE programs were recruiting students equitably, we would expect 10% of students in the welding program to be students with disabilities. </a:t>
            </a:r>
            <a:endParaRPr/>
          </a:p>
          <a:p>
            <a:pPr marL="171450" lvl="0" indent="-171450" algn="l" rtl="0">
              <a:lnSpc>
                <a:spcPct val="100000"/>
              </a:lnSpc>
              <a:spcBef>
                <a:spcPts val="0"/>
              </a:spcBef>
              <a:spcAft>
                <a:spcPts val="0"/>
              </a:spcAft>
              <a:buClr>
                <a:schemeClr val="dk1"/>
              </a:buClr>
              <a:buSzPts val="1200"/>
              <a:buFont typeface="Arial"/>
              <a:buChar char="•"/>
            </a:pPr>
            <a:r>
              <a:rPr lang="en-US"/>
              <a:t>However, only 5% of CTE learners in the Welding program are learners with disabilities. </a:t>
            </a:r>
            <a:endParaRPr/>
          </a:p>
          <a:p>
            <a:pPr marL="0" lvl="0" indent="0" algn="l" rtl="0">
              <a:lnSpc>
                <a:spcPct val="100000"/>
              </a:lnSpc>
              <a:spcBef>
                <a:spcPts val="0"/>
              </a:spcBef>
              <a:spcAft>
                <a:spcPts val="0"/>
              </a:spcAft>
              <a:buClr>
                <a:schemeClr val="dk1"/>
              </a:buClr>
              <a:buSzPts val="1200"/>
              <a:buFont typeface="Arial"/>
              <a:buNone/>
            </a:pPr>
            <a:r>
              <a:rPr lang="en-US"/>
              <a:t>[Click]</a:t>
            </a:r>
            <a:endParaRPr/>
          </a:p>
          <a:p>
            <a:pPr marL="171450" lvl="0" indent="-171450" algn="l" rtl="0">
              <a:lnSpc>
                <a:spcPct val="100000"/>
              </a:lnSpc>
              <a:spcBef>
                <a:spcPts val="0"/>
              </a:spcBef>
              <a:spcAft>
                <a:spcPts val="0"/>
              </a:spcAft>
              <a:buClr>
                <a:schemeClr val="dk1"/>
              </a:buClr>
              <a:buSzPts val="1200"/>
              <a:buFont typeface="Arial"/>
              <a:buChar char="•"/>
            </a:pPr>
            <a:r>
              <a:rPr lang="en-US"/>
              <a:t>We would measure the percentage point gap as the difference in the proportion of all students with disabilities and the proportion of CTE learners in Welding who are learners with disabilities. That value is 5 percentage points. Our interpretation is that learners with disabilities are under-represented in Welding by 5 percentage points. </a:t>
            </a:r>
            <a:endParaRPr u="none"/>
          </a:p>
        </p:txBody>
      </p:sp>
      <p:sp>
        <p:nvSpPr>
          <p:cNvPr id="610" name="Google Shape;610;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Introduce facilitator</a:t>
            </a:r>
            <a:endParaRPr/>
          </a:p>
          <a:p>
            <a:pPr marL="171450" lvl="0" indent="-171450" algn="l" rtl="0">
              <a:lnSpc>
                <a:spcPct val="100000"/>
              </a:lnSpc>
              <a:spcBef>
                <a:spcPts val="0"/>
              </a:spcBef>
              <a:spcAft>
                <a:spcPts val="0"/>
              </a:spcAft>
              <a:buClr>
                <a:schemeClr val="dk1"/>
              </a:buClr>
              <a:buSzPts val="1200"/>
              <a:buFont typeface="Arial"/>
              <a:buChar char="•"/>
            </a:pPr>
            <a:r>
              <a:rPr lang="en-US"/>
              <a:t>Introduce host of workshop to provide welcoming remarks and provide context</a:t>
            </a:r>
            <a:endParaRPr/>
          </a:p>
          <a:p>
            <a:pPr marL="171450" lvl="0" indent="-171450" algn="l" rtl="0">
              <a:lnSpc>
                <a:spcPct val="100000"/>
              </a:lnSpc>
              <a:spcBef>
                <a:spcPts val="0"/>
              </a:spcBef>
              <a:spcAft>
                <a:spcPts val="0"/>
              </a:spcAft>
              <a:buClr>
                <a:schemeClr val="dk1"/>
              </a:buClr>
              <a:buSzPts val="1200"/>
              <a:buFont typeface="Arial"/>
              <a:buChar char="•"/>
            </a:pPr>
            <a:r>
              <a:rPr lang="en-US"/>
              <a:t>Provide overview of agenda – general time, lunch, restroom location</a:t>
            </a:r>
            <a:endParaRPr/>
          </a:p>
        </p:txBody>
      </p:sp>
      <p:sp>
        <p:nvSpPr>
          <p:cNvPr id="383" name="Google Shape;383;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0" lvl="0" indent="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I am going to walk you through a description of our fictitious school district, Heartland Public Schools,  along with an example of data on student enrollment</a:t>
            </a:r>
            <a:endParaRPr/>
          </a:p>
          <a:p>
            <a:pPr marL="171450" lvl="0" indent="-171450" algn="l" rtl="0">
              <a:lnSpc>
                <a:spcPct val="100000"/>
              </a:lnSpc>
              <a:spcBef>
                <a:spcPts val="0"/>
              </a:spcBef>
              <a:spcAft>
                <a:spcPts val="0"/>
              </a:spcAft>
              <a:buClr>
                <a:schemeClr val="dk1"/>
              </a:buClr>
              <a:buSzPts val="1200"/>
              <a:buFont typeface="Arial"/>
              <a:buChar char="•"/>
            </a:pPr>
            <a:r>
              <a:rPr lang="en-US"/>
              <a:t>Heartland Public Schools represents a community that is diverse geographically, economically and ethnically. </a:t>
            </a:r>
            <a:endParaRPr/>
          </a:p>
          <a:p>
            <a:pPr marL="171450" lvl="0" indent="-171450" algn="l" rtl="0">
              <a:lnSpc>
                <a:spcPct val="100000"/>
              </a:lnSpc>
              <a:spcBef>
                <a:spcPts val="0"/>
              </a:spcBef>
              <a:spcAft>
                <a:spcPts val="0"/>
              </a:spcAft>
              <a:buClr>
                <a:schemeClr val="dk1"/>
              </a:buClr>
              <a:buSzPts val="1200"/>
              <a:buFont typeface="Arial"/>
              <a:buChar char="•"/>
            </a:pPr>
            <a:r>
              <a:rPr lang="en-US"/>
              <a:t>It includes 12 high schools and 27 CTE programs across 14 Career Clusters. </a:t>
            </a:r>
            <a:endParaRPr/>
          </a:p>
        </p:txBody>
      </p:sp>
      <p:sp>
        <p:nvSpPr>
          <p:cNvPr id="640" name="Google Shape;640;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0" lvl="0" indent="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This slide represents the demographics of the total grade 9-12 students in the Heartland  Public Schools.  One would expect that since this represents the demographics of the students in the Heartland Public Schools that the representation of students in CTE programs should be proportionally similar. </a:t>
            </a:r>
            <a:endParaRPr/>
          </a:p>
          <a:p>
            <a:pPr marL="171450" lvl="0" indent="-171450" algn="l" rtl="0">
              <a:lnSpc>
                <a:spcPct val="100000"/>
              </a:lnSpc>
              <a:spcBef>
                <a:spcPts val="0"/>
              </a:spcBef>
              <a:spcAft>
                <a:spcPts val="0"/>
              </a:spcAft>
              <a:buClr>
                <a:schemeClr val="dk1"/>
              </a:buClr>
              <a:buSzPts val="1200"/>
              <a:buFont typeface="Arial"/>
              <a:buChar char="•"/>
            </a:pPr>
            <a:r>
              <a:rPr lang="en-US"/>
              <a:t>While there are other sub-groups and Special Populations used for Perkins disaggregation, for the purposes of this analysis and example, only these the sub-groups and special populations were utilized</a:t>
            </a:r>
            <a:endParaRPr/>
          </a:p>
        </p:txBody>
      </p:sp>
      <p:sp>
        <p:nvSpPr>
          <p:cNvPr id="648" name="Google Shape;648;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 </a:t>
            </a:r>
            <a:endParaRPr/>
          </a:p>
          <a:p>
            <a:pPr marL="171450" lvl="0" indent="-171450" algn="l" rtl="0">
              <a:lnSpc>
                <a:spcPct val="100000"/>
              </a:lnSpc>
              <a:spcBef>
                <a:spcPts val="0"/>
              </a:spcBef>
              <a:spcAft>
                <a:spcPts val="0"/>
              </a:spcAft>
              <a:buClr>
                <a:schemeClr val="dk1"/>
              </a:buClr>
              <a:buSzPts val="1200"/>
              <a:buFont typeface="Arial"/>
              <a:buChar char="•"/>
            </a:pPr>
            <a:r>
              <a:rPr lang="en-US"/>
              <a:t>This chart compares the proportion of CTE students by gender identity to the proportion of the all high school students at Heartland Public Schools. </a:t>
            </a:r>
            <a:endParaRPr/>
          </a:p>
          <a:p>
            <a:pPr marL="171450" lvl="0" indent="-171450" algn="l" rtl="0">
              <a:lnSpc>
                <a:spcPct val="100000"/>
              </a:lnSpc>
              <a:spcBef>
                <a:spcPts val="0"/>
              </a:spcBef>
              <a:spcAft>
                <a:spcPts val="0"/>
              </a:spcAft>
              <a:buClr>
                <a:schemeClr val="dk1"/>
              </a:buClr>
              <a:buSzPts val="1200"/>
              <a:buFont typeface="Arial"/>
              <a:buChar char="•"/>
            </a:pPr>
            <a:r>
              <a:rPr lang="en-US"/>
              <a:t>Female learners are underrepresented by 2 percentage points compared to all students. </a:t>
            </a:r>
            <a:endParaRPr/>
          </a:p>
        </p:txBody>
      </p:sp>
      <p:sp>
        <p:nvSpPr>
          <p:cNvPr id="656" name="Google Shape;656;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Looking across racial and ethnic groups, Hispanic learners are underrepresented in CTE by 8 percentage points compared to all 9-12 learners in Heartland Public Schools.</a:t>
            </a:r>
            <a:endParaRPr/>
          </a:p>
          <a:p>
            <a:pPr marL="171450" lvl="0" indent="-171450" algn="l" rtl="0">
              <a:lnSpc>
                <a:spcPct val="100000"/>
              </a:lnSpc>
              <a:spcBef>
                <a:spcPts val="0"/>
              </a:spcBef>
              <a:spcAft>
                <a:spcPts val="0"/>
              </a:spcAft>
              <a:buClr>
                <a:schemeClr val="dk1"/>
              </a:buClr>
              <a:buSzPts val="1200"/>
              <a:buFont typeface="Arial"/>
              <a:buChar char="•"/>
            </a:pPr>
            <a:r>
              <a:rPr lang="en-US"/>
              <a:t>Additionally, Black learners are underrepresented by 3 percentage points, and White learners are overrepresented by 10 percentage points. </a:t>
            </a:r>
            <a:endParaRPr/>
          </a:p>
        </p:txBody>
      </p:sp>
      <p:sp>
        <p:nvSpPr>
          <p:cNvPr id="687" name="Google Shape;687;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We also have data for three special populations at Heartland Public Schools: students with disabilities, learners who are from low-income families (called “economically disadvantaged” under Perkins V), and English learners. </a:t>
            </a:r>
            <a:endParaRPr/>
          </a:p>
          <a:p>
            <a:pPr marL="171450" lvl="0" indent="-171450" algn="l" rtl="0">
              <a:lnSpc>
                <a:spcPct val="100000"/>
              </a:lnSpc>
              <a:spcBef>
                <a:spcPts val="0"/>
              </a:spcBef>
              <a:spcAft>
                <a:spcPts val="0"/>
              </a:spcAft>
              <a:buClr>
                <a:schemeClr val="dk1"/>
              </a:buClr>
              <a:buSzPts val="1200"/>
              <a:buFont typeface="Arial"/>
              <a:buChar char="•"/>
            </a:pPr>
            <a:r>
              <a:rPr lang="en-US"/>
              <a:t>Students with disabilities are overrepresented in CTE by 6 percentage points compared to all 9-12 learners in Heartland Public Schools. This is because 20% of CTE students are learners with disabilities compared to only 14% of the total population. </a:t>
            </a:r>
            <a:endParaRPr/>
          </a:p>
          <a:p>
            <a:pPr marL="171450" lvl="0" indent="-171450" algn="l" rtl="0">
              <a:lnSpc>
                <a:spcPct val="100000"/>
              </a:lnSpc>
              <a:spcBef>
                <a:spcPts val="0"/>
              </a:spcBef>
              <a:spcAft>
                <a:spcPts val="0"/>
              </a:spcAft>
              <a:buClr>
                <a:schemeClr val="dk1"/>
              </a:buClr>
              <a:buSzPts val="1200"/>
              <a:buFont typeface="Arial"/>
              <a:buChar char="•"/>
            </a:pPr>
            <a:r>
              <a:rPr lang="en-US"/>
              <a:t>Economically disadvantaged learners are also overrepresented by 12 percentage points and English learners are underrepresented by 4 percentage points. </a:t>
            </a:r>
            <a:endParaRPr/>
          </a:p>
        </p:txBody>
      </p:sp>
      <p:sp>
        <p:nvSpPr>
          <p:cNvPr id="727" name="Google Shape;727;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4:notes"/>
          <p:cNvSpPr>
            <a:spLocks noGrp="1" noRot="1" noChangeAspect="1"/>
          </p:cNvSpPr>
          <p:nvPr>
            <p:ph type="sldImg" idx="2"/>
          </p:nvPr>
        </p:nvSpPr>
        <p:spPr>
          <a:xfrm>
            <a:off x="717550" y="2476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34:notes"/>
          <p:cNvSpPr txBox="1">
            <a:spLocks noGrp="1"/>
          </p:cNvSpPr>
          <p:nvPr>
            <p:ph type="body" idx="1"/>
          </p:nvPr>
        </p:nvSpPr>
        <p:spPr>
          <a:xfrm>
            <a:off x="701039" y="3769354"/>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i="1"/>
              <a:t>[Facilitator Note: There are built in animations in this slide.]</a:t>
            </a:r>
            <a:endParaRPr/>
          </a:p>
          <a:p>
            <a:pPr marL="171450" lvl="0" indent="-171450" algn="l" rtl="0">
              <a:lnSpc>
                <a:spcPct val="100000"/>
              </a:lnSpc>
              <a:spcBef>
                <a:spcPts val="0"/>
              </a:spcBef>
              <a:spcAft>
                <a:spcPts val="0"/>
              </a:spcAft>
              <a:buClr>
                <a:schemeClr val="dk1"/>
              </a:buClr>
              <a:buSzPts val="1200"/>
              <a:buFont typeface="Arial"/>
              <a:buChar char="•"/>
            </a:pPr>
            <a:r>
              <a:rPr lang="en-US"/>
              <a:t>Heartland has 27 CTE Programs offered in 14 Career Clusters.  The  Government and Marketing Career Clusters are not represented.</a:t>
            </a:r>
            <a:endParaRPr/>
          </a:p>
          <a:p>
            <a:pPr marL="171450" lvl="0" indent="-171450" algn="l" rtl="0">
              <a:lnSpc>
                <a:spcPct val="100000"/>
              </a:lnSpc>
              <a:spcBef>
                <a:spcPts val="0"/>
              </a:spcBef>
              <a:spcAft>
                <a:spcPts val="0"/>
              </a:spcAft>
              <a:buClr>
                <a:schemeClr val="dk1"/>
              </a:buClr>
              <a:buSzPts val="1200"/>
              <a:buFont typeface="Arial"/>
              <a:buChar char="•"/>
            </a:pPr>
            <a:r>
              <a:rPr lang="en-US"/>
              <a:t>These range from many traditional programs such as carpentry, business administration, culinary and a ranges of other programs such as Engineering, Mechatronics, computer programming, etc</a:t>
            </a:r>
            <a:endParaRPr sz="120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This slide represents the Heatmap that is generated using the proportionality analysis. There is also a copy of this heatmap in your participant workbook </a:t>
            </a:r>
            <a:r>
              <a:rPr lang="en-US" sz="1200">
                <a:solidFill>
                  <a:schemeClr val="dk1"/>
                </a:solidFill>
                <a:highlight>
                  <a:srgbClr val="FFFF00"/>
                </a:highlight>
                <a:latin typeface="Calibri"/>
                <a:ea typeface="Calibri"/>
                <a:cs typeface="Calibri"/>
                <a:sym typeface="Calibri"/>
              </a:rPr>
              <a:t>on page 10 </a:t>
            </a:r>
            <a:r>
              <a:rPr lang="en-US" sz="1200">
                <a:solidFill>
                  <a:schemeClr val="dk1"/>
                </a:solidFill>
                <a:latin typeface="Calibri"/>
                <a:ea typeface="Calibri"/>
                <a:cs typeface="Calibri"/>
                <a:sym typeface="Calibri"/>
              </a:rPr>
              <a:t>if it’s easier to follow along there.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If the cell is light orange, that means students in that subgroup are underrepresented in that program by more than 10 percentage points. If the cell is light blue, that means students in that subgroup are overrepresented by more than 10 percentage points.</a:t>
            </a:r>
            <a:endParaRPr/>
          </a:p>
          <a:p>
            <a:pPr marL="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[Click]</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Example: White students are overrepresented by 47% in Architectural Technology Program while </a:t>
            </a:r>
            <a:r>
              <a:rPr lang="en-US"/>
              <a:t>Hispanic</a:t>
            </a:r>
            <a:r>
              <a:rPr lang="en-US" sz="1200">
                <a:solidFill>
                  <a:schemeClr val="dk1"/>
                </a:solidFill>
                <a:latin typeface="Calibri"/>
                <a:ea typeface="Calibri"/>
                <a:cs typeface="Calibri"/>
                <a:sym typeface="Calibri"/>
              </a:rPr>
              <a:t> students are underrepresented by 27%</a:t>
            </a:r>
            <a:endParaRPr/>
          </a:p>
          <a:p>
            <a:pPr marL="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[Click]</a:t>
            </a:r>
            <a:endParaRPr/>
          </a:p>
          <a:p>
            <a:pPr marL="171450" lvl="0" indent="-171450" algn="l" rtl="0">
              <a:lnSpc>
                <a:spcPct val="100000"/>
              </a:lnSpc>
              <a:spcBef>
                <a:spcPts val="0"/>
              </a:spcBef>
              <a:spcAft>
                <a:spcPts val="0"/>
              </a:spcAft>
              <a:buClr>
                <a:schemeClr val="dk1"/>
              </a:buClr>
              <a:buSzPts val="1200"/>
              <a:buFont typeface="Arial"/>
              <a:buChar char="•"/>
            </a:pPr>
            <a:r>
              <a:rPr lang="en-US"/>
              <a:t>Hispanic</a:t>
            </a:r>
            <a:r>
              <a:rPr lang="en-US" sz="1200">
                <a:solidFill>
                  <a:schemeClr val="dk1"/>
                </a:solidFill>
                <a:latin typeface="Calibri"/>
                <a:ea typeface="Calibri"/>
                <a:cs typeface="Calibri"/>
                <a:sym typeface="Calibri"/>
              </a:rPr>
              <a:t> students are underrepresented in the Automotive program by 18% and Black students are overrepresented by 21%</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Note: While ELL is not implicated here, remember as a whole this population is underrepresented in the school district and current n size is very small.  – That may already be one issue to address for this district</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Remember- look at “n” size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Since this chart is also in your workbook, please take a moment and look at it.  Are there any other observations that you would like to call out? </a:t>
            </a:r>
            <a:endParaRPr/>
          </a:p>
          <a:p>
            <a:pPr marL="17145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762" name="Google Shape;762;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The heatmap illuminates opportunity gaps, or observable disparities in access or outcomes for specific subgroups or special populations. </a:t>
            </a:r>
            <a:endParaRPr/>
          </a:p>
        </p:txBody>
      </p:sp>
      <p:sp>
        <p:nvSpPr>
          <p:cNvPr id="772" name="Google Shape;772;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a:t>
            </a:r>
            <a:endParaRPr/>
          </a:p>
        </p:txBody>
      </p:sp>
      <p:sp>
        <p:nvSpPr>
          <p:cNvPr id="779" name="Google Shape;779;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We want to use the data to identify and describe opportunity gaps.  To do this, we want to be sure that we are indicating who is affected by this gap; what is the nature of the gap; and where and when this gap occurs. </a:t>
            </a:r>
            <a:endParaRPr/>
          </a:p>
        </p:txBody>
      </p:sp>
      <p:sp>
        <p:nvSpPr>
          <p:cNvPr id="786" name="Google Shape;786;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9" name="Google Shape;809;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 </a:t>
            </a:r>
            <a:endParaRPr/>
          </a:p>
          <a:p>
            <a:pPr marL="171450" lvl="0" indent="-171450" algn="l" rtl="0">
              <a:lnSpc>
                <a:spcPct val="100000"/>
              </a:lnSpc>
              <a:spcBef>
                <a:spcPts val="0"/>
              </a:spcBef>
              <a:spcAft>
                <a:spcPts val="0"/>
              </a:spcAft>
              <a:buClr>
                <a:schemeClr val="dk1"/>
              </a:buClr>
              <a:buSzPts val="1200"/>
              <a:buFont typeface="Arial"/>
              <a:buChar char="•"/>
            </a:pPr>
            <a:r>
              <a:rPr lang="en-US"/>
              <a:t>For example, if we zoom in on the Architectural Technology/Technician program in the Heartland Public Schools data we can observe a gap in enrollment for Hispanic learners. </a:t>
            </a:r>
            <a:endParaRPr/>
          </a:p>
          <a:p>
            <a:pPr marL="171450" lvl="0" indent="-171450" algn="l" rtl="0">
              <a:lnSpc>
                <a:spcPct val="100000"/>
              </a:lnSpc>
              <a:spcBef>
                <a:spcPts val="0"/>
              </a:spcBef>
              <a:spcAft>
                <a:spcPts val="0"/>
              </a:spcAft>
              <a:buClr>
                <a:schemeClr val="dk1"/>
              </a:buClr>
              <a:buSzPts val="1200"/>
              <a:buFont typeface="Arial"/>
              <a:buChar char="•"/>
            </a:pPr>
            <a:r>
              <a:rPr lang="en-US"/>
              <a:t>These learners are under-represented in this program by 27 percentage points compared to the overall student population. </a:t>
            </a:r>
            <a:endParaRPr/>
          </a:p>
        </p:txBody>
      </p:sp>
      <p:sp>
        <p:nvSpPr>
          <p:cNvPr id="810" name="Google Shape;810;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8" name="Google Shape;38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 </a:t>
            </a:r>
            <a:endParaRPr/>
          </a:p>
          <a:p>
            <a:pPr marL="171450" lvl="0" indent="-171450" algn="l" rtl="0">
              <a:lnSpc>
                <a:spcPct val="100000"/>
              </a:lnSpc>
              <a:spcBef>
                <a:spcPts val="0"/>
              </a:spcBef>
              <a:spcAft>
                <a:spcPts val="0"/>
              </a:spcAft>
              <a:buClr>
                <a:schemeClr val="dk1"/>
              </a:buClr>
              <a:buSzPts val="1200"/>
              <a:buFont typeface="Arial"/>
              <a:buChar char="•"/>
            </a:pPr>
            <a:r>
              <a:rPr lang="en-US"/>
              <a:t>Here are some additional observations and opportunity gaps at Heartland Public Schools. </a:t>
            </a:r>
            <a:endParaRPr/>
          </a:p>
        </p:txBody>
      </p:sp>
      <p:sp>
        <p:nvSpPr>
          <p:cNvPr id="820" name="Google Shape;820;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40:notes"/>
          <p:cNvSpPr>
            <a:spLocks noGrp="1" noRot="1" noChangeAspect="1"/>
          </p:cNvSpPr>
          <p:nvPr>
            <p:ph type="sldImg" idx="2"/>
          </p:nvPr>
        </p:nvSpPr>
        <p:spPr>
          <a:xfrm>
            <a:off x="717550" y="382588"/>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40:notes"/>
          <p:cNvSpPr txBox="1">
            <a:spLocks noGrp="1"/>
          </p:cNvSpPr>
          <p:nvPr>
            <p:ph type="body" idx="1"/>
          </p:nvPr>
        </p:nvSpPr>
        <p:spPr>
          <a:xfrm>
            <a:off x="701039" y="3949236"/>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i="1"/>
              <a:t>*** Customize to fit your data. You may want to add notes on data limitations if necessary.***</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Enrollment patterns can shift dramatically from one year to the next. On a state scale, these fluctuations won’t change the analysis much, but there can be significant shifts at the local level. If possible, consider using three-year averages for your dashboard to account for these fluctuations.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This dashboard – and the workshop – is focused on CTE program enrollment, which can help evaluate equity of access but not equity of outcomes. Further data analysis is needed to identify if learners are being supported equitably within their programs and whether they are transitioning equitably into further education, employment or other pathways.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Small enrollment counts by population or program could have an outsized impact on the data. As a general rule, be cautious of any cells smaller than 5 and any programs that enroll fewer than 20 students. The dashboard is designed to automatically identify programs with fewer than 50 students.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We also want to acknowledge the different data expertise represented in the room. This exercise shouldn’t require a great deal of expertise, but feel free to ask questions about the data if you have any. </a:t>
            </a:r>
            <a:endParaRPr/>
          </a:p>
          <a:p>
            <a:pPr marL="17145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And finally, we realize we might be missing some valuable perspectives that can help add context to what we’re seeing in the data. One of our objectives for today’s workshop is to identify other stakeholders we want to hear from to get a better understanding of what we’re seeing in the data. </a:t>
            </a:r>
            <a:endParaRPr/>
          </a:p>
        </p:txBody>
      </p:sp>
      <p:sp>
        <p:nvSpPr>
          <p:cNvPr id="828" name="Google Shape;828;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4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a:t>
            </a:r>
            <a:endParaRPr/>
          </a:p>
        </p:txBody>
      </p:sp>
      <p:sp>
        <p:nvSpPr>
          <p:cNvPr id="836" name="Google Shape;836;p4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As you go through this process of identifying opportunity gaps you might notice that there are a lot of disparities across programs and subgroups – but don’t panic. </a:t>
            </a:r>
            <a:endParaRPr/>
          </a:p>
          <a:p>
            <a:pPr marL="171450" lvl="0" indent="-171450" algn="l" rtl="0">
              <a:lnSpc>
                <a:spcPct val="100000"/>
              </a:lnSpc>
              <a:spcBef>
                <a:spcPts val="0"/>
              </a:spcBef>
              <a:spcAft>
                <a:spcPts val="0"/>
              </a:spcAft>
              <a:buClr>
                <a:schemeClr val="dk1"/>
              </a:buClr>
              <a:buSzPts val="1200"/>
              <a:buFont typeface="Arial"/>
              <a:buChar char="•"/>
            </a:pPr>
            <a:r>
              <a:rPr lang="en-US"/>
              <a:t>It helps to start by prioritizing the most urgent </a:t>
            </a:r>
            <a:r>
              <a:rPr lang="en-US" u="none"/>
              <a:t>opportunity gaps that you want to examine. Here are a few considerations to help you focus your examination of the data. </a:t>
            </a:r>
            <a:endParaRPr/>
          </a:p>
          <a:p>
            <a:pPr marL="0" lvl="0" indent="0" algn="l" rtl="0">
              <a:lnSpc>
                <a:spcPct val="100000"/>
              </a:lnSpc>
              <a:spcBef>
                <a:spcPts val="0"/>
              </a:spcBef>
              <a:spcAft>
                <a:spcPts val="0"/>
              </a:spcAft>
              <a:buSzPts val="1400"/>
              <a:buNone/>
            </a:pPr>
            <a:endParaRPr/>
          </a:p>
        </p:txBody>
      </p:sp>
      <p:sp>
        <p:nvSpPr>
          <p:cNvPr id="843" name="Google Shape;843;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2" name="Google Shape;852;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Instructions</a:t>
            </a:r>
            <a:endParaRPr/>
          </a:p>
          <a:p>
            <a:pPr marL="171450" lvl="0" indent="-171450" algn="l" rtl="0">
              <a:lnSpc>
                <a:spcPct val="100000"/>
              </a:lnSpc>
              <a:spcBef>
                <a:spcPts val="0"/>
              </a:spcBef>
              <a:spcAft>
                <a:spcPts val="0"/>
              </a:spcAft>
              <a:buClr>
                <a:schemeClr val="dk1"/>
              </a:buClr>
              <a:buSzPts val="1200"/>
              <a:buFont typeface="Arial"/>
              <a:buChar char="•"/>
            </a:pPr>
            <a:r>
              <a:rPr lang="en-US"/>
              <a:t>Split participants into groups by table</a:t>
            </a:r>
            <a:endParaRPr/>
          </a:p>
          <a:p>
            <a:pPr marL="171450" lvl="0" indent="-171450" algn="l" rtl="0">
              <a:lnSpc>
                <a:spcPct val="100000"/>
              </a:lnSpc>
              <a:spcBef>
                <a:spcPts val="0"/>
              </a:spcBef>
              <a:spcAft>
                <a:spcPts val="0"/>
              </a:spcAft>
              <a:buClr>
                <a:schemeClr val="dk1"/>
              </a:buClr>
              <a:buSzPts val="1200"/>
              <a:buFont typeface="Arial"/>
              <a:buChar char="•"/>
            </a:pPr>
            <a:r>
              <a:rPr lang="en-US"/>
              <a:t>Ask them to open their workbook to page 12</a:t>
            </a:r>
            <a:endParaRPr/>
          </a:p>
          <a:p>
            <a:pPr marL="171450" lvl="0" indent="-171450" algn="l" rtl="0">
              <a:lnSpc>
                <a:spcPct val="100000"/>
              </a:lnSpc>
              <a:spcBef>
                <a:spcPts val="0"/>
              </a:spcBef>
              <a:spcAft>
                <a:spcPts val="0"/>
              </a:spcAft>
              <a:buClr>
                <a:schemeClr val="dk1"/>
              </a:buClr>
              <a:buSzPts val="1200"/>
              <a:buFont typeface="Arial"/>
              <a:buChar char="•"/>
            </a:pPr>
            <a:r>
              <a:rPr lang="en-US"/>
              <a:t>Take time together as a group to examine the data, answer these questions and identify three opportunity gaps. </a:t>
            </a:r>
            <a:endParaRPr/>
          </a:p>
          <a:p>
            <a:pPr marL="171450" lvl="0" indent="-171450" algn="l" rtl="0">
              <a:lnSpc>
                <a:spcPct val="100000"/>
              </a:lnSpc>
              <a:spcBef>
                <a:spcPts val="0"/>
              </a:spcBef>
              <a:spcAft>
                <a:spcPts val="0"/>
              </a:spcAft>
              <a:buClr>
                <a:schemeClr val="dk1"/>
              </a:buClr>
              <a:buSzPts val="1200"/>
              <a:buFont typeface="Arial"/>
              <a:buChar char="•"/>
            </a:pPr>
            <a:r>
              <a:rPr lang="en-US"/>
              <a:t>Encourage participants to look beyond the gender disparities.  We know these still exist and these have been the long-term focus of Perkins. Instead, look at the range of disparities. </a:t>
            </a:r>
            <a:endParaRPr/>
          </a:p>
          <a:p>
            <a:pPr marL="0" lvl="0" indent="0" algn="l" rtl="0">
              <a:lnSpc>
                <a:spcPct val="100000"/>
              </a:lnSpc>
              <a:spcBef>
                <a:spcPts val="0"/>
              </a:spcBef>
              <a:spcAft>
                <a:spcPts val="0"/>
              </a:spcAft>
              <a:buSzPts val="1400"/>
              <a:buNone/>
            </a:pPr>
            <a:endParaRPr/>
          </a:p>
        </p:txBody>
      </p:sp>
      <p:sp>
        <p:nvSpPr>
          <p:cNvPr id="853" name="Google Shape;853;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3ba980cf9e_1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23ba980cf9e_1_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3" name="Google Shape;863;g23ba980cf9e_1_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3ba980cf9e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3ba980cf9e_1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0" name="Google Shape;870;g23ba980cf9e_1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Kevin </a:t>
            </a:r>
            <a:r>
              <a:rPr lang="en-US" sz="1200">
                <a:solidFill>
                  <a:schemeClr val="dk1"/>
                </a:solidFill>
                <a:latin typeface="Calibri"/>
                <a:ea typeface="Calibri"/>
                <a:cs typeface="Calibri"/>
                <a:sym typeface="Calibri"/>
              </a:rPr>
              <a:t>Talking points</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Root cause analysis comes out of an industrial mechanical environment, but it is a valuable process to use when trying to understand causes for opportunity gaps in education.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This diagram shows how the industry applies this problem solving approach. It applies logical and critical thinking along with analytical skills to identify the deepest causes of a problem. By clearly defining the problem and causes or factors that led to the problem in the first place, you can more easily address the roots instead of applying an impermanent “band-aid” solution to the symptoms.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 education, however, there are usually multiple causes of a particular challenge or issue rather than a single root cause. While we still follow the same process outlined in this chart, it is important to consider multiple root causes and how they may compound one another.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It is important to identify the problem with data and more thoroughly define and understand this problem – or in our case- the opportunity gaps in order to further understand and resolve underlying causes. </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878" name="Google Shape;878;p4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a:t>
            </a:r>
            <a:r>
              <a:rPr lang="en-US" sz="1200"/>
              <a:t>Talking points</a:t>
            </a:r>
            <a:endParaRPr/>
          </a:p>
          <a:p>
            <a:pPr marL="171450" lvl="0" indent="-171450" algn="l" rtl="0">
              <a:lnSpc>
                <a:spcPct val="100000"/>
              </a:lnSpc>
              <a:spcBef>
                <a:spcPts val="0"/>
              </a:spcBef>
              <a:spcAft>
                <a:spcPts val="0"/>
              </a:spcAft>
              <a:buClr>
                <a:schemeClr val="dk1"/>
              </a:buClr>
              <a:buSzPts val="1200"/>
              <a:buFont typeface="Arial"/>
              <a:buChar char="•"/>
            </a:pPr>
            <a:r>
              <a:rPr lang="en-US" sz="1200"/>
              <a:t>A root cause analysis method of problem solving is designed to uncover the </a:t>
            </a:r>
            <a:r>
              <a:rPr lang="en-US" sz="1200" u="none"/>
              <a:t>deepest root(s) </a:t>
            </a:r>
            <a:r>
              <a:rPr lang="en-US" sz="1200"/>
              <a:t>and causes  of the opportunity gap.</a:t>
            </a:r>
            <a:endParaRPr/>
          </a:p>
          <a:p>
            <a:pPr marL="171450" lvl="0" indent="-171450" algn="l" rtl="0">
              <a:lnSpc>
                <a:spcPct val="100000"/>
              </a:lnSpc>
              <a:spcBef>
                <a:spcPts val="0"/>
              </a:spcBef>
              <a:spcAft>
                <a:spcPts val="0"/>
              </a:spcAft>
              <a:buClr>
                <a:schemeClr val="dk1"/>
              </a:buClr>
              <a:buSzPts val="1200"/>
              <a:buFont typeface="Arial"/>
              <a:buChar char="•"/>
            </a:pPr>
            <a:r>
              <a:rPr lang="en-US" sz="1200"/>
              <a:t>If you think of the term ”root cause” as an analogy to a weed, consider that you must dig deeper to get to the root in order to eliminate a weed. If you focus only on the symptom of the problem, in this case to keep the weed from growing back, you will not eliminate the problem. You must dig deeper. These deeper roots may not be obvious, but they are often the underlying cause that is creating the “symptom” – in this case the weed. These causes would need to be addressed in order to correct the symptom or result in a reduction of the symptom. </a:t>
            </a:r>
            <a:endParaRPr/>
          </a:p>
          <a:p>
            <a:pPr marL="171450" lvl="0" indent="-171450" algn="l" rtl="0">
              <a:lnSpc>
                <a:spcPct val="100000"/>
              </a:lnSpc>
              <a:spcBef>
                <a:spcPts val="0"/>
              </a:spcBef>
              <a:spcAft>
                <a:spcPts val="0"/>
              </a:spcAft>
              <a:buClr>
                <a:schemeClr val="dk1"/>
              </a:buClr>
              <a:buSzPts val="1200"/>
              <a:buFont typeface="Arial"/>
              <a:buChar char="•"/>
            </a:pPr>
            <a:r>
              <a:rPr lang="en-US" sz="1200"/>
              <a:t>When you are analyzing your data, you have identified an opportunity gap, which is the symptom. The opportunity gap is a signal that something might be happening below the surface that is causing inequities. We must dig deeper to identify the underlying causes. </a:t>
            </a:r>
            <a:endParaRPr/>
          </a:p>
          <a:p>
            <a:pPr marL="171450" lvl="0" indent="-171450" algn="l" rtl="0">
              <a:lnSpc>
                <a:spcPct val="100000"/>
              </a:lnSpc>
              <a:spcBef>
                <a:spcPts val="0"/>
              </a:spcBef>
              <a:spcAft>
                <a:spcPts val="0"/>
              </a:spcAft>
              <a:buClr>
                <a:schemeClr val="dk1"/>
              </a:buClr>
              <a:buSzPts val="1200"/>
              <a:buFont typeface="Arial"/>
              <a:buChar char="•"/>
            </a:pPr>
            <a:r>
              <a:rPr lang="en-US" sz="1200"/>
              <a:t>In complex social systems, such as schools and colleges, you will typically find that there is not one single root cause; rather, you’ll find that the root of any “opportunity gap” is actually a system of causes when you begin to break it down into parts. Often clusters of causal factors  contribute to the problem.</a:t>
            </a:r>
            <a:endParaRPr/>
          </a:p>
          <a:p>
            <a:pPr marL="171450" lvl="0" indent="-171450" algn="l" rtl="0">
              <a:lnSpc>
                <a:spcPct val="100000"/>
              </a:lnSpc>
              <a:spcBef>
                <a:spcPts val="0"/>
              </a:spcBef>
              <a:spcAft>
                <a:spcPts val="0"/>
              </a:spcAft>
              <a:buClr>
                <a:schemeClr val="dk1"/>
              </a:buClr>
              <a:buSzPts val="1200"/>
              <a:buFont typeface="Arial"/>
              <a:buChar char="•"/>
            </a:pPr>
            <a:r>
              <a:rPr lang="en-US"/>
              <a:t>It’s important to note that root cause analysis can also be used to understand causes for “positive” symptoms. For example, if there are specific programs that you have in your school or college that are proportionally represented by all sub-groups, you may want to explore the reasons for this. Perhaps these conditions can be replicated to impact other areas in your school/college.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87" name="Google Shape;887;p4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For the root cause analysis process to work, you must be willing to be open and vulnerable, but this can easily become a stumbling block. </a:t>
            </a:r>
            <a:endParaRPr/>
          </a:p>
          <a:p>
            <a:pPr marL="171450" lvl="0" indent="-171450" algn="l" rtl="0">
              <a:lnSpc>
                <a:spcPct val="100000"/>
              </a:lnSpc>
              <a:spcBef>
                <a:spcPts val="0"/>
              </a:spcBef>
              <a:spcAft>
                <a:spcPts val="0"/>
              </a:spcAft>
              <a:buClr>
                <a:schemeClr val="dk1"/>
              </a:buClr>
              <a:buSzPts val="1200"/>
              <a:buFont typeface="Arial"/>
              <a:buChar char="•"/>
            </a:pPr>
            <a:r>
              <a:rPr lang="en-US"/>
              <a:t>It is important for school and institutional leaders to foster a safe, collaborative environment in which all participants can be open and honest. </a:t>
            </a:r>
            <a:endParaRPr/>
          </a:p>
        </p:txBody>
      </p:sp>
      <p:sp>
        <p:nvSpPr>
          <p:cNvPr id="899" name="Google Shape;899;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US" b="1"/>
              <a:t>Suela: </a:t>
            </a:r>
            <a:endParaRPr b="1"/>
          </a:p>
          <a:p>
            <a:pPr marL="457200" lvl="0" indent="-317500" algn="l" rtl="0">
              <a:lnSpc>
                <a:spcPct val="100000"/>
              </a:lnSpc>
              <a:spcBef>
                <a:spcPts val="0"/>
              </a:spcBef>
              <a:spcAft>
                <a:spcPts val="0"/>
              </a:spcAft>
              <a:buSzPts val="1400"/>
              <a:buChar char="●"/>
            </a:pPr>
            <a:r>
              <a:rPr lang="en-US"/>
              <a:t>Before we engage in Opportunity Gap Analysis, establishing community agreements or a shared understanding of rules and expectations is vitally important to guide the conversation. </a:t>
            </a:r>
            <a:endParaRPr/>
          </a:p>
          <a:p>
            <a:pPr marL="457200" lvl="0" indent="-317500" algn="l" rtl="0">
              <a:lnSpc>
                <a:spcPct val="100000"/>
              </a:lnSpc>
              <a:spcBef>
                <a:spcPts val="0"/>
              </a:spcBef>
              <a:spcAft>
                <a:spcPts val="0"/>
              </a:spcAft>
              <a:buSzPts val="1400"/>
              <a:buChar char="●"/>
            </a:pPr>
            <a:r>
              <a:rPr lang="en-US"/>
              <a:t>Establishing community agreements in a collaborative approach with all participants involved in the process is advisable for your workshops as well. This shared ownership of the space encourages vulnerability, engagement, and a willingness to learn with one another. </a:t>
            </a:r>
            <a:endParaRPr/>
          </a:p>
          <a:p>
            <a:pPr marL="457200" lvl="0" indent="-317500" algn="l" rtl="0">
              <a:lnSpc>
                <a:spcPct val="100000"/>
              </a:lnSpc>
              <a:spcBef>
                <a:spcPts val="0"/>
              </a:spcBef>
              <a:spcAft>
                <a:spcPts val="0"/>
              </a:spcAft>
              <a:buSzPts val="1400"/>
              <a:buChar char="●"/>
            </a:pPr>
            <a:r>
              <a:rPr lang="en-US"/>
              <a:t>We also talk about the opportunity to create safe spaces and also take it to another level to create brave spaces. So what is the difference between each one? </a:t>
            </a:r>
            <a:endParaRPr/>
          </a:p>
        </p:txBody>
      </p:sp>
      <p:sp>
        <p:nvSpPr>
          <p:cNvPr id="395" name="Google Shape;395;p1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4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SzPts val="1400"/>
              <a:buNone/>
            </a:pPr>
            <a:r>
              <a:rPr lang="en-US" sz="1100"/>
              <a:t>Kevin talking points:</a:t>
            </a:r>
            <a:endParaRPr sz="1100"/>
          </a:p>
          <a:p>
            <a:pPr marL="0" lvl="0" indent="0" algn="l" rtl="0">
              <a:lnSpc>
                <a:spcPct val="115000"/>
              </a:lnSpc>
              <a:spcBef>
                <a:spcPts val="0"/>
              </a:spcBef>
              <a:spcAft>
                <a:spcPts val="0"/>
              </a:spcAft>
              <a:buSzPts val="1400"/>
              <a:buNone/>
            </a:pPr>
            <a:endParaRPr sz="1100"/>
          </a:p>
          <a:p>
            <a:pPr marL="457200" lvl="0" indent="-298450" algn="l" rtl="0">
              <a:lnSpc>
                <a:spcPct val="115000"/>
              </a:lnSpc>
              <a:spcBef>
                <a:spcPts val="0"/>
              </a:spcBef>
              <a:spcAft>
                <a:spcPts val="0"/>
              </a:spcAft>
              <a:buClr>
                <a:schemeClr val="dk1"/>
              </a:buClr>
              <a:buSzPts val="1100"/>
              <a:buChar char="●"/>
            </a:pPr>
            <a:r>
              <a:rPr lang="en-US" sz="1100">
                <a:highlight>
                  <a:srgbClr val="FFFFFF"/>
                </a:highlight>
              </a:rPr>
              <a:t>But it is important for everyone coming into this conversation, that we have biases, because everyone has biases.</a:t>
            </a:r>
            <a:endParaRPr sz="1100">
              <a:highlight>
                <a:srgbClr val="FFFFFF"/>
              </a:highlight>
            </a:endParaRPr>
          </a:p>
          <a:p>
            <a:pPr marL="457200" lvl="0" indent="-298450" algn="l" rtl="0">
              <a:lnSpc>
                <a:spcPct val="115000"/>
              </a:lnSpc>
              <a:spcBef>
                <a:spcPts val="0"/>
              </a:spcBef>
              <a:spcAft>
                <a:spcPts val="0"/>
              </a:spcAft>
              <a:buClr>
                <a:schemeClr val="dk1"/>
              </a:buClr>
              <a:buSzPts val="1100"/>
              <a:buChar char="●"/>
            </a:pPr>
            <a:r>
              <a:rPr lang="en-US" sz="1100">
                <a:highlight>
                  <a:srgbClr val="FFFFFF"/>
                </a:highlight>
              </a:rPr>
              <a:t>These can be conscious or unconscious biases. The unconscious biases are also known as implicit biases - the unconscious attitudes, reactions, and stereotypes that affect behavior and understanding. </a:t>
            </a:r>
            <a:endParaRPr sz="1100">
              <a:highlight>
                <a:srgbClr val="FFFFFF"/>
              </a:highlight>
            </a:endParaRPr>
          </a:p>
          <a:p>
            <a:pPr marL="457200" lvl="0" indent="-298450" algn="l" rtl="0">
              <a:lnSpc>
                <a:spcPct val="115000"/>
              </a:lnSpc>
              <a:spcBef>
                <a:spcPts val="0"/>
              </a:spcBef>
              <a:spcAft>
                <a:spcPts val="0"/>
              </a:spcAft>
              <a:buClr>
                <a:schemeClr val="dk1"/>
              </a:buClr>
              <a:buSzPts val="1100"/>
              <a:buChar char="●"/>
            </a:pPr>
            <a:r>
              <a:rPr lang="en-US" sz="1100">
                <a:highlight>
                  <a:srgbClr val="FFFFFF"/>
                </a:highlight>
              </a:rPr>
              <a:t>It is important to be aware of our implicit biases, particularly biases that do not align with our true values, intentions or beliefs in order to interrupt or prevent them from impacting decisions about policy or practice.</a:t>
            </a:r>
            <a:endParaRPr sz="1100">
              <a:highlight>
                <a:srgbClr val="FFFFFF"/>
              </a:highlight>
            </a:endParaRPr>
          </a:p>
          <a:p>
            <a:pPr marL="457200" lvl="0" indent="-298450" algn="l" rtl="0">
              <a:lnSpc>
                <a:spcPct val="115000"/>
              </a:lnSpc>
              <a:spcBef>
                <a:spcPts val="0"/>
              </a:spcBef>
              <a:spcAft>
                <a:spcPts val="0"/>
              </a:spcAft>
              <a:buClr>
                <a:schemeClr val="dk1"/>
              </a:buClr>
              <a:buSzPts val="1100"/>
              <a:buChar char="●"/>
            </a:pPr>
            <a:r>
              <a:rPr lang="en-US" sz="1100">
                <a:highlight>
                  <a:srgbClr val="FFFFFF"/>
                </a:highlight>
              </a:rPr>
              <a:t>Examples of implicit biases in education are assumptions instructors can hold about a student’s learning behaviors and their capability for academic success, which are tied to their identity and/or background.</a:t>
            </a:r>
            <a:endParaRPr sz="1100">
              <a:highlight>
                <a:srgbClr val="FFFFFF"/>
              </a:highlight>
            </a:endParaRPr>
          </a:p>
          <a:p>
            <a:pPr marL="457200" lvl="0" indent="-298450" algn="l" rtl="0">
              <a:lnSpc>
                <a:spcPct val="115000"/>
              </a:lnSpc>
              <a:spcBef>
                <a:spcPts val="0"/>
              </a:spcBef>
              <a:spcAft>
                <a:spcPts val="0"/>
              </a:spcAft>
              <a:buClr>
                <a:schemeClr val="dk1"/>
              </a:buClr>
              <a:buSzPts val="1100"/>
              <a:buChar char="●"/>
            </a:pPr>
            <a:r>
              <a:rPr lang="en-US" sz="1100">
                <a:highlight>
                  <a:srgbClr val="FFFFFF"/>
                </a:highlight>
              </a:rPr>
              <a:t>In CTE, these biases may show up in the way school counselors and administrators provide counseling and advising services and recommend programs of study.</a:t>
            </a:r>
            <a:endParaRPr sz="1100">
              <a:highlight>
                <a:srgbClr val="FFFFFF"/>
              </a:highlight>
            </a:endParaRPr>
          </a:p>
          <a:p>
            <a:pPr marL="0" lvl="0" indent="0" algn="l" rtl="0">
              <a:lnSpc>
                <a:spcPct val="115000"/>
              </a:lnSpc>
              <a:spcBef>
                <a:spcPts val="0"/>
              </a:spcBef>
              <a:spcAft>
                <a:spcPts val="0"/>
              </a:spcAft>
              <a:buSzPts val="1400"/>
              <a:buNone/>
            </a:pPr>
            <a:endParaRPr sz="1100"/>
          </a:p>
        </p:txBody>
      </p:sp>
      <p:sp>
        <p:nvSpPr>
          <p:cNvPr id="908" name="Google Shape;908;p4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49:notes"/>
          <p:cNvSpPr>
            <a:spLocks noGrp="1" noRot="1" noChangeAspect="1"/>
          </p:cNvSpPr>
          <p:nvPr>
            <p:ph type="sldImg" idx="2"/>
          </p:nvPr>
        </p:nvSpPr>
        <p:spPr>
          <a:xfrm>
            <a:off x="717550" y="4127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49:notes"/>
          <p:cNvSpPr txBox="1">
            <a:spLocks noGrp="1"/>
          </p:cNvSpPr>
          <p:nvPr>
            <p:ph type="body" idx="1"/>
          </p:nvPr>
        </p:nvSpPr>
        <p:spPr>
          <a:xfrm>
            <a:off x="701039" y="3889276"/>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As we consider root causes we want to be sure that we are examining “systems” and not looking to blame people or groups. </a:t>
            </a:r>
            <a:r>
              <a:rPr lang="en-US">
                <a:latin typeface="Calibri"/>
                <a:ea typeface="Calibri"/>
                <a:cs typeface="Calibri"/>
                <a:sym typeface="Calibri"/>
              </a:rPr>
              <a:t>Systems are composed of an organized array of interdependent and interacting components. </a:t>
            </a:r>
            <a:r>
              <a:rPr lang="en-US"/>
              <a:t>Let’s explore how we may be able to organize some root causes. This diagram shows several different categories that can be considered. Note that these categories are overlapping.  </a:t>
            </a:r>
            <a:endParaRPr/>
          </a:p>
          <a:p>
            <a:pPr marL="628650" marR="0" lvl="1" indent="-171450" algn="l" rtl="0">
              <a:lnSpc>
                <a:spcPct val="100000"/>
              </a:lnSpc>
              <a:spcBef>
                <a:spcPts val="0"/>
              </a:spcBef>
              <a:spcAft>
                <a:spcPts val="0"/>
              </a:spcAft>
              <a:buClr>
                <a:schemeClr val="dk1"/>
              </a:buClr>
              <a:buSzPts val="1200"/>
              <a:buFont typeface="Arial"/>
              <a:buChar char="•"/>
            </a:pPr>
            <a:r>
              <a:rPr lang="en-US" b="1"/>
              <a:t>Beliefs/expectations include </a:t>
            </a:r>
            <a:r>
              <a:rPr lang="en-US"/>
              <a:t>the expectations and values in relation to CTE itself and/or to specific learner groups. This is where we may see implicit bias, CTE stigma or stereotypes about particular groups.</a:t>
            </a:r>
            <a:endParaRPr/>
          </a:p>
          <a:p>
            <a:pPr marL="628650" lvl="1" indent="-171450" algn="l" rtl="0">
              <a:lnSpc>
                <a:spcPct val="100000"/>
              </a:lnSpc>
              <a:spcBef>
                <a:spcPts val="0"/>
              </a:spcBef>
              <a:spcAft>
                <a:spcPts val="0"/>
              </a:spcAft>
              <a:buClr>
                <a:schemeClr val="dk1"/>
              </a:buClr>
              <a:buSzPts val="1200"/>
              <a:buFont typeface="Arial"/>
              <a:buChar char="•"/>
            </a:pPr>
            <a:r>
              <a:rPr lang="en-US" b="1"/>
              <a:t>Policies/processes </a:t>
            </a:r>
            <a:r>
              <a:rPr lang="en-US"/>
              <a:t>include state, district and/or institutional policies and procedures that create barriers to access or success in CTE programs. This may include admission requirements, scheduling and funding limitations. </a:t>
            </a:r>
            <a:endParaRPr/>
          </a:p>
          <a:p>
            <a:pPr marL="628650" lvl="1" indent="-171450" algn="l" rtl="0">
              <a:lnSpc>
                <a:spcPct val="100000"/>
              </a:lnSpc>
              <a:spcBef>
                <a:spcPts val="0"/>
              </a:spcBef>
              <a:spcAft>
                <a:spcPts val="0"/>
              </a:spcAft>
              <a:buClr>
                <a:schemeClr val="dk1"/>
              </a:buClr>
              <a:buSzPts val="1200"/>
              <a:buFont typeface="Arial"/>
              <a:buChar char="•"/>
            </a:pPr>
            <a:r>
              <a:rPr lang="en-US" b="1"/>
              <a:t>Environment</a:t>
            </a:r>
            <a:r>
              <a:rPr lang="en-US"/>
              <a:t> includes the geographic and/or socioeconomic factors that impact access and/or prevent learners from realizing their educational and career goals. This may be lack of access to equipment, financial barriers, transportation, etc. </a:t>
            </a:r>
            <a:endParaRPr/>
          </a:p>
          <a:p>
            <a:pPr marL="628650" lvl="1" indent="-171450" algn="l" rtl="0">
              <a:lnSpc>
                <a:spcPct val="100000"/>
              </a:lnSpc>
              <a:spcBef>
                <a:spcPts val="0"/>
              </a:spcBef>
              <a:spcAft>
                <a:spcPts val="0"/>
              </a:spcAft>
              <a:buClr>
                <a:schemeClr val="dk1"/>
              </a:buClr>
              <a:buSzPts val="1200"/>
              <a:buFont typeface="Arial"/>
              <a:buChar char="•"/>
            </a:pPr>
            <a:r>
              <a:rPr lang="en-US" b="1"/>
              <a:t>Instruction</a:t>
            </a:r>
            <a:r>
              <a:rPr lang="en-US"/>
              <a:t> includes barriers related to teaching and learning in the CTE classroom such as lack of accommodations for students with disabilities, bias in the curriculum or insufficient preparation prior to entering CTE program.</a:t>
            </a:r>
            <a:endParaRPr/>
          </a:p>
          <a:p>
            <a:pPr marL="628650" lvl="1" indent="-171450" algn="l" rtl="0">
              <a:lnSpc>
                <a:spcPct val="100000"/>
              </a:lnSpc>
              <a:spcBef>
                <a:spcPts val="0"/>
              </a:spcBef>
              <a:spcAft>
                <a:spcPts val="0"/>
              </a:spcAft>
              <a:buClr>
                <a:schemeClr val="dk1"/>
              </a:buClr>
              <a:buSzPts val="1200"/>
              <a:buFont typeface="Arial"/>
              <a:buChar char="•"/>
            </a:pPr>
            <a:r>
              <a:rPr lang="en-US" b="1"/>
              <a:t>People</a:t>
            </a:r>
            <a:r>
              <a:rPr lang="en-US"/>
              <a:t> includes barriers related to staffing such as insufficient school counselors or career advisors; shortage of qualified teachers and faculty and/or lack of diversity in the CTE teacher workforce and among industry partners. </a:t>
            </a:r>
            <a:endParaRPr/>
          </a:p>
          <a:p>
            <a:pPr marL="171450" lvl="0" indent="-171450" algn="l" rtl="0">
              <a:lnSpc>
                <a:spcPct val="100000"/>
              </a:lnSpc>
              <a:spcBef>
                <a:spcPts val="0"/>
              </a:spcBef>
              <a:spcAft>
                <a:spcPts val="0"/>
              </a:spcAft>
              <a:buClr>
                <a:schemeClr val="dk1"/>
              </a:buClr>
              <a:buSzPts val="1200"/>
              <a:buFont typeface="Arial"/>
              <a:buChar char="•"/>
            </a:pPr>
            <a:r>
              <a:rPr lang="en-US"/>
              <a:t>Again, these are not discrete categories. There may be root causes that fit into many of these areas. These are examples to spur brainstorming to ensure that you are considering causes from several angles. </a:t>
            </a:r>
            <a:endParaRPr/>
          </a:p>
        </p:txBody>
      </p:sp>
      <p:sp>
        <p:nvSpPr>
          <p:cNvPr id="916" name="Google Shape;916;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Let’s go back to our example from Heartland Public Schools. </a:t>
            </a:r>
            <a:endParaRPr/>
          </a:p>
          <a:p>
            <a:pPr marL="171450" lvl="0" indent="-171450" algn="l" rtl="0">
              <a:lnSpc>
                <a:spcPct val="100000"/>
              </a:lnSpc>
              <a:spcBef>
                <a:spcPts val="0"/>
              </a:spcBef>
              <a:spcAft>
                <a:spcPts val="0"/>
              </a:spcAft>
              <a:buClr>
                <a:schemeClr val="dk1"/>
              </a:buClr>
              <a:buSzPts val="1200"/>
              <a:buFont typeface="Arial"/>
              <a:buChar char="•"/>
            </a:pPr>
            <a:r>
              <a:rPr lang="en-US"/>
              <a:t>We’ve observed a sizable gap in participation of Hispanic learners in the Architectural Technology Program. </a:t>
            </a:r>
            <a:endParaRPr/>
          </a:p>
          <a:p>
            <a:pPr marL="171450" lvl="0" indent="-171450" algn="l" rtl="0">
              <a:lnSpc>
                <a:spcPct val="100000"/>
              </a:lnSpc>
              <a:spcBef>
                <a:spcPts val="0"/>
              </a:spcBef>
              <a:spcAft>
                <a:spcPts val="0"/>
              </a:spcAft>
              <a:buClr>
                <a:schemeClr val="dk1"/>
              </a:buClr>
              <a:buSzPts val="1200"/>
              <a:buFont typeface="Arial"/>
              <a:buChar char="•"/>
            </a:pPr>
            <a:r>
              <a:rPr lang="en-US"/>
              <a:t>Here are some potential root causes for this opportunity gap. </a:t>
            </a:r>
            <a:endParaRPr/>
          </a:p>
          <a:p>
            <a:pPr marL="171450" lvl="0" indent="-171450" algn="l" rtl="0">
              <a:lnSpc>
                <a:spcPct val="100000"/>
              </a:lnSpc>
              <a:spcBef>
                <a:spcPts val="0"/>
              </a:spcBef>
              <a:spcAft>
                <a:spcPts val="0"/>
              </a:spcAft>
              <a:buClr>
                <a:schemeClr val="dk1"/>
              </a:buClr>
              <a:buSzPts val="1200"/>
              <a:buFont typeface="Arial"/>
              <a:buChar char="•"/>
            </a:pPr>
            <a:r>
              <a:rPr lang="en-US"/>
              <a:t>At this point, we’re just brainstorming ideas. Later we’ll want to validate our potential root causes with additional data or by gathering new information. </a:t>
            </a:r>
            <a:endParaRPr/>
          </a:p>
        </p:txBody>
      </p:sp>
      <p:sp>
        <p:nvSpPr>
          <p:cNvPr id="926" name="Google Shape;926;p5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5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You currently have a pile of post-it notes with ideas from a number of different perspectives.  We are going to work on a process to begin to organize these in a meaningful way to help explore these root causes.   </a:t>
            </a:r>
            <a:endParaRPr/>
          </a:p>
        </p:txBody>
      </p:sp>
      <p:sp>
        <p:nvSpPr>
          <p:cNvPr id="936" name="Google Shape;936;p5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We are now going to use a fishbone diagram to organize these identified possible causes and further understand what other underlying issues need to be examined. </a:t>
            </a:r>
            <a:endParaRPr/>
          </a:p>
          <a:p>
            <a:pPr marL="171450" lvl="0" indent="-171450" algn="l" rtl="0">
              <a:lnSpc>
                <a:spcPct val="100000"/>
              </a:lnSpc>
              <a:spcBef>
                <a:spcPts val="0"/>
              </a:spcBef>
              <a:spcAft>
                <a:spcPts val="0"/>
              </a:spcAft>
              <a:buClr>
                <a:schemeClr val="dk1"/>
              </a:buClr>
              <a:buSzPts val="1200"/>
              <a:buFont typeface="Arial"/>
              <a:buChar char="•"/>
            </a:pPr>
            <a:r>
              <a:rPr lang="en-US"/>
              <a:t>A fishbone diagram is a visual tool used in a collaborative manner to organized and dig deeper.</a:t>
            </a:r>
            <a:endParaRPr/>
          </a:p>
          <a:p>
            <a:pPr marL="171450" lvl="0" indent="-171450" algn="l" rtl="0">
              <a:lnSpc>
                <a:spcPct val="100000"/>
              </a:lnSpc>
              <a:spcBef>
                <a:spcPts val="0"/>
              </a:spcBef>
              <a:spcAft>
                <a:spcPts val="0"/>
              </a:spcAft>
              <a:buClr>
                <a:schemeClr val="dk1"/>
              </a:buClr>
              <a:buSzPts val="1200"/>
              <a:buFont typeface="Arial"/>
              <a:buChar char="•"/>
            </a:pPr>
            <a:r>
              <a:rPr lang="en-US"/>
              <a:t>In this example, there are six different categories where you can organize your ideas from these individual notes. We will look at an example from the Heartland Public Schools data to demonstrate how this can be done.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
        <p:nvSpPr>
          <p:cNvPr id="949" name="Google Shape;949;p5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Kevin Talking points</a:t>
            </a:r>
            <a:endParaRPr/>
          </a:p>
          <a:p>
            <a:pPr marL="171450" marR="0" lvl="0" indent="-171450" algn="l" rtl="0">
              <a:lnSpc>
                <a:spcPct val="100000"/>
              </a:lnSpc>
              <a:spcBef>
                <a:spcPts val="0"/>
              </a:spcBef>
              <a:spcAft>
                <a:spcPts val="0"/>
              </a:spcAft>
              <a:buClr>
                <a:schemeClr val="dk1"/>
              </a:buClr>
              <a:buSzPts val="1200"/>
              <a:buFont typeface="Arial"/>
              <a:buChar char="•"/>
            </a:pPr>
            <a:r>
              <a:rPr lang="en-US"/>
              <a:t>When a group from Heartland Public Schools looked at the ideas they had generated, they began to organize them on the fishbone diagram to look for themes. </a:t>
            </a:r>
            <a:endParaRPr/>
          </a:p>
          <a:p>
            <a:pPr marL="171450" marR="0" lvl="0" indent="-95250" algn="l" rtl="0">
              <a:lnSpc>
                <a:spcPct val="100000"/>
              </a:lnSpc>
              <a:spcBef>
                <a:spcPts val="0"/>
              </a:spcBef>
              <a:spcAft>
                <a:spcPts val="0"/>
              </a:spcAft>
              <a:buClr>
                <a:schemeClr val="dk1"/>
              </a:buClr>
              <a:buSzPts val="1200"/>
              <a:buFont typeface="Arial"/>
              <a:buNone/>
            </a:pPr>
            <a:endParaRPr/>
          </a:p>
        </p:txBody>
      </p:sp>
      <p:sp>
        <p:nvSpPr>
          <p:cNvPr id="957" name="Google Shape;957;p5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Digging deeper requires you to ask questions of one another to seek understanding about root causes. These are some examples of questions that can help you drill down further in identifying causes that may be below the surface.</a:t>
            </a:r>
            <a:endParaRPr/>
          </a:p>
          <a:p>
            <a:pPr marL="171450" lvl="0" indent="-171450" algn="l" rtl="0">
              <a:lnSpc>
                <a:spcPct val="100000"/>
              </a:lnSpc>
              <a:spcBef>
                <a:spcPts val="0"/>
              </a:spcBef>
              <a:spcAft>
                <a:spcPts val="0"/>
              </a:spcAft>
              <a:buClr>
                <a:schemeClr val="dk1"/>
              </a:buClr>
              <a:buSzPts val="1200"/>
              <a:buFont typeface="Arial"/>
              <a:buChar char="•"/>
            </a:pPr>
            <a:r>
              <a:rPr lang="en-US"/>
              <a:t>There is a protocol called “Five Whys” which is often used to do this. The process is pretty straightforward: Once you identify a challenge, assemble a team of individuals familiar with the challenge and ask a series of “Why” questions to get a deeper understanding of the root causes. </a:t>
            </a:r>
            <a:endParaRPr/>
          </a:p>
          <a:p>
            <a:pPr marL="171450" lvl="0" indent="-171450" algn="l" rtl="0">
              <a:lnSpc>
                <a:spcPct val="100000"/>
              </a:lnSpc>
              <a:spcBef>
                <a:spcPts val="0"/>
              </a:spcBef>
              <a:spcAft>
                <a:spcPts val="0"/>
              </a:spcAft>
              <a:buClr>
                <a:schemeClr val="dk1"/>
              </a:buClr>
              <a:buSzPts val="1200"/>
              <a:buFont typeface="Arial"/>
              <a:buChar char="•"/>
            </a:pPr>
            <a:r>
              <a:rPr lang="en-US"/>
              <a:t>There are other types of open-ended questions that may yield further information to move this to a deeper discussion. As you are posting and organizing your notes, question one another. Seek understanding. </a:t>
            </a:r>
            <a:endParaRPr/>
          </a:p>
          <a:p>
            <a:pPr marL="0" lvl="0" indent="0" algn="l" rtl="0">
              <a:lnSpc>
                <a:spcPct val="100000"/>
              </a:lnSpc>
              <a:spcBef>
                <a:spcPts val="0"/>
              </a:spcBef>
              <a:spcAft>
                <a:spcPts val="0"/>
              </a:spcAft>
              <a:buSzPts val="1400"/>
              <a:buNone/>
            </a:pPr>
            <a:endParaRPr/>
          </a:p>
        </p:txBody>
      </p:sp>
      <p:sp>
        <p:nvSpPr>
          <p:cNvPr id="965" name="Google Shape;965;p5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5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This is an example of some of the information uncovered by the Heartland Public School discussions with their fishbone diagram as they asked questions regarding the statement “lack of awareness of this CTE program among Hispanic families.”  </a:t>
            </a:r>
            <a:endParaRPr/>
          </a:p>
          <a:p>
            <a:pPr marL="171450" lvl="0" indent="-171450" algn="l" rtl="0">
              <a:lnSpc>
                <a:spcPct val="100000"/>
              </a:lnSpc>
              <a:spcBef>
                <a:spcPts val="0"/>
              </a:spcBef>
              <a:spcAft>
                <a:spcPts val="0"/>
              </a:spcAft>
              <a:buClr>
                <a:schemeClr val="dk1"/>
              </a:buClr>
              <a:buSzPts val="1200"/>
              <a:buFont typeface="Arial"/>
              <a:buChar char="•"/>
            </a:pPr>
            <a:r>
              <a:rPr lang="en-US"/>
              <a:t>As they asked “Why?” and “Why is that so?” some of these other thoughts bubbled up to explain the root cause. </a:t>
            </a:r>
            <a:endParaRPr/>
          </a:p>
        </p:txBody>
      </p:sp>
      <p:sp>
        <p:nvSpPr>
          <p:cNvPr id="976" name="Google Shape;976;p5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As you dig deeper and identify potential root causes, you want to also be sure that you are validating your assumptions.  </a:t>
            </a:r>
            <a:endParaRPr/>
          </a:p>
          <a:p>
            <a:pPr marL="171450" lvl="0" indent="-171450" algn="l" rtl="0">
              <a:lnSpc>
                <a:spcPct val="100000"/>
              </a:lnSpc>
              <a:spcBef>
                <a:spcPts val="0"/>
              </a:spcBef>
              <a:spcAft>
                <a:spcPts val="0"/>
              </a:spcAft>
              <a:buClr>
                <a:schemeClr val="dk1"/>
              </a:buClr>
              <a:buSzPts val="1200"/>
              <a:buFont typeface="Arial"/>
              <a:buChar char="•"/>
            </a:pPr>
            <a:r>
              <a:rPr lang="en-US"/>
              <a:t>What data to you have that supports these statements? What data do you need? Is there data available from your Perkins V comprehensive local needs assessment to support these statements? Are there certain individuals or groups that you may need to follow up with to ensure your assumption is correct? And, most importantly, if there are statements made that are due to policies and/or processes, what information do you need? Are you sure you have an understanding of the policy? </a:t>
            </a:r>
            <a:endParaRPr/>
          </a:p>
        </p:txBody>
      </p:sp>
      <p:sp>
        <p:nvSpPr>
          <p:cNvPr id="985" name="Google Shape;985;p5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5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Have participants use the flip chart with this fishbone diagram to organize the post-it notes with root causes into various themes.</a:t>
            </a:r>
            <a:endParaRPr/>
          </a:p>
          <a:p>
            <a:pPr marL="171450" lvl="0" indent="-171450" algn="l" rtl="0">
              <a:lnSpc>
                <a:spcPct val="100000"/>
              </a:lnSpc>
              <a:spcBef>
                <a:spcPts val="0"/>
              </a:spcBef>
              <a:spcAft>
                <a:spcPts val="0"/>
              </a:spcAft>
              <a:buClr>
                <a:schemeClr val="dk1"/>
              </a:buClr>
              <a:buSzPts val="1200"/>
              <a:buFont typeface="Arial"/>
              <a:buChar char="•"/>
            </a:pPr>
            <a:r>
              <a:rPr lang="en-US"/>
              <a:t>Individuals may read their individually-generated ideas and collaboratively discuss possible ways to organize these on the diagram. Try to group these into categories related to systemic barriers.  </a:t>
            </a:r>
            <a:endParaRPr/>
          </a:p>
          <a:p>
            <a:pPr marL="171450" lvl="0" indent="-171450" algn="l" rtl="0">
              <a:lnSpc>
                <a:spcPct val="100000"/>
              </a:lnSpc>
              <a:spcBef>
                <a:spcPts val="0"/>
              </a:spcBef>
              <a:spcAft>
                <a:spcPts val="0"/>
              </a:spcAft>
              <a:buClr>
                <a:schemeClr val="dk1"/>
              </a:buClr>
              <a:buSzPts val="1200"/>
              <a:buFont typeface="Arial"/>
              <a:buChar char="•"/>
            </a:pPr>
            <a:r>
              <a:rPr lang="en-US"/>
              <a:t>Participants may also realize that you haven’t gone deep enough with your initial post-it note ideas and may need to add more. This should be an iterative process that generates more ideas with your discussion.  </a:t>
            </a:r>
            <a:endParaRPr/>
          </a:p>
          <a:p>
            <a:pPr marL="171450" lvl="0" indent="-171450" algn="l" rtl="0">
              <a:lnSpc>
                <a:spcPct val="100000"/>
              </a:lnSpc>
              <a:spcBef>
                <a:spcPts val="0"/>
              </a:spcBef>
              <a:spcAft>
                <a:spcPts val="0"/>
              </a:spcAft>
              <a:buClr>
                <a:schemeClr val="dk1"/>
              </a:buClr>
              <a:buSzPts val="1200"/>
              <a:buFont typeface="Arial"/>
              <a:buChar char="•"/>
            </a:pPr>
            <a:r>
              <a:rPr lang="en-US"/>
              <a:t>Participants should not look for solutions as this point; rather, they should try to uncover as many possible causes for the gap as possible. </a:t>
            </a:r>
            <a:endParaRPr/>
          </a:p>
          <a:p>
            <a:pPr marL="171450" lvl="0" indent="-171450" algn="l" rtl="0">
              <a:lnSpc>
                <a:spcPct val="100000"/>
              </a:lnSpc>
              <a:spcBef>
                <a:spcPts val="0"/>
              </a:spcBef>
              <a:spcAft>
                <a:spcPts val="0"/>
              </a:spcAft>
              <a:buClr>
                <a:schemeClr val="dk1"/>
              </a:buClr>
              <a:buSzPts val="1200"/>
              <a:buFont typeface="Arial"/>
              <a:buChar char="•"/>
            </a:pPr>
            <a:r>
              <a:rPr lang="en-US"/>
              <a:t>As participants are posting and explaining their ideas, their group should be asking clarifying questions as needed to help them dive deeper into root causes. This is an active and collaborative process. Each group may have their own style of approaching the notes, but everyone is encouraged to participate.</a:t>
            </a:r>
            <a:endParaRPr/>
          </a:p>
          <a:p>
            <a:pPr marL="171450" lvl="0" indent="-171450" algn="l" rtl="0">
              <a:lnSpc>
                <a:spcPct val="100000"/>
              </a:lnSpc>
              <a:spcBef>
                <a:spcPts val="0"/>
              </a:spcBef>
              <a:spcAft>
                <a:spcPts val="0"/>
              </a:spcAft>
              <a:buClr>
                <a:schemeClr val="dk1"/>
              </a:buClr>
              <a:buSzPts val="1200"/>
              <a:buFont typeface="Arial"/>
              <a:buChar char="•"/>
            </a:pPr>
            <a:r>
              <a:rPr lang="en-US"/>
              <a:t>Everyone should also refer to their workbook to record information on other stakeholders needed to consult with, other data to explore and other policies that may need to be reviewed.  </a:t>
            </a:r>
            <a:endParaRPr/>
          </a:p>
        </p:txBody>
      </p:sp>
      <p:sp>
        <p:nvSpPr>
          <p:cNvPr id="994" name="Google Shape;994;p5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Suela:</a:t>
            </a:r>
            <a:endParaRPr/>
          </a:p>
        </p:txBody>
      </p:sp>
      <p:sp>
        <p:nvSpPr>
          <p:cNvPr id="403" name="Google Shape;403;p2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reviews this slide</a:t>
            </a:r>
            <a:endParaRPr/>
          </a:p>
        </p:txBody>
      </p:sp>
      <p:sp>
        <p:nvSpPr>
          <p:cNvPr id="1004" name="Google Shape;1004;p5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23ba980cf9e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g23ba980cf9e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Suela Talking points</a:t>
            </a:r>
            <a:endParaRPr/>
          </a:p>
          <a:p>
            <a:pPr marL="0" lvl="0" indent="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The MDRC report we have shared with you as part of the workshop materials includes a number of different strategies at use locally. The report draws on interviews with local practitioners to identify strategies for addressing common equity challenges in CTE. </a:t>
            </a:r>
            <a:endParaRPr/>
          </a:p>
          <a:p>
            <a:pPr marL="171450" lvl="0" indent="-171450" algn="l" rtl="0">
              <a:lnSpc>
                <a:spcPct val="100000"/>
              </a:lnSpc>
              <a:spcBef>
                <a:spcPts val="0"/>
              </a:spcBef>
              <a:spcAft>
                <a:spcPts val="0"/>
              </a:spcAft>
              <a:buClr>
                <a:schemeClr val="dk1"/>
              </a:buClr>
              <a:buSzPts val="1200"/>
              <a:buFont typeface="Arial"/>
              <a:buChar char="•"/>
            </a:pPr>
            <a:r>
              <a:rPr lang="en-US"/>
              <a:t>Some of these challenges may resonate with some of the discussions you had in the breakout groups. </a:t>
            </a:r>
            <a:endParaRPr/>
          </a:p>
          <a:p>
            <a:pPr marL="171450" lvl="0" indent="-171450" algn="l" rtl="0">
              <a:lnSpc>
                <a:spcPct val="100000"/>
              </a:lnSpc>
              <a:spcBef>
                <a:spcPts val="0"/>
              </a:spcBef>
              <a:spcAft>
                <a:spcPts val="0"/>
              </a:spcAft>
              <a:buClr>
                <a:schemeClr val="dk1"/>
              </a:buClr>
              <a:buSzPts val="1200"/>
              <a:buFont typeface="Arial"/>
              <a:buChar char="•"/>
            </a:pPr>
            <a:r>
              <a:rPr lang="en-US"/>
              <a:t>We’ll have some time in small groups shortly to go through some of these strategies.</a:t>
            </a:r>
            <a:endParaRPr/>
          </a:p>
        </p:txBody>
      </p:sp>
      <p:sp>
        <p:nvSpPr>
          <p:cNvPr id="1012" name="Google Shape;1012;g23ba980cf9e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6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Suela Talking Points: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Have participants use the flip chart with this fishbone diagram to organize the post-it notes with root causes into various themes.</a:t>
            </a:r>
            <a:endParaRPr/>
          </a:p>
          <a:p>
            <a:pPr marL="171450" lvl="0" indent="-171450" algn="l" rtl="0">
              <a:lnSpc>
                <a:spcPct val="100000"/>
              </a:lnSpc>
              <a:spcBef>
                <a:spcPts val="0"/>
              </a:spcBef>
              <a:spcAft>
                <a:spcPts val="0"/>
              </a:spcAft>
              <a:buClr>
                <a:schemeClr val="dk1"/>
              </a:buClr>
              <a:buSzPts val="1200"/>
              <a:buFont typeface="Arial"/>
              <a:buChar char="•"/>
            </a:pPr>
            <a:r>
              <a:rPr lang="en-US"/>
              <a:t>Individuals may read their individually-generated ideas and collaboratively discuss possible ways to organize these on the diagram. Try to group these into categories related to systemic barriers.  </a:t>
            </a:r>
            <a:endParaRPr/>
          </a:p>
          <a:p>
            <a:pPr marL="171450" lvl="0" indent="-171450" algn="l" rtl="0">
              <a:lnSpc>
                <a:spcPct val="100000"/>
              </a:lnSpc>
              <a:spcBef>
                <a:spcPts val="0"/>
              </a:spcBef>
              <a:spcAft>
                <a:spcPts val="0"/>
              </a:spcAft>
              <a:buClr>
                <a:schemeClr val="dk1"/>
              </a:buClr>
              <a:buSzPts val="1200"/>
              <a:buFont typeface="Arial"/>
              <a:buChar char="•"/>
            </a:pPr>
            <a:r>
              <a:rPr lang="en-US"/>
              <a:t>Participants may also realize that you haven’t gone deep enough with your initial post-it note ideas and may need to add more. This should be an iterative process that generates more ideas with your discussion.  </a:t>
            </a:r>
            <a:endParaRPr/>
          </a:p>
          <a:p>
            <a:pPr marL="171450" lvl="0" indent="-171450" algn="l" rtl="0">
              <a:lnSpc>
                <a:spcPct val="100000"/>
              </a:lnSpc>
              <a:spcBef>
                <a:spcPts val="0"/>
              </a:spcBef>
              <a:spcAft>
                <a:spcPts val="0"/>
              </a:spcAft>
              <a:buClr>
                <a:schemeClr val="dk1"/>
              </a:buClr>
              <a:buSzPts val="1200"/>
              <a:buFont typeface="Arial"/>
              <a:buChar char="•"/>
            </a:pPr>
            <a:r>
              <a:rPr lang="en-US"/>
              <a:t>Participants should not look for solutions as this point; rather, they should try to uncover as many possible causes for the gap as possible. </a:t>
            </a:r>
            <a:endParaRPr/>
          </a:p>
          <a:p>
            <a:pPr marL="171450" lvl="0" indent="-171450" algn="l" rtl="0">
              <a:lnSpc>
                <a:spcPct val="100000"/>
              </a:lnSpc>
              <a:spcBef>
                <a:spcPts val="0"/>
              </a:spcBef>
              <a:spcAft>
                <a:spcPts val="0"/>
              </a:spcAft>
              <a:buClr>
                <a:schemeClr val="dk1"/>
              </a:buClr>
              <a:buSzPts val="1200"/>
              <a:buFont typeface="Arial"/>
              <a:buChar char="•"/>
            </a:pPr>
            <a:r>
              <a:rPr lang="en-US"/>
              <a:t>As participants are posting and explaining their ideas, their group should be asking clarifying questions as needed to help them dive deeper into root causes. This is an active and collaborative process. Each group may have their own style of approaching the notes, but everyone is encouraged to participate.</a:t>
            </a:r>
            <a:endParaRPr/>
          </a:p>
          <a:p>
            <a:pPr marL="171450" lvl="0" indent="-171450" algn="l" rtl="0">
              <a:lnSpc>
                <a:spcPct val="100000"/>
              </a:lnSpc>
              <a:spcBef>
                <a:spcPts val="0"/>
              </a:spcBef>
              <a:spcAft>
                <a:spcPts val="0"/>
              </a:spcAft>
              <a:buClr>
                <a:schemeClr val="dk1"/>
              </a:buClr>
              <a:buSzPts val="1200"/>
              <a:buFont typeface="Arial"/>
              <a:buChar char="•"/>
            </a:pPr>
            <a:r>
              <a:rPr lang="en-US"/>
              <a:t>Everyone should also refer to their workbook to record information on other stakeholders needed to consult with, other data to explore and other policies that may need to be reviewed.  </a:t>
            </a:r>
            <a:endParaRPr/>
          </a:p>
        </p:txBody>
      </p:sp>
      <p:sp>
        <p:nvSpPr>
          <p:cNvPr id="1090" name="Google Shape;1090;p6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6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This group has accomplished so much today. </a:t>
            </a:r>
            <a:endParaRPr/>
          </a:p>
          <a:p>
            <a:pPr marL="171450" lvl="0" indent="-171450" algn="l" rtl="0">
              <a:lnSpc>
                <a:spcPct val="100000"/>
              </a:lnSpc>
              <a:spcBef>
                <a:spcPts val="0"/>
              </a:spcBef>
              <a:spcAft>
                <a:spcPts val="0"/>
              </a:spcAft>
              <a:buClr>
                <a:schemeClr val="dk1"/>
              </a:buClr>
              <a:buSzPts val="1200"/>
              <a:buFont typeface="Arial"/>
              <a:buChar char="•"/>
            </a:pPr>
            <a:r>
              <a:rPr lang="en-US"/>
              <a:t>We’ve taken a deep dive into exploring opportunity gaps, in completing a root cause analysis process and identifying other information that can contribute to this work.</a:t>
            </a:r>
            <a:endParaRPr/>
          </a:p>
          <a:p>
            <a:pPr marL="171450" lvl="0" indent="-171450" algn="l" rtl="0">
              <a:lnSpc>
                <a:spcPct val="100000"/>
              </a:lnSpc>
              <a:spcBef>
                <a:spcPts val="0"/>
              </a:spcBef>
              <a:spcAft>
                <a:spcPts val="0"/>
              </a:spcAft>
              <a:buClr>
                <a:schemeClr val="dk1"/>
              </a:buClr>
              <a:buSzPts val="1200"/>
              <a:buFont typeface="Arial"/>
              <a:buChar char="•"/>
            </a:pPr>
            <a:r>
              <a:rPr lang="en-US"/>
              <a:t>This may seem like a daunting task and indeed this work is a process that takes dedication and commitment. But where do you begin? What’s next?</a:t>
            </a:r>
            <a:endParaRPr/>
          </a:p>
        </p:txBody>
      </p:sp>
      <p:sp>
        <p:nvSpPr>
          <p:cNvPr id="1100" name="Google Shape;1100;p6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6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Kevin Talking points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It’s easy to identify challenges. What takes real hard work is identifying practical solutions and implementing an action plan that results in systems-level change. </a:t>
            </a:r>
            <a:endParaRPr/>
          </a:p>
          <a:p>
            <a:pPr marL="171450" lvl="0" indent="-171450" algn="l" rtl="0">
              <a:lnSpc>
                <a:spcPct val="100000"/>
              </a:lnSpc>
              <a:spcBef>
                <a:spcPts val="0"/>
              </a:spcBef>
              <a:spcAft>
                <a:spcPts val="0"/>
              </a:spcAft>
              <a:buClr>
                <a:schemeClr val="dk1"/>
              </a:buClr>
              <a:buSzPts val="1200"/>
              <a:buFont typeface="Arial"/>
              <a:buChar char="•"/>
            </a:pPr>
            <a:r>
              <a:rPr lang="en-US"/>
              <a:t>Yet every building starts with laying the first brick. For the action planning process, we want to create a blueprint, gather our bricks, and start with the first steps. </a:t>
            </a:r>
            <a:endParaRPr/>
          </a:p>
        </p:txBody>
      </p:sp>
      <p:sp>
        <p:nvSpPr>
          <p:cNvPr id="1110" name="Google Shape;1110;p6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6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i="1"/>
              <a:t>Suela</a:t>
            </a:r>
            <a:endParaRPr i="1"/>
          </a:p>
          <a:p>
            <a:pPr marL="0" lvl="0" indent="0" algn="l" rtl="0">
              <a:lnSpc>
                <a:spcPct val="100000"/>
              </a:lnSpc>
              <a:spcBef>
                <a:spcPts val="0"/>
              </a:spcBef>
              <a:spcAft>
                <a:spcPts val="0"/>
              </a:spcAft>
              <a:buSzPts val="1400"/>
              <a:buNone/>
            </a:pPr>
            <a:r>
              <a:rPr lang="en-US" i="1"/>
              <a:t>Facilitator Note: Update the red text in the slide with your school, district, college, agency or state name. To prepare for this activity, post flipcharts around the room. Write a reflection question at the top of each flipchart. </a:t>
            </a:r>
            <a:endParaRPr/>
          </a:p>
          <a:p>
            <a:pPr marL="285750" marR="0" lvl="0" indent="-285750" algn="l" rtl="0">
              <a:lnSpc>
                <a:spcPct val="107000"/>
              </a:lnSpc>
              <a:spcBef>
                <a:spcPts val="0"/>
              </a:spcBef>
              <a:spcAft>
                <a:spcPts val="0"/>
              </a:spcAft>
              <a:buClr>
                <a:schemeClr val="dk1"/>
              </a:buClr>
              <a:buSzPts val="1100"/>
              <a:buFont typeface="Courier New"/>
              <a:buChar char="o"/>
            </a:pPr>
            <a:r>
              <a:rPr lang="en-US" sz="1100" i="1">
                <a:latin typeface="Calibri"/>
                <a:ea typeface="Calibri"/>
                <a:cs typeface="Calibri"/>
                <a:sym typeface="Calibri"/>
              </a:rPr>
              <a:t>Half of the charts should say: “What actions can I take individually to address the opportunity gaps identified in this workshop?” </a:t>
            </a:r>
            <a:endParaRPr/>
          </a:p>
          <a:p>
            <a:pPr marL="285750" marR="0" lvl="0" indent="-285750" algn="l" rtl="0">
              <a:lnSpc>
                <a:spcPct val="107000"/>
              </a:lnSpc>
              <a:spcBef>
                <a:spcPts val="0"/>
              </a:spcBef>
              <a:spcAft>
                <a:spcPts val="0"/>
              </a:spcAft>
              <a:buClr>
                <a:schemeClr val="dk1"/>
              </a:buClr>
              <a:buSzPts val="1100"/>
              <a:buFont typeface="Courier New"/>
              <a:buChar char="o"/>
            </a:pPr>
            <a:r>
              <a:rPr lang="en-US" sz="1100" i="1">
                <a:latin typeface="Calibri"/>
                <a:ea typeface="Calibri"/>
                <a:cs typeface="Calibri"/>
                <a:sym typeface="Calibri"/>
              </a:rPr>
              <a:t>The other half should say: “What actions can [my school/district/college/agency/state] take to address the opportunity gaps identified in this workshop?”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As you begin to think about planning next steps and implementing some of the strategies you identified, you may want to revisit your workbook and consider some of the things you have discussed and uncovered. There may be some easy first steps that require a minimal effort and there may be larger issues that are going to require significant input from others who have not been involved here.  </a:t>
            </a:r>
            <a:endParaRPr/>
          </a:p>
          <a:p>
            <a:pPr marL="171450" lvl="0" indent="-171450" algn="l" rtl="0">
              <a:lnSpc>
                <a:spcPct val="100000"/>
              </a:lnSpc>
              <a:spcBef>
                <a:spcPts val="0"/>
              </a:spcBef>
              <a:spcAft>
                <a:spcPts val="0"/>
              </a:spcAft>
              <a:buClr>
                <a:schemeClr val="dk1"/>
              </a:buClr>
              <a:buSzPts val="1200"/>
              <a:buFont typeface="Arial"/>
              <a:buChar char="•"/>
            </a:pPr>
            <a:r>
              <a:rPr lang="en-US"/>
              <a:t>Regardless, there are probably some actions that you can take as an individual based on your current role.  Let’s take a few minutes and reflect on some of these actions that you or your institution can take. </a:t>
            </a:r>
            <a:endParaRPr/>
          </a:p>
          <a:p>
            <a:pPr marL="171450" lvl="0" indent="-171450" algn="l" rtl="0">
              <a:lnSpc>
                <a:spcPct val="100000"/>
              </a:lnSpc>
              <a:spcBef>
                <a:spcPts val="0"/>
              </a:spcBef>
              <a:spcAft>
                <a:spcPts val="0"/>
              </a:spcAft>
              <a:buClr>
                <a:schemeClr val="dk1"/>
              </a:buClr>
              <a:buSzPts val="1200"/>
              <a:buFont typeface="Arial"/>
              <a:buChar char="•"/>
            </a:pPr>
            <a:r>
              <a:rPr lang="en-US"/>
              <a:t>As you reflect, document some individual and collective action steps on the flipcharts around the room. Make sure you leave time at the end to review your colleagues’ responses and add questions, responses or agreements. </a:t>
            </a:r>
            <a:endParaRPr/>
          </a:p>
          <a:p>
            <a:pPr marL="171450" lvl="0" indent="-171450" algn="l" rtl="0">
              <a:lnSpc>
                <a:spcPct val="100000"/>
              </a:lnSpc>
              <a:spcBef>
                <a:spcPts val="0"/>
              </a:spcBef>
              <a:spcAft>
                <a:spcPts val="0"/>
              </a:spcAft>
              <a:buClr>
                <a:schemeClr val="dk1"/>
              </a:buClr>
              <a:buSzPts val="1200"/>
              <a:buFont typeface="Arial"/>
              <a:buChar char="•"/>
            </a:pPr>
            <a:r>
              <a:rPr lang="en-US"/>
              <a:t>We will use this information to prioritize action opportunities and create the building blocks for an equity action plan. </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119" name="Google Shape;1119;p6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p6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3" name="Google Shape;1133;p6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6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a:t>
            </a:r>
            <a:endParaRPr/>
          </a:p>
          <a:p>
            <a:pPr marL="171450" lvl="0" indent="-171450" algn="l" rtl="0">
              <a:lnSpc>
                <a:spcPct val="100000"/>
              </a:lnSpc>
              <a:spcBef>
                <a:spcPts val="0"/>
              </a:spcBef>
              <a:spcAft>
                <a:spcPts val="0"/>
              </a:spcAft>
              <a:buClr>
                <a:schemeClr val="dk1"/>
              </a:buClr>
              <a:buSzPts val="1200"/>
              <a:buFont typeface="Arial"/>
              <a:buChar char="•"/>
            </a:pPr>
            <a:r>
              <a:rPr lang="en-US"/>
              <a:t>Acknowledge efforts and reflect on progress </a:t>
            </a:r>
            <a:endParaRPr/>
          </a:p>
          <a:p>
            <a:pPr marL="628650" lvl="1" indent="-171450" algn="l" rtl="0">
              <a:lnSpc>
                <a:spcPct val="100000"/>
              </a:lnSpc>
              <a:spcBef>
                <a:spcPts val="0"/>
              </a:spcBef>
              <a:spcAft>
                <a:spcPts val="0"/>
              </a:spcAft>
              <a:buClr>
                <a:schemeClr val="dk1"/>
              </a:buClr>
              <a:buSzPts val="1200"/>
              <a:buFont typeface="Arial"/>
              <a:buChar char="•"/>
            </a:pPr>
            <a:r>
              <a:rPr lang="en-US"/>
              <a:t>Acknowledge the effort of all participants during this workshop and encourage them to continue with these efforts. </a:t>
            </a:r>
            <a:endParaRPr/>
          </a:p>
          <a:p>
            <a:pPr marL="628650" lvl="1" indent="-171450" algn="l" rtl="0">
              <a:lnSpc>
                <a:spcPct val="100000"/>
              </a:lnSpc>
              <a:spcBef>
                <a:spcPts val="0"/>
              </a:spcBef>
              <a:spcAft>
                <a:spcPts val="0"/>
              </a:spcAft>
              <a:buClr>
                <a:schemeClr val="dk1"/>
              </a:buClr>
              <a:buSzPts val="1200"/>
              <a:buFont typeface="Arial"/>
              <a:buChar char="•"/>
            </a:pPr>
            <a:r>
              <a:rPr lang="en-US"/>
              <a:t>Thank the host and/or organizer of the day’s workshop. </a:t>
            </a:r>
            <a:endParaRPr/>
          </a:p>
          <a:p>
            <a:pPr marL="171450" lvl="0" indent="-95250" algn="l" rtl="0">
              <a:lnSpc>
                <a:spcPct val="100000"/>
              </a:lnSpc>
              <a:spcBef>
                <a:spcPts val="0"/>
              </a:spcBef>
              <a:spcAft>
                <a:spcPts val="0"/>
              </a:spcAft>
              <a:buClr>
                <a:schemeClr val="dk1"/>
              </a:buClr>
              <a:buSzPts val="1200"/>
              <a:buFont typeface="Arial"/>
              <a:buNone/>
            </a:pPr>
            <a:endParaRPr/>
          </a:p>
          <a:p>
            <a:pPr marL="171450" lvl="0" indent="-171450" algn="l" rtl="0">
              <a:lnSpc>
                <a:spcPct val="100000"/>
              </a:lnSpc>
              <a:spcBef>
                <a:spcPts val="0"/>
              </a:spcBef>
              <a:spcAft>
                <a:spcPts val="0"/>
              </a:spcAft>
              <a:buClr>
                <a:schemeClr val="dk1"/>
              </a:buClr>
              <a:buSzPts val="1200"/>
              <a:buFont typeface="Arial"/>
              <a:buChar char="•"/>
            </a:pPr>
            <a:r>
              <a:rPr lang="en-US"/>
              <a:t>Identify specific next steps (may vary depending on organizer) </a:t>
            </a:r>
            <a:endParaRPr/>
          </a:p>
          <a:p>
            <a:pPr marL="628650" lvl="1" indent="-171450" algn="l" rtl="0">
              <a:lnSpc>
                <a:spcPct val="100000"/>
              </a:lnSpc>
              <a:spcBef>
                <a:spcPts val="0"/>
              </a:spcBef>
              <a:spcAft>
                <a:spcPts val="0"/>
              </a:spcAft>
              <a:buClr>
                <a:schemeClr val="dk1"/>
              </a:buClr>
              <a:buSzPts val="1200"/>
              <a:buFont typeface="Arial"/>
              <a:buChar char="•"/>
            </a:pPr>
            <a:r>
              <a:rPr lang="en-US"/>
              <a:t>Provide opportunity for the organizer of the workshop to provide closing comments and/or explain specific next steps for the group. </a:t>
            </a:r>
            <a:endParaRPr/>
          </a:p>
          <a:p>
            <a:pPr marL="628650" lvl="1" indent="-171450" algn="l" rtl="0">
              <a:lnSpc>
                <a:spcPct val="100000"/>
              </a:lnSpc>
              <a:spcBef>
                <a:spcPts val="0"/>
              </a:spcBef>
              <a:spcAft>
                <a:spcPts val="0"/>
              </a:spcAft>
              <a:buClr>
                <a:schemeClr val="dk1"/>
              </a:buClr>
              <a:buSzPts val="1200"/>
              <a:buFont typeface="Arial"/>
              <a:buChar char="•"/>
            </a:pPr>
            <a:r>
              <a:rPr lang="en-US"/>
              <a:t>Inform the participants of any specific follow up materials they may receive (example: copies of PowerPoint Slides; copies of fishbone diagrams).</a:t>
            </a:r>
            <a:endParaRPr/>
          </a:p>
          <a:p>
            <a:pPr marL="628650" lvl="1" indent="-171450" algn="l" rtl="0">
              <a:lnSpc>
                <a:spcPct val="100000"/>
              </a:lnSpc>
              <a:spcBef>
                <a:spcPts val="0"/>
              </a:spcBef>
              <a:spcAft>
                <a:spcPts val="0"/>
              </a:spcAft>
              <a:buClr>
                <a:schemeClr val="dk1"/>
              </a:buClr>
              <a:buSzPts val="1200"/>
              <a:buFont typeface="Arial"/>
              <a:buChar char="•"/>
            </a:pPr>
            <a:r>
              <a:rPr lang="en-US"/>
              <a:t>Ask if there are any final comments.</a:t>
            </a:r>
            <a:endParaRPr/>
          </a:p>
          <a:p>
            <a:pPr marL="628650" lvl="1" indent="-171450" algn="l" rtl="0">
              <a:lnSpc>
                <a:spcPct val="100000"/>
              </a:lnSpc>
              <a:spcBef>
                <a:spcPts val="0"/>
              </a:spcBef>
              <a:spcAft>
                <a:spcPts val="0"/>
              </a:spcAft>
              <a:buClr>
                <a:schemeClr val="dk1"/>
              </a:buClr>
              <a:buSzPts val="1200"/>
              <a:buFont typeface="Arial"/>
              <a:buChar char="•"/>
            </a:pPr>
            <a:r>
              <a:rPr lang="en-US"/>
              <a:t>If applicable, provide contact information for facilitator(s) or organizer.</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1141" name="Google Shape;1141;p6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p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Speakers contact information </a:t>
            </a:r>
            <a:endParaRPr/>
          </a:p>
        </p:txBody>
      </p:sp>
      <p:sp>
        <p:nvSpPr>
          <p:cNvPr id="1149" name="Google Shape;1149;p7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Kevin Talking Points: </a:t>
            </a:r>
            <a:endParaRPr/>
          </a:p>
          <a:p>
            <a:pPr marL="171450" lvl="0" indent="-171450" algn="l" rtl="0">
              <a:lnSpc>
                <a:spcPct val="100000"/>
              </a:lnSpc>
              <a:spcBef>
                <a:spcPts val="0"/>
              </a:spcBef>
              <a:spcAft>
                <a:spcPts val="0"/>
              </a:spcAft>
              <a:buClr>
                <a:schemeClr val="dk1"/>
              </a:buClr>
              <a:buSzPts val="1200"/>
              <a:buFont typeface="Arial"/>
              <a:buChar char="•"/>
            </a:pPr>
            <a:r>
              <a:rPr lang="en-US" b="0"/>
              <a:t>Today’s workshop is grounded in a reflective, data-driven approach to equity in CTE</a:t>
            </a:r>
            <a:endParaRPr/>
          </a:p>
          <a:p>
            <a:pPr marL="628650" lvl="1" indent="-171450" algn="l" rtl="0">
              <a:lnSpc>
                <a:spcPct val="100000"/>
              </a:lnSpc>
              <a:spcBef>
                <a:spcPts val="0"/>
              </a:spcBef>
              <a:spcAft>
                <a:spcPts val="0"/>
              </a:spcAft>
              <a:buClr>
                <a:schemeClr val="dk1"/>
              </a:buClr>
              <a:buSzPts val="1200"/>
              <a:buFont typeface="Arial"/>
              <a:buChar char="•"/>
            </a:pPr>
            <a:r>
              <a:rPr lang="en-US" b="0"/>
              <a:t>We start with </a:t>
            </a:r>
            <a:r>
              <a:rPr lang="en-US" b="1"/>
              <a:t>Building Awareness</a:t>
            </a:r>
            <a:r>
              <a:rPr lang="en-US" b="0"/>
              <a:t> by discussing why equity is important in CTE and understanding common equity and access challenges in CTE. </a:t>
            </a:r>
            <a:endParaRPr/>
          </a:p>
          <a:p>
            <a:pPr marL="628650" lvl="1" indent="-171450" algn="l" rtl="0">
              <a:lnSpc>
                <a:spcPct val="100000"/>
              </a:lnSpc>
              <a:spcBef>
                <a:spcPts val="0"/>
              </a:spcBef>
              <a:spcAft>
                <a:spcPts val="0"/>
              </a:spcAft>
              <a:buClr>
                <a:schemeClr val="dk1"/>
              </a:buClr>
              <a:buSzPts val="1200"/>
              <a:buFont typeface="Arial"/>
              <a:buChar char="•"/>
            </a:pPr>
            <a:r>
              <a:rPr lang="en-US" b="0"/>
              <a:t>Then we</a:t>
            </a:r>
            <a:r>
              <a:rPr lang="en-US" b="1"/>
              <a:t> Gather Data and Identify Opportunity Gaps</a:t>
            </a:r>
            <a:r>
              <a:rPr lang="en-US" b="0"/>
              <a:t>, using</a:t>
            </a:r>
            <a:r>
              <a:rPr lang="en-US" b="1"/>
              <a:t> </a:t>
            </a:r>
            <a:r>
              <a:rPr lang="en-US"/>
              <a:t>a proportionality gap analysis with CTE enrollment data to identify opportunity gaps</a:t>
            </a:r>
            <a:endParaRPr/>
          </a:p>
          <a:p>
            <a:pPr marL="628650" lvl="1" indent="-171450" algn="l" rtl="0">
              <a:lnSpc>
                <a:spcPct val="100000"/>
              </a:lnSpc>
              <a:spcBef>
                <a:spcPts val="0"/>
              </a:spcBef>
              <a:spcAft>
                <a:spcPts val="0"/>
              </a:spcAft>
              <a:buClr>
                <a:schemeClr val="dk1"/>
              </a:buClr>
              <a:buSzPts val="1200"/>
              <a:buFont typeface="Arial"/>
              <a:buChar char="•"/>
            </a:pPr>
            <a:r>
              <a:rPr lang="en-US" b="0"/>
              <a:t>Once we identify our opportunity gaps, we’ll </a:t>
            </a:r>
            <a:r>
              <a:rPr lang="en-US" b="1"/>
              <a:t>Examine Root Cause Analysis</a:t>
            </a:r>
            <a:r>
              <a:rPr lang="en-US" b="0"/>
              <a:t> by l</a:t>
            </a:r>
            <a:r>
              <a:rPr lang="en-US"/>
              <a:t>everaging different tools and techniques to investigate opportunity gaps and identify root causes </a:t>
            </a:r>
            <a:endParaRPr/>
          </a:p>
          <a:p>
            <a:pPr marL="628650" lvl="1" indent="-171450" algn="l" rtl="0">
              <a:lnSpc>
                <a:spcPct val="100000"/>
              </a:lnSpc>
              <a:spcBef>
                <a:spcPts val="0"/>
              </a:spcBef>
              <a:spcAft>
                <a:spcPts val="0"/>
              </a:spcAft>
              <a:buClr>
                <a:schemeClr val="dk1"/>
              </a:buClr>
              <a:buSzPts val="1200"/>
              <a:buFont typeface="Arial"/>
              <a:buChar char="•"/>
            </a:pPr>
            <a:r>
              <a:rPr lang="en-US" b="0"/>
              <a:t>Then we draw on evidence-based and promising practices to </a:t>
            </a:r>
            <a:r>
              <a:rPr lang="en-US" b="1"/>
              <a:t>Select Strategies </a:t>
            </a:r>
            <a:r>
              <a:rPr lang="en-US" b="0"/>
              <a:t>that can help us address </a:t>
            </a:r>
            <a:r>
              <a:rPr lang="en-US"/>
              <a:t>root causes</a:t>
            </a:r>
            <a:endParaRPr/>
          </a:p>
          <a:p>
            <a:pPr marL="628650" lvl="1" indent="-171450" algn="l" rtl="0">
              <a:lnSpc>
                <a:spcPct val="100000"/>
              </a:lnSpc>
              <a:spcBef>
                <a:spcPts val="0"/>
              </a:spcBef>
              <a:spcAft>
                <a:spcPts val="0"/>
              </a:spcAft>
              <a:buClr>
                <a:schemeClr val="dk1"/>
              </a:buClr>
              <a:buSzPts val="1200"/>
              <a:buFont typeface="Arial"/>
              <a:buChar char="•"/>
            </a:pPr>
            <a:r>
              <a:rPr lang="en-US" b="0"/>
              <a:t>And finally, we </a:t>
            </a:r>
            <a:r>
              <a:rPr lang="en-US" b="1"/>
              <a:t>Develop and Implement an Action Plan</a:t>
            </a:r>
            <a:endParaRPr/>
          </a:p>
          <a:p>
            <a:pPr marL="171450" lvl="0" indent="-171450" algn="l" rtl="0">
              <a:lnSpc>
                <a:spcPct val="100000"/>
              </a:lnSpc>
              <a:spcBef>
                <a:spcPts val="0"/>
              </a:spcBef>
              <a:spcAft>
                <a:spcPts val="0"/>
              </a:spcAft>
              <a:buClr>
                <a:schemeClr val="dk1"/>
              </a:buClr>
              <a:buSzPts val="1200"/>
              <a:buFont typeface="Arial"/>
              <a:buChar char="•"/>
            </a:pPr>
            <a:r>
              <a:rPr lang="en-US" b="0"/>
              <a:t>This approach is represented as a cycle to illustrate that we’re never truly done with the work. As soon as we finish the cycle, we start from the beginning again by gathering and examining our data. </a:t>
            </a:r>
            <a:endParaRPr/>
          </a:p>
          <a:p>
            <a:pPr marL="171450" lvl="0" indent="-95250" algn="l" rtl="0">
              <a:lnSpc>
                <a:spcPct val="100000"/>
              </a:lnSpc>
              <a:spcBef>
                <a:spcPts val="0"/>
              </a:spcBef>
              <a:spcAft>
                <a:spcPts val="0"/>
              </a:spcAft>
              <a:buClr>
                <a:schemeClr val="dk1"/>
              </a:buClr>
              <a:buSzPts val="1200"/>
              <a:buFont typeface="Arial"/>
              <a:buNone/>
            </a:pPr>
            <a:endParaRPr b="1"/>
          </a:p>
          <a:p>
            <a:pPr marL="0" lvl="0" indent="0" algn="l" rtl="0">
              <a:lnSpc>
                <a:spcPct val="100000"/>
              </a:lnSpc>
              <a:spcBef>
                <a:spcPts val="0"/>
              </a:spcBef>
              <a:spcAft>
                <a:spcPts val="0"/>
              </a:spcAft>
              <a:buSzPts val="1400"/>
              <a:buNone/>
            </a:pPr>
            <a:endParaRPr/>
          </a:p>
        </p:txBody>
      </p:sp>
      <p:sp>
        <p:nvSpPr>
          <p:cNvPr id="411" name="Google Shape;411;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Suela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Customize this slide to provide an overview of the specific times and flow of the workshop.</a:t>
            </a:r>
            <a:endParaRPr/>
          </a:p>
        </p:txBody>
      </p:sp>
      <p:sp>
        <p:nvSpPr>
          <p:cNvPr id="431" name="Google Shape;431;p1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Suela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Customize this slide to provide an overview of the specific times and flow of the workshop.</a:t>
            </a:r>
            <a:endParaRPr/>
          </a:p>
        </p:txBody>
      </p:sp>
      <p:sp>
        <p:nvSpPr>
          <p:cNvPr id="439" name="Google Shape;439;p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Suela: </a:t>
            </a:r>
            <a:endParaRPr/>
          </a:p>
          <a:p>
            <a:pPr marL="0" lvl="0" indent="0" algn="l" rtl="0">
              <a:lnSpc>
                <a:spcPct val="100000"/>
              </a:lnSpc>
              <a:spcBef>
                <a:spcPts val="0"/>
              </a:spcBef>
              <a:spcAft>
                <a:spcPts val="0"/>
              </a:spcAft>
              <a:buSzPts val="1400"/>
              <a:buNone/>
            </a:pPr>
            <a:r>
              <a:rPr lang="en-US"/>
              <a:t>And now, we will break in small random groups, for a quick small group discussion where we will answer the following questions.</a:t>
            </a:r>
            <a:endParaRPr/>
          </a:p>
        </p:txBody>
      </p:sp>
      <p:sp>
        <p:nvSpPr>
          <p:cNvPr id="447" name="Google Shape;447;p2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7429500" cy="6858000"/>
          </a:xfrm>
          <a:prstGeom prst="rect">
            <a:avLst/>
          </a:prstGeom>
          <a:noFill/>
          <a:ln>
            <a:noFill/>
          </a:ln>
        </p:spPr>
      </p:pic>
      <p:sp>
        <p:nvSpPr>
          <p:cNvPr id="17" name="Google Shape;17;p2"/>
          <p:cNvSpPr txBox="1">
            <a:spLocks noGrp="1"/>
          </p:cNvSpPr>
          <p:nvPr>
            <p:ph type="subTitle" idx="1"/>
          </p:nvPr>
        </p:nvSpPr>
        <p:spPr>
          <a:xfrm>
            <a:off x="6473284" y="4905840"/>
            <a:ext cx="5341434"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2"/>
          <p:cNvPicPr preferRelativeResize="0"/>
          <p:nvPr/>
        </p:nvPicPr>
        <p:blipFill rotWithShape="1">
          <a:blip r:embed="rId3">
            <a:alphaModFix/>
          </a:blip>
          <a:srcRect/>
          <a:stretch/>
        </p:blipFill>
        <p:spPr>
          <a:xfrm>
            <a:off x="6619877" y="2773963"/>
            <a:ext cx="4330206" cy="1556408"/>
          </a:xfrm>
          <a:prstGeom prst="rect">
            <a:avLst/>
          </a:prstGeom>
          <a:noFill/>
          <a:ln>
            <a:noFill/>
          </a:ln>
        </p:spPr>
      </p:pic>
      <p:cxnSp>
        <p:nvCxnSpPr>
          <p:cNvPr id="19" name="Google Shape;19;p2"/>
          <p:cNvCxnSpPr/>
          <p:nvPr/>
        </p:nvCxnSpPr>
        <p:spPr>
          <a:xfrm>
            <a:off x="6619877" y="4696950"/>
            <a:ext cx="5572123" cy="0"/>
          </a:xfrm>
          <a:prstGeom prst="straightConnector1">
            <a:avLst/>
          </a:prstGeom>
          <a:noFill/>
          <a:ln w="12700" cap="flat" cmpd="sng">
            <a:solidFill>
              <a:srgbClr val="D0CECE"/>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4" name="Google Shape;94;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a:spLocks noGrp="1"/>
          </p:cNvSpPr>
          <p:nvPr>
            <p:ph type="pic" idx="2"/>
          </p:nvPr>
        </p:nvSpPr>
        <p:spPr>
          <a:xfrm>
            <a:off x="5183188" y="987425"/>
            <a:ext cx="6172200" cy="4873625"/>
          </a:xfrm>
          <a:prstGeom prst="rect">
            <a:avLst/>
          </a:prstGeom>
          <a:noFill/>
          <a:ln>
            <a:noFill/>
          </a:ln>
        </p:spPr>
      </p:sp>
      <p:sp>
        <p:nvSpPr>
          <p:cNvPr id="101" name="Google Shape;101;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117"/>
        <p:cNvGrpSpPr/>
        <p:nvPr/>
      </p:nvGrpSpPr>
      <p:grpSpPr>
        <a:xfrm>
          <a:off x="0" y="0"/>
          <a:ext cx="0" cy="0"/>
          <a:chOff x="0" y="0"/>
          <a:chExt cx="0" cy="0"/>
        </a:xfrm>
      </p:grpSpPr>
      <p:sp>
        <p:nvSpPr>
          <p:cNvPr id="118" name="Google Shape;118;p18"/>
          <p:cNvSpPr/>
          <p:nvPr/>
        </p:nvSpPr>
        <p:spPr>
          <a:xfrm>
            <a:off x="270933" y="3771900"/>
            <a:ext cx="48260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119" name="Google Shape;119;p18"/>
          <p:cNvSpPr/>
          <p:nvPr/>
        </p:nvSpPr>
        <p:spPr>
          <a:xfrm>
            <a:off x="747185" y="3867150"/>
            <a:ext cx="82551"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grpSp>
        <p:nvGrpSpPr>
          <p:cNvPr id="120" name="Google Shape;120;p18"/>
          <p:cNvGrpSpPr/>
          <p:nvPr/>
        </p:nvGrpSpPr>
        <p:grpSpPr>
          <a:xfrm flipH="1">
            <a:off x="7150901" y="1"/>
            <a:ext cx="5037667" cy="6858001"/>
            <a:chOff x="203200" y="0"/>
            <a:chExt cx="3778250" cy="6858001"/>
          </a:xfrm>
        </p:grpSpPr>
        <p:sp>
          <p:nvSpPr>
            <p:cNvPr id="121" name="Google Shape;121;p18"/>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rgbClr val="7AB800"/>
            </a:solidFill>
            <a:ln>
              <a:noFill/>
            </a:ln>
          </p:spPr>
        </p:sp>
        <p:sp>
          <p:nvSpPr>
            <p:cNvPr id="122" name="Google Shape;122;p18"/>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009AA6"/>
            </a:solidFill>
            <a:ln>
              <a:noFill/>
            </a:ln>
          </p:spPr>
        </p:sp>
        <p:sp>
          <p:nvSpPr>
            <p:cNvPr id="123" name="Google Shape;123;p18"/>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124" name="Google Shape;124;p18"/>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004D53"/>
            </a:solidFill>
            <a:ln>
              <a:noFill/>
            </a:ln>
          </p:spPr>
        </p:sp>
        <p:sp>
          <p:nvSpPr>
            <p:cNvPr id="125" name="Google Shape;125;p18"/>
            <p:cNvSpPr/>
            <p:nvPr/>
          </p:nvSpPr>
          <p:spPr>
            <a:xfrm>
              <a:off x="641350" y="3871913"/>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7AB800"/>
            </a:solidFill>
            <a:ln>
              <a:noFill/>
            </a:ln>
          </p:spPr>
        </p:sp>
        <p:sp>
          <p:nvSpPr>
            <p:cNvPr id="126" name="Google Shape;126;p18"/>
            <p:cNvSpPr/>
            <p:nvPr/>
          </p:nvSpPr>
          <p:spPr>
            <a:xfrm>
              <a:off x="203200" y="3762375"/>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127" name="Google Shape;127;p18"/>
          <p:cNvSpPr/>
          <p:nvPr/>
        </p:nvSpPr>
        <p:spPr>
          <a:xfrm flipH="1">
            <a:off x="9105642" y="-9473"/>
            <a:ext cx="1909165" cy="4108843"/>
          </a:xfrm>
          <a:custGeom>
            <a:avLst/>
            <a:gdLst/>
            <a:ahLst/>
            <a:cxnLst/>
            <a:rect l="l" t="t" r="r" b="b"/>
            <a:pathLst>
              <a:path w="10488" h="9908" extrusionOk="0">
                <a:moveTo>
                  <a:pt x="0" y="9657"/>
                </a:moveTo>
                <a:lnTo>
                  <a:pt x="3139" y="9908"/>
                </a:lnTo>
                <a:lnTo>
                  <a:pt x="10488" y="23"/>
                </a:lnTo>
                <a:lnTo>
                  <a:pt x="7557" y="0"/>
                </a:lnTo>
                <a:lnTo>
                  <a:pt x="0" y="9657"/>
                </a:lnTo>
                <a:close/>
              </a:path>
            </a:pathLst>
          </a:custGeom>
          <a:solidFill>
            <a:srgbClr val="FF6D14"/>
          </a:solidFill>
          <a:ln>
            <a:noFill/>
          </a:ln>
        </p:spPr>
      </p:sp>
      <p:sp>
        <p:nvSpPr>
          <p:cNvPr id="128" name="Google Shape;128;p18"/>
          <p:cNvSpPr/>
          <p:nvPr/>
        </p:nvSpPr>
        <p:spPr>
          <a:xfrm flipH="1">
            <a:off x="5942189" y="3981399"/>
            <a:ext cx="5072616" cy="2883773"/>
          </a:xfrm>
          <a:custGeom>
            <a:avLst/>
            <a:gdLst/>
            <a:ahLst/>
            <a:cxnLst/>
            <a:rect l="l" t="t" r="r" b="b"/>
            <a:pathLst>
              <a:path w="10234" h="10169" extrusionOk="0">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9" name="Google Shape;129;p18"/>
          <p:cNvPicPr preferRelativeResize="0"/>
          <p:nvPr/>
        </p:nvPicPr>
        <p:blipFill rotWithShape="1">
          <a:blip r:embed="rId2">
            <a:alphaModFix/>
          </a:blip>
          <a:srcRect/>
          <a:stretch/>
        </p:blipFill>
        <p:spPr>
          <a:xfrm>
            <a:off x="301661" y="6181394"/>
            <a:ext cx="3019552" cy="484632"/>
          </a:xfrm>
          <a:prstGeom prst="rect">
            <a:avLst/>
          </a:prstGeom>
          <a:noFill/>
          <a:ln>
            <a:noFill/>
          </a:ln>
        </p:spPr>
      </p:pic>
      <p:sp>
        <p:nvSpPr>
          <p:cNvPr id="130" name="Google Shape;130;p18"/>
          <p:cNvSpPr txBox="1">
            <a:spLocks noGrp="1"/>
          </p:cNvSpPr>
          <p:nvPr>
            <p:ph type="title"/>
          </p:nvPr>
        </p:nvSpPr>
        <p:spPr>
          <a:xfrm>
            <a:off x="1296812" y="1895476"/>
            <a:ext cx="7529689" cy="1981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 Title and Content" type="obj">
  <p:cSld name="OBJECT">
    <p:spTree>
      <p:nvGrpSpPr>
        <p:cNvPr id="1" name="Shape 137"/>
        <p:cNvGrpSpPr/>
        <p:nvPr/>
      </p:nvGrpSpPr>
      <p:grpSpPr>
        <a:xfrm>
          <a:off x="0" y="0"/>
          <a:ext cx="0" cy="0"/>
          <a:chOff x="0" y="0"/>
          <a:chExt cx="0" cy="0"/>
        </a:xfrm>
      </p:grpSpPr>
      <p:sp>
        <p:nvSpPr>
          <p:cNvPr id="138" name="Google Shape;138;p20"/>
          <p:cNvSpPr/>
          <p:nvPr/>
        </p:nvSpPr>
        <p:spPr>
          <a:xfrm>
            <a:off x="0" y="1"/>
            <a:ext cx="12184125" cy="14123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139" name="Google Shape;139;p20"/>
          <p:cNvPicPr preferRelativeResize="0"/>
          <p:nvPr/>
        </p:nvPicPr>
        <p:blipFill rotWithShape="1">
          <a:blip r:embed="rId2">
            <a:alphaModFix/>
          </a:blip>
          <a:srcRect/>
          <a:stretch/>
        </p:blipFill>
        <p:spPr>
          <a:xfrm>
            <a:off x="6351772" y="3176660"/>
            <a:ext cx="5840228" cy="3681340"/>
          </a:xfrm>
          <a:prstGeom prst="rect">
            <a:avLst/>
          </a:prstGeom>
          <a:noFill/>
          <a:ln>
            <a:noFill/>
          </a:ln>
        </p:spPr>
      </p:pic>
      <p:pic>
        <p:nvPicPr>
          <p:cNvPr id="140" name="Google Shape;140;p20"/>
          <p:cNvPicPr preferRelativeResize="0"/>
          <p:nvPr/>
        </p:nvPicPr>
        <p:blipFill rotWithShape="1">
          <a:blip r:embed="rId3">
            <a:alphaModFix/>
          </a:blip>
          <a:srcRect/>
          <a:stretch/>
        </p:blipFill>
        <p:spPr>
          <a:xfrm>
            <a:off x="-100946" y="6534150"/>
            <a:ext cx="12435838" cy="323850"/>
          </a:xfrm>
          <a:prstGeom prst="rect">
            <a:avLst/>
          </a:prstGeom>
          <a:noFill/>
          <a:ln>
            <a:noFill/>
          </a:ln>
        </p:spPr>
      </p:pic>
      <p:pic>
        <p:nvPicPr>
          <p:cNvPr id="141" name="Google Shape;141;p20"/>
          <p:cNvPicPr preferRelativeResize="0"/>
          <p:nvPr/>
        </p:nvPicPr>
        <p:blipFill rotWithShape="1">
          <a:blip r:embed="rId4">
            <a:alphaModFix/>
          </a:blip>
          <a:srcRect/>
          <a:stretch/>
        </p:blipFill>
        <p:spPr>
          <a:xfrm>
            <a:off x="164377" y="6608207"/>
            <a:ext cx="1979962" cy="175736"/>
          </a:xfrm>
          <a:prstGeom prst="rect">
            <a:avLst/>
          </a:prstGeom>
          <a:noFill/>
          <a:ln>
            <a:noFill/>
          </a:ln>
        </p:spPr>
      </p:pic>
      <p:sp>
        <p:nvSpPr>
          <p:cNvPr id="142" name="Google Shape;142;p20"/>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0"/>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145"/>
        <p:cNvGrpSpPr/>
        <p:nvPr/>
      </p:nvGrpSpPr>
      <p:grpSpPr>
        <a:xfrm>
          <a:off x="0" y="0"/>
          <a:ext cx="0" cy="0"/>
          <a:chOff x="0" y="0"/>
          <a:chExt cx="0" cy="0"/>
        </a:xfrm>
      </p:grpSpPr>
      <p:sp>
        <p:nvSpPr>
          <p:cNvPr id="146" name="Google Shape;146;p21"/>
          <p:cNvSpPr/>
          <p:nvPr/>
        </p:nvSpPr>
        <p:spPr>
          <a:xfrm>
            <a:off x="1" y="0"/>
            <a:ext cx="7422078" cy="4758621"/>
          </a:xfrm>
          <a:custGeom>
            <a:avLst/>
            <a:gdLst/>
            <a:ahLst/>
            <a:cxnLst/>
            <a:rect l="l" t="t" r="r" b="b"/>
            <a:pathLst>
              <a:path w="7422078" h="4447309" extrusionOk="0">
                <a:moveTo>
                  <a:pt x="0" y="0"/>
                </a:moveTo>
                <a:lnTo>
                  <a:pt x="0" y="4447309"/>
                </a:lnTo>
                <a:lnTo>
                  <a:pt x="7422078" y="53439"/>
                </a:lnTo>
                <a:lnTo>
                  <a:pt x="7416141" y="0"/>
                </a:lnTo>
                <a:lnTo>
                  <a:pt x="0" y="0"/>
                </a:lnTo>
                <a:close/>
              </a:path>
            </a:pathLst>
          </a:custGeom>
          <a:blipFill rotWithShape="1">
            <a:blip r:embed="rId2">
              <a:alphaModFix/>
            </a:blip>
            <a:stretch>
              <a:fillRect t="-9605" b="96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aa</a:t>
            </a:r>
            <a:endParaRPr sz="1400" b="0" i="0" u="none" strike="noStrike" cap="none">
              <a:solidFill>
                <a:srgbClr val="000000"/>
              </a:solidFill>
              <a:latin typeface="Arial"/>
              <a:ea typeface="Arial"/>
              <a:cs typeface="Arial"/>
              <a:sym typeface="Arial"/>
            </a:endParaRPr>
          </a:p>
        </p:txBody>
      </p:sp>
      <p:pic>
        <p:nvPicPr>
          <p:cNvPr id="147" name="Google Shape;147;p21"/>
          <p:cNvPicPr preferRelativeResize="0"/>
          <p:nvPr/>
        </p:nvPicPr>
        <p:blipFill rotWithShape="1">
          <a:blip r:embed="rId3">
            <a:alphaModFix/>
          </a:blip>
          <a:srcRect/>
          <a:stretch/>
        </p:blipFill>
        <p:spPr>
          <a:xfrm>
            <a:off x="0" y="0"/>
            <a:ext cx="7429500" cy="6858000"/>
          </a:xfrm>
          <a:prstGeom prst="rect">
            <a:avLst/>
          </a:prstGeom>
          <a:noFill/>
          <a:ln>
            <a:noFill/>
          </a:ln>
        </p:spPr>
      </p:pic>
      <p:cxnSp>
        <p:nvCxnSpPr>
          <p:cNvPr id="148" name="Google Shape;148;p21"/>
          <p:cNvCxnSpPr/>
          <p:nvPr/>
        </p:nvCxnSpPr>
        <p:spPr>
          <a:xfrm>
            <a:off x="6619877" y="3533168"/>
            <a:ext cx="5572200" cy="0"/>
          </a:xfrm>
          <a:prstGeom prst="straightConnector1">
            <a:avLst/>
          </a:prstGeom>
          <a:noFill/>
          <a:ln w="12700" cap="flat" cmpd="sng">
            <a:solidFill>
              <a:srgbClr val="D0CECE"/>
            </a:solidFill>
            <a:prstDash val="solid"/>
            <a:miter lim="800000"/>
            <a:headEnd type="none" w="sm" len="sm"/>
            <a:tailEnd type="none" w="sm" len="sm"/>
          </a:ln>
        </p:spPr>
      </p:cxnSp>
      <p:pic>
        <p:nvPicPr>
          <p:cNvPr id="149" name="Google Shape;149;p21"/>
          <p:cNvPicPr preferRelativeResize="0"/>
          <p:nvPr/>
        </p:nvPicPr>
        <p:blipFill rotWithShape="1">
          <a:blip r:embed="rId4">
            <a:alphaModFix/>
          </a:blip>
          <a:srcRect/>
          <a:stretch/>
        </p:blipFill>
        <p:spPr>
          <a:xfrm>
            <a:off x="6619877" y="2773963"/>
            <a:ext cx="2088525" cy="462063"/>
          </a:xfrm>
          <a:prstGeom prst="rect">
            <a:avLst/>
          </a:prstGeom>
          <a:noFill/>
          <a:ln>
            <a:noFill/>
          </a:ln>
        </p:spPr>
      </p:pic>
      <p:sp>
        <p:nvSpPr>
          <p:cNvPr id="150" name="Google Shape;150;p21"/>
          <p:cNvSpPr txBox="1">
            <a:spLocks noGrp="1"/>
          </p:cNvSpPr>
          <p:nvPr>
            <p:ph type="subTitle" idx="1"/>
          </p:nvPr>
        </p:nvSpPr>
        <p:spPr>
          <a:xfrm>
            <a:off x="6473284" y="3883231"/>
            <a:ext cx="5158500" cy="2678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 Title and Content" type="obj">
  <p:cSld name="OBJECT">
    <p:spTree>
      <p:nvGrpSpPr>
        <p:cNvPr id="1" name="Shape 20"/>
        <p:cNvGrpSpPr/>
        <p:nvPr/>
      </p:nvGrpSpPr>
      <p:grpSpPr>
        <a:xfrm>
          <a:off x="0" y="0"/>
          <a:ext cx="0" cy="0"/>
          <a:chOff x="0" y="0"/>
          <a:chExt cx="0" cy="0"/>
        </a:xfrm>
      </p:grpSpPr>
      <p:sp>
        <p:nvSpPr>
          <p:cNvPr id="21" name="Google Shape;21;p3"/>
          <p:cNvSpPr/>
          <p:nvPr/>
        </p:nvSpPr>
        <p:spPr>
          <a:xfrm>
            <a:off x="0" y="1"/>
            <a:ext cx="12192000" cy="14132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6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22" name="Google Shape;22;p3"/>
          <p:cNvPicPr preferRelativeResize="0"/>
          <p:nvPr/>
        </p:nvPicPr>
        <p:blipFill rotWithShape="1">
          <a:blip r:embed="rId2">
            <a:alphaModFix/>
          </a:blip>
          <a:srcRect/>
          <a:stretch/>
        </p:blipFill>
        <p:spPr>
          <a:xfrm>
            <a:off x="6351772" y="3176660"/>
            <a:ext cx="5840228" cy="3681340"/>
          </a:xfrm>
          <a:prstGeom prst="rect">
            <a:avLst/>
          </a:prstGeom>
          <a:noFill/>
          <a:ln>
            <a:noFill/>
          </a:ln>
        </p:spPr>
      </p:pic>
      <p:pic>
        <p:nvPicPr>
          <p:cNvPr id="23" name="Google Shape;23;p3"/>
          <p:cNvPicPr preferRelativeResize="0"/>
          <p:nvPr/>
        </p:nvPicPr>
        <p:blipFill rotWithShape="1">
          <a:blip r:embed="rId3">
            <a:alphaModFix/>
          </a:blip>
          <a:srcRect/>
          <a:stretch/>
        </p:blipFill>
        <p:spPr>
          <a:xfrm>
            <a:off x="-100946" y="6534150"/>
            <a:ext cx="12435840" cy="323850"/>
          </a:xfrm>
          <a:prstGeom prst="rect">
            <a:avLst/>
          </a:prstGeom>
          <a:noFill/>
          <a:ln>
            <a:noFill/>
          </a:ln>
        </p:spPr>
      </p:pic>
      <p:pic>
        <p:nvPicPr>
          <p:cNvPr id="24" name="Google Shape;24;p3"/>
          <p:cNvPicPr preferRelativeResize="0"/>
          <p:nvPr/>
        </p:nvPicPr>
        <p:blipFill rotWithShape="1">
          <a:blip r:embed="rId4">
            <a:alphaModFix/>
          </a:blip>
          <a:srcRect/>
          <a:stretch/>
        </p:blipFill>
        <p:spPr>
          <a:xfrm>
            <a:off x="164377" y="6608207"/>
            <a:ext cx="1979962" cy="175736"/>
          </a:xfrm>
          <a:prstGeom prst="rect">
            <a:avLst/>
          </a:prstGeom>
          <a:noFill/>
          <a:ln>
            <a:noFill/>
          </a:ln>
        </p:spPr>
      </p:pic>
      <p:sp>
        <p:nvSpPr>
          <p:cNvPr id="25" name="Google Shape;25;p3"/>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een Title and Content">
  <p:cSld name="Green Title and Content">
    <p:spTree>
      <p:nvGrpSpPr>
        <p:cNvPr id="1" name="Shape 151"/>
        <p:cNvGrpSpPr/>
        <p:nvPr/>
      </p:nvGrpSpPr>
      <p:grpSpPr>
        <a:xfrm>
          <a:off x="0" y="0"/>
          <a:ext cx="0" cy="0"/>
          <a:chOff x="0" y="0"/>
          <a:chExt cx="0" cy="0"/>
        </a:xfrm>
      </p:grpSpPr>
      <p:sp>
        <p:nvSpPr>
          <p:cNvPr id="152" name="Google Shape;152;p22"/>
          <p:cNvSpPr/>
          <p:nvPr/>
        </p:nvSpPr>
        <p:spPr>
          <a:xfrm>
            <a:off x="0" y="1"/>
            <a:ext cx="12184125" cy="14123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153" name="Google Shape;153;p22"/>
          <p:cNvPicPr preferRelativeResize="0"/>
          <p:nvPr/>
        </p:nvPicPr>
        <p:blipFill rotWithShape="1">
          <a:blip r:embed="rId2">
            <a:alphaModFix/>
          </a:blip>
          <a:srcRect/>
          <a:stretch/>
        </p:blipFill>
        <p:spPr>
          <a:xfrm>
            <a:off x="6351772" y="3176660"/>
            <a:ext cx="5840228" cy="3681340"/>
          </a:xfrm>
          <a:prstGeom prst="rect">
            <a:avLst/>
          </a:prstGeom>
          <a:noFill/>
          <a:ln>
            <a:noFill/>
          </a:ln>
        </p:spPr>
      </p:pic>
      <p:pic>
        <p:nvPicPr>
          <p:cNvPr id="154" name="Google Shape;154;p22"/>
          <p:cNvPicPr preferRelativeResize="0"/>
          <p:nvPr/>
        </p:nvPicPr>
        <p:blipFill rotWithShape="1">
          <a:blip r:embed="rId3">
            <a:alphaModFix/>
          </a:blip>
          <a:srcRect/>
          <a:stretch/>
        </p:blipFill>
        <p:spPr>
          <a:xfrm>
            <a:off x="-100946" y="6534150"/>
            <a:ext cx="12435838" cy="323850"/>
          </a:xfrm>
          <a:prstGeom prst="rect">
            <a:avLst/>
          </a:prstGeom>
          <a:noFill/>
          <a:ln>
            <a:noFill/>
          </a:ln>
        </p:spPr>
      </p:pic>
      <p:pic>
        <p:nvPicPr>
          <p:cNvPr id="155" name="Google Shape;155;p22"/>
          <p:cNvPicPr preferRelativeResize="0"/>
          <p:nvPr/>
        </p:nvPicPr>
        <p:blipFill rotWithShape="1">
          <a:blip r:embed="rId4">
            <a:alphaModFix/>
          </a:blip>
          <a:srcRect/>
          <a:stretch/>
        </p:blipFill>
        <p:spPr>
          <a:xfrm>
            <a:off x="164377" y="6608207"/>
            <a:ext cx="1979962" cy="175736"/>
          </a:xfrm>
          <a:prstGeom prst="rect">
            <a:avLst/>
          </a:prstGeom>
          <a:noFill/>
          <a:ln>
            <a:noFill/>
          </a:ln>
        </p:spPr>
      </p:pic>
      <p:sp>
        <p:nvSpPr>
          <p:cNvPr id="156" name="Google Shape;156;p22"/>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2"/>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Blank">
  <p:cSld name="Title Blank">
    <p:spTree>
      <p:nvGrpSpPr>
        <p:cNvPr id="1" name="Shape 159"/>
        <p:cNvGrpSpPr/>
        <p:nvPr/>
      </p:nvGrpSpPr>
      <p:grpSpPr>
        <a:xfrm>
          <a:off x="0" y="0"/>
          <a:ext cx="0" cy="0"/>
          <a:chOff x="0" y="0"/>
          <a:chExt cx="0" cy="0"/>
        </a:xfrm>
      </p:grpSpPr>
      <p:pic>
        <p:nvPicPr>
          <p:cNvPr id="160" name="Google Shape;160;p23"/>
          <p:cNvPicPr preferRelativeResize="0"/>
          <p:nvPr/>
        </p:nvPicPr>
        <p:blipFill rotWithShape="1">
          <a:blip r:embed="rId2">
            <a:alphaModFix/>
          </a:blip>
          <a:srcRect/>
          <a:stretch/>
        </p:blipFill>
        <p:spPr>
          <a:xfrm>
            <a:off x="0" y="0"/>
            <a:ext cx="7429500" cy="6858000"/>
          </a:xfrm>
          <a:prstGeom prst="rect">
            <a:avLst/>
          </a:prstGeom>
          <a:noFill/>
          <a:ln>
            <a:noFill/>
          </a:ln>
        </p:spPr>
      </p:pic>
      <p:sp>
        <p:nvSpPr>
          <p:cNvPr id="161" name="Google Shape;161;p23"/>
          <p:cNvSpPr txBox="1">
            <a:spLocks noGrp="1"/>
          </p:cNvSpPr>
          <p:nvPr>
            <p:ph type="subTitle" idx="1"/>
          </p:nvPr>
        </p:nvSpPr>
        <p:spPr>
          <a:xfrm>
            <a:off x="6473284" y="4905840"/>
            <a:ext cx="53415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62" name="Google Shape;162;p23"/>
          <p:cNvCxnSpPr/>
          <p:nvPr/>
        </p:nvCxnSpPr>
        <p:spPr>
          <a:xfrm>
            <a:off x="6619877" y="4696950"/>
            <a:ext cx="5572200" cy="0"/>
          </a:xfrm>
          <a:prstGeom prst="straightConnector1">
            <a:avLst/>
          </a:prstGeom>
          <a:noFill/>
          <a:ln w="12700" cap="flat" cmpd="sng">
            <a:solidFill>
              <a:srgbClr val="D0CECE"/>
            </a:solidFill>
            <a:prstDash val="solid"/>
            <a:miter lim="800000"/>
            <a:headEnd type="none" w="sm" len="sm"/>
            <a:tailEnd type="none" w="sm" len="sm"/>
          </a:ln>
        </p:spPr>
      </p:cxnSp>
      <p:sp>
        <p:nvSpPr>
          <p:cNvPr id="163" name="Google Shape;163;p23"/>
          <p:cNvSpPr txBox="1">
            <a:spLocks noGrp="1"/>
          </p:cNvSpPr>
          <p:nvPr>
            <p:ph type="title"/>
          </p:nvPr>
        </p:nvSpPr>
        <p:spPr>
          <a:xfrm>
            <a:off x="6473284" y="3178389"/>
            <a:ext cx="53415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4"/>
        <p:cNvGrpSpPr/>
        <p:nvPr/>
      </p:nvGrpSpPr>
      <p:grpSpPr>
        <a:xfrm>
          <a:off x="0" y="0"/>
          <a:ext cx="0" cy="0"/>
          <a:chOff x="0" y="0"/>
          <a:chExt cx="0" cy="0"/>
        </a:xfrm>
      </p:grpSpPr>
      <p:pic>
        <p:nvPicPr>
          <p:cNvPr id="165" name="Google Shape;165;p24"/>
          <p:cNvPicPr preferRelativeResize="0"/>
          <p:nvPr/>
        </p:nvPicPr>
        <p:blipFill rotWithShape="1">
          <a:blip r:embed="rId2">
            <a:alphaModFix/>
          </a:blip>
          <a:srcRect/>
          <a:stretch/>
        </p:blipFill>
        <p:spPr>
          <a:xfrm>
            <a:off x="0" y="0"/>
            <a:ext cx="7429500" cy="6858000"/>
          </a:xfrm>
          <a:prstGeom prst="rect">
            <a:avLst/>
          </a:prstGeom>
          <a:noFill/>
          <a:ln>
            <a:noFill/>
          </a:ln>
        </p:spPr>
      </p:pic>
      <p:sp>
        <p:nvSpPr>
          <p:cNvPr id="166" name="Google Shape;166;p24"/>
          <p:cNvSpPr txBox="1">
            <a:spLocks noGrp="1"/>
          </p:cNvSpPr>
          <p:nvPr>
            <p:ph type="subTitle" idx="1"/>
          </p:nvPr>
        </p:nvSpPr>
        <p:spPr>
          <a:xfrm>
            <a:off x="6473284" y="4905840"/>
            <a:ext cx="53415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7" name="Google Shape;167;p24"/>
          <p:cNvPicPr preferRelativeResize="0"/>
          <p:nvPr/>
        </p:nvPicPr>
        <p:blipFill rotWithShape="1">
          <a:blip r:embed="rId3">
            <a:alphaModFix/>
          </a:blip>
          <a:srcRect/>
          <a:stretch/>
        </p:blipFill>
        <p:spPr>
          <a:xfrm>
            <a:off x="6619877" y="2773963"/>
            <a:ext cx="4330207" cy="1556408"/>
          </a:xfrm>
          <a:prstGeom prst="rect">
            <a:avLst/>
          </a:prstGeom>
          <a:noFill/>
          <a:ln>
            <a:noFill/>
          </a:ln>
        </p:spPr>
      </p:pic>
      <p:cxnSp>
        <p:nvCxnSpPr>
          <p:cNvPr id="168" name="Google Shape;168;p24"/>
          <p:cNvCxnSpPr/>
          <p:nvPr/>
        </p:nvCxnSpPr>
        <p:spPr>
          <a:xfrm>
            <a:off x="6619877" y="4696950"/>
            <a:ext cx="5572200" cy="0"/>
          </a:xfrm>
          <a:prstGeom prst="straightConnector1">
            <a:avLst/>
          </a:prstGeom>
          <a:noFill/>
          <a:ln w="12700" cap="flat" cmpd="sng">
            <a:solidFill>
              <a:srgbClr val="D0CECE"/>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range Title and Content">
  <p:cSld name="Orange Title and Content">
    <p:spTree>
      <p:nvGrpSpPr>
        <p:cNvPr id="1" name="Shape 169"/>
        <p:cNvGrpSpPr/>
        <p:nvPr/>
      </p:nvGrpSpPr>
      <p:grpSpPr>
        <a:xfrm>
          <a:off x="0" y="0"/>
          <a:ext cx="0" cy="0"/>
          <a:chOff x="0" y="0"/>
          <a:chExt cx="0" cy="0"/>
        </a:xfrm>
      </p:grpSpPr>
      <p:sp>
        <p:nvSpPr>
          <p:cNvPr id="170" name="Google Shape;170;p25"/>
          <p:cNvSpPr/>
          <p:nvPr/>
        </p:nvSpPr>
        <p:spPr>
          <a:xfrm>
            <a:off x="0" y="1"/>
            <a:ext cx="12184125" cy="14123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171" name="Google Shape;171;p25"/>
          <p:cNvPicPr preferRelativeResize="0"/>
          <p:nvPr/>
        </p:nvPicPr>
        <p:blipFill rotWithShape="1">
          <a:blip r:embed="rId2">
            <a:alphaModFix/>
          </a:blip>
          <a:srcRect/>
          <a:stretch/>
        </p:blipFill>
        <p:spPr>
          <a:xfrm>
            <a:off x="6351772" y="3176660"/>
            <a:ext cx="5840228" cy="3681340"/>
          </a:xfrm>
          <a:prstGeom prst="rect">
            <a:avLst/>
          </a:prstGeom>
          <a:noFill/>
          <a:ln>
            <a:noFill/>
          </a:ln>
        </p:spPr>
      </p:pic>
      <p:pic>
        <p:nvPicPr>
          <p:cNvPr id="172" name="Google Shape;172;p25"/>
          <p:cNvPicPr preferRelativeResize="0"/>
          <p:nvPr/>
        </p:nvPicPr>
        <p:blipFill rotWithShape="1">
          <a:blip r:embed="rId3">
            <a:alphaModFix/>
          </a:blip>
          <a:srcRect/>
          <a:stretch/>
        </p:blipFill>
        <p:spPr>
          <a:xfrm>
            <a:off x="-100946" y="6534150"/>
            <a:ext cx="12435838" cy="323850"/>
          </a:xfrm>
          <a:prstGeom prst="rect">
            <a:avLst/>
          </a:prstGeom>
          <a:noFill/>
          <a:ln>
            <a:noFill/>
          </a:ln>
        </p:spPr>
      </p:pic>
      <p:pic>
        <p:nvPicPr>
          <p:cNvPr id="173" name="Google Shape;173;p25"/>
          <p:cNvPicPr preferRelativeResize="0"/>
          <p:nvPr/>
        </p:nvPicPr>
        <p:blipFill rotWithShape="1">
          <a:blip r:embed="rId4">
            <a:alphaModFix/>
          </a:blip>
          <a:srcRect/>
          <a:stretch/>
        </p:blipFill>
        <p:spPr>
          <a:xfrm>
            <a:off x="164377" y="6608207"/>
            <a:ext cx="1979962" cy="175736"/>
          </a:xfrm>
          <a:prstGeom prst="rect">
            <a:avLst/>
          </a:prstGeom>
          <a:noFill/>
          <a:ln>
            <a:noFill/>
          </a:ln>
        </p:spPr>
      </p:pic>
      <p:sp>
        <p:nvSpPr>
          <p:cNvPr id="174" name="Google Shape;174;p25"/>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5"/>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hank You">
  <p:cSld name="Title Thank You">
    <p:spTree>
      <p:nvGrpSpPr>
        <p:cNvPr id="1" name="Shape 177"/>
        <p:cNvGrpSpPr/>
        <p:nvPr/>
      </p:nvGrpSpPr>
      <p:grpSpPr>
        <a:xfrm>
          <a:off x="0" y="0"/>
          <a:ext cx="0" cy="0"/>
          <a:chOff x="0" y="0"/>
          <a:chExt cx="0" cy="0"/>
        </a:xfrm>
      </p:grpSpPr>
      <p:pic>
        <p:nvPicPr>
          <p:cNvPr id="178" name="Google Shape;178;p26"/>
          <p:cNvPicPr preferRelativeResize="0"/>
          <p:nvPr/>
        </p:nvPicPr>
        <p:blipFill rotWithShape="1">
          <a:blip r:embed="rId2">
            <a:alphaModFix/>
          </a:blip>
          <a:srcRect/>
          <a:stretch/>
        </p:blipFill>
        <p:spPr>
          <a:xfrm>
            <a:off x="0" y="0"/>
            <a:ext cx="7429500" cy="6858000"/>
          </a:xfrm>
          <a:prstGeom prst="rect">
            <a:avLst/>
          </a:prstGeom>
          <a:noFill/>
          <a:ln>
            <a:noFill/>
          </a:ln>
        </p:spPr>
      </p:pic>
      <p:sp>
        <p:nvSpPr>
          <p:cNvPr id="179" name="Google Shape;179;p26"/>
          <p:cNvSpPr txBox="1">
            <a:spLocks noGrp="1"/>
          </p:cNvSpPr>
          <p:nvPr>
            <p:ph type="subTitle" idx="1"/>
          </p:nvPr>
        </p:nvSpPr>
        <p:spPr>
          <a:xfrm>
            <a:off x="6473284" y="3641391"/>
            <a:ext cx="53415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80" name="Google Shape;180;p26"/>
          <p:cNvCxnSpPr/>
          <p:nvPr/>
        </p:nvCxnSpPr>
        <p:spPr>
          <a:xfrm>
            <a:off x="6619877" y="3432501"/>
            <a:ext cx="5572200" cy="0"/>
          </a:xfrm>
          <a:prstGeom prst="straightConnector1">
            <a:avLst/>
          </a:prstGeom>
          <a:noFill/>
          <a:ln w="12700" cap="flat" cmpd="sng">
            <a:solidFill>
              <a:srgbClr val="D0CECE"/>
            </a:solidFill>
            <a:prstDash val="solid"/>
            <a:miter lim="800000"/>
            <a:headEnd type="none" w="sm" len="sm"/>
            <a:tailEnd type="none" w="sm" len="sm"/>
          </a:ln>
        </p:spPr>
      </p:cxnSp>
      <p:pic>
        <p:nvPicPr>
          <p:cNvPr id="181" name="Google Shape;181;p26"/>
          <p:cNvPicPr preferRelativeResize="0"/>
          <p:nvPr/>
        </p:nvPicPr>
        <p:blipFill rotWithShape="1">
          <a:blip r:embed="rId3">
            <a:alphaModFix/>
          </a:blip>
          <a:srcRect/>
          <a:stretch/>
        </p:blipFill>
        <p:spPr>
          <a:xfrm>
            <a:off x="6619877" y="2848927"/>
            <a:ext cx="1897246" cy="36768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7"/>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5" name="Google Shape;185;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2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8" name="Google Shape;198;p2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2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0" name="Google Shape;200;p2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9"/>
        <p:cNvGrpSpPr/>
        <p:nvPr/>
      </p:nvGrpSpPr>
      <p:grpSpPr>
        <a:xfrm>
          <a:off x="0" y="0"/>
          <a:ext cx="0" cy="0"/>
          <a:chOff x="0" y="0"/>
          <a:chExt cx="0" cy="0"/>
        </a:xfrm>
      </p:grpSpPr>
      <p:sp>
        <p:nvSpPr>
          <p:cNvPr id="210" name="Google Shape;210;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reen Title and Content">
  <p:cSld name="Green Title and Content">
    <p:spTree>
      <p:nvGrpSpPr>
        <p:cNvPr id="1" name="Shape 28"/>
        <p:cNvGrpSpPr/>
        <p:nvPr/>
      </p:nvGrpSpPr>
      <p:grpSpPr>
        <a:xfrm>
          <a:off x="0" y="0"/>
          <a:ext cx="0" cy="0"/>
          <a:chOff x="0" y="0"/>
          <a:chExt cx="0" cy="0"/>
        </a:xfrm>
      </p:grpSpPr>
      <p:sp>
        <p:nvSpPr>
          <p:cNvPr id="29" name="Google Shape;29;p4"/>
          <p:cNvSpPr/>
          <p:nvPr/>
        </p:nvSpPr>
        <p:spPr>
          <a:xfrm>
            <a:off x="0" y="1"/>
            <a:ext cx="12192000" cy="14132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6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30" name="Google Shape;30;p4"/>
          <p:cNvPicPr preferRelativeResize="0"/>
          <p:nvPr/>
        </p:nvPicPr>
        <p:blipFill rotWithShape="1">
          <a:blip r:embed="rId2">
            <a:alphaModFix/>
          </a:blip>
          <a:srcRect/>
          <a:stretch/>
        </p:blipFill>
        <p:spPr>
          <a:xfrm>
            <a:off x="6351772" y="3176660"/>
            <a:ext cx="5840228" cy="3681340"/>
          </a:xfrm>
          <a:prstGeom prst="rect">
            <a:avLst/>
          </a:prstGeom>
          <a:noFill/>
          <a:ln>
            <a:noFill/>
          </a:ln>
        </p:spPr>
      </p:pic>
      <p:pic>
        <p:nvPicPr>
          <p:cNvPr id="31" name="Google Shape;31;p4"/>
          <p:cNvPicPr preferRelativeResize="0"/>
          <p:nvPr/>
        </p:nvPicPr>
        <p:blipFill rotWithShape="1">
          <a:blip r:embed="rId3">
            <a:alphaModFix/>
          </a:blip>
          <a:srcRect/>
          <a:stretch/>
        </p:blipFill>
        <p:spPr>
          <a:xfrm>
            <a:off x="-100946" y="6534150"/>
            <a:ext cx="12435840" cy="323850"/>
          </a:xfrm>
          <a:prstGeom prst="rect">
            <a:avLst/>
          </a:prstGeom>
          <a:noFill/>
          <a:ln>
            <a:noFill/>
          </a:ln>
        </p:spPr>
      </p:pic>
      <p:pic>
        <p:nvPicPr>
          <p:cNvPr id="32" name="Google Shape;32;p4"/>
          <p:cNvPicPr preferRelativeResize="0"/>
          <p:nvPr/>
        </p:nvPicPr>
        <p:blipFill rotWithShape="1">
          <a:blip r:embed="rId4">
            <a:alphaModFix/>
          </a:blip>
          <a:srcRect/>
          <a:stretch/>
        </p:blipFill>
        <p:spPr>
          <a:xfrm>
            <a:off x="164377" y="6608207"/>
            <a:ext cx="1979962" cy="175736"/>
          </a:xfrm>
          <a:prstGeom prst="rect">
            <a:avLst/>
          </a:prstGeom>
          <a:noFill/>
          <a:ln>
            <a:noFill/>
          </a:ln>
        </p:spPr>
      </p:pic>
      <p:sp>
        <p:nvSpPr>
          <p:cNvPr id="33" name="Google Shape;33;p4"/>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6" name="Google Shape;216;p3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7" name="Google Shape;217;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33"/>
          <p:cNvSpPr>
            <a:spLocks noGrp="1"/>
          </p:cNvSpPr>
          <p:nvPr>
            <p:ph type="pic" idx="2"/>
          </p:nvPr>
        </p:nvSpPr>
        <p:spPr>
          <a:xfrm>
            <a:off x="5183188" y="987425"/>
            <a:ext cx="6172200" cy="4873500"/>
          </a:xfrm>
          <a:prstGeom prst="rect">
            <a:avLst/>
          </a:prstGeom>
          <a:noFill/>
          <a:ln>
            <a:noFill/>
          </a:ln>
        </p:spPr>
      </p:sp>
      <p:sp>
        <p:nvSpPr>
          <p:cNvPr id="223" name="Google Shape;223;p3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4" name="Google Shape;224;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3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3"/>
        <p:cNvGrpSpPr/>
        <p:nvPr/>
      </p:nvGrpSpPr>
      <p:grpSpPr>
        <a:xfrm>
          <a:off x="0" y="0"/>
          <a:ext cx="0" cy="0"/>
          <a:chOff x="0" y="0"/>
          <a:chExt cx="0" cy="0"/>
        </a:xfrm>
      </p:grpSpPr>
      <p:sp>
        <p:nvSpPr>
          <p:cNvPr id="234" name="Google Shape;234;p3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3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239"/>
        <p:cNvGrpSpPr/>
        <p:nvPr/>
      </p:nvGrpSpPr>
      <p:grpSpPr>
        <a:xfrm>
          <a:off x="0" y="0"/>
          <a:ext cx="0" cy="0"/>
          <a:chOff x="0" y="0"/>
          <a:chExt cx="0" cy="0"/>
        </a:xfrm>
      </p:grpSpPr>
      <p:sp>
        <p:nvSpPr>
          <p:cNvPr id="240" name="Google Shape;240;p36"/>
          <p:cNvSpPr/>
          <p:nvPr/>
        </p:nvSpPr>
        <p:spPr>
          <a:xfrm>
            <a:off x="270933" y="3771900"/>
            <a:ext cx="48260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241" name="Google Shape;241;p36"/>
          <p:cNvSpPr/>
          <p:nvPr/>
        </p:nvSpPr>
        <p:spPr>
          <a:xfrm>
            <a:off x="747185" y="3867150"/>
            <a:ext cx="82551"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grpSp>
        <p:nvGrpSpPr>
          <p:cNvPr id="242" name="Google Shape;242;p36"/>
          <p:cNvGrpSpPr/>
          <p:nvPr/>
        </p:nvGrpSpPr>
        <p:grpSpPr>
          <a:xfrm flipH="1">
            <a:off x="7151034" y="1"/>
            <a:ext cx="5037541" cy="6858001"/>
            <a:chOff x="203200" y="0"/>
            <a:chExt cx="3778250" cy="6858001"/>
          </a:xfrm>
        </p:grpSpPr>
        <p:sp>
          <p:nvSpPr>
            <p:cNvPr id="243" name="Google Shape;243;p36"/>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rgbClr val="7AB800"/>
            </a:solidFill>
            <a:ln>
              <a:noFill/>
            </a:ln>
          </p:spPr>
        </p:sp>
        <p:sp>
          <p:nvSpPr>
            <p:cNvPr id="244" name="Google Shape;244;p36"/>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009AA6"/>
            </a:solidFill>
            <a:ln>
              <a:noFill/>
            </a:ln>
          </p:spPr>
        </p:sp>
        <p:sp>
          <p:nvSpPr>
            <p:cNvPr id="245" name="Google Shape;245;p36"/>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246" name="Google Shape;246;p36"/>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004D53"/>
            </a:solidFill>
            <a:ln>
              <a:noFill/>
            </a:ln>
          </p:spPr>
        </p:sp>
        <p:sp>
          <p:nvSpPr>
            <p:cNvPr id="247" name="Google Shape;247;p36"/>
            <p:cNvSpPr/>
            <p:nvPr/>
          </p:nvSpPr>
          <p:spPr>
            <a:xfrm>
              <a:off x="641350" y="3871913"/>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7AB800"/>
            </a:solidFill>
            <a:ln>
              <a:noFill/>
            </a:ln>
          </p:spPr>
        </p:sp>
        <p:sp>
          <p:nvSpPr>
            <p:cNvPr id="248" name="Google Shape;248;p36"/>
            <p:cNvSpPr/>
            <p:nvPr/>
          </p:nvSpPr>
          <p:spPr>
            <a:xfrm>
              <a:off x="203200" y="3762375"/>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49" name="Google Shape;249;p36"/>
          <p:cNvSpPr/>
          <p:nvPr/>
        </p:nvSpPr>
        <p:spPr>
          <a:xfrm flipH="1">
            <a:off x="9105650" y="-9473"/>
            <a:ext cx="1909157" cy="4108848"/>
          </a:xfrm>
          <a:custGeom>
            <a:avLst/>
            <a:gdLst/>
            <a:ahLst/>
            <a:cxnLst/>
            <a:rect l="l" t="t" r="r" b="b"/>
            <a:pathLst>
              <a:path w="10488" h="9908" extrusionOk="0">
                <a:moveTo>
                  <a:pt x="0" y="9657"/>
                </a:moveTo>
                <a:lnTo>
                  <a:pt x="3139" y="9908"/>
                </a:lnTo>
                <a:lnTo>
                  <a:pt x="10488" y="23"/>
                </a:lnTo>
                <a:lnTo>
                  <a:pt x="7557" y="0"/>
                </a:lnTo>
                <a:lnTo>
                  <a:pt x="0" y="9657"/>
                </a:lnTo>
                <a:close/>
              </a:path>
            </a:pathLst>
          </a:custGeom>
          <a:solidFill>
            <a:srgbClr val="FF6D14"/>
          </a:solidFill>
          <a:ln>
            <a:noFill/>
          </a:ln>
        </p:spPr>
      </p:sp>
      <p:sp>
        <p:nvSpPr>
          <p:cNvPr id="250" name="Google Shape;250;p36"/>
          <p:cNvSpPr/>
          <p:nvPr/>
        </p:nvSpPr>
        <p:spPr>
          <a:xfrm flipH="1">
            <a:off x="5942195" y="3981399"/>
            <a:ext cx="5072610" cy="2883776"/>
          </a:xfrm>
          <a:custGeom>
            <a:avLst/>
            <a:gdLst/>
            <a:ahLst/>
            <a:cxnLst/>
            <a:rect l="l" t="t" r="r" b="b"/>
            <a:pathLst>
              <a:path w="10234" h="10169" extrusionOk="0">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1" name="Google Shape;251;p36"/>
          <p:cNvPicPr preferRelativeResize="0"/>
          <p:nvPr/>
        </p:nvPicPr>
        <p:blipFill rotWithShape="1">
          <a:blip r:embed="rId2">
            <a:alphaModFix/>
          </a:blip>
          <a:srcRect/>
          <a:stretch/>
        </p:blipFill>
        <p:spPr>
          <a:xfrm>
            <a:off x="301661" y="6181394"/>
            <a:ext cx="3019552" cy="484632"/>
          </a:xfrm>
          <a:prstGeom prst="rect">
            <a:avLst/>
          </a:prstGeom>
          <a:noFill/>
          <a:ln>
            <a:noFill/>
          </a:ln>
        </p:spPr>
      </p:pic>
      <p:sp>
        <p:nvSpPr>
          <p:cNvPr id="252" name="Google Shape;252;p36"/>
          <p:cNvSpPr txBox="1">
            <a:spLocks noGrp="1"/>
          </p:cNvSpPr>
          <p:nvPr>
            <p:ph type="title"/>
          </p:nvPr>
        </p:nvSpPr>
        <p:spPr>
          <a:xfrm>
            <a:off x="1296812" y="1895476"/>
            <a:ext cx="7529700" cy="1981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38"/>
          <p:cNvSpPr txBox="1">
            <a:spLocks noGrp="1"/>
          </p:cNvSpPr>
          <p:nvPr>
            <p:ph type="body" idx="1"/>
          </p:nvPr>
        </p:nvSpPr>
        <p:spPr>
          <a:xfrm>
            <a:off x="838200" y="1990165"/>
            <a:ext cx="10515600" cy="418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38"/>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3"/>
        <p:cNvGrpSpPr/>
        <p:nvPr/>
      </p:nvGrpSpPr>
      <p:grpSpPr>
        <a:xfrm>
          <a:off x="0" y="0"/>
          <a:ext cx="0" cy="0"/>
          <a:chOff x="0" y="0"/>
          <a:chExt cx="0" cy="0"/>
        </a:xfrm>
      </p:grpSpPr>
      <p:sp>
        <p:nvSpPr>
          <p:cNvPr id="274" name="Google Shape;274;p39"/>
          <p:cNvSpPr txBox="1">
            <a:spLocks noGrp="1"/>
          </p:cNvSpPr>
          <p:nvPr>
            <p:ph type="ctrTitle"/>
          </p:nvPr>
        </p:nvSpPr>
        <p:spPr>
          <a:xfrm>
            <a:off x="901697" y="1982976"/>
            <a:ext cx="103632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39"/>
          <p:cNvSpPr txBox="1">
            <a:spLocks noGrp="1"/>
          </p:cNvSpPr>
          <p:nvPr>
            <p:ph type="subTitle" idx="1"/>
          </p:nvPr>
        </p:nvSpPr>
        <p:spPr>
          <a:xfrm>
            <a:off x="1511297" y="4480511"/>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6" name="Google Shape;276;p39"/>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831851" y="2054711"/>
            <a:ext cx="10515600" cy="250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40"/>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0" name="Google Shape;280;p40"/>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41"/>
          <p:cNvSpPr txBox="1">
            <a:spLocks noGrp="1"/>
          </p:cNvSpPr>
          <p:nvPr>
            <p:ph type="body" idx="1"/>
          </p:nvPr>
        </p:nvSpPr>
        <p:spPr>
          <a:xfrm>
            <a:off x="838200" y="200850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41"/>
          <p:cNvSpPr txBox="1">
            <a:spLocks noGrp="1"/>
          </p:cNvSpPr>
          <p:nvPr>
            <p:ph type="body" idx="2"/>
          </p:nvPr>
        </p:nvSpPr>
        <p:spPr>
          <a:xfrm>
            <a:off x="6172200" y="200850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41"/>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42"/>
          <p:cNvSpPr txBox="1">
            <a:spLocks noGrp="1"/>
          </p:cNvSpPr>
          <p:nvPr>
            <p:ph type="body" idx="1"/>
          </p:nvPr>
        </p:nvSpPr>
        <p:spPr>
          <a:xfrm>
            <a:off x="839788" y="1939352"/>
            <a:ext cx="51576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9" name="Google Shape;289;p42"/>
          <p:cNvSpPr txBox="1">
            <a:spLocks noGrp="1"/>
          </p:cNvSpPr>
          <p:nvPr>
            <p:ph type="body" idx="2"/>
          </p:nvPr>
        </p:nvSpPr>
        <p:spPr>
          <a:xfrm>
            <a:off x="839789" y="2763264"/>
            <a:ext cx="51576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42"/>
          <p:cNvSpPr txBox="1">
            <a:spLocks noGrp="1"/>
          </p:cNvSpPr>
          <p:nvPr>
            <p:ph type="body" idx="3"/>
          </p:nvPr>
        </p:nvSpPr>
        <p:spPr>
          <a:xfrm>
            <a:off x="6172200" y="1939352"/>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p42"/>
          <p:cNvSpPr txBox="1">
            <a:spLocks noGrp="1"/>
          </p:cNvSpPr>
          <p:nvPr>
            <p:ph type="body" idx="4"/>
          </p:nvPr>
        </p:nvSpPr>
        <p:spPr>
          <a:xfrm>
            <a:off x="6172200" y="2763264"/>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42"/>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hank You">
  <p:cSld name="Title Thank You">
    <p:spTree>
      <p:nvGrpSpPr>
        <p:cNvPr id="1" name="Shape 36"/>
        <p:cNvGrpSpPr/>
        <p:nvPr/>
      </p:nvGrpSpPr>
      <p:grpSpPr>
        <a:xfrm>
          <a:off x="0" y="0"/>
          <a:ext cx="0" cy="0"/>
          <a:chOff x="0" y="0"/>
          <a:chExt cx="0" cy="0"/>
        </a:xfrm>
      </p:grpSpPr>
      <p:pic>
        <p:nvPicPr>
          <p:cNvPr id="37" name="Google Shape;37;p5"/>
          <p:cNvPicPr preferRelativeResize="0"/>
          <p:nvPr/>
        </p:nvPicPr>
        <p:blipFill rotWithShape="1">
          <a:blip r:embed="rId2">
            <a:alphaModFix/>
          </a:blip>
          <a:srcRect/>
          <a:stretch/>
        </p:blipFill>
        <p:spPr>
          <a:xfrm>
            <a:off x="0" y="0"/>
            <a:ext cx="7429500" cy="6858000"/>
          </a:xfrm>
          <a:prstGeom prst="rect">
            <a:avLst/>
          </a:prstGeom>
          <a:noFill/>
          <a:ln>
            <a:noFill/>
          </a:ln>
        </p:spPr>
      </p:pic>
      <p:sp>
        <p:nvSpPr>
          <p:cNvPr id="38" name="Google Shape;38;p5"/>
          <p:cNvSpPr txBox="1">
            <a:spLocks noGrp="1"/>
          </p:cNvSpPr>
          <p:nvPr>
            <p:ph type="subTitle" idx="1"/>
          </p:nvPr>
        </p:nvSpPr>
        <p:spPr>
          <a:xfrm>
            <a:off x="6473284" y="3641391"/>
            <a:ext cx="5341434"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39" name="Google Shape;39;p5"/>
          <p:cNvCxnSpPr/>
          <p:nvPr/>
        </p:nvCxnSpPr>
        <p:spPr>
          <a:xfrm>
            <a:off x="6619877" y="3432501"/>
            <a:ext cx="5572123" cy="0"/>
          </a:xfrm>
          <a:prstGeom prst="straightConnector1">
            <a:avLst/>
          </a:prstGeom>
          <a:noFill/>
          <a:ln w="12700" cap="flat" cmpd="sng">
            <a:solidFill>
              <a:srgbClr val="D0CECE"/>
            </a:solidFill>
            <a:prstDash val="solid"/>
            <a:miter lim="800000"/>
            <a:headEnd type="none" w="sm" len="sm"/>
            <a:tailEnd type="none" w="sm" len="sm"/>
          </a:ln>
        </p:spPr>
      </p:cxnSp>
      <p:pic>
        <p:nvPicPr>
          <p:cNvPr id="40" name="Google Shape;40;p5"/>
          <p:cNvPicPr preferRelativeResize="0"/>
          <p:nvPr/>
        </p:nvPicPr>
        <p:blipFill rotWithShape="1">
          <a:blip r:embed="rId3">
            <a:alphaModFix/>
          </a:blip>
          <a:srcRect/>
          <a:stretch/>
        </p:blipFill>
        <p:spPr>
          <a:xfrm>
            <a:off x="6619877" y="2848927"/>
            <a:ext cx="1897246" cy="36768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43"/>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6"/>
        <p:cNvGrpSpPr/>
        <p:nvPr/>
      </p:nvGrpSpPr>
      <p:grpSpPr>
        <a:xfrm>
          <a:off x="0" y="0"/>
          <a:ext cx="0" cy="0"/>
          <a:chOff x="0" y="0"/>
          <a:chExt cx="0" cy="0"/>
        </a:xfrm>
      </p:grpSpPr>
      <p:sp>
        <p:nvSpPr>
          <p:cNvPr id="297" name="Google Shape;297;p44"/>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3_Title Slide">
  <p:cSld name="4_Title Slide">
    <p:spTree>
      <p:nvGrpSpPr>
        <p:cNvPr id="1" name="Shape 298"/>
        <p:cNvGrpSpPr/>
        <p:nvPr/>
      </p:nvGrpSpPr>
      <p:grpSpPr>
        <a:xfrm>
          <a:off x="0" y="0"/>
          <a:ext cx="0" cy="0"/>
          <a:chOff x="0" y="0"/>
          <a:chExt cx="0" cy="0"/>
        </a:xfrm>
      </p:grpSpPr>
      <p:pic>
        <p:nvPicPr>
          <p:cNvPr id="299" name="Google Shape;299;p45"/>
          <p:cNvPicPr preferRelativeResize="0"/>
          <p:nvPr/>
        </p:nvPicPr>
        <p:blipFill rotWithShape="1">
          <a:blip r:embed="rId2">
            <a:alphaModFix/>
          </a:blip>
          <a:srcRect/>
          <a:stretch/>
        </p:blipFill>
        <p:spPr>
          <a:xfrm>
            <a:off x="-650317" y="2587336"/>
            <a:ext cx="9631739" cy="4277011"/>
          </a:xfrm>
          <a:prstGeom prst="rect">
            <a:avLst/>
          </a:prstGeom>
          <a:noFill/>
          <a:ln>
            <a:noFill/>
          </a:ln>
        </p:spPr>
      </p:pic>
      <p:sp>
        <p:nvSpPr>
          <p:cNvPr id="300" name="Google Shape;300;p45"/>
          <p:cNvSpPr/>
          <p:nvPr/>
        </p:nvSpPr>
        <p:spPr>
          <a:xfrm>
            <a:off x="270933" y="3771900"/>
            <a:ext cx="48260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301" name="Google Shape;301;p45"/>
          <p:cNvSpPr/>
          <p:nvPr/>
        </p:nvSpPr>
        <p:spPr>
          <a:xfrm>
            <a:off x="747184" y="3867150"/>
            <a:ext cx="82551"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pic>
        <p:nvPicPr>
          <p:cNvPr id="302" name="Google Shape;302;p45"/>
          <p:cNvPicPr preferRelativeResize="0"/>
          <p:nvPr/>
        </p:nvPicPr>
        <p:blipFill rotWithShape="1">
          <a:blip r:embed="rId3">
            <a:alphaModFix/>
          </a:blip>
          <a:srcRect/>
          <a:stretch/>
        </p:blipFill>
        <p:spPr>
          <a:xfrm>
            <a:off x="571500" y="367395"/>
            <a:ext cx="7907913" cy="1729729"/>
          </a:xfrm>
          <a:prstGeom prst="rect">
            <a:avLst/>
          </a:prstGeom>
          <a:noFill/>
          <a:ln>
            <a:noFill/>
          </a:ln>
        </p:spPr>
      </p:pic>
      <p:sp>
        <p:nvSpPr>
          <p:cNvPr id="303" name="Google Shape;303;p45"/>
          <p:cNvSpPr txBox="1"/>
          <p:nvPr/>
        </p:nvSpPr>
        <p:spPr>
          <a:xfrm>
            <a:off x="571500" y="2260648"/>
            <a:ext cx="110493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Reconnect: </a:t>
            </a:r>
            <a:r>
              <a:rPr lang="en-US" sz="2000" b="0" i="0" u="none" strike="noStrike" cap="none">
                <a:solidFill>
                  <a:srgbClr val="000000"/>
                </a:solidFill>
                <a:latin typeface="Arial"/>
                <a:ea typeface="Arial"/>
                <a:cs typeface="Arial"/>
                <a:sym typeface="Arial"/>
              </a:rPr>
              <a:t>Interactive problem-solving sessions for states on hot button CTE topics and networking event with state and industry counterparts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Reset: </a:t>
            </a:r>
            <a:r>
              <a:rPr lang="en-US" sz="2000" b="0" i="0" u="none" strike="noStrike" cap="none">
                <a:solidFill>
                  <a:srgbClr val="000000"/>
                </a:solidFill>
                <a:latin typeface="Arial"/>
                <a:ea typeface="Arial"/>
                <a:cs typeface="Arial"/>
                <a:sym typeface="Arial"/>
              </a:rPr>
              <a:t>Dynamic speakers and sessions on equity and CTE, the future of work, CTE data, communicating CTE, and more!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Reimagine</a:t>
            </a:r>
            <a:r>
              <a:rPr lang="en-US" sz="2000" b="0" i="0" u="none" strike="noStrike" cap="none">
                <a:solidFill>
                  <a:srgbClr val="000000"/>
                </a:solidFill>
                <a:latin typeface="Arial"/>
                <a:ea typeface="Arial"/>
                <a:cs typeface="Arial"/>
                <a:sym typeface="Arial"/>
              </a:rPr>
              <a:t>: Vision deep dive and implementation sessions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….and much more!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www.careertech.org/spring-meeting</a:t>
            </a:r>
            <a:br>
              <a:rPr lang="en-US" sz="12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sp>
        <p:nvSpPr>
          <p:cNvPr id="304" name="Google Shape;304;p45"/>
          <p:cNvSpPr txBox="1"/>
          <p:nvPr/>
        </p:nvSpPr>
        <p:spPr>
          <a:xfrm>
            <a:off x="8880764" y="4938304"/>
            <a:ext cx="34359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Save the Date!</a:t>
            </a:r>
            <a:br>
              <a:rPr lang="en-US" sz="2400" b="1"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Early bird registration ends on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February 24, 2021.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Green Title and Content">
  <p:cSld name="Green Title and Content">
    <p:spTree>
      <p:nvGrpSpPr>
        <p:cNvPr id="1" name="Shape 305"/>
        <p:cNvGrpSpPr/>
        <p:nvPr/>
      </p:nvGrpSpPr>
      <p:grpSpPr>
        <a:xfrm>
          <a:off x="0" y="0"/>
          <a:ext cx="0" cy="0"/>
          <a:chOff x="0" y="0"/>
          <a:chExt cx="0" cy="0"/>
        </a:xfrm>
      </p:grpSpPr>
      <p:sp>
        <p:nvSpPr>
          <p:cNvPr id="306" name="Google Shape;306;p46"/>
          <p:cNvSpPr/>
          <p:nvPr/>
        </p:nvSpPr>
        <p:spPr>
          <a:xfrm>
            <a:off x="0" y="1"/>
            <a:ext cx="12184125" cy="14123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307" name="Google Shape;307;p46"/>
          <p:cNvPicPr preferRelativeResize="0"/>
          <p:nvPr/>
        </p:nvPicPr>
        <p:blipFill rotWithShape="1">
          <a:blip r:embed="rId2">
            <a:alphaModFix/>
          </a:blip>
          <a:srcRect/>
          <a:stretch/>
        </p:blipFill>
        <p:spPr>
          <a:xfrm>
            <a:off x="6351772" y="3176660"/>
            <a:ext cx="4380171" cy="2761005"/>
          </a:xfrm>
          <a:prstGeom prst="rect">
            <a:avLst/>
          </a:prstGeom>
          <a:noFill/>
          <a:ln>
            <a:noFill/>
          </a:ln>
        </p:spPr>
      </p:pic>
      <p:pic>
        <p:nvPicPr>
          <p:cNvPr id="308" name="Google Shape;308;p46"/>
          <p:cNvPicPr preferRelativeResize="0"/>
          <p:nvPr/>
        </p:nvPicPr>
        <p:blipFill rotWithShape="1">
          <a:blip r:embed="rId3">
            <a:alphaModFix/>
          </a:blip>
          <a:srcRect/>
          <a:stretch/>
        </p:blipFill>
        <p:spPr>
          <a:xfrm>
            <a:off x="-100946" y="6534150"/>
            <a:ext cx="9326881" cy="242887"/>
          </a:xfrm>
          <a:prstGeom prst="rect">
            <a:avLst/>
          </a:prstGeom>
          <a:noFill/>
          <a:ln>
            <a:noFill/>
          </a:ln>
        </p:spPr>
      </p:pic>
      <p:pic>
        <p:nvPicPr>
          <p:cNvPr id="309" name="Google Shape;309;p46"/>
          <p:cNvPicPr preferRelativeResize="0"/>
          <p:nvPr/>
        </p:nvPicPr>
        <p:blipFill rotWithShape="1">
          <a:blip r:embed="rId4">
            <a:alphaModFix/>
          </a:blip>
          <a:srcRect/>
          <a:stretch/>
        </p:blipFill>
        <p:spPr>
          <a:xfrm>
            <a:off x="164377" y="6608207"/>
            <a:ext cx="1484971" cy="131802"/>
          </a:xfrm>
          <a:prstGeom prst="rect">
            <a:avLst/>
          </a:prstGeom>
          <a:noFill/>
          <a:ln>
            <a:noFill/>
          </a:ln>
        </p:spPr>
      </p:pic>
      <p:sp>
        <p:nvSpPr>
          <p:cNvPr id="310" name="Google Shape;310;p46"/>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2" name="Google Shape;312;p46"/>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48"/>
          <p:cNvSpPr txBox="1">
            <a:spLocks noGrp="1"/>
          </p:cNvSpPr>
          <p:nvPr>
            <p:ph type="body" idx="1"/>
          </p:nvPr>
        </p:nvSpPr>
        <p:spPr>
          <a:xfrm>
            <a:off x="838200" y="1990165"/>
            <a:ext cx="10515600" cy="4186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48"/>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3"/>
        <p:cNvGrpSpPr/>
        <p:nvPr/>
      </p:nvGrpSpPr>
      <p:grpSpPr>
        <a:xfrm>
          <a:off x="0" y="0"/>
          <a:ext cx="0" cy="0"/>
          <a:chOff x="0" y="0"/>
          <a:chExt cx="0" cy="0"/>
        </a:xfrm>
      </p:grpSpPr>
      <p:sp>
        <p:nvSpPr>
          <p:cNvPr id="334" name="Google Shape;334;p49"/>
          <p:cNvSpPr txBox="1">
            <a:spLocks noGrp="1"/>
          </p:cNvSpPr>
          <p:nvPr>
            <p:ph type="ctrTitle"/>
          </p:nvPr>
        </p:nvSpPr>
        <p:spPr>
          <a:xfrm>
            <a:off x="901697" y="1982976"/>
            <a:ext cx="103632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49"/>
          <p:cNvSpPr txBox="1">
            <a:spLocks noGrp="1"/>
          </p:cNvSpPr>
          <p:nvPr>
            <p:ph type="subTitle" idx="1"/>
          </p:nvPr>
        </p:nvSpPr>
        <p:spPr>
          <a:xfrm>
            <a:off x="1511297" y="4480511"/>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6" name="Google Shape;336;p49"/>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7"/>
        <p:cNvGrpSpPr/>
        <p:nvPr/>
      </p:nvGrpSpPr>
      <p:grpSpPr>
        <a:xfrm>
          <a:off x="0" y="0"/>
          <a:ext cx="0" cy="0"/>
          <a:chOff x="0" y="0"/>
          <a:chExt cx="0" cy="0"/>
        </a:xfrm>
      </p:grpSpPr>
      <p:sp>
        <p:nvSpPr>
          <p:cNvPr id="338" name="Google Shape;338;p50"/>
          <p:cNvSpPr txBox="1">
            <a:spLocks noGrp="1"/>
          </p:cNvSpPr>
          <p:nvPr>
            <p:ph type="title"/>
          </p:nvPr>
        </p:nvSpPr>
        <p:spPr>
          <a:xfrm>
            <a:off x="831851" y="2054711"/>
            <a:ext cx="10515600" cy="250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50"/>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0" name="Google Shape;340;p50"/>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1"/>
        <p:cNvGrpSpPr/>
        <p:nvPr/>
      </p:nvGrpSpPr>
      <p:grpSpPr>
        <a:xfrm>
          <a:off x="0" y="0"/>
          <a:ext cx="0" cy="0"/>
          <a:chOff x="0" y="0"/>
          <a:chExt cx="0" cy="0"/>
        </a:xfrm>
      </p:grpSpPr>
      <p:sp>
        <p:nvSpPr>
          <p:cNvPr id="342" name="Google Shape;342;p51"/>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51"/>
          <p:cNvSpPr txBox="1">
            <a:spLocks noGrp="1"/>
          </p:cNvSpPr>
          <p:nvPr>
            <p:ph type="body" idx="1"/>
          </p:nvPr>
        </p:nvSpPr>
        <p:spPr>
          <a:xfrm>
            <a:off x="838200" y="200850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51"/>
          <p:cNvSpPr txBox="1">
            <a:spLocks noGrp="1"/>
          </p:cNvSpPr>
          <p:nvPr>
            <p:ph type="body" idx="2"/>
          </p:nvPr>
        </p:nvSpPr>
        <p:spPr>
          <a:xfrm>
            <a:off x="6172200" y="2008508"/>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51"/>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6"/>
        <p:cNvGrpSpPr/>
        <p:nvPr/>
      </p:nvGrpSpPr>
      <p:grpSpPr>
        <a:xfrm>
          <a:off x="0" y="0"/>
          <a:ext cx="0" cy="0"/>
          <a:chOff x="0" y="0"/>
          <a:chExt cx="0" cy="0"/>
        </a:xfrm>
      </p:grpSpPr>
      <p:sp>
        <p:nvSpPr>
          <p:cNvPr id="347" name="Google Shape;347;p52"/>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52"/>
          <p:cNvSpPr txBox="1">
            <a:spLocks noGrp="1"/>
          </p:cNvSpPr>
          <p:nvPr>
            <p:ph type="body" idx="1"/>
          </p:nvPr>
        </p:nvSpPr>
        <p:spPr>
          <a:xfrm>
            <a:off x="839788" y="1939352"/>
            <a:ext cx="51576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9" name="Google Shape;349;p52"/>
          <p:cNvSpPr txBox="1">
            <a:spLocks noGrp="1"/>
          </p:cNvSpPr>
          <p:nvPr>
            <p:ph type="body" idx="2"/>
          </p:nvPr>
        </p:nvSpPr>
        <p:spPr>
          <a:xfrm>
            <a:off x="839789" y="2763264"/>
            <a:ext cx="51576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52"/>
          <p:cNvSpPr txBox="1">
            <a:spLocks noGrp="1"/>
          </p:cNvSpPr>
          <p:nvPr>
            <p:ph type="body" idx="3"/>
          </p:nvPr>
        </p:nvSpPr>
        <p:spPr>
          <a:xfrm>
            <a:off x="6172200" y="1939352"/>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1" name="Google Shape;351;p52"/>
          <p:cNvSpPr txBox="1">
            <a:spLocks noGrp="1"/>
          </p:cNvSpPr>
          <p:nvPr>
            <p:ph type="body" idx="4"/>
          </p:nvPr>
        </p:nvSpPr>
        <p:spPr>
          <a:xfrm>
            <a:off x="6172200" y="2763264"/>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52"/>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53"/>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41"/>
        <p:cNvGrpSpPr/>
        <p:nvPr/>
      </p:nvGrpSpPr>
      <p:grpSpPr>
        <a:xfrm>
          <a:off x="0" y="0"/>
          <a:ext cx="0" cy="0"/>
          <a:chOff x="0" y="0"/>
          <a:chExt cx="0" cy="0"/>
        </a:xfrm>
      </p:grpSpPr>
      <p:sp>
        <p:nvSpPr>
          <p:cNvPr id="42" name="Google Shape;42;p6"/>
          <p:cNvSpPr/>
          <p:nvPr/>
        </p:nvSpPr>
        <p:spPr>
          <a:xfrm>
            <a:off x="1" y="0"/>
            <a:ext cx="7429500" cy="4756064"/>
          </a:xfrm>
          <a:custGeom>
            <a:avLst/>
            <a:gdLst/>
            <a:ahLst/>
            <a:cxnLst/>
            <a:rect l="l" t="t" r="r" b="b"/>
            <a:pathLst>
              <a:path w="7422078" h="4447309" extrusionOk="0">
                <a:moveTo>
                  <a:pt x="0" y="0"/>
                </a:moveTo>
                <a:lnTo>
                  <a:pt x="0" y="4447309"/>
                </a:lnTo>
                <a:lnTo>
                  <a:pt x="7422078" y="53439"/>
                </a:lnTo>
                <a:lnTo>
                  <a:pt x="7416141" y="0"/>
                </a:lnTo>
                <a:lnTo>
                  <a:pt x="0" y="0"/>
                </a:lnTo>
                <a:close/>
              </a:path>
            </a:pathLst>
          </a:custGeom>
          <a:blipFill rotWithShape="1">
            <a:blip r:embed="rId2">
              <a:alphaModFix/>
            </a:blip>
            <a:stretch>
              <a:fillRect t="-9613" b="961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aa</a:t>
            </a:r>
            <a:endParaRPr sz="1400" b="0" i="0" u="none" strike="noStrike" cap="none">
              <a:solidFill>
                <a:srgbClr val="000000"/>
              </a:solidFill>
              <a:latin typeface="Arial"/>
              <a:ea typeface="Arial"/>
              <a:cs typeface="Arial"/>
              <a:sym typeface="Arial"/>
            </a:endParaRPr>
          </a:p>
        </p:txBody>
      </p:sp>
      <p:pic>
        <p:nvPicPr>
          <p:cNvPr id="43" name="Google Shape;43;p6"/>
          <p:cNvPicPr preferRelativeResize="0"/>
          <p:nvPr/>
        </p:nvPicPr>
        <p:blipFill rotWithShape="1">
          <a:blip r:embed="rId3">
            <a:alphaModFix/>
          </a:blip>
          <a:srcRect/>
          <a:stretch/>
        </p:blipFill>
        <p:spPr>
          <a:xfrm>
            <a:off x="0" y="0"/>
            <a:ext cx="7429500" cy="6858000"/>
          </a:xfrm>
          <a:prstGeom prst="rect">
            <a:avLst/>
          </a:prstGeom>
          <a:noFill/>
          <a:ln>
            <a:noFill/>
          </a:ln>
        </p:spPr>
      </p:pic>
      <p:cxnSp>
        <p:nvCxnSpPr>
          <p:cNvPr id="44" name="Google Shape;44;p6"/>
          <p:cNvCxnSpPr/>
          <p:nvPr/>
        </p:nvCxnSpPr>
        <p:spPr>
          <a:xfrm>
            <a:off x="6619877" y="3533168"/>
            <a:ext cx="5572123" cy="0"/>
          </a:xfrm>
          <a:prstGeom prst="straightConnector1">
            <a:avLst/>
          </a:prstGeom>
          <a:noFill/>
          <a:ln w="12700" cap="flat" cmpd="sng">
            <a:solidFill>
              <a:srgbClr val="D0CECE"/>
            </a:solidFill>
            <a:prstDash val="solid"/>
            <a:miter lim="800000"/>
            <a:headEnd type="none" w="sm" len="sm"/>
            <a:tailEnd type="none" w="sm" len="sm"/>
          </a:ln>
        </p:spPr>
      </p:cxnSp>
      <p:pic>
        <p:nvPicPr>
          <p:cNvPr id="45" name="Google Shape;45;p6"/>
          <p:cNvPicPr preferRelativeResize="0"/>
          <p:nvPr/>
        </p:nvPicPr>
        <p:blipFill rotWithShape="1">
          <a:blip r:embed="rId4">
            <a:alphaModFix/>
          </a:blip>
          <a:srcRect/>
          <a:stretch/>
        </p:blipFill>
        <p:spPr>
          <a:xfrm>
            <a:off x="6619877" y="2773963"/>
            <a:ext cx="2088525" cy="462063"/>
          </a:xfrm>
          <a:prstGeom prst="rect">
            <a:avLst/>
          </a:prstGeom>
          <a:noFill/>
          <a:ln>
            <a:noFill/>
          </a:ln>
        </p:spPr>
      </p:pic>
      <p:sp>
        <p:nvSpPr>
          <p:cNvPr id="46" name="Google Shape;46;p6"/>
          <p:cNvSpPr txBox="1">
            <a:spLocks noGrp="1"/>
          </p:cNvSpPr>
          <p:nvPr>
            <p:ph type="subTitle" idx="1"/>
          </p:nvPr>
        </p:nvSpPr>
        <p:spPr>
          <a:xfrm>
            <a:off x="6473284" y="3883231"/>
            <a:ext cx="5158597" cy="267837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6"/>
        <p:cNvGrpSpPr/>
        <p:nvPr/>
      </p:nvGrpSpPr>
      <p:grpSpPr>
        <a:xfrm>
          <a:off x="0" y="0"/>
          <a:ext cx="0" cy="0"/>
          <a:chOff x="0" y="0"/>
          <a:chExt cx="0" cy="0"/>
        </a:xfrm>
      </p:grpSpPr>
      <p:sp>
        <p:nvSpPr>
          <p:cNvPr id="357" name="Google Shape;357;p54"/>
          <p:cNvSpPr txBox="1">
            <a:spLocks noGrp="1"/>
          </p:cNvSpPr>
          <p:nvPr>
            <p:ph type="sldNum" idx="12"/>
          </p:nvPr>
        </p:nvSpPr>
        <p:spPr>
          <a:xfrm>
            <a:off x="9448800" y="640429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3_Title Slide">
  <p:cSld name="4_Title Slide">
    <p:spTree>
      <p:nvGrpSpPr>
        <p:cNvPr id="1" name="Shape 358"/>
        <p:cNvGrpSpPr/>
        <p:nvPr/>
      </p:nvGrpSpPr>
      <p:grpSpPr>
        <a:xfrm>
          <a:off x="0" y="0"/>
          <a:ext cx="0" cy="0"/>
          <a:chOff x="0" y="0"/>
          <a:chExt cx="0" cy="0"/>
        </a:xfrm>
      </p:grpSpPr>
      <p:pic>
        <p:nvPicPr>
          <p:cNvPr id="359" name="Google Shape;359;p55"/>
          <p:cNvPicPr preferRelativeResize="0"/>
          <p:nvPr/>
        </p:nvPicPr>
        <p:blipFill rotWithShape="1">
          <a:blip r:embed="rId2">
            <a:alphaModFix/>
          </a:blip>
          <a:srcRect/>
          <a:stretch/>
        </p:blipFill>
        <p:spPr>
          <a:xfrm>
            <a:off x="-650317" y="2587336"/>
            <a:ext cx="9631739" cy="4277011"/>
          </a:xfrm>
          <a:prstGeom prst="rect">
            <a:avLst/>
          </a:prstGeom>
          <a:noFill/>
          <a:ln>
            <a:noFill/>
          </a:ln>
        </p:spPr>
      </p:pic>
      <p:sp>
        <p:nvSpPr>
          <p:cNvPr id="360" name="Google Shape;360;p55"/>
          <p:cNvSpPr/>
          <p:nvPr/>
        </p:nvSpPr>
        <p:spPr>
          <a:xfrm>
            <a:off x="270933" y="3771900"/>
            <a:ext cx="48260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361" name="Google Shape;361;p55"/>
          <p:cNvSpPr/>
          <p:nvPr/>
        </p:nvSpPr>
        <p:spPr>
          <a:xfrm>
            <a:off x="747184" y="3867150"/>
            <a:ext cx="82551"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pic>
        <p:nvPicPr>
          <p:cNvPr id="362" name="Google Shape;362;p55"/>
          <p:cNvPicPr preferRelativeResize="0"/>
          <p:nvPr/>
        </p:nvPicPr>
        <p:blipFill rotWithShape="1">
          <a:blip r:embed="rId3">
            <a:alphaModFix/>
          </a:blip>
          <a:srcRect/>
          <a:stretch/>
        </p:blipFill>
        <p:spPr>
          <a:xfrm>
            <a:off x="571500" y="367395"/>
            <a:ext cx="7907913" cy="1729729"/>
          </a:xfrm>
          <a:prstGeom prst="rect">
            <a:avLst/>
          </a:prstGeom>
          <a:noFill/>
          <a:ln>
            <a:noFill/>
          </a:ln>
        </p:spPr>
      </p:pic>
      <p:sp>
        <p:nvSpPr>
          <p:cNvPr id="363" name="Google Shape;363;p55"/>
          <p:cNvSpPr txBox="1"/>
          <p:nvPr/>
        </p:nvSpPr>
        <p:spPr>
          <a:xfrm>
            <a:off x="571500" y="2260648"/>
            <a:ext cx="110493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Reconnect: </a:t>
            </a:r>
            <a:r>
              <a:rPr lang="en-US" sz="2000" b="0" i="0" u="none" strike="noStrike" cap="none">
                <a:solidFill>
                  <a:srgbClr val="000000"/>
                </a:solidFill>
                <a:latin typeface="Arial"/>
                <a:ea typeface="Arial"/>
                <a:cs typeface="Arial"/>
                <a:sym typeface="Arial"/>
              </a:rPr>
              <a:t>Interactive problem-solving sessions for states on hot button CTE topics and networking event with state and industry counterparts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Reset: </a:t>
            </a:r>
            <a:r>
              <a:rPr lang="en-US" sz="2000" b="0" i="0" u="none" strike="noStrike" cap="none">
                <a:solidFill>
                  <a:srgbClr val="000000"/>
                </a:solidFill>
                <a:latin typeface="Arial"/>
                <a:ea typeface="Arial"/>
                <a:cs typeface="Arial"/>
                <a:sym typeface="Arial"/>
              </a:rPr>
              <a:t>Dynamic speakers and sessions on equity and CTE, the future of work, CTE data, communicating CTE, and more!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Reimagine</a:t>
            </a:r>
            <a:r>
              <a:rPr lang="en-US" sz="2000" b="0" i="0" u="none" strike="noStrike" cap="none">
                <a:solidFill>
                  <a:srgbClr val="000000"/>
                </a:solidFill>
                <a:latin typeface="Arial"/>
                <a:ea typeface="Arial"/>
                <a:cs typeface="Arial"/>
                <a:sym typeface="Arial"/>
              </a:rPr>
              <a:t>: Vision deep dive and implementation sessions </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….and much more!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www.careertech.org/spring-meeting</a:t>
            </a:r>
            <a:br>
              <a:rPr lang="en-US" sz="12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sp>
        <p:nvSpPr>
          <p:cNvPr id="364" name="Google Shape;364;p55"/>
          <p:cNvSpPr txBox="1"/>
          <p:nvPr/>
        </p:nvSpPr>
        <p:spPr>
          <a:xfrm>
            <a:off x="8880764" y="4938304"/>
            <a:ext cx="34359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Save the Date!</a:t>
            </a:r>
            <a:br>
              <a:rPr lang="en-US" sz="2400" b="1"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Early bird registration ends on </a:t>
            </a:r>
            <a:br>
              <a:rPr lang="en-US" sz="1800" b="0" i="0" u="none" strike="noStrike" cap="none">
                <a:solidFill>
                  <a:srgbClr val="000000"/>
                </a:solidFill>
                <a:latin typeface="Arial"/>
                <a:ea typeface="Arial"/>
                <a:cs typeface="Arial"/>
                <a:sym typeface="Arial"/>
              </a:rPr>
            </a:br>
            <a:r>
              <a:rPr lang="en-US" sz="1800" b="0" i="0" u="none" strike="noStrike" cap="none">
                <a:solidFill>
                  <a:srgbClr val="000000"/>
                </a:solidFill>
                <a:latin typeface="Arial"/>
                <a:ea typeface="Arial"/>
                <a:cs typeface="Arial"/>
                <a:sym typeface="Arial"/>
              </a:rPr>
              <a:t>February 24, 2021.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reen Title and Content">
  <p:cSld name="Green Title and Content">
    <p:spTree>
      <p:nvGrpSpPr>
        <p:cNvPr id="1" name="Shape 365"/>
        <p:cNvGrpSpPr/>
        <p:nvPr/>
      </p:nvGrpSpPr>
      <p:grpSpPr>
        <a:xfrm>
          <a:off x="0" y="0"/>
          <a:ext cx="0" cy="0"/>
          <a:chOff x="0" y="0"/>
          <a:chExt cx="0" cy="0"/>
        </a:xfrm>
      </p:grpSpPr>
      <p:sp>
        <p:nvSpPr>
          <p:cNvPr id="366" name="Google Shape;366;p56"/>
          <p:cNvSpPr/>
          <p:nvPr/>
        </p:nvSpPr>
        <p:spPr>
          <a:xfrm>
            <a:off x="0" y="1"/>
            <a:ext cx="12184125" cy="14123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59936"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367" name="Google Shape;367;p56"/>
          <p:cNvPicPr preferRelativeResize="0"/>
          <p:nvPr/>
        </p:nvPicPr>
        <p:blipFill rotWithShape="1">
          <a:blip r:embed="rId2">
            <a:alphaModFix/>
          </a:blip>
          <a:srcRect/>
          <a:stretch/>
        </p:blipFill>
        <p:spPr>
          <a:xfrm>
            <a:off x="6351772" y="3176660"/>
            <a:ext cx="4380171" cy="2761005"/>
          </a:xfrm>
          <a:prstGeom prst="rect">
            <a:avLst/>
          </a:prstGeom>
          <a:noFill/>
          <a:ln>
            <a:noFill/>
          </a:ln>
        </p:spPr>
      </p:pic>
      <p:pic>
        <p:nvPicPr>
          <p:cNvPr id="368" name="Google Shape;368;p56"/>
          <p:cNvPicPr preferRelativeResize="0"/>
          <p:nvPr/>
        </p:nvPicPr>
        <p:blipFill rotWithShape="1">
          <a:blip r:embed="rId3">
            <a:alphaModFix/>
          </a:blip>
          <a:srcRect/>
          <a:stretch/>
        </p:blipFill>
        <p:spPr>
          <a:xfrm>
            <a:off x="-100946" y="6534150"/>
            <a:ext cx="9326881" cy="242887"/>
          </a:xfrm>
          <a:prstGeom prst="rect">
            <a:avLst/>
          </a:prstGeom>
          <a:noFill/>
          <a:ln>
            <a:noFill/>
          </a:ln>
        </p:spPr>
      </p:pic>
      <p:pic>
        <p:nvPicPr>
          <p:cNvPr id="369" name="Google Shape;369;p56"/>
          <p:cNvPicPr preferRelativeResize="0"/>
          <p:nvPr/>
        </p:nvPicPr>
        <p:blipFill rotWithShape="1">
          <a:blip r:embed="rId4">
            <a:alphaModFix/>
          </a:blip>
          <a:srcRect/>
          <a:stretch/>
        </p:blipFill>
        <p:spPr>
          <a:xfrm>
            <a:off x="164377" y="6608207"/>
            <a:ext cx="1484971" cy="131802"/>
          </a:xfrm>
          <a:prstGeom prst="rect">
            <a:avLst/>
          </a:prstGeom>
          <a:noFill/>
          <a:ln>
            <a:noFill/>
          </a:ln>
        </p:spPr>
      </p:pic>
      <p:sp>
        <p:nvSpPr>
          <p:cNvPr id="370" name="Google Shape;370;p56"/>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371" name="Google Shape;371;p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56"/>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ange Title and Content">
  <p:cSld name="Orange Title and Content">
    <p:spTree>
      <p:nvGrpSpPr>
        <p:cNvPr id="1" name="Shape 47"/>
        <p:cNvGrpSpPr/>
        <p:nvPr/>
      </p:nvGrpSpPr>
      <p:grpSpPr>
        <a:xfrm>
          <a:off x="0" y="0"/>
          <a:ext cx="0" cy="0"/>
          <a:chOff x="0" y="0"/>
          <a:chExt cx="0" cy="0"/>
        </a:xfrm>
      </p:grpSpPr>
      <p:sp>
        <p:nvSpPr>
          <p:cNvPr id="48" name="Google Shape;48;p7"/>
          <p:cNvSpPr/>
          <p:nvPr/>
        </p:nvSpPr>
        <p:spPr>
          <a:xfrm>
            <a:off x="0" y="1"/>
            <a:ext cx="12192000" cy="1413244"/>
          </a:xfrm>
          <a:custGeom>
            <a:avLst/>
            <a:gdLst/>
            <a:ahLst/>
            <a:cxnLst/>
            <a:rect l="l" t="t" r="r" b="b"/>
            <a:pathLst>
              <a:path w="9143809" h="1042320" extrusionOk="0">
                <a:moveTo>
                  <a:pt x="0" y="0"/>
                </a:moveTo>
                <a:lnTo>
                  <a:pt x="9143809" y="0"/>
                </a:lnTo>
                <a:lnTo>
                  <a:pt x="9143809" y="1042321"/>
                </a:lnTo>
                <a:lnTo>
                  <a:pt x="0" y="1042321"/>
                </a:lnTo>
                <a:close/>
              </a:path>
            </a:pathLst>
          </a:custGeom>
          <a:gradFill>
            <a:gsLst>
              <a:gs pos="0">
                <a:srgbClr val="F2F2F2"/>
              </a:gs>
              <a:gs pos="58999">
                <a:srgbClr val="F2F2F2"/>
              </a:gs>
              <a:gs pos="100000">
                <a:schemeClr val="lt1"/>
              </a:gs>
            </a:gsLst>
            <a:lin ang="216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49" name="Google Shape;49;p7"/>
          <p:cNvPicPr preferRelativeResize="0"/>
          <p:nvPr/>
        </p:nvPicPr>
        <p:blipFill rotWithShape="1">
          <a:blip r:embed="rId2">
            <a:alphaModFix/>
          </a:blip>
          <a:srcRect/>
          <a:stretch/>
        </p:blipFill>
        <p:spPr>
          <a:xfrm>
            <a:off x="6351772" y="3176660"/>
            <a:ext cx="5840228" cy="3681340"/>
          </a:xfrm>
          <a:prstGeom prst="rect">
            <a:avLst/>
          </a:prstGeom>
          <a:noFill/>
          <a:ln>
            <a:noFill/>
          </a:ln>
        </p:spPr>
      </p:pic>
      <p:pic>
        <p:nvPicPr>
          <p:cNvPr id="50" name="Google Shape;50;p7"/>
          <p:cNvPicPr preferRelativeResize="0"/>
          <p:nvPr/>
        </p:nvPicPr>
        <p:blipFill rotWithShape="1">
          <a:blip r:embed="rId3">
            <a:alphaModFix/>
          </a:blip>
          <a:srcRect/>
          <a:stretch/>
        </p:blipFill>
        <p:spPr>
          <a:xfrm>
            <a:off x="-100946" y="6534150"/>
            <a:ext cx="12435840" cy="323850"/>
          </a:xfrm>
          <a:prstGeom prst="rect">
            <a:avLst/>
          </a:prstGeom>
          <a:noFill/>
          <a:ln>
            <a:noFill/>
          </a:ln>
        </p:spPr>
      </p:pic>
      <p:pic>
        <p:nvPicPr>
          <p:cNvPr id="51" name="Google Shape;51;p7"/>
          <p:cNvPicPr preferRelativeResize="0"/>
          <p:nvPr/>
        </p:nvPicPr>
        <p:blipFill rotWithShape="1">
          <a:blip r:embed="rId4">
            <a:alphaModFix/>
          </a:blip>
          <a:srcRect/>
          <a:stretch/>
        </p:blipFill>
        <p:spPr>
          <a:xfrm>
            <a:off x="164377" y="6608207"/>
            <a:ext cx="1979962" cy="175736"/>
          </a:xfrm>
          <a:prstGeom prst="rect">
            <a:avLst/>
          </a:prstGeom>
          <a:noFill/>
          <a:ln>
            <a:noFill/>
          </a:ln>
        </p:spPr>
      </p:pic>
      <p:sp>
        <p:nvSpPr>
          <p:cNvPr id="52" name="Google Shape;52;p7"/>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Open Sans"/>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lank">
  <p:cSld name="Title Blank">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0" y="0"/>
            <a:ext cx="7429500" cy="6858000"/>
          </a:xfrm>
          <a:prstGeom prst="rect">
            <a:avLst/>
          </a:prstGeom>
          <a:noFill/>
          <a:ln>
            <a:noFill/>
          </a:ln>
        </p:spPr>
      </p:pic>
      <p:sp>
        <p:nvSpPr>
          <p:cNvPr id="57" name="Google Shape;57;p8"/>
          <p:cNvSpPr txBox="1">
            <a:spLocks noGrp="1"/>
          </p:cNvSpPr>
          <p:nvPr>
            <p:ph type="subTitle" idx="1"/>
          </p:nvPr>
        </p:nvSpPr>
        <p:spPr>
          <a:xfrm>
            <a:off x="6473284" y="4905840"/>
            <a:ext cx="5341434"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8" name="Google Shape;58;p8"/>
          <p:cNvCxnSpPr/>
          <p:nvPr/>
        </p:nvCxnSpPr>
        <p:spPr>
          <a:xfrm>
            <a:off x="6619877" y="4696950"/>
            <a:ext cx="5572123" cy="0"/>
          </a:xfrm>
          <a:prstGeom prst="straightConnector1">
            <a:avLst/>
          </a:prstGeom>
          <a:noFill/>
          <a:ln w="12700" cap="flat" cmpd="sng">
            <a:solidFill>
              <a:srgbClr val="D0CECE"/>
            </a:solidFill>
            <a:prstDash val="solid"/>
            <a:miter lim="800000"/>
            <a:headEnd type="none" w="sm" len="sm"/>
            <a:tailEnd type="none" w="sm" len="sm"/>
          </a:ln>
        </p:spPr>
      </p:cxnSp>
      <p:sp>
        <p:nvSpPr>
          <p:cNvPr id="59" name="Google Shape;59;p8"/>
          <p:cNvSpPr txBox="1">
            <a:spLocks noGrp="1"/>
          </p:cNvSpPr>
          <p:nvPr>
            <p:ph type="title"/>
          </p:nvPr>
        </p:nvSpPr>
        <p:spPr>
          <a:xfrm>
            <a:off x="6473284" y="3178389"/>
            <a:ext cx="5341434"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3.jp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2.jpg"/><Relationship Id="rId5" Type="http://schemas.openxmlformats.org/officeDocument/2006/relationships/slideLayout" Target="../slideLayouts/slideLayout39.xml"/><Relationship Id="rId10"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3.jp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2.jpg"/><Relationship Id="rId5" Type="http://schemas.openxmlformats.org/officeDocument/2006/relationships/slideLayout" Target="../slideLayouts/slideLayout48.xml"/><Relationship Id="rId10"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1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135" name="Google Shape;135;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136" name="Google Shape;136;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grpSp>
        <p:nvGrpSpPr>
          <p:cNvPr id="254" name="Google Shape;254;p37"/>
          <p:cNvGrpSpPr/>
          <p:nvPr/>
        </p:nvGrpSpPr>
        <p:grpSpPr>
          <a:xfrm>
            <a:off x="-9888" y="1716792"/>
            <a:ext cx="4144850" cy="182915"/>
            <a:chOff x="4018" y="0"/>
            <a:chExt cx="3474600" cy="326400"/>
          </a:xfrm>
        </p:grpSpPr>
        <p:sp>
          <p:nvSpPr>
            <p:cNvPr id="255" name="Google Shape;255;p37"/>
            <p:cNvSpPr/>
            <p:nvPr/>
          </p:nvSpPr>
          <p:spPr>
            <a:xfrm>
              <a:off x="4018" y="0"/>
              <a:ext cx="3474600" cy="326400"/>
            </a:xfrm>
            <a:prstGeom prst="homePlate">
              <a:avLst>
                <a:gd name="adj" fmla="val 50000"/>
              </a:avLst>
            </a:prstGeom>
            <a:solidFill>
              <a:srgbClr val="009AA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7"/>
            <p:cNvSpPr/>
            <p:nvPr/>
          </p:nvSpPr>
          <p:spPr>
            <a:xfrm>
              <a:off x="4018" y="0"/>
              <a:ext cx="3432300" cy="326400"/>
            </a:xfrm>
            <a:prstGeom prst="rect">
              <a:avLst/>
            </a:prstGeom>
            <a:noFill/>
            <a:ln>
              <a:noFill/>
            </a:ln>
            <a:effectLst>
              <a:outerShdw blurRad="50800" dist="38100" dir="2700000" algn="tl" rotWithShape="0">
                <a:srgbClr val="000000">
                  <a:alpha val="40000"/>
                </a:srgbClr>
              </a:outerShdw>
            </a:effectLst>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grpSp>
        <p:nvGrpSpPr>
          <p:cNvPr id="257" name="Google Shape;257;p37"/>
          <p:cNvGrpSpPr/>
          <p:nvPr/>
        </p:nvGrpSpPr>
        <p:grpSpPr>
          <a:xfrm>
            <a:off x="4023350" y="1716792"/>
            <a:ext cx="4145348" cy="182915"/>
            <a:chOff x="2815083" y="0"/>
            <a:chExt cx="3513900" cy="326400"/>
          </a:xfrm>
        </p:grpSpPr>
        <p:sp>
          <p:nvSpPr>
            <p:cNvPr id="258" name="Google Shape;258;p37"/>
            <p:cNvSpPr/>
            <p:nvPr/>
          </p:nvSpPr>
          <p:spPr>
            <a:xfrm>
              <a:off x="2815083" y="0"/>
              <a:ext cx="3513900" cy="326400"/>
            </a:xfrm>
            <a:prstGeom prst="chevron">
              <a:avLst>
                <a:gd name="adj" fmla="val 50000"/>
              </a:avLst>
            </a:prstGeom>
            <a:solidFill>
              <a:srgbClr val="7AB800"/>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7"/>
            <p:cNvSpPr/>
            <p:nvPr/>
          </p:nvSpPr>
          <p:spPr>
            <a:xfrm>
              <a:off x="2978242"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grpSp>
        <p:nvGrpSpPr>
          <p:cNvPr id="260" name="Google Shape;260;p37"/>
          <p:cNvGrpSpPr/>
          <p:nvPr/>
        </p:nvGrpSpPr>
        <p:grpSpPr>
          <a:xfrm>
            <a:off x="8054511" y="1717845"/>
            <a:ext cx="4145348" cy="182915"/>
            <a:chOff x="5626149" y="0"/>
            <a:chExt cx="3513900" cy="326400"/>
          </a:xfrm>
        </p:grpSpPr>
        <p:sp>
          <p:nvSpPr>
            <p:cNvPr id="261" name="Google Shape;261;p37"/>
            <p:cNvSpPr/>
            <p:nvPr/>
          </p:nvSpPr>
          <p:spPr>
            <a:xfrm>
              <a:off x="5626149" y="0"/>
              <a:ext cx="3513900" cy="326400"/>
            </a:xfrm>
            <a:prstGeom prst="chevron">
              <a:avLst>
                <a:gd name="adj" fmla="val 50000"/>
              </a:avLst>
            </a:prstGeom>
            <a:solidFill>
              <a:srgbClr val="FF6D14"/>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7"/>
            <p:cNvSpPr/>
            <p:nvPr/>
          </p:nvSpPr>
          <p:spPr>
            <a:xfrm>
              <a:off x="5789308"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sp>
        <p:nvSpPr>
          <p:cNvPr id="263" name="Google Shape;263;p37"/>
          <p:cNvSpPr txBox="1">
            <a:spLocks noGrp="1"/>
          </p:cNvSpPr>
          <p:nvPr>
            <p:ph type="title"/>
          </p:nvPr>
        </p:nvSpPr>
        <p:spPr>
          <a:xfrm>
            <a:off x="838200" y="179826"/>
            <a:ext cx="10515600" cy="13257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4" name="Google Shape;264;p37"/>
          <p:cNvSpPr txBox="1">
            <a:spLocks noGrp="1"/>
          </p:cNvSpPr>
          <p:nvPr>
            <p:ph type="body" idx="1"/>
          </p:nvPr>
        </p:nvSpPr>
        <p:spPr>
          <a:xfrm>
            <a:off x="838200" y="2011680"/>
            <a:ext cx="10515600" cy="4165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9AA6"/>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7AB8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7AB8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7AB8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7AB8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37"/>
          <p:cNvSpPr txBox="1">
            <a:spLocks noGrp="1"/>
          </p:cNvSpPr>
          <p:nvPr>
            <p:ph type="sldNum" idx="12"/>
          </p:nvPr>
        </p:nvSpPr>
        <p:spPr>
          <a:xfrm>
            <a:off x="11345732" y="6450904"/>
            <a:ext cx="8463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266" name="Google Shape;266;p37"/>
          <p:cNvPicPr preferRelativeResize="0"/>
          <p:nvPr/>
        </p:nvPicPr>
        <p:blipFill rotWithShape="1">
          <a:blip r:embed="rId11">
            <a:alphaModFix/>
          </a:blip>
          <a:srcRect t="13729" b="16114"/>
          <a:stretch/>
        </p:blipFill>
        <p:spPr>
          <a:xfrm>
            <a:off x="4758260" y="6411560"/>
            <a:ext cx="2675481" cy="443815"/>
          </a:xfrm>
          <a:prstGeom prst="rect">
            <a:avLst/>
          </a:prstGeom>
          <a:noFill/>
          <a:ln>
            <a:noFill/>
          </a:ln>
        </p:spPr>
      </p:pic>
      <p:pic>
        <p:nvPicPr>
          <p:cNvPr id="267" name="Google Shape;267;p37"/>
          <p:cNvPicPr preferRelativeResize="0"/>
          <p:nvPr/>
        </p:nvPicPr>
        <p:blipFill rotWithShape="1">
          <a:blip r:embed="rId12">
            <a:alphaModFix/>
          </a:blip>
          <a:srcRect l="76853" t="35172" r="4193" b="28139"/>
          <a:stretch/>
        </p:blipFill>
        <p:spPr>
          <a:xfrm>
            <a:off x="10219055" y="6551408"/>
            <a:ext cx="1794363" cy="237266"/>
          </a:xfrm>
          <a:prstGeom prst="rect">
            <a:avLst/>
          </a:prstGeom>
          <a:noFill/>
          <a:ln>
            <a:noFill/>
          </a:ln>
        </p:spPr>
      </p:pic>
      <p:pic>
        <p:nvPicPr>
          <p:cNvPr id="268" name="Google Shape;268;p37"/>
          <p:cNvPicPr preferRelativeResize="0"/>
          <p:nvPr/>
        </p:nvPicPr>
        <p:blipFill rotWithShape="1">
          <a:blip r:embed="rId12">
            <a:alphaModFix/>
          </a:blip>
          <a:srcRect l="1545" t="36515" r="69982" b="26484"/>
          <a:stretch/>
        </p:blipFill>
        <p:spPr>
          <a:xfrm>
            <a:off x="0" y="6551408"/>
            <a:ext cx="2695616" cy="239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grpSp>
        <p:nvGrpSpPr>
          <p:cNvPr id="314" name="Google Shape;314;p47"/>
          <p:cNvGrpSpPr/>
          <p:nvPr/>
        </p:nvGrpSpPr>
        <p:grpSpPr>
          <a:xfrm>
            <a:off x="-9888" y="1716792"/>
            <a:ext cx="4144850" cy="182915"/>
            <a:chOff x="4018" y="0"/>
            <a:chExt cx="3474600" cy="326400"/>
          </a:xfrm>
        </p:grpSpPr>
        <p:sp>
          <p:nvSpPr>
            <p:cNvPr id="315" name="Google Shape;315;p47"/>
            <p:cNvSpPr/>
            <p:nvPr/>
          </p:nvSpPr>
          <p:spPr>
            <a:xfrm>
              <a:off x="4018" y="0"/>
              <a:ext cx="3474600" cy="326400"/>
            </a:xfrm>
            <a:prstGeom prst="homePlate">
              <a:avLst>
                <a:gd name="adj" fmla="val 50000"/>
              </a:avLst>
            </a:prstGeom>
            <a:solidFill>
              <a:srgbClr val="009AA6"/>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7"/>
            <p:cNvSpPr/>
            <p:nvPr/>
          </p:nvSpPr>
          <p:spPr>
            <a:xfrm>
              <a:off x="4018" y="0"/>
              <a:ext cx="3432300" cy="326400"/>
            </a:xfrm>
            <a:prstGeom prst="rect">
              <a:avLst/>
            </a:prstGeom>
            <a:noFill/>
            <a:ln>
              <a:noFill/>
            </a:ln>
            <a:effectLst>
              <a:outerShdw blurRad="50800" dist="38100" dir="2700000" algn="tl" rotWithShape="0">
                <a:srgbClr val="000000">
                  <a:alpha val="40000"/>
                </a:srgbClr>
              </a:outerShdw>
            </a:effectLst>
          </p:spPr>
          <p:txBody>
            <a:bodyPr spcFirstLastPara="1" wrap="square" lIns="85325"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grpSp>
        <p:nvGrpSpPr>
          <p:cNvPr id="317" name="Google Shape;317;p47"/>
          <p:cNvGrpSpPr/>
          <p:nvPr/>
        </p:nvGrpSpPr>
        <p:grpSpPr>
          <a:xfrm>
            <a:off x="4023350" y="1716792"/>
            <a:ext cx="4145348" cy="182915"/>
            <a:chOff x="2815083" y="0"/>
            <a:chExt cx="3513900" cy="326400"/>
          </a:xfrm>
        </p:grpSpPr>
        <p:sp>
          <p:nvSpPr>
            <p:cNvPr id="318" name="Google Shape;318;p47"/>
            <p:cNvSpPr/>
            <p:nvPr/>
          </p:nvSpPr>
          <p:spPr>
            <a:xfrm>
              <a:off x="2815083" y="0"/>
              <a:ext cx="3513900" cy="326400"/>
            </a:xfrm>
            <a:prstGeom prst="chevron">
              <a:avLst>
                <a:gd name="adj" fmla="val 50000"/>
              </a:avLst>
            </a:prstGeom>
            <a:solidFill>
              <a:srgbClr val="7AB800"/>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7"/>
            <p:cNvSpPr/>
            <p:nvPr/>
          </p:nvSpPr>
          <p:spPr>
            <a:xfrm>
              <a:off x="2978242"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grpSp>
        <p:nvGrpSpPr>
          <p:cNvPr id="320" name="Google Shape;320;p47"/>
          <p:cNvGrpSpPr/>
          <p:nvPr/>
        </p:nvGrpSpPr>
        <p:grpSpPr>
          <a:xfrm>
            <a:off x="8054511" y="1717845"/>
            <a:ext cx="4145348" cy="182915"/>
            <a:chOff x="5626149" y="0"/>
            <a:chExt cx="3513900" cy="326400"/>
          </a:xfrm>
        </p:grpSpPr>
        <p:sp>
          <p:nvSpPr>
            <p:cNvPr id="321" name="Google Shape;321;p47"/>
            <p:cNvSpPr/>
            <p:nvPr/>
          </p:nvSpPr>
          <p:spPr>
            <a:xfrm>
              <a:off x="5626149" y="0"/>
              <a:ext cx="3513900" cy="326400"/>
            </a:xfrm>
            <a:prstGeom prst="chevron">
              <a:avLst>
                <a:gd name="adj" fmla="val 50000"/>
              </a:avLst>
            </a:prstGeom>
            <a:solidFill>
              <a:srgbClr val="FF6D14"/>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7"/>
            <p:cNvSpPr/>
            <p:nvPr/>
          </p:nvSpPr>
          <p:spPr>
            <a:xfrm>
              <a:off x="5789308" y="0"/>
              <a:ext cx="3187500" cy="326400"/>
            </a:xfrm>
            <a:prstGeom prst="rect">
              <a:avLst/>
            </a:prstGeom>
            <a:noFill/>
            <a:ln>
              <a:noFill/>
            </a:ln>
            <a:effectLst>
              <a:outerShdw blurRad="50800" dist="38100" dir="2700000" algn="tl" rotWithShape="0">
                <a:srgbClr val="000000">
                  <a:alpha val="40000"/>
                </a:srgbClr>
              </a:outerShdw>
            </a:effectLst>
          </p:spPr>
          <p:txBody>
            <a:bodyPr spcFirstLastPara="1" wrap="square" lIns="64000" tIns="42650" rIns="21325" bIns="4265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grpSp>
      <p:sp>
        <p:nvSpPr>
          <p:cNvPr id="323" name="Google Shape;323;p47"/>
          <p:cNvSpPr txBox="1">
            <a:spLocks noGrp="1"/>
          </p:cNvSpPr>
          <p:nvPr>
            <p:ph type="title"/>
          </p:nvPr>
        </p:nvSpPr>
        <p:spPr>
          <a:xfrm>
            <a:off x="838200" y="179826"/>
            <a:ext cx="10515600" cy="13257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4" name="Google Shape;324;p47"/>
          <p:cNvSpPr txBox="1">
            <a:spLocks noGrp="1"/>
          </p:cNvSpPr>
          <p:nvPr>
            <p:ph type="body" idx="1"/>
          </p:nvPr>
        </p:nvSpPr>
        <p:spPr>
          <a:xfrm>
            <a:off x="838200" y="2011680"/>
            <a:ext cx="10515600" cy="4165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9AA6"/>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7AB8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7AB8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7AB8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7AB8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47"/>
          <p:cNvSpPr txBox="1">
            <a:spLocks noGrp="1"/>
          </p:cNvSpPr>
          <p:nvPr>
            <p:ph type="sldNum" idx="12"/>
          </p:nvPr>
        </p:nvSpPr>
        <p:spPr>
          <a:xfrm>
            <a:off x="11345732" y="6450904"/>
            <a:ext cx="8463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326" name="Google Shape;326;p47"/>
          <p:cNvPicPr preferRelativeResize="0"/>
          <p:nvPr/>
        </p:nvPicPr>
        <p:blipFill rotWithShape="1">
          <a:blip r:embed="rId11">
            <a:alphaModFix/>
          </a:blip>
          <a:srcRect t="13729" b="16114"/>
          <a:stretch/>
        </p:blipFill>
        <p:spPr>
          <a:xfrm>
            <a:off x="4758260" y="6411560"/>
            <a:ext cx="2675481" cy="443815"/>
          </a:xfrm>
          <a:prstGeom prst="rect">
            <a:avLst/>
          </a:prstGeom>
          <a:noFill/>
          <a:ln>
            <a:noFill/>
          </a:ln>
        </p:spPr>
      </p:pic>
      <p:pic>
        <p:nvPicPr>
          <p:cNvPr id="327" name="Google Shape;327;p47"/>
          <p:cNvPicPr preferRelativeResize="0"/>
          <p:nvPr/>
        </p:nvPicPr>
        <p:blipFill rotWithShape="1">
          <a:blip r:embed="rId12">
            <a:alphaModFix/>
          </a:blip>
          <a:srcRect l="76853" t="35172" r="4193" b="28139"/>
          <a:stretch/>
        </p:blipFill>
        <p:spPr>
          <a:xfrm>
            <a:off x="10219055" y="6551408"/>
            <a:ext cx="1794363" cy="237266"/>
          </a:xfrm>
          <a:prstGeom prst="rect">
            <a:avLst/>
          </a:prstGeom>
          <a:noFill/>
          <a:ln>
            <a:noFill/>
          </a:ln>
        </p:spPr>
      </p:pic>
      <p:pic>
        <p:nvPicPr>
          <p:cNvPr id="328" name="Google Shape;328;p47"/>
          <p:cNvPicPr preferRelativeResize="0"/>
          <p:nvPr/>
        </p:nvPicPr>
        <p:blipFill rotWithShape="1">
          <a:blip r:embed="rId12">
            <a:alphaModFix/>
          </a:blip>
          <a:srcRect l="1545" t="36515" r="69982" b="26484"/>
          <a:stretch/>
        </p:blipFill>
        <p:spPr>
          <a:xfrm>
            <a:off x="0" y="6551408"/>
            <a:ext cx="2695616" cy="239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csd.net/resources/aarsi-school-improvement/pdf/planning/school-improvement-planning-basics-root-cause-analysis.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hyperlink" Target="https://www.mdrc.org/sites/default/files/CTE_Equity_Brief_2019.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kjohnson@careertech.org"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hyperlink" Target="https://twitter.com/cteworks" TargetMode="External"/><Relationship Id="rId4" Type="http://schemas.openxmlformats.org/officeDocument/2006/relationships/hyperlink" Target="http://www.careertec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txBox="1">
            <a:spLocks noGrp="1"/>
          </p:cNvSpPr>
          <p:nvPr>
            <p:ph type="subTitle" idx="1"/>
          </p:nvPr>
        </p:nvSpPr>
        <p:spPr>
          <a:xfrm>
            <a:off x="6514284" y="4752015"/>
            <a:ext cx="5341500" cy="165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000"/>
              <a:t>Facilitated by:</a:t>
            </a:r>
            <a:endParaRPr sz="2000"/>
          </a:p>
          <a:p>
            <a:pPr marL="0" lvl="0" indent="0" algn="l" rtl="0">
              <a:lnSpc>
                <a:spcPct val="90000"/>
              </a:lnSpc>
              <a:spcBef>
                <a:spcPts val="0"/>
              </a:spcBef>
              <a:spcAft>
                <a:spcPts val="0"/>
              </a:spcAft>
              <a:buSzPts val="2400"/>
              <a:buNone/>
            </a:pPr>
            <a:endParaRPr sz="2000" i="1"/>
          </a:p>
          <a:p>
            <a:pPr marL="0" lvl="0" indent="0" algn="l" rtl="0">
              <a:lnSpc>
                <a:spcPct val="90000"/>
              </a:lnSpc>
              <a:spcBef>
                <a:spcPts val="0"/>
              </a:spcBef>
              <a:spcAft>
                <a:spcPts val="0"/>
              </a:spcAft>
              <a:buSzPts val="2400"/>
              <a:buNone/>
            </a:pPr>
            <a:r>
              <a:rPr lang="en-US" sz="2000"/>
              <a:t>Dr. Kevin R Johnson Sr., </a:t>
            </a:r>
            <a:r>
              <a:rPr lang="en-US" sz="2000" i="1"/>
              <a:t>Senior Advisor</a:t>
            </a:r>
            <a:endParaRPr sz="2000" i="1"/>
          </a:p>
          <a:p>
            <a:pPr marL="0" lvl="0" indent="0" algn="l" rtl="0">
              <a:lnSpc>
                <a:spcPct val="90000"/>
              </a:lnSpc>
              <a:spcBef>
                <a:spcPts val="0"/>
              </a:spcBef>
              <a:spcAft>
                <a:spcPts val="0"/>
              </a:spcAft>
              <a:buSzPts val="2400"/>
              <a:buNone/>
            </a:pPr>
            <a:r>
              <a:rPr lang="en-US" sz="2000"/>
              <a:t>Suela Cela,</a:t>
            </a:r>
            <a:r>
              <a:rPr lang="en-US" sz="2000" i="1"/>
              <a:t> Senior Policy Associate</a:t>
            </a:r>
            <a:endParaRPr sz="2000"/>
          </a:p>
          <a:p>
            <a:pPr marL="0" lvl="0" indent="0" algn="l" rtl="0">
              <a:lnSpc>
                <a:spcPct val="90000"/>
              </a:lnSpc>
              <a:spcBef>
                <a:spcPts val="1000"/>
              </a:spcBef>
              <a:spcAft>
                <a:spcPts val="0"/>
              </a:spcAft>
              <a:buClr>
                <a:schemeClr val="dk1"/>
              </a:buClr>
              <a:buSzPts val="2400"/>
              <a:buNone/>
            </a:pPr>
            <a:r>
              <a:rPr lang="en-US" sz="1800" b="1"/>
              <a:t>August 16, 2023</a:t>
            </a:r>
            <a:endParaRPr sz="1800" b="1"/>
          </a:p>
        </p:txBody>
      </p:sp>
      <p:pic>
        <p:nvPicPr>
          <p:cNvPr id="379" name="Google Shape;379;p57"/>
          <p:cNvPicPr preferRelativeResize="0"/>
          <p:nvPr/>
        </p:nvPicPr>
        <p:blipFill rotWithShape="1">
          <a:blip r:embed="rId3">
            <a:alphaModFix/>
          </a:blip>
          <a:srcRect/>
          <a:stretch/>
        </p:blipFill>
        <p:spPr>
          <a:xfrm>
            <a:off x="234375" y="651025"/>
            <a:ext cx="4082626" cy="877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6"/>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458" name="Google Shape;458;p6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a:t>Introduction:</a:t>
            </a:r>
            <a:endParaRPr/>
          </a:p>
          <a:p>
            <a:pPr marL="457200" lvl="0" indent="-342900" algn="l" rtl="0">
              <a:lnSpc>
                <a:spcPct val="90000"/>
              </a:lnSpc>
              <a:spcBef>
                <a:spcPts val="1000"/>
              </a:spcBef>
              <a:spcAft>
                <a:spcPts val="0"/>
              </a:spcAft>
              <a:buSzPts val="1800"/>
              <a:buChar char="•"/>
            </a:pPr>
            <a:r>
              <a:rPr lang="en-US"/>
              <a:t>Collaboration between secondary and postsecondary required in Perkins V</a:t>
            </a:r>
            <a:endParaRPr/>
          </a:p>
          <a:p>
            <a:pPr marL="457200" lvl="0" indent="-342900" algn="l" rtl="0">
              <a:lnSpc>
                <a:spcPct val="90000"/>
              </a:lnSpc>
              <a:spcBef>
                <a:spcPts val="0"/>
              </a:spcBef>
              <a:spcAft>
                <a:spcPts val="0"/>
              </a:spcAft>
              <a:buSzPts val="1800"/>
              <a:buChar char="•"/>
            </a:pPr>
            <a:r>
              <a:rPr lang="en-US"/>
              <a:t>Programs of study alignment is necessary to begin analyzing</a:t>
            </a:r>
            <a:endParaRPr/>
          </a:p>
          <a:p>
            <a:pPr marL="914400" lvl="1" indent="-342900" algn="l" rtl="0">
              <a:lnSpc>
                <a:spcPct val="90000"/>
              </a:lnSpc>
              <a:spcBef>
                <a:spcPts val="0"/>
              </a:spcBef>
              <a:spcAft>
                <a:spcPts val="0"/>
              </a:spcAft>
              <a:buSzPts val="1800"/>
              <a:buChar char="•"/>
            </a:pPr>
            <a:r>
              <a:rPr lang="en-US"/>
              <a:t>Data on enrollment and performance</a:t>
            </a:r>
            <a:endParaRPr/>
          </a:p>
          <a:p>
            <a:pPr marL="914400" lvl="1" indent="-342900" algn="l" rtl="0">
              <a:lnSpc>
                <a:spcPct val="90000"/>
              </a:lnSpc>
              <a:spcBef>
                <a:spcPts val="0"/>
              </a:spcBef>
              <a:spcAft>
                <a:spcPts val="0"/>
              </a:spcAft>
              <a:buSzPts val="1800"/>
              <a:buChar char="•"/>
            </a:pPr>
            <a:r>
              <a:rPr lang="en-US"/>
              <a:t>CLNA</a:t>
            </a:r>
            <a:endParaRPr/>
          </a:p>
          <a:p>
            <a:pPr marL="914400" lvl="1" indent="-342900" algn="l" rtl="0">
              <a:lnSpc>
                <a:spcPct val="90000"/>
              </a:lnSpc>
              <a:spcBef>
                <a:spcPts val="0"/>
              </a:spcBef>
              <a:spcAft>
                <a:spcPts val="0"/>
              </a:spcAft>
              <a:buSzPts val="1800"/>
              <a:buChar char="•"/>
            </a:pPr>
            <a:r>
              <a:rPr lang="en-US"/>
              <a:t>Effective equity analysis</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p:txBody>
      </p:sp>
      <p:sp>
        <p:nvSpPr>
          <p:cNvPr id="459" name="Google Shape;459;p66"/>
          <p:cNvSpPr txBox="1">
            <a:spLocks noGrp="1"/>
          </p:cNvSpPr>
          <p:nvPr>
            <p:ph type="title"/>
          </p:nvPr>
        </p:nvSpPr>
        <p:spPr>
          <a:xfrm>
            <a:off x="0" y="229925"/>
            <a:ext cx="12087900" cy="118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400"/>
              <a:buNone/>
            </a:pPr>
            <a:r>
              <a:rPr lang="en-US"/>
              <a:t>Programs of Study - Secondary and Postsecondary Alignment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7"/>
          <p:cNvSpPr txBox="1">
            <a:spLocks noGrp="1"/>
          </p:cNvSpPr>
          <p:nvPr>
            <p:ph type="sldNum" idx="12"/>
          </p:nvPr>
        </p:nvSpPr>
        <p:spPr>
          <a:xfrm>
            <a:off x="8324991" y="6546294"/>
            <a:ext cx="2493900" cy="301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
        <p:nvSpPr>
          <p:cNvPr id="466" name="Google Shape;466;p67"/>
          <p:cNvSpPr txBox="1">
            <a:spLocks noGrp="1"/>
          </p:cNvSpPr>
          <p:nvPr>
            <p:ph type="title"/>
          </p:nvPr>
        </p:nvSpPr>
        <p:spPr>
          <a:xfrm>
            <a:off x="838200" y="229922"/>
            <a:ext cx="10515600" cy="1183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Arial"/>
              <a:buNone/>
            </a:pPr>
            <a:r>
              <a:rPr lang="en-US"/>
              <a:t>Programs of Study - Secondary and Postsecondary Alignment</a:t>
            </a:r>
            <a:endParaRPr/>
          </a:p>
        </p:txBody>
      </p:sp>
      <p:pic>
        <p:nvPicPr>
          <p:cNvPr id="467" name="Google Shape;467;p67"/>
          <p:cNvPicPr preferRelativeResize="0"/>
          <p:nvPr/>
        </p:nvPicPr>
        <p:blipFill>
          <a:blip r:embed="rId3">
            <a:alphaModFix/>
          </a:blip>
          <a:stretch>
            <a:fillRect/>
          </a:stretch>
        </p:blipFill>
        <p:spPr>
          <a:xfrm>
            <a:off x="1062025" y="1505413"/>
            <a:ext cx="10067925" cy="475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8"/>
          <p:cNvSpPr txBox="1">
            <a:spLocks noGrp="1"/>
          </p:cNvSpPr>
          <p:nvPr>
            <p:ph type="sldNum" idx="12"/>
          </p:nvPr>
        </p:nvSpPr>
        <p:spPr>
          <a:xfrm>
            <a:off x="8324991" y="6546294"/>
            <a:ext cx="2493900" cy="301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
        <p:nvSpPr>
          <p:cNvPr id="474" name="Google Shape;474;p68"/>
          <p:cNvSpPr txBox="1">
            <a:spLocks noGrp="1"/>
          </p:cNvSpPr>
          <p:nvPr>
            <p:ph type="title"/>
          </p:nvPr>
        </p:nvSpPr>
        <p:spPr>
          <a:xfrm>
            <a:off x="838200" y="229922"/>
            <a:ext cx="10515600" cy="1183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a:t>Programs of Study - Secondary and Postsecondary Alignment</a:t>
            </a:r>
            <a:endParaRPr/>
          </a:p>
        </p:txBody>
      </p:sp>
      <p:pic>
        <p:nvPicPr>
          <p:cNvPr id="475" name="Google Shape;475;p68"/>
          <p:cNvPicPr preferRelativeResize="0"/>
          <p:nvPr/>
        </p:nvPicPr>
        <p:blipFill>
          <a:blip r:embed="rId3">
            <a:alphaModFix/>
          </a:blip>
          <a:stretch>
            <a:fillRect/>
          </a:stretch>
        </p:blipFill>
        <p:spPr>
          <a:xfrm>
            <a:off x="1012438" y="1787913"/>
            <a:ext cx="9153525" cy="429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9"/>
          <p:cNvSpPr txBox="1">
            <a:spLocks noGrp="1"/>
          </p:cNvSpPr>
          <p:nvPr>
            <p:ph type="sldNum" idx="12"/>
          </p:nvPr>
        </p:nvSpPr>
        <p:spPr>
          <a:xfrm>
            <a:off x="8324991" y="6546294"/>
            <a:ext cx="2493900" cy="301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
        <p:nvSpPr>
          <p:cNvPr id="482" name="Google Shape;482;p69"/>
          <p:cNvSpPr txBox="1">
            <a:spLocks noGrp="1"/>
          </p:cNvSpPr>
          <p:nvPr>
            <p:ph type="title"/>
          </p:nvPr>
        </p:nvSpPr>
        <p:spPr>
          <a:xfrm>
            <a:off x="838200" y="229922"/>
            <a:ext cx="10515600" cy="1183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a:t>State Examples</a:t>
            </a:r>
            <a:endParaRPr/>
          </a:p>
        </p:txBody>
      </p:sp>
      <p:pic>
        <p:nvPicPr>
          <p:cNvPr id="483" name="Google Shape;483;p69"/>
          <p:cNvPicPr preferRelativeResize="0"/>
          <p:nvPr/>
        </p:nvPicPr>
        <p:blipFill>
          <a:blip r:embed="rId3">
            <a:alphaModFix/>
          </a:blip>
          <a:stretch>
            <a:fillRect/>
          </a:stretch>
        </p:blipFill>
        <p:spPr>
          <a:xfrm>
            <a:off x="795838" y="1578450"/>
            <a:ext cx="10600325" cy="4274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70"/>
          <p:cNvSpPr txBox="1">
            <a:spLocks noGrp="1"/>
          </p:cNvSpPr>
          <p:nvPr>
            <p:ph type="sldNum" idx="12"/>
          </p:nvPr>
        </p:nvSpPr>
        <p:spPr>
          <a:xfrm>
            <a:off x="8324991" y="6546294"/>
            <a:ext cx="2493900" cy="301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490" name="Google Shape;490;p70"/>
          <p:cNvSpPr txBox="1">
            <a:spLocks noGrp="1"/>
          </p:cNvSpPr>
          <p:nvPr>
            <p:ph type="title"/>
          </p:nvPr>
        </p:nvSpPr>
        <p:spPr>
          <a:xfrm>
            <a:off x="838200" y="229922"/>
            <a:ext cx="10515600" cy="1183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State Examples</a:t>
            </a:r>
            <a:endParaRPr/>
          </a:p>
        </p:txBody>
      </p:sp>
      <p:pic>
        <p:nvPicPr>
          <p:cNvPr id="491" name="Google Shape;491;p70"/>
          <p:cNvPicPr preferRelativeResize="0"/>
          <p:nvPr/>
        </p:nvPicPr>
        <p:blipFill>
          <a:blip r:embed="rId3">
            <a:alphaModFix/>
          </a:blip>
          <a:stretch>
            <a:fillRect/>
          </a:stretch>
        </p:blipFill>
        <p:spPr>
          <a:xfrm>
            <a:off x="-9" y="1766378"/>
            <a:ext cx="11965276" cy="3948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1"/>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498" name="Google Shape;498;p71"/>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Putting Equity-Mind Principles into Practice</a:t>
            </a:r>
            <a:endParaRPr/>
          </a:p>
        </p:txBody>
      </p:sp>
      <p:sp>
        <p:nvSpPr>
          <p:cNvPr id="499" name="Google Shape;499;p71"/>
          <p:cNvSpPr/>
          <p:nvPr/>
        </p:nvSpPr>
        <p:spPr>
          <a:xfrm>
            <a:off x="1392382" y="2512674"/>
            <a:ext cx="3930263" cy="3006256"/>
          </a:xfrm>
          <a:prstGeom prst="rect">
            <a:avLst/>
          </a:prstGeom>
          <a:noFill/>
          <a:ln>
            <a:noFill/>
          </a:ln>
        </p:spPr>
        <p:txBody>
          <a:bodyPr spcFirstLastPara="1" wrap="square" lIns="91425" tIns="274300" rIns="91425" bIns="45700" anchor="t" anchorCtr="0">
            <a:noAutofit/>
          </a:bodyPr>
          <a:lstStyle/>
          <a:p>
            <a:pPr marL="279083" marR="0" lvl="0" indent="-279083" algn="l" rtl="0">
              <a:lnSpc>
                <a:spcPct val="120833"/>
              </a:lnSpc>
              <a:spcBef>
                <a:spcPts val="0"/>
              </a:spcBef>
              <a:spcAft>
                <a:spcPts val="0"/>
              </a:spcAft>
              <a:buClr>
                <a:schemeClr val="accent3"/>
              </a:buClr>
              <a:buSzPts val="2400"/>
              <a:buFont typeface="Arial"/>
              <a:buChar char="•"/>
            </a:pPr>
            <a:r>
              <a:rPr lang="en-US" sz="2400" b="0" i="0" u="none" strike="noStrike" cap="none">
                <a:solidFill>
                  <a:schemeClr val="dk1"/>
                </a:solidFill>
                <a:latin typeface="Open Sans"/>
                <a:ea typeface="Open Sans"/>
                <a:cs typeface="Open Sans"/>
                <a:sym typeface="Open Sans"/>
              </a:rPr>
              <a:t>Shifts the blame</a:t>
            </a:r>
            <a:endParaRPr sz="1400" b="0" i="0" u="none" strike="noStrike" cap="none">
              <a:solidFill>
                <a:srgbClr val="000000"/>
              </a:solidFill>
              <a:latin typeface="Arial"/>
              <a:ea typeface="Arial"/>
              <a:cs typeface="Arial"/>
              <a:sym typeface="Arial"/>
            </a:endParaRPr>
          </a:p>
          <a:p>
            <a:pPr marL="279083" marR="0" lvl="0" indent="-279083" algn="l" rtl="0">
              <a:lnSpc>
                <a:spcPct val="120833"/>
              </a:lnSpc>
              <a:spcBef>
                <a:spcPts val="1000"/>
              </a:spcBef>
              <a:spcAft>
                <a:spcPts val="0"/>
              </a:spcAft>
              <a:buClr>
                <a:schemeClr val="accent3"/>
              </a:buClr>
              <a:buSzPts val="2400"/>
              <a:buFont typeface="Arial"/>
              <a:buChar char="•"/>
            </a:pPr>
            <a:r>
              <a:rPr lang="en-US" sz="2400" b="0" i="0" u="none" strike="noStrike" cap="none">
                <a:solidFill>
                  <a:schemeClr val="dk1"/>
                </a:solidFill>
                <a:latin typeface="Open Sans"/>
                <a:ea typeface="Open Sans"/>
                <a:cs typeface="Open Sans"/>
                <a:sym typeface="Open Sans"/>
              </a:rPr>
              <a:t>Identifies problems with the behaviors/attitudes of learners and families</a:t>
            </a:r>
            <a:endParaRPr sz="1400" b="0" i="0" u="none" strike="noStrike" cap="none">
              <a:solidFill>
                <a:srgbClr val="000000"/>
              </a:solidFill>
              <a:latin typeface="Arial"/>
              <a:ea typeface="Arial"/>
              <a:cs typeface="Arial"/>
              <a:sym typeface="Arial"/>
            </a:endParaRPr>
          </a:p>
          <a:p>
            <a:pPr marL="279083" marR="0" lvl="0" indent="-279083" algn="l" rtl="0">
              <a:lnSpc>
                <a:spcPct val="120833"/>
              </a:lnSpc>
              <a:spcBef>
                <a:spcPts val="1000"/>
              </a:spcBef>
              <a:spcAft>
                <a:spcPts val="0"/>
              </a:spcAft>
              <a:buClr>
                <a:schemeClr val="accent3"/>
              </a:buClr>
              <a:buSzPts val="2400"/>
              <a:buFont typeface="Arial"/>
              <a:buChar char="•"/>
            </a:pPr>
            <a:r>
              <a:rPr lang="en-US" sz="2400" b="0" i="0" u="none" strike="noStrike" cap="none">
                <a:solidFill>
                  <a:schemeClr val="dk1"/>
                </a:solidFill>
                <a:latin typeface="Open Sans"/>
                <a:ea typeface="Open Sans"/>
                <a:cs typeface="Open Sans"/>
                <a:sym typeface="Open Sans"/>
              </a:rPr>
              <a:t>Reinforces systems of inequity </a:t>
            </a: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7423498" y="2278837"/>
            <a:ext cx="3930300" cy="3006300"/>
          </a:xfrm>
          <a:prstGeom prst="rect">
            <a:avLst/>
          </a:prstGeom>
          <a:noFill/>
          <a:ln>
            <a:noFill/>
          </a:ln>
        </p:spPr>
        <p:txBody>
          <a:bodyPr spcFirstLastPara="1" wrap="square" lIns="91425" tIns="274300" rIns="91425" bIns="45700" anchor="t" anchorCtr="0">
            <a:noAutofit/>
          </a:bodyPr>
          <a:lstStyle/>
          <a:p>
            <a:pPr marL="461963" marR="0" lvl="0" indent="-461963" algn="l" rtl="0">
              <a:lnSpc>
                <a:spcPct val="120833"/>
              </a:lnSpc>
              <a:spcBef>
                <a:spcPts val="0"/>
              </a:spcBef>
              <a:spcAft>
                <a:spcPts val="0"/>
              </a:spcAft>
              <a:buClr>
                <a:schemeClr val="accent3"/>
              </a:buClr>
              <a:buSzPts val="2880"/>
              <a:buFont typeface="Noto Sans"/>
              <a:buChar char="✔"/>
            </a:pPr>
            <a:r>
              <a:rPr lang="en-US" sz="2400" b="0" i="0" u="none" strike="noStrike" cap="none">
                <a:solidFill>
                  <a:schemeClr val="dk1"/>
                </a:solidFill>
                <a:latin typeface="Open Sans"/>
                <a:ea typeface="Open Sans"/>
                <a:cs typeface="Open Sans"/>
                <a:sym typeface="Open Sans"/>
              </a:rPr>
              <a:t>Recognizes and celebrates the diversity and strengths of learners</a:t>
            </a:r>
            <a:endParaRPr sz="1400" b="0" i="0" u="none" strike="noStrike" cap="none">
              <a:solidFill>
                <a:srgbClr val="000000"/>
              </a:solidFill>
              <a:latin typeface="Arial"/>
              <a:ea typeface="Arial"/>
              <a:cs typeface="Arial"/>
              <a:sym typeface="Arial"/>
            </a:endParaRPr>
          </a:p>
          <a:p>
            <a:pPr marL="461963" marR="0" lvl="0" indent="-461963" algn="l" rtl="0">
              <a:lnSpc>
                <a:spcPct val="120833"/>
              </a:lnSpc>
              <a:spcBef>
                <a:spcPts val="1600"/>
              </a:spcBef>
              <a:spcAft>
                <a:spcPts val="0"/>
              </a:spcAft>
              <a:buClr>
                <a:schemeClr val="accent3"/>
              </a:buClr>
              <a:buSzPts val="2880"/>
              <a:buFont typeface="Noto Sans"/>
              <a:buChar char="✔"/>
            </a:pPr>
            <a:r>
              <a:rPr lang="en-US" sz="2400" b="0" i="0" u="none" strike="noStrike" cap="none">
                <a:solidFill>
                  <a:schemeClr val="dk1"/>
                </a:solidFill>
                <a:latin typeface="Open Sans"/>
                <a:ea typeface="Open Sans"/>
                <a:cs typeface="Open Sans"/>
                <a:sym typeface="Open Sans"/>
              </a:rPr>
              <a:t>Identifies systems-level root causes of opportunity gaps</a:t>
            </a: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662939" y="3338344"/>
            <a:ext cx="1006987" cy="887293"/>
          </a:xfrm>
          <a:prstGeom prst="right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502" name="Google Shape;502;p71"/>
          <p:cNvSpPr/>
          <p:nvPr/>
        </p:nvSpPr>
        <p:spPr>
          <a:xfrm>
            <a:off x="0" y="1835669"/>
            <a:ext cx="6054436" cy="635442"/>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Open Sans"/>
                <a:ea typeface="Open Sans"/>
                <a:cs typeface="Open Sans"/>
                <a:sym typeface="Open Sans"/>
              </a:rPr>
              <a:t>Deficit-based thinking</a:t>
            </a: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6192983" y="1841668"/>
            <a:ext cx="5999100" cy="623400"/>
          </a:xfrm>
          <a:prstGeom prst="rect">
            <a:avLst/>
          </a:prstGeom>
          <a:solidFill>
            <a:schemeClr val="accent3"/>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Open Sans"/>
                <a:ea typeface="Open Sans"/>
                <a:cs typeface="Open Sans"/>
                <a:sym typeface="Open Sans"/>
              </a:rPr>
              <a:t>Strengths-based thinking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2"/>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510" name="Google Shape;510;p72"/>
          <p:cNvSpPr txBox="1">
            <a:spLocks noGrp="1"/>
          </p:cNvSpPr>
          <p:nvPr>
            <p:ph type="body" idx="1"/>
          </p:nvPr>
        </p:nvSpPr>
        <p:spPr>
          <a:xfrm>
            <a:off x="838200" y="2042328"/>
            <a:ext cx="6063000" cy="4070400"/>
          </a:xfrm>
          <a:prstGeom prst="rect">
            <a:avLst/>
          </a:prstGeom>
          <a:noFill/>
          <a:ln>
            <a:noFill/>
          </a:ln>
        </p:spPr>
        <p:txBody>
          <a:bodyPr spcFirstLastPara="1" wrap="square" lIns="91425" tIns="45700" rIns="91425" bIns="45700" anchor="t" anchorCtr="0">
            <a:normAutofit/>
          </a:bodyPr>
          <a:lstStyle/>
          <a:p>
            <a:pPr marL="0" lvl="0" indent="0" algn="l" rtl="0">
              <a:lnSpc>
                <a:spcPct val="121428"/>
              </a:lnSpc>
              <a:spcBef>
                <a:spcPts val="1000"/>
              </a:spcBef>
              <a:spcAft>
                <a:spcPts val="0"/>
              </a:spcAft>
              <a:buSzPts val="1800"/>
              <a:buNone/>
            </a:pPr>
            <a:r>
              <a:rPr lang="en-US"/>
              <a:t>In your breakouts, work together to reframe these statements using a strengths-based lens</a:t>
            </a:r>
            <a:endParaRPr/>
          </a:p>
          <a:p>
            <a:pPr marL="0" lvl="0" indent="0" algn="l" rtl="0">
              <a:lnSpc>
                <a:spcPct val="121428"/>
              </a:lnSpc>
              <a:spcBef>
                <a:spcPts val="1000"/>
              </a:spcBef>
              <a:spcAft>
                <a:spcPts val="0"/>
              </a:spcAft>
              <a:buSzPts val="1800"/>
              <a:buNone/>
            </a:pPr>
            <a:r>
              <a:rPr lang="en-US" b="1"/>
              <a:t>Note: </a:t>
            </a:r>
            <a:r>
              <a:rPr lang="en-US"/>
              <a:t>Assign a reporter/recorder for a 1-minute per group report out after the breakout session. </a:t>
            </a:r>
            <a:endParaRPr/>
          </a:p>
        </p:txBody>
      </p:sp>
      <p:sp>
        <p:nvSpPr>
          <p:cNvPr id="511" name="Google Shape;511;p72"/>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Group Activity</a:t>
            </a:r>
            <a:endParaRPr/>
          </a:p>
        </p:txBody>
      </p:sp>
      <p:sp>
        <p:nvSpPr>
          <p:cNvPr id="512" name="Google Shape;512;p72"/>
          <p:cNvSpPr/>
          <p:nvPr/>
        </p:nvSpPr>
        <p:spPr>
          <a:xfrm>
            <a:off x="8714595" y="3109110"/>
            <a:ext cx="3178500" cy="1741200"/>
          </a:xfrm>
          <a:prstGeom prst="roundRect">
            <a:avLst>
              <a:gd name="adj" fmla="val 0"/>
            </a:avLst>
          </a:prstGeom>
          <a:solidFill>
            <a:schemeClr val="accent3"/>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Open Sans"/>
                <a:ea typeface="Open Sans"/>
                <a:cs typeface="Open Sans"/>
                <a:sym typeface="Open Sans"/>
              </a:rPr>
              <a:t>Follow along using the handout for this exercise. Record your individual responses.</a:t>
            </a:r>
            <a:endParaRPr sz="2200" b="0" i="0" u="none" strike="noStrike" cap="none">
              <a:solidFill>
                <a:schemeClr val="lt1"/>
              </a:solidFill>
              <a:latin typeface="Open Sans"/>
              <a:ea typeface="Open Sans"/>
              <a:cs typeface="Open Sans"/>
              <a:sym typeface="Open Sans"/>
            </a:endParaRPr>
          </a:p>
        </p:txBody>
      </p:sp>
      <p:pic>
        <p:nvPicPr>
          <p:cNvPr id="513" name="Google Shape;513;p72"/>
          <p:cNvPicPr preferRelativeResize="0"/>
          <p:nvPr/>
        </p:nvPicPr>
        <p:blipFill rotWithShape="1">
          <a:blip r:embed="rId3">
            <a:alphaModFix/>
          </a:blip>
          <a:srcRect/>
          <a:stretch/>
        </p:blipFill>
        <p:spPr>
          <a:xfrm>
            <a:off x="7189289" y="3495075"/>
            <a:ext cx="1135721" cy="8259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3"/>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520" name="Google Shape;520;p73"/>
          <p:cNvSpPr txBox="1">
            <a:spLocks noGrp="1"/>
          </p:cNvSpPr>
          <p:nvPr>
            <p:ph type="body" idx="1"/>
          </p:nvPr>
        </p:nvSpPr>
        <p:spPr>
          <a:xfrm>
            <a:off x="678450" y="1633925"/>
            <a:ext cx="6186600" cy="4351200"/>
          </a:xfrm>
          <a:prstGeom prst="rect">
            <a:avLst/>
          </a:prstGeom>
          <a:noFill/>
          <a:ln>
            <a:noFill/>
          </a:ln>
        </p:spPr>
        <p:txBody>
          <a:bodyPr spcFirstLastPara="1" wrap="square" lIns="91425" tIns="45700" rIns="91425" bIns="45700" anchor="t" anchorCtr="0">
            <a:normAutofit lnSpcReduction="20000"/>
          </a:bodyPr>
          <a:lstStyle/>
          <a:p>
            <a:pPr marL="320040" lvl="0" indent="-320040" algn="l" rtl="0">
              <a:lnSpc>
                <a:spcPct val="119230"/>
              </a:lnSpc>
              <a:spcBef>
                <a:spcPts val="0"/>
              </a:spcBef>
              <a:spcAft>
                <a:spcPts val="0"/>
              </a:spcAft>
              <a:buClr>
                <a:schemeClr val="accent1"/>
              </a:buClr>
              <a:buSzPts val="2600"/>
              <a:buChar char="•"/>
            </a:pPr>
            <a:r>
              <a:rPr lang="en-US" sz="2600"/>
              <a:t>Looks for parity between learners in the program and the broader population of the community </a:t>
            </a:r>
            <a:endParaRPr/>
          </a:p>
          <a:p>
            <a:pPr marL="320040" lvl="0" indent="-320040" algn="l" rtl="0">
              <a:lnSpc>
                <a:spcPct val="119230"/>
              </a:lnSpc>
              <a:spcBef>
                <a:spcPts val="1600"/>
              </a:spcBef>
              <a:spcAft>
                <a:spcPts val="0"/>
              </a:spcAft>
              <a:buClr>
                <a:schemeClr val="accent1"/>
              </a:buClr>
              <a:buSzPts val="2600"/>
              <a:buChar char="•"/>
            </a:pPr>
            <a:r>
              <a:rPr lang="en-US" sz="2600"/>
              <a:t>Reveals whether or not the learners in your CTE programs are proportionally representative of their community</a:t>
            </a:r>
            <a:endParaRPr/>
          </a:p>
          <a:p>
            <a:pPr marL="320040" lvl="0" indent="-320040" algn="l" rtl="0">
              <a:lnSpc>
                <a:spcPct val="119230"/>
              </a:lnSpc>
              <a:spcBef>
                <a:spcPts val="1600"/>
              </a:spcBef>
              <a:spcAft>
                <a:spcPts val="0"/>
              </a:spcAft>
              <a:buClr>
                <a:schemeClr val="accent1"/>
              </a:buClr>
              <a:buSzPts val="2600"/>
              <a:buChar char="•"/>
            </a:pPr>
            <a:r>
              <a:rPr lang="en-US" sz="2600"/>
              <a:t>Highlights the programs with the </a:t>
            </a:r>
            <a:br>
              <a:rPr lang="en-US" sz="2600"/>
            </a:br>
            <a:r>
              <a:rPr lang="en-US" sz="2600"/>
              <a:t>largest disparities</a:t>
            </a:r>
            <a:endParaRPr/>
          </a:p>
        </p:txBody>
      </p:sp>
      <p:sp>
        <p:nvSpPr>
          <p:cNvPr id="521" name="Google Shape;521;p73"/>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Percentage-Point Gap Analysis </a:t>
            </a:r>
            <a:endParaRPr/>
          </a:p>
        </p:txBody>
      </p:sp>
      <p:pic>
        <p:nvPicPr>
          <p:cNvPr id="522" name="Google Shape;522;p73" descr="Image result for bag of candy"/>
          <p:cNvPicPr preferRelativeResize="0"/>
          <p:nvPr/>
        </p:nvPicPr>
        <p:blipFill rotWithShape="1">
          <a:blip r:embed="rId3">
            <a:alphaModFix/>
          </a:blip>
          <a:srcRect/>
          <a:stretch/>
        </p:blipFill>
        <p:spPr>
          <a:xfrm>
            <a:off x="7401192" y="2034397"/>
            <a:ext cx="3160752" cy="31688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4"/>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529" name="Google Shape;529;p74"/>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Heartland Public School District</a:t>
            </a:r>
            <a:endParaRPr/>
          </a:p>
        </p:txBody>
      </p:sp>
      <p:sp>
        <p:nvSpPr>
          <p:cNvPr id="530" name="Google Shape;530;p74"/>
          <p:cNvSpPr txBox="1"/>
          <p:nvPr/>
        </p:nvSpPr>
        <p:spPr>
          <a:xfrm>
            <a:off x="5041345" y="2663219"/>
            <a:ext cx="5905200" cy="985200"/>
          </a:xfrm>
          <a:prstGeom prst="rect">
            <a:avLst/>
          </a:prstGeom>
          <a:noFill/>
          <a:ln>
            <a:noFill/>
          </a:ln>
        </p:spPr>
        <p:txBody>
          <a:bodyPr spcFirstLastPara="1" wrap="square" lIns="91425" tIns="45700" rIns="91425" bIns="45700" anchor="t" anchorCtr="0">
            <a:spAutoFit/>
          </a:bodyPr>
          <a:lstStyle/>
          <a:p>
            <a:pPr marL="342900" marR="0" lvl="0" indent="-251459"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10% of learners </a:t>
            </a:r>
            <a:r>
              <a:rPr lang="en-US" sz="2000">
                <a:solidFill>
                  <a:schemeClr val="dk1"/>
                </a:solidFill>
                <a:latin typeface="Open Sans"/>
                <a:ea typeface="Open Sans"/>
                <a:cs typeface="Open Sans"/>
                <a:sym typeface="Open Sans"/>
              </a:rPr>
              <a:t>at Heartland Community College </a:t>
            </a:r>
            <a:r>
              <a:rPr lang="en-US" sz="2000" b="0" i="0" u="none" strike="noStrike" cap="none">
                <a:solidFill>
                  <a:schemeClr val="dk1"/>
                </a:solidFill>
                <a:latin typeface="Open Sans"/>
                <a:ea typeface="Open Sans"/>
                <a:cs typeface="Open Sans"/>
                <a:sym typeface="Open Sans"/>
              </a:rPr>
              <a:t>are learners with disabilities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pic>
        <p:nvPicPr>
          <p:cNvPr id="531" name="Google Shape;531;p74" descr="Woman"/>
          <p:cNvPicPr preferRelativeResize="0"/>
          <p:nvPr/>
        </p:nvPicPr>
        <p:blipFill rotWithShape="1">
          <a:blip r:embed="rId3">
            <a:alphaModFix/>
          </a:blip>
          <a:srcRect/>
          <a:stretch/>
        </p:blipFill>
        <p:spPr>
          <a:xfrm>
            <a:off x="809898" y="3883529"/>
            <a:ext cx="494506" cy="494506"/>
          </a:xfrm>
          <a:prstGeom prst="rect">
            <a:avLst/>
          </a:prstGeom>
          <a:noFill/>
          <a:ln>
            <a:noFill/>
          </a:ln>
        </p:spPr>
      </p:pic>
      <p:pic>
        <p:nvPicPr>
          <p:cNvPr id="532" name="Google Shape;532;p74" descr="Man"/>
          <p:cNvPicPr preferRelativeResize="0"/>
          <p:nvPr/>
        </p:nvPicPr>
        <p:blipFill rotWithShape="1">
          <a:blip r:embed="rId4">
            <a:alphaModFix/>
          </a:blip>
          <a:srcRect/>
          <a:stretch/>
        </p:blipFill>
        <p:spPr>
          <a:xfrm>
            <a:off x="809898" y="2811134"/>
            <a:ext cx="494506" cy="494506"/>
          </a:xfrm>
          <a:prstGeom prst="rect">
            <a:avLst/>
          </a:prstGeom>
          <a:noFill/>
          <a:ln>
            <a:noFill/>
          </a:ln>
        </p:spPr>
      </p:pic>
      <p:pic>
        <p:nvPicPr>
          <p:cNvPr id="533" name="Google Shape;533;p74" descr="Woman"/>
          <p:cNvPicPr preferRelativeResize="0"/>
          <p:nvPr/>
        </p:nvPicPr>
        <p:blipFill rotWithShape="1">
          <a:blip r:embed="rId5">
            <a:alphaModFix/>
          </a:blip>
          <a:srcRect/>
          <a:stretch/>
        </p:blipFill>
        <p:spPr>
          <a:xfrm>
            <a:off x="809898" y="1707521"/>
            <a:ext cx="494506" cy="494506"/>
          </a:xfrm>
          <a:prstGeom prst="rect">
            <a:avLst/>
          </a:prstGeom>
          <a:noFill/>
          <a:ln>
            <a:noFill/>
          </a:ln>
        </p:spPr>
      </p:pic>
      <p:pic>
        <p:nvPicPr>
          <p:cNvPr id="534" name="Google Shape;534;p74" descr="Man"/>
          <p:cNvPicPr preferRelativeResize="0"/>
          <p:nvPr/>
        </p:nvPicPr>
        <p:blipFill rotWithShape="1">
          <a:blip r:embed="rId6">
            <a:alphaModFix/>
          </a:blip>
          <a:srcRect/>
          <a:stretch/>
        </p:blipFill>
        <p:spPr>
          <a:xfrm>
            <a:off x="1425138" y="1717924"/>
            <a:ext cx="494506" cy="494506"/>
          </a:xfrm>
          <a:prstGeom prst="rect">
            <a:avLst/>
          </a:prstGeom>
          <a:noFill/>
          <a:ln>
            <a:noFill/>
          </a:ln>
        </p:spPr>
      </p:pic>
      <p:pic>
        <p:nvPicPr>
          <p:cNvPr id="535" name="Google Shape;535;p74" descr="Man"/>
          <p:cNvPicPr preferRelativeResize="0"/>
          <p:nvPr/>
        </p:nvPicPr>
        <p:blipFill rotWithShape="1">
          <a:blip r:embed="rId4">
            <a:alphaModFix/>
          </a:blip>
          <a:srcRect/>
          <a:stretch/>
        </p:blipFill>
        <p:spPr>
          <a:xfrm>
            <a:off x="809898" y="4987142"/>
            <a:ext cx="494506" cy="494506"/>
          </a:xfrm>
          <a:prstGeom prst="rect">
            <a:avLst/>
          </a:prstGeom>
          <a:noFill/>
          <a:ln>
            <a:noFill/>
          </a:ln>
        </p:spPr>
      </p:pic>
      <p:pic>
        <p:nvPicPr>
          <p:cNvPr id="536" name="Google Shape;536;p74" descr="Woman"/>
          <p:cNvPicPr preferRelativeResize="0"/>
          <p:nvPr/>
        </p:nvPicPr>
        <p:blipFill rotWithShape="1">
          <a:blip r:embed="rId5">
            <a:alphaModFix/>
          </a:blip>
          <a:srcRect/>
          <a:stretch/>
        </p:blipFill>
        <p:spPr>
          <a:xfrm>
            <a:off x="2040379" y="1709255"/>
            <a:ext cx="494506" cy="494506"/>
          </a:xfrm>
          <a:prstGeom prst="rect">
            <a:avLst/>
          </a:prstGeom>
          <a:noFill/>
          <a:ln>
            <a:noFill/>
          </a:ln>
        </p:spPr>
      </p:pic>
      <p:pic>
        <p:nvPicPr>
          <p:cNvPr id="537" name="Google Shape;537;p74" descr="Man"/>
          <p:cNvPicPr preferRelativeResize="0"/>
          <p:nvPr/>
        </p:nvPicPr>
        <p:blipFill rotWithShape="1">
          <a:blip r:embed="rId7">
            <a:alphaModFix/>
          </a:blip>
          <a:srcRect/>
          <a:stretch/>
        </p:blipFill>
        <p:spPr>
          <a:xfrm>
            <a:off x="2655619" y="1719658"/>
            <a:ext cx="494506" cy="494506"/>
          </a:xfrm>
          <a:prstGeom prst="rect">
            <a:avLst/>
          </a:prstGeom>
          <a:noFill/>
          <a:ln>
            <a:noFill/>
          </a:ln>
        </p:spPr>
      </p:pic>
      <p:pic>
        <p:nvPicPr>
          <p:cNvPr id="538" name="Google Shape;538;p74" descr="Woman"/>
          <p:cNvPicPr preferRelativeResize="0"/>
          <p:nvPr/>
        </p:nvPicPr>
        <p:blipFill rotWithShape="1">
          <a:blip r:embed="rId5">
            <a:alphaModFix/>
          </a:blip>
          <a:srcRect/>
          <a:stretch/>
        </p:blipFill>
        <p:spPr>
          <a:xfrm>
            <a:off x="3270860" y="1710989"/>
            <a:ext cx="494506" cy="494506"/>
          </a:xfrm>
          <a:prstGeom prst="rect">
            <a:avLst/>
          </a:prstGeom>
          <a:noFill/>
          <a:ln>
            <a:noFill/>
          </a:ln>
        </p:spPr>
      </p:pic>
      <p:sp>
        <p:nvSpPr>
          <p:cNvPr id="539" name="Google Shape;539;p74"/>
          <p:cNvSpPr/>
          <p:nvPr/>
        </p:nvSpPr>
        <p:spPr>
          <a:xfrm>
            <a:off x="948707" y="3884855"/>
            <a:ext cx="494506" cy="22670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540" name="Google Shape;540;p74" descr="Woman"/>
          <p:cNvPicPr preferRelativeResize="0"/>
          <p:nvPr/>
        </p:nvPicPr>
        <p:blipFill rotWithShape="1">
          <a:blip r:embed="rId3">
            <a:alphaModFix/>
          </a:blip>
          <a:srcRect/>
          <a:stretch/>
        </p:blipFill>
        <p:spPr>
          <a:xfrm>
            <a:off x="809898" y="3914746"/>
            <a:ext cx="494506" cy="494506"/>
          </a:xfrm>
          <a:prstGeom prst="rect">
            <a:avLst/>
          </a:prstGeom>
          <a:noFill/>
          <a:ln>
            <a:noFill/>
          </a:ln>
        </p:spPr>
      </p:pic>
      <p:sp>
        <p:nvSpPr>
          <p:cNvPr id="541" name="Google Shape;541;p74"/>
          <p:cNvSpPr/>
          <p:nvPr/>
        </p:nvSpPr>
        <p:spPr>
          <a:xfrm>
            <a:off x="912378" y="2727750"/>
            <a:ext cx="494506" cy="226700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542" name="Google Shape;542;p74" descr="Woman"/>
          <p:cNvPicPr preferRelativeResize="0"/>
          <p:nvPr/>
        </p:nvPicPr>
        <p:blipFill rotWithShape="1">
          <a:blip r:embed="rId5">
            <a:alphaModFix/>
          </a:blip>
          <a:srcRect/>
          <a:stretch/>
        </p:blipFill>
        <p:spPr>
          <a:xfrm>
            <a:off x="1117518" y="1712722"/>
            <a:ext cx="494506" cy="494506"/>
          </a:xfrm>
          <a:prstGeom prst="rect">
            <a:avLst/>
          </a:prstGeom>
          <a:noFill/>
          <a:ln>
            <a:noFill/>
          </a:ln>
        </p:spPr>
      </p:pic>
      <p:pic>
        <p:nvPicPr>
          <p:cNvPr id="543" name="Google Shape;543;p74" descr="Man"/>
          <p:cNvPicPr preferRelativeResize="0"/>
          <p:nvPr/>
        </p:nvPicPr>
        <p:blipFill rotWithShape="1">
          <a:blip r:embed="rId7">
            <a:alphaModFix/>
          </a:blip>
          <a:srcRect/>
          <a:stretch/>
        </p:blipFill>
        <p:spPr>
          <a:xfrm>
            <a:off x="1732759" y="1721391"/>
            <a:ext cx="494506" cy="494506"/>
          </a:xfrm>
          <a:prstGeom prst="rect">
            <a:avLst/>
          </a:prstGeom>
          <a:noFill/>
          <a:ln>
            <a:noFill/>
          </a:ln>
        </p:spPr>
      </p:pic>
      <p:pic>
        <p:nvPicPr>
          <p:cNvPr id="544" name="Google Shape;544;p74" descr="Woman"/>
          <p:cNvPicPr preferRelativeResize="0"/>
          <p:nvPr/>
        </p:nvPicPr>
        <p:blipFill rotWithShape="1">
          <a:blip r:embed="rId8">
            <a:alphaModFix/>
          </a:blip>
          <a:srcRect/>
          <a:stretch/>
        </p:blipFill>
        <p:spPr>
          <a:xfrm>
            <a:off x="2347999" y="1714456"/>
            <a:ext cx="494506" cy="494506"/>
          </a:xfrm>
          <a:prstGeom prst="rect">
            <a:avLst/>
          </a:prstGeom>
          <a:noFill/>
          <a:ln>
            <a:noFill/>
          </a:ln>
        </p:spPr>
      </p:pic>
      <p:pic>
        <p:nvPicPr>
          <p:cNvPr id="545" name="Google Shape;545;p74" descr="Man"/>
          <p:cNvPicPr preferRelativeResize="0"/>
          <p:nvPr/>
        </p:nvPicPr>
        <p:blipFill rotWithShape="1">
          <a:blip r:embed="rId7">
            <a:alphaModFix/>
          </a:blip>
          <a:srcRect/>
          <a:stretch/>
        </p:blipFill>
        <p:spPr>
          <a:xfrm>
            <a:off x="2963239" y="1723130"/>
            <a:ext cx="494506" cy="494506"/>
          </a:xfrm>
          <a:prstGeom prst="rect">
            <a:avLst/>
          </a:prstGeom>
          <a:noFill/>
          <a:ln>
            <a:noFill/>
          </a:ln>
        </p:spPr>
      </p:pic>
      <p:pic>
        <p:nvPicPr>
          <p:cNvPr id="546" name="Google Shape;546;p74" descr="Woman"/>
          <p:cNvPicPr preferRelativeResize="0"/>
          <p:nvPr/>
        </p:nvPicPr>
        <p:blipFill rotWithShape="1">
          <a:blip r:embed="rId5">
            <a:alphaModFix/>
          </a:blip>
          <a:srcRect/>
          <a:stretch/>
        </p:blipFill>
        <p:spPr>
          <a:xfrm>
            <a:off x="3578482" y="1716190"/>
            <a:ext cx="494506" cy="494506"/>
          </a:xfrm>
          <a:prstGeom prst="rect">
            <a:avLst/>
          </a:prstGeom>
          <a:noFill/>
          <a:ln>
            <a:noFill/>
          </a:ln>
        </p:spPr>
      </p:pic>
      <p:pic>
        <p:nvPicPr>
          <p:cNvPr id="547" name="Google Shape;547;p74" descr="Woman"/>
          <p:cNvPicPr preferRelativeResize="0"/>
          <p:nvPr/>
        </p:nvPicPr>
        <p:blipFill rotWithShape="1">
          <a:blip r:embed="rId5">
            <a:alphaModFix/>
          </a:blip>
          <a:srcRect/>
          <a:stretch/>
        </p:blipFill>
        <p:spPr>
          <a:xfrm>
            <a:off x="809898" y="2366589"/>
            <a:ext cx="494506" cy="494506"/>
          </a:xfrm>
          <a:prstGeom prst="rect">
            <a:avLst/>
          </a:prstGeom>
          <a:noFill/>
          <a:ln>
            <a:noFill/>
          </a:ln>
        </p:spPr>
      </p:pic>
      <p:pic>
        <p:nvPicPr>
          <p:cNvPr id="548" name="Google Shape;548;p74" descr="Man"/>
          <p:cNvPicPr preferRelativeResize="0"/>
          <p:nvPr/>
        </p:nvPicPr>
        <p:blipFill rotWithShape="1">
          <a:blip r:embed="rId7">
            <a:alphaModFix/>
          </a:blip>
          <a:srcRect/>
          <a:stretch/>
        </p:blipFill>
        <p:spPr>
          <a:xfrm>
            <a:off x="1425138" y="2376992"/>
            <a:ext cx="494506" cy="494506"/>
          </a:xfrm>
          <a:prstGeom prst="rect">
            <a:avLst/>
          </a:prstGeom>
          <a:noFill/>
          <a:ln>
            <a:noFill/>
          </a:ln>
        </p:spPr>
      </p:pic>
      <p:pic>
        <p:nvPicPr>
          <p:cNvPr id="549" name="Google Shape;549;p74" descr="Woman"/>
          <p:cNvPicPr preferRelativeResize="0"/>
          <p:nvPr/>
        </p:nvPicPr>
        <p:blipFill rotWithShape="1">
          <a:blip r:embed="rId5">
            <a:alphaModFix/>
          </a:blip>
          <a:srcRect/>
          <a:stretch/>
        </p:blipFill>
        <p:spPr>
          <a:xfrm>
            <a:off x="2040379" y="2368323"/>
            <a:ext cx="494506" cy="494506"/>
          </a:xfrm>
          <a:prstGeom prst="rect">
            <a:avLst/>
          </a:prstGeom>
          <a:noFill/>
          <a:ln>
            <a:noFill/>
          </a:ln>
        </p:spPr>
      </p:pic>
      <p:pic>
        <p:nvPicPr>
          <p:cNvPr id="550" name="Google Shape;550;p74" descr="Man"/>
          <p:cNvPicPr preferRelativeResize="0"/>
          <p:nvPr/>
        </p:nvPicPr>
        <p:blipFill rotWithShape="1">
          <a:blip r:embed="rId7">
            <a:alphaModFix/>
          </a:blip>
          <a:srcRect/>
          <a:stretch/>
        </p:blipFill>
        <p:spPr>
          <a:xfrm>
            <a:off x="2655619" y="2378725"/>
            <a:ext cx="494506" cy="494506"/>
          </a:xfrm>
          <a:prstGeom prst="rect">
            <a:avLst/>
          </a:prstGeom>
          <a:noFill/>
          <a:ln>
            <a:noFill/>
          </a:ln>
        </p:spPr>
      </p:pic>
      <p:pic>
        <p:nvPicPr>
          <p:cNvPr id="551" name="Google Shape;551;p74" descr="Woman"/>
          <p:cNvPicPr preferRelativeResize="0"/>
          <p:nvPr/>
        </p:nvPicPr>
        <p:blipFill rotWithShape="1">
          <a:blip r:embed="rId5">
            <a:alphaModFix/>
          </a:blip>
          <a:srcRect/>
          <a:stretch/>
        </p:blipFill>
        <p:spPr>
          <a:xfrm>
            <a:off x="3270860" y="2370056"/>
            <a:ext cx="494506" cy="494506"/>
          </a:xfrm>
          <a:prstGeom prst="rect">
            <a:avLst/>
          </a:prstGeom>
          <a:noFill/>
          <a:ln>
            <a:noFill/>
          </a:ln>
        </p:spPr>
      </p:pic>
      <p:pic>
        <p:nvPicPr>
          <p:cNvPr id="552" name="Google Shape;552;p74" descr="Woman"/>
          <p:cNvPicPr preferRelativeResize="0"/>
          <p:nvPr/>
        </p:nvPicPr>
        <p:blipFill rotWithShape="1">
          <a:blip r:embed="rId5">
            <a:alphaModFix/>
          </a:blip>
          <a:srcRect/>
          <a:stretch/>
        </p:blipFill>
        <p:spPr>
          <a:xfrm>
            <a:off x="1117518" y="2371790"/>
            <a:ext cx="494506" cy="494506"/>
          </a:xfrm>
          <a:prstGeom prst="rect">
            <a:avLst/>
          </a:prstGeom>
          <a:noFill/>
          <a:ln>
            <a:noFill/>
          </a:ln>
        </p:spPr>
      </p:pic>
      <p:pic>
        <p:nvPicPr>
          <p:cNvPr id="553" name="Google Shape;553;p74" descr="Man"/>
          <p:cNvPicPr preferRelativeResize="0"/>
          <p:nvPr/>
        </p:nvPicPr>
        <p:blipFill rotWithShape="1">
          <a:blip r:embed="rId7">
            <a:alphaModFix/>
          </a:blip>
          <a:srcRect/>
          <a:stretch/>
        </p:blipFill>
        <p:spPr>
          <a:xfrm>
            <a:off x="1732759" y="2380459"/>
            <a:ext cx="494506" cy="494506"/>
          </a:xfrm>
          <a:prstGeom prst="rect">
            <a:avLst/>
          </a:prstGeom>
          <a:noFill/>
          <a:ln>
            <a:noFill/>
          </a:ln>
        </p:spPr>
      </p:pic>
      <p:pic>
        <p:nvPicPr>
          <p:cNvPr id="554" name="Google Shape;554;p74" descr="Woman"/>
          <p:cNvPicPr preferRelativeResize="0"/>
          <p:nvPr/>
        </p:nvPicPr>
        <p:blipFill rotWithShape="1">
          <a:blip r:embed="rId5">
            <a:alphaModFix/>
          </a:blip>
          <a:srcRect/>
          <a:stretch/>
        </p:blipFill>
        <p:spPr>
          <a:xfrm>
            <a:off x="2347999" y="2373524"/>
            <a:ext cx="494506" cy="494506"/>
          </a:xfrm>
          <a:prstGeom prst="rect">
            <a:avLst/>
          </a:prstGeom>
          <a:noFill/>
          <a:ln>
            <a:noFill/>
          </a:ln>
        </p:spPr>
      </p:pic>
      <p:pic>
        <p:nvPicPr>
          <p:cNvPr id="555" name="Google Shape;555;p74" descr="Man"/>
          <p:cNvPicPr preferRelativeResize="0"/>
          <p:nvPr/>
        </p:nvPicPr>
        <p:blipFill rotWithShape="1">
          <a:blip r:embed="rId7">
            <a:alphaModFix/>
          </a:blip>
          <a:srcRect/>
          <a:stretch/>
        </p:blipFill>
        <p:spPr>
          <a:xfrm>
            <a:off x="2963239" y="2382197"/>
            <a:ext cx="494506" cy="494506"/>
          </a:xfrm>
          <a:prstGeom prst="rect">
            <a:avLst/>
          </a:prstGeom>
          <a:noFill/>
          <a:ln>
            <a:noFill/>
          </a:ln>
        </p:spPr>
      </p:pic>
      <p:pic>
        <p:nvPicPr>
          <p:cNvPr id="556" name="Google Shape;556;p74" descr="Woman"/>
          <p:cNvPicPr preferRelativeResize="0"/>
          <p:nvPr/>
        </p:nvPicPr>
        <p:blipFill rotWithShape="1">
          <a:blip r:embed="rId5">
            <a:alphaModFix/>
          </a:blip>
          <a:srcRect/>
          <a:stretch/>
        </p:blipFill>
        <p:spPr>
          <a:xfrm>
            <a:off x="3578482" y="2375258"/>
            <a:ext cx="494506" cy="494506"/>
          </a:xfrm>
          <a:prstGeom prst="rect">
            <a:avLst/>
          </a:prstGeom>
          <a:noFill/>
          <a:ln>
            <a:noFill/>
          </a:ln>
        </p:spPr>
      </p:pic>
      <p:pic>
        <p:nvPicPr>
          <p:cNvPr id="557" name="Google Shape;557;p74" descr="Woman"/>
          <p:cNvPicPr preferRelativeResize="0"/>
          <p:nvPr/>
        </p:nvPicPr>
        <p:blipFill rotWithShape="1">
          <a:blip r:embed="rId5">
            <a:alphaModFix/>
          </a:blip>
          <a:srcRect/>
          <a:stretch/>
        </p:blipFill>
        <p:spPr>
          <a:xfrm>
            <a:off x="809898" y="3025652"/>
            <a:ext cx="494506" cy="494506"/>
          </a:xfrm>
          <a:prstGeom prst="rect">
            <a:avLst/>
          </a:prstGeom>
          <a:noFill/>
          <a:ln>
            <a:noFill/>
          </a:ln>
        </p:spPr>
      </p:pic>
      <p:pic>
        <p:nvPicPr>
          <p:cNvPr id="558" name="Google Shape;558;p74" descr="Man"/>
          <p:cNvPicPr preferRelativeResize="0"/>
          <p:nvPr/>
        </p:nvPicPr>
        <p:blipFill rotWithShape="1">
          <a:blip r:embed="rId7">
            <a:alphaModFix/>
          </a:blip>
          <a:srcRect/>
          <a:stretch/>
        </p:blipFill>
        <p:spPr>
          <a:xfrm>
            <a:off x="1425138" y="3036055"/>
            <a:ext cx="494506" cy="494506"/>
          </a:xfrm>
          <a:prstGeom prst="rect">
            <a:avLst/>
          </a:prstGeom>
          <a:noFill/>
          <a:ln>
            <a:noFill/>
          </a:ln>
        </p:spPr>
      </p:pic>
      <p:pic>
        <p:nvPicPr>
          <p:cNvPr id="559" name="Google Shape;559;p74" descr="Woman"/>
          <p:cNvPicPr preferRelativeResize="0"/>
          <p:nvPr/>
        </p:nvPicPr>
        <p:blipFill rotWithShape="1">
          <a:blip r:embed="rId5">
            <a:alphaModFix/>
          </a:blip>
          <a:srcRect/>
          <a:stretch/>
        </p:blipFill>
        <p:spPr>
          <a:xfrm>
            <a:off x="2040379" y="3027386"/>
            <a:ext cx="494506" cy="494506"/>
          </a:xfrm>
          <a:prstGeom prst="rect">
            <a:avLst/>
          </a:prstGeom>
          <a:noFill/>
          <a:ln>
            <a:noFill/>
          </a:ln>
        </p:spPr>
      </p:pic>
      <p:pic>
        <p:nvPicPr>
          <p:cNvPr id="560" name="Google Shape;560;p74" descr="Man"/>
          <p:cNvPicPr preferRelativeResize="0"/>
          <p:nvPr/>
        </p:nvPicPr>
        <p:blipFill rotWithShape="1">
          <a:blip r:embed="rId7">
            <a:alphaModFix/>
          </a:blip>
          <a:srcRect/>
          <a:stretch/>
        </p:blipFill>
        <p:spPr>
          <a:xfrm>
            <a:off x="2655619" y="3037789"/>
            <a:ext cx="494506" cy="494506"/>
          </a:xfrm>
          <a:prstGeom prst="rect">
            <a:avLst/>
          </a:prstGeom>
          <a:noFill/>
          <a:ln>
            <a:noFill/>
          </a:ln>
        </p:spPr>
      </p:pic>
      <p:pic>
        <p:nvPicPr>
          <p:cNvPr id="561" name="Google Shape;561;p74" descr="Woman"/>
          <p:cNvPicPr preferRelativeResize="0"/>
          <p:nvPr/>
        </p:nvPicPr>
        <p:blipFill rotWithShape="1">
          <a:blip r:embed="rId5">
            <a:alphaModFix/>
          </a:blip>
          <a:srcRect/>
          <a:stretch/>
        </p:blipFill>
        <p:spPr>
          <a:xfrm>
            <a:off x="3270860" y="3029120"/>
            <a:ext cx="494506" cy="494506"/>
          </a:xfrm>
          <a:prstGeom prst="rect">
            <a:avLst/>
          </a:prstGeom>
          <a:noFill/>
          <a:ln>
            <a:noFill/>
          </a:ln>
        </p:spPr>
      </p:pic>
      <p:pic>
        <p:nvPicPr>
          <p:cNvPr id="562" name="Google Shape;562;p74" descr="Woman"/>
          <p:cNvPicPr preferRelativeResize="0"/>
          <p:nvPr/>
        </p:nvPicPr>
        <p:blipFill rotWithShape="1">
          <a:blip r:embed="rId5">
            <a:alphaModFix/>
          </a:blip>
          <a:srcRect/>
          <a:stretch/>
        </p:blipFill>
        <p:spPr>
          <a:xfrm>
            <a:off x="1117518" y="3030854"/>
            <a:ext cx="494506" cy="494506"/>
          </a:xfrm>
          <a:prstGeom prst="rect">
            <a:avLst/>
          </a:prstGeom>
          <a:noFill/>
          <a:ln>
            <a:noFill/>
          </a:ln>
        </p:spPr>
      </p:pic>
      <p:pic>
        <p:nvPicPr>
          <p:cNvPr id="563" name="Google Shape;563;p74" descr="Man"/>
          <p:cNvPicPr preferRelativeResize="0"/>
          <p:nvPr/>
        </p:nvPicPr>
        <p:blipFill rotWithShape="1">
          <a:blip r:embed="rId7">
            <a:alphaModFix/>
          </a:blip>
          <a:srcRect/>
          <a:stretch/>
        </p:blipFill>
        <p:spPr>
          <a:xfrm>
            <a:off x="1732759" y="3039523"/>
            <a:ext cx="494506" cy="494506"/>
          </a:xfrm>
          <a:prstGeom prst="rect">
            <a:avLst/>
          </a:prstGeom>
          <a:noFill/>
          <a:ln>
            <a:noFill/>
          </a:ln>
        </p:spPr>
      </p:pic>
      <p:pic>
        <p:nvPicPr>
          <p:cNvPr id="564" name="Google Shape;564;p74" descr="Woman"/>
          <p:cNvPicPr preferRelativeResize="0"/>
          <p:nvPr/>
        </p:nvPicPr>
        <p:blipFill rotWithShape="1">
          <a:blip r:embed="rId5">
            <a:alphaModFix/>
          </a:blip>
          <a:srcRect/>
          <a:stretch/>
        </p:blipFill>
        <p:spPr>
          <a:xfrm>
            <a:off x="2347999" y="3032587"/>
            <a:ext cx="494506" cy="494506"/>
          </a:xfrm>
          <a:prstGeom prst="rect">
            <a:avLst/>
          </a:prstGeom>
          <a:noFill/>
          <a:ln>
            <a:noFill/>
          </a:ln>
        </p:spPr>
      </p:pic>
      <p:pic>
        <p:nvPicPr>
          <p:cNvPr id="565" name="Google Shape;565;p74" descr="Man"/>
          <p:cNvPicPr preferRelativeResize="0"/>
          <p:nvPr/>
        </p:nvPicPr>
        <p:blipFill rotWithShape="1">
          <a:blip r:embed="rId6">
            <a:alphaModFix/>
          </a:blip>
          <a:srcRect/>
          <a:stretch/>
        </p:blipFill>
        <p:spPr>
          <a:xfrm>
            <a:off x="2963239" y="3041261"/>
            <a:ext cx="494506" cy="494506"/>
          </a:xfrm>
          <a:prstGeom prst="rect">
            <a:avLst/>
          </a:prstGeom>
          <a:noFill/>
          <a:ln>
            <a:noFill/>
          </a:ln>
        </p:spPr>
      </p:pic>
      <p:pic>
        <p:nvPicPr>
          <p:cNvPr id="566" name="Google Shape;566;p74" descr="Woman"/>
          <p:cNvPicPr preferRelativeResize="0"/>
          <p:nvPr/>
        </p:nvPicPr>
        <p:blipFill rotWithShape="1">
          <a:blip r:embed="rId5">
            <a:alphaModFix/>
          </a:blip>
          <a:srcRect/>
          <a:stretch/>
        </p:blipFill>
        <p:spPr>
          <a:xfrm>
            <a:off x="3578482" y="3034321"/>
            <a:ext cx="494506" cy="494506"/>
          </a:xfrm>
          <a:prstGeom prst="rect">
            <a:avLst/>
          </a:prstGeom>
          <a:noFill/>
          <a:ln>
            <a:noFill/>
          </a:ln>
        </p:spPr>
      </p:pic>
      <p:pic>
        <p:nvPicPr>
          <p:cNvPr id="567" name="Google Shape;567;p74" descr="Woman"/>
          <p:cNvPicPr preferRelativeResize="0"/>
          <p:nvPr/>
        </p:nvPicPr>
        <p:blipFill rotWithShape="1">
          <a:blip r:embed="rId5">
            <a:alphaModFix/>
          </a:blip>
          <a:srcRect/>
          <a:stretch/>
        </p:blipFill>
        <p:spPr>
          <a:xfrm>
            <a:off x="809898" y="3676988"/>
            <a:ext cx="494506" cy="494506"/>
          </a:xfrm>
          <a:prstGeom prst="rect">
            <a:avLst/>
          </a:prstGeom>
          <a:noFill/>
          <a:ln>
            <a:noFill/>
          </a:ln>
        </p:spPr>
      </p:pic>
      <p:pic>
        <p:nvPicPr>
          <p:cNvPr id="568" name="Google Shape;568;p74" descr="Man"/>
          <p:cNvPicPr preferRelativeResize="0"/>
          <p:nvPr/>
        </p:nvPicPr>
        <p:blipFill rotWithShape="1">
          <a:blip r:embed="rId7">
            <a:alphaModFix/>
          </a:blip>
          <a:srcRect/>
          <a:stretch/>
        </p:blipFill>
        <p:spPr>
          <a:xfrm>
            <a:off x="1425138" y="3687391"/>
            <a:ext cx="494506" cy="494506"/>
          </a:xfrm>
          <a:prstGeom prst="rect">
            <a:avLst/>
          </a:prstGeom>
          <a:noFill/>
          <a:ln>
            <a:noFill/>
          </a:ln>
        </p:spPr>
      </p:pic>
      <p:pic>
        <p:nvPicPr>
          <p:cNvPr id="569" name="Google Shape;569;p74" descr="Woman"/>
          <p:cNvPicPr preferRelativeResize="0"/>
          <p:nvPr/>
        </p:nvPicPr>
        <p:blipFill rotWithShape="1">
          <a:blip r:embed="rId5">
            <a:alphaModFix/>
          </a:blip>
          <a:srcRect/>
          <a:stretch/>
        </p:blipFill>
        <p:spPr>
          <a:xfrm>
            <a:off x="2040379" y="3678722"/>
            <a:ext cx="494506" cy="494506"/>
          </a:xfrm>
          <a:prstGeom prst="rect">
            <a:avLst/>
          </a:prstGeom>
          <a:noFill/>
          <a:ln>
            <a:noFill/>
          </a:ln>
        </p:spPr>
      </p:pic>
      <p:pic>
        <p:nvPicPr>
          <p:cNvPr id="570" name="Google Shape;570;p74" descr="Man"/>
          <p:cNvPicPr preferRelativeResize="0"/>
          <p:nvPr/>
        </p:nvPicPr>
        <p:blipFill rotWithShape="1">
          <a:blip r:embed="rId7">
            <a:alphaModFix/>
          </a:blip>
          <a:srcRect/>
          <a:stretch/>
        </p:blipFill>
        <p:spPr>
          <a:xfrm>
            <a:off x="2655619" y="3689124"/>
            <a:ext cx="494506" cy="494506"/>
          </a:xfrm>
          <a:prstGeom prst="rect">
            <a:avLst/>
          </a:prstGeom>
          <a:noFill/>
          <a:ln>
            <a:noFill/>
          </a:ln>
        </p:spPr>
      </p:pic>
      <p:pic>
        <p:nvPicPr>
          <p:cNvPr id="571" name="Google Shape;571;p74" descr="Woman"/>
          <p:cNvPicPr preferRelativeResize="0"/>
          <p:nvPr/>
        </p:nvPicPr>
        <p:blipFill rotWithShape="1">
          <a:blip r:embed="rId5">
            <a:alphaModFix/>
          </a:blip>
          <a:srcRect/>
          <a:stretch/>
        </p:blipFill>
        <p:spPr>
          <a:xfrm>
            <a:off x="3270860" y="3680455"/>
            <a:ext cx="494506" cy="494506"/>
          </a:xfrm>
          <a:prstGeom prst="rect">
            <a:avLst/>
          </a:prstGeom>
          <a:noFill/>
          <a:ln>
            <a:noFill/>
          </a:ln>
        </p:spPr>
      </p:pic>
      <p:pic>
        <p:nvPicPr>
          <p:cNvPr id="572" name="Google Shape;572;p74" descr="Woman"/>
          <p:cNvPicPr preferRelativeResize="0"/>
          <p:nvPr/>
        </p:nvPicPr>
        <p:blipFill rotWithShape="1">
          <a:blip r:embed="rId8">
            <a:alphaModFix/>
          </a:blip>
          <a:srcRect/>
          <a:stretch/>
        </p:blipFill>
        <p:spPr>
          <a:xfrm>
            <a:off x="1117518" y="3682189"/>
            <a:ext cx="494506" cy="494506"/>
          </a:xfrm>
          <a:prstGeom prst="rect">
            <a:avLst/>
          </a:prstGeom>
          <a:noFill/>
          <a:ln>
            <a:noFill/>
          </a:ln>
        </p:spPr>
      </p:pic>
      <p:pic>
        <p:nvPicPr>
          <p:cNvPr id="573" name="Google Shape;573;p74" descr="Man"/>
          <p:cNvPicPr preferRelativeResize="0"/>
          <p:nvPr/>
        </p:nvPicPr>
        <p:blipFill rotWithShape="1">
          <a:blip r:embed="rId7">
            <a:alphaModFix/>
          </a:blip>
          <a:srcRect/>
          <a:stretch/>
        </p:blipFill>
        <p:spPr>
          <a:xfrm>
            <a:off x="1732759" y="3690858"/>
            <a:ext cx="494506" cy="494506"/>
          </a:xfrm>
          <a:prstGeom prst="rect">
            <a:avLst/>
          </a:prstGeom>
          <a:noFill/>
          <a:ln>
            <a:noFill/>
          </a:ln>
        </p:spPr>
      </p:pic>
      <p:pic>
        <p:nvPicPr>
          <p:cNvPr id="574" name="Google Shape;574;p74" descr="Woman"/>
          <p:cNvPicPr preferRelativeResize="0"/>
          <p:nvPr/>
        </p:nvPicPr>
        <p:blipFill rotWithShape="1">
          <a:blip r:embed="rId8">
            <a:alphaModFix/>
          </a:blip>
          <a:srcRect/>
          <a:stretch/>
        </p:blipFill>
        <p:spPr>
          <a:xfrm>
            <a:off x="2347999" y="3683923"/>
            <a:ext cx="494506" cy="494506"/>
          </a:xfrm>
          <a:prstGeom prst="rect">
            <a:avLst/>
          </a:prstGeom>
          <a:noFill/>
          <a:ln>
            <a:noFill/>
          </a:ln>
        </p:spPr>
      </p:pic>
      <p:pic>
        <p:nvPicPr>
          <p:cNvPr id="575" name="Google Shape;575;p74" descr="Man"/>
          <p:cNvPicPr preferRelativeResize="0"/>
          <p:nvPr/>
        </p:nvPicPr>
        <p:blipFill rotWithShape="1">
          <a:blip r:embed="rId7">
            <a:alphaModFix/>
          </a:blip>
          <a:srcRect/>
          <a:stretch/>
        </p:blipFill>
        <p:spPr>
          <a:xfrm>
            <a:off x="2963239" y="3692596"/>
            <a:ext cx="494506" cy="494506"/>
          </a:xfrm>
          <a:prstGeom prst="rect">
            <a:avLst/>
          </a:prstGeom>
          <a:noFill/>
          <a:ln>
            <a:noFill/>
          </a:ln>
        </p:spPr>
      </p:pic>
      <p:pic>
        <p:nvPicPr>
          <p:cNvPr id="576" name="Google Shape;576;p74" descr="Woman"/>
          <p:cNvPicPr preferRelativeResize="0"/>
          <p:nvPr/>
        </p:nvPicPr>
        <p:blipFill rotWithShape="1">
          <a:blip r:embed="rId5">
            <a:alphaModFix/>
          </a:blip>
          <a:srcRect/>
          <a:stretch/>
        </p:blipFill>
        <p:spPr>
          <a:xfrm>
            <a:off x="3578482" y="3685657"/>
            <a:ext cx="494506" cy="494506"/>
          </a:xfrm>
          <a:prstGeom prst="rect">
            <a:avLst/>
          </a:prstGeom>
          <a:noFill/>
          <a:ln>
            <a:noFill/>
          </a:ln>
        </p:spPr>
      </p:pic>
      <p:pic>
        <p:nvPicPr>
          <p:cNvPr id="577" name="Google Shape;577;p74" descr="Woman"/>
          <p:cNvPicPr preferRelativeResize="0"/>
          <p:nvPr/>
        </p:nvPicPr>
        <p:blipFill rotWithShape="1">
          <a:blip r:embed="rId5">
            <a:alphaModFix/>
          </a:blip>
          <a:srcRect/>
          <a:stretch/>
        </p:blipFill>
        <p:spPr>
          <a:xfrm>
            <a:off x="809898" y="4345177"/>
            <a:ext cx="494506" cy="494506"/>
          </a:xfrm>
          <a:prstGeom prst="rect">
            <a:avLst/>
          </a:prstGeom>
          <a:noFill/>
          <a:ln>
            <a:noFill/>
          </a:ln>
        </p:spPr>
      </p:pic>
      <p:pic>
        <p:nvPicPr>
          <p:cNvPr id="578" name="Google Shape;578;p74" descr="Man"/>
          <p:cNvPicPr preferRelativeResize="0"/>
          <p:nvPr/>
        </p:nvPicPr>
        <p:blipFill rotWithShape="1">
          <a:blip r:embed="rId7">
            <a:alphaModFix/>
          </a:blip>
          <a:srcRect/>
          <a:stretch/>
        </p:blipFill>
        <p:spPr>
          <a:xfrm>
            <a:off x="1425138" y="4355579"/>
            <a:ext cx="494506" cy="494506"/>
          </a:xfrm>
          <a:prstGeom prst="rect">
            <a:avLst/>
          </a:prstGeom>
          <a:noFill/>
          <a:ln>
            <a:noFill/>
          </a:ln>
        </p:spPr>
      </p:pic>
      <p:pic>
        <p:nvPicPr>
          <p:cNvPr id="579" name="Google Shape;579;p74" descr="Woman"/>
          <p:cNvPicPr preferRelativeResize="0"/>
          <p:nvPr/>
        </p:nvPicPr>
        <p:blipFill rotWithShape="1">
          <a:blip r:embed="rId5">
            <a:alphaModFix/>
          </a:blip>
          <a:srcRect/>
          <a:stretch/>
        </p:blipFill>
        <p:spPr>
          <a:xfrm>
            <a:off x="2040379" y="4346910"/>
            <a:ext cx="494506" cy="494506"/>
          </a:xfrm>
          <a:prstGeom prst="rect">
            <a:avLst/>
          </a:prstGeom>
          <a:noFill/>
          <a:ln>
            <a:noFill/>
          </a:ln>
        </p:spPr>
      </p:pic>
      <p:pic>
        <p:nvPicPr>
          <p:cNvPr id="580" name="Google Shape;580;p74" descr="Man"/>
          <p:cNvPicPr preferRelativeResize="0"/>
          <p:nvPr/>
        </p:nvPicPr>
        <p:blipFill rotWithShape="1">
          <a:blip r:embed="rId7">
            <a:alphaModFix/>
          </a:blip>
          <a:srcRect/>
          <a:stretch/>
        </p:blipFill>
        <p:spPr>
          <a:xfrm>
            <a:off x="2655619" y="4357313"/>
            <a:ext cx="494506" cy="494506"/>
          </a:xfrm>
          <a:prstGeom prst="rect">
            <a:avLst/>
          </a:prstGeom>
          <a:noFill/>
          <a:ln>
            <a:noFill/>
          </a:ln>
        </p:spPr>
      </p:pic>
      <p:pic>
        <p:nvPicPr>
          <p:cNvPr id="581" name="Google Shape;581;p74" descr="Woman"/>
          <p:cNvPicPr preferRelativeResize="0"/>
          <p:nvPr/>
        </p:nvPicPr>
        <p:blipFill rotWithShape="1">
          <a:blip r:embed="rId5">
            <a:alphaModFix/>
          </a:blip>
          <a:srcRect/>
          <a:stretch/>
        </p:blipFill>
        <p:spPr>
          <a:xfrm>
            <a:off x="3270860" y="4348644"/>
            <a:ext cx="494506" cy="494506"/>
          </a:xfrm>
          <a:prstGeom prst="rect">
            <a:avLst/>
          </a:prstGeom>
          <a:noFill/>
          <a:ln>
            <a:noFill/>
          </a:ln>
        </p:spPr>
      </p:pic>
      <p:pic>
        <p:nvPicPr>
          <p:cNvPr id="582" name="Google Shape;582;p74" descr="Woman"/>
          <p:cNvPicPr preferRelativeResize="0"/>
          <p:nvPr/>
        </p:nvPicPr>
        <p:blipFill rotWithShape="1">
          <a:blip r:embed="rId5">
            <a:alphaModFix/>
          </a:blip>
          <a:srcRect/>
          <a:stretch/>
        </p:blipFill>
        <p:spPr>
          <a:xfrm>
            <a:off x="1117518" y="4350378"/>
            <a:ext cx="494506" cy="494506"/>
          </a:xfrm>
          <a:prstGeom prst="rect">
            <a:avLst/>
          </a:prstGeom>
          <a:noFill/>
          <a:ln>
            <a:noFill/>
          </a:ln>
        </p:spPr>
      </p:pic>
      <p:pic>
        <p:nvPicPr>
          <p:cNvPr id="583" name="Google Shape;583;p74" descr="Man"/>
          <p:cNvPicPr preferRelativeResize="0"/>
          <p:nvPr/>
        </p:nvPicPr>
        <p:blipFill rotWithShape="1">
          <a:blip r:embed="rId7">
            <a:alphaModFix/>
          </a:blip>
          <a:srcRect/>
          <a:stretch/>
        </p:blipFill>
        <p:spPr>
          <a:xfrm>
            <a:off x="1732759" y="4359047"/>
            <a:ext cx="494506" cy="494506"/>
          </a:xfrm>
          <a:prstGeom prst="rect">
            <a:avLst/>
          </a:prstGeom>
          <a:noFill/>
          <a:ln>
            <a:noFill/>
          </a:ln>
        </p:spPr>
      </p:pic>
      <p:pic>
        <p:nvPicPr>
          <p:cNvPr id="584" name="Google Shape;584;p74" descr="Woman"/>
          <p:cNvPicPr preferRelativeResize="0"/>
          <p:nvPr/>
        </p:nvPicPr>
        <p:blipFill rotWithShape="1">
          <a:blip r:embed="rId5">
            <a:alphaModFix/>
          </a:blip>
          <a:srcRect/>
          <a:stretch/>
        </p:blipFill>
        <p:spPr>
          <a:xfrm>
            <a:off x="2347999" y="4352112"/>
            <a:ext cx="494506" cy="494506"/>
          </a:xfrm>
          <a:prstGeom prst="rect">
            <a:avLst/>
          </a:prstGeom>
          <a:noFill/>
          <a:ln>
            <a:noFill/>
          </a:ln>
        </p:spPr>
      </p:pic>
      <p:pic>
        <p:nvPicPr>
          <p:cNvPr id="585" name="Google Shape;585;p74" descr="Man"/>
          <p:cNvPicPr preferRelativeResize="0"/>
          <p:nvPr/>
        </p:nvPicPr>
        <p:blipFill rotWithShape="1">
          <a:blip r:embed="rId7">
            <a:alphaModFix/>
          </a:blip>
          <a:srcRect/>
          <a:stretch/>
        </p:blipFill>
        <p:spPr>
          <a:xfrm>
            <a:off x="2963239" y="4360785"/>
            <a:ext cx="494506" cy="494506"/>
          </a:xfrm>
          <a:prstGeom prst="rect">
            <a:avLst/>
          </a:prstGeom>
          <a:noFill/>
          <a:ln>
            <a:noFill/>
          </a:ln>
        </p:spPr>
      </p:pic>
      <p:pic>
        <p:nvPicPr>
          <p:cNvPr id="586" name="Google Shape;586;p74" descr="Woman"/>
          <p:cNvPicPr preferRelativeResize="0"/>
          <p:nvPr/>
        </p:nvPicPr>
        <p:blipFill rotWithShape="1">
          <a:blip r:embed="rId5">
            <a:alphaModFix/>
          </a:blip>
          <a:srcRect/>
          <a:stretch/>
        </p:blipFill>
        <p:spPr>
          <a:xfrm>
            <a:off x="3578482" y="4353846"/>
            <a:ext cx="494506" cy="494506"/>
          </a:xfrm>
          <a:prstGeom prst="rect">
            <a:avLst/>
          </a:prstGeom>
          <a:noFill/>
          <a:ln>
            <a:noFill/>
          </a:ln>
        </p:spPr>
      </p:pic>
      <p:pic>
        <p:nvPicPr>
          <p:cNvPr id="587" name="Google Shape;587;p74" descr="Woman"/>
          <p:cNvPicPr preferRelativeResize="0"/>
          <p:nvPr/>
        </p:nvPicPr>
        <p:blipFill rotWithShape="1">
          <a:blip r:embed="rId5">
            <a:alphaModFix/>
          </a:blip>
          <a:srcRect/>
          <a:stretch/>
        </p:blipFill>
        <p:spPr>
          <a:xfrm>
            <a:off x="809898" y="4983610"/>
            <a:ext cx="494506" cy="494506"/>
          </a:xfrm>
          <a:prstGeom prst="rect">
            <a:avLst/>
          </a:prstGeom>
          <a:noFill/>
          <a:ln>
            <a:noFill/>
          </a:ln>
        </p:spPr>
      </p:pic>
      <p:pic>
        <p:nvPicPr>
          <p:cNvPr id="588" name="Google Shape;588;p74" descr="Man"/>
          <p:cNvPicPr preferRelativeResize="0"/>
          <p:nvPr/>
        </p:nvPicPr>
        <p:blipFill rotWithShape="1">
          <a:blip r:embed="rId7">
            <a:alphaModFix/>
          </a:blip>
          <a:srcRect/>
          <a:stretch/>
        </p:blipFill>
        <p:spPr>
          <a:xfrm>
            <a:off x="1425138" y="4994012"/>
            <a:ext cx="494506" cy="494506"/>
          </a:xfrm>
          <a:prstGeom prst="rect">
            <a:avLst/>
          </a:prstGeom>
          <a:noFill/>
          <a:ln>
            <a:noFill/>
          </a:ln>
        </p:spPr>
      </p:pic>
      <p:pic>
        <p:nvPicPr>
          <p:cNvPr id="589" name="Google Shape;589;p74" descr="Woman"/>
          <p:cNvPicPr preferRelativeResize="0"/>
          <p:nvPr/>
        </p:nvPicPr>
        <p:blipFill rotWithShape="1">
          <a:blip r:embed="rId5">
            <a:alphaModFix/>
          </a:blip>
          <a:srcRect/>
          <a:stretch/>
        </p:blipFill>
        <p:spPr>
          <a:xfrm>
            <a:off x="2040379" y="4985343"/>
            <a:ext cx="494506" cy="494506"/>
          </a:xfrm>
          <a:prstGeom prst="rect">
            <a:avLst/>
          </a:prstGeom>
          <a:noFill/>
          <a:ln>
            <a:noFill/>
          </a:ln>
        </p:spPr>
      </p:pic>
      <p:pic>
        <p:nvPicPr>
          <p:cNvPr id="590" name="Google Shape;590;p74" descr="Man"/>
          <p:cNvPicPr preferRelativeResize="0"/>
          <p:nvPr/>
        </p:nvPicPr>
        <p:blipFill rotWithShape="1">
          <a:blip r:embed="rId7">
            <a:alphaModFix/>
          </a:blip>
          <a:srcRect/>
          <a:stretch/>
        </p:blipFill>
        <p:spPr>
          <a:xfrm>
            <a:off x="2655619" y="4995746"/>
            <a:ext cx="494506" cy="494506"/>
          </a:xfrm>
          <a:prstGeom prst="rect">
            <a:avLst/>
          </a:prstGeom>
          <a:noFill/>
          <a:ln>
            <a:noFill/>
          </a:ln>
        </p:spPr>
      </p:pic>
      <p:pic>
        <p:nvPicPr>
          <p:cNvPr id="591" name="Google Shape;591;p74" descr="Woman"/>
          <p:cNvPicPr preferRelativeResize="0"/>
          <p:nvPr/>
        </p:nvPicPr>
        <p:blipFill rotWithShape="1">
          <a:blip r:embed="rId5">
            <a:alphaModFix/>
          </a:blip>
          <a:srcRect/>
          <a:stretch/>
        </p:blipFill>
        <p:spPr>
          <a:xfrm>
            <a:off x="3270860" y="4987077"/>
            <a:ext cx="494506" cy="494506"/>
          </a:xfrm>
          <a:prstGeom prst="rect">
            <a:avLst/>
          </a:prstGeom>
          <a:noFill/>
          <a:ln>
            <a:noFill/>
          </a:ln>
        </p:spPr>
      </p:pic>
      <p:pic>
        <p:nvPicPr>
          <p:cNvPr id="592" name="Google Shape;592;p74" descr="Woman"/>
          <p:cNvPicPr preferRelativeResize="0"/>
          <p:nvPr/>
        </p:nvPicPr>
        <p:blipFill rotWithShape="1">
          <a:blip r:embed="rId5">
            <a:alphaModFix/>
          </a:blip>
          <a:srcRect/>
          <a:stretch/>
        </p:blipFill>
        <p:spPr>
          <a:xfrm>
            <a:off x="1117518" y="4988811"/>
            <a:ext cx="494506" cy="494506"/>
          </a:xfrm>
          <a:prstGeom prst="rect">
            <a:avLst/>
          </a:prstGeom>
          <a:noFill/>
          <a:ln>
            <a:noFill/>
          </a:ln>
        </p:spPr>
      </p:pic>
      <p:pic>
        <p:nvPicPr>
          <p:cNvPr id="593" name="Google Shape;593;p74" descr="Man"/>
          <p:cNvPicPr preferRelativeResize="0"/>
          <p:nvPr/>
        </p:nvPicPr>
        <p:blipFill rotWithShape="1">
          <a:blip r:embed="rId7">
            <a:alphaModFix/>
          </a:blip>
          <a:srcRect/>
          <a:stretch/>
        </p:blipFill>
        <p:spPr>
          <a:xfrm>
            <a:off x="1732759" y="4997480"/>
            <a:ext cx="494506" cy="494506"/>
          </a:xfrm>
          <a:prstGeom prst="rect">
            <a:avLst/>
          </a:prstGeom>
          <a:noFill/>
          <a:ln>
            <a:noFill/>
          </a:ln>
        </p:spPr>
      </p:pic>
      <p:pic>
        <p:nvPicPr>
          <p:cNvPr id="594" name="Google Shape;594;p74" descr="Woman"/>
          <p:cNvPicPr preferRelativeResize="0"/>
          <p:nvPr/>
        </p:nvPicPr>
        <p:blipFill rotWithShape="1">
          <a:blip r:embed="rId8">
            <a:alphaModFix/>
          </a:blip>
          <a:srcRect/>
          <a:stretch/>
        </p:blipFill>
        <p:spPr>
          <a:xfrm>
            <a:off x="2347999" y="4990545"/>
            <a:ext cx="494506" cy="494506"/>
          </a:xfrm>
          <a:prstGeom prst="rect">
            <a:avLst/>
          </a:prstGeom>
          <a:noFill/>
          <a:ln>
            <a:noFill/>
          </a:ln>
        </p:spPr>
      </p:pic>
      <p:pic>
        <p:nvPicPr>
          <p:cNvPr id="595" name="Google Shape;595;p74" descr="Man"/>
          <p:cNvPicPr preferRelativeResize="0"/>
          <p:nvPr/>
        </p:nvPicPr>
        <p:blipFill rotWithShape="1">
          <a:blip r:embed="rId7">
            <a:alphaModFix/>
          </a:blip>
          <a:srcRect/>
          <a:stretch/>
        </p:blipFill>
        <p:spPr>
          <a:xfrm>
            <a:off x="2963239" y="4999218"/>
            <a:ext cx="494506" cy="494506"/>
          </a:xfrm>
          <a:prstGeom prst="rect">
            <a:avLst/>
          </a:prstGeom>
          <a:noFill/>
          <a:ln>
            <a:noFill/>
          </a:ln>
        </p:spPr>
      </p:pic>
      <p:pic>
        <p:nvPicPr>
          <p:cNvPr id="596" name="Google Shape;596;p74" descr="Woman"/>
          <p:cNvPicPr preferRelativeResize="0"/>
          <p:nvPr/>
        </p:nvPicPr>
        <p:blipFill rotWithShape="1">
          <a:blip r:embed="rId5">
            <a:alphaModFix/>
          </a:blip>
          <a:srcRect/>
          <a:stretch/>
        </p:blipFill>
        <p:spPr>
          <a:xfrm>
            <a:off x="3578482" y="4992279"/>
            <a:ext cx="494506" cy="494506"/>
          </a:xfrm>
          <a:prstGeom prst="rect">
            <a:avLst/>
          </a:prstGeom>
          <a:noFill/>
          <a:ln>
            <a:noFill/>
          </a:ln>
        </p:spPr>
      </p:pic>
      <p:pic>
        <p:nvPicPr>
          <p:cNvPr id="597" name="Google Shape;597;p74" descr="Woman"/>
          <p:cNvPicPr preferRelativeResize="0"/>
          <p:nvPr/>
        </p:nvPicPr>
        <p:blipFill rotWithShape="1">
          <a:blip r:embed="rId5">
            <a:alphaModFix/>
          </a:blip>
          <a:srcRect/>
          <a:stretch/>
        </p:blipFill>
        <p:spPr>
          <a:xfrm>
            <a:off x="809898" y="5624583"/>
            <a:ext cx="494506" cy="494506"/>
          </a:xfrm>
          <a:prstGeom prst="rect">
            <a:avLst/>
          </a:prstGeom>
          <a:noFill/>
          <a:ln>
            <a:noFill/>
          </a:ln>
        </p:spPr>
      </p:pic>
      <p:pic>
        <p:nvPicPr>
          <p:cNvPr id="598" name="Google Shape;598;p74" descr="Man"/>
          <p:cNvPicPr preferRelativeResize="0"/>
          <p:nvPr/>
        </p:nvPicPr>
        <p:blipFill rotWithShape="1">
          <a:blip r:embed="rId7">
            <a:alphaModFix/>
          </a:blip>
          <a:srcRect/>
          <a:stretch/>
        </p:blipFill>
        <p:spPr>
          <a:xfrm>
            <a:off x="1425138" y="5634986"/>
            <a:ext cx="494506" cy="494506"/>
          </a:xfrm>
          <a:prstGeom prst="rect">
            <a:avLst/>
          </a:prstGeom>
          <a:noFill/>
          <a:ln>
            <a:noFill/>
          </a:ln>
        </p:spPr>
      </p:pic>
      <p:pic>
        <p:nvPicPr>
          <p:cNvPr id="599" name="Google Shape;599;p74" descr="Woman"/>
          <p:cNvPicPr preferRelativeResize="0"/>
          <p:nvPr/>
        </p:nvPicPr>
        <p:blipFill rotWithShape="1">
          <a:blip r:embed="rId5">
            <a:alphaModFix/>
          </a:blip>
          <a:srcRect/>
          <a:stretch/>
        </p:blipFill>
        <p:spPr>
          <a:xfrm>
            <a:off x="2040379" y="5626317"/>
            <a:ext cx="494506" cy="494506"/>
          </a:xfrm>
          <a:prstGeom prst="rect">
            <a:avLst/>
          </a:prstGeom>
          <a:noFill/>
          <a:ln>
            <a:noFill/>
          </a:ln>
        </p:spPr>
      </p:pic>
      <p:pic>
        <p:nvPicPr>
          <p:cNvPr id="600" name="Google Shape;600;p74" descr="Man"/>
          <p:cNvPicPr preferRelativeResize="0"/>
          <p:nvPr/>
        </p:nvPicPr>
        <p:blipFill rotWithShape="1">
          <a:blip r:embed="rId7">
            <a:alphaModFix/>
          </a:blip>
          <a:srcRect/>
          <a:stretch/>
        </p:blipFill>
        <p:spPr>
          <a:xfrm>
            <a:off x="2655619" y="5636720"/>
            <a:ext cx="494506" cy="494506"/>
          </a:xfrm>
          <a:prstGeom prst="rect">
            <a:avLst/>
          </a:prstGeom>
          <a:noFill/>
          <a:ln>
            <a:noFill/>
          </a:ln>
        </p:spPr>
      </p:pic>
      <p:pic>
        <p:nvPicPr>
          <p:cNvPr id="601" name="Google Shape;601;p74" descr="Woman"/>
          <p:cNvPicPr preferRelativeResize="0"/>
          <p:nvPr/>
        </p:nvPicPr>
        <p:blipFill rotWithShape="1">
          <a:blip r:embed="rId8">
            <a:alphaModFix/>
          </a:blip>
          <a:srcRect/>
          <a:stretch/>
        </p:blipFill>
        <p:spPr>
          <a:xfrm>
            <a:off x="3270860" y="5628051"/>
            <a:ext cx="494506" cy="494506"/>
          </a:xfrm>
          <a:prstGeom prst="rect">
            <a:avLst/>
          </a:prstGeom>
          <a:noFill/>
          <a:ln>
            <a:noFill/>
          </a:ln>
        </p:spPr>
      </p:pic>
      <p:pic>
        <p:nvPicPr>
          <p:cNvPr id="602" name="Google Shape;602;p74" descr="Woman"/>
          <p:cNvPicPr preferRelativeResize="0"/>
          <p:nvPr/>
        </p:nvPicPr>
        <p:blipFill rotWithShape="1">
          <a:blip r:embed="rId5">
            <a:alphaModFix/>
          </a:blip>
          <a:srcRect/>
          <a:stretch/>
        </p:blipFill>
        <p:spPr>
          <a:xfrm>
            <a:off x="1117518" y="5629785"/>
            <a:ext cx="494506" cy="494506"/>
          </a:xfrm>
          <a:prstGeom prst="rect">
            <a:avLst/>
          </a:prstGeom>
          <a:noFill/>
          <a:ln>
            <a:noFill/>
          </a:ln>
        </p:spPr>
      </p:pic>
      <p:pic>
        <p:nvPicPr>
          <p:cNvPr id="603" name="Google Shape;603;p74" descr="Man"/>
          <p:cNvPicPr preferRelativeResize="0"/>
          <p:nvPr/>
        </p:nvPicPr>
        <p:blipFill rotWithShape="1">
          <a:blip r:embed="rId7">
            <a:alphaModFix/>
          </a:blip>
          <a:srcRect/>
          <a:stretch/>
        </p:blipFill>
        <p:spPr>
          <a:xfrm>
            <a:off x="1732759" y="5638454"/>
            <a:ext cx="494506" cy="494506"/>
          </a:xfrm>
          <a:prstGeom prst="rect">
            <a:avLst/>
          </a:prstGeom>
          <a:noFill/>
          <a:ln>
            <a:noFill/>
          </a:ln>
        </p:spPr>
      </p:pic>
      <p:pic>
        <p:nvPicPr>
          <p:cNvPr id="604" name="Google Shape;604;p74" descr="Woman"/>
          <p:cNvPicPr preferRelativeResize="0"/>
          <p:nvPr/>
        </p:nvPicPr>
        <p:blipFill rotWithShape="1">
          <a:blip r:embed="rId5">
            <a:alphaModFix/>
          </a:blip>
          <a:srcRect/>
          <a:stretch/>
        </p:blipFill>
        <p:spPr>
          <a:xfrm>
            <a:off x="2347999" y="5631519"/>
            <a:ext cx="494506" cy="494506"/>
          </a:xfrm>
          <a:prstGeom prst="rect">
            <a:avLst/>
          </a:prstGeom>
          <a:noFill/>
          <a:ln>
            <a:noFill/>
          </a:ln>
        </p:spPr>
      </p:pic>
      <p:pic>
        <p:nvPicPr>
          <p:cNvPr id="605" name="Google Shape;605;p74" descr="Man"/>
          <p:cNvPicPr preferRelativeResize="0"/>
          <p:nvPr/>
        </p:nvPicPr>
        <p:blipFill rotWithShape="1">
          <a:blip r:embed="rId7">
            <a:alphaModFix/>
          </a:blip>
          <a:srcRect/>
          <a:stretch/>
        </p:blipFill>
        <p:spPr>
          <a:xfrm>
            <a:off x="2963239" y="5640192"/>
            <a:ext cx="494506" cy="494506"/>
          </a:xfrm>
          <a:prstGeom prst="rect">
            <a:avLst/>
          </a:prstGeom>
          <a:noFill/>
          <a:ln>
            <a:noFill/>
          </a:ln>
        </p:spPr>
      </p:pic>
      <p:pic>
        <p:nvPicPr>
          <p:cNvPr id="606" name="Google Shape;606;p74" descr="Woman"/>
          <p:cNvPicPr preferRelativeResize="0"/>
          <p:nvPr/>
        </p:nvPicPr>
        <p:blipFill rotWithShape="1">
          <a:blip r:embed="rId5">
            <a:alphaModFix/>
          </a:blip>
          <a:srcRect/>
          <a:stretch/>
        </p:blipFill>
        <p:spPr>
          <a:xfrm>
            <a:off x="3578482" y="5633252"/>
            <a:ext cx="494506" cy="4945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5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5"/>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613" name="Google Shape;613;p75"/>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Heartland Public School District</a:t>
            </a:r>
            <a:endParaRPr/>
          </a:p>
        </p:txBody>
      </p:sp>
      <p:pic>
        <p:nvPicPr>
          <p:cNvPr id="614" name="Google Shape;614;p75" descr="Woman"/>
          <p:cNvPicPr preferRelativeResize="0"/>
          <p:nvPr/>
        </p:nvPicPr>
        <p:blipFill rotWithShape="1">
          <a:blip r:embed="rId3">
            <a:alphaModFix/>
          </a:blip>
          <a:srcRect/>
          <a:stretch/>
        </p:blipFill>
        <p:spPr>
          <a:xfrm>
            <a:off x="1405890" y="2984080"/>
            <a:ext cx="914400" cy="914400"/>
          </a:xfrm>
          <a:prstGeom prst="rect">
            <a:avLst/>
          </a:prstGeom>
          <a:noFill/>
          <a:ln>
            <a:noFill/>
          </a:ln>
        </p:spPr>
      </p:pic>
      <p:pic>
        <p:nvPicPr>
          <p:cNvPr id="615" name="Google Shape;615;p75" descr="Man"/>
          <p:cNvPicPr preferRelativeResize="0"/>
          <p:nvPr/>
        </p:nvPicPr>
        <p:blipFill rotWithShape="1">
          <a:blip r:embed="rId4">
            <a:alphaModFix/>
          </a:blip>
          <a:srcRect/>
          <a:stretch/>
        </p:blipFill>
        <p:spPr>
          <a:xfrm>
            <a:off x="1405890" y="4004435"/>
            <a:ext cx="914400" cy="914400"/>
          </a:xfrm>
          <a:prstGeom prst="rect">
            <a:avLst/>
          </a:prstGeom>
          <a:noFill/>
          <a:ln>
            <a:noFill/>
          </a:ln>
        </p:spPr>
      </p:pic>
      <p:pic>
        <p:nvPicPr>
          <p:cNvPr id="616" name="Google Shape;616;p75" descr="Woman"/>
          <p:cNvPicPr preferRelativeResize="0"/>
          <p:nvPr/>
        </p:nvPicPr>
        <p:blipFill rotWithShape="1">
          <a:blip r:embed="rId5">
            <a:alphaModFix/>
          </a:blip>
          <a:srcRect/>
          <a:stretch/>
        </p:blipFill>
        <p:spPr>
          <a:xfrm>
            <a:off x="872490" y="4004435"/>
            <a:ext cx="914400" cy="914400"/>
          </a:xfrm>
          <a:prstGeom prst="rect">
            <a:avLst/>
          </a:prstGeom>
          <a:noFill/>
          <a:ln>
            <a:noFill/>
          </a:ln>
        </p:spPr>
      </p:pic>
      <p:pic>
        <p:nvPicPr>
          <p:cNvPr id="617" name="Google Shape;617;p75" descr="Man"/>
          <p:cNvPicPr preferRelativeResize="0"/>
          <p:nvPr/>
        </p:nvPicPr>
        <p:blipFill rotWithShape="1">
          <a:blip r:embed="rId4">
            <a:alphaModFix/>
          </a:blip>
          <a:srcRect/>
          <a:stretch/>
        </p:blipFill>
        <p:spPr>
          <a:xfrm>
            <a:off x="872490" y="3012942"/>
            <a:ext cx="914400" cy="914400"/>
          </a:xfrm>
          <a:prstGeom prst="rect">
            <a:avLst/>
          </a:prstGeom>
          <a:noFill/>
          <a:ln>
            <a:noFill/>
          </a:ln>
        </p:spPr>
      </p:pic>
      <p:pic>
        <p:nvPicPr>
          <p:cNvPr id="618" name="Google Shape;618;p75" descr="Woman"/>
          <p:cNvPicPr preferRelativeResize="0"/>
          <p:nvPr/>
        </p:nvPicPr>
        <p:blipFill rotWithShape="1">
          <a:blip r:embed="rId5">
            <a:alphaModFix/>
          </a:blip>
          <a:srcRect/>
          <a:stretch/>
        </p:blipFill>
        <p:spPr>
          <a:xfrm>
            <a:off x="872490" y="1992587"/>
            <a:ext cx="914400" cy="914400"/>
          </a:xfrm>
          <a:prstGeom prst="rect">
            <a:avLst/>
          </a:prstGeom>
          <a:noFill/>
          <a:ln>
            <a:noFill/>
          </a:ln>
        </p:spPr>
      </p:pic>
      <p:pic>
        <p:nvPicPr>
          <p:cNvPr id="619" name="Google Shape;619;p75" descr="Man"/>
          <p:cNvPicPr preferRelativeResize="0"/>
          <p:nvPr/>
        </p:nvPicPr>
        <p:blipFill rotWithShape="1">
          <a:blip r:embed="rId4">
            <a:alphaModFix/>
          </a:blip>
          <a:srcRect/>
          <a:stretch/>
        </p:blipFill>
        <p:spPr>
          <a:xfrm>
            <a:off x="1405890" y="2007018"/>
            <a:ext cx="914400" cy="914400"/>
          </a:xfrm>
          <a:prstGeom prst="rect">
            <a:avLst/>
          </a:prstGeom>
          <a:noFill/>
          <a:ln>
            <a:noFill/>
          </a:ln>
        </p:spPr>
      </p:pic>
      <p:pic>
        <p:nvPicPr>
          <p:cNvPr id="620" name="Google Shape;620;p75" descr="Woman"/>
          <p:cNvPicPr preferRelativeResize="0"/>
          <p:nvPr/>
        </p:nvPicPr>
        <p:blipFill rotWithShape="1">
          <a:blip r:embed="rId5">
            <a:alphaModFix/>
          </a:blip>
          <a:srcRect/>
          <a:stretch/>
        </p:blipFill>
        <p:spPr>
          <a:xfrm>
            <a:off x="1405890" y="4995928"/>
            <a:ext cx="914400" cy="914400"/>
          </a:xfrm>
          <a:prstGeom prst="rect">
            <a:avLst/>
          </a:prstGeom>
          <a:noFill/>
          <a:ln>
            <a:noFill/>
          </a:ln>
        </p:spPr>
      </p:pic>
      <p:pic>
        <p:nvPicPr>
          <p:cNvPr id="621" name="Google Shape;621;p75" descr="Man"/>
          <p:cNvPicPr preferRelativeResize="0"/>
          <p:nvPr/>
        </p:nvPicPr>
        <p:blipFill rotWithShape="1">
          <a:blip r:embed="rId4">
            <a:alphaModFix/>
          </a:blip>
          <a:srcRect/>
          <a:stretch/>
        </p:blipFill>
        <p:spPr>
          <a:xfrm>
            <a:off x="872490" y="5024790"/>
            <a:ext cx="914400" cy="914400"/>
          </a:xfrm>
          <a:prstGeom prst="rect">
            <a:avLst/>
          </a:prstGeom>
          <a:noFill/>
          <a:ln>
            <a:noFill/>
          </a:ln>
        </p:spPr>
      </p:pic>
      <p:pic>
        <p:nvPicPr>
          <p:cNvPr id="622" name="Google Shape;622;p75" descr="Woman"/>
          <p:cNvPicPr preferRelativeResize="0"/>
          <p:nvPr/>
        </p:nvPicPr>
        <p:blipFill rotWithShape="1">
          <a:blip r:embed="rId5">
            <a:alphaModFix/>
          </a:blip>
          <a:srcRect/>
          <a:stretch/>
        </p:blipFill>
        <p:spPr>
          <a:xfrm>
            <a:off x="2524827" y="2984080"/>
            <a:ext cx="914400" cy="914400"/>
          </a:xfrm>
          <a:prstGeom prst="rect">
            <a:avLst/>
          </a:prstGeom>
          <a:noFill/>
          <a:ln>
            <a:noFill/>
          </a:ln>
        </p:spPr>
      </p:pic>
      <p:pic>
        <p:nvPicPr>
          <p:cNvPr id="623" name="Google Shape;623;p75" descr="Man"/>
          <p:cNvPicPr preferRelativeResize="0"/>
          <p:nvPr/>
        </p:nvPicPr>
        <p:blipFill rotWithShape="1">
          <a:blip r:embed="rId4">
            <a:alphaModFix/>
          </a:blip>
          <a:srcRect/>
          <a:stretch/>
        </p:blipFill>
        <p:spPr>
          <a:xfrm>
            <a:off x="2524827" y="4004435"/>
            <a:ext cx="914400" cy="914400"/>
          </a:xfrm>
          <a:prstGeom prst="rect">
            <a:avLst/>
          </a:prstGeom>
          <a:noFill/>
          <a:ln>
            <a:noFill/>
          </a:ln>
        </p:spPr>
      </p:pic>
      <p:pic>
        <p:nvPicPr>
          <p:cNvPr id="624" name="Google Shape;624;p75" descr="Woman"/>
          <p:cNvPicPr preferRelativeResize="0"/>
          <p:nvPr/>
        </p:nvPicPr>
        <p:blipFill rotWithShape="1">
          <a:blip r:embed="rId5">
            <a:alphaModFix/>
          </a:blip>
          <a:srcRect/>
          <a:stretch/>
        </p:blipFill>
        <p:spPr>
          <a:xfrm>
            <a:off x="1991427" y="4004435"/>
            <a:ext cx="914400" cy="914400"/>
          </a:xfrm>
          <a:prstGeom prst="rect">
            <a:avLst/>
          </a:prstGeom>
          <a:noFill/>
          <a:ln>
            <a:noFill/>
          </a:ln>
        </p:spPr>
      </p:pic>
      <p:pic>
        <p:nvPicPr>
          <p:cNvPr id="625" name="Google Shape;625;p75" descr="Man"/>
          <p:cNvPicPr preferRelativeResize="0"/>
          <p:nvPr/>
        </p:nvPicPr>
        <p:blipFill rotWithShape="1">
          <a:blip r:embed="rId4">
            <a:alphaModFix/>
          </a:blip>
          <a:srcRect/>
          <a:stretch/>
        </p:blipFill>
        <p:spPr>
          <a:xfrm>
            <a:off x="1991427" y="3012942"/>
            <a:ext cx="914400" cy="914400"/>
          </a:xfrm>
          <a:prstGeom prst="rect">
            <a:avLst/>
          </a:prstGeom>
          <a:noFill/>
          <a:ln>
            <a:noFill/>
          </a:ln>
        </p:spPr>
      </p:pic>
      <p:pic>
        <p:nvPicPr>
          <p:cNvPr id="626" name="Google Shape;626;p75" descr="Woman"/>
          <p:cNvPicPr preferRelativeResize="0"/>
          <p:nvPr/>
        </p:nvPicPr>
        <p:blipFill rotWithShape="1">
          <a:blip r:embed="rId5">
            <a:alphaModFix/>
          </a:blip>
          <a:srcRect/>
          <a:stretch/>
        </p:blipFill>
        <p:spPr>
          <a:xfrm>
            <a:off x="1991427" y="1992587"/>
            <a:ext cx="914400" cy="914400"/>
          </a:xfrm>
          <a:prstGeom prst="rect">
            <a:avLst/>
          </a:prstGeom>
          <a:noFill/>
          <a:ln>
            <a:noFill/>
          </a:ln>
        </p:spPr>
      </p:pic>
      <p:pic>
        <p:nvPicPr>
          <p:cNvPr id="627" name="Google Shape;627;p75" descr="Man"/>
          <p:cNvPicPr preferRelativeResize="0"/>
          <p:nvPr/>
        </p:nvPicPr>
        <p:blipFill rotWithShape="1">
          <a:blip r:embed="rId4">
            <a:alphaModFix/>
          </a:blip>
          <a:srcRect/>
          <a:stretch/>
        </p:blipFill>
        <p:spPr>
          <a:xfrm>
            <a:off x="2524827" y="2007018"/>
            <a:ext cx="914400" cy="914400"/>
          </a:xfrm>
          <a:prstGeom prst="rect">
            <a:avLst/>
          </a:prstGeom>
          <a:noFill/>
          <a:ln>
            <a:noFill/>
          </a:ln>
        </p:spPr>
      </p:pic>
      <p:pic>
        <p:nvPicPr>
          <p:cNvPr id="628" name="Google Shape;628;p75" descr="Woman"/>
          <p:cNvPicPr preferRelativeResize="0"/>
          <p:nvPr/>
        </p:nvPicPr>
        <p:blipFill rotWithShape="1">
          <a:blip r:embed="rId5">
            <a:alphaModFix/>
          </a:blip>
          <a:srcRect/>
          <a:stretch/>
        </p:blipFill>
        <p:spPr>
          <a:xfrm>
            <a:off x="2524827" y="4995928"/>
            <a:ext cx="914400" cy="914400"/>
          </a:xfrm>
          <a:prstGeom prst="rect">
            <a:avLst/>
          </a:prstGeom>
          <a:noFill/>
          <a:ln>
            <a:noFill/>
          </a:ln>
        </p:spPr>
      </p:pic>
      <p:pic>
        <p:nvPicPr>
          <p:cNvPr id="629" name="Google Shape;629;p75" descr="Man"/>
          <p:cNvPicPr preferRelativeResize="0"/>
          <p:nvPr/>
        </p:nvPicPr>
        <p:blipFill rotWithShape="1">
          <a:blip r:embed="rId4">
            <a:alphaModFix/>
          </a:blip>
          <a:srcRect/>
          <a:stretch/>
        </p:blipFill>
        <p:spPr>
          <a:xfrm>
            <a:off x="1991427" y="5024790"/>
            <a:ext cx="914400" cy="914400"/>
          </a:xfrm>
          <a:prstGeom prst="rect">
            <a:avLst/>
          </a:prstGeom>
          <a:noFill/>
          <a:ln>
            <a:noFill/>
          </a:ln>
        </p:spPr>
      </p:pic>
      <p:pic>
        <p:nvPicPr>
          <p:cNvPr id="630" name="Google Shape;630;p75" descr="Woman"/>
          <p:cNvPicPr preferRelativeResize="0"/>
          <p:nvPr/>
        </p:nvPicPr>
        <p:blipFill rotWithShape="1">
          <a:blip r:embed="rId5">
            <a:alphaModFix/>
          </a:blip>
          <a:srcRect/>
          <a:stretch/>
        </p:blipFill>
        <p:spPr>
          <a:xfrm>
            <a:off x="3110364" y="4004435"/>
            <a:ext cx="914400" cy="914400"/>
          </a:xfrm>
          <a:prstGeom prst="rect">
            <a:avLst/>
          </a:prstGeom>
          <a:noFill/>
          <a:ln>
            <a:noFill/>
          </a:ln>
        </p:spPr>
      </p:pic>
      <p:pic>
        <p:nvPicPr>
          <p:cNvPr id="631" name="Google Shape;631;p75" descr="Man"/>
          <p:cNvPicPr preferRelativeResize="0"/>
          <p:nvPr/>
        </p:nvPicPr>
        <p:blipFill rotWithShape="1">
          <a:blip r:embed="rId4">
            <a:alphaModFix/>
          </a:blip>
          <a:srcRect/>
          <a:stretch/>
        </p:blipFill>
        <p:spPr>
          <a:xfrm>
            <a:off x="3110364" y="3012942"/>
            <a:ext cx="914400" cy="914400"/>
          </a:xfrm>
          <a:prstGeom prst="rect">
            <a:avLst/>
          </a:prstGeom>
          <a:noFill/>
          <a:ln>
            <a:noFill/>
          </a:ln>
        </p:spPr>
      </p:pic>
      <p:pic>
        <p:nvPicPr>
          <p:cNvPr id="632" name="Google Shape;632;p75" descr="Woman"/>
          <p:cNvPicPr preferRelativeResize="0"/>
          <p:nvPr/>
        </p:nvPicPr>
        <p:blipFill rotWithShape="1">
          <a:blip r:embed="rId5">
            <a:alphaModFix/>
          </a:blip>
          <a:srcRect/>
          <a:stretch/>
        </p:blipFill>
        <p:spPr>
          <a:xfrm>
            <a:off x="3110364" y="1992587"/>
            <a:ext cx="914400" cy="914400"/>
          </a:xfrm>
          <a:prstGeom prst="rect">
            <a:avLst/>
          </a:prstGeom>
          <a:noFill/>
          <a:ln>
            <a:noFill/>
          </a:ln>
        </p:spPr>
      </p:pic>
      <p:pic>
        <p:nvPicPr>
          <p:cNvPr id="633" name="Google Shape;633;p75" descr="Man"/>
          <p:cNvPicPr preferRelativeResize="0"/>
          <p:nvPr/>
        </p:nvPicPr>
        <p:blipFill rotWithShape="1">
          <a:blip r:embed="rId4">
            <a:alphaModFix/>
          </a:blip>
          <a:srcRect/>
          <a:stretch/>
        </p:blipFill>
        <p:spPr>
          <a:xfrm>
            <a:off x="3110364" y="5024790"/>
            <a:ext cx="914400" cy="914400"/>
          </a:xfrm>
          <a:prstGeom prst="rect">
            <a:avLst/>
          </a:prstGeom>
          <a:noFill/>
          <a:ln>
            <a:noFill/>
          </a:ln>
        </p:spPr>
      </p:pic>
      <p:sp>
        <p:nvSpPr>
          <p:cNvPr id="634" name="Google Shape;634;p75"/>
          <p:cNvSpPr txBox="1"/>
          <p:nvPr/>
        </p:nvSpPr>
        <p:spPr>
          <a:xfrm>
            <a:off x="4989094" y="2101516"/>
            <a:ext cx="6330300" cy="985200"/>
          </a:xfrm>
          <a:prstGeom prst="rect">
            <a:avLst/>
          </a:prstGeom>
          <a:noFill/>
          <a:ln>
            <a:noFill/>
          </a:ln>
        </p:spPr>
        <p:txBody>
          <a:bodyPr spcFirstLastPara="1" wrap="square" lIns="91425" tIns="45700" rIns="91425" bIns="45700" anchor="t" anchorCtr="0">
            <a:spAutoFit/>
          </a:bodyPr>
          <a:lstStyle/>
          <a:p>
            <a:pPr marL="342900" marR="0" lvl="0" indent="-251459"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10% of learners </a:t>
            </a:r>
            <a:r>
              <a:rPr lang="en-US" sz="2000">
                <a:solidFill>
                  <a:schemeClr val="dk1"/>
                </a:solidFill>
                <a:latin typeface="Open Sans"/>
                <a:ea typeface="Open Sans"/>
                <a:cs typeface="Open Sans"/>
                <a:sym typeface="Open Sans"/>
              </a:rPr>
              <a:t>at Heartland Community College</a:t>
            </a:r>
            <a:r>
              <a:rPr lang="en-US" sz="2000" b="0" i="0" u="none" strike="noStrike" cap="none">
                <a:solidFill>
                  <a:schemeClr val="dk1"/>
                </a:solidFill>
                <a:latin typeface="Open Sans"/>
                <a:ea typeface="Open Sans"/>
                <a:cs typeface="Open Sans"/>
                <a:sym typeface="Open Sans"/>
              </a:rPr>
              <a:t> are learners with disabilities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35" name="Google Shape;635;p75"/>
          <p:cNvSpPr txBox="1"/>
          <p:nvPr/>
        </p:nvSpPr>
        <p:spPr>
          <a:xfrm>
            <a:off x="4989094" y="3086401"/>
            <a:ext cx="5181600" cy="984885"/>
          </a:xfrm>
          <a:prstGeom prst="rect">
            <a:avLst/>
          </a:prstGeom>
          <a:noFill/>
          <a:ln>
            <a:noFill/>
          </a:ln>
        </p:spPr>
        <p:txBody>
          <a:bodyPr spcFirstLastPara="1" wrap="square" lIns="91425" tIns="45700" rIns="91425" bIns="45700" anchor="t" anchorCtr="0">
            <a:spAutoFit/>
          </a:bodyPr>
          <a:lstStyle/>
          <a:p>
            <a:pPr marL="342900" marR="0" lvl="0" indent="-251459"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Open Sans"/>
                <a:ea typeface="Open Sans"/>
                <a:cs typeface="Open Sans"/>
                <a:sym typeface="Open Sans"/>
              </a:rPr>
              <a:t>5% of CTE learners in the Welding program are learners with disabilities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36" name="Google Shape;636;p75"/>
          <p:cNvSpPr/>
          <p:nvPr/>
        </p:nvSpPr>
        <p:spPr>
          <a:xfrm>
            <a:off x="5224369" y="4201662"/>
            <a:ext cx="6967631" cy="905916"/>
          </a:xfrm>
          <a:prstGeom prst="rect">
            <a:avLst/>
          </a:prstGeom>
          <a:solidFill>
            <a:srgbClr val="D4F7F9"/>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Open Sans"/>
                <a:ea typeface="Open Sans"/>
                <a:cs typeface="Open Sans"/>
                <a:sym typeface="Open Sans"/>
              </a:rPr>
              <a:t>Interpretation: </a:t>
            </a:r>
            <a:r>
              <a:rPr lang="en-US" sz="2000" b="0" i="0" u="none" strike="noStrike" cap="none">
                <a:solidFill>
                  <a:schemeClr val="dk1"/>
                </a:solidFill>
                <a:latin typeface="Open Sans"/>
                <a:ea typeface="Open Sans"/>
                <a:cs typeface="Open Sans"/>
                <a:sym typeface="Open Sans"/>
              </a:rPr>
              <a:t>Students with disabilities are </a:t>
            </a:r>
            <a:r>
              <a:rPr lang="en-US" sz="2000" b="0" i="0" u="sng" strike="noStrike" cap="none">
                <a:solidFill>
                  <a:schemeClr val="dk1"/>
                </a:solidFill>
                <a:latin typeface="Open Sans"/>
                <a:ea typeface="Open Sans"/>
                <a:cs typeface="Open Sans"/>
                <a:sym typeface="Open Sans"/>
              </a:rPr>
              <a:t>under-represented</a:t>
            </a:r>
            <a:r>
              <a:rPr lang="en-US" sz="2000" b="0" i="0" u="none" strike="noStrike" cap="none">
                <a:solidFill>
                  <a:schemeClr val="dk1"/>
                </a:solidFill>
                <a:latin typeface="Open Sans"/>
                <a:ea typeface="Open Sans"/>
                <a:cs typeface="Open Sans"/>
                <a:sym typeface="Open Sans"/>
              </a:rPr>
              <a:t> in Welding by 5 percentage points (10% - 5%)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 calcmode="lin" valueType="num">
                                      <p:cBhvr additive="base">
                                        <p:cTn id="7" dur="500"/>
                                        <p:tgtEl>
                                          <p:spTgt spid="6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8"/>
          <p:cNvSpPr txBox="1">
            <a:spLocks noGrp="1"/>
          </p:cNvSpPr>
          <p:nvPr>
            <p:ph type="subTitle" idx="1"/>
          </p:nvPr>
        </p:nvSpPr>
        <p:spPr>
          <a:xfrm>
            <a:off x="6582559" y="3569006"/>
            <a:ext cx="5158500" cy="2678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SzPts val="2400"/>
              <a:buNone/>
            </a:pPr>
            <a:endParaRPr sz="2400"/>
          </a:p>
          <a:p>
            <a:pPr marL="228600" lvl="0" indent="-228600" algn="l" rtl="0">
              <a:lnSpc>
                <a:spcPct val="90000"/>
              </a:lnSpc>
              <a:spcBef>
                <a:spcPts val="1000"/>
              </a:spcBef>
              <a:spcAft>
                <a:spcPts val="0"/>
              </a:spcAft>
              <a:buClr>
                <a:schemeClr val="accent1"/>
              </a:buClr>
              <a:buSzPts val="2400"/>
              <a:buChar char="•"/>
            </a:pPr>
            <a:r>
              <a:rPr lang="en-US" sz="2400"/>
              <a:t>Meet your group facilitators</a:t>
            </a:r>
            <a:endParaRPr sz="2400"/>
          </a:p>
          <a:p>
            <a:pPr marL="228600" lvl="0" indent="-228600" algn="l" rtl="0">
              <a:lnSpc>
                <a:spcPct val="90000"/>
              </a:lnSpc>
              <a:spcBef>
                <a:spcPts val="1000"/>
              </a:spcBef>
              <a:spcAft>
                <a:spcPts val="0"/>
              </a:spcAft>
              <a:buClr>
                <a:schemeClr val="accent1"/>
              </a:buClr>
              <a:buSzPts val="2400"/>
              <a:buChar char="•"/>
            </a:pPr>
            <a:r>
              <a:rPr lang="en-US" sz="2400"/>
              <a:t>Opening remarks </a:t>
            </a:r>
            <a:endParaRPr sz="2400">
              <a:highlight>
                <a:schemeClr val="accent5"/>
              </a:highlight>
            </a:endParaRPr>
          </a:p>
          <a:p>
            <a:pPr marL="228600" lvl="0" indent="-228600" algn="l" rtl="0">
              <a:lnSpc>
                <a:spcPct val="90000"/>
              </a:lnSpc>
              <a:spcBef>
                <a:spcPts val="1000"/>
              </a:spcBef>
              <a:spcAft>
                <a:spcPts val="0"/>
              </a:spcAft>
              <a:buClr>
                <a:schemeClr val="accent1"/>
              </a:buClr>
              <a:buSzPts val="2400"/>
              <a:buChar char="•"/>
            </a:pPr>
            <a:r>
              <a:rPr lang="en-US"/>
              <a:t>Meeting objectives</a:t>
            </a:r>
            <a:endParaRPr/>
          </a:p>
          <a:p>
            <a:pPr marL="228600" lvl="0" indent="-228600" algn="l" rtl="0">
              <a:lnSpc>
                <a:spcPct val="90000"/>
              </a:lnSpc>
              <a:spcBef>
                <a:spcPts val="1000"/>
              </a:spcBef>
              <a:spcAft>
                <a:spcPts val="0"/>
              </a:spcAft>
              <a:buClr>
                <a:schemeClr val="accent1"/>
              </a:buClr>
              <a:buSzPts val="2400"/>
              <a:buChar char="•"/>
            </a:pPr>
            <a:r>
              <a:rPr lang="en-US"/>
              <a:t>Housekeeping items</a:t>
            </a:r>
            <a:endParaRPr/>
          </a:p>
          <a:p>
            <a:pPr marL="228600" lvl="0" indent="-228600" algn="l" rtl="0">
              <a:lnSpc>
                <a:spcPct val="90000"/>
              </a:lnSpc>
              <a:spcBef>
                <a:spcPts val="1000"/>
              </a:spcBef>
              <a:spcAft>
                <a:spcPts val="0"/>
              </a:spcAft>
              <a:buClr>
                <a:schemeClr val="accent1"/>
              </a:buClr>
              <a:buSzPts val="2400"/>
              <a:buChar char="•"/>
            </a:pPr>
            <a:r>
              <a:rPr lang="en-US" sz="2400"/>
              <a:t>Review workshop materials</a:t>
            </a:r>
            <a:endParaRPr sz="2400"/>
          </a:p>
          <a:p>
            <a:pPr marL="0" lvl="0" indent="0" algn="l" rtl="0">
              <a:lnSpc>
                <a:spcPct val="90000"/>
              </a:lnSpc>
              <a:spcBef>
                <a:spcPts val="1000"/>
              </a:spcBef>
              <a:spcAft>
                <a:spcPts val="0"/>
              </a:spcAft>
              <a:buClr>
                <a:schemeClr val="dk1"/>
              </a:buClr>
              <a:buSzPts val="2000"/>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6"/>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643" name="Google Shape;643;p76"/>
          <p:cNvSpPr txBox="1">
            <a:spLocks noGrp="1"/>
          </p:cNvSpPr>
          <p:nvPr>
            <p:ph type="body" idx="1"/>
          </p:nvPr>
        </p:nvSpPr>
        <p:spPr>
          <a:xfrm>
            <a:off x="838200" y="1825625"/>
            <a:ext cx="8233229" cy="4351338"/>
          </a:xfrm>
          <a:prstGeom prst="rect">
            <a:avLst/>
          </a:prstGeom>
          <a:noFill/>
          <a:ln>
            <a:noFill/>
          </a:ln>
        </p:spPr>
        <p:txBody>
          <a:bodyPr spcFirstLastPara="1" wrap="square" lIns="91425" tIns="45700" rIns="91425" bIns="45700" anchor="t" anchorCtr="0">
            <a:normAutofit/>
          </a:bodyPr>
          <a:lstStyle/>
          <a:p>
            <a:pPr marL="320040" lvl="0" indent="-320040" algn="l" rtl="0">
              <a:lnSpc>
                <a:spcPct val="123076"/>
              </a:lnSpc>
              <a:spcBef>
                <a:spcPts val="0"/>
              </a:spcBef>
              <a:spcAft>
                <a:spcPts val="0"/>
              </a:spcAft>
              <a:buClr>
                <a:schemeClr val="dk1"/>
              </a:buClr>
              <a:buSzPts val="2600"/>
              <a:buChar char="•"/>
            </a:pPr>
            <a:r>
              <a:rPr lang="en-US" sz="2600"/>
              <a:t>12 high schools </a:t>
            </a:r>
            <a:endParaRPr/>
          </a:p>
          <a:p>
            <a:pPr marL="320040" lvl="0" indent="-320040" algn="l" rtl="0">
              <a:lnSpc>
                <a:spcPct val="123076"/>
              </a:lnSpc>
              <a:spcBef>
                <a:spcPts val="1000"/>
              </a:spcBef>
              <a:spcAft>
                <a:spcPts val="0"/>
              </a:spcAft>
              <a:buClr>
                <a:schemeClr val="dk1"/>
              </a:buClr>
              <a:buSzPts val="2600"/>
              <a:buChar char="•"/>
            </a:pPr>
            <a:r>
              <a:rPr lang="en-US" sz="2600"/>
              <a:t>27 CTE programs in 14 Career Clusters®</a:t>
            </a:r>
            <a:endParaRPr/>
          </a:p>
          <a:p>
            <a:pPr marL="320040" lvl="0" indent="-320040" algn="l" rtl="0">
              <a:lnSpc>
                <a:spcPct val="123076"/>
              </a:lnSpc>
              <a:spcBef>
                <a:spcPts val="1000"/>
              </a:spcBef>
              <a:spcAft>
                <a:spcPts val="0"/>
              </a:spcAft>
              <a:buClr>
                <a:schemeClr val="dk1"/>
              </a:buClr>
              <a:buSzPts val="2600"/>
              <a:buChar char="•"/>
            </a:pPr>
            <a:r>
              <a:rPr lang="en-US" sz="2600"/>
              <a:t>Geographically, economically and ethnically diverse</a:t>
            </a:r>
            <a:endParaRPr/>
          </a:p>
          <a:p>
            <a:pPr marL="228600" lvl="0" indent="-50800" algn="l" rtl="0">
              <a:lnSpc>
                <a:spcPct val="90000"/>
              </a:lnSpc>
              <a:spcBef>
                <a:spcPts val="1000"/>
              </a:spcBef>
              <a:spcAft>
                <a:spcPts val="0"/>
              </a:spcAft>
              <a:buClr>
                <a:schemeClr val="dk1"/>
              </a:buClr>
              <a:buSzPts val="2800"/>
              <a:buNone/>
            </a:pPr>
            <a:endParaRPr/>
          </a:p>
          <a:p>
            <a:pPr marL="0" lvl="1" indent="0" algn="l" rtl="0">
              <a:lnSpc>
                <a:spcPct val="90000"/>
              </a:lnSpc>
              <a:spcBef>
                <a:spcPts val="500"/>
              </a:spcBef>
              <a:spcAft>
                <a:spcPts val="0"/>
              </a:spcAft>
              <a:buClr>
                <a:schemeClr val="accent1"/>
              </a:buClr>
              <a:buSzPts val="3000"/>
              <a:buNone/>
            </a:pPr>
            <a:r>
              <a:rPr lang="en-US" sz="3000" b="1">
                <a:solidFill>
                  <a:schemeClr val="accent1"/>
                </a:solidFill>
              </a:rPr>
              <a:t>Heartland Community College </a:t>
            </a:r>
            <a:br>
              <a:rPr lang="en-US" sz="3000" b="1">
                <a:solidFill>
                  <a:schemeClr val="accent1"/>
                </a:solidFill>
              </a:rPr>
            </a:br>
            <a:r>
              <a:rPr lang="en-US" sz="3000" b="1">
                <a:solidFill>
                  <a:schemeClr val="accent1"/>
                </a:solidFill>
              </a:rPr>
              <a:t>serves a very diverse community</a:t>
            </a:r>
            <a:endParaRPr sz="3000">
              <a:solidFill>
                <a:schemeClr val="accent1"/>
              </a:solidFill>
            </a:endParaRPr>
          </a:p>
        </p:txBody>
      </p:sp>
      <p:sp>
        <p:nvSpPr>
          <p:cNvPr id="644" name="Google Shape;644;p76"/>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Heartland Community College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7"/>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651" name="Google Shape;651;p77"/>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Open Sans"/>
              <a:buNone/>
            </a:pPr>
            <a:br>
              <a:rPr lang="en-US"/>
            </a:br>
            <a:r>
              <a:rPr lang="en-US"/>
              <a:t>Heartland Community College Snapshot </a:t>
            </a:r>
            <a:br>
              <a:rPr lang="en-US"/>
            </a:br>
            <a:endParaRPr/>
          </a:p>
        </p:txBody>
      </p:sp>
      <p:graphicFrame>
        <p:nvGraphicFramePr>
          <p:cNvPr id="652" name="Google Shape;652;p77"/>
          <p:cNvGraphicFramePr/>
          <p:nvPr/>
        </p:nvGraphicFramePr>
        <p:xfrm>
          <a:off x="2108547" y="1522979"/>
          <a:ext cx="7974875" cy="4833550"/>
        </p:xfrm>
        <a:graphic>
          <a:graphicData uri="http://schemas.openxmlformats.org/drawingml/2006/table">
            <a:tbl>
              <a:tblPr>
                <a:noFill/>
                <a:tableStyleId>{2F2B84C5-00C2-4F04-A12E-5273A89F4D4D}</a:tableStyleId>
              </a:tblPr>
              <a:tblGrid>
                <a:gridCol w="4886025">
                  <a:extLst>
                    <a:ext uri="{9D8B030D-6E8A-4147-A177-3AD203B41FA5}">
                      <a16:colId xmlns:a16="http://schemas.microsoft.com/office/drawing/2014/main" val="20000"/>
                    </a:ext>
                  </a:extLst>
                </a:gridCol>
                <a:gridCol w="1544425">
                  <a:extLst>
                    <a:ext uri="{9D8B030D-6E8A-4147-A177-3AD203B41FA5}">
                      <a16:colId xmlns:a16="http://schemas.microsoft.com/office/drawing/2014/main" val="20001"/>
                    </a:ext>
                  </a:extLst>
                </a:gridCol>
                <a:gridCol w="1544425">
                  <a:extLst>
                    <a:ext uri="{9D8B030D-6E8A-4147-A177-3AD203B41FA5}">
                      <a16:colId xmlns:a16="http://schemas.microsoft.com/office/drawing/2014/main" val="20002"/>
                    </a:ext>
                  </a:extLst>
                </a:gridCol>
              </a:tblGrid>
              <a:tr h="336225">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1"/>
                          </a:solidFill>
                          <a:latin typeface="Open Sans"/>
                          <a:ea typeface="Open Sans"/>
                          <a:cs typeface="Open Sans"/>
                          <a:sym typeface="Open Sans"/>
                        </a:rPr>
                        <a:t>STUDENT GROUP</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accent1"/>
                          </a:solidFill>
                          <a:latin typeface="Open Sans"/>
                          <a:ea typeface="Open Sans"/>
                          <a:cs typeface="Open Sans"/>
                          <a:sym typeface="Open Sans"/>
                        </a:rPr>
                        <a:t> SEC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accent1"/>
                          </a:solidFill>
                          <a:latin typeface="Open Sans"/>
                          <a:ea typeface="Open Sans"/>
                          <a:cs typeface="Open Sans"/>
                          <a:sym typeface="Open Sans"/>
                        </a:rPr>
                        <a:t> % SEC </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65750">
                <a:tc gridSpan="3">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a:ea typeface="Open Sans"/>
                          <a:cs typeface="Open Sans"/>
                          <a:sym typeface="Open Sans"/>
                        </a:rPr>
                        <a:t>GENDER IDENTITY</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50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Female</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46,206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51%</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150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Male</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44,394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49%</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65750">
                <a:tc gridSpan="3">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a:ea typeface="Open Sans"/>
                          <a:cs typeface="Open Sans"/>
                          <a:sym typeface="Open Sans"/>
                        </a:rPr>
                        <a:t>RACE/ETHNICITY </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150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Asian</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6,795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8%</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315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Open Sans"/>
                          <a:ea typeface="Open Sans"/>
                          <a:cs typeface="Open Sans"/>
                          <a:sym typeface="Open Sans"/>
                        </a:rPr>
                        <a:t>Hispanic</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28,690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32%</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150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Black or African American</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23,405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26%</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2931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White </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31,710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35%</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r h="365750">
                <a:tc gridSpan="3">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Open Sans"/>
                          <a:ea typeface="Open Sans"/>
                          <a:cs typeface="Open Sans"/>
                          <a:sym typeface="Open Sans"/>
                        </a:rPr>
                        <a:t>SPECIAL POPULATIONS</a:t>
                      </a:r>
                      <a:r>
                        <a:rPr lang="en-US" sz="1600" b="0" i="0" u="none" strike="noStrike" cap="none">
                          <a:solidFill>
                            <a:srgbClr val="000000"/>
                          </a:solidFill>
                          <a:latin typeface="Open Sans"/>
                          <a:ea typeface="Open Sans"/>
                          <a:cs typeface="Open Sans"/>
                          <a:sym typeface="Open Sans"/>
                        </a:rPr>
                        <a:t> </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639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Individuals with Disabilities</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12,684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14%</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10"/>
                  </a:ext>
                </a:extLst>
              </a:tr>
              <a:tr h="3639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Economically Disadvantaged</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34,989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39%</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r h="3639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English Learners</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4,698 </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a:ea typeface="Open Sans"/>
                          <a:cs typeface="Open Sans"/>
                          <a:sym typeface="Open Sans"/>
                        </a:rPr>
                        <a:t>5%</a:t>
                      </a:r>
                      <a:endParaRPr sz="1400" u="none" strike="noStrike" cap="none"/>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extLst>
                  <a:ext uri="{0D108BD9-81ED-4DB2-BD59-A6C34878D82A}">
                    <a16:rowId xmlns:a16="http://schemas.microsoft.com/office/drawing/2014/main" val="10012"/>
                  </a:ext>
                </a:extLst>
              </a:tr>
              <a:tr h="440200">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Open Sans"/>
                          <a:ea typeface="Open Sans"/>
                          <a:cs typeface="Open Sans"/>
                          <a:sym typeface="Open Sans"/>
                        </a:rPr>
                        <a:t>Total Enrollment: </a:t>
                      </a:r>
                      <a:endParaRPr sz="1400" u="none" strike="noStrike" cap="none"/>
                    </a:p>
                  </a:txBody>
                  <a:tcPr marL="182875" marR="0" marT="0" marB="0" anchor="ctr">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Open Sans"/>
                          <a:ea typeface="Open Sans"/>
                          <a:cs typeface="Open Sans"/>
                          <a:sym typeface="Open Sans"/>
                        </a:rPr>
                        <a:t>90,600</a:t>
                      </a:r>
                      <a:endParaRPr sz="1400" u="none" strike="noStrike" cap="none"/>
                    </a:p>
                  </a:txBody>
                  <a:tcPr marL="0" marR="0" marT="0" marB="0"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Open Sans"/>
                        <a:ea typeface="Open Sans"/>
                        <a:cs typeface="Open Sans"/>
                        <a:sym typeface="Open Sans"/>
                      </a:endParaRPr>
                    </a:p>
                  </a:txBody>
                  <a:tcPr marL="0" marR="0" marT="0" marB="0" anchor="ctr">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8"/>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659" name="Google Shape;659;p78"/>
          <p:cNvSpPr txBox="1">
            <a:spLocks noGrp="1"/>
          </p:cNvSpPr>
          <p:nvPr>
            <p:ph type="title"/>
          </p:nvPr>
        </p:nvSpPr>
        <p:spPr>
          <a:xfrm>
            <a:off x="838200" y="229922"/>
            <a:ext cx="8770257" cy="113442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Open Sans"/>
              <a:buNone/>
            </a:pPr>
            <a:r>
              <a:rPr lang="en-US" sz="3200"/>
              <a:t>CTE Enrollment Compared to Community Demographics by Gender Identity</a:t>
            </a:r>
            <a:endParaRPr/>
          </a:p>
        </p:txBody>
      </p:sp>
      <p:sp>
        <p:nvSpPr>
          <p:cNvPr id="660" name="Google Shape;660;p78"/>
          <p:cNvSpPr txBox="1"/>
          <p:nvPr/>
        </p:nvSpPr>
        <p:spPr>
          <a:xfrm>
            <a:off x="838200" y="4776200"/>
            <a:ext cx="6630300" cy="9624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Interpretation:</a:t>
            </a:r>
            <a:r>
              <a:rPr lang="en-US" sz="1800" b="0" i="0" u="none" strike="noStrike" cap="none">
                <a:solidFill>
                  <a:schemeClr val="dk1"/>
                </a:solidFill>
                <a:latin typeface="Open Sans"/>
                <a:ea typeface="Open Sans"/>
                <a:cs typeface="Open Sans"/>
                <a:sym typeface="Open Sans"/>
              </a:rPr>
              <a:t> Female learners are </a:t>
            </a:r>
            <a:r>
              <a:rPr lang="en-US" sz="1800" b="0" i="0" u="sng" strike="noStrike" cap="none">
                <a:solidFill>
                  <a:schemeClr val="dk1"/>
                </a:solidFill>
                <a:latin typeface="Open Sans"/>
                <a:ea typeface="Open Sans"/>
                <a:cs typeface="Open Sans"/>
                <a:sym typeface="Open Sans"/>
              </a:rPr>
              <a:t>under-represented</a:t>
            </a:r>
            <a:r>
              <a:rPr lang="en-US" sz="1800" b="0" i="0" u="none" strike="noStrike" cap="none">
                <a:solidFill>
                  <a:schemeClr val="dk1"/>
                </a:solidFill>
                <a:latin typeface="Open Sans"/>
                <a:ea typeface="Open Sans"/>
                <a:cs typeface="Open Sans"/>
                <a:sym typeface="Open Sans"/>
              </a:rPr>
              <a:t> by 2 percentage points in CTE compared to all </a:t>
            </a:r>
            <a:r>
              <a:rPr lang="en-US" sz="1800">
                <a:solidFill>
                  <a:schemeClr val="dk1"/>
                </a:solidFill>
                <a:latin typeface="Open Sans"/>
                <a:ea typeface="Open Sans"/>
                <a:cs typeface="Open Sans"/>
                <a:sym typeface="Open Sans"/>
              </a:rPr>
              <a:t>learners at Heartland Community College.</a:t>
            </a:r>
            <a:endParaRPr sz="1400" b="0" i="0" u="none" strike="noStrike" cap="none">
              <a:solidFill>
                <a:srgbClr val="000000"/>
              </a:solidFill>
              <a:latin typeface="Arial"/>
              <a:ea typeface="Arial"/>
              <a:cs typeface="Arial"/>
              <a:sym typeface="Arial"/>
            </a:endParaRPr>
          </a:p>
        </p:txBody>
      </p:sp>
      <p:grpSp>
        <p:nvGrpSpPr>
          <p:cNvPr id="661" name="Google Shape;661;p78"/>
          <p:cNvGrpSpPr/>
          <p:nvPr/>
        </p:nvGrpSpPr>
        <p:grpSpPr>
          <a:xfrm>
            <a:off x="838200" y="2100236"/>
            <a:ext cx="9011337" cy="2400839"/>
            <a:chOff x="991905" y="2290736"/>
            <a:chExt cx="9011337" cy="2400839"/>
          </a:xfrm>
        </p:grpSpPr>
        <p:sp>
          <p:nvSpPr>
            <p:cNvPr id="662" name="Google Shape;662;p78"/>
            <p:cNvSpPr/>
            <p:nvPr/>
          </p:nvSpPr>
          <p:spPr>
            <a:xfrm>
              <a:off x="4002652" y="2757698"/>
              <a:ext cx="3800978" cy="1234338"/>
            </a:xfrm>
            <a:custGeom>
              <a:avLst/>
              <a:gdLst/>
              <a:ahLst/>
              <a:cxnLst/>
              <a:rect l="l" t="t" r="r" b="b"/>
              <a:pathLst>
                <a:path w="3800978" h="1234338" extrusionOk="0">
                  <a:moveTo>
                    <a:pt x="3800978" y="0"/>
                  </a:moveTo>
                  <a:lnTo>
                    <a:pt x="3800978" y="1234338"/>
                  </a:lnTo>
                  <a:moveTo>
                    <a:pt x="1900489" y="0"/>
                  </a:moveTo>
                  <a:lnTo>
                    <a:pt x="1900489" y="1234338"/>
                  </a:lnTo>
                  <a:moveTo>
                    <a:pt x="0" y="0"/>
                  </a:moveTo>
                  <a:lnTo>
                    <a:pt x="0" y="1234338"/>
                  </a:lnTo>
                </a:path>
              </a:pathLst>
            </a:custGeom>
            <a:noFill/>
            <a:ln w="14675"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63" name="Google Shape;663;p78"/>
            <p:cNvSpPr/>
            <p:nvPr/>
          </p:nvSpPr>
          <p:spPr>
            <a:xfrm>
              <a:off x="2092367" y="2864674"/>
              <a:ext cx="3879348" cy="1038411"/>
            </a:xfrm>
            <a:custGeom>
              <a:avLst/>
              <a:gdLst/>
              <a:ahLst/>
              <a:cxnLst/>
              <a:rect l="l" t="t" r="r" b="b"/>
              <a:pathLst>
                <a:path w="3879348" h="1038411" extrusionOk="0">
                  <a:moveTo>
                    <a:pt x="3879349" y="411446"/>
                  </a:moveTo>
                  <a:lnTo>
                    <a:pt x="0" y="411446"/>
                  </a:lnTo>
                  <a:lnTo>
                    <a:pt x="0" y="0"/>
                  </a:lnTo>
                  <a:lnTo>
                    <a:pt x="3879349" y="0"/>
                  </a:lnTo>
                  <a:close/>
                  <a:moveTo>
                    <a:pt x="3761793" y="1038411"/>
                  </a:moveTo>
                  <a:lnTo>
                    <a:pt x="0" y="1038411"/>
                  </a:lnTo>
                  <a:lnTo>
                    <a:pt x="0" y="626965"/>
                  </a:lnTo>
                  <a:lnTo>
                    <a:pt x="3761793" y="6269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64" name="Google Shape;664;p78"/>
            <p:cNvSpPr/>
            <p:nvPr/>
          </p:nvSpPr>
          <p:spPr>
            <a:xfrm>
              <a:off x="5854160" y="3491639"/>
              <a:ext cx="3840163" cy="411446"/>
            </a:xfrm>
            <a:custGeom>
              <a:avLst/>
              <a:gdLst/>
              <a:ahLst/>
              <a:cxnLst/>
              <a:rect l="l" t="t" r="r" b="b"/>
              <a:pathLst>
                <a:path w="3840163" h="411446" extrusionOk="0">
                  <a:moveTo>
                    <a:pt x="3840164" y="411446"/>
                  </a:moveTo>
                  <a:lnTo>
                    <a:pt x="0" y="411446"/>
                  </a:lnTo>
                  <a:lnTo>
                    <a:pt x="0" y="0"/>
                  </a:lnTo>
                  <a:lnTo>
                    <a:pt x="3840164"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65" name="Google Shape;665;p78"/>
            <p:cNvSpPr/>
            <p:nvPr/>
          </p:nvSpPr>
          <p:spPr>
            <a:xfrm>
              <a:off x="2086489" y="2757698"/>
              <a:ext cx="19592" cy="1234338"/>
            </a:xfrm>
            <a:custGeom>
              <a:avLst/>
              <a:gdLst/>
              <a:ahLst/>
              <a:cxnLst/>
              <a:rect l="l" t="t" r="r" b="b"/>
              <a:pathLst>
                <a:path w="19592" h="1234338" extrusionOk="0">
                  <a:moveTo>
                    <a:pt x="0" y="1234338"/>
                  </a:moveTo>
                  <a:lnTo>
                    <a:pt x="0" y="0"/>
                  </a:lnTo>
                </a:path>
              </a:pathLst>
            </a:custGeom>
            <a:noFill/>
            <a:ln w="14675"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66" name="Google Shape;666;p78"/>
            <p:cNvSpPr txBox="1"/>
            <p:nvPr/>
          </p:nvSpPr>
          <p:spPr>
            <a:xfrm>
              <a:off x="3757606" y="3544666"/>
              <a:ext cx="49636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FFFFFF"/>
                  </a:solidFill>
                  <a:latin typeface="Calibri"/>
                  <a:ea typeface="Calibri"/>
                  <a:cs typeface="Calibri"/>
                  <a:sym typeface="Calibri"/>
                </a:rPr>
                <a:t>49%</a:t>
              </a:r>
              <a:endParaRPr sz="1400" b="0" i="0" u="none" strike="noStrike" cap="none">
                <a:solidFill>
                  <a:srgbClr val="000000"/>
                </a:solidFill>
                <a:latin typeface="Arial"/>
                <a:ea typeface="Arial"/>
                <a:cs typeface="Arial"/>
                <a:sym typeface="Arial"/>
              </a:endParaRPr>
            </a:p>
          </p:txBody>
        </p:sp>
        <p:sp>
          <p:nvSpPr>
            <p:cNvPr id="667" name="Google Shape;667;p78"/>
            <p:cNvSpPr txBox="1"/>
            <p:nvPr/>
          </p:nvSpPr>
          <p:spPr>
            <a:xfrm>
              <a:off x="3762700" y="2917701"/>
              <a:ext cx="49636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FFFFFF"/>
                  </a:solidFill>
                  <a:latin typeface="Calibri"/>
                  <a:ea typeface="Calibri"/>
                  <a:cs typeface="Calibri"/>
                  <a:sym typeface="Calibri"/>
                </a:rPr>
                <a:t>51%</a:t>
              </a:r>
              <a:endParaRPr sz="1400" b="0" i="0" u="none" strike="noStrike" cap="none">
                <a:solidFill>
                  <a:srgbClr val="000000"/>
                </a:solidFill>
                <a:latin typeface="Arial"/>
                <a:ea typeface="Arial"/>
                <a:cs typeface="Arial"/>
                <a:sym typeface="Arial"/>
              </a:endParaRPr>
            </a:p>
          </p:txBody>
        </p:sp>
        <p:sp>
          <p:nvSpPr>
            <p:cNvPr id="668" name="Google Shape;668;p78"/>
            <p:cNvSpPr txBox="1"/>
            <p:nvPr/>
          </p:nvSpPr>
          <p:spPr>
            <a:xfrm>
              <a:off x="7563678" y="3525074"/>
              <a:ext cx="49636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FFFFFF"/>
                  </a:solidFill>
                  <a:latin typeface="Calibri"/>
                  <a:ea typeface="Calibri"/>
                  <a:cs typeface="Calibri"/>
                  <a:sym typeface="Calibri"/>
                </a:rPr>
                <a:t>51%</a:t>
              </a:r>
              <a:endParaRPr sz="1400" b="0" i="0" u="none" strike="noStrike" cap="none">
                <a:solidFill>
                  <a:srgbClr val="000000"/>
                </a:solidFill>
                <a:latin typeface="Arial"/>
                <a:ea typeface="Arial"/>
                <a:cs typeface="Arial"/>
                <a:sym typeface="Arial"/>
              </a:endParaRPr>
            </a:p>
          </p:txBody>
        </p:sp>
        <p:sp>
          <p:nvSpPr>
            <p:cNvPr id="669" name="Google Shape;669;p78"/>
            <p:cNvSpPr txBox="1"/>
            <p:nvPr/>
          </p:nvSpPr>
          <p:spPr>
            <a:xfrm>
              <a:off x="1885330" y="4014890"/>
              <a:ext cx="398399"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670" name="Google Shape;670;p78"/>
            <p:cNvSpPr txBox="1"/>
            <p:nvPr/>
          </p:nvSpPr>
          <p:spPr>
            <a:xfrm>
              <a:off x="3758977" y="4014890"/>
              <a:ext cx="49636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Calibri"/>
                  <a:ea typeface="Calibri"/>
                  <a:cs typeface="Calibri"/>
                  <a:sym typeface="Calibri"/>
                </a:rPr>
                <a:t>25%</a:t>
              </a:r>
              <a:endParaRPr sz="1400" b="0" i="0" u="none" strike="noStrike" cap="none">
                <a:solidFill>
                  <a:srgbClr val="000000"/>
                </a:solidFill>
                <a:latin typeface="Arial"/>
                <a:ea typeface="Arial"/>
                <a:cs typeface="Arial"/>
                <a:sym typeface="Arial"/>
              </a:endParaRPr>
            </a:p>
          </p:txBody>
        </p:sp>
        <p:sp>
          <p:nvSpPr>
            <p:cNvPr id="671" name="Google Shape;671;p78"/>
            <p:cNvSpPr txBox="1"/>
            <p:nvPr/>
          </p:nvSpPr>
          <p:spPr>
            <a:xfrm>
              <a:off x="5656136" y="4014890"/>
              <a:ext cx="49636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sp>
          <p:nvSpPr>
            <p:cNvPr id="672" name="Google Shape;672;p78"/>
            <p:cNvSpPr txBox="1"/>
            <p:nvPr/>
          </p:nvSpPr>
          <p:spPr>
            <a:xfrm>
              <a:off x="7560935" y="4014890"/>
              <a:ext cx="49636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Calibri"/>
                  <a:ea typeface="Calibri"/>
                  <a:cs typeface="Calibri"/>
                  <a:sym typeface="Calibri"/>
                </a:rPr>
                <a:t>75%</a:t>
              </a:r>
              <a:endParaRPr sz="1400" b="0" i="0" u="none" strike="noStrike" cap="none">
                <a:solidFill>
                  <a:srgbClr val="000000"/>
                </a:solidFill>
                <a:latin typeface="Arial"/>
                <a:ea typeface="Arial"/>
                <a:cs typeface="Arial"/>
                <a:sym typeface="Arial"/>
              </a:endParaRPr>
            </a:p>
          </p:txBody>
        </p:sp>
        <p:sp>
          <p:nvSpPr>
            <p:cNvPr id="673" name="Google Shape;673;p78"/>
            <p:cNvSpPr txBox="1"/>
            <p:nvPr/>
          </p:nvSpPr>
          <p:spPr>
            <a:xfrm>
              <a:off x="9408916" y="4014890"/>
              <a:ext cx="594326"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sp>
          <p:nvSpPr>
            <p:cNvPr id="674" name="Google Shape;674;p78"/>
            <p:cNvSpPr txBox="1"/>
            <p:nvPr/>
          </p:nvSpPr>
          <p:spPr>
            <a:xfrm>
              <a:off x="1197823" y="3525074"/>
              <a:ext cx="809845"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Calibri"/>
                  <a:ea typeface="Calibri"/>
                  <a:cs typeface="Calibri"/>
                  <a:sym typeface="Calibri"/>
                </a:rPr>
                <a:t>CTE Only</a:t>
              </a:r>
              <a:endParaRPr sz="1400" b="0" i="0" u="none" strike="noStrike" cap="none">
                <a:solidFill>
                  <a:srgbClr val="000000"/>
                </a:solidFill>
                <a:latin typeface="Arial"/>
                <a:ea typeface="Arial"/>
                <a:cs typeface="Arial"/>
                <a:sym typeface="Arial"/>
              </a:endParaRPr>
            </a:p>
          </p:txBody>
        </p:sp>
        <p:sp>
          <p:nvSpPr>
            <p:cNvPr id="675" name="Google Shape;675;p78"/>
            <p:cNvSpPr txBox="1"/>
            <p:nvPr/>
          </p:nvSpPr>
          <p:spPr>
            <a:xfrm>
              <a:off x="991905" y="2897912"/>
              <a:ext cx="100577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Calibri"/>
                  <a:ea typeface="Calibri"/>
                  <a:cs typeface="Calibri"/>
                  <a:sym typeface="Calibri"/>
                </a:rPr>
                <a:t>All Learners</a:t>
              </a:r>
              <a:endParaRPr sz="1400" b="0" i="0" u="none" strike="noStrike" cap="none">
                <a:solidFill>
                  <a:srgbClr val="000000"/>
                </a:solidFill>
                <a:latin typeface="Arial"/>
                <a:ea typeface="Arial"/>
                <a:cs typeface="Arial"/>
                <a:sym typeface="Arial"/>
              </a:endParaRPr>
            </a:p>
          </p:txBody>
        </p:sp>
        <p:sp>
          <p:nvSpPr>
            <p:cNvPr id="676" name="Google Shape;676;p78"/>
            <p:cNvSpPr txBox="1"/>
            <p:nvPr/>
          </p:nvSpPr>
          <p:spPr>
            <a:xfrm>
              <a:off x="2384552" y="2290736"/>
              <a:ext cx="7236212" cy="3771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51"/>
                <a:buFont typeface="Arial"/>
                <a:buNone/>
              </a:pPr>
              <a:r>
                <a:rPr lang="en-US" sz="1851" b="0" i="0" u="none" strike="noStrike" cap="none">
                  <a:solidFill>
                    <a:srgbClr val="595A5A"/>
                  </a:solidFill>
                  <a:latin typeface="Open Sans"/>
                  <a:ea typeface="Open Sans"/>
                  <a:cs typeface="Open Sans"/>
                  <a:sym typeface="Open Sans"/>
                </a:rPr>
                <a:t>CTE Enrollment Compared to Community Demographics by Gender</a:t>
              </a:r>
              <a:endParaRPr sz="1400" b="0" i="0" u="none" strike="noStrike" cap="none">
                <a:solidFill>
                  <a:srgbClr val="000000"/>
                </a:solidFill>
                <a:latin typeface="Arial"/>
                <a:ea typeface="Arial"/>
                <a:cs typeface="Arial"/>
                <a:sym typeface="Arial"/>
              </a:endParaRPr>
            </a:p>
          </p:txBody>
        </p:sp>
        <p:sp>
          <p:nvSpPr>
            <p:cNvPr id="677" name="Google Shape;677;p78"/>
            <p:cNvSpPr/>
            <p:nvPr/>
          </p:nvSpPr>
          <p:spPr>
            <a:xfrm>
              <a:off x="7935489" y="4489102"/>
              <a:ext cx="195926" cy="118535"/>
            </a:xfrm>
            <a:custGeom>
              <a:avLst/>
              <a:gdLst/>
              <a:ahLst/>
              <a:cxnLst/>
              <a:rect l="l" t="t" r="r" b="b"/>
              <a:pathLst>
                <a:path w="195926" h="118535" extrusionOk="0">
                  <a:moveTo>
                    <a:pt x="0" y="0"/>
                  </a:moveTo>
                  <a:lnTo>
                    <a:pt x="195927" y="0"/>
                  </a:lnTo>
                  <a:lnTo>
                    <a:pt x="195927" y="118536"/>
                  </a:lnTo>
                  <a:lnTo>
                    <a:pt x="0" y="1185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78" name="Google Shape;678;p78"/>
            <p:cNvSpPr/>
            <p:nvPr/>
          </p:nvSpPr>
          <p:spPr>
            <a:xfrm>
              <a:off x="9031895" y="4489102"/>
              <a:ext cx="195926" cy="118535"/>
            </a:xfrm>
            <a:custGeom>
              <a:avLst/>
              <a:gdLst/>
              <a:ahLst/>
              <a:cxnLst/>
              <a:rect l="l" t="t" r="r" b="b"/>
              <a:pathLst>
                <a:path w="195926" h="118535" extrusionOk="0">
                  <a:moveTo>
                    <a:pt x="0" y="0"/>
                  </a:moveTo>
                  <a:lnTo>
                    <a:pt x="195927" y="0"/>
                  </a:lnTo>
                  <a:lnTo>
                    <a:pt x="195927" y="118536"/>
                  </a:lnTo>
                  <a:lnTo>
                    <a:pt x="0" y="11853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79" name="Google Shape;679;p78"/>
            <p:cNvSpPr txBox="1"/>
            <p:nvPr/>
          </p:nvSpPr>
          <p:spPr>
            <a:xfrm>
              <a:off x="9190856" y="4385575"/>
              <a:ext cx="700800" cy="30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Open Sans"/>
                  <a:ea typeface="Open Sans"/>
                  <a:cs typeface="Open Sans"/>
                  <a:sym typeface="Open Sans"/>
                </a:rPr>
                <a:t>MALE</a:t>
              </a:r>
              <a:endParaRPr sz="1400" b="0" i="0" u="none" strike="noStrike" cap="none">
                <a:solidFill>
                  <a:srgbClr val="000000"/>
                </a:solidFill>
                <a:latin typeface="Arial"/>
                <a:ea typeface="Arial"/>
                <a:cs typeface="Arial"/>
                <a:sym typeface="Arial"/>
              </a:endParaRPr>
            </a:p>
          </p:txBody>
        </p:sp>
        <p:sp>
          <p:nvSpPr>
            <p:cNvPr id="680" name="Google Shape;680;p78"/>
            <p:cNvSpPr/>
            <p:nvPr/>
          </p:nvSpPr>
          <p:spPr>
            <a:xfrm>
              <a:off x="9701573" y="2757698"/>
              <a:ext cx="19592" cy="1234338"/>
            </a:xfrm>
            <a:custGeom>
              <a:avLst/>
              <a:gdLst/>
              <a:ahLst/>
              <a:cxnLst/>
              <a:rect l="l" t="t" r="r" b="b"/>
              <a:pathLst>
                <a:path w="19592" h="1234338" extrusionOk="0">
                  <a:moveTo>
                    <a:pt x="0" y="0"/>
                  </a:moveTo>
                  <a:lnTo>
                    <a:pt x="0" y="1234338"/>
                  </a:lnTo>
                </a:path>
              </a:pathLst>
            </a:custGeom>
            <a:noFill/>
            <a:ln w="14675"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81" name="Google Shape;681;p78"/>
            <p:cNvSpPr/>
            <p:nvPr/>
          </p:nvSpPr>
          <p:spPr>
            <a:xfrm>
              <a:off x="5952123" y="2865458"/>
              <a:ext cx="3742200" cy="411446"/>
            </a:xfrm>
            <a:custGeom>
              <a:avLst/>
              <a:gdLst/>
              <a:ahLst/>
              <a:cxnLst/>
              <a:rect l="l" t="t" r="r" b="b"/>
              <a:pathLst>
                <a:path w="3742200" h="411446" extrusionOk="0">
                  <a:moveTo>
                    <a:pt x="0" y="0"/>
                  </a:moveTo>
                  <a:lnTo>
                    <a:pt x="3742200" y="0"/>
                  </a:lnTo>
                  <a:lnTo>
                    <a:pt x="3742200" y="411446"/>
                  </a:lnTo>
                  <a:lnTo>
                    <a:pt x="0" y="4114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82" name="Google Shape;682;p78"/>
            <p:cNvSpPr txBox="1"/>
            <p:nvPr/>
          </p:nvSpPr>
          <p:spPr>
            <a:xfrm>
              <a:off x="7558584" y="2917701"/>
              <a:ext cx="496362" cy="30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FFFFFF"/>
                  </a:solidFill>
                  <a:latin typeface="Calibri"/>
                  <a:ea typeface="Calibri"/>
                  <a:cs typeface="Calibri"/>
                  <a:sym typeface="Calibri"/>
                </a:rPr>
                <a:t>49%</a:t>
              </a:r>
              <a:endParaRPr sz="1400" b="0" i="0" u="none" strike="noStrike" cap="none">
                <a:solidFill>
                  <a:srgbClr val="000000"/>
                </a:solidFill>
                <a:latin typeface="Arial"/>
                <a:ea typeface="Arial"/>
                <a:cs typeface="Arial"/>
                <a:sym typeface="Arial"/>
              </a:endParaRPr>
            </a:p>
          </p:txBody>
        </p:sp>
        <p:sp>
          <p:nvSpPr>
            <p:cNvPr id="683" name="Google Shape;683;p78"/>
            <p:cNvSpPr txBox="1"/>
            <p:nvPr/>
          </p:nvSpPr>
          <p:spPr>
            <a:xfrm>
              <a:off x="8141987" y="4385583"/>
              <a:ext cx="889907" cy="3059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88"/>
                <a:buFont typeface="Arial"/>
                <a:buNone/>
              </a:pPr>
              <a:r>
                <a:rPr lang="en-US" sz="1388" b="0" i="0" u="none" strike="noStrike" cap="none">
                  <a:solidFill>
                    <a:srgbClr val="606161"/>
                  </a:solidFill>
                  <a:latin typeface="Open Sans"/>
                  <a:ea typeface="Open Sans"/>
                  <a:cs typeface="Open Sans"/>
                  <a:sym typeface="Open Sans"/>
                </a:rPr>
                <a:t>FEMALE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79"/>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690" name="Google Shape;690;p79"/>
          <p:cNvSpPr txBox="1">
            <a:spLocks noGrp="1"/>
          </p:cNvSpPr>
          <p:nvPr>
            <p:ph type="title"/>
          </p:nvPr>
        </p:nvSpPr>
        <p:spPr>
          <a:xfrm>
            <a:off x="838200" y="229922"/>
            <a:ext cx="8291286"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Open Sans"/>
              <a:buNone/>
            </a:pPr>
            <a:r>
              <a:rPr lang="en-US" sz="3200"/>
              <a:t>CTE Enrollment Compared to Community Demographics by Race/Ethnicity</a:t>
            </a:r>
            <a:endParaRPr/>
          </a:p>
        </p:txBody>
      </p:sp>
      <p:sp>
        <p:nvSpPr>
          <p:cNvPr id="691" name="Google Shape;691;p79"/>
          <p:cNvSpPr txBox="1"/>
          <p:nvPr/>
        </p:nvSpPr>
        <p:spPr>
          <a:xfrm>
            <a:off x="475798" y="5081778"/>
            <a:ext cx="8465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Interpretation: </a:t>
            </a:r>
            <a:r>
              <a:rPr lang="en-US" sz="1800" b="0" i="0" u="none" strike="noStrike" cap="none">
                <a:solidFill>
                  <a:schemeClr val="dk1"/>
                </a:solidFill>
                <a:latin typeface="Calibri"/>
                <a:ea typeface="Calibri"/>
                <a:cs typeface="Calibri"/>
                <a:sym typeface="Calibri"/>
              </a:rPr>
              <a:t>Hispanic learners are under-represented in CTE by 8 percentage points compared to all learners </a:t>
            </a:r>
            <a:r>
              <a:rPr lang="en-US" sz="1800">
                <a:solidFill>
                  <a:schemeClr val="dk1"/>
                </a:solidFill>
                <a:latin typeface="Calibri"/>
                <a:ea typeface="Calibri"/>
                <a:cs typeface="Calibri"/>
                <a:sym typeface="Calibri"/>
              </a:rPr>
              <a:t>at Heartland Community College</a:t>
            </a:r>
            <a:r>
              <a:rPr lang="en-US" sz="1800" b="0" i="0" u="none" strike="noStrike" cap="none">
                <a:solidFill>
                  <a:schemeClr val="dk1"/>
                </a:solidFill>
                <a:latin typeface="Calibri"/>
                <a:ea typeface="Calibri"/>
                <a:cs typeface="Calibri"/>
                <a:sym typeface="Calibri"/>
              </a:rPr>
              <a:t>. Black/African American learners are also underrepresented by 3 percentage points, and White learners are over-represented by 10 percentage points. </a:t>
            </a:r>
            <a:endParaRPr sz="1800" b="0" i="0" u="none" strike="noStrike" cap="none">
              <a:solidFill>
                <a:schemeClr val="dk1"/>
              </a:solidFill>
              <a:latin typeface="Open Sans"/>
              <a:ea typeface="Open Sans"/>
              <a:cs typeface="Open Sans"/>
              <a:sym typeface="Open Sans"/>
            </a:endParaRPr>
          </a:p>
        </p:txBody>
      </p:sp>
      <p:grpSp>
        <p:nvGrpSpPr>
          <p:cNvPr id="692" name="Google Shape;692;p79"/>
          <p:cNvGrpSpPr/>
          <p:nvPr/>
        </p:nvGrpSpPr>
        <p:grpSpPr>
          <a:xfrm>
            <a:off x="708009" y="1849589"/>
            <a:ext cx="8863891" cy="3110849"/>
            <a:chOff x="1732037" y="1807861"/>
            <a:chExt cx="8863891" cy="3110849"/>
          </a:xfrm>
        </p:grpSpPr>
        <p:sp>
          <p:nvSpPr>
            <p:cNvPr id="693" name="Google Shape;693;p79"/>
            <p:cNvSpPr/>
            <p:nvPr/>
          </p:nvSpPr>
          <p:spPr>
            <a:xfrm>
              <a:off x="2288745" y="4035970"/>
              <a:ext cx="7955159" cy="21014"/>
            </a:xfrm>
            <a:custGeom>
              <a:avLst/>
              <a:gdLst/>
              <a:ahLst/>
              <a:cxnLst/>
              <a:rect l="l" t="t" r="r" b="b"/>
              <a:pathLst>
                <a:path w="7955159" h="21014" extrusionOk="0">
                  <a:moveTo>
                    <a:pt x="0" y="0"/>
                  </a:moveTo>
                  <a:lnTo>
                    <a:pt x="7955160" y="0"/>
                  </a:lnTo>
                </a:path>
              </a:pathLst>
            </a:custGeom>
            <a:noFill/>
            <a:ln w="15750"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94" name="Google Shape;694;p79"/>
            <p:cNvSpPr/>
            <p:nvPr/>
          </p:nvSpPr>
          <p:spPr>
            <a:xfrm>
              <a:off x="2288745" y="3247073"/>
              <a:ext cx="7955159" cy="21014"/>
            </a:xfrm>
            <a:custGeom>
              <a:avLst/>
              <a:gdLst/>
              <a:ahLst/>
              <a:cxnLst/>
              <a:rect l="l" t="t" r="r" b="b"/>
              <a:pathLst>
                <a:path w="7955159" h="21014" extrusionOk="0">
                  <a:moveTo>
                    <a:pt x="0" y="0"/>
                  </a:moveTo>
                  <a:lnTo>
                    <a:pt x="7955160" y="0"/>
                  </a:lnTo>
                </a:path>
              </a:pathLst>
            </a:custGeom>
            <a:noFill/>
            <a:ln w="15750"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95" name="Google Shape;695;p79"/>
            <p:cNvSpPr/>
            <p:nvPr/>
          </p:nvSpPr>
          <p:spPr>
            <a:xfrm>
              <a:off x="2288745" y="2457967"/>
              <a:ext cx="7955159" cy="21014"/>
            </a:xfrm>
            <a:custGeom>
              <a:avLst/>
              <a:gdLst/>
              <a:ahLst/>
              <a:cxnLst/>
              <a:rect l="l" t="t" r="r" b="b"/>
              <a:pathLst>
                <a:path w="7955159" h="21014" extrusionOk="0">
                  <a:moveTo>
                    <a:pt x="0" y="0"/>
                  </a:moveTo>
                  <a:lnTo>
                    <a:pt x="7955160" y="0"/>
                  </a:lnTo>
                </a:path>
              </a:pathLst>
            </a:custGeom>
            <a:noFill/>
            <a:ln w="15750"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96" name="Google Shape;696;p79"/>
            <p:cNvSpPr/>
            <p:nvPr/>
          </p:nvSpPr>
          <p:spPr>
            <a:xfrm>
              <a:off x="7925339" y="4701089"/>
              <a:ext cx="210148" cy="127139"/>
            </a:xfrm>
            <a:custGeom>
              <a:avLst/>
              <a:gdLst/>
              <a:ahLst/>
              <a:cxnLst/>
              <a:rect l="l" t="t" r="r" b="b"/>
              <a:pathLst>
                <a:path w="210148" h="127139" extrusionOk="0">
                  <a:moveTo>
                    <a:pt x="0" y="0"/>
                  </a:moveTo>
                  <a:lnTo>
                    <a:pt x="210148" y="0"/>
                  </a:lnTo>
                  <a:lnTo>
                    <a:pt x="210148" y="127140"/>
                  </a:lnTo>
                  <a:lnTo>
                    <a:pt x="0" y="127140"/>
                  </a:lnTo>
                  <a:close/>
                </a:path>
              </a:pathLst>
            </a:custGeom>
            <a:solidFill>
              <a:srgbClr val="78B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97" name="Google Shape;697;p79"/>
            <p:cNvSpPr/>
            <p:nvPr/>
          </p:nvSpPr>
          <p:spPr>
            <a:xfrm>
              <a:off x="9101119" y="4701089"/>
              <a:ext cx="210148" cy="127139"/>
            </a:xfrm>
            <a:custGeom>
              <a:avLst/>
              <a:gdLst/>
              <a:ahLst/>
              <a:cxnLst/>
              <a:rect l="l" t="t" r="r" b="b"/>
              <a:pathLst>
                <a:path w="210148" h="127139" extrusionOk="0">
                  <a:moveTo>
                    <a:pt x="0" y="0"/>
                  </a:moveTo>
                  <a:lnTo>
                    <a:pt x="210148" y="0"/>
                  </a:lnTo>
                  <a:lnTo>
                    <a:pt x="210148" y="127140"/>
                  </a:lnTo>
                  <a:lnTo>
                    <a:pt x="0" y="127140"/>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98" name="Google Shape;698;p79"/>
            <p:cNvSpPr/>
            <p:nvPr/>
          </p:nvSpPr>
          <p:spPr>
            <a:xfrm>
              <a:off x="2763680" y="3799343"/>
              <a:ext cx="544493" cy="244402"/>
            </a:xfrm>
            <a:custGeom>
              <a:avLst/>
              <a:gdLst/>
              <a:ahLst/>
              <a:cxnLst/>
              <a:rect l="l" t="t" r="r" b="b"/>
              <a:pathLst>
                <a:path w="544493" h="244402" extrusionOk="0">
                  <a:moveTo>
                    <a:pt x="0" y="0"/>
                  </a:moveTo>
                  <a:lnTo>
                    <a:pt x="544494" y="0"/>
                  </a:lnTo>
                  <a:lnTo>
                    <a:pt x="544494" y="244402"/>
                  </a:lnTo>
                  <a:lnTo>
                    <a:pt x="0" y="2444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699" name="Google Shape;699;p79"/>
            <p:cNvSpPr/>
            <p:nvPr/>
          </p:nvSpPr>
          <p:spPr>
            <a:xfrm>
              <a:off x="3308174" y="3799343"/>
              <a:ext cx="544493" cy="244402"/>
            </a:xfrm>
            <a:custGeom>
              <a:avLst/>
              <a:gdLst/>
              <a:ahLst/>
              <a:cxnLst/>
              <a:rect l="l" t="t" r="r" b="b"/>
              <a:pathLst>
                <a:path w="544493" h="244402" extrusionOk="0">
                  <a:moveTo>
                    <a:pt x="0" y="0"/>
                  </a:moveTo>
                  <a:lnTo>
                    <a:pt x="544494" y="0"/>
                  </a:lnTo>
                  <a:lnTo>
                    <a:pt x="544494" y="244402"/>
                  </a:lnTo>
                  <a:lnTo>
                    <a:pt x="0" y="244402"/>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0" name="Google Shape;700;p79"/>
            <p:cNvSpPr/>
            <p:nvPr/>
          </p:nvSpPr>
          <p:spPr>
            <a:xfrm>
              <a:off x="4740754" y="3271661"/>
              <a:ext cx="544493" cy="772084"/>
            </a:xfrm>
            <a:custGeom>
              <a:avLst/>
              <a:gdLst/>
              <a:ahLst/>
              <a:cxnLst/>
              <a:rect l="l" t="t" r="r" b="b"/>
              <a:pathLst>
                <a:path w="544493" h="772084" extrusionOk="0">
                  <a:moveTo>
                    <a:pt x="0" y="0"/>
                  </a:moveTo>
                  <a:lnTo>
                    <a:pt x="544494" y="0"/>
                  </a:lnTo>
                  <a:lnTo>
                    <a:pt x="544494" y="772084"/>
                  </a:lnTo>
                  <a:lnTo>
                    <a:pt x="0" y="77208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1" name="Google Shape;701;p79"/>
            <p:cNvSpPr/>
            <p:nvPr/>
          </p:nvSpPr>
          <p:spPr>
            <a:xfrm>
              <a:off x="5285458" y="3045962"/>
              <a:ext cx="544493" cy="997993"/>
            </a:xfrm>
            <a:custGeom>
              <a:avLst/>
              <a:gdLst/>
              <a:ahLst/>
              <a:cxnLst/>
              <a:rect l="l" t="t" r="r" b="b"/>
              <a:pathLst>
                <a:path w="544493" h="997993" extrusionOk="0">
                  <a:moveTo>
                    <a:pt x="0" y="0"/>
                  </a:moveTo>
                  <a:lnTo>
                    <a:pt x="544494" y="0"/>
                  </a:lnTo>
                  <a:lnTo>
                    <a:pt x="544494" y="997994"/>
                  </a:lnTo>
                  <a:lnTo>
                    <a:pt x="0" y="997994"/>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2" name="Google Shape;702;p79"/>
            <p:cNvSpPr/>
            <p:nvPr/>
          </p:nvSpPr>
          <p:spPr>
            <a:xfrm>
              <a:off x="6713415" y="3336807"/>
              <a:ext cx="544493" cy="707148"/>
            </a:xfrm>
            <a:custGeom>
              <a:avLst/>
              <a:gdLst/>
              <a:ahLst/>
              <a:cxnLst/>
              <a:rect l="l" t="t" r="r" b="b"/>
              <a:pathLst>
                <a:path w="544493" h="707148" extrusionOk="0">
                  <a:moveTo>
                    <a:pt x="0" y="0"/>
                  </a:moveTo>
                  <a:lnTo>
                    <a:pt x="544494" y="0"/>
                  </a:lnTo>
                  <a:lnTo>
                    <a:pt x="544494" y="707149"/>
                  </a:lnTo>
                  <a:lnTo>
                    <a:pt x="0" y="70714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3" name="Google Shape;703;p79"/>
            <p:cNvSpPr/>
            <p:nvPr/>
          </p:nvSpPr>
          <p:spPr>
            <a:xfrm>
              <a:off x="7257909" y="3223957"/>
              <a:ext cx="544493" cy="819998"/>
            </a:xfrm>
            <a:custGeom>
              <a:avLst/>
              <a:gdLst/>
              <a:ahLst/>
              <a:cxnLst/>
              <a:rect l="l" t="t" r="r" b="b"/>
              <a:pathLst>
                <a:path w="544493" h="819998" extrusionOk="0">
                  <a:moveTo>
                    <a:pt x="0" y="0"/>
                  </a:moveTo>
                  <a:lnTo>
                    <a:pt x="544494" y="0"/>
                  </a:lnTo>
                  <a:lnTo>
                    <a:pt x="544494" y="819998"/>
                  </a:lnTo>
                  <a:lnTo>
                    <a:pt x="0" y="819998"/>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4" name="Google Shape;704;p79"/>
            <p:cNvSpPr/>
            <p:nvPr/>
          </p:nvSpPr>
          <p:spPr>
            <a:xfrm>
              <a:off x="8690699" y="2625035"/>
              <a:ext cx="544493" cy="1418920"/>
            </a:xfrm>
            <a:custGeom>
              <a:avLst/>
              <a:gdLst/>
              <a:ahLst/>
              <a:cxnLst/>
              <a:rect l="l" t="t" r="r" b="b"/>
              <a:pathLst>
                <a:path w="544493" h="1418920" extrusionOk="0">
                  <a:moveTo>
                    <a:pt x="0" y="0"/>
                  </a:moveTo>
                  <a:lnTo>
                    <a:pt x="544494" y="0"/>
                  </a:lnTo>
                  <a:lnTo>
                    <a:pt x="544494" y="1418921"/>
                  </a:lnTo>
                  <a:lnTo>
                    <a:pt x="0" y="141892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5" name="Google Shape;705;p79"/>
            <p:cNvSpPr/>
            <p:nvPr/>
          </p:nvSpPr>
          <p:spPr>
            <a:xfrm>
              <a:off x="9235193" y="2937525"/>
              <a:ext cx="544493" cy="1106220"/>
            </a:xfrm>
            <a:custGeom>
              <a:avLst/>
              <a:gdLst/>
              <a:ahLst/>
              <a:cxnLst/>
              <a:rect l="l" t="t" r="r" b="b"/>
              <a:pathLst>
                <a:path w="544493" h="1106220" extrusionOk="0">
                  <a:moveTo>
                    <a:pt x="0" y="0"/>
                  </a:moveTo>
                  <a:lnTo>
                    <a:pt x="544494" y="0"/>
                  </a:lnTo>
                  <a:lnTo>
                    <a:pt x="544494" y="1106220"/>
                  </a:lnTo>
                  <a:lnTo>
                    <a:pt x="0" y="1106220"/>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06" name="Google Shape;706;p79"/>
            <p:cNvSpPr txBox="1"/>
            <p:nvPr/>
          </p:nvSpPr>
          <p:spPr>
            <a:xfrm>
              <a:off x="9253661" y="3369052"/>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sp>
          <p:nvSpPr>
            <p:cNvPr id="707" name="Google Shape;707;p79"/>
            <p:cNvSpPr txBox="1"/>
            <p:nvPr/>
          </p:nvSpPr>
          <p:spPr>
            <a:xfrm>
              <a:off x="8709167" y="3369052"/>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45%</a:t>
              </a:r>
              <a:endParaRPr sz="1400" b="0" i="0" u="none" strike="noStrike" cap="none">
                <a:solidFill>
                  <a:srgbClr val="000000"/>
                </a:solidFill>
                <a:latin typeface="Arial"/>
                <a:ea typeface="Arial"/>
                <a:cs typeface="Arial"/>
                <a:sym typeface="Arial"/>
              </a:endParaRPr>
            </a:p>
          </p:txBody>
        </p:sp>
        <p:sp>
          <p:nvSpPr>
            <p:cNvPr id="708" name="Google Shape;708;p79"/>
            <p:cNvSpPr txBox="1"/>
            <p:nvPr/>
          </p:nvSpPr>
          <p:spPr>
            <a:xfrm>
              <a:off x="7276166" y="3369052"/>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26%</a:t>
              </a:r>
              <a:endParaRPr sz="1400" b="0" i="0" u="none" strike="noStrike" cap="none">
                <a:solidFill>
                  <a:srgbClr val="000000"/>
                </a:solidFill>
                <a:latin typeface="Arial"/>
                <a:ea typeface="Arial"/>
                <a:cs typeface="Arial"/>
                <a:sym typeface="Arial"/>
              </a:endParaRPr>
            </a:p>
          </p:txBody>
        </p:sp>
        <p:sp>
          <p:nvSpPr>
            <p:cNvPr id="709" name="Google Shape;709;p79"/>
            <p:cNvSpPr txBox="1"/>
            <p:nvPr/>
          </p:nvSpPr>
          <p:spPr>
            <a:xfrm>
              <a:off x="6729991" y="3369052"/>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sp>
          <p:nvSpPr>
            <p:cNvPr id="710" name="Google Shape;710;p79"/>
            <p:cNvSpPr txBox="1"/>
            <p:nvPr/>
          </p:nvSpPr>
          <p:spPr>
            <a:xfrm>
              <a:off x="5303505" y="3369052"/>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sp>
          <p:nvSpPr>
            <p:cNvPr id="711" name="Google Shape;711;p79"/>
            <p:cNvSpPr txBox="1"/>
            <p:nvPr/>
          </p:nvSpPr>
          <p:spPr>
            <a:xfrm>
              <a:off x="4760272" y="3369052"/>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sp>
          <p:nvSpPr>
            <p:cNvPr id="712" name="Google Shape;712;p79"/>
            <p:cNvSpPr txBox="1"/>
            <p:nvPr/>
          </p:nvSpPr>
          <p:spPr>
            <a:xfrm>
              <a:off x="3372453" y="3747949"/>
              <a:ext cx="414043"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713" name="Google Shape;713;p79"/>
            <p:cNvSpPr txBox="1"/>
            <p:nvPr/>
          </p:nvSpPr>
          <p:spPr>
            <a:xfrm>
              <a:off x="2827749" y="3747949"/>
              <a:ext cx="414043"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FFFFFF"/>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714" name="Google Shape;714;p79"/>
            <p:cNvSpPr txBox="1"/>
            <p:nvPr/>
          </p:nvSpPr>
          <p:spPr>
            <a:xfrm>
              <a:off x="9278248" y="4593375"/>
              <a:ext cx="1317680"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Open Sans"/>
                  <a:ea typeface="Open Sans"/>
                  <a:cs typeface="Open Sans"/>
                  <a:sym typeface="Open Sans"/>
                </a:rPr>
                <a:t>ALL LEARNERS</a:t>
              </a:r>
              <a:endParaRPr sz="1400" b="0" i="0" u="none" strike="noStrike" cap="none">
                <a:solidFill>
                  <a:srgbClr val="000000"/>
                </a:solidFill>
                <a:latin typeface="Arial"/>
                <a:ea typeface="Arial"/>
                <a:cs typeface="Arial"/>
                <a:sym typeface="Arial"/>
              </a:endParaRPr>
            </a:p>
          </p:txBody>
        </p:sp>
        <p:sp>
          <p:nvSpPr>
            <p:cNvPr id="715" name="Google Shape;715;p79"/>
            <p:cNvSpPr txBox="1"/>
            <p:nvPr/>
          </p:nvSpPr>
          <p:spPr>
            <a:xfrm>
              <a:off x="8097846" y="4596107"/>
              <a:ext cx="918398"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Open Sans"/>
                  <a:ea typeface="Open Sans"/>
                  <a:cs typeface="Open Sans"/>
                  <a:sym typeface="Open Sans"/>
                </a:rPr>
                <a:t>CTE ONLY</a:t>
              </a:r>
              <a:endParaRPr sz="1400" b="0" i="0" u="none" strike="noStrike" cap="none">
                <a:solidFill>
                  <a:srgbClr val="000000"/>
                </a:solidFill>
                <a:latin typeface="Arial"/>
                <a:ea typeface="Arial"/>
                <a:cs typeface="Arial"/>
                <a:sym typeface="Arial"/>
              </a:endParaRPr>
            </a:p>
          </p:txBody>
        </p:sp>
        <p:sp>
          <p:nvSpPr>
            <p:cNvPr id="716" name="Google Shape;716;p79"/>
            <p:cNvSpPr txBox="1"/>
            <p:nvPr/>
          </p:nvSpPr>
          <p:spPr>
            <a:xfrm>
              <a:off x="8907326" y="4077047"/>
              <a:ext cx="788100" cy="32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Calibri"/>
                  <a:ea typeface="Calibri"/>
                  <a:cs typeface="Calibri"/>
                  <a:sym typeface="Calibri"/>
                </a:rPr>
                <a:t>White</a:t>
              </a:r>
              <a:endParaRPr sz="1400" b="0" i="0" u="none" strike="noStrike" cap="none">
                <a:solidFill>
                  <a:srgbClr val="000000"/>
                </a:solidFill>
                <a:latin typeface="Arial"/>
                <a:ea typeface="Arial"/>
                <a:cs typeface="Arial"/>
                <a:sym typeface="Arial"/>
              </a:endParaRPr>
            </a:p>
          </p:txBody>
        </p:sp>
        <p:sp>
          <p:nvSpPr>
            <p:cNvPr id="717" name="Google Shape;717;p79"/>
            <p:cNvSpPr txBox="1"/>
            <p:nvPr/>
          </p:nvSpPr>
          <p:spPr>
            <a:xfrm>
              <a:off x="6209664" y="4077041"/>
              <a:ext cx="2032184"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Calibri"/>
                  <a:ea typeface="Calibri"/>
                  <a:cs typeface="Calibri"/>
                  <a:sym typeface="Calibri"/>
                </a:rPr>
                <a:t>Black / African American</a:t>
              </a:r>
              <a:endParaRPr sz="1400" b="0" i="0" u="none" strike="noStrike" cap="none">
                <a:solidFill>
                  <a:srgbClr val="000000"/>
                </a:solidFill>
                <a:latin typeface="Arial"/>
                <a:ea typeface="Arial"/>
                <a:cs typeface="Arial"/>
                <a:sym typeface="Arial"/>
              </a:endParaRPr>
            </a:p>
          </p:txBody>
        </p:sp>
        <p:sp>
          <p:nvSpPr>
            <p:cNvPr id="718" name="Google Shape;718;p79"/>
            <p:cNvSpPr txBox="1"/>
            <p:nvPr/>
          </p:nvSpPr>
          <p:spPr>
            <a:xfrm>
              <a:off x="4960753" y="4077041"/>
              <a:ext cx="644400" cy="55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Calibri"/>
                  <a:ea typeface="Calibri"/>
                  <a:cs typeface="Calibri"/>
                  <a:sym typeface="Calibri"/>
                </a:rPr>
                <a:t>Hispanic</a:t>
              </a:r>
              <a:endParaRPr sz="1400" b="0" i="0" u="none" strike="noStrike" cap="none">
                <a:solidFill>
                  <a:srgbClr val="000000"/>
                </a:solidFill>
                <a:latin typeface="Arial"/>
                <a:ea typeface="Arial"/>
                <a:cs typeface="Arial"/>
                <a:sym typeface="Arial"/>
              </a:endParaRPr>
            </a:p>
          </p:txBody>
        </p:sp>
        <p:sp>
          <p:nvSpPr>
            <p:cNvPr id="719" name="Google Shape;719;p79"/>
            <p:cNvSpPr txBox="1"/>
            <p:nvPr/>
          </p:nvSpPr>
          <p:spPr>
            <a:xfrm>
              <a:off x="1732037" y="2285738"/>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sp>
          <p:nvSpPr>
            <p:cNvPr id="720" name="Google Shape;720;p79"/>
            <p:cNvSpPr txBox="1"/>
            <p:nvPr/>
          </p:nvSpPr>
          <p:spPr>
            <a:xfrm>
              <a:off x="1739182" y="3070221"/>
              <a:ext cx="519117"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Calibri"/>
                  <a:ea typeface="Calibri"/>
                  <a:cs typeface="Calibri"/>
                  <a:sym typeface="Calibri"/>
                </a:rPr>
                <a:t>25%</a:t>
              </a:r>
              <a:endParaRPr sz="1400" b="0" i="0" u="none" strike="noStrike" cap="none">
                <a:solidFill>
                  <a:srgbClr val="000000"/>
                </a:solidFill>
                <a:latin typeface="Arial"/>
                <a:ea typeface="Arial"/>
                <a:cs typeface="Arial"/>
                <a:sym typeface="Arial"/>
              </a:endParaRPr>
            </a:p>
          </p:txBody>
        </p:sp>
        <p:sp>
          <p:nvSpPr>
            <p:cNvPr id="721" name="Google Shape;721;p79"/>
            <p:cNvSpPr txBox="1"/>
            <p:nvPr/>
          </p:nvSpPr>
          <p:spPr>
            <a:xfrm>
              <a:off x="1830386" y="3866052"/>
              <a:ext cx="414043" cy="322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722" name="Google Shape;722;p79"/>
            <p:cNvSpPr txBox="1"/>
            <p:nvPr/>
          </p:nvSpPr>
          <p:spPr>
            <a:xfrm>
              <a:off x="2085506" y="1807861"/>
              <a:ext cx="8357644" cy="385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86"/>
                <a:buFont typeface="Arial"/>
                <a:buNone/>
              </a:pPr>
              <a:r>
                <a:rPr lang="en-US" sz="1986" b="0" i="0" u="none" strike="noStrike" cap="none">
                  <a:solidFill>
                    <a:srgbClr val="595A5A"/>
                  </a:solidFill>
                  <a:latin typeface="Open Sans"/>
                  <a:ea typeface="Open Sans"/>
                  <a:cs typeface="Open Sans"/>
                  <a:sym typeface="Open Sans"/>
                </a:rPr>
                <a:t>CTE Enrollment Compared to Community Demographics by Race / Ethnicity</a:t>
              </a:r>
              <a:endParaRPr sz="1400" b="0" i="0" u="none" strike="noStrike" cap="none">
                <a:solidFill>
                  <a:srgbClr val="000000"/>
                </a:solidFill>
                <a:latin typeface="Arial"/>
                <a:ea typeface="Arial"/>
                <a:cs typeface="Arial"/>
                <a:sym typeface="Arial"/>
              </a:endParaRPr>
            </a:p>
          </p:txBody>
        </p:sp>
        <p:sp>
          <p:nvSpPr>
            <p:cNvPr id="723" name="Google Shape;723;p79"/>
            <p:cNvSpPr txBox="1"/>
            <p:nvPr/>
          </p:nvSpPr>
          <p:spPr>
            <a:xfrm>
              <a:off x="3006585" y="4077041"/>
              <a:ext cx="606256" cy="321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89"/>
                <a:buFont typeface="Arial"/>
                <a:buNone/>
              </a:pPr>
              <a:r>
                <a:rPr lang="en-US" sz="1489" b="0" i="0" u="none" strike="noStrike" cap="none">
                  <a:solidFill>
                    <a:srgbClr val="606161"/>
                  </a:solidFill>
                  <a:latin typeface="Calibri"/>
                  <a:ea typeface="Calibri"/>
                  <a:cs typeface="Calibri"/>
                  <a:sym typeface="Calibri"/>
                </a:rPr>
                <a:t>Asian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0"/>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730" name="Google Shape;730;p80"/>
          <p:cNvSpPr txBox="1">
            <a:spLocks noGrp="1"/>
          </p:cNvSpPr>
          <p:nvPr>
            <p:ph type="title"/>
          </p:nvPr>
        </p:nvSpPr>
        <p:spPr>
          <a:xfrm>
            <a:off x="838200" y="229922"/>
            <a:ext cx="8276771" cy="11634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Open Sans"/>
              <a:buNone/>
            </a:pPr>
            <a:r>
              <a:rPr lang="en-US" sz="2800"/>
              <a:t>CTE Enrollment Compared to Community Demographics by Special Population</a:t>
            </a:r>
            <a:endParaRPr/>
          </a:p>
        </p:txBody>
      </p:sp>
      <p:sp>
        <p:nvSpPr>
          <p:cNvPr id="731" name="Google Shape;731;p80"/>
          <p:cNvSpPr txBox="1"/>
          <p:nvPr/>
        </p:nvSpPr>
        <p:spPr>
          <a:xfrm>
            <a:off x="838200" y="4831288"/>
            <a:ext cx="10208400" cy="12588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Interpretation: </a:t>
            </a:r>
            <a:r>
              <a:rPr lang="en-US" sz="1800" b="0" i="0" u="none" strike="noStrike" cap="none">
                <a:solidFill>
                  <a:schemeClr val="dk1"/>
                </a:solidFill>
                <a:latin typeface="Calibri"/>
                <a:ea typeface="Calibri"/>
                <a:cs typeface="Calibri"/>
                <a:sym typeface="Calibri"/>
              </a:rPr>
              <a:t>Students with disabilities are over-represented in CTE by 6 percentage points compared to all learners in Heartland </a:t>
            </a:r>
            <a:r>
              <a:rPr lang="en-US" sz="1800">
                <a:solidFill>
                  <a:schemeClr val="dk1"/>
                </a:solidFill>
                <a:latin typeface="Calibri"/>
                <a:ea typeface="Calibri"/>
                <a:cs typeface="Calibri"/>
                <a:sym typeface="Calibri"/>
              </a:rPr>
              <a:t>Community College</a:t>
            </a:r>
            <a:r>
              <a:rPr lang="en-US" sz="1800" b="0" i="0" u="none" strike="noStrike" cap="none">
                <a:solidFill>
                  <a:schemeClr val="dk1"/>
                </a:solidFill>
                <a:latin typeface="Calibri"/>
                <a:ea typeface="Calibri"/>
                <a:cs typeface="Calibri"/>
                <a:sym typeface="Calibri"/>
              </a:rPr>
              <a:t>. Economically disadvantaged learners are also over-represented by 12 percentage points, and English learners are under-represented by 4 percentage points. </a:t>
            </a:r>
            <a:endParaRPr sz="1400" b="0" i="0" u="none" strike="noStrike" cap="none">
              <a:solidFill>
                <a:srgbClr val="000000"/>
              </a:solidFill>
              <a:latin typeface="Arial"/>
              <a:ea typeface="Arial"/>
              <a:cs typeface="Arial"/>
              <a:sym typeface="Arial"/>
            </a:endParaRPr>
          </a:p>
        </p:txBody>
      </p:sp>
      <p:grpSp>
        <p:nvGrpSpPr>
          <p:cNvPr id="732" name="Google Shape;732;p80"/>
          <p:cNvGrpSpPr/>
          <p:nvPr/>
        </p:nvGrpSpPr>
        <p:grpSpPr>
          <a:xfrm>
            <a:off x="838200" y="1836296"/>
            <a:ext cx="8143949" cy="2538775"/>
            <a:chOff x="1182031" y="1922361"/>
            <a:chExt cx="8143949" cy="2538775"/>
          </a:xfrm>
        </p:grpSpPr>
        <p:sp>
          <p:nvSpPr>
            <p:cNvPr id="733" name="Google Shape;733;p80"/>
            <p:cNvSpPr/>
            <p:nvPr/>
          </p:nvSpPr>
          <p:spPr>
            <a:xfrm>
              <a:off x="1697281" y="3610486"/>
              <a:ext cx="7246297" cy="19142"/>
            </a:xfrm>
            <a:custGeom>
              <a:avLst/>
              <a:gdLst/>
              <a:ahLst/>
              <a:cxnLst/>
              <a:rect l="l" t="t" r="r" b="b"/>
              <a:pathLst>
                <a:path w="7246297" h="19142" extrusionOk="0">
                  <a:moveTo>
                    <a:pt x="0" y="0"/>
                  </a:moveTo>
                  <a:lnTo>
                    <a:pt x="7246298" y="0"/>
                  </a:lnTo>
                </a:path>
              </a:pathLst>
            </a:custGeom>
            <a:noFill/>
            <a:ln w="14325"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34" name="Google Shape;734;p80"/>
            <p:cNvSpPr/>
            <p:nvPr/>
          </p:nvSpPr>
          <p:spPr>
            <a:xfrm>
              <a:off x="1697281" y="3070674"/>
              <a:ext cx="7246297" cy="19142"/>
            </a:xfrm>
            <a:custGeom>
              <a:avLst/>
              <a:gdLst/>
              <a:ahLst/>
              <a:cxnLst/>
              <a:rect l="l" t="t" r="r" b="b"/>
              <a:pathLst>
                <a:path w="7246297" h="19142" extrusionOk="0">
                  <a:moveTo>
                    <a:pt x="0" y="0"/>
                  </a:moveTo>
                  <a:lnTo>
                    <a:pt x="7246298" y="0"/>
                  </a:lnTo>
                </a:path>
              </a:pathLst>
            </a:custGeom>
            <a:noFill/>
            <a:ln w="14325"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35" name="Google Shape;735;p80"/>
            <p:cNvSpPr/>
            <p:nvPr/>
          </p:nvSpPr>
          <p:spPr>
            <a:xfrm>
              <a:off x="1697281" y="2530863"/>
              <a:ext cx="7246297" cy="19142"/>
            </a:xfrm>
            <a:custGeom>
              <a:avLst/>
              <a:gdLst/>
              <a:ahLst/>
              <a:cxnLst/>
              <a:rect l="l" t="t" r="r" b="b"/>
              <a:pathLst>
                <a:path w="7246297" h="19142" extrusionOk="0">
                  <a:moveTo>
                    <a:pt x="0" y="0"/>
                  </a:moveTo>
                  <a:lnTo>
                    <a:pt x="7246298" y="0"/>
                  </a:lnTo>
                </a:path>
              </a:pathLst>
            </a:custGeom>
            <a:noFill/>
            <a:ln w="14325" cap="flat" cmpd="sng">
              <a:solidFill>
                <a:srgbClr val="DA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36" name="Google Shape;736;p80"/>
            <p:cNvSpPr/>
            <p:nvPr/>
          </p:nvSpPr>
          <p:spPr>
            <a:xfrm>
              <a:off x="6438432" y="4259025"/>
              <a:ext cx="191422" cy="115810"/>
            </a:xfrm>
            <a:custGeom>
              <a:avLst/>
              <a:gdLst/>
              <a:ahLst/>
              <a:cxnLst/>
              <a:rect l="l" t="t" r="r" b="b"/>
              <a:pathLst>
                <a:path w="191422" h="115810" extrusionOk="0">
                  <a:moveTo>
                    <a:pt x="0" y="0"/>
                  </a:moveTo>
                  <a:lnTo>
                    <a:pt x="191423" y="0"/>
                  </a:lnTo>
                  <a:lnTo>
                    <a:pt x="191423" y="115811"/>
                  </a:lnTo>
                  <a:lnTo>
                    <a:pt x="0" y="115811"/>
                  </a:lnTo>
                  <a:close/>
                </a:path>
              </a:pathLst>
            </a:custGeom>
            <a:solidFill>
              <a:srgbClr val="78B9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37" name="Google Shape;737;p80"/>
            <p:cNvSpPr/>
            <p:nvPr/>
          </p:nvSpPr>
          <p:spPr>
            <a:xfrm>
              <a:off x="7605344" y="4259025"/>
              <a:ext cx="191422" cy="115810"/>
            </a:xfrm>
            <a:custGeom>
              <a:avLst/>
              <a:gdLst/>
              <a:ahLst/>
              <a:cxnLst/>
              <a:rect l="l" t="t" r="r" b="b"/>
              <a:pathLst>
                <a:path w="191422" h="115810" extrusionOk="0">
                  <a:moveTo>
                    <a:pt x="0" y="0"/>
                  </a:moveTo>
                  <a:lnTo>
                    <a:pt x="191423" y="0"/>
                  </a:lnTo>
                  <a:lnTo>
                    <a:pt x="191423" y="115811"/>
                  </a:lnTo>
                  <a:lnTo>
                    <a:pt x="0" y="115811"/>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38" name="Google Shape;738;p80"/>
            <p:cNvSpPr/>
            <p:nvPr/>
          </p:nvSpPr>
          <p:spPr>
            <a:xfrm>
              <a:off x="2129895" y="3182082"/>
              <a:ext cx="495975" cy="435486"/>
            </a:xfrm>
            <a:custGeom>
              <a:avLst/>
              <a:gdLst/>
              <a:ahLst/>
              <a:cxnLst/>
              <a:rect l="l" t="t" r="r" b="b"/>
              <a:pathLst>
                <a:path w="495975" h="435486" extrusionOk="0">
                  <a:moveTo>
                    <a:pt x="0" y="0"/>
                  </a:moveTo>
                  <a:lnTo>
                    <a:pt x="495976" y="0"/>
                  </a:lnTo>
                  <a:lnTo>
                    <a:pt x="495976" y="435486"/>
                  </a:lnTo>
                  <a:lnTo>
                    <a:pt x="0" y="43548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39" name="Google Shape;739;p80"/>
            <p:cNvSpPr/>
            <p:nvPr/>
          </p:nvSpPr>
          <p:spPr>
            <a:xfrm>
              <a:off x="2625871" y="3306124"/>
              <a:ext cx="495975" cy="311635"/>
            </a:xfrm>
            <a:custGeom>
              <a:avLst/>
              <a:gdLst/>
              <a:ahLst/>
              <a:cxnLst/>
              <a:rect l="l" t="t" r="r" b="b"/>
              <a:pathLst>
                <a:path w="495975" h="311635" extrusionOk="0">
                  <a:moveTo>
                    <a:pt x="0" y="0"/>
                  </a:moveTo>
                  <a:lnTo>
                    <a:pt x="495976" y="0"/>
                  </a:lnTo>
                  <a:lnTo>
                    <a:pt x="495976" y="311636"/>
                  </a:lnTo>
                  <a:lnTo>
                    <a:pt x="0" y="311636"/>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40" name="Google Shape;740;p80"/>
            <p:cNvSpPr/>
            <p:nvPr/>
          </p:nvSpPr>
          <p:spPr>
            <a:xfrm>
              <a:off x="4850200" y="2504447"/>
              <a:ext cx="495975" cy="1113121"/>
            </a:xfrm>
            <a:custGeom>
              <a:avLst/>
              <a:gdLst/>
              <a:ahLst/>
              <a:cxnLst/>
              <a:rect l="l" t="t" r="r" b="b"/>
              <a:pathLst>
                <a:path w="495975" h="1113121" extrusionOk="0">
                  <a:moveTo>
                    <a:pt x="0" y="0"/>
                  </a:moveTo>
                  <a:lnTo>
                    <a:pt x="495976" y="0"/>
                  </a:lnTo>
                  <a:lnTo>
                    <a:pt x="495976" y="1113122"/>
                  </a:lnTo>
                  <a:lnTo>
                    <a:pt x="0" y="11131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41" name="Google Shape;741;p80"/>
            <p:cNvSpPr/>
            <p:nvPr/>
          </p:nvSpPr>
          <p:spPr>
            <a:xfrm>
              <a:off x="5346176" y="2775501"/>
              <a:ext cx="495975" cy="842067"/>
            </a:xfrm>
            <a:custGeom>
              <a:avLst/>
              <a:gdLst/>
              <a:ahLst/>
              <a:cxnLst/>
              <a:rect l="l" t="t" r="r" b="b"/>
              <a:pathLst>
                <a:path w="495975" h="842067" extrusionOk="0">
                  <a:moveTo>
                    <a:pt x="0" y="0"/>
                  </a:moveTo>
                  <a:lnTo>
                    <a:pt x="495975" y="0"/>
                  </a:lnTo>
                  <a:lnTo>
                    <a:pt x="495975" y="842067"/>
                  </a:lnTo>
                  <a:lnTo>
                    <a:pt x="0" y="842067"/>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42" name="Google Shape;742;p80"/>
            <p:cNvSpPr/>
            <p:nvPr/>
          </p:nvSpPr>
          <p:spPr>
            <a:xfrm>
              <a:off x="7601898" y="3594980"/>
              <a:ext cx="495975" cy="22587"/>
            </a:xfrm>
            <a:custGeom>
              <a:avLst/>
              <a:gdLst/>
              <a:ahLst/>
              <a:cxnLst/>
              <a:rect l="l" t="t" r="r" b="b"/>
              <a:pathLst>
                <a:path w="495975" h="22587" extrusionOk="0">
                  <a:moveTo>
                    <a:pt x="0" y="0"/>
                  </a:moveTo>
                  <a:lnTo>
                    <a:pt x="495976" y="0"/>
                  </a:lnTo>
                  <a:lnTo>
                    <a:pt x="495976" y="22588"/>
                  </a:lnTo>
                  <a:lnTo>
                    <a:pt x="0" y="2258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43" name="Google Shape;743;p80"/>
            <p:cNvSpPr/>
            <p:nvPr/>
          </p:nvSpPr>
          <p:spPr>
            <a:xfrm>
              <a:off x="8098065" y="3496398"/>
              <a:ext cx="495975" cy="121361"/>
            </a:xfrm>
            <a:custGeom>
              <a:avLst/>
              <a:gdLst/>
              <a:ahLst/>
              <a:cxnLst/>
              <a:rect l="l" t="t" r="r" b="b"/>
              <a:pathLst>
                <a:path w="495975" h="121361" extrusionOk="0">
                  <a:moveTo>
                    <a:pt x="0" y="0"/>
                  </a:moveTo>
                  <a:lnTo>
                    <a:pt x="495976" y="0"/>
                  </a:lnTo>
                  <a:lnTo>
                    <a:pt x="495976" y="121362"/>
                  </a:lnTo>
                  <a:lnTo>
                    <a:pt x="0" y="121362"/>
                  </a:lnTo>
                  <a:close/>
                </a:path>
              </a:pathLst>
            </a:custGeom>
            <a:solidFill>
              <a:srgbClr val="F36F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Open Sans"/>
                <a:ea typeface="Open Sans"/>
                <a:cs typeface="Open Sans"/>
                <a:sym typeface="Open Sans"/>
              </a:endParaRPr>
            </a:p>
          </p:txBody>
        </p:sp>
        <p:sp>
          <p:nvSpPr>
            <p:cNvPr id="744" name="Google Shape;744;p80"/>
            <p:cNvSpPr txBox="1"/>
            <p:nvPr/>
          </p:nvSpPr>
          <p:spPr>
            <a:xfrm>
              <a:off x="8150383" y="3231308"/>
              <a:ext cx="393444"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745" name="Google Shape;745;p80"/>
            <p:cNvSpPr txBox="1"/>
            <p:nvPr/>
          </p:nvSpPr>
          <p:spPr>
            <a:xfrm>
              <a:off x="7648665" y="3313811"/>
              <a:ext cx="393444"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46" name="Google Shape;746;p80"/>
            <p:cNvSpPr txBox="1"/>
            <p:nvPr/>
          </p:nvSpPr>
          <p:spPr>
            <a:xfrm>
              <a:off x="5352935" y="2998729"/>
              <a:ext cx="489155"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FFFFFF"/>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sp>
          <p:nvSpPr>
            <p:cNvPr id="747" name="Google Shape;747;p80"/>
            <p:cNvSpPr txBox="1"/>
            <p:nvPr/>
          </p:nvSpPr>
          <p:spPr>
            <a:xfrm>
              <a:off x="4861745" y="2998729"/>
              <a:ext cx="489155"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FFFFFF"/>
                  </a:solidFill>
                  <a:latin typeface="Calibri"/>
                  <a:ea typeface="Calibri"/>
                  <a:cs typeface="Calibri"/>
                  <a:sym typeface="Calibri"/>
                </a:rPr>
                <a:t>51%</a:t>
              </a:r>
              <a:endParaRPr sz="1400" b="0" i="0" u="none" strike="noStrike" cap="none">
                <a:solidFill>
                  <a:srgbClr val="000000"/>
                </a:solidFill>
                <a:latin typeface="Arial"/>
                <a:ea typeface="Arial"/>
                <a:cs typeface="Arial"/>
                <a:sym typeface="Arial"/>
              </a:endParaRPr>
            </a:p>
          </p:txBody>
        </p:sp>
        <p:sp>
          <p:nvSpPr>
            <p:cNvPr id="748" name="Google Shape;748;p80"/>
            <p:cNvSpPr txBox="1"/>
            <p:nvPr/>
          </p:nvSpPr>
          <p:spPr>
            <a:xfrm>
              <a:off x="2635502" y="3298497"/>
              <a:ext cx="489155"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FFFFFF"/>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sp>
          <p:nvSpPr>
            <p:cNvPr id="749" name="Google Shape;749;p80"/>
            <p:cNvSpPr txBox="1"/>
            <p:nvPr/>
          </p:nvSpPr>
          <p:spPr>
            <a:xfrm>
              <a:off x="2135698" y="3298497"/>
              <a:ext cx="489155"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FFFFFF"/>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sp>
          <p:nvSpPr>
            <p:cNvPr id="750" name="Google Shape;750;p80"/>
            <p:cNvSpPr txBox="1"/>
            <p:nvPr/>
          </p:nvSpPr>
          <p:spPr>
            <a:xfrm>
              <a:off x="7758542" y="4156835"/>
              <a:ext cx="1216561"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Open Sans"/>
                  <a:ea typeface="Open Sans"/>
                  <a:cs typeface="Open Sans"/>
                  <a:sym typeface="Open Sans"/>
                </a:rPr>
                <a:t>ALL LEARNERS</a:t>
              </a:r>
              <a:endParaRPr sz="1400" b="0" i="0" u="none" strike="noStrike" cap="none">
                <a:solidFill>
                  <a:srgbClr val="000000"/>
                </a:solidFill>
                <a:latin typeface="Arial"/>
                <a:ea typeface="Arial"/>
                <a:cs typeface="Arial"/>
                <a:sym typeface="Arial"/>
              </a:endParaRPr>
            </a:p>
          </p:txBody>
        </p:sp>
        <p:sp>
          <p:nvSpPr>
            <p:cNvPr id="751" name="Google Shape;751;p80"/>
            <p:cNvSpPr txBox="1"/>
            <p:nvPr/>
          </p:nvSpPr>
          <p:spPr>
            <a:xfrm>
              <a:off x="6587610" y="4159132"/>
              <a:ext cx="852858"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Open Sans"/>
                  <a:ea typeface="Open Sans"/>
                  <a:cs typeface="Open Sans"/>
                  <a:sym typeface="Open Sans"/>
                </a:rPr>
                <a:t>CTE ONLY</a:t>
              </a:r>
              <a:endParaRPr sz="1400" b="0" i="0" u="none" strike="noStrike" cap="none">
                <a:solidFill>
                  <a:srgbClr val="000000"/>
                </a:solidFill>
                <a:latin typeface="Arial"/>
                <a:ea typeface="Arial"/>
                <a:cs typeface="Arial"/>
                <a:sym typeface="Arial"/>
              </a:endParaRPr>
            </a:p>
          </p:txBody>
        </p:sp>
        <p:sp>
          <p:nvSpPr>
            <p:cNvPr id="752" name="Google Shape;752;p80"/>
            <p:cNvSpPr txBox="1"/>
            <p:nvPr/>
          </p:nvSpPr>
          <p:spPr>
            <a:xfrm>
              <a:off x="7431401" y="3643632"/>
              <a:ext cx="1312272"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English Learners</a:t>
              </a:r>
              <a:endParaRPr sz="1400" b="0" i="0" u="none" strike="noStrike" cap="none">
                <a:solidFill>
                  <a:srgbClr val="000000"/>
                </a:solidFill>
                <a:latin typeface="Arial"/>
                <a:ea typeface="Arial"/>
                <a:cs typeface="Arial"/>
                <a:sym typeface="Arial"/>
              </a:endParaRPr>
            </a:p>
          </p:txBody>
        </p:sp>
        <p:sp>
          <p:nvSpPr>
            <p:cNvPr id="753" name="Google Shape;753;p80"/>
            <p:cNvSpPr txBox="1"/>
            <p:nvPr/>
          </p:nvSpPr>
          <p:spPr>
            <a:xfrm>
              <a:off x="4243834" y="3643632"/>
              <a:ext cx="2173673"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Economically Disadvantaged</a:t>
              </a:r>
              <a:endParaRPr sz="1400" b="0" i="0" u="none" strike="noStrike" cap="none">
                <a:solidFill>
                  <a:srgbClr val="000000"/>
                </a:solidFill>
                <a:latin typeface="Arial"/>
                <a:ea typeface="Arial"/>
                <a:cs typeface="Arial"/>
                <a:sym typeface="Arial"/>
              </a:endParaRPr>
            </a:p>
          </p:txBody>
        </p:sp>
        <p:sp>
          <p:nvSpPr>
            <p:cNvPr id="754" name="Google Shape;754;p80"/>
            <p:cNvSpPr txBox="1"/>
            <p:nvPr/>
          </p:nvSpPr>
          <p:spPr>
            <a:xfrm>
              <a:off x="1647571" y="3643632"/>
              <a:ext cx="1886400" cy="5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Learners with Disabilities</a:t>
              </a:r>
              <a:endParaRPr sz="1400" b="0" i="0" u="none" strike="noStrike" cap="none">
                <a:solidFill>
                  <a:srgbClr val="000000"/>
                </a:solidFill>
                <a:latin typeface="Arial"/>
                <a:ea typeface="Arial"/>
                <a:cs typeface="Arial"/>
                <a:sym typeface="Arial"/>
              </a:endParaRPr>
            </a:p>
          </p:txBody>
        </p:sp>
        <p:sp>
          <p:nvSpPr>
            <p:cNvPr id="755" name="Google Shape;755;p80"/>
            <p:cNvSpPr txBox="1"/>
            <p:nvPr/>
          </p:nvSpPr>
          <p:spPr>
            <a:xfrm>
              <a:off x="1182031" y="2369907"/>
              <a:ext cx="489155"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sp>
          <p:nvSpPr>
            <p:cNvPr id="756" name="Google Shape;756;p80"/>
            <p:cNvSpPr txBox="1"/>
            <p:nvPr/>
          </p:nvSpPr>
          <p:spPr>
            <a:xfrm>
              <a:off x="1188540" y="2905507"/>
              <a:ext cx="489155"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25%</a:t>
              </a:r>
              <a:endParaRPr sz="1400" b="0" i="0" u="none" strike="noStrike" cap="none">
                <a:solidFill>
                  <a:srgbClr val="000000"/>
                </a:solidFill>
                <a:latin typeface="Arial"/>
                <a:ea typeface="Arial"/>
                <a:cs typeface="Arial"/>
                <a:sym typeface="Arial"/>
              </a:endParaRPr>
            </a:p>
          </p:txBody>
        </p:sp>
        <p:sp>
          <p:nvSpPr>
            <p:cNvPr id="757" name="Google Shape;757;p80"/>
            <p:cNvSpPr txBox="1"/>
            <p:nvPr/>
          </p:nvSpPr>
          <p:spPr>
            <a:xfrm>
              <a:off x="1271617" y="3451635"/>
              <a:ext cx="393444" cy="3020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7"/>
                <a:buFont typeface="Arial"/>
                <a:buNone/>
              </a:pPr>
              <a:r>
                <a:rPr lang="en-US" sz="1357" b="0" i="0" u="none" strike="noStrike" cap="none">
                  <a:solidFill>
                    <a:srgbClr val="606161"/>
                  </a:solidFill>
                  <a:latin typeface="Calibri"/>
                  <a:ea typeface="Calibri"/>
                  <a:cs typeface="Calibri"/>
                  <a:sym typeface="Calibri"/>
                </a:rPr>
                <a:t>0%</a:t>
              </a:r>
              <a:endParaRPr sz="1400" b="0" i="0" u="none" strike="noStrike" cap="none">
                <a:solidFill>
                  <a:srgbClr val="000000"/>
                </a:solidFill>
                <a:latin typeface="Arial"/>
                <a:ea typeface="Arial"/>
                <a:cs typeface="Arial"/>
                <a:sym typeface="Arial"/>
              </a:endParaRPr>
            </a:p>
          </p:txBody>
        </p:sp>
        <p:sp>
          <p:nvSpPr>
            <p:cNvPr id="758" name="Google Shape;758;p80"/>
            <p:cNvSpPr txBox="1"/>
            <p:nvPr/>
          </p:nvSpPr>
          <p:spPr>
            <a:xfrm>
              <a:off x="1352206" y="1922361"/>
              <a:ext cx="7973774" cy="3594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9"/>
                <a:buFont typeface="Arial"/>
                <a:buNone/>
              </a:pPr>
              <a:r>
                <a:rPr lang="en-US" sz="1809" b="0" i="0" u="none" strike="noStrike" cap="none">
                  <a:solidFill>
                    <a:srgbClr val="595A5A"/>
                  </a:solidFill>
                  <a:latin typeface="Open Sans"/>
                  <a:ea typeface="Open Sans"/>
                  <a:cs typeface="Open Sans"/>
                  <a:sym typeface="Open Sans"/>
                </a:rPr>
                <a:t>CTE Enrollment Compared to Community Demographics by Special Population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1"/>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765" name="Google Shape;765;p81"/>
          <p:cNvSpPr txBox="1">
            <a:spLocks noGrp="1"/>
          </p:cNvSpPr>
          <p:nvPr>
            <p:ph type="title"/>
          </p:nvPr>
        </p:nvSpPr>
        <p:spPr>
          <a:xfrm>
            <a:off x="838200" y="229922"/>
            <a:ext cx="8538029"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Heartland Public School District Program Enrollment Heatmap</a:t>
            </a:r>
            <a:endParaRPr/>
          </a:p>
        </p:txBody>
      </p:sp>
      <p:graphicFrame>
        <p:nvGraphicFramePr>
          <p:cNvPr id="766" name="Google Shape;766;p81"/>
          <p:cNvGraphicFramePr/>
          <p:nvPr/>
        </p:nvGraphicFramePr>
        <p:xfrm>
          <a:off x="954364" y="1485209"/>
          <a:ext cx="3000000" cy="3000000"/>
        </p:xfrm>
        <a:graphic>
          <a:graphicData uri="http://schemas.openxmlformats.org/drawingml/2006/table">
            <a:tbl>
              <a:tblPr>
                <a:noFill/>
                <a:tableStyleId>{2F2B84C5-00C2-4F04-A12E-5273A89F4D4D}</a:tableStyleId>
              </a:tblPr>
              <a:tblGrid>
                <a:gridCol w="3299700">
                  <a:extLst>
                    <a:ext uri="{9D8B030D-6E8A-4147-A177-3AD203B41FA5}">
                      <a16:colId xmlns:a16="http://schemas.microsoft.com/office/drawing/2014/main" val="20000"/>
                    </a:ext>
                  </a:extLst>
                </a:gridCol>
                <a:gridCol w="757350">
                  <a:extLst>
                    <a:ext uri="{9D8B030D-6E8A-4147-A177-3AD203B41FA5}">
                      <a16:colId xmlns:a16="http://schemas.microsoft.com/office/drawing/2014/main" val="20001"/>
                    </a:ext>
                  </a:extLst>
                </a:gridCol>
                <a:gridCol w="478200">
                  <a:extLst>
                    <a:ext uri="{9D8B030D-6E8A-4147-A177-3AD203B41FA5}">
                      <a16:colId xmlns:a16="http://schemas.microsoft.com/office/drawing/2014/main" val="20002"/>
                    </a:ext>
                  </a:extLst>
                </a:gridCol>
                <a:gridCol w="478200">
                  <a:extLst>
                    <a:ext uri="{9D8B030D-6E8A-4147-A177-3AD203B41FA5}">
                      <a16:colId xmlns:a16="http://schemas.microsoft.com/office/drawing/2014/main" val="20003"/>
                    </a:ext>
                  </a:extLst>
                </a:gridCol>
                <a:gridCol w="531600">
                  <a:extLst>
                    <a:ext uri="{9D8B030D-6E8A-4147-A177-3AD203B41FA5}">
                      <a16:colId xmlns:a16="http://schemas.microsoft.com/office/drawing/2014/main" val="20004"/>
                    </a:ext>
                  </a:extLst>
                </a:gridCol>
                <a:gridCol w="712200">
                  <a:extLst>
                    <a:ext uri="{9D8B030D-6E8A-4147-A177-3AD203B41FA5}">
                      <a16:colId xmlns:a16="http://schemas.microsoft.com/office/drawing/2014/main" val="20005"/>
                    </a:ext>
                  </a:extLst>
                </a:gridCol>
                <a:gridCol w="518900">
                  <a:extLst>
                    <a:ext uri="{9D8B030D-6E8A-4147-A177-3AD203B41FA5}">
                      <a16:colId xmlns:a16="http://schemas.microsoft.com/office/drawing/2014/main" val="20006"/>
                    </a:ext>
                  </a:extLst>
                </a:gridCol>
                <a:gridCol w="569750">
                  <a:extLst>
                    <a:ext uri="{9D8B030D-6E8A-4147-A177-3AD203B41FA5}">
                      <a16:colId xmlns:a16="http://schemas.microsoft.com/office/drawing/2014/main" val="20007"/>
                    </a:ext>
                  </a:extLst>
                </a:gridCol>
                <a:gridCol w="457850">
                  <a:extLst>
                    <a:ext uri="{9D8B030D-6E8A-4147-A177-3AD203B41FA5}">
                      <a16:colId xmlns:a16="http://schemas.microsoft.com/office/drawing/2014/main" val="20008"/>
                    </a:ext>
                  </a:extLst>
                </a:gridCol>
                <a:gridCol w="432400">
                  <a:extLst>
                    <a:ext uri="{9D8B030D-6E8A-4147-A177-3AD203B41FA5}">
                      <a16:colId xmlns:a16="http://schemas.microsoft.com/office/drawing/2014/main" val="20009"/>
                    </a:ext>
                  </a:extLst>
                </a:gridCol>
                <a:gridCol w="401900">
                  <a:extLst>
                    <a:ext uri="{9D8B030D-6E8A-4147-A177-3AD203B41FA5}">
                      <a16:colId xmlns:a16="http://schemas.microsoft.com/office/drawing/2014/main" val="20010"/>
                    </a:ext>
                  </a:extLst>
                </a:gridCol>
              </a:tblGrid>
              <a:tr h="192400">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FFFFFF"/>
                          </a:solidFill>
                          <a:latin typeface="Calibri"/>
                          <a:ea typeface="Calibri"/>
                          <a:cs typeface="Calibri"/>
                          <a:sym typeface="Calibri"/>
                        </a:rPr>
                        <a:t>Program Name</a:t>
                      </a:r>
                      <a:endParaRPr sz="11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000000"/>
                    </a:solidFill>
                  </a:tcPr>
                </a:tc>
                <a:tc>
                  <a:txBody>
                    <a:bodyPr/>
                    <a:lstStyle/>
                    <a:p>
                      <a:pPr marL="0" marR="0" lvl="0" indent="0" algn="l" rtl="0">
                        <a:lnSpc>
                          <a:spcPct val="107000"/>
                        </a:lnSpc>
                        <a:spcBef>
                          <a:spcPts val="0"/>
                        </a:spcBef>
                        <a:spcAft>
                          <a:spcPts val="0"/>
                        </a:spcAft>
                        <a:buClr>
                          <a:srgbClr val="000000"/>
                        </a:buClr>
                        <a:buSzPts val="1000"/>
                        <a:buFont typeface="Arial"/>
                        <a:buNone/>
                      </a:pPr>
                      <a:r>
                        <a:rPr lang="en-US" sz="1000" b="1" u="none" strike="noStrike" cap="none">
                          <a:solidFill>
                            <a:srgbClr val="FFFFFF"/>
                          </a:solidFill>
                          <a:latin typeface="Calibri"/>
                          <a:ea typeface="Calibri"/>
                          <a:cs typeface="Calibri"/>
                          <a:sym typeface="Calibri"/>
                        </a:rPr>
                        <a:t>Popularity</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000000"/>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F</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B9FAFF"/>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M</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B9FAFF"/>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Asian</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C4A1"/>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latin typeface="Calibri"/>
                          <a:ea typeface="Calibri"/>
                          <a:cs typeface="Calibri"/>
                          <a:sym typeface="Calibri"/>
                        </a:rPr>
                        <a:t>Hispanic</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C4A1"/>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Black</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C4A1"/>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White</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C4A1"/>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Dis</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EAFFBD"/>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ED</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EAFFBD"/>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US" sz="1000" b="1" u="none" strike="noStrike" cap="none">
                          <a:solidFill>
                            <a:srgbClr val="000000"/>
                          </a:solidFill>
                          <a:latin typeface="Calibri"/>
                          <a:ea typeface="Calibri"/>
                          <a:cs typeface="Calibri"/>
                          <a:sym typeface="Calibri"/>
                        </a:rPr>
                        <a:t>EL</a:t>
                      </a:r>
                      <a:endParaRPr sz="11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EAFFBD"/>
                    </a:solidFill>
                  </a:tcPr>
                </a:tc>
                <a:extLst>
                  <a:ext uri="{0D108BD9-81ED-4DB2-BD59-A6C34878D82A}">
                    <a16:rowId xmlns:a16="http://schemas.microsoft.com/office/drawing/2014/main" val="10000"/>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Accounting Technology/Technician &amp; Bookkeeping</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Administrative Assistant and Secretarial Science, General</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Applied Horticulture/Horticulture Operations, General</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Architectural Technology/Technician</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Automobile/Automotive Mechanics Technology/Technician</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Business Administration/Management</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Carpentry/Carpenter</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Child Care Provider/Assistant</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Child Development</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09"/>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Computer Programming/Programmer, General</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10"/>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Cosmetology/Cosmetologist, General</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11"/>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Criminal Justice/Police Science</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12"/>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Culinary Arts/Chef Training</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13"/>
                  </a:ext>
                </a:extLst>
              </a:tr>
              <a:tr h="192400">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Digital Communications &amp; Media/Multimedia</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14"/>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Engineering, General</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15"/>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Food Preparation/Professional Cooking/Kitchen Assistant</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16"/>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Health Services/Allied Health/Health Sciences, General</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17"/>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Landscaping &amp; Groundskeeping</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18"/>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Logistics, Materials, and Supply Chain Management.</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19"/>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Manufacturing Engineering Technology/Technician</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20"/>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Mechatronics, Robotics, and Automation Engineering</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21"/>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Nursing Assistant/Aide and Patient Care Assistant/Aide</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22"/>
                  </a:ext>
                </a:extLst>
              </a:tr>
              <a:tr h="192400">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Radio &amp; TV Broadcasting Technology/Technician</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23"/>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Restaurant/Food Services Management</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24"/>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Small Engine Mechanics &amp; Repair Technology/Technician</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25"/>
                  </a:ext>
                </a:extLst>
              </a:tr>
              <a:tr h="192400">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Web Page, Digital/Multimedia and Information Resources Design</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26"/>
                  </a:ext>
                </a:extLst>
              </a:tr>
              <a:tr h="168425">
                <a:tc>
                  <a:txBody>
                    <a:bodyPr/>
                    <a:lstStyle/>
                    <a:p>
                      <a:pPr marL="0" marR="0" lvl="0" indent="0" algn="l"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Welding Technology/Welder</a:t>
                      </a: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C49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-8%</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-9%</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13%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4%</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22%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9D9"/>
                    </a:solidFill>
                  </a:tcPr>
                </a:tc>
                <a:extLst>
                  <a:ext uri="{0D108BD9-81ED-4DB2-BD59-A6C34878D82A}">
                    <a16:rowId xmlns:a16="http://schemas.microsoft.com/office/drawing/2014/main" val="10027"/>
                  </a:ext>
                </a:extLst>
              </a:tr>
              <a:tr h="168425">
                <a:tc>
                  <a:txBody>
                    <a:bodyPr/>
                    <a:lstStyle/>
                    <a:p>
                      <a:pPr marL="0" marR="0" lvl="0" indent="0" algn="l" rtl="0">
                        <a:lnSpc>
                          <a:spcPct val="107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43250" marR="43250" marT="0" marB="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2%</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-7%</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10%</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6%</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13%</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FCFFF"/>
                    </a:solidFill>
                  </a:tcPr>
                </a:tc>
                <a:tc>
                  <a:txBody>
                    <a:bodyPr/>
                    <a:lstStyle/>
                    <a:p>
                      <a:pPr marL="0" marR="0" lvl="0" indent="0" algn="ctr" rtl="0">
                        <a:lnSpc>
                          <a:spcPct val="107000"/>
                        </a:lnSpc>
                        <a:spcBef>
                          <a:spcPts val="0"/>
                        </a:spcBef>
                        <a:spcAft>
                          <a:spcPts val="0"/>
                        </a:spcAft>
                        <a:buClr>
                          <a:srgbClr val="000000"/>
                        </a:buClr>
                        <a:buSzPts val="900"/>
                        <a:buFont typeface="Arial"/>
                        <a:buNone/>
                      </a:pPr>
                      <a:r>
                        <a:rPr lang="en-US" sz="900" b="1" u="none" strike="noStrike" cap="none">
                          <a:solidFill>
                            <a:srgbClr val="000000"/>
                          </a:solidFill>
                          <a:latin typeface="Calibri"/>
                          <a:ea typeface="Calibri"/>
                          <a:cs typeface="Calibri"/>
                          <a:sym typeface="Calibri"/>
                        </a:rPr>
                        <a:t>-5%</a:t>
                      </a:r>
                      <a:endParaRPr sz="900" u="none" strike="noStrike" cap="none">
                        <a:latin typeface="Calibri"/>
                        <a:ea typeface="Calibri"/>
                        <a:cs typeface="Calibri"/>
                        <a:sym typeface="Calibri"/>
                      </a:endParaRPr>
                    </a:p>
                  </a:txBody>
                  <a:tcPr marL="43250" marR="43250" marT="0" marB="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767" name="Google Shape;767;p81"/>
          <p:cNvSpPr/>
          <p:nvPr/>
        </p:nvSpPr>
        <p:spPr>
          <a:xfrm>
            <a:off x="927464" y="1476103"/>
            <a:ext cx="8686800" cy="4990012"/>
          </a:xfrm>
          <a:prstGeom prst="rect">
            <a:avLst/>
          </a:prstGeom>
          <a:solidFill>
            <a:schemeClr val="lt1">
              <a:alpha val="6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768" name="Google Shape;768;p81"/>
          <p:cNvPicPr preferRelativeResize="0"/>
          <p:nvPr/>
        </p:nvPicPr>
        <p:blipFill rotWithShape="1">
          <a:blip r:embed="rId3">
            <a:alphaModFix/>
          </a:blip>
          <a:srcRect/>
          <a:stretch/>
        </p:blipFill>
        <p:spPr>
          <a:xfrm>
            <a:off x="707890" y="2137331"/>
            <a:ext cx="9130991" cy="3616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68"/>
                                        </p:tgtEl>
                                        <p:attrNameLst>
                                          <p:attrName>style.visibility</p:attrName>
                                        </p:attrNameLst>
                                      </p:cBhvr>
                                      <p:to>
                                        <p:strVal val="visible"/>
                                      </p:to>
                                    </p:set>
                                    <p:animEffect transition="in" filter="fade">
                                      <p:cBhvr>
                                        <p:cTn id="9" dur="500"/>
                                        <p:tgtEl>
                                          <p:spTgt spid="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82"/>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775" name="Google Shape;775;p82"/>
          <p:cNvSpPr txBox="1">
            <a:spLocks noGrp="1"/>
          </p:cNvSpPr>
          <p:nvPr>
            <p:ph type="body" idx="1"/>
          </p:nvPr>
        </p:nvSpPr>
        <p:spPr>
          <a:xfrm>
            <a:off x="838200" y="1825625"/>
            <a:ext cx="10515600" cy="2261466"/>
          </a:xfrm>
          <a:prstGeom prst="rect">
            <a:avLst/>
          </a:prstGeom>
          <a:noFill/>
          <a:ln>
            <a:noFill/>
          </a:ln>
        </p:spPr>
        <p:txBody>
          <a:bodyPr spcFirstLastPara="1" wrap="square" lIns="91425" tIns="45700" rIns="91425" bIns="45700" anchor="t" anchorCtr="0">
            <a:normAutofit/>
          </a:bodyPr>
          <a:lstStyle/>
          <a:p>
            <a:pPr marL="0" lvl="0" indent="0" algn="l" rtl="0">
              <a:lnSpc>
                <a:spcPct val="125000"/>
              </a:lnSpc>
              <a:spcBef>
                <a:spcPts val="0"/>
              </a:spcBef>
              <a:spcAft>
                <a:spcPts val="0"/>
              </a:spcAft>
              <a:buClr>
                <a:schemeClr val="dk1"/>
              </a:buClr>
              <a:buSzPts val="2800"/>
              <a:buNone/>
            </a:pPr>
            <a:r>
              <a:rPr lang="en-US"/>
              <a:t>An observable disparity in access and/or outcomes for a specific subgroup or special population that results from systemic inequities, implicit biases, stereotypes and outright discrimination based on group identities</a:t>
            </a:r>
            <a:endParaRPr/>
          </a:p>
        </p:txBody>
      </p:sp>
      <p:sp>
        <p:nvSpPr>
          <p:cNvPr id="776" name="Google Shape;776;p82"/>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Opportunity Gap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8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a:t>Understanding Opportunity Gaps</a:t>
            </a:r>
            <a:endParaRPr/>
          </a:p>
        </p:txBody>
      </p:sp>
      <p:sp>
        <p:nvSpPr>
          <p:cNvPr id="782" name="Google Shape;782;p83"/>
          <p:cNvSpPr txBox="1">
            <a:spLocks noGrp="1"/>
          </p:cNvSpPr>
          <p:nvPr>
            <p:ph type="body" idx="1"/>
          </p:nvPr>
        </p:nvSpPr>
        <p:spPr>
          <a:xfrm>
            <a:off x="838200" y="1990165"/>
            <a:ext cx="10515600" cy="41868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Which is better? To have a program that </a:t>
            </a:r>
            <a:r>
              <a:rPr lang="en-US" u="sng"/>
              <a:t>over</a:t>
            </a:r>
            <a:r>
              <a:rPr lang="en-US"/>
              <a:t>-represents or </a:t>
            </a:r>
            <a:r>
              <a:rPr lang="en-US" u="sng"/>
              <a:t>under</a:t>
            </a:r>
            <a:r>
              <a:rPr lang="en-US"/>
              <a:t>-represents learners?</a:t>
            </a:r>
            <a:endParaRPr/>
          </a:p>
          <a:p>
            <a:pPr marL="457200" lvl="0" indent="-22860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US" b="1" i="1"/>
              <a:t>It depends!</a:t>
            </a:r>
            <a:endParaRPr/>
          </a:p>
          <a:p>
            <a:pPr marL="457200" lvl="0" indent="-22860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SzPts val="1800"/>
              <a:buChar char="•"/>
            </a:pPr>
            <a:r>
              <a:rPr lang="en-US"/>
              <a:t>Opportunity gaps </a:t>
            </a:r>
            <a:r>
              <a:rPr lang="en-US" u="sng"/>
              <a:t>must</a:t>
            </a:r>
            <a:r>
              <a:rPr lang="en-US"/>
              <a:t> be examined through the lens of program quality.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2">
                                            <p:txEl>
                                              <p:pRg st="0" end="0"/>
                                            </p:txEl>
                                          </p:spTgt>
                                        </p:tgtEl>
                                        <p:attrNameLst>
                                          <p:attrName>style.visibility</p:attrName>
                                        </p:attrNameLst>
                                      </p:cBhvr>
                                      <p:to>
                                        <p:strVal val="visible"/>
                                      </p:to>
                                    </p:set>
                                    <p:animEffect transition="in" filter="fade">
                                      <p:cBhvr>
                                        <p:cTn id="7" dur="1000"/>
                                        <p:tgtEl>
                                          <p:spTgt spid="7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2">
                                            <p:txEl>
                                              <p:pRg st="1" end="1"/>
                                            </p:txEl>
                                          </p:spTgt>
                                        </p:tgtEl>
                                        <p:attrNameLst>
                                          <p:attrName>style.visibility</p:attrName>
                                        </p:attrNameLst>
                                      </p:cBhvr>
                                      <p:to>
                                        <p:strVal val="visible"/>
                                      </p:to>
                                    </p:set>
                                    <p:animEffect transition="in" filter="fade">
                                      <p:cBhvr>
                                        <p:cTn id="12" dur="1000"/>
                                        <p:tgtEl>
                                          <p:spTgt spid="7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2">
                                            <p:txEl>
                                              <p:pRg st="2" end="2"/>
                                            </p:txEl>
                                          </p:spTgt>
                                        </p:tgtEl>
                                        <p:attrNameLst>
                                          <p:attrName>style.visibility</p:attrName>
                                        </p:attrNameLst>
                                      </p:cBhvr>
                                      <p:to>
                                        <p:strVal val="visible"/>
                                      </p:to>
                                    </p:set>
                                    <p:animEffect transition="in" filter="fade">
                                      <p:cBhvr>
                                        <p:cTn id="17" dur="1000"/>
                                        <p:tgtEl>
                                          <p:spTgt spid="7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2">
                                            <p:txEl>
                                              <p:pRg st="3" end="3"/>
                                            </p:txEl>
                                          </p:spTgt>
                                        </p:tgtEl>
                                        <p:attrNameLst>
                                          <p:attrName>style.visibility</p:attrName>
                                        </p:attrNameLst>
                                      </p:cBhvr>
                                      <p:to>
                                        <p:strVal val="visible"/>
                                      </p:to>
                                    </p:set>
                                    <p:animEffect transition="in" filter="fade">
                                      <p:cBhvr>
                                        <p:cTn id="22" dur="1000"/>
                                        <p:tgtEl>
                                          <p:spTgt spid="7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2">
                                            <p:txEl>
                                              <p:pRg st="4" end="4"/>
                                            </p:txEl>
                                          </p:spTgt>
                                        </p:tgtEl>
                                        <p:attrNameLst>
                                          <p:attrName>style.visibility</p:attrName>
                                        </p:attrNameLst>
                                      </p:cBhvr>
                                      <p:to>
                                        <p:strVal val="visible"/>
                                      </p:to>
                                    </p:set>
                                    <p:animEffect transition="in" filter="fade">
                                      <p:cBhvr>
                                        <p:cTn id="27" dur="1000"/>
                                        <p:tgtEl>
                                          <p:spTgt spid="7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84"/>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grpSp>
        <p:nvGrpSpPr>
          <p:cNvPr id="789" name="Google Shape;789;p84"/>
          <p:cNvGrpSpPr/>
          <p:nvPr/>
        </p:nvGrpSpPr>
        <p:grpSpPr>
          <a:xfrm>
            <a:off x="1129549" y="1826900"/>
            <a:ext cx="9350322" cy="4348789"/>
            <a:chOff x="1129564" y="1274"/>
            <a:chExt cx="8397990" cy="4348789"/>
          </a:xfrm>
        </p:grpSpPr>
        <p:sp>
          <p:nvSpPr>
            <p:cNvPr id="790" name="Google Shape;790;p84"/>
            <p:cNvSpPr/>
            <p:nvPr/>
          </p:nvSpPr>
          <p:spPr>
            <a:xfrm>
              <a:off x="2943106" y="1274"/>
              <a:ext cx="6584448" cy="1011346"/>
            </a:xfrm>
            <a:prstGeom prst="rightArrow">
              <a:avLst>
                <a:gd name="adj1" fmla="val 75000"/>
                <a:gd name="adj2" fmla="val 50000"/>
              </a:avLst>
            </a:prstGeom>
            <a:solidFill>
              <a:srgbClr val="DEF4B3">
                <a:alpha val="8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84"/>
            <p:cNvSpPr txBox="1"/>
            <p:nvPr/>
          </p:nvSpPr>
          <p:spPr>
            <a:xfrm>
              <a:off x="2943106" y="127692"/>
              <a:ext cx="6205193" cy="758510"/>
            </a:xfrm>
            <a:prstGeom prst="rect">
              <a:avLst/>
            </a:prstGeom>
            <a:noFill/>
            <a:ln>
              <a:noFill/>
            </a:ln>
          </p:spPr>
          <p:txBody>
            <a:bodyPr spcFirstLastPara="1" wrap="square" lIns="365750" tIns="14600" rIns="14600" bIns="14600" anchor="ctr" anchorCtr="0">
              <a:noAutofit/>
            </a:bodyPr>
            <a:lstStyle/>
            <a:p>
              <a:pPr marL="228600" marR="0" lvl="1" indent="-228600" algn="l" rtl="0">
                <a:lnSpc>
                  <a:spcPct val="90000"/>
                </a:lnSpc>
                <a:spcBef>
                  <a:spcPts val="0"/>
                </a:spcBef>
                <a:spcAft>
                  <a:spcPts val="0"/>
                </a:spcAft>
                <a:buClr>
                  <a:schemeClr val="dk1"/>
                </a:buClr>
                <a:buSzPts val="2300"/>
                <a:buFont typeface="Open Sans"/>
                <a:buNone/>
              </a:pPr>
              <a:r>
                <a:rPr lang="en-US" sz="2300" b="1" i="0" u="none" strike="noStrike" cap="none">
                  <a:solidFill>
                    <a:schemeClr val="dk1"/>
                  </a:solidFill>
                  <a:latin typeface="Open Sans"/>
                  <a:ea typeface="Open Sans"/>
                  <a:cs typeface="Open Sans"/>
                  <a:sym typeface="Open Sans"/>
                </a:rPr>
                <a:t>Who</a:t>
              </a:r>
              <a:r>
                <a:rPr lang="en-US" sz="2300" b="0" i="0" u="none" strike="noStrike" cap="none">
                  <a:solidFill>
                    <a:schemeClr val="dk1"/>
                  </a:solidFill>
                  <a:latin typeface="Open Sans"/>
                  <a:ea typeface="Open Sans"/>
                  <a:cs typeface="Open Sans"/>
                  <a:sym typeface="Open Sans"/>
                </a:rPr>
                <a:t> is most affected?</a:t>
              </a:r>
              <a:endParaRPr sz="1400" b="0" i="0" u="none" strike="noStrike" cap="none">
                <a:solidFill>
                  <a:srgbClr val="000000"/>
                </a:solidFill>
                <a:latin typeface="Arial"/>
                <a:ea typeface="Arial"/>
                <a:cs typeface="Arial"/>
                <a:sym typeface="Arial"/>
              </a:endParaRPr>
            </a:p>
          </p:txBody>
        </p:sp>
        <p:sp>
          <p:nvSpPr>
            <p:cNvPr id="792" name="Google Shape;792;p84"/>
            <p:cNvSpPr/>
            <p:nvPr/>
          </p:nvSpPr>
          <p:spPr>
            <a:xfrm>
              <a:off x="1129564" y="126120"/>
              <a:ext cx="1955060" cy="777027"/>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84"/>
            <p:cNvSpPr txBox="1"/>
            <p:nvPr/>
          </p:nvSpPr>
          <p:spPr>
            <a:xfrm>
              <a:off x="1167495" y="164051"/>
              <a:ext cx="1879198" cy="701165"/>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rgbClr val="FFFFFF"/>
                </a:buClr>
                <a:buSzPts val="3000"/>
                <a:buFont typeface="Open Sans"/>
                <a:buNone/>
              </a:pPr>
              <a:r>
                <a:rPr lang="en-US" sz="3000" b="1" i="0" u="none" strike="noStrike" cap="none">
                  <a:solidFill>
                    <a:srgbClr val="FFFFFF"/>
                  </a:solidFill>
                  <a:latin typeface="Open Sans"/>
                  <a:ea typeface="Open Sans"/>
                  <a:cs typeface="Open Sans"/>
                  <a:sym typeface="Open Sans"/>
                </a:rPr>
                <a:t>WHO</a:t>
              </a:r>
              <a:r>
                <a:rPr lang="en-US" sz="3200" b="0" i="0" u="none" strike="noStrike" cap="none">
                  <a:solidFill>
                    <a:schemeClr val="lt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794" name="Google Shape;794;p84"/>
            <p:cNvSpPr/>
            <p:nvPr/>
          </p:nvSpPr>
          <p:spPr>
            <a:xfrm>
              <a:off x="2943106" y="1113755"/>
              <a:ext cx="6584448" cy="1011346"/>
            </a:xfrm>
            <a:prstGeom prst="rightArrow">
              <a:avLst>
                <a:gd name="adj1" fmla="val 75000"/>
                <a:gd name="adj2" fmla="val 50000"/>
              </a:avLst>
            </a:prstGeom>
            <a:solidFill>
              <a:srgbClr val="DEF4B3">
                <a:alpha val="8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84"/>
            <p:cNvSpPr txBox="1"/>
            <p:nvPr/>
          </p:nvSpPr>
          <p:spPr>
            <a:xfrm>
              <a:off x="2943106" y="1240173"/>
              <a:ext cx="6205193" cy="758510"/>
            </a:xfrm>
            <a:prstGeom prst="rect">
              <a:avLst/>
            </a:prstGeom>
            <a:noFill/>
            <a:ln>
              <a:noFill/>
            </a:ln>
          </p:spPr>
          <p:txBody>
            <a:bodyPr spcFirstLastPara="1" wrap="square" lIns="365750" tIns="16500" rIns="16500" bIns="16500" anchor="ctr" anchorCtr="0">
              <a:noAutofit/>
            </a:bodyPr>
            <a:lstStyle/>
            <a:p>
              <a:pPr marL="0" marR="0" lvl="1" indent="0" algn="l" rtl="0">
                <a:lnSpc>
                  <a:spcPct val="90000"/>
                </a:lnSpc>
                <a:spcBef>
                  <a:spcPts val="0"/>
                </a:spcBef>
                <a:spcAft>
                  <a:spcPts val="0"/>
                </a:spcAft>
                <a:buClr>
                  <a:srgbClr val="000000"/>
                </a:buClr>
                <a:buSzPts val="2300"/>
                <a:buFont typeface="Open Sans"/>
                <a:buNone/>
              </a:pPr>
              <a:r>
                <a:rPr lang="en-US" sz="2300" b="1" i="0" u="none" strike="noStrike" cap="none">
                  <a:solidFill>
                    <a:srgbClr val="000000"/>
                  </a:solidFill>
                  <a:latin typeface="Open Sans"/>
                  <a:ea typeface="Open Sans"/>
                  <a:cs typeface="Open Sans"/>
                  <a:sym typeface="Open Sans"/>
                </a:rPr>
                <a:t>What</a:t>
              </a:r>
              <a:r>
                <a:rPr lang="en-US" sz="2300" b="0" i="0" u="none" strike="noStrike" cap="none">
                  <a:solidFill>
                    <a:srgbClr val="000000"/>
                  </a:solidFill>
                  <a:latin typeface="Open Sans"/>
                  <a:ea typeface="Open Sans"/>
                  <a:cs typeface="Open Sans"/>
                  <a:sym typeface="Open Sans"/>
                </a:rPr>
                <a:t> is the direction of the opportunity gap? </a:t>
              </a:r>
              <a:br>
                <a:rPr lang="en-US" sz="2300" b="0" i="0" u="none" strike="noStrike" cap="none">
                  <a:solidFill>
                    <a:srgbClr val="000000"/>
                  </a:solidFill>
                  <a:latin typeface="Open Sans"/>
                  <a:ea typeface="Open Sans"/>
                  <a:cs typeface="Open Sans"/>
                  <a:sym typeface="Open Sans"/>
                </a:rPr>
              </a:br>
              <a:r>
                <a:rPr lang="en-US" sz="2300" b="1" i="0" u="none" strike="noStrike" cap="none">
                  <a:solidFill>
                    <a:srgbClr val="000000"/>
                  </a:solidFill>
                  <a:latin typeface="Open Sans"/>
                  <a:ea typeface="Open Sans"/>
                  <a:cs typeface="Open Sans"/>
                  <a:sym typeface="Open Sans"/>
                </a:rPr>
                <a:t>What</a:t>
              </a:r>
              <a:r>
                <a:rPr lang="en-US" sz="2300" b="0" i="0" u="none" strike="noStrike" cap="none">
                  <a:solidFill>
                    <a:srgbClr val="000000"/>
                  </a:solidFill>
                  <a:latin typeface="Open Sans"/>
                  <a:ea typeface="Open Sans"/>
                  <a:cs typeface="Open Sans"/>
                  <a:sym typeface="Open Sans"/>
                </a:rPr>
                <a:t> is the degree of the gap? </a:t>
              </a:r>
              <a:endParaRPr sz="1400" b="0" i="0" u="none" strike="noStrike" cap="none">
                <a:solidFill>
                  <a:srgbClr val="000000"/>
                </a:solidFill>
                <a:latin typeface="Arial"/>
                <a:ea typeface="Arial"/>
                <a:cs typeface="Arial"/>
                <a:sym typeface="Arial"/>
              </a:endParaRPr>
            </a:p>
          </p:txBody>
        </p:sp>
        <p:sp>
          <p:nvSpPr>
            <p:cNvPr id="796" name="Google Shape;796;p84"/>
            <p:cNvSpPr/>
            <p:nvPr/>
          </p:nvSpPr>
          <p:spPr>
            <a:xfrm>
              <a:off x="1129564" y="1238601"/>
              <a:ext cx="1955060" cy="777027"/>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84"/>
            <p:cNvSpPr txBox="1"/>
            <p:nvPr/>
          </p:nvSpPr>
          <p:spPr>
            <a:xfrm>
              <a:off x="1167495" y="1276532"/>
              <a:ext cx="1879198" cy="701165"/>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chemeClr val="lt1"/>
                </a:buClr>
                <a:buSzPts val="3000"/>
                <a:buFont typeface="Open Sans"/>
                <a:buNone/>
              </a:pPr>
              <a:r>
                <a:rPr lang="en-US" sz="3000" b="1" i="0" u="none" strike="noStrike" cap="none">
                  <a:solidFill>
                    <a:schemeClr val="lt1"/>
                  </a:solidFill>
                  <a:latin typeface="Open Sans"/>
                  <a:ea typeface="Open Sans"/>
                  <a:cs typeface="Open Sans"/>
                  <a:sym typeface="Open Sans"/>
                </a:rPr>
                <a:t>WHAT</a:t>
              </a:r>
              <a:endParaRPr sz="1400" b="0" i="0" u="none" strike="noStrike" cap="none">
                <a:solidFill>
                  <a:srgbClr val="000000"/>
                </a:solidFill>
                <a:latin typeface="Arial"/>
                <a:ea typeface="Arial"/>
                <a:cs typeface="Arial"/>
                <a:sym typeface="Arial"/>
              </a:endParaRPr>
            </a:p>
          </p:txBody>
        </p:sp>
        <p:sp>
          <p:nvSpPr>
            <p:cNvPr id="798" name="Google Shape;798;p84"/>
            <p:cNvSpPr/>
            <p:nvPr/>
          </p:nvSpPr>
          <p:spPr>
            <a:xfrm>
              <a:off x="2943106" y="2226236"/>
              <a:ext cx="6584448" cy="1011346"/>
            </a:xfrm>
            <a:prstGeom prst="rightArrow">
              <a:avLst>
                <a:gd name="adj1" fmla="val 75000"/>
                <a:gd name="adj2" fmla="val 50000"/>
              </a:avLst>
            </a:prstGeom>
            <a:solidFill>
              <a:srgbClr val="DEF4B3">
                <a:alpha val="8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84"/>
            <p:cNvSpPr txBox="1"/>
            <p:nvPr/>
          </p:nvSpPr>
          <p:spPr>
            <a:xfrm>
              <a:off x="2943106" y="2352654"/>
              <a:ext cx="6205193" cy="758510"/>
            </a:xfrm>
            <a:prstGeom prst="rect">
              <a:avLst/>
            </a:prstGeom>
            <a:noFill/>
            <a:ln>
              <a:noFill/>
            </a:ln>
          </p:spPr>
          <p:txBody>
            <a:bodyPr spcFirstLastPara="1" wrap="square" lIns="365750" tIns="16500" rIns="16500" bIns="16500" anchor="ctr" anchorCtr="0">
              <a:noAutofit/>
            </a:bodyPr>
            <a:lstStyle/>
            <a:p>
              <a:pPr marL="228600" marR="0" lvl="1" indent="-228600" algn="l" rtl="0">
                <a:lnSpc>
                  <a:spcPct val="90000"/>
                </a:lnSpc>
                <a:spcBef>
                  <a:spcPts val="0"/>
                </a:spcBef>
                <a:spcAft>
                  <a:spcPts val="0"/>
                </a:spcAft>
                <a:buClr>
                  <a:srgbClr val="000000"/>
                </a:buClr>
                <a:buSzPts val="2300"/>
                <a:buFont typeface="Open Sans"/>
                <a:buNone/>
              </a:pPr>
              <a:r>
                <a:rPr lang="en-US" sz="2300" b="1" i="0" u="none" strike="noStrike" cap="none">
                  <a:solidFill>
                    <a:srgbClr val="000000"/>
                  </a:solidFill>
                  <a:latin typeface="Open Sans"/>
                  <a:ea typeface="Open Sans"/>
                  <a:cs typeface="Open Sans"/>
                  <a:sym typeface="Open Sans"/>
                </a:rPr>
                <a:t>Where</a:t>
              </a:r>
              <a:r>
                <a:rPr lang="en-US" sz="2300" b="0" i="0" u="none" strike="noStrike" cap="none">
                  <a:solidFill>
                    <a:srgbClr val="000000"/>
                  </a:solidFill>
                  <a:latin typeface="Open Sans"/>
                  <a:ea typeface="Open Sans"/>
                  <a:cs typeface="Open Sans"/>
                  <a:sym typeface="Open Sans"/>
                </a:rPr>
                <a:t> does the gap occur?</a:t>
              </a:r>
              <a:endParaRPr sz="1400" b="0" i="0" u="none" strike="noStrike" cap="none">
                <a:solidFill>
                  <a:srgbClr val="000000"/>
                </a:solidFill>
                <a:latin typeface="Arial"/>
                <a:ea typeface="Arial"/>
                <a:cs typeface="Arial"/>
                <a:sym typeface="Arial"/>
              </a:endParaRPr>
            </a:p>
          </p:txBody>
        </p:sp>
        <p:sp>
          <p:nvSpPr>
            <p:cNvPr id="800" name="Google Shape;800;p84"/>
            <p:cNvSpPr/>
            <p:nvPr/>
          </p:nvSpPr>
          <p:spPr>
            <a:xfrm>
              <a:off x="1129564" y="2351081"/>
              <a:ext cx="1955060" cy="777027"/>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84"/>
            <p:cNvSpPr txBox="1"/>
            <p:nvPr/>
          </p:nvSpPr>
          <p:spPr>
            <a:xfrm>
              <a:off x="1167495" y="2389012"/>
              <a:ext cx="1879198" cy="701165"/>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rgbClr val="FFFFFF"/>
                </a:buClr>
                <a:buSzPts val="3000"/>
                <a:buFont typeface="Open Sans"/>
                <a:buNone/>
              </a:pPr>
              <a:r>
                <a:rPr lang="en-US" sz="3000" b="1" i="0" u="none" strike="noStrike" cap="none">
                  <a:solidFill>
                    <a:srgbClr val="FFFFFF"/>
                  </a:solidFill>
                  <a:latin typeface="Open Sans"/>
                  <a:ea typeface="Open Sans"/>
                  <a:cs typeface="Open Sans"/>
                  <a:sym typeface="Open Sans"/>
                </a:rPr>
                <a:t>WHERE</a:t>
              </a:r>
              <a:endParaRPr sz="1400" b="0" i="0" u="none" strike="noStrike" cap="none">
                <a:solidFill>
                  <a:srgbClr val="000000"/>
                </a:solidFill>
                <a:latin typeface="Arial"/>
                <a:ea typeface="Arial"/>
                <a:cs typeface="Arial"/>
                <a:sym typeface="Arial"/>
              </a:endParaRPr>
            </a:p>
          </p:txBody>
        </p:sp>
        <p:sp>
          <p:nvSpPr>
            <p:cNvPr id="802" name="Google Shape;802;p84"/>
            <p:cNvSpPr/>
            <p:nvPr/>
          </p:nvSpPr>
          <p:spPr>
            <a:xfrm>
              <a:off x="2943106" y="3338717"/>
              <a:ext cx="6584448" cy="1011346"/>
            </a:xfrm>
            <a:prstGeom prst="rightArrow">
              <a:avLst>
                <a:gd name="adj1" fmla="val 75000"/>
                <a:gd name="adj2" fmla="val 50000"/>
              </a:avLst>
            </a:prstGeom>
            <a:solidFill>
              <a:srgbClr val="DEF4B3">
                <a:alpha val="8705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84"/>
            <p:cNvSpPr txBox="1"/>
            <p:nvPr/>
          </p:nvSpPr>
          <p:spPr>
            <a:xfrm>
              <a:off x="2943106" y="3465135"/>
              <a:ext cx="6205193" cy="758510"/>
            </a:xfrm>
            <a:prstGeom prst="rect">
              <a:avLst/>
            </a:prstGeom>
            <a:noFill/>
            <a:ln>
              <a:noFill/>
            </a:ln>
          </p:spPr>
          <p:txBody>
            <a:bodyPr spcFirstLastPara="1" wrap="square" lIns="365750" tIns="16500" rIns="16500" bIns="16500" anchor="ctr" anchorCtr="0">
              <a:noAutofit/>
            </a:bodyPr>
            <a:lstStyle/>
            <a:p>
              <a:pPr marL="228600" marR="0" lvl="1" indent="-228600" algn="l" rtl="0">
                <a:lnSpc>
                  <a:spcPct val="90000"/>
                </a:lnSpc>
                <a:spcBef>
                  <a:spcPts val="0"/>
                </a:spcBef>
                <a:spcAft>
                  <a:spcPts val="0"/>
                </a:spcAft>
                <a:buClr>
                  <a:srgbClr val="000000"/>
                </a:buClr>
                <a:buSzPts val="2300"/>
                <a:buFont typeface="Open Sans"/>
                <a:buNone/>
              </a:pPr>
              <a:r>
                <a:rPr lang="en-US" sz="2300" b="1" i="0" u="none" strike="noStrike" cap="none">
                  <a:solidFill>
                    <a:srgbClr val="000000"/>
                  </a:solidFill>
                  <a:latin typeface="Open Sans"/>
                  <a:ea typeface="Open Sans"/>
                  <a:cs typeface="Open Sans"/>
                  <a:sym typeface="Open Sans"/>
                </a:rPr>
                <a:t>When</a:t>
              </a:r>
              <a:r>
                <a:rPr lang="en-US" sz="2300" b="0" i="0" u="none" strike="noStrike" cap="none">
                  <a:solidFill>
                    <a:srgbClr val="000000"/>
                  </a:solidFill>
                  <a:latin typeface="Open Sans"/>
                  <a:ea typeface="Open Sans"/>
                  <a:cs typeface="Open Sans"/>
                  <a:sym typeface="Open Sans"/>
                </a:rPr>
                <a:t> does the gap occur?</a:t>
              </a:r>
              <a:endParaRPr sz="1400" b="0" i="0" u="none" strike="noStrike" cap="none">
                <a:solidFill>
                  <a:srgbClr val="000000"/>
                </a:solidFill>
                <a:latin typeface="Arial"/>
                <a:ea typeface="Arial"/>
                <a:cs typeface="Arial"/>
                <a:sym typeface="Arial"/>
              </a:endParaRPr>
            </a:p>
          </p:txBody>
        </p:sp>
        <p:sp>
          <p:nvSpPr>
            <p:cNvPr id="804" name="Google Shape;804;p84"/>
            <p:cNvSpPr/>
            <p:nvPr/>
          </p:nvSpPr>
          <p:spPr>
            <a:xfrm>
              <a:off x="1129564" y="3463562"/>
              <a:ext cx="1955060" cy="777027"/>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84"/>
            <p:cNvSpPr txBox="1"/>
            <p:nvPr/>
          </p:nvSpPr>
          <p:spPr>
            <a:xfrm>
              <a:off x="1167495" y="3501493"/>
              <a:ext cx="1879198" cy="701165"/>
            </a:xfrm>
            <a:prstGeom prst="rect">
              <a:avLst/>
            </a:prstGeom>
            <a:noFill/>
            <a:ln>
              <a:noFill/>
            </a:ln>
          </p:spPr>
          <p:txBody>
            <a:bodyPr spcFirstLastPara="1" wrap="square" lIns="114300" tIns="57150" rIns="114300" bIns="57150" anchor="ctr" anchorCtr="0">
              <a:noAutofit/>
            </a:bodyPr>
            <a:lstStyle/>
            <a:p>
              <a:pPr marL="0" marR="0" lvl="0" indent="0" algn="ctr" rtl="0">
                <a:lnSpc>
                  <a:spcPct val="90000"/>
                </a:lnSpc>
                <a:spcBef>
                  <a:spcPts val="0"/>
                </a:spcBef>
                <a:spcAft>
                  <a:spcPts val="0"/>
                </a:spcAft>
                <a:buClr>
                  <a:srgbClr val="FFFFFF"/>
                </a:buClr>
                <a:buSzPts val="3000"/>
                <a:buFont typeface="Open Sans"/>
                <a:buNone/>
              </a:pPr>
              <a:r>
                <a:rPr lang="en-US" sz="3000" b="1" i="0" u="none" strike="noStrike" cap="none">
                  <a:solidFill>
                    <a:srgbClr val="FFFFFF"/>
                  </a:solidFill>
                  <a:latin typeface="Open Sans"/>
                  <a:ea typeface="Open Sans"/>
                  <a:cs typeface="Open Sans"/>
                  <a:sym typeface="Open Sans"/>
                </a:rPr>
                <a:t>WHEN</a:t>
              </a:r>
              <a:endParaRPr sz="1400" b="0" i="0" u="none" strike="noStrike" cap="none">
                <a:solidFill>
                  <a:srgbClr val="000000"/>
                </a:solidFill>
                <a:latin typeface="Arial"/>
                <a:ea typeface="Arial"/>
                <a:cs typeface="Arial"/>
                <a:sym typeface="Arial"/>
              </a:endParaRPr>
            </a:p>
          </p:txBody>
        </p:sp>
      </p:grpSp>
      <p:sp>
        <p:nvSpPr>
          <p:cNvPr id="806" name="Google Shape;806;p84"/>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Identify Opportunity Gaps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85"/>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813" name="Google Shape;813;p85"/>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Opportunity Gap</a:t>
            </a:r>
            <a:endParaRPr/>
          </a:p>
        </p:txBody>
      </p:sp>
      <p:graphicFrame>
        <p:nvGraphicFramePr>
          <p:cNvPr id="814" name="Google Shape;814;p85"/>
          <p:cNvGraphicFramePr/>
          <p:nvPr/>
        </p:nvGraphicFramePr>
        <p:xfrm>
          <a:off x="2030079" y="1892092"/>
          <a:ext cx="3000000" cy="3000000"/>
        </p:xfrm>
        <a:graphic>
          <a:graphicData uri="http://schemas.openxmlformats.org/drawingml/2006/table">
            <a:tbl>
              <a:tblPr>
                <a:noFill/>
                <a:tableStyleId>{2F2B84C5-00C2-4F04-A12E-5273A89F4D4D}</a:tableStyleId>
              </a:tblPr>
              <a:tblGrid>
                <a:gridCol w="2011725">
                  <a:extLst>
                    <a:ext uri="{9D8B030D-6E8A-4147-A177-3AD203B41FA5}">
                      <a16:colId xmlns:a16="http://schemas.microsoft.com/office/drawing/2014/main" val="20000"/>
                    </a:ext>
                  </a:extLst>
                </a:gridCol>
                <a:gridCol w="706075">
                  <a:extLst>
                    <a:ext uri="{9D8B030D-6E8A-4147-A177-3AD203B41FA5}">
                      <a16:colId xmlns:a16="http://schemas.microsoft.com/office/drawing/2014/main" val="20001"/>
                    </a:ext>
                  </a:extLst>
                </a:gridCol>
                <a:gridCol w="706075">
                  <a:extLst>
                    <a:ext uri="{9D8B030D-6E8A-4147-A177-3AD203B41FA5}">
                      <a16:colId xmlns:a16="http://schemas.microsoft.com/office/drawing/2014/main" val="20002"/>
                    </a:ext>
                  </a:extLst>
                </a:gridCol>
                <a:gridCol w="706075">
                  <a:extLst>
                    <a:ext uri="{9D8B030D-6E8A-4147-A177-3AD203B41FA5}">
                      <a16:colId xmlns:a16="http://schemas.microsoft.com/office/drawing/2014/main" val="20003"/>
                    </a:ext>
                  </a:extLst>
                </a:gridCol>
                <a:gridCol w="706075">
                  <a:extLst>
                    <a:ext uri="{9D8B030D-6E8A-4147-A177-3AD203B41FA5}">
                      <a16:colId xmlns:a16="http://schemas.microsoft.com/office/drawing/2014/main" val="20004"/>
                    </a:ext>
                  </a:extLst>
                </a:gridCol>
                <a:gridCol w="706075">
                  <a:extLst>
                    <a:ext uri="{9D8B030D-6E8A-4147-A177-3AD203B41FA5}">
                      <a16:colId xmlns:a16="http://schemas.microsoft.com/office/drawing/2014/main" val="20005"/>
                    </a:ext>
                  </a:extLst>
                </a:gridCol>
                <a:gridCol w="706075">
                  <a:extLst>
                    <a:ext uri="{9D8B030D-6E8A-4147-A177-3AD203B41FA5}">
                      <a16:colId xmlns:a16="http://schemas.microsoft.com/office/drawing/2014/main" val="20006"/>
                    </a:ext>
                  </a:extLst>
                </a:gridCol>
                <a:gridCol w="706075">
                  <a:extLst>
                    <a:ext uri="{9D8B030D-6E8A-4147-A177-3AD203B41FA5}">
                      <a16:colId xmlns:a16="http://schemas.microsoft.com/office/drawing/2014/main" val="20007"/>
                    </a:ext>
                  </a:extLst>
                </a:gridCol>
                <a:gridCol w="706075">
                  <a:extLst>
                    <a:ext uri="{9D8B030D-6E8A-4147-A177-3AD203B41FA5}">
                      <a16:colId xmlns:a16="http://schemas.microsoft.com/office/drawing/2014/main" val="20008"/>
                    </a:ext>
                  </a:extLst>
                </a:gridCol>
                <a:gridCol w="706075">
                  <a:extLst>
                    <a:ext uri="{9D8B030D-6E8A-4147-A177-3AD203B41FA5}">
                      <a16:colId xmlns:a16="http://schemas.microsoft.com/office/drawing/2014/main" val="20009"/>
                    </a:ext>
                  </a:extLst>
                </a:gridCol>
              </a:tblGrid>
              <a:tr h="37655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pen Sans"/>
                          <a:ea typeface="Open Sans"/>
                          <a:cs typeface="Open Sans"/>
                          <a:sym typeface="Open Sans"/>
                        </a:rPr>
                        <a:t>Program</a:t>
                      </a:r>
                      <a:endParaRPr sz="1400" u="none" strike="noStrike" cap="none"/>
                    </a:p>
                  </a:txBody>
                  <a:tcPr marL="91450" marR="0" marT="91450" marB="9145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F</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E9FFB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M</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E9FFB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Asian</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E1D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Open Sans"/>
                          <a:ea typeface="Open Sans"/>
                          <a:cs typeface="Open Sans"/>
                          <a:sym typeface="Open Sans"/>
                        </a:rPr>
                        <a:t>Hispan</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E1D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Black</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E1D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White</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FEE1D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Dis</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BAF8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ED</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BAF8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Open Sans"/>
                          <a:ea typeface="Open Sans"/>
                          <a:cs typeface="Open Sans"/>
                          <a:sym typeface="Open Sans"/>
                        </a:rPr>
                        <a:t>EL</a:t>
                      </a:r>
                      <a:endParaRPr sz="1400" u="none" strike="noStrike" cap="none"/>
                    </a:p>
                  </a:txBody>
                  <a:tcPr marL="9525" marR="9525" marT="91450" marB="9145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BAF8FF"/>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Architectural Technology/Tech</a:t>
                      </a:r>
                      <a:r>
                        <a:rPr lang="en-US">
                          <a:latin typeface="Open Sans"/>
                          <a:ea typeface="Open Sans"/>
                          <a:cs typeface="Open Sans"/>
                          <a:sym typeface="Open Sans"/>
                        </a:rPr>
                        <a:t>nician</a:t>
                      </a:r>
                      <a:endParaRPr sz="1400" u="none" strike="noStrike" cap="none"/>
                    </a:p>
                  </a:txBody>
                  <a:tcPr marL="91450" marR="0" marT="91450" marB="91450"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-20%</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49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20%</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FC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8%</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-27%</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49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-13%</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C49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47%</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FC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-9%</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2%</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Open Sans"/>
                          <a:ea typeface="Open Sans"/>
                          <a:cs typeface="Open Sans"/>
                          <a:sym typeface="Open Sans"/>
                        </a:rPr>
                        <a:t>-5%</a:t>
                      </a:r>
                      <a:endParaRPr sz="1400" u="none" strike="noStrike" cap="none"/>
                    </a:p>
                  </a:txBody>
                  <a:tcPr marL="0" marR="0" marT="91450" marB="91450"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815" name="Google Shape;815;p85"/>
          <p:cNvSpPr/>
          <p:nvPr/>
        </p:nvSpPr>
        <p:spPr>
          <a:xfrm>
            <a:off x="5989950" y="1763375"/>
            <a:ext cx="1052100" cy="1119000"/>
          </a:xfrm>
          <a:prstGeom prst="ellipse">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graphicFrame>
        <p:nvGraphicFramePr>
          <p:cNvPr id="816" name="Google Shape;816;p85"/>
          <p:cNvGraphicFramePr/>
          <p:nvPr/>
        </p:nvGraphicFramePr>
        <p:xfrm>
          <a:off x="2152654" y="3125001"/>
          <a:ext cx="3000000" cy="3000000"/>
        </p:xfrm>
        <a:graphic>
          <a:graphicData uri="http://schemas.openxmlformats.org/drawingml/2006/table">
            <a:tbl>
              <a:tblPr firstRow="1" bandRow="1">
                <a:noFill/>
                <a:tableStyleId>{14500727-A86A-41D7-9581-E5F9655842E9}</a:tableStyleId>
              </a:tblPr>
              <a:tblGrid>
                <a:gridCol w="2262600">
                  <a:extLst>
                    <a:ext uri="{9D8B030D-6E8A-4147-A177-3AD203B41FA5}">
                      <a16:colId xmlns:a16="http://schemas.microsoft.com/office/drawing/2014/main" val="20000"/>
                    </a:ext>
                  </a:extLst>
                </a:gridCol>
                <a:gridCol w="4167825">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Who</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Hispanic learners</a:t>
                      </a:r>
                      <a:endParaRPr sz="1400" u="none" strike="noStrike" cap="none"/>
                    </a:p>
                  </a:txBody>
                  <a:tcPr marL="182875" marR="91450" marT="45725" marB="45725"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What </a:t>
                      </a:r>
                      <a:br>
                        <a:rPr lang="en-US" sz="1800" b="1" u="none" strike="noStrike" cap="none"/>
                      </a:br>
                      <a:r>
                        <a:rPr lang="en-US" sz="1400" b="1" u="none" strike="noStrike" cap="none"/>
                        <a:t>(DIRECTION &amp; DEGREE)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Are under-represented by 27 points</a:t>
                      </a:r>
                      <a:endParaRPr sz="1400" u="none" strike="noStrike" cap="none"/>
                    </a:p>
                  </a:txBody>
                  <a:tcPr marL="182875" marR="91450" marT="45725" marB="45725"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Where</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 the Architectural Technology program</a:t>
                      </a:r>
                      <a:endParaRPr sz="1400" u="none" strike="noStrike" cap="none"/>
                    </a:p>
                  </a:txBody>
                  <a:tcPr marL="182875" marR="91450" marT="45725" marB="45725"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6400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When</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 the 2018-19 academic year</a:t>
                      </a:r>
                      <a:endParaRPr sz="1400" u="none" strike="noStrike" cap="none"/>
                    </a:p>
                  </a:txBody>
                  <a:tcPr marL="182875" marR="91450" marT="45725" marB="45725" anchor="ctr">
                    <a:lnL w="9525" cap="flat" cmpd="sng">
                      <a:solidFill>
                        <a:schemeClr val="dk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9"/>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a:t>Workshop Objectives</a:t>
            </a:r>
            <a:endParaRPr/>
          </a:p>
        </p:txBody>
      </p:sp>
      <p:sp>
        <p:nvSpPr>
          <p:cNvPr id="391" name="Google Shape;391;p59"/>
          <p:cNvSpPr txBox="1">
            <a:spLocks noGrp="1"/>
          </p:cNvSpPr>
          <p:nvPr>
            <p:ph type="body" idx="1"/>
          </p:nvPr>
        </p:nvSpPr>
        <p:spPr>
          <a:xfrm>
            <a:off x="838200" y="1990165"/>
            <a:ext cx="10515600" cy="4186800"/>
          </a:xfrm>
          <a:prstGeom prst="rect">
            <a:avLst/>
          </a:prstGeom>
          <a:noFill/>
          <a:ln>
            <a:noFill/>
          </a:ln>
        </p:spPr>
        <p:txBody>
          <a:bodyPr spcFirstLastPara="1" wrap="square" lIns="91425" tIns="45700" rIns="91425" bIns="45700" anchor="t" anchorCtr="0">
            <a:normAutofit fontScale="77500"/>
          </a:bodyPr>
          <a:lstStyle/>
          <a:p>
            <a:pPr marL="457200" lvl="0" indent="-355146" algn="l" rtl="0">
              <a:lnSpc>
                <a:spcPct val="120000"/>
              </a:lnSpc>
              <a:spcBef>
                <a:spcPts val="1000"/>
              </a:spcBef>
              <a:spcAft>
                <a:spcPts val="0"/>
              </a:spcAft>
              <a:buSzPct val="91836"/>
              <a:buChar char="•"/>
            </a:pPr>
            <a:r>
              <a:rPr lang="en-US"/>
              <a:t>Support the CTE community in effectively understanding their data to better identify and close gaps.</a:t>
            </a:r>
            <a:endParaRPr/>
          </a:p>
          <a:p>
            <a:pPr marL="457200" lvl="0" indent="-355146" algn="l" rtl="0">
              <a:lnSpc>
                <a:spcPct val="120000"/>
              </a:lnSpc>
              <a:spcBef>
                <a:spcPts val="1000"/>
              </a:spcBef>
              <a:spcAft>
                <a:spcPts val="0"/>
              </a:spcAft>
              <a:buSzPct val="91836"/>
              <a:buChar char="•"/>
            </a:pPr>
            <a:r>
              <a:rPr lang="en-US"/>
              <a:t>Develop and disseminate ready-to-use guides, templates and materials that can be adapted and used by state and local leaders to facilitate a CTE opportunity gap analysis process at the secondary and postsecondary levels.</a:t>
            </a:r>
            <a:endParaRPr/>
          </a:p>
          <a:p>
            <a:pPr marL="457200" lvl="0" indent="-355146" algn="l" rtl="0">
              <a:lnSpc>
                <a:spcPct val="120000"/>
              </a:lnSpc>
              <a:spcBef>
                <a:spcPts val="1000"/>
              </a:spcBef>
              <a:spcAft>
                <a:spcPts val="0"/>
              </a:spcAft>
              <a:buSzPct val="91836"/>
              <a:buChar char="•"/>
            </a:pPr>
            <a:r>
              <a:rPr lang="en-US"/>
              <a:t>Build state capacity to use Advance CTE’s opportunity gap analysis tools through a train-the-trainer strategy. </a:t>
            </a:r>
            <a:endParaRPr/>
          </a:p>
          <a:p>
            <a:pPr marL="457200" lvl="0" indent="-355146" algn="l" rtl="0">
              <a:lnSpc>
                <a:spcPct val="120000"/>
              </a:lnSpc>
              <a:spcBef>
                <a:spcPts val="1000"/>
              </a:spcBef>
              <a:spcAft>
                <a:spcPts val="0"/>
              </a:spcAft>
              <a:buSzPct val="91836"/>
              <a:buChar char="•"/>
            </a:pPr>
            <a:r>
              <a:rPr lang="en-US"/>
              <a:t>Support state and local CTE leaders to make changes in policy and practice that will improve equity access for under-represented learner populations.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86"/>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823" name="Google Shape;823;p86"/>
          <p:cNvSpPr txBox="1">
            <a:spLocks noGrp="1"/>
          </p:cNvSpPr>
          <p:nvPr>
            <p:ph type="body" idx="1"/>
          </p:nvPr>
        </p:nvSpPr>
        <p:spPr>
          <a:xfrm>
            <a:off x="838200" y="1413250"/>
            <a:ext cx="8451000" cy="4351200"/>
          </a:xfrm>
          <a:prstGeom prst="rect">
            <a:avLst/>
          </a:prstGeom>
          <a:noFill/>
          <a:ln>
            <a:noFill/>
          </a:ln>
        </p:spPr>
        <p:txBody>
          <a:bodyPr spcFirstLastPara="1" wrap="square" lIns="91425" tIns="45700" rIns="91425" bIns="45700" anchor="t" anchorCtr="0">
            <a:normAutofit fontScale="92500" lnSpcReduction="20000"/>
          </a:bodyPr>
          <a:lstStyle/>
          <a:p>
            <a:pPr marL="461963" lvl="0" indent="-448246" algn="l" rtl="0">
              <a:lnSpc>
                <a:spcPct val="125000"/>
              </a:lnSpc>
              <a:spcBef>
                <a:spcPts val="0"/>
              </a:spcBef>
              <a:spcAft>
                <a:spcPts val="0"/>
              </a:spcAft>
              <a:buClr>
                <a:schemeClr val="accent3"/>
              </a:buClr>
              <a:buSzPct val="119999"/>
              <a:buFont typeface="Noto Sans"/>
              <a:buChar char="✔"/>
            </a:pPr>
            <a:r>
              <a:rPr lang="en-US" sz="2400"/>
              <a:t>Hispanic students are under-represented by 15 or more percentage points in 10 of 27 programs</a:t>
            </a:r>
            <a:endParaRPr/>
          </a:p>
          <a:p>
            <a:pPr marL="461963" lvl="0" indent="-448246" algn="l" rtl="0">
              <a:lnSpc>
                <a:spcPct val="125000"/>
              </a:lnSpc>
              <a:spcBef>
                <a:spcPts val="1000"/>
              </a:spcBef>
              <a:spcAft>
                <a:spcPts val="0"/>
              </a:spcAft>
              <a:buClr>
                <a:schemeClr val="accent3"/>
              </a:buClr>
              <a:buSzPct val="119999"/>
              <a:buFont typeface="Noto Sans"/>
              <a:buChar char="✔"/>
            </a:pPr>
            <a:r>
              <a:rPr lang="en-US" sz="2400"/>
              <a:t>Black students are under-represented by over 15 percentage points in STEM-related programs (Computer Programming, Manufacturing Engineer, General Engineering)</a:t>
            </a:r>
            <a:endParaRPr/>
          </a:p>
          <a:p>
            <a:pPr marL="461963" lvl="0" indent="-448246" algn="l" rtl="0">
              <a:lnSpc>
                <a:spcPct val="125000"/>
              </a:lnSpc>
              <a:spcBef>
                <a:spcPts val="1000"/>
              </a:spcBef>
              <a:spcAft>
                <a:spcPts val="0"/>
              </a:spcAft>
              <a:buClr>
                <a:schemeClr val="accent3"/>
              </a:buClr>
              <a:buSzPct val="119999"/>
              <a:buFont typeface="Noto Sans"/>
              <a:buChar char="✔"/>
            </a:pPr>
            <a:r>
              <a:rPr lang="en-US" sz="2400"/>
              <a:t>Learners with disabilities are over-represented in five programs by more than 50 percentage points</a:t>
            </a:r>
            <a:endParaRPr/>
          </a:p>
          <a:p>
            <a:pPr marL="461963" lvl="0" indent="-448246" algn="l" rtl="0">
              <a:lnSpc>
                <a:spcPct val="125000"/>
              </a:lnSpc>
              <a:spcBef>
                <a:spcPts val="1000"/>
              </a:spcBef>
              <a:spcAft>
                <a:spcPts val="0"/>
              </a:spcAft>
              <a:buClr>
                <a:schemeClr val="accent3"/>
              </a:buClr>
              <a:buSzPct val="119999"/>
              <a:buFont typeface="Noto Sans"/>
              <a:buChar char="✔"/>
            </a:pPr>
            <a:r>
              <a:rPr lang="en-US" sz="2400"/>
              <a:t>16 of 27 programs have an over-representation of economically disadvantaged learners’</a:t>
            </a:r>
            <a:endParaRPr/>
          </a:p>
        </p:txBody>
      </p:sp>
      <p:sp>
        <p:nvSpPr>
          <p:cNvPr id="824" name="Google Shape;824;p86"/>
          <p:cNvSpPr txBox="1">
            <a:spLocks noGrp="1"/>
          </p:cNvSpPr>
          <p:nvPr>
            <p:ph type="title"/>
          </p:nvPr>
        </p:nvSpPr>
        <p:spPr>
          <a:xfrm>
            <a:off x="838200" y="518247"/>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Observations for Heartland Community College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7"/>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831" name="Google Shape;831;p87"/>
          <p:cNvSpPr txBox="1">
            <a:spLocks noGrp="1"/>
          </p:cNvSpPr>
          <p:nvPr>
            <p:ph type="body" idx="1"/>
          </p:nvPr>
        </p:nvSpPr>
        <p:spPr>
          <a:xfrm>
            <a:off x="838200" y="1825625"/>
            <a:ext cx="9104086" cy="4351338"/>
          </a:xfrm>
          <a:prstGeom prst="rect">
            <a:avLst/>
          </a:prstGeom>
          <a:noFill/>
          <a:ln>
            <a:noFill/>
          </a:ln>
        </p:spPr>
        <p:txBody>
          <a:bodyPr spcFirstLastPara="1" wrap="square" lIns="91425" tIns="45700" rIns="91425" bIns="45700" anchor="t" anchorCtr="0">
            <a:normAutofit/>
          </a:bodyPr>
          <a:lstStyle/>
          <a:p>
            <a:pPr marL="320040" lvl="0" indent="-320040" algn="l" rtl="0">
              <a:lnSpc>
                <a:spcPct val="130769"/>
              </a:lnSpc>
              <a:spcBef>
                <a:spcPts val="0"/>
              </a:spcBef>
              <a:spcAft>
                <a:spcPts val="0"/>
              </a:spcAft>
              <a:buClr>
                <a:schemeClr val="accent2"/>
              </a:buClr>
              <a:buSzPts val="2600"/>
              <a:buChar char="•"/>
            </a:pPr>
            <a:r>
              <a:rPr lang="en-US" sz="2600"/>
              <a:t>Only looking at one year of enrollment</a:t>
            </a:r>
            <a:endParaRPr/>
          </a:p>
          <a:p>
            <a:pPr marL="320040" lvl="0" indent="-320040" algn="l" rtl="0">
              <a:lnSpc>
                <a:spcPct val="130769"/>
              </a:lnSpc>
              <a:spcBef>
                <a:spcPts val="600"/>
              </a:spcBef>
              <a:spcAft>
                <a:spcPts val="0"/>
              </a:spcAft>
              <a:buClr>
                <a:schemeClr val="accent2"/>
              </a:buClr>
              <a:buSzPts val="2600"/>
              <a:buChar char="•"/>
            </a:pPr>
            <a:r>
              <a:rPr lang="en-US" sz="2600"/>
              <a:t>Not looking at performance — </a:t>
            </a:r>
            <a:br>
              <a:rPr lang="en-US" sz="2600"/>
            </a:br>
            <a:r>
              <a:rPr lang="en-US" sz="2600"/>
              <a:t>that is another discussion but similar process</a:t>
            </a:r>
            <a:endParaRPr/>
          </a:p>
          <a:p>
            <a:pPr marL="320040" lvl="0" indent="-320040" algn="l" rtl="0">
              <a:lnSpc>
                <a:spcPct val="130769"/>
              </a:lnSpc>
              <a:spcBef>
                <a:spcPts val="600"/>
              </a:spcBef>
              <a:spcAft>
                <a:spcPts val="0"/>
              </a:spcAft>
              <a:buClr>
                <a:schemeClr val="accent2"/>
              </a:buClr>
              <a:buSzPts val="2600"/>
              <a:buChar char="•"/>
            </a:pPr>
            <a:r>
              <a:rPr lang="en-US" sz="2600"/>
              <a:t>N-size differs by program</a:t>
            </a:r>
            <a:endParaRPr/>
          </a:p>
          <a:p>
            <a:pPr marL="320040" lvl="0" indent="-320040" algn="l" rtl="0">
              <a:lnSpc>
                <a:spcPct val="130769"/>
              </a:lnSpc>
              <a:spcBef>
                <a:spcPts val="600"/>
              </a:spcBef>
              <a:spcAft>
                <a:spcPts val="0"/>
              </a:spcAft>
              <a:buClr>
                <a:schemeClr val="accent2"/>
              </a:buClr>
              <a:buSzPts val="2600"/>
              <a:buChar char="•"/>
            </a:pPr>
            <a:r>
              <a:rPr lang="en-US" sz="2600"/>
              <a:t>Different levels of data expertise</a:t>
            </a:r>
            <a:endParaRPr/>
          </a:p>
          <a:p>
            <a:pPr marL="320040" lvl="0" indent="-320040" algn="l" rtl="0">
              <a:lnSpc>
                <a:spcPct val="130769"/>
              </a:lnSpc>
              <a:spcBef>
                <a:spcPts val="600"/>
              </a:spcBef>
              <a:spcAft>
                <a:spcPts val="0"/>
              </a:spcAft>
              <a:buClr>
                <a:schemeClr val="accent2"/>
              </a:buClr>
              <a:buSzPts val="2600"/>
              <a:buChar char="•"/>
            </a:pPr>
            <a:r>
              <a:rPr lang="en-US" sz="2600"/>
              <a:t>Might not have all perspectives present today</a:t>
            </a:r>
            <a:endParaRPr/>
          </a:p>
          <a:p>
            <a:pPr marL="228600" lvl="0" indent="-63500" algn="l" rtl="0">
              <a:lnSpc>
                <a:spcPct val="90000"/>
              </a:lnSpc>
              <a:spcBef>
                <a:spcPts val="1600"/>
              </a:spcBef>
              <a:spcAft>
                <a:spcPts val="0"/>
              </a:spcAft>
              <a:buClr>
                <a:schemeClr val="dk1"/>
              </a:buClr>
              <a:buSzPts val="2600"/>
              <a:buNone/>
            </a:pPr>
            <a:endParaRPr sz="2600"/>
          </a:p>
        </p:txBody>
      </p:sp>
      <p:sp>
        <p:nvSpPr>
          <p:cNvPr id="832" name="Google Shape;832;p87"/>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Limitations of Data Analysis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8"/>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pic>
        <p:nvPicPr>
          <p:cNvPr id="839" name="Google Shape;839;p88"/>
          <p:cNvPicPr preferRelativeResize="0"/>
          <p:nvPr/>
        </p:nvPicPr>
        <p:blipFill rotWithShape="1">
          <a:blip r:embed="rId3">
            <a:alphaModFix/>
          </a:blip>
          <a:srcRect/>
          <a:stretch/>
        </p:blipFill>
        <p:spPr>
          <a:xfrm>
            <a:off x="152400" y="152400"/>
            <a:ext cx="11887201" cy="6236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89"/>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sp>
        <p:nvSpPr>
          <p:cNvPr id="846" name="Google Shape;846;p89"/>
          <p:cNvSpPr txBox="1">
            <a:spLocks noGrp="1"/>
          </p:cNvSpPr>
          <p:nvPr>
            <p:ph type="body" idx="1"/>
          </p:nvPr>
        </p:nvSpPr>
        <p:spPr>
          <a:xfrm>
            <a:off x="838201" y="1825625"/>
            <a:ext cx="7014028" cy="4342946"/>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sz="3100" b="1"/>
              <a:t>Considerations for identifying opportunity gaps</a:t>
            </a:r>
            <a:endParaRPr/>
          </a:p>
          <a:p>
            <a:pPr marL="320040" lvl="1" indent="-320040" algn="l" rtl="0">
              <a:lnSpc>
                <a:spcPct val="125000"/>
              </a:lnSpc>
              <a:spcBef>
                <a:spcPts val="600"/>
              </a:spcBef>
              <a:spcAft>
                <a:spcPts val="0"/>
              </a:spcAft>
              <a:buClr>
                <a:schemeClr val="accent2"/>
              </a:buClr>
              <a:buSzPct val="100000"/>
              <a:buChar char="•"/>
            </a:pPr>
            <a:r>
              <a:rPr lang="en-US"/>
              <a:t>Do you see any gaps in the most popular programs (those with the highest enrollment)?</a:t>
            </a:r>
            <a:endParaRPr/>
          </a:p>
          <a:p>
            <a:pPr marL="320040" lvl="1" indent="-320040" algn="l" rtl="0">
              <a:lnSpc>
                <a:spcPct val="125000"/>
              </a:lnSpc>
              <a:spcBef>
                <a:spcPts val="600"/>
              </a:spcBef>
              <a:spcAft>
                <a:spcPts val="0"/>
              </a:spcAft>
              <a:buClr>
                <a:schemeClr val="accent2"/>
              </a:buClr>
              <a:buSzPct val="100000"/>
              <a:buChar char="•"/>
            </a:pPr>
            <a:r>
              <a:rPr lang="en-US"/>
              <a:t>Which programs have the most sizable gaps? </a:t>
            </a:r>
            <a:endParaRPr/>
          </a:p>
          <a:p>
            <a:pPr marL="320040" lvl="1" indent="-320040" algn="l" rtl="0">
              <a:lnSpc>
                <a:spcPct val="125000"/>
              </a:lnSpc>
              <a:spcBef>
                <a:spcPts val="600"/>
              </a:spcBef>
              <a:spcAft>
                <a:spcPts val="0"/>
              </a:spcAft>
              <a:buClr>
                <a:schemeClr val="accent2"/>
              </a:buClr>
              <a:buSzPct val="100000"/>
              <a:buChar char="•"/>
            </a:pPr>
            <a:r>
              <a:rPr lang="en-US"/>
              <a:t>Do any programs have a compromising n-size (20 or fewer)? Do not spend too much time on these.</a:t>
            </a:r>
            <a:endParaRPr/>
          </a:p>
          <a:p>
            <a:pPr marL="320040" lvl="1" indent="-320040" algn="l" rtl="0">
              <a:lnSpc>
                <a:spcPct val="125000"/>
              </a:lnSpc>
              <a:spcBef>
                <a:spcPts val="600"/>
              </a:spcBef>
              <a:spcAft>
                <a:spcPts val="0"/>
              </a:spcAft>
              <a:buClr>
                <a:schemeClr val="accent2"/>
              </a:buClr>
              <a:buSzPct val="100000"/>
              <a:buChar char="•"/>
            </a:pPr>
            <a:r>
              <a:rPr lang="en-US"/>
              <a:t>Are any gaps unexpected and/or not currently being addressed? </a:t>
            </a:r>
            <a:endParaRPr/>
          </a:p>
          <a:p>
            <a:pPr marL="320040" lvl="1" indent="-320040" algn="l" rtl="0">
              <a:lnSpc>
                <a:spcPct val="125000"/>
              </a:lnSpc>
              <a:spcBef>
                <a:spcPts val="600"/>
              </a:spcBef>
              <a:spcAft>
                <a:spcPts val="0"/>
              </a:spcAft>
              <a:buClr>
                <a:schemeClr val="accent2"/>
              </a:buClr>
              <a:buSzPct val="100000"/>
              <a:buChar char="•"/>
            </a:pPr>
            <a:r>
              <a:rPr lang="en-US"/>
              <a:t>Are there programs with opportunity gaps for multiple subgroups?</a:t>
            </a:r>
            <a:endParaRPr/>
          </a:p>
        </p:txBody>
      </p:sp>
      <p:sp>
        <p:nvSpPr>
          <p:cNvPr id="847" name="Google Shape;847;p89"/>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Group Activity</a:t>
            </a:r>
            <a:endParaRPr/>
          </a:p>
        </p:txBody>
      </p:sp>
      <p:sp>
        <p:nvSpPr>
          <p:cNvPr id="848" name="Google Shape;848;p89"/>
          <p:cNvSpPr/>
          <p:nvPr/>
        </p:nvSpPr>
        <p:spPr>
          <a:xfrm>
            <a:off x="8354950" y="2731350"/>
            <a:ext cx="3587700" cy="2130300"/>
          </a:xfrm>
          <a:prstGeom prst="roundRect">
            <a:avLst>
              <a:gd name="adj" fmla="val 0"/>
            </a:avLst>
          </a:prstGeom>
          <a:solidFill>
            <a:schemeClr val="accent2"/>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Open Sans"/>
              <a:ea typeface="Open Sans"/>
              <a:cs typeface="Open Sans"/>
              <a:sym typeface="Open Sans"/>
            </a:endParaRPr>
          </a:p>
        </p:txBody>
      </p:sp>
      <p:sp>
        <p:nvSpPr>
          <p:cNvPr id="849" name="Google Shape;849;p89"/>
          <p:cNvSpPr txBox="1"/>
          <p:nvPr/>
        </p:nvSpPr>
        <p:spPr>
          <a:xfrm>
            <a:off x="8561658" y="2826741"/>
            <a:ext cx="31743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Open Sans"/>
                <a:ea typeface="Open Sans"/>
                <a:cs typeface="Open Sans"/>
                <a:sym typeface="Open Sans"/>
              </a:rPr>
              <a:t>Do not focus on causes of problems — provide statements supported by data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90"/>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
        <p:nvSpPr>
          <p:cNvPr id="856" name="Google Shape;856;p90"/>
          <p:cNvSpPr txBox="1">
            <a:spLocks noGrp="1"/>
          </p:cNvSpPr>
          <p:nvPr>
            <p:ph type="body" idx="1"/>
          </p:nvPr>
        </p:nvSpPr>
        <p:spPr>
          <a:xfrm>
            <a:off x="358475" y="1420850"/>
            <a:ext cx="6926700" cy="4842300"/>
          </a:xfrm>
          <a:prstGeom prst="rect">
            <a:avLst/>
          </a:prstGeom>
          <a:noFill/>
          <a:ln>
            <a:noFill/>
          </a:ln>
        </p:spPr>
        <p:txBody>
          <a:bodyPr spcFirstLastPara="1" wrap="square" lIns="91425" tIns="45700" rIns="91425" bIns="45700" anchor="t" anchorCtr="0">
            <a:noAutofit/>
          </a:bodyPr>
          <a:lstStyle/>
          <a:p>
            <a:pPr marL="320040" lvl="0" indent="-320040" algn="l" rtl="0">
              <a:lnSpc>
                <a:spcPct val="141666"/>
              </a:lnSpc>
              <a:spcBef>
                <a:spcPts val="0"/>
              </a:spcBef>
              <a:spcAft>
                <a:spcPts val="0"/>
              </a:spcAft>
              <a:buClr>
                <a:schemeClr val="accent2"/>
              </a:buClr>
              <a:buSzPts val="2400"/>
              <a:buChar char="•"/>
            </a:pPr>
            <a:r>
              <a:rPr lang="en-US" sz="2400"/>
              <a:t>Using the secondary mock data dashboard in in your breakouts</a:t>
            </a:r>
            <a:endParaRPr/>
          </a:p>
          <a:p>
            <a:pPr marL="320040" lvl="0" indent="-320040" algn="l" rtl="0">
              <a:lnSpc>
                <a:spcPct val="141666"/>
              </a:lnSpc>
              <a:spcBef>
                <a:spcPts val="600"/>
              </a:spcBef>
              <a:spcAft>
                <a:spcPts val="0"/>
              </a:spcAft>
              <a:buClr>
                <a:schemeClr val="accent2"/>
              </a:buClr>
              <a:buSzPts val="2400"/>
              <a:buChar char="•"/>
            </a:pPr>
            <a:r>
              <a:rPr lang="en-US" sz="2400"/>
              <a:t>Select a reporter/recorder in your group</a:t>
            </a:r>
            <a:endParaRPr/>
          </a:p>
          <a:p>
            <a:pPr marL="320040" lvl="0" indent="-320040" algn="l" rtl="0">
              <a:lnSpc>
                <a:spcPct val="141666"/>
              </a:lnSpc>
              <a:spcBef>
                <a:spcPts val="600"/>
              </a:spcBef>
              <a:spcAft>
                <a:spcPts val="0"/>
              </a:spcAft>
              <a:buClr>
                <a:schemeClr val="accent2"/>
              </a:buClr>
              <a:buSzPts val="2400"/>
              <a:buChar char="•"/>
            </a:pPr>
            <a:r>
              <a:rPr lang="en-US" sz="2400"/>
              <a:t>In small groups, examine your data dashboard, answer questions and </a:t>
            </a:r>
            <a:r>
              <a:rPr lang="en-US" sz="2400" b="1"/>
              <a:t>identify three opportunity gaps</a:t>
            </a:r>
            <a:endParaRPr sz="2400" b="1"/>
          </a:p>
          <a:p>
            <a:pPr marL="320040" lvl="0" indent="-313690" algn="l" rtl="0">
              <a:lnSpc>
                <a:spcPct val="141666"/>
              </a:lnSpc>
              <a:spcBef>
                <a:spcPts val="600"/>
              </a:spcBef>
              <a:spcAft>
                <a:spcPts val="0"/>
              </a:spcAft>
              <a:buSzPts val="2300"/>
              <a:buChar char="•"/>
            </a:pPr>
            <a:r>
              <a:rPr lang="en-US" sz="2300"/>
              <a:t>Facilitators will keep a record of the “gaps” identified in each breakout group to use for Day 2 (Group will select one gap for Day 2)</a:t>
            </a:r>
            <a:endParaRPr sz="2300"/>
          </a:p>
          <a:p>
            <a:pPr marL="320040" lvl="0" indent="-167640" algn="l" rtl="0">
              <a:lnSpc>
                <a:spcPct val="141666"/>
              </a:lnSpc>
              <a:spcBef>
                <a:spcPts val="600"/>
              </a:spcBef>
              <a:spcAft>
                <a:spcPts val="0"/>
              </a:spcAft>
              <a:buClr>
                <a:schemeClr val="accent2"/>
              </a:buClr>
              <a:buSzPts val="2400"/>
              <a:buNone/>
            </a:pPr>
            <a:endParaRPr sz="2400"/>
          </a:p>
        </p:txBody>
      </p:sp>
      <p:sp>
        <p:nvSpPr>
          <p:cNvPr id="857" name="Google Shape;857;p90"/>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Group Activity</a:t>
            </a:r>
            <a:endParaRPr/>
          </a:p>
        </p:txBody>
      </p:sp>
      <p:sp>
        <p:nvSpPr>
          <p:cNvPr id="858" name="Google Shape;858;p90"/>
          <p:cNvSpPr/>
          <p:nvPr/>
        </p:nvSpPr>
        <p:spPr>
          <a:xfrm>
            <a:off x="8757038" y="3037397"/>
            <a:ext cx="3434962" cy="1741335"/>
          </a:xfrm>
          <a:prstGeom prst="roundRect">
            <a:avLst>
              <a:gd name="adj" fmla="val 0"/>
            </a:avLst>
          </a:prstGeom>
          <a:solidFill>
            <a:schemeClr val="accent2"/>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Open Sans"/>
                <a:ea typeface="Open Sans"/>
                <a:cs typeface="Open Sans"/>
                <a:sym typeface="Open Sans"/>
              </a:rPr>
              <a:t>Secondary Mock Data Spreadsheet Handout</a:t>
            </a:r>
            <a:endParaRPr sz="2200" b="0" i="0" u="none" strike="noStrike" cap="none">
              <a:solidFill>
                <a:schemeClr val="lt1"/>
              </a:solidFill>
              <a:latin typeface="Open Sans"/>
              <a:ea typeface="Open Sans"/>
              <a:cs typeface="Open Sans"/>
              <a:sym typeface="Open Sans"/>
            </a:endParaRPr>
          </a:p>
        </p:txBody>
      </p:sp>
      <p:pic>
        <p:nvPicPr>
          <p:cNvPr id="859" name="Google Shape;859;p90"/>
          <p:cNvPicPr preferRelativeResize="0"/>
          <p:nvPr/>
        </p:nvPicPr>
        <p:blipFill rotWithShape="1">
          <a:blip r:embed="rId3">
            <a:alphaModFix/>
          </a:blip>
          <a:srcRect/>
          <a:stretch/>
        </p:blipFill>
        <p:spPr>
          <a:xfrm>
            <a:off x="7285071" y="3429000"/>
            <a:ext cx="1135721" cy="82597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91"/>
          <p:cNvSpPr txBox="1">
            <a:spLocks noGrp="1"/>
          </p:cNvSpPr>
          <p:nvPr>
            <p:ph type="sldNum" idx="12"/>
          </p:nvPr>
        </p:nvSpPr>
        <p:spPr>
          <a:xfrm>
            <a:off x="8324991" y="6546294"/>
            <a:ext cx="2493900" cy="301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
        <p:nvSpPr>
          <p:cNvPr id="866" name="Google Shape;866;p9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sz="10000"/>
          </a:p>
          <a:p>
            <a:pPr marL="0" lvl="0" indent="0" algn="ctr" rtl="0">
              <a:spcBef>
                <a:spcPts val="1000"/>
              </a:spcBef>
              <a:spcAft>
                <a:spcPts val="0"/>
              </a:spcAft>
              <a:buNone/>
            </a:pPr>
            <a:r>
              <a:rPr lang="en-US" sz="10000" b="1"/>
              <a:t>BREAK</a:t>
            </a:r>
            <a:endParaRPr sz="10000" b="1"/>
          </a:p>
          <a:p>
            <a:pPr marL="0" lvl="0" indent="0" algn="l" rtl="0">
              <a:spcBef>
                <a:spcPts val="10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92"/>
          <p:cNvSpPr txBox="1">
            <a:spLocks noGrp="1"/>
          </p:cNvSpPr>
          <p:nvPr>
            <p:ph type="sldNum" idx="12"/>
          </p:nvPr>
        </p:nvSpPr>
        <p:spPr>
          <a:xfrm>
            <a:off x="8324991" y="6546294"/>
            <a:ext cx="2493900" cy="301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
        <p:nvSpPr>
          <p:cNvPr id="873" name="Google Shape;873;p92"/>
          <p:cNvSpPr txBox="1">
            <a:spLocks noGrp="1"/>
          </p:cNvSpPr>
          <p:nvPr>
            <p:ph type="body" idx="1"/>
          </p:nvPr>
        </p:nvSpPr>
        <p:spPr>
          <a:xfrm>
            <a:off x="0" y="1413125"/>
            <a:ext cx="12192000" cy="5133300"/>
          </a:xfrm>
          <a:prstGeom prst="rect">
            <a:avLst/>
          </a:prstGeom>
        </p:spPr>
        <p:txBody>
          <a:bodyPr spcFirstLastPara="1" wrap="square" lIns="91425" tIns="45700" rIns="91425" bIns="45700" anchor="t" anchorCtr="0">
            <a:normAutofit lnSpcReduction="10000"/>
          </a:bodyPr>
          <a:lstStyle/>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US"/>
              <a:t>Spread glitter, not shade</a:t>
            </a:r>
            <a:endParaRPr/>
          </a:p>
          <a:p>
            <a:pPr marL="457200" lvl="0" indent="-342900" algn="l" rtl="0">
              <a:spcBef>
                <a:spcPts val="0"/>
              </a:spcBef>
              <a:spcAft>
                <a:spcPts val="0"/>
              </a:spcAft>
              <a:buSzPts val="1800"/>
              <a:buChar char="•"/>
            </a:pPr>
            <a:r>
              <a:rPr lang="en-US"/>
              <a:t>Cultivate a safe space to share without judgment</a:t>
            </a:r>
            <a:endParaRPr/>
          </a:p>
          <a:p>
            <a:pPr marL="457200" lvl="0" indent="-342900" algn="l" rtl="0">
              <a:spcBef>
                <a:spcPts val="0"/>
              </a:spcBef>
              <a:spcAft>
                <a:spcPts val="0"/>
              </a:spcAft>
              <a:buSzPts val="1800"/>
              <a:buChar char="•"/>
            </a:pPr>
            <a:r>
              <a:rPr lang="en-US"/>
              <a:t>Make space, take space</a:t>
            </a:r>
            <a:endParaRPr/>
          </a:p>
          <a:p>
            <a:pPr marL="457200" lvl="0" indent="-342900" algn="l" rtl="0">
              <a:spcBef>
                <a:spcPts val="0"/>
              </a:spcBef>
              <a:spcAft>
                <a:spcPts val="0"/>
              </a:spcAft>
              <a:buSzPts val="1800"/>
              <a:buChar char="•"/>
            </a:pPr>
            <a:r>
              <a:rPr lang="en-US"/>
              <a:t>There are no bad ideas</a:t>
            </a:r>
            <a:endParaRPr/>
          </a:p>
          <a:p>
            <a:pPr marL="457200" lvl="0" indent="-342900" algn="l" rtl="0">
              <a:spcBef>
                <a:spcPts val="0"/>
              </a:spcBef>
              <a:spcAft>
                <a:spcPts val="0"/>
              </a:spcAft>
              <a:buSzPts val="1800"/>
              <a:buChar char="•"/>
            </a:pPr>
            <a:r>
              <a:rPr lang="en-US"/>
              <a:t>Commit to being fully present</a:t>
            </a:r>
            <a:endParaRPr/>
          </a:p>
          <a:p>
            <a:pPr marL="457200" lvl="0" indent="-342900" algn="l" rtl="0">
              <a:spcBef>
                <a:spcPts val="0"/>
              </a:spcBef>
              <a:spcAft>
                <a:spcPts val="0"/>
              </a:spcAft>
              <a:buSzPts val="1800"/>
              <a:buChar char="•"/>
            </a:pPr>
            <a:r>
              <a:rPr lang="en-US"/>
              <a:t>Commit to defining acronyms</a:t>
            </a:r>
            <a:endParaRPr/>
          </a:p>
          <a:p>
            <a:pPr marL="457200" lvl="0" indent="-342900" algn="l" rtl="0">
              <a:spcBef>
                <a:spcPts val="1000"/>
              </a:spcBef>
              <a:spcAft>
                <a:spcPts val="0"/>
              </a:spcAft>
              <a:buSzPts val="1800"/>
              <a:buChar char="•"/>
            </a:pPr>
            <a:r>
              <a:rPr lang="en-US"/>
              <a:t>Assume best intentions - safe space, trust, respect, and all voices are heard</a:t>
            </a:r>
            <a:endParaRPr/>
          </a:p>
          <a:p>
            <a:pPr marL="457200" lvl="0" indent="-342900" algn="l" rtl="0">
              <a:spcBef>
                <a:spcPts val="0"/>
              </a:spcBef>
              <a:spcAft>
                <a:spcPts val="0"/>
              </a:spcAft>
              <a:buSzPts val="1800"/>
              <a:buChar char="•"/>
            </a:pPr>
            <a:r>
              <a:rPr lang="en-US"/>
              <a:t>Make connections - build relationships</a:t>
            </a:r>
            <a:endParaRPr/>
          </a:p>
          <a:p>
            <a:pPr marL="457200" lvl="0" indent="-342900" algn="l" rtl="0">
              <a:spcBef>
                <a:spcPts val="0"/>
              </a:spcBef>
              <a:spcAft>
                <a:spcPts val="0"/>
              </a:spcAft>
              <a:buSzPts val="1800"/>
              <a:buChar char="•"/>
            </a:pPr>
            <a:r>
              <a:rPr lang="en-US"/>
              <a:t>Act with purpose - action oriented, use time wisely</a:t>
            </a:r>
            <a:endParaRPr/>
          </a:p>
          <a:p>
            <a:pPr marL="457200" lvl="0" indent="-342900" algn="l" rtl="0">
              <a:spcBef>
                <a:spcPts val="0"/>
              </a:spcBef>
              <a:spcAft>
                <a:spcPts val="0"/>
              </a:spcAft>
              <a:buSzPts val="1800"/>
              <a:buChar char="•"/>
            </a:pPr>
            <a:r>
              <a:rPr lang="en-US"/>
              <a:t>Communicate challenges</a:t>
            </a:r>
            <a:endParaRPr/>
          </a:p>
          <a:p>
            <a:pPr marL="457200" lvl="0" indent="-342900" algn="l" rtl="0">
              <a:spcBef>
                <a:spcPts val="0"/>
              </a:spcBef>
              <a:spcAft>
                <a:spcPts val="0"/>
              </a:spcAft>
              <a:buSzPts val="1800"/>
              <a:buChar char="•"/>
            </a:pPr>
            <a:r>
              <a:rPr lang="en-US"/>
              <a:t>Avoid technology distractions</a:t>
            </a:r>
            <a:endParaRPr/>
          </a:p>
          <a:p>
            <a:pPr marL="457200" lvl="0" indent="-342900" algn="l" rtl="0">
              <a:spcBef>
                <a:spcPts val="0"/>
              </a:spcBef>
              <a:spcAft>
                <a:spcPts val="0"/>
              </a:spcAft>
              <a:buSzPts val="1800"/>
              <a:buChar char="•"/>
            </a:pPr>
            <a:r>
              <a:rPr lang="en-US"/>
              <a:t>Virtual: (Mute your sound unless you’re talking) - Virtual</a:t>
            </a:r>
            <a:endParaRPr/>
          </a:p>
        </p:txBody>
      </p:sp>
      <p:sp>
        <p:nvSpPr>
          <p:cNvPr id="874" name="Google Shape;874;p92"/>
          <p:cNvSpPr txBox="1">
            <a:spLocks noGrp="1"/>
          </p:cNvSpPr>
          <p:nvPr>
            <p:ph type="title"/>
          </p:nvPr>
        </p:nvSpPr>
        <p:spPr>
          <a:xfrm>
            <a:off x="838200" y="229922"/>
            <a:ext cx="10515600" cy="1183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Revisiting Community Agreements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93"/>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Root Cause Analysis</a:t>
            </a:r>
            <a:endParaRPr/>
          </a:p>
        </p:txBody>
      </p:sp>
      <p:pic>
        <p:nvPicPr>
          <p:cNvPr id="881" name="Google Shape;881;p93"/>
          <p:cNvPicPr preferRelativeResize="0">
            <a:picLocks noGrp="1"/>
          </p:cNvPicPr>
          <p:nvPr>
            <p:ph type="body" idx="1"/>
          </p:nvPr>
        </p:nvPicPr>
        <p:blipFill rotWithShape="1">
          <a:blip r:embed="rId3">
            <a:alphaModFix/>
          </a:blip>
          <a:srcRect/>
          <a:stretch/>
        </p:blipFill>
        <p:spPr>
          <a:xfrm>
            <a:off x="462525" y="1455647"/>
            <a:ext cx="5633475" cy="4746990"/>
          </a:xfrm>
          <a:prstGeom prst="rect">
            <a:avLst/>
          </a:prstGeom>
          <a:noFill/>
          <a:ln>
            <a:noFill/>
          </a:ln>
        </p:spPr>
      </p:pic>
      <p:sp>
        <p:nvSpPr>
          <p:cNvPr id="882" name="Google Shape;882;p93"/>
          <p:cNvSpPr txBox="1"/>
          <p:nvPr/>
        </p:nvSpPr>
        <p:spPr>
          <a:xfrm>
            <a:off x="6298420" y="2751924"/>
            <a:ext cx="4053141"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Open Sans"/>
                <a:ea typeface="Open Sans"/>
                <a:cs typeface="Open Sans"/>
                <a:sym typeface="Open Sans"/>
              </a:rPr>
              <a:t>Industrial Approach to Root Cause Analysis</a:t>
            </a:r>
            <a:endParaRPr sz="1400" b="0" i="0" u="none" strike="noStrike" cap="none">
              <a:solidFill>
                <a:srgbClr val="000000"/>
              </a:solidFill>
              <a:latin typeface="Arial"/>
              <a:ea typeface="Arial"/>
              <a:cs typeface="Arial"/>
              <a:sym typeface="Arial"/>
            </a:endParaRPr>
          </a:p>
        </p:txBody>
      </p:sp>
      <p:sp>
        <p:nvSpPr>
          <p:cNvPr id="883" name="Google Shape;883;p93"/>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94"/>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890" name="Google Shape;890;p94"/>
          <p:cNvPicPr preferRelativeResize="0"/>
          <p:nvPr/>
        </p:nvPicPr>
        <p:blipFill rotWithShape="1">
          <a:blip r:embed="rId3">
            <a:alphaModFix/>
          </a:blip>
          <a:srcRect/>
          <a:stretch/>
        </p:blipFill>
        <p:spPr>
          <a:xfrm>
            <a:off x="901588" y="2202796"/>
            <a:ext cx="2707308" cy="3115958"/>
          </a:xfrm>
          <a:prstGeom prst="rect">
            <a:avLst/>
          </a:prstGeom>
          <a:noFill/>
          <a:ln>
            <a:noFill/>
          </a:ln>
        </p:spPr>
      </p:pic>
      <p:sp>
        <p:nvSpPr>
          <p:cNvPr id="891" name="Google Shape;891;p94"/>
          <p:cNvSpPr txBox="1"/>
          <p:nvPr/>
        </p:nvSpPr>
        <p:spPr>
          <a:xfrm>
            <a:off x="4329304" y="4490101"/>
            <a:ext cx="347662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Open Sans"/>
                <a:ea typeface="Open Sans"/>
                <a:cs typeface="Open Sans"/>
                <a:sym typeface="Open Sans"/>
              </a:rPr>
              <a:t>The deeper, underlying causes we cannot see</a:t>
            </a:r>
            <a:endParaRPr sz="1400" b="0" i="0" u="none" strike="noStrike" cap="none">
              <a:solidFill>
                <a:srgbClr val="000000"/>
              </a:solidFill>
              <a:latin typeface="Arial"/>
              <a:ea typeface="Arial"/>
              <a:cs typeface="Arial"/>
              <a:sym typeface="Arial"/>
            </a:endParaRPr>
          </a:p>
        </p:txBody>
      </p:sp>
      <p:sp>
        <p:nvSpPr>
          <p:cNvPr id="892" name="Google Shape;892;p94"/>
          <p:cNvSpPr/>
          <p:nvPr/>
        </p:nvSpPr>
        <p:spPr>
          <a:xfrm>
            <a:off x="3847656" y="2202796"/>
            <a:ext cx="242888" cy="2135524"/>
          </a:xfrm>
          <a:prstGeom prst="rightBracket">
            <a:avLst>
              <a:gd name="adj" fmla="val 119292"/>
            </a:avLst>
          </a:prstGeom>
          <a:noFill/>
          <a:ln w="38100" cap="rnd"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Open Sans"/>
              <a:ea typeface="Open Sans"/>
              <a:cs typeface="Open Sans"/>
              <a:sym typeface="Open Sans"/>
            </a:endParaRPr>
          </a:p>
        </p:txBody>
      </p:sp>
      <p:sp>
        <p:nvSpPr>
          <p:cNvPr id="893" name="Google Shape;893;p94"/>
          <p:cNvSpPr/>
          <p:nvPr/>
        </p:nvSpPr>
        <p:spPr>
          <a:xfrm>
            <a:off x="3847656" y="4464701"/>
            <a:ext cx="242888" cy="854053"/>
          </a:xfrm>
          <a:prstGeom prst="rightBracket">
            <a:avLst>
              <a:gd name="adj" fmla="val 123256"/>
            </a:avLst>
          </a:prstGeom>
          <a:noFill/>
          <a:ln w="38100" cap="rnd"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Open Sans"/>
              <a:ea typeface="Open Sans"/>
              <a:cs typeface="Open Sans"/>
              <a:sym typeface="Open Sans"/>
            </a:endParaRPr>
          </a:p>
        </p:txBody>
      </p:sp>
      <p:sp>
        <p:nvSpPr>
          <p:cNvPr id="894" name="Google Shape;894;p94"/>
          <p:cNvSpPr txBox="1"/>
          <p:nvPr/>
        </p:nvSpPr>
        <p:spPr>
          <a:xfrm>
            <a:off x="4329304" y="3039725"/>
            <a:ext cx="347662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Open Sans"/>
                <a:ea typeface="Open Sans"/>
                <a:cs typeface="Open Sans"/>
                <a:sym typeface="Open Sans"/>
              </a:rPr>
              <a:t>What we can observe</a:t>
            </a:r>
            <a:endParaRPr sz="1400" b="0" i="0" u="none" strike="noStrike" cap="none">
              <a:solidFill>
                <a:srgbClr val="000000"/>
              </a:solidFill>
              <a:latin typeface="Arial"/>
              <a:ea typeface="Arial"/>
              <a:cs typeface="Arial"/>
              <a:sym typeface="Arial"/>
            </a:endParaRPr>
          </a:p>
        </p:txBody>
      </p:sp>
      <p:sp>
        <p:nvSpPr>
          <p:cNvPr id="895" name="Google Shape;895;p94"/>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Root Cause Analysis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95"/>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Root Cause Analysis</a:t>
            </a:r>
            <a:endParaRPr/>
          </a:p>
        </p:txBody>
      </p:sp>
      <p:sp>
        <p:nvSpPr>
          <p:cNvPr id="902" name="Google Shape;902;p95"/>
          <p:cNvSpPr txBox="1">
            <a:spLocks noGrp="1"/>
          </p:cNvSpPr>
          <p:nvPr>
            <p:ph type="body" idx="1"/>
          </p:nvPr>
        </p:nvSpPr>
        <p:spPr>
          <a:xfrm>
            <a:off x="838200" y="1965378"/>
            <a:ext cx="7886700" cy="3899276"/>
          </a:xfrm>
          <a:prstGeom prst="rect">
            <a:avLst/>
          </a:prstGeom>
          <a:noFill/>
          <a:ln>
            <a:noFill/>
          </a:ln>
        </p:spPr>
        <p:txBody>
          <a:bodyPr spcFirstLastPara="1" wrap="square" lIns="91425" tIns="45700" rIns="91425" bIns="45700" anchor="t" anchorCtr="0">
            <a:normAutofit/>
          </a:bodyPr>
          <a:lstStyle/>
          <a:p>
            <a:pPr marL="320040" lvl="0" indent="-320040" algn="l" rtl="0">
              <a:lnSpc>
                <a:spcPct val="126923"/>
              </a:lnSpc>
              <a:spcBef>
                <a:spcPts val="0"/>
              </a:spcBef>
              <a:spcAft>
                <a:spcPts val="0"/>
              </a:spcAft>
              <a:buClr>
                <a:schemeClr val="accent1"/>
              </a:buClr>
              <a:buSzPts val="2600"/>
              <a:buChar char="•"/>
            </a:pPr>
            <a:r>
              <a:rPr lang="en-US" sz="2600"/>
              <a:t>One of the most challenging aspects of root cause analysis is the ability to be open and honest in a safe, collaborative environment. </a:t>
            </a:r>
            <a:endParaRPr/>
          </a:p>
          <a:p>
            <a:pPr marL="320040" lvl="0" indent="-320040" algn="l" rtl="0">
              <a:lnSpc>
                <a:spcPct val="126923"/>
              </a:lnSpc>
              <a:spcBef>
                <a:spcPts val="1000"/>
              </a:spcBef>
              <a:spcAft>
                <a:spcPts val="0"/>
              </a:spcAft>
              <a:buClr>
                <a:schemeClr val="accent1"/>
              </a:buClr>
              <a:buSzPts val="2600"/>
              <a:buChar char="•"/>
            </a:pPr>
            <a:r>
              <a:rPr lang="en-US" sz="2600"/>
              <a:t>This climate will foster true examination of causes which may be uncomfortable, including issues of climate, organization and instructional quality. *</a:t>
            </a:r>
            <a:endParaRPr/>
          </a:p>
          <a:p>
            <a:pPr marL="0" lvl="0" indent="0" algn="l" rtl="0">
              <a:lnSpc>
                <a:spcPct val="90000"/>
              </a:lnSpc>
              <a:spcBef>
                <a:spcPts val="1600"/>
              </a:spcBef>
              <a:spcAft>
                <a:spcPts val="0"/>
              </a:spcAft>
              <a:buClr>
                <a:schemeClr val="dk1"/>
              </a:buClr>
              <a:buSzPts val="2100"/>
              <a:buNone/>
            </a:pPr>
            <a:r>
              <a:rPr lang="en-US" sz="2100" b="1"/>
              <a:t> </a:t>
            </a:r>
            <a:endParaRPr/>
          </a:p>
        </p:txBody>
      </p:sp>
      <p:sp>
        <p:nvSpPr>
          <p:cNvPr id="903" name="Google Shape;903;p95"/>
          <p:cNvSpPr txBox="1"/>
          <p:nvPr/>
        </p:nvSpPr>
        <p:spPr>
          <a:xfrm>
            <a:off x="941426" y="5767625"/>
            <a:ext cx="88806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Open Sans"/>
                <a:ea typeface="Open Sans"/>
                <a:cs typeface="Open Sans"/>
                <a:sym typeface="Open Sans"/>
                <a:hlinkClick r:id="rId3"/>
              </a:rPr>
              <a:t>* http://ccsd.net/resources/aarsi-school-improvement/pdf/planning/school-improvement-planning-basics-root-cause-analysis.pdf</a:t>
            </a:r>
            <a:endParaRPr sz="1100" b="0" i="0" u="none" strike="noStrike" cap="none">
              <a:solidFill>
                <a:schemeClr val="dk2"/>
              </a:solidFill>
              <a:latin typeface="Open Sans"/>
              <a:ea typeface="Open Sans"/>
              <a:cs typeface="Open Sans"/>
              <a:sym typeface="Open Sans"/>
            </a:endParaRPr>
          </a:p>
        </p:txBody>
      </p:sp>
      <p:sp>
        <p:nvSpPr>
          <p:cNvPr id="904" name="Google Shape;904;p95"/>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0"/>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398" name="Google Shape;398;p60"/>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a:t>Community Agreements</a:t>
            </a:r>
            <a:endParaRPr/>
          </a:p>
        </p:txBody>
      </p:sp>
      <p:sp>
        <p:nvSpPr>
          <p:cNvPr id="399" name="Google Shape;399;p60"/>
          <p:cNvSpPr txBox="1"/>
          <p:nvPr/>
        </p:nvSpPr>
        <p:spPr>
          <a:xfrm>
            <a:off x="303300" y="1550763"/>
            <a:ext cx="10515600" cy="4950300"/>
          </a:xfrm>
          <a:prstGeom prst="rect">
            <a:avLst/>
          </a:prstGeom>
          <a:noFill/>
          <a:ln>
            <a:noFill/>
          </a:ln>
        </p:spPr>
        <p:txBody>
          <a:bodyPr spcFirstLastPara="1" wrap="square" lIns="91425" tIns="91425" rIns="91425" bIns="91425" anchor="t" anchorCtr="0">
            <a:spAutoFit/>
          </a:bodyPr>
          <a:lstStyle/>
          <a:p>
            <a:pPr marL="457200" marR="0" lvl="0" indent="-368300" algn="l" rtl="0">
              <a:lnSpc>
                <a:spcPct val="100000"/>
              </a:lnSpc>
              <a:spcBef>
                <a:spcPts val="0"/>
              </a:spcBef>
              <a:spcAft>
                <a:spcPts val="0"/>
              </a:spcAft>
              <a:buClr>
                <a:srgbClr val="000000"/>
              </a:buClr>
              <a:buSzPts val="2200"/>
              <a:buFont typeface="Open Sans"/>
              <a:buChar char="❖"/>
            </a:pPr>
            <a:r>
              <a:rPr lang="en-US" sz="2200" b="0" i="0" u="none" strike="noStrike" cap="none">
                <a:solidFill>
                  <a:srgbClr val="000000"/>
                </a:solidFill>
                <a:latin typeface="Open Sans"/>
                <a:ea typeface="Open Sans"/>
                <a:cs typeface="Open Sans"/>
                <a:sym typeface="Open Sans"/>
              </a:rPr>
              <a:t>Should be created collaboratively with all participants</a:t>
            </a:r>
            <a:endParaRPr sz="2200" b="0" i="0" u="none" strike="noStrike" cap="none">
              <a:solidFill>
                <a:srgbClr val="000000"/>
              </a:solidFill>
              <a:latin typeface="Open Sans"/>
              <a:ea typeface="Open Sans"/>
              <a:cs typeface="Open Sans"/>
              <a:sym typeface="Open Sans"/>
            </a:endParaRPr>
          </a:p>
          <a:p>
            <a:pPr marL="457200" marR="0" lvl="0" indent="-368300" algn="l" rtl="0">
              <a:lnSpc>
                <a:spcPct val="100000"/>
              </a:lnSpc>
              <a:spcBef>
                <a:spcPts val="0"/>
              </a:spcBef>
              <a:spcAft>
                <a:spcPts val="0"/>
              </a:spcAft>
              <a:buClr>
                <a:srgbClr val="000000"/>
              </a:buClr>
              <a:buSzPts val="2200"/>
              <a:buFont typeface="Open Sans"/>
              <a:buChar char="❖"/>
            </a:pPr>
            <a:r>
              <a:rPr lang="en-US" sz="2200" b="0" i="0" u="none" strike="noStrike" cap="none">
                <a:solidFill>
                  <a:srgbClr val="000000"/>
                </a:solidFill>
                <a:latin typeface="Open Sans"/>
                <a:ea typeface="Open Sans"/>
                <a:cs typeface="Open Sans"/>
                <a:sym typeface="Open Sans"/>
              </a:rPr>
              <a:t>Collaborative ownership encourages vulnerability, engagement and a willingness to learn from each other </a:t>
            </a:r>
            <a:endParaRPr sz="2200" b="0" i="0" u="none" strike="noStrike" cap="none">
              <a:solidFill>
                <a:srgbClr val="000000"/>
              </a:solidFill>
              <a:latin typeface="Open Sans"/>
              <a:ea typeface="Open Sans"/>
              <a:cs typeface="Open Sans"/>
              <a:sym typeface="Open Sans"/>
            </a:endParaRPr>
          </a:p>
          <a:p>
            <a:pPr marL="457200" marR="0" lvl="0" indent="-368300" algn="l" rtl="0">
              <a:lnSpc>
                <a:spcPct val="100000"/>
              </a:lnSpc>
              <a:spcBef>
                <a:spcPts val="0"/>
              </a:spcBef>
              <a:spcAft>
                <a:spcPts val="0"/>
              </a:spcAft>
              <a:buClr>
                <a:srgbClr val="000000"/>
              </a:buClr>
              <a:buSzPts val="2200"/>
              <a:buFont typeface="Open Sans"/>
              <a:buChar char="❖"/>
            </a:pPr>
            <a:r>
              <a:rPr lang="en-US" sz="2200" b="0" i="0" u="none" strike="noStrike" cap="none">
                <a:solidFill>
                  <a:srgbClr val="000000"/>
                </a:solidFill>
                <a:latin typeface="Open Sans"/>
                <a:ea typeface="Open Sans"/>
                <a:cs typeface="Open Sans"/>
                <a:sym typeface="Open Sans"/>
              </a:rPr>
              <a:t>Establishes ground rules for creating a collaborative space</a:t>
            </a:r>
            <a:r>
              <a:rPr lang="en-US" sz="1800" b="0" i="0" u="none" strike="noStrike" cap="none">
                <a:solidFill>
                  <a:srgbClr val="000000"/>
                </a:solidFill>
                <a:latin typeface="Open Sans"/>
                <a:ea typeface="Open Sans"/>
                <a:cs typeface="Open Sans"/>
                <a:sym typeface="Open Sans"/>
              </a:rPr>
              <a:t> </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Open Sans"/>
                <a:ea typeface="Open Sans"/>
                <a:cs typeface="Open Sans"/>
                <a:sym typeface="Open Sans"/>
              </a:rPr>
              <a:t>Examples: </a:t>
            </a:r>
            <a:endParaRPr sz="2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342900" marR="0" lvl="0" indent="-342900" algn="l" rtl="0">
              <a:lnSpc>
                <a:spcPct val="100000"/>
              </a:lnSpc>
              <a:spcBef>
                <a:spcPts val="600"/>
              </a:spcBef>
              <a:spcAft>
                <a:spcPts val="0"/>
              </a:spcAft>
              <a:buClr>
                <a:schemeClr val="accent1"/>
              </a:buClr>
              <a:buSzPts val="2640"/>
              <a:buFont typeface="Noto Sans"/>
              <a:buChar char="✔"/>
            </a:pPr>
            <a:r>
              <a:rPr lang="en-US" sz="2200" b="0" i="0" u="none" strike="noStrike" cap="none">
                <a:solidFill>
                  <a:schemeClr val="dk1"/>
                </a:solidFill>
                <a:latin typeface="Open Sans"/>
                <a:ea typeface="Open Sans"/>
                <a:cs typeface="Open Sans"/>
                <a:sym typeface="Open Sans"/>
              </a:rPr>
              <a:t>Commit to being fully present</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accent1"/>
              </a:buClr>
              <a:buSzPts val="2640"/>
              <a:buFont typeface="Noto Sans"/>
              <a:buChar char="✔"/>
            </a:pPr>
            <a:r>
              <a:rPr lang="en-US" sz="2200" b="0" i="0" u="none" strike="noStrike" cap="none">
                <a:solidFill>
                  <a:schemeClr val="dk1"/>
                </a:solidFill>
                <a:latin typeface="Open Sans"/>
                <a:ea typeface="Open Sans"/>
                <a:cs typeface="Open Sans"/>
                <a:sym typeface="Open Sans"/>
              </a:rPr>
              <a:t>Assume positive intent</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accent1"/>
              </a:buClr>
              <a:buSzPts val="2640"/>
              <a:buFont typeface="Noto Sans"/>
              <a:buChar char="✔"/>
            </a:pPr>
            <a:r>
              <a:rPr lang="en-US" sz="2200" b="0" i="0" u="none" strike="noStrike" cap="none">
                <a:solidFill>
                  <a:schemeClr val="dk1"/>
                </a:solidFill>
                <a:latin typeface="Open Sans"/>
                <a:ea typeface="Open Sans"/>
                <a:cs typeface="Open Sans"/>
                <a:sym typeface="Open Sans"/>
              </a:rPr>
              <a:t>Understand other people’s experiences</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chemeClr val="accent1"/>
              </a:buClr>
              <a:buSzPts val="2640"/>
              <a:buFont typeface="Noto Sans"/>
              <a:buChar char="✔"/>
            </a:pPr>
            <a:r>
              <a:rPr lang="en-US" sz="2200" b="0" i="0" u="none" strike="noStrike" cap="none">
                <a:solidFill>
                  <a:schemeClr val="dk1"/>
                </a:solidFill>
                <a:latin typeface="Open Sans"/>
                <a:ea typeface="Open Sans"/>
                <a:cs typeface="Open Sans"/>
                <a:sym typeface="Open Sans"/>
              </a:rPr>
              <a:t>Be receptive, not defensive</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6"/>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
        <p:nvSpPr>
          <p:cNvPr id="911" name="Google Shape;911;p9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93700" algn="l" rtl="0">
              <a:lnSpc>
                <a:spcPct val="90000"/>
              </a:lnSpc>
              <a:spcBef>
                <a:spcPts val="1000"/>
              </a:spcBef>
              <a:spcAft>
                <a:spcPts val="0"/>
              </a:spcAft>
              <a:buClr>
                <a:schemeClr val="accent1"/>
              </a:buClr>
              <a:buSzPts val="2600"/>
              <a:buChar char="•"/>
            </a:pPr>
            <a:r>
              <a:rPr lang="en-US" sz="2600"/>
              <a:t>The unconscious implicit attitudes, reactions and stereotypes that can affect one’s behavior or understanding.</a:t>
            </a:r>
            <a:endParaRPr sz="2600"/>
          </a:p>
          <a:p>
            <a:pPr marL="457200" lvl="0" indent="0" algn="l" rtl="0">
              <a:lnSpc>
                <a:spcPct val="90000"/>
              </a:lnSpc>
              <a:spcBef>
                <a:spcPts val="1000"/>
              </a:spcBef>
              <a:spcAft>
                <a:spcPts val="0"/>
              </a:spcAft>
              <a:buSzPts val="1800"/>
              <a:buNone/>
            </a:pPr>
            <a:endParaRPr sz="2600"/>
          </a:p>
          <a:p>
            <a:pPr marL="914400" lvl="1" indent="-393700" algn="l" rtl="0">
              <a:lnSpc>
                <a:spcPct val="90000"/>
              </a:lnSpc>
              <a:spcBef>
                <a:spcPts val="0"/>
              </a:spcBef>
              <a:spcAft>
                <a:spcPts val="0"/>
              </a:spcAft>
              <a:buClr>
                <a:srgbClr val="7AB800"/>
              </a:buClr>
              <a:buSzPts val="2600"/>
              <a:buChar char="•"/>
            </a:pPr>
            <a:r>
              <a:rPr lang="en-US" sz="2600"/>
              <a:t>Example: Recommendations for programs of study based on assumptions about a learner’s interest based on special populations and subgroups. </a:t>
            </a:r>
            <a:endParaRPr sz="2600"/>
          </a:p>
          <a:p>
            <a:pPr marL="914400" lvl="0" indent="0" algn="l" rtl="0">
              <a:lnSpc>
                <a:spcPct val="90000"/>
              </a:lnSpc>
              <a:spcBef>
                <a:spcPts val="0"/>
              </a:spcBef>
              <a:spcAft>
                <a:spcPts val="0"/>
              </a:spcAft>
              <a:buSzPts val="1800"/>
              <a:buNone/>
            </a:pPr>
            <a:endParaRPr sz="2600"/>
          </a:p>
          <a:p>
            <a:pPr marL="457200" lvl="0" indent="-393700" algn="l" rtl="0">
              <a:lnSpc>
                <a:spcPct val="90000"/>
              </a:lnSpc>
              <a:spcBef>
                <a:spcPts val="0"/>
              </a:spcBef>
              <a:spcAft>
                <a:spcPts val="0"/>
              </a:spcAft>
              <a:buClr>
                <a:schemeClr val="accent1"/>
              </a:buClr>
              <a:buSzPts val="2600"/>
              <a:buChar char="•"/>
            </a:pPr>
            <a:r>
              <a:rPr lang="en-US" sz="2600"/>
              <a:t>Learning about implicit biases, particularly biases that do not align with your true values, intentions or beliefs, is important to interrupt or prevent them from affecting decisions about policy or practice. </a:t>
            </a:r>
            <a:endParaRPr/>
          </a:p>
        </p:txBody>
      </p:sp>
      <p:sp>
        <p:nvSpPr>
          <p:cNvPr id="912" name="Google Shape;912;p96"/>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a:t>Implicit Biases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97"/>
          <p:cNvSpPr/>
          <p:nvPr/>
        </p:nvSpPr>
        <p:spPr>
          <a:xfrm>
            <a:off x="7661564" y="2147455"/>
            <a:ext cx="4530436" cy="1454728"/>
          </a:xfrm>
          <a:prstGeom prst="roundRect">
            <a:avLst>
              <a:gd name="adj" fmla="val 0"/>
            </a:avLst>
          </a:prstGeom>
          <a:solidFill>
            <a:srgbClr val="D4F7F9"/>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Open Sans"/>
              <a:ea typeface="Open Sans"/>
              <a:cs typeface="Open Sans"/>
              <a:sym typeface="Open Sans"/>
            </a:endParaRPr>
          </a:p>
        </p:txBody>
      </p:sp>
      <p:sp>
        <p:nvSpPr>
          <p:cNvPr id="919" name="Google Shape;919;p97"/>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Root Cause Themes in CTE</a:t>
            </a:r>
            <a:endParaRPr/>
          </a:p>
        </p:txBody>
      </p:sp>
      <p:sp>
        <p:nvSpPr>
          <p:cNvPr id="920" name="Google Shape;920;p97"/>
          <p:cNvSpPr txBox="1">
            <a:spLocks noGrp="1"/>
          </p:cNvSpPr>
          <p:nvPr>
            <p:ph type="body" idx="1"/>
          </p:nvPr>
        </p:nvSpPr>
        <p:spPr>
          <a:xfrm>
            <a:off x="7661600" y="2481400"/>
            <a:ext cx="4530300" cy="759900"/>
          </a:xfrm>
          <a:prstGeom prst="rect">
            <a:avLst/>
          </a:prstGeom>
          <a:noFill/>
          <a:ln>
            <a:noFill/>
          </a:ln>
        </p:spPr>
        <p:txBody>
          <a:bodyPr spcFirstLastPara="1" wrap="square" lIns="91425" tIns="45700" rIns="91425" bIns="45700" anchor="t" anchorCtr="0">
            <a:noAutofit/>
          </a:bodyPr>
          <a:lstStyle/>
          <a:p>
            <a:pPr marL="171450" lvl="1" indent="0" algn="l" rtl="0">
              <a:lnSpc>
                <a:spcPct val="90000"/>
              </a:lnSpc>
              <a:spcBef>
                <a:spcPts val="0"/>
              </a:spcBef>
              <a:spcAft>
                <a:spcPts val="0"/>
              </a:spcAft>
              <a:buClr>
                <a:schemeClr val="dk1"/>
              </a:buClr>
              <a:buSzPts val="2800"/>
              <a:buNone/>
            </a:pPr>
            <a:r>
              <a:rPr lang="en-US" sz="2800" b="1"/>
              <a:t>Think about systems — not blaming people</a:t>
            </a:r>
            <a:endParaRPr/>
          </a:p>
        </p:txBody>
      </p:sp>
      <p:sp>
        <p:nvSpPr>
          <p:cNvPr id="921" name="Google Shape;921;p97"/>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pic>
        <p:nvPicPr>
          <p:cNvPr id="922" name="Google Shape;922;p97" descr="A picture containing background pattern&#10;&#10;Description automatically generated"/>
          <p:cNvPicPr preferRelativeResize="0"/>
          <p:nvPr/>
        </p:nvPicPr>
        <p:blipFill rotWithShape="1">
          <a:blip r:embed="rId3">
            <a:alphaModFix/>
          </a:blip>
          <a:srcRect/>
          <a:stretch/>
        </p:blipFill>
        <p:spPr>
          <a:xfrm>
            <a:off x="0" y="1233055"/>
            <a:ext cx="8664883" cy="504305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98"/>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Example: Heartland Community College</a:t>
            </a:r>
            <a:endParaRPr/>
          </a:p>
        </p:txBody>
      </p:sp>
      <p:sp>
        <p:nvSpPr>
          <p:cNvPr id="929" name="Google Shape;929;p98"/>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930" name="Google Shape;930;p98"/>
          <p:cNvSpPr/>
          <p:nvPr/>
        </p:nvSpPr>
        <p:spPr>
          <a:xfrm>
            <a:off x="0" y="1579418"/>
            <a:ext cx="12192000" cy="1260764"/>
          </a:xfrm>
          <a:prstGeom prst="roundRect">
            <a:avLst>
              <a:gd name="adj" fmla="val 0"/>
            </a:avLst>
          </a:prstGeom>
          <a:solidFill>
            <a:srgbClr val="D4F7F9"/>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Open Sans"/>
              <a:ea typeface="Open Sans"/>
              <a:cs typeface="Open Sans"/>
              <a:sym typeface="Open Sans"/>
            </a:endParaRPr>
          </a:p>
        </p:txBody>
      </p:sp>
      <p:sp>
        <p:nvSpPr>
          <p:cNvPr id="931" name="Google Shape;931;p98"/>
          <p:cNvSpPr txBox="1"/>
          <p:nvPr/>
        </p:nvSpPr>
        <p:spPr>
          <a:xfrm>
            <a:off x="928249" y="2840175"/>
            <a:ext cx="10425600" cy="3900300"/>
          </a:xfrm>
          <a:prstGeom prst="rect">
            <a:avLst/>
          </a:prstGeom>
          <a:noFill/>
          <a:ln>
            <a:noFill/>
          </a:ln>
        </p:spPr>
        <p:txBody>
          <a:bodyPr spcFirstLastPara="1" wrap="square" lIns="91425" tIns="45700" rIns="91425" bIns="45700" anchor="t" anchorCtr="0">
            <a:spAutoFit/>
          </a:bodyPr>
          <a:lstStyle/>
          <a:p>
            <a:pPr marL="0" marR="0" lvl="0" indent="0" algn="l" rtl="0">
              <a:lnSpc>
                <a:spcPct val="116666"/>
              </a:lnSpc>
              <a:spcBef>
                <a:spcPts val="0"/>
              </a:spcBef>
              <a:spcAft>
                <a:spcPts val="0"/>
              </a:spcAft>
              <a:buClr>
                <a:srgbClr val="000000"/>
              </a:buClr>
              <a:buSzPts val="2400"/>
              <a:buFont typeface="Arial"/>
              <a:buNone/>
            </a:pPr>
            <a:r>
              <a:rPr lang="en-US" sz="2400" b="1" i="0" u="none" strike="noStrike" cap="none">
                <a:solidFill>
                  <a:schemeClr val="dk1"/>
                </a:solidFill>
                <a:latin typeface="Open Sans"/>
                <a:ea typeface="Open Sans"/>
                <a:cs typeface="Open Sans"/>
                <a:sym typeface="Open Sans"/>
              </a:rPr>
              <a:t>Possible root causes:</a:t>
            </a:r>
            <a:endParaRPr sz="1400" b="0" i="0" u="none" strike="noStrike" cap="none">
              <a:solidFill>
                <a:srgbClr val="000000"/>
              </a:solidFill>
              <a:latin typeface="Arial"/>
              <a:ea typeface="Arial"/>
              <a:cs typeface="Arial"/>
              <a:sym typeface="Arial"/>
            </a:endParaRPr>
          </a:p>
          <a:p>
            <a:pPr marL="461963" marR="0" lvl="0" indent="-461963" algn="l" rtl="0">
              <a:lnSpc>
                <a:spcPct val="116666"/>
              </a:lnSpc>
              <a:spcBef>
                <a:spcPts val="600"/>
              </a:spcBef>
              <a:spcAft>
                <a:spcPts val="0"/>
              </a:spcAft>
              <a:buClr>
                <a:schemeClr val="accent1"/>
              </a:buClr>
              <a:buSzPts val="2880"/>
              <a:buFont typeface="Noto Sans"/>
              <a:buChar char="✔"/>
            </a:pPr>
            <a:r>
              <a:rPr lang="en-US" sz="2400" b="0" i="0" u="none" strike="noStrike" cap="none">
                <a:solidFill>
                  <a:schemeClr val="dk1"/>
                </a:solidFill>
                <a:latin typeface="Open Sans"/>
                <a:ea typeface="Open Sans"/>
                <a:cs typeface="Open Sans"/>
                <a:sym typeface="Open Sans"/>
              </a:rPr>
              <a:t>Hispanic families are not aware of this CTE program</a:t>
            </a:r>
            <a:endParaRPr sz="1400" b="0" i="0" u="none" strike="noStrike" cap="none">
              <a:solidFill>
                <a:srgbClr val="000000"/>
              </a:solidFill>
              <a:latin typeface="Arial"/>
              <a:ea typeface="Arial"/>
              <a:cs typeface="Arial"/>
              <a:sym typeface="Arial"/>
            </a:endParaRPr>
          </a:p>
          <a:p>
            <a:pPr marL="461963" marR="0" lvl="0" indent="-461963" algn="l" rtl="0">
              <a:lnSpc>
                <a:spcPct val="116666"/>
              </a:lnSpc>
              <a:spcBef>
                <a:spcPts val="0"/>
              </a:spcBef>
              <a:spcAft>
                <a:spcPts val="0"/>
              </a:spcAft>
              <a:buClr>
                <a:schemeClr val="accent1"/>
              </a:buClr>
              <a:buSzPts val="2880"/>
              <a:buFont typeface="Noto Sans"/>
              <a:buChar char="✔"/>
            </a:pPr>
            <a:r>
              <a:rPr lang="en-US" sz="2400" b="0" i="0" u="none" strike="noStrike" cap="none">
                <a:solidFill>
                  <a:schemeClr val="dk1"/>
                </a:solidFill>
                <a:latin typeface="Open Sans"/>
                <a:ea typeface="Open Sans"/>
                <a:cs typeface="Open Sans"/>
                <a:sym typeface="Open Sans"/>
              </a:rPr>
              <a:t>This CTE program is not located in the communities </a:t>
            </a:r>
            <a:br>
              <a:rPr lang="en-US" sz="2400" b="0" i="0" u="none" strike="noStrike" cap="none">
                <a:solidFill>
                  <a:schemeClr val="dk1"/>
                </a:solidFill>
                <a:latin typeface="Open Sans"/>
                <a:ea typeface="Open Sans"/>
                <a:cs typeface="Open Sans"/>
                <a:sym typeface="Open Sans"/>
              </a:rPr>
            </a:br>
            <a:r>
              <a:rPr lang="en-US" sz="2400" b="0" i="0" u="none" strike="noStrike" cap="none">
                <a:solidFill>
                  <a:schemeClr val="dk1"/>
                </a:solidFill>
                <a:latin typeface="Open Sans"/>
                <a:ea typeface="Open Sans"/>
                <a:cs typeface="Open Sans"/>
                <a:sym typeface="Open Sans"/>
              </a:rPr>
              <a:t>where most Hispanic families reside </a:t>
            </a:r>
            <a:endParaRPr sz="1400" b="0" i="0" u="none" strike="noStrike" cap="none">
              <a:solidFill>
                <a:srgbClr val="000000"/>
              </a:solidFill>
              <a:latin typeface="Arial"/>
              <a:ea typeface="Arial"/>
              <a:cs typeface="Arial"/>
              <a:sym typeface="Arial"/>
            </a:endParaRPr>
          </a:p>
          <a:p>
            <a:pPr marL="461963" marR="0" lvl="0" indent="-461963" algn="l" rtl="0">
              <a:lnSpc>
                <a:spcPct val="116666"/>
              </a:lnSpc>
              <a:spcBef>
                <a:spcPts val="0"/>
              </a:spcBef>
              <a:spcAft>
                <a:spcPts val="0"/>
              </a:spcAft>
              <a:buClr>
                <a:schemeClr val="accent1"/>
              </a:buClr>
              <a:buSzPts val="2880"/>
              <a:buFont typeface="Noto Sans"/>
              <a:buChar char="✔"/>
            </a:pPr>
            <a:r>
              <a:rPr lang="en-US" sz="2400" b="0" i="0" u="none" strike="noStrike" cap="none">
                <a:solidFill>
                  <a:schemeClr val="dk1"/>
                </a:solidFill>
                <a:latin typeface="Open Sans"/>
                <a:ea typeface="Open Sans"/>
                <a:cs typeface="Open Sans"/>
                <a:sym typeface="Open Sans"/>
              </a:rPr>
              <a:t>Recruitment material for this program is provided only in English </a:t>
            </a:r>
            <a:endParaRPr sz="1400" b="0" i="0" u="none" strike="noStrike" cap="none">
              <a:solidFill>
                <a:srgbClr val="000000"/>
              </a:solidFill>
              <a:latin typeface="Arial"/>
              <a:ea typeface="Arial"/>
              <a:cs typeface="Arial"/>
              <a:sym typeface="Arial"/>
            </a:endParaRPr>
          </a:p>
          <a:p>
            <a:pPr marL="461963" marR="0" lvl="0" indent="-461963" algn="l" rtl="0">
              <a:lnSpc>
                <a:spcPct val="116666"/>
              </a:lnSpc>
              <a:spcBef>
                <a:spcPts val="0"/>
              </a:spcBef>
              <a:spcAft>
                <a:spcPts val="0"/>
              </a:spcAft>
              <a:buClr>
                <a:schemeClr val="accent1"/>
              </a:buClr>
              <a:buSzPts val="2880"/>
              <a:buFont typeface="Noto Sans"/>
              <a:buChar char="✔"/>
            </a:pPr>
            <a:r>
              <a:rPr lang="en-US" sz="2400" b="0" i="0" u="none" strike="noStrike" cap="none">
                <a:solidFill>
                  <a:schemeClr val="dk1"/>
                </a:solidFill>
                <a:latin typeface="Open Sans"/>
                <a:ea typeface="Open Sans"/>
                <a:cs typeface="Open Sans"/>
                <a:sym typeface="Open Sans"/>
              </a:rPr>
              <a:t>The high school where this program is located has only one part-time Hispanic instructor</a:t>
            </a:r>
            <a:endParaRPr sz="1400" b="0" i="0" u="none" strike="noStrike" cap="none">
              <a:solidFill>
                <a:srgbClr val="000000"/>
              </a:solidFill>
              <a:latin typeface="Arial"/>
              <a:ea typeface="Arial"/>
              <a:cs typeface="Arial"/>
              <a:sym typeface="Arial"/>
            </a:endParaRPr>
          </a:p>
          <a:p>
            <a:pPr marL="0" marR="0" lvl="0" indent="0" algn="l" rtl="0">
              <a:lnSpc>
                <a:spcPct val="116666"/>
              </a:lnSpc>
              <a:spcBef>
                <a:spcPts val="0"/>
              </a:spcBef>
              <a:spcAft>
                <a:spcPts val="0"/>
              </a:spcAft>
              <a:buClr>
                <a:srgbClr val="000000"/>
              </a:buClr>
              <a:buSzPts val="2400"/>
              <a:buFont typeface="Arial"/>
              <a:buNone/>
            </a:pPr>
            <a:endParaRPr sz="2400" b="0" i="0" u="none" strike="noStrike" cap="none">
              <a:solidFill>
                <a:schemeClr val="dk1"/>
              </a:solidFill>
              <a:latin typeface="Open Sans"/>
              <a:ea typeface="Open Sans"/>
              <a:cs typeface="Open Sans"/>
              <a:sym typeface="Open Sans"/>
            </a:endParaRPr>
          </a:p>
        </p:txBody>
      </p:sp>
      <p:sp>
        <p:nvSpPr>
          <p:cNvPr id="932" name="Google Shape;932;p98"/>
          <p:cNvSpPr txBox="1">
            <a:spLocks noGrp="1"/>
          </p:cNvSpPr>
          <p:nvPr>
            <p:ph type="body" idx="1"/>
          </p:nvPr>
        </p:nvSpPr>
        <p:spPr>
          <a:xfrm>
            <a:off x="928250" y="1579427"/>
            <a:ext cx="9764700" cy="1183200"/>
          </a:xfrm>
          <a:prstGeom prst="rect">
            <a:avLst/>
          </a:prstGeom>
          <a:noFill/>
          <a:ln>
            <a:noFill/>
          </a:ln>
        </p:spPr>
        <p:txBody>
          <a:bodyPr spcFirstLastPara="1" wrap="square" lIns="91425" tIns="45700" rIns="91425" bIns="45700" anchor="t" anchorCtr="0">
            <a:normAutofit fontScale="77500"/>
          </a:bodyPr>
          <a:lstStyle/>
          <a:p>
            <a:pPr marL="0" lvl="0" indent="0" algn="l" rtl="0">
              <a:lnSpc>
                <a:spcPct val="108333"/>
              </a:lnSpc>
              <a:spcBef>
                <a:spcPts val="0"/>
              </a:spcBef>
              <a:spcAft>
                <a:spcPts val="0"/>
              </a:spcAft>
              <a:buClr>
                <a:schemeClr val="dk1"/>
              </a:buClr>
              <a:buSzPct val="100000"/>
              <a:buNone/>
            </a:pPr>
            <a:r>
              <a:rPr lang="en-US" sz="2400" b="1"/>
              <a:t>Opportunity Gap: </a:t>
            </a:r>
            <a:r>
              <a:rPr lang="en-US" sz="2400" b="1">
                <a:solidFill>
                  <a:schemeClr val="accent1"/>
                </a:solidFill>
              </a:rPr>
              <a:t>Hispanic learners </a:t>
            </a:r>
            <a:r>
              <a:rPr lang="en-US" sz="2400"/>
              <a:t>are </a:t>
            </a:r>
            <a:r>
              <a:rPr lang="en-US" sz="2400" b="1">
                <a:solidFill>
                  <a:schemeClr val="accent1"/>
                </a:solidFill>
              </a:rPr>
              <a:t>under-represented</a:t>
            </a:r>
            <a:r>
              <a:rPr lang="en-US" sz="2400"/>
              <a:t> by</a:t>
            </a:r>
            <a:r>
              <a:rPr lang="en-US" sz="2400">
                <a:solidFill>
                  <a:schemeClr val="accent3"/>
                </a:solidFill>
              </a:rPr>
              <a:t> </a:t>
            </a:r>
            <a:r>
              <a:rPr lang="en-US" sz="2400" b="1">
                <a:solidFill>
                  <a:schemeClr val="accent1"/>
                </a:solidFill>
              </a:rPr>
              <a:t>27 percentage points in the Architectural Technology program</a:t>
            </a:r>
            <a:r>
              <a:rPr lang="en-US" sz="2400">
                <a:solidFill>
                  <a:schemeClr val="accent3"/>
                </a:solidFill>
              </a:rPr>
              <a:t> </a:t>
            </a:r>
            <a:r>
              <a:rPr lang="en-US" sz="2400"/>
              <a:t>in the </a:t>
            </a:r>
            <a:r>
              <a:rPr lang="en-US" sz="2400" b="1">
                <a:solidFill>
                  <a:schemeClr val="accent1"/>
                </a:solidFill>
              </a:rPr>
              <a:t>2018-19 school year</a:t>
            </a:r>
            <a:endParaRPr sz="2400"/>
          </a:p>
          <a:p>
            <a:pPr marL="685800" lvl="1" indent="-111125" algn="l" rtl="0">
              <a:lnSpc>
                <a:spcPct val="130000"/>
              </a:lnSpc>
              <a:spcBef>
                <a:spcPts val="500"/>
              </a:spcBef>
              <a:spcAft>
                <a:spcPts val="0"/>
              </a:spcAft>
              <a:buClr>
                <a:schemeClr val="dk1"/>
              </a:buClr>
              <a:buSzPct val="100000"/>
              <a:buNone/>
            </a:pPr>
            <a:endParaRPr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99"/>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Organizing Ideas</a:t>
            </a:r>
            <a:endParaRPr/>
          </a:p>
        </p:txBody>
      </p:sp>
      <p:pic>
        <p:nvPicPr>
          <p:cNvPr id="939" name="Google Shape;939;p99"/>
          <p:cNvPicPr preferRelativeResize="0"/>
          <p:nvPr/>
        </p:nvPicPr>
        <p:blipFill rotWithShape="1">
          <a:blip r:embed="rId3">
            <a:alphaModFix/>
          </a:blip>
          <a:srcRect b="46033"/>
          <a:stretch/>
        </p:blipFill>
        <p:spPr>
          <a:xfrm>
            <a:off x="504645" y="1732384"/>
            <a:ext cx="6012269" cy="3202474"/>
          </a:xfrm>
          <a:prstGeom prst="rect">
            <a:avLst/>
          </a:prstGeom>
          <a:noFill/>
          <a:ln>
            <a:noFill/>
          </a:ln>
        </p:spPr>
      </p:pic>
      <p:sp>
        <p:nvSpPr>
          <p:cNvPr id="940" name="Google Shape;940;p99"/>
          <p:cNvSpPr/>
          <p:nvPr/>
        </p:nvSpPr>
        <p:spPr>
          <a:xfrm>
            <a:off x="955794" y="2543211"/>
            <a:ext cx="2106720" cy="191109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The high school where this program is located has only one part-time Hispanic instructor</a:t>
            </a:r>
            <a:endParaRPr sz="1400" b="0" i="0" u="none" strike="noStrike" cap="none">
              <a:solidFill>
                <a:srgbClr val="000000"/>
              </a:solidFill>
              <a:latin typeface="Arial"/>
              <a:ea typeface="Arial"/>
              <a:cs typeface="Arial"/>
              <a:sym typeface="Arial"/>
            </a:endParaRPr>
          </a:p>
        </p:txBody>
      </p:sp>
      <p:sp>
        <p:nvSpPr>
          <p:cNvPr id="941" name="Google Shape;941;p99"/>
          <p:cNvSpPr/>
          <p:nvPr/>
        </p:nvSpPr>
        <p:spPr>
          <a:xfrm>
            <a:off x="3858505" y="2532991"/>
            <a:ext cx="1681581" cy="19315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Recruitment material for this program is provided only in English </a:t>
            </a:r>
            <a:endParaRPr sz="1400" b="0" i="0" u="none" strike="noStrike" cap="none">
              <a:solidFill>
                <a:srgbClr val="000000"/>
              </a:solidFill>
              <a:latin typeface="Arial"/>
              <a:ea typeface="Arial"/>
              <a:cs typeface="Arial"/>
              <a:sym typeface="Arial"/>
            </a:endParaRPr>
          </a:p>
        </p:txBody>
      </p:sp>
      <p:sp>
        <p:nvSpPr>
          <p:cNvPr id="942" name="Google Shape;942;p99"/>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pic>
        <p:nvPicPr>
          <p:cNvPr id="943" name="Google Shape;943;p99"/>
          <p:cNvPicPr preferRelativeResize="0"/>
          <p:nvPr/>
        </p:nvPicPr>
        <p:blipFill rotWithShape="1">
          <a:blip r:embed="rId3">
            <a:alphaModFix/>
          </a:blip>
          <a:srcRect t="54456" b="4086"/>
          <a:stretch/>
        </p:blipFill>
        <p:spPr>
          <a:xfrm>
            <a:off x="6012543" y="2438400"/>
            <a:ext cx="6012269" cy="2460170"/>
          </a:xfrm>
          <a:prstGeom prst="rect">
            <a:avLst/>
          </a:prstGeom>
          <a:noFill/>
          <a:ln>
            <a:noFill/>
          </a:ln>
        </p:spPr>
      </p:pic>
      <p:sp>
        <p:nvSpPr>
          <p:cNvPr id="944" name="Google Shape;944;p99"/>
          <p:cNvSpPr/>
          <p:nvPr/>
        </p:nvSpPr>
        <p:spPr>
          <a:xfrm>
            <a:off x="9450623" y="2573407"/>
            <a:ext cx="1783434" cy="19093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Hispanic families are not aware </a:t>
            </a:r>
            <a:br>
              <a:rPr lang="en-US" sz="1800" b="0" i="0" u="none" strike="noStrike" cap="none">
                <a:solidFill>
                  <a:schemeClr val="dk1"/>
                </a:solidFill>
                <a:latin typeface="Open Sans"/>
                <a:ea typeface="Open Sans"/>
                <a:cs typeface="Open Sans"/>
                <a:sym typeface="Open Sans"/>
              </a:rPr>
            </a:br>
            <a:r>
              <a:rPr lang="en-US" sz="1800" b="0" i="0" u="none" strike="noStrike" cap="none">
                <a:solidFill>
                  <a:schemeClr val="dk1"/>
                </a:solidFill>
                <a:latin typeface="Open Sans"/>
                <a:ea typeface="Open Sans"/>
                <a:cs typeface="Open Sans"/>
                <a:sym typeface="Open Sans"/>
              </a:rPr>
              <a:t>of this CTE program</a:t>
            </a:r>
            <a:endParaRPr sz="1400" b="0" i="0" u="none" strike="noStrike" cap="none">
              <a:solidFill>
                <a:srgbClr val="000000"/>
              </a:solidFill>
              <a:latin typeface="Arial"/>
              <a:ea typeface="Arial"/>
              <a:cs typeface="Arial"/>
              <a:sym typeface="Arial"/>
            </a:endParaRPr>
          </a:p>
        </p:txBody>
      </p:sp>
      <p:sp>
        <p:nvSpPr>
          <p:cNvPr id="945" name="Google Shape;945;p99"/>
          <p:cNvSpPr/>
          <p:nvPr/>
        </p:nvSpPr>
        <p:spPr>
          <a:xfrm>
            <a:off x="6554856" y="2665938"/>
            <a:ext cx="2008571" cy="18912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This CTE program is not located in the communities where most Hispanic families reside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00"/>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Fishbone Diagram</a:t>
            </a:r>
            <a:endParaRPr/>
          </a:p>
        </p:txBody>
      </p:sp>
      <p:pic>
        <p:nvPicPr>
          <p:cNvPr id="952" name="Google Shape;952;p100"/>
          <p:cNvPicPr preferRelativeResize="0"/>
          <p:nvPr/>
        </p:nvPicPr>
        <p:blipFill rotWithShape="1">
          <a:blip r:embed="rId3">
            <a:alphaModFix/>
          </a:blip>
          <a:srcRect/>
          <a:stretch/>
        </p:blipFill>
        <p:spPr>
          <a:xfrm>
            <a:off x="1882310" y="816965"/>
            <a:ext cx="8427381" cy="6512068"/>
          </a:xfrm>
          <a:prstGeom prst="rect">
            <a:avLst/>
          </a:prstGeom>
          <a:noFill/>
          <a:ln>
            <a:noFill/>
          </a:ln>
        </p:spPr>
      </p:pic>
      <p:sp>
        <p:nvSpPr>
          <p:cNvPr id="953" name="Google Shape;953;p100"/>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01"/>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pic>
        <p:nvPicPr>
          <p:cNvPr id="960" name="Google Shape;960;p101"/>
          <p:cNvPicPr preferRelativeResize="0">
            <a:picLocks noGrp="1"/>
          </p:cNvPicPr>
          <p:nvPr>
            <p:ph type="body" idx="1"/>
          </p:nvPr>
        </p:nvPicPr>
        <p:blipFill rotWithShape="1">
          <a:blip r:embed="rId3">
            <a:alphaModFix/>
          </a:blip>
          <a:srcRect/>
          <a:stretch/>
        </p:blipFill>
        <p:spPr>
          <a:xfrm>
            <a:off x="1207200" y="1131900"/>
            <a:ext cx="7306800" cy="5646300"/>
          </a:xfrm>
          <a:prstGeom prst="rect">
            <a:avLst/>
          </a:prstGeom>
          <a:noFill/>
          <a:ln>
            <a:noFill/>
          </a:ln>
        </p:spPr>
      </p:pic>
      <p:sp>
        <p:nvSpPr>
          <p:cNvPr id="961" name="Google Shape;961;p101"/>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Heartland Community College Fishbone Diagram</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02"/>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Dig Deeper — Ask Clarifying Questions </a:t>
            </a:r>
            <a:endParaRPr/>
          </a:p>
        </p:txBody>
      </p:sp>
      <p:grpSp>
        <p:nvGrpSpPr>
          <p:cNvPr id="968" name="Google Shape;968;p102"/>
          <p:cNvGrpSpPr/>
          <p:nvPr/>
        </p:nvGrpSpPr>
        <p:grpSpPr>
          <a:xfrm>
            <a:off x="1191490" y="1857753"/>
            <a:ext cx="5638800" cy="4050069"/>
            <a:chOff x="1309680" y="1842731"/>
            <a:chExt cx="4746985" cy="3409523"/>
          </a:xfrm>
        </p:grpSpPr>
        <p:sp>
          <p:nvSpPr>
            <p:cNvPr id="969" name="Google Shape;969;p102"/>
            <p:cNvSpPr/>
            <p:nvPr/>
          </p:nvSpPr>
          <p:spPr>
            <a:xfrm>
              <a:off x="4299488" y="3643741"/>
              <a:ext cx="1757177" cy="1608513"/>
            </a:xfrm>
            <a:prstGeom prst="wedgeEllipseCallout">
              <a:avLst>
                <a:gd name="adj1" fmla="val -68769"/>
                <a:gd name="adj2" fmla="val -1577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Why is </a:t>
              </a:r>
              <a:br>
                <a:rPr lang="en-US" sz="2400" b="0" i="0" u="none" strike="noStrike" cap="none">
                  <a:solidFill>
                    <a:schemeClr val="lt1"/>
                  </a:solidFill>
                  <a:latin typeface="Open Sans"/>
                  <a:ea typeface="Open Sans"/>
                  <a:cs typeface="Open Sans"/>
                  <a:sym typeface="Open Sans"/>
                </a:rPr>
              </a:br>
              <a:r>
                <a:rPr lang="en-US" sz="2400" b="0" i="0" u="none" strike="noStrike" cap="none">
                  <a:solidFill>
                    <a:schemeClr val="lt1"/>
                  </a:solidFill>
                  <a:latin typeface="Open Sans"/>
                  <a:ea typeface="Open Sans"/>
                  <a:cs typeface="Open Sans"/>
                  <a:sym typeface="Open Sans"/>
                </a:rPr>
                <a:t>this so?</a:t>
              </a:r>
              <a:endParaRPr sz="1400" b="0" i="0" u="none" strike="noStrike" cap="none">
                <a:solidFill>
                  <a:srgbClr val="000000"/>
                </a:solidFill>
                <a:latin typeface="Arial"/>
                <a:ea typeface="Arial"/>
                <a:cs typeface="Arial"/>
                <a:sym typeface="Arial"/>
              </a:endParaRPr>
            </a:p>
          </p:txBody>
        </p:sp>
        <p:sp>
          <p:nvSpPr>
            <p:cNvPr id="970" name="Google Shape;970;p102"/>
            <p:cNvSpPr/>
            <p:nvPr/>
          </p:nvSpPr>
          <p:spPr>
            <a:xfrm>
              <a:off x="3313874" y="1842731"/>
              <a:ext cx="1973011" cy="1608513"/>
            </a:xfrm>
            <a:prstGeom prst="wedgeEllipseCallout">
              <a:avLst>
                <a:gd name="adj1" fmla="val -30707"/>
                <a:gd name="adj2" fmla="val 8211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How do you know this?</a:t>
              </a:r>
              <a:endParaRPr sz="1400" b="0" i="0" u="none" strike="noStrike" cap="none">
                <a:solidFill>
                  <a:srgbClr val="000000"/>
                </a:solidFill>
                <a:latin typeface="Arial"/>
                <a:ea typeface="Arial"/>
                <a:cs typeface="Arial"/>
                <a:sym typeface="Arial"/>
              </a:endParaRPr>
            </a:p>
          </p:txBody>
        </p:sp>
        <p:sp>
          <p:nvSpPr>
            <p:cNvPr id="971" name="Google Shape;971;p102"/>
            <p:cNvSpPr/>
            <p:nvPr/>
          </p:nvSpPr>
          <p:spPr>
            <a:xfrm>
              <a:off x="1309680" y="2311862"/>
              <a:ext cx="1886811" cy="1608513"/>
            </a:xfrm>
            <a:prstGeom prst="wedgeEllipseCallout">
              <a:avLst>
                <a:gd name="adj1" fmla="val 59760"/>
                <a:gd name="adj2" fmla="val 6216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What does that mean here?</a:t>
              </a:r>
              <a:endParaRPr sz="1400" b="0" i="0" u="none" strike="noStrike" cap="none">
                <a:solidFill>
                  <a:srgbClr val="000000"/>
                </a:solidFill>
                <a:latin typeface="Arial"/>
                <a:ea typeface="Arial"/>
                <a:cs typeface="Arial"/>
                <a:sym typeface="Arial"/>
              </a:endParaRPr>
            </a:p>
          </p:txBody>
        </p:sp>
      </p:grpSp>
      <p:sp>
        <p:nvSpPr>
          <p:cNvPr id="972" name="Google Shape;972;p102"/>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03"/>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
        <p:nvSpPr>
          <p:cNvPr id="979" name="Google Shape;979;p103"/>
          <p:cNvSpPr txBox="1">
            <a:spLocks noGrp="1"/>
          </p:cNvSpPr>
          <p:nvPr>
            <p:ph type="body" idx="1"/>
          </p:nvPr>
        </p:nvSpPr>
        <p:spPr>
          <a:xfrm>
            <a:off x="4780478" y="1636830"/>
            <a:ext cx="6749143"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800" b="1">
                <a:latin typeface="Open Sans"/>
                <a:ea typeface="Open Sans"/>
                <a:cs typeface="Open Sans"/>
                <a:sym typeface="Open Sans"/>
              </a:rPr>
              <a:t>Digging Deeper: </a:t>
            </a:r>
            <a:endParaRPr/>
          </a:p>
          <a:p>
            <a:pPr marL="228600" lvl="0" indent="-228600" algn="l" rtl="0">
              <a:lnSpc>
                <a:spcPct val="90000"/>
              </a:lnSpc>
              <a:spcBef>
                <a:spcPts val="1000"/>
              </a:spcBef>
              <a:spcAft>
                <a:spcPts val="0"/>
              </a:spcAft>
              <a:buClr>
                <a:schemeClr val="dk1"/>
              </a:buClr>
              <a:buSzPct val="100000"/>
              <a:buChar char="•"/>
            </a:pPr>
            <a:r>
              <a:rPr lang="en-US" sz="2600">
                <a:latin typeface="Open Sans"/>
                <a:ea typeface="Open Sans"/>
                <a:cs typeface="Open Sans"/>
                <a:sym typeface="Open Sans"/>
              </a:rPr>
              <a:t>Informational sessions are limited</a:t>
            </a:r>
            <a:endParaRPr/>
          </a:p>
          <a:p>
            <a:pPr marL="228600" lvl="0" indent="-228600" algn="l" rtl="0">
              <a:lnSpc>
                <a:spcPct val="90000"/>
              </a:lnSpc>
              <a:spcBef>
                <a:spcPts val="1000"/>
              </a:spcBef>
              <a:spcAft>
                <a:spcPts val="0"/>
              </a:spcAft>
              <a:buClr>
                <a:schemeClr val="dk1"/>
              </a:buClr>
              <a:buSzPct val="100000"/>
              <a:buChar char="•"/>
            </a:pPr>
            <a:r>
              <a:rPr lang="en-US" sz="2600">
                <a:latin typeface="Open Sans"/>
                <a:ea typeface="Open Sans"/>
                <a:cs typeface="Open Sans"/>
                <a:sym typeface="Open Sans"/>
              </a:rPr>
              <a:t>Information is not provided in Spanish, and there are no translators available</a:t>
            </a:r>
            <a:endParaRPr/>
          </a:p>
          <a:p>
            <a:pPr marL="228600" lvl="0" indent="-228600" algn="l" rtl="0">
              <a:lnSpc>
                <a:spcPct val="90000"/>
              </a:lnSpc>
              <a:spcBef>
                <a:spcPts val="1000"/>
              </a:spcBef>
              <a:spcAft>
                <a:spcPts val="0"/>
              </a:spcAft>
              <a:buClr>
                <a:schemeClr val="dk1"/>
              </a:buClr>
              <a:buSzPct val="100000"/>
              <a:buChar char="•"/>
            </a:pPr>
            <a:r>
              <a:rPr lang="en-US" sz="2600">
                <a:latin typeface="Open Sans"/>
                <a:ea typeface="Open Sans"/>
                <a:cs typeface="Open Sans"/>
                <a:sym typeface="Open Sans"/>
              </a:rPr>
              <a:t>Limited transportation is available in the evening</a:t>
            </a:r>
            <a:endParaRPr/>
          </a:p>
          <a:p>
            <a:pPr marL="228600" lvl="0" indent="-228600" algn="l" rtl="0">
              <a:lnSpc>
                <a:spcPct val="90000"/>
              </a:lnSpc>
              <a:spcBef>
                <a:spcPts val="1000"/>
              </a:spcBef>
              <a:spcAft>
                <a:spcPts val="0"/>
              </a:spcAft>
              <a:buClr>
                <a:schemeClr val="dk1"/>
              </a:buClr>
              <a:buSzPct val="100000"/>
              <a:buChar char="•"/>
            </a:pPr>
            <a:r>
              <a:rPr lang="en-US" sz="2600">
                <a:latin typeface="Open Sans"/>
                <a:ea typeface="Open Sans"/>
                <a:cs typeface="Open Sans"/>
                <a:sym typeface="Open Sans"/>
              </a:rPr>
              <a:t>The admission requirements for this program are not clear</a:t>
            </a:r>
            <a:endParaRPr/>
          </a:p>
          <a:p>
            <a:pPr marL="228600" lvl="0" indent="-228600" algn="l" rtl="0">
              <a:lnSpc>
                <a:spcPct val="90000"/>
              </a:lnSpc>
              <a:spcBef>
                <a:spcPts val="1000"/>
              </a:spcBef>
              <a:spcAft>
                <a:spcPts val="0"/>
              </a:spcAft>
              <a:buClr>
                <a:schemeClr val="dk1"/>
              </a:buClr>
              <a:buSzPct val="100000"/>
              <a:buChar char="•"/>
            </a:pPr>
            <a:r>
              <a:rPr lang="en-US" sz="2600">
                <a:latin typeface="Open Sans"/>
                <a:ea typeface="Open Sans"/>
                <a:cs typeface="Open Sans"/>
                <a:sym typeface="Open Sans"/>
              </a:rPr>
              <a:t>This program is available only in one school</a:t>
            </a:r>
            <a:endParaRPr/>
          </a:p>
          <a:p>
            <a:pPr marL="228600" lvl="0" indent="-228600" algn="l" rtl="0">
              <a:lnSpc>
                <a:spcPct val="90000"/>
              </a:lnSpc>
              <a:spcBef>
                <a:spcPts val="1000"/>
              </a:spcBef>
              <a:spcAft>
                <a:spcPts val="0"/>
              </a:spcAft>
              <a:buClr>
                <a:schemeClr val="dk1"/>
              </a:buClr>
              <a:buSzPct val="100000"/>
              <a:buChar char="•"/>
            </a:pPr>
            <a:r>
              <a:rPr lang="en-US" sz="2600"/>
              <a:t>College counselors</a:t>
            </a:r>
            <a:r>
              <a:rPr lang="en-US" sz="2600">
                <a:latin typeface="Open Sans"/>
                <a:ea typeface="Open Sans"/>
                <a:cs typeface="Open Sans"/>
                <a:sym typeface="Open Sans"/>
              </a:rPr>
              <a:t> do not have information on this program</a:t>
            </a:r>
            <a:endParaRPr sz="2600"/>
          </a:p>
          <a:p>
            <a:pPr marL="228600" lvl="0" indent="-64135" algn="l" rtl="0">
              <a:lnSpc>
                <a:spcPct val="90000"/>
              </a:lnSpc>
              <a:spcBef>
                <a:spcPts val="1000"/>
              </a:spcBef>
              <a:spcAft>
                <a:spcPts val="0"/>
              </a:spcAft>
              <a:buClr>
                <a:schemeClr val="dk1"/>
              </a:buClr>
              <a:buSzPct val="100000"/>
              <a:buNone/>
            </a:pPr>
            <a:endParaRPr/>
          </a:p>
        </p:txBody>
      </p:sp>
      <p:sp>
        <p:nvSpPr>
          <p:cNvPr id="980" name="Google Shape;980;p103"/>
          <p:cNvSpPr txBox="1">
            <a:spLocks noGrp="1"/>
          </p:cNvSpPr>
          <p:nvPr>
            <p:ph type="title"/>
          </p:nvPr>
        </p:nvSpPr>
        <p:spPr>
          <a:xfrm>
            <a:off x="245650" y="230200"/>
            <a:ext cx="11730300" cy="1182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Clarifying Questions — Heartland Community College</a:t>
            </a:r>
            <a:endParaRPr/>
          </a:p>
        </p:txBody>
      </p:sp>
      <p:sp>
        <p:nvSpPr>
          <p:cNvPr id="981" name="Google Shape;981;p103"/>
          <p:cNvSpPr/>
          <p:nvPr/>
        </p:nvSpPr>
        <p:spPr>
          <a:xfrm>
            <a:off x="346875" y="1636825"/>
            <a:ext cx="3923100" cy="2323200"/>
          </a:xfrm>
          <a:prstGeom prst="roundRect">
            <a:avLst>
              <a:gd name="adj" fmla="val 0"/>
            </a:avLst>
          </a:prstGeom>
          <a:solidFill>
            <a:srgbClr val="D4F7F9"/>
          </a:solidFill>
          <a:ln>
            <a:noFill/>
          </a:ln>
        </p:spPr>
        <p:txBody>
          <a:bodyPr spcFirstLastPara="1" wrap="square" lIns="365750"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1"/>
                </a:solidFill>
                <a:latin typeface="Open Sans"/>
                <a:ea typeface="Open Sans"/>
                <a:cs typeface="Open Sans"/>
                <a:sym typeface="Open Sans"/>
              </a:rPr>
              <a:t>Root Cause: </a:t>
            </a:r>
            <a:br>
              <a:rPr lang="en-US" sz="2800" b="1" i="0" u="none" strike="noStrike" cap="none">
                <a:solidFill>
                  <a:schemeClr val="dk1"/>
                </a:solidFill>
                <a:latin typeface="Open Sans"/>
                <a:ea typeface="Open Sans"/>
                <a:cs typeface="Open Sans"/>
                <a:sym typeface="Open Sans"/>
              </a:rPr>
            </a:br>
            <a:r>
              <a:rPr lang="en-US" sz="2800" b="0" i="0" u="none" strike="noStrike" cap="none">
                <a:solidFill>
                  <a:schemeClr val="dk1"/>
                </a:solidFill>
                <a:latin typeface="Open Sans"/>
                <a:ea typeface="Open Sans"/>
                <a:cs typeface="Open Sans"/>
                <a:sym typeface="Open Sans"/>
              </a:rPr>
              <a:t>Hispanic families are </a:t>
            </a:r>
            <a:br>
              <a:rPr lang="en-US" sz="2800" b="0" i="0" u="none" strike="noStrike" cap="none">
                <a:solidFill>
                  <a:schemeClr val="dk1"/>
                </a:solidFill>
                <a:latin typeface="Open Sans"/>
                <a:ea typeface="Open Sans"/>
                <a:cs typeface="Open Sans"/>
                <a:sym typeface="Open Sans"/>
              </a:rPr>
            </a:br>
            <a:r>
              <a:rPr lang="en-US" sz="2800" b="0" i="0" u="none" strike="noStrike" cap="none">
                <a:solidFill>
                  <a:schemeClr val="dk1"/>
                </a:solidFill>
                <a:latin typeface="Open Sans"/>
                <a:ea typeface="Open Sans"/>
                <a:cs typeface="Open Sans"/>
                <a:sym typeface="Open Sans"/>
              </a:rPr>
              <a:t>not aware of this </a:t>
            </a:r>
            <a:br>
              <a:rPr lang="en-US" sz="2800" b="0" i="0" u="none" strike="noStrike" cap="none">
                <a:solidFill>
                  <a:schemeClr val="dk1"/>
                </a:solidFill>
                <a:latin typeface="Open Sans"/>
                <a:ea typeface="Open Sans"/>
                <a:cs typeface="Open Sans"/>
                <a:sym typeface="Open Sans"/>
              </a:rPr>
            </a:br>
            <a:r>
              <a:rPr lang="en-US" sz="2800" b="0" i="0" u="none" strike="noStrike" cap="none">
                <a:solidFill>
                  <a:schemeClr val="dk1"/>
                </a:solidFill>
                <a:latin typeface="Open Sans"/>
                <a:ea typeface="Open Sans"/>
                <a:cs typeface="Open Sans"/>
                <a:sym typeface="Open Sans"/>
              </a:rPr>
              <a:t>CTE program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04"/>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Validating Assumptions</a:t>
            </a:r>
            <a:endParaRPr/>
          </a:p>
        </p:txBody>
      </p:sp>
      <p:sp>
        <p:nvSpPr>
          <p:cNvPr id="988" name="Google Shape;988;p104"/>
          <p:cNvSpPr txBox="1">
            <a:spLocks noGrp="1"/>
          </p:cNvSpPr>
          <p:nvPr>
            <p:ph type="body" idx="1"/>
          </p:nvPr>
        </p:nvSpPr>
        <p:spPr>
          <a:xfrm>
            <a:off x="1010170" y="2220517"/>
            <a:ext cx="6448963" cy="3816148"/>
          </a:xfrm>
          <a:prstGeom prst="rect">
            <a:avLst/>
          </a:prstGeom>
          <a:noFill/>
          <a:ln>
            <a:noFill/>
          </a:ln>
        </p:spPr>
        <p:txBody>
          <a:bodyPr spcFirstLastPara="1" wrap="square" lIns="91425" tIns="45700" rIns="91425" bIns="45700" anchor="t" anchorCtr="0">
            <a:normAutofit/>
          </a:bodyPr>
          <a:lstStyle/>
          <a:p>
            <a:pPr marL="320040" lvl="0" indent="-320040" algn="l" rtl="0">
              <a:lnSpc>
                <a:spcPct val="121428"/>
              </a:lnSpc>
              <a:spcBef>
                <a:spcPts val="0"/>
              </a:spcBef>
              <a:spcAft>
                <a:spcPts val="0"/>
              </a:spcAft>
              <a:buClr>
                <a:schemeClr val="accent1"/>
              </a:buClr>
              <a:buSzPts val="2800"/>
              <a:buChar char="•"/>
            </a:pPr>
            <a:r>
              <a:rPr lang="en-US"/>
              <a:t>What data do you have or need </a:t>
            </a:r>
            <a:br>
              <a:rPr lang="en-US"/>
            </a:br>
            <a:r>
              <a:rPr lang="en-US"/>
              <a:t>(CLNA, surveys, etc.)?</a:t>
            </a:r>
            <a:endParaRPr/>
          </a:p>
          <a:p>
            <a:pPr marL="320040" lvl="0" indent="-320040" algn="l" rtl="0">
              <a:lnSpc>
                <a:spcPct val="121428"/>
              </a:lnSpc>
              <a:spcBef>
                <a:spcPts val="1000"/>
              </a:spcBef>
              <a:spcAft>
                <a:spcPts val="0"/>
              </a:spcAft>
              <a:buClr>
                <a:schemeClr val="accent1"/>
              </a:buClr>
              <a:buSzPts val="2800"/>
              <a:buChar char="•"/>
            </a:pPr>
            <a:r>
              <a:rPr lang="en-US"/>
              <a:t>Whom will you need to follow up with? </a:t>
            </a:r>
            <a:endParaRPr/>
          </a:p>
          <a:p>
            <a:pPr marL="320040" lvl="0" indent="-320040" algn="l" rtl="0">
              <a:lnSpc>
                <a:spcPct val="121428"/>
              </a:lnSpc>
              <a:spcBef>
                <a:spcPts val="1000"/>
              </a:spcBef>
              <a:spcAft>
                <a:spcPts val="0"/>
              </a:spcAft>
              <a:buClr>
                <a:schemeClr val="accent1"/>
              </a:buClr>
              <a:buSzPts val="2800"/>
              <a:buChar char="•"/>
            </a:pPr>
            <a:r>
              <a:rPr lang="en-US"/>
              <a:t>What policies may need to be explored? </a:t>
            </a:r>
            <a:endParaRPr/>
          </a:p>
        </p:txBody>
      </p:sp>
      <p:pic>
        <p:nvPicPr>
          <p:cNvPr id="989" name="Google Shape;989;p104" descr="Checklist"/>
          <p:cNvPicPr preferRelativeResize="0"/>
          <p:nvPr/>
        </p:nvPicPr>
        <p:blipFill rotWithShape="1">
          <a:blip r:embed="rId3">
            <a:alphaModFix/>
          </a:blip>
          <a:srcRect/>
          <a:stretch/>
        </p:blipFill>
        <p:spPr>
          <a:xfrm>
            <a:off x="8195528" y="2283827"/>
            <a:ext cx="2442150" cy="2442150"/>
          </a:xfrm>
          <a:prstGeom prst="rect">
            <a:avLst/>
          </a:prstGeom>
          <a:noFill/>
          <a:ln>
            <a:noFill/>
          </a:ln>
        </p:spPr>
      </p:pic>
      <p:sp>
        <p:nvSpPr>
          <p:cNvPr id="990" name="Google Shape;990;p104"/>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05"/>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Group Activity</a:t>
            </a:r>
            <a:endParaRPr/>
          </a:p>
        </p:txBody>
      </p:sp>
      <p:sp>
        <p:nvSpPr>
          <p:cNvPr id="997" name="Google Shape;997;p105"/>
          <p:cNvSpPr txBox="1">
            <a:spLocks noGrp="1"/>
          </p:cNvSpPr>
          <p:nvPr>
            <p:ph type="body" idx="1"/>
          </p:nvPr>
        </p:nvSpPr>
        <p:spPr>
          <a:xfrm>
            <a:off x="823686" y="2089625"/>
            <a:ext cx="5514474" cy="38841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a:t>Work together to brainstorm on root causes (first 10 -minutes and organize root causes onto the fishbone diagram (final 10-minutes). Facilitator will guide you through each activity: </a:t>
            </a:r>
            <a:endParaRPr/>
          </a:p>
          <a:p>
            <a:pPr marL="0" lvl="0" indent="0" algn="l" rtl="0">
              <a:lnSpc>
                <a:spcPct val="90000"/>
              </a:lnSpc>
              <a:spcBef>
                <a:spcPts val="1000"/>
              </a:spcBef>
              <a:spcAft>
                <a:spcPts val="0"/>
              </a:spcAft>
              <a:buClr>
                <a:schemeClr val="accent1"/>
              </a:buClr>
              <a:buSzPct val="100000"/>
              <a:buNone/>
            </a:pPr>
            <a:r>
              <a:rPr lang="en-US" sz="2600" b="1">
                <a:solidFill>
                  <a:schemeClr val="accent1"/>
                </a:solidFill>
              </a:rPr>
              <a:t>As you do so: </a:t>
            </a:r>
            <a:endParaRPr/>
          </a:p>
          <a:p>
            <a:pPr marL="320040" lvl="1" indent="-297180" algn="l" rtl="0">
              <a:lnSpc>
                <a:spcPct val="125000"/>
              </a:lnSpc>
              <a:spcBef>
                <a:spcPts val="500"/>
              </a:spcBef>
              <a:spcAft>
                <a:spcPts val="0"/>
              </a:spcAft>
              <a:buClr>
                <a:schemeClr val="accent1"/>
              </a:buClr>
              <a:buSzPct val="100000"/>
              <a:buChar char="•"/>
            </a:pPr>
            <a:r>
              <a:rPr lang="en-US"/>
              <a:t>Ask clarifying questions</a:t>
            </a:r>
            <a:endParaRPr/>
          </a:p>
          <a:p>
            <a:pPr marL="320040" lvl="1" indent="-297180" algn="l" rtl="0">
              <a:lnSpc>
                <a:spcPct val="125000"/>
              </a:lnSpc>
              <a:spcBef>
                <a:spcPts val="500"/>
              </a:spcBef>
              <a:spcAft>
                <a:spcPts val="0"/>
              </a:spcAft>
              <a:buClr>
                <a:schemeClr val="accent1"/>
              </a:buClr>
              <a:buSzPct val="100000"/>
              <a:buChar char="•"/>
            </a:pPr>
            <a:r>
              <a:rPr lang="en-US"/>
              <a:t>Check your assumptions</a:t>
            </a:r>
            <a:endParaRPr/>
          </a:p>
          <a:p>
            <a:pPr marL="320040" lvl="1" indent="-297180" algn="l" rtl="0">
              <a:lnSpc>
                <a:spcPct val="125000"/>
              </a:lnSpc>
              <a:spcBef>
                <a:spcPts val="500"/>
              </a:spcBef>
              <a:spcAft>
                <a:spcPts val="0"/>
              </a:spcAft>
              <a:buClr>
                <a:schemeClr val="accent1"/>
              </a:buClr>
              <a:buSzPct val="100000"/>
              <a:buChar char="•"/>
            </a:pPr>
            <a:r>
              <a:rPr lang="en-US"/>
              <a:t>Consider need for other data, </a:t>
            </a:r>
            <a:br>
              <a:rPr lang="en-US"/>
            </a:br>
            <a:r>
              <a:rPr lang="en-US"/>
              <a:t>people and policies</a:t>
            </a:r>
            <a:endParaRPr/>
          </a:p>
          <a:p>
            <a:pPr marL="0" lvl="0" indent="0" algn="l" rtl="0">
              <a:lnSpc>
                <a:spcPct val="90000"/>
              </a:lnSpc>
              <a:spcBef>
                <a:spcPts val="1000"/>
              </a:spcBef>
              <a:spcAft>
                <a:spcPts val="0"/>
              </a:spcAft>
              <a:buClr>
                <a:schemeClr val="dk1"/>
              </a:buClr>
              <a:buSzPct val="100000"/>
              <a:buNone/>
            </a:pPr>
            <a:endParaRPr/>
          </a:p>
        </p:txBody>
      </p:sp>
      <p:sp>
        <p:nvSpPr>
          <p:cNvPr id="998" name="Google Shape;998;p105"/>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
        <p:nvSpPr>
          <p:cNvPr id="999" name="Google Shape;999;p105"/>
          <p:cNvSpPr/>
          <p:nvPr/>
        </p:nvSpPr>
        <p:spPr>
          <a:xfrm>
            <a:off x="8445313" y="3066622"/>
            <a:ext cx="3435000" cy="1741200"/>
          </a:xfrm>
          <a:prstGeom prst="roundRect">
            <a:avLst>
              <a:gd name="adj" fmla="val 0"/>
            </a:avLst>
          </a:prstGeom>
          <a:solidFill>
            <a:schemeClr val="accent1"/>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Open Sans"/>
                <a:ea typeface="Open Sans"/>
                <a:cs typeface="Open Sans"/>
                <a:sym typeface="Open Sans"/>
              </a:rPr>
              <a:t>Using a large post-it and sticky notes, work in groups of 3 - 5 participants to record responses.</a:t>
            </a:r>
            <a:endParaRPr sz="2200" b="0" i="0" u="none" strike="noStrike" cap="none">
              <a:solidFill>
                <a:schemeClr val="lt1"/>
              </a:solidFill>
              <a:latin typeface="Open Sans"/>
              <a:ea typeface="Open Sans"/>
              <a:cs typeface="Open Sans"/>
              <a:sym typeface="Open Sans"/>
            </a:endParaRPr>
          </a:p>
        </p:txBody>
      </p:sp>
      <p:pic>
        <p:nvPicPr>
          <p:cNvPr id="1000" name="Google Shape;1000;p105"/>
          <p:cNvPicPr preferRelativeResize="0"/>
          <p:nvPr/>
        </p:nvPicPr>
        <p:blipFill rotWithShape="1">
          <a:blip r:embed="rId3">
            <a:alphaModFix/>
          </a:blip>
          <a:srcRect/>
          <a:stretch/>
        </p:blipFill>
        <p:spPr>
          <a:xfrm>
            <a:off x="6711863" y="3414913"/>
            <a:ext cx="1187149" cy="8633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1"/>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406" name="Google Shape;406;p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Assume best intentions - safe space, trust, respect, and all voices are heard</a:t>
            </a:r>
            <a:endParaRPr/>
          </a:p>
          <a:p>
            <a:pPr marL="457200" lvl="0" indent="-342900" algn="l" rtl="0">
              <a:lnSpc>
                <a:spcPct val="90000"/>
              </a:lnSpc>
              <a:spcBef>
                <a:spcPts val="0"/>
              </a:spcBef>
              <a:spcAft>
                <a:spcPts val="0"/>
              </a:spcAft>
              <a:buSzPts val="1800"/>
              <a:buChar char="•"/>
            </a:pPr>
            <a:r>
              <a:rPr lang="en-US"/>
              <a:t>Make connections - build relationships</a:t>
            </a:r>
            <a:endParaRPr/>
          </a:p>
          <a:p>
            <a:pPr marL="457200" lvl="0" indent="-342900" algn="l" rtl="0">
              <a:lnSpc>
                <a:spcPct val="90000"/>
              </a:lnSpc>
              <a:spcBef>
                <a:spcPts val="0"/>
              </a:spcBef>
              <a:spcAft>
                <a:spcPts val="0"/>
              </a:spcAft>
              <a:buSzPts val="1800"/>
              <a:buChar char="•"/>
            </a:pPr>
            <a:r>
              <a:rPr lang="en-US"/>
              <a:t>Act with purpose - action oriented, use time wisely</a:t>
            </a:r>
            <a:endParaRPr/>
          </a:p>
          <a:p>
            <a:pPr marL="457200" lvl="0" indent="-342900" algn="l" rtl="0">
              <a:lnSpc>
                <a:spcPct val="90000"/>
              </a:lnSpc>
              <a:spcBef>
                <a:spcPts val="0"/>
              </a:spcBef>
              <a:spcAft>
                <a:spcPts val="0"/>
              </a:spcAft>
              <a:buSzPts val="1800"/>
              <a:buChar char="•"/>
            </a:pPr>
            <a:r>
              <a:rPr lang="en-US"/>
              <a:t>Communicate challenges</a:t>
            </a:r>
            <a:endParaRPr/>
          </a:p>
          <a:p>
            <a:pPr marL="457200" lvl="0" indent="-342900" algn="l" rtl="0">
              <a:lnSpc>
                <a:spcPct val="90000"/>
              </a:lnSpc>
              <a:spcBef>
                <a:spcPts val="0"/>
              </a:spcBef>
              <a:spcAft>
                <a:spcPts val="0"/>
              </a:spcAft>
              <a:buSzPts val="1800"/>
              <a:buChar char="•"/>
            </a:pPr>
            <a:r>
              <a:rPr lang="en-US"/>
              <a:t>Avoid technology distractions</a:t>
            </a:r>
            <a:endParaRPr/>
          </a:p>
          <a:p>
            <a:pPr marL="457200" lvl="0" indent="-342900" algn="l" rtl="0">
              <a:lnSpc>
                <a:spcPct val="90000"/>
              </a:lnSpc>
              <a:spcBef>
                <a:spcPts val="0"/>
              </a:spcBef>
              <a:spcAft>
                <a:spcPts val="0"/>
              </a:spcAft>
              <a:buSzPts val="1800"/>
              <a:buChar char="•"/>
            </a:pPr>
            <a:r>
              <a:rPr lang="en-US"/>
              <a:t>Virtual: (Mute your sound unless you’re talking) - Virtual</a:t>
            </a:r>
            <a:endParaRPr/>
          </a:p>
          <a:p>
            <a:pPr marL="457200" lvl="0" indent="-342900" algn="l" rtl="0">
              <a:lnSpc>
                <a:spcPct val="90000"/>
              </a:lnSpc>
              <a:spcBef>
                <a:spcPts val="0"/>
              </a:spcBef>
              <a:spcAft>
                <a:spcPts val="0"/>
              </a:spcAft>
              <a:buSzPts val="1800"/>
              <a:buChar char="•"/>
            </a:pPr>
            <a:r>
              <a:rPr lang="en-US"/>
              <a:t>Virtual: (Be present and actively “seen” - cameras on) - Virtual</a:t>
            </a:r>
            <a:endParaRPr/>
          </a:p>
        </p:txBody>
      </p:sp>
      <p:sp>
        <p:nvSpPr>
          <p:cNvPr id="407" name="Google Shape;407;p61"/>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Arial"/>
              <a:buNone/>
            </a:pPr>
            <a:r>
              <a:rPr lang="en-US"/>
              <a:t>Community Agreements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6"/>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sp>
        <p:nvSpPr>
          <p:cNvPr id="1007" name="Google Shape;1007;p106"/>
          <p:cNvSpPr txBox="1">
            <a:spLocks noGrp="1"/>
          </p:cNvSpPr>
          <p:nvPr>
            <p:ph type="body" idx="1"/>
          </p:nvPr>
        </p:nvSpPr>
        <p:spPr>
          <a:xfrm>
            <a:off x="775049" y="1914800"/>
            <a:ext cx="9871200" cy="2629500"/>
          </a:xfrm>
          <a:prstGeom prst="rect">
            <a:avLst/>
          </a:prstGeom>
          <a:noFill/>
          <a:ln>
            <a:noFill/>
          </a:ln>
        </p:spPr>
        <p:txBody>
          <a:bodyPr spcFirstLastPara="1" wrap="square" lIns="91425" tIns="45700" rIns="91425" bIns="45700" anchor="t" anchorCtr="0">
            <a:normAutofit/>
          </a:bodyPr>
          <a:lstStyle/>
          <a:p>
            <a:pPr marL="320040" lvl="0" indent="-320040" algn="l" rtl="0">
              <a:lnSpc>
                <a:spcPct val="121428"/>
              </a:lnSpc>
              <a:spcBef>
                <a:spcPts val="0"/>
              </a:spcBef>
              <a:spcAft>
                <a:spcPts val="0"/>
              </a:spcAft>
              <a:buClr>
                <a:schemeClr val="accent1"/>
              </a:buClr>
              <a:buSzPts val="2800"/>
              <a:buChar char="•"/>
            </a:pPr>
            <a:r>
              <a:rPr lang="en-US"/>
              <a:t>State the opportunity gap discussed</a:t>
            </a:r>
            <a:endParaRPr/>
          </a:p>
          <a:p>
            <a:pPr marL="320040" lvl="0" indent="-320040" algn="l" rtl="0">
              <a:lnSpc>
                <a:spcPct val="121428"/>
              </a:lnSpc>
              <a:spcBef>
                <a:spcPts val="1000"/>
              </a:spcBef>
              <a:spcAft>
                <a:spcPts val="0"/>
              </a:spcAft>
              <a:buClr>
                <a:schemeClr val="accent1"/>
              </a:buClr>
              <a:buSzPts val="2800"/>
              <a:buChar char="•"/>
            </a:pPr>
            <a:r>
              <a:rPr lang="en-US"/>
              <a:t>Discuss one or two root causes</a:t>
            </a:r>
            <a:endParaRPr/>
          </a:p>
          <a:p>
            <a:pPr marL="320040" lvl="0" indent="-320040" algn="l" rtl="0">
              <a:lnSpc>
                <a:spcPct val="121428"/>
              </a:lnSpc>
              <a:spcBef>
                <a:spcPts val="1000"/>
              </a:spcBef>
              <a:spcAft>
                <a:spcPts val="0"/>
              </a:spcAft>
              <a:buClr>
                <a:schemeClr val="accent1"/>
              </a:buClr>
              <a:buSzPts val="2800"/>
              <a:buChar char="•"/>
            </a:pPr>
            <a:r>
              <a:rPr lang="en-US"/>
              <a:t>What did your deeper questioning yield?</a:t>
            </a:r>
            <a:endParaRPr/>
          </a:p>
          <a:p>
            <a:pPr marL="320040" lvl="0" indent="-320040" algn="l" rtl="0">
              <a:lnSpc>
                <a:spcPct val="121428"/>
              </a:lnSpc>
              <a:spcBef>
                <a:spcPts val="1000"/>
              </a:spcBef>
              <a:spcAft>
                <a:spcPts val="0"/>
              </a:spcAft>
              <a:buClr>
                <a:schemeClr val="accent1"/>
              </a:buClr>
              <a:buSzPts val="2800"/>
              <a:buChar char="•"/>
            </a:pPr>
            <a:r>
              <a:rPr lang="en-US"/>
              <a:t>What people, data or policies need to be included? </a:t>
            </a:r>
            <a:endParaRPr/>
          </a:p>
        </p:txBody>
      </p:sp>
      <p:sp>
        <p:nvSpPr>
          <p:cNvPr id="1008" name="Google Shape;1008;p106"/>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Report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07"/>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grpSp>
        <p:nvGrpSpPr>
          <p:cNvPr id="1015" name="Google Shape;1015;p107"/>
          <p:cNvGrpSpPr/>
          <p:nvPr/>
        </p:nvGrpSpPr>
        <p:grpSpPr>
          <a:xfrm>
            <a:off x="1258742" y="1900707"/>
            <a:ext cx="6302673" cy="4344055"/>
            <a:chOff x="2106467" y="3644"/>
            <a:chExt cx="6302673" cy="4344055"/>
          </a:xfrm>
        </p:grpSpPr>
        <p:sp>
          <p:nvSpPr>
            <p:cNvPr id="1016" name="Google Shape;1016;p107"/>
            <p:cNvSpPr/>
            <p:nvPr/>
          </p:nvSpPr>
          <p:spPr>
            <a:xfrm>
              <a:off x="2106467" y="108858"/>
              <a:ext cx="2591700" cy="379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7" name="Google Shape;1017;p107"/>
            <p:cNvSpPr txBox="1"/>
            <p:nvPr/>
          </p:nvSpPr>
          <p:spPr>
            <a:xfrm>
              <a:off x="2117590" y="119981"/>
              <a:ext cx="2569500" cy="3576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u="none" strike="noStrike" cap="none">
                  <a:solidFill>
                    <a:schemeClr val="lt1"/>
                  </a:solidFill>
                  <a:latin typeface="Open Sans"/>
                  <a:ea typeface="Open Sans"/>
                  <a:cs typeface="Open Sans"/>
                  <a:sym typeface="Open Sans"/>
                </a:rPr>
                <a:t>Advising</a:t>
              </a:r>
              <a:endParaRPr sz="1400" b="0" i="0" u="none" strike="noStrike" cap="none">
                <a:solidFill>
                  <a:schemeClr val="lt1"/>
                </a:solidFill>
                <a:latin typeface="Arial"/>
                <a:ea typeface="Arial"/>
                <a:cs typeface="Arial"/>
                <a:sym typeface="Arial"/>
              </a:endParaRPr>
            </a:p>
          </p:txBody>
        </p:sp>
        <p:sp>
          <p:nvSpPr>
            <p:cNvPr id="1018" name="Google Shape;1018;p107"/>
            <p:cNvSpPr/>
            <p:nvPr/>
          </p:nvSpPr>
          <p:spPr>
            <a:xfrm rot="-1186848">
              <a:off x="4683520" y="201776"/>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9" name="Google Shape;1019;p107"/>
            <p:cNvSpPr txBox="1"/>
            <p:nvPr/>
          </p:nvSpPr>
          <p:spPr>
            <a:xfrm rot="-1170952">
              <a:off x="4921288" y="201459"/>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20" name="Google Shape;1020;p107"/>
            <p:cNvSpPr/>
            <p:nvPr/>
          </p:nvSpPr>
          <p:spPr>
            <a:xfrm>
              <a:off x="5169440" y="3644"/>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1" name="Google Shape;1021;p107"/>
            <p:cNvSpPr txBox="1"/>
            <p:nvPr/>
          </p:nvSpPr>
          <p:spPr>
            <a:xfrm>
              <a:off x="5176789" y="10993"/>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Timing</a:t>
              </a:r>
              <a:endParaRPr sz="1400" b="0" i="0" u="none" strike="noStrike" cap="none">
                <a:solidFill>
                  <a:schemeClr val="dk1"/>
                </a:solidFill>
                <a:latin typeface="Arial"/>
                <a:ea typeface="Arial"/>
                <a:cs typeface="Arial"/>
                <a:sym typeface="Arial"/>
              </a:endParaRPr>
            </a:p>
          </p:txBody>
        </p:sp>
        <p:sp>
          <p:nvSpPr>
            <p:cNvPr id="1022" name="Google Shape;1022;p107"/>
            <p:cNvSpPr/>
            <p:nvPr/>
          </p:nvSpPr>
          <p:spPr>
            <a:xfrm rot="1186848">
              <a:off x="4683373" y="371276"/>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3" name="Google Shape;1023;p107"/>
            <p:cNvSpPr txBox="1"/>
            <p:nvPr/>
          </p:nvSpPr>
          <p:spPr>
            <a:xfrm rot="1170952">
              <a:off x="4921370" y="371012"/>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24" name="Google Shape;1024;p107"/>
            <p:cNvSpPr/>
            <p:nvPr/>
          </p:nvSpPr>
          <p:spPr>
            <a:xfrm>
              <a:off x="5169440" y="342915"/>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5" name="Google Shape;1025;p107"/>
            <p:cNvSpPr txBox="1"/>
            <p:nvPr/>
          </p:nvSpPr>
          <p:spPr>
            <a:xfrm>
              <a:off x="5176789" y="350264"/>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Mapping tools</a:t>
              </a:r>
              <a:endParaRPr sz="1400" b="0" i="0" u="none" strike="noStrike" cap="none">
                <a:solidFill>
                  <a:schemeClr val="dk1"/>
                </a:solidFill>
                <a:latin typeface="Arial"/>
                <a:ea typeface="Arial"/>
                <a:cs typeface="Arial"/>
                <a:sym typeface="Arial"/>
              </a:endParaRPr>
            </a:p>
          </p:txBody>
        </p:sp>
        <p:sp>
          <p:nvSpPr>
            <p:cNvPr id="1026" name="Google Shape;1026;p107"/>
            <p:cNvSpPr/>
            <p:nvPr/>
          </p:nvSpPr>
          <p:spPr>
            <a:xfrm>
              <a:off x="2106467" y="787400"/>
              <a:ext cx="2591700" cy="379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7" name="Google Shape;1027;p107"/>
            <p:cNvSpPr txBox="1"/>
            <p:nvPr/>
          </p:nvSpPr>
          <p:spPr>
            <a:xfrm>
              <a:off x="2117590" y="798523"/>
              <a:ext cx="2569500" cy="3576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u="none" strike="noStrike" cap="none">
                  <a:solidFill>
                    <a:schemeClr val="lt1"/>
                  </a:solidFill>
                  <a:latin typeface="Open Sans"/>
                  <a:ea typeface="Open Sans"/>
                  <a:cs typeface="Open Sans"/>
                  <a:sym typeface="Open Sans"/>
                </a:rPr>
                <a:t>Information flow</a:t>
              </a:r>
              <a:endParaRPr sz="1400" b="0" i="0" u="none" strike="noStrike" cap="none">
                <a:solidFill>
                  <a:schemeClr val="lt1"/>
                </a:solidFill>
                <a:latin typeface="Arial"/>
                <a:ea typeface="Arial"/>
                <a:cs typeface="Arial"/>
                <a:sym typeface="Arial"/>
              </a:endParaRPr>
            </a:p>
          </p:txBody>
        </p:sp>
        <p:sp>
          <p:nvSpPr>
            <p:cNvPr id="1028" name="Google Shape;1028;p107"/>
            <p:cNvSpPr/>
            <p:nvPr/>
          </p:nvSpPr>
          <p:spPr>
            <a:xfrm rot="-1186848">
              <a:off x="4683520" y="880318"/>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9" name="Google Shape;1029;p107"/>
            <p:cNvSpPr txBox="1"/>
            <p:nvPr/>
          </p:nvSpPr>
          <p:spPr>
            <a:xfrm rot="-1170952">
              <a:off x="4921288" y="880000"/>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30" name="Google Shape;1030;p107"/>
            <p:cNvSpPr/>
            <p:nvPr/>
          </p:nvSpPr>
          <p:spPr>
            <a:xfrm>
              <a:off x="5169440" y="682185"/>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1" name="Google Shape;1031;p107"/>
            <p:cNvSpPr txBox="1"/>
            <p:nvPr/>
          </p:nvSpPr>
          <p:spPr>
            <a:xfrm>
              <a:off x="5176789" y="689534"/>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Peer communication</a:t>
              </a:r>
              <a:endParaRPr sz="1400" b="0" i="0" u="none" strike="noStrike" cap="none">
                <a:solidFill>
                  <a:schemeClr val="dk1"/>
                </a:solidFill>
                <a:latin typeface="Arial"/>
                <a:ea typeface="Arial"/>
                <a:cs typeface="Arial"/>
                <a:sym typeface="Arial"/>
              </a:endParaRPr>
            </a:p>
          </p:txBody>
        </p:sp>
        <p:sp>
          <p:nvSpPr>
            <p:cNvPr id="1032" name="Google Shape;1032;p107"/>
            <p:cNvSpPr/>
            <p:nvPr/>
          </p:nvSpPr>
          <p:spPr>
            <a:xfrm rot="1186848">
              <a:off x="4683373" y="1049817"/>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3" name="Google Shape;1033;p107"/>
            <p:cNvSpPr txBox="1"/>
            <p:nvPr/>
          </p:nvSpPr>
          <p:spPr>
            <a:xfrm rot="1170952">
              <a:off x="4921370" y="1049554"/>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34" name="Google Shape;1034;p107"/>
            <p:cNvSpPr/>
            <p:nvPr/>
          </p:nvSpPr>
          <p:spPr>
            <a:xfrm>
              <a:off x="5169440" y="1021456"/>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5" name="Google Shape;1035;p107"/>
            <p:cNvSpPr txBox="1"/>
            <p:nvPr/>
          </p:nvSpPr>
          <p:spPr>
            <a:xfrm>
              <a:off x="5176789" y="1028805"/>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Sustained, non-intrusive contact</a:t>
              </a:r>
              <a:endParaRPr sz="1400" b="0" i="0" u="none" strike="noStrike" cap="none">
                <a:solidFill>
                  <a:schemeClr val="dk1"/>
                </a:solidFill>
                <a:latin typeface="Arial"/>
                <a:ea typeface="Arial"/>
                <a:cs typeface="Arial"/>
                <a:sym typeface="Arial"/>
              </a:endParaRPr>
            </a:p>
          </p:txBody>
        </p:sp>
        <p:sp>
          <p:nvSpPr>
            <p:cNvPr id="1036" name="Google Shape;1036;p107"/>
            <p:cNvSpPr/>
            <p:nvPr/>
          </p:nvSpPr>
          <p:spPr>
            <a:xfrm>
              <a:off x="2106467" y="1465941"/>
              <a:ext cx="2591700" cy="379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7" name="Google Shape;1037;p107"/>
            <p:cNvSpPr txBox="1"/>
            <p:nvPr/>
          </p:nvSpPr>
          <p:spPr>
            <a:xfrm>
              <a:off x="2117590" y="1477064"/>
              <a:ext cx="2569500" cy="3576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u="none" strike="noStrike" cap="none">
                  <a:solidFill>
                    <a:schemeClr val="lt1"/>
                  </a:solidFill>
                  <a:latin typeface="Open Sans"/>
                  <a:ea typeface="Open Sans"/>
                  <a:cs typeface="Open Sans"/>
                  <a:sym typeface="Open Sans"/>
                </a:rPr>
                <a:t>Stigma</a:t>
              </a:r>
              <a:endParaRPr sz="1400" b="0" i="0" u="none" strike="noStrike" cap="none">
                <a:solidFill>
                  <a:schemeClr val="lt1"/>
                </a:solidFill>
                <a:latin typeface="Arial"/>
                <a:ea typeface="Arial"/>
                <a:cs typeface="Arial"/>
                <a:sym typeface="Arial"/>
              </a:endParaRPr>
            </a:p>
          </p:txBody>
        </p:sp>
        <p:sp>
          <p:nvSpPr>
            <p:cNvPr id="1038" name="Google Shape;1038;p107"/>
            <p:cNvSpPr/>
            <p:nvPr/>
          </p:nvSpPr>
          <p:spPr>
            <a:xfrm rot="-1186848">
              <a:off x="4683520" y="1558860"/>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9" name="Google Shape;1039;p107"/>
            <p:cNvSpPr txBox="1"/>
            <p:nvPr/>
          </p:nvSpPr>
          <p:spPr>
            <a:xfrm rot="-1170952">
              <a:off x="4921288" y="1558542"/>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40" name="Google Shape;1040;p107"/>
            <p:cNvSpPr/>
            <p:nvPr/>
          </p:nvSpPr>
          <p:spPr>
            <a:xfrm>
              <a:off x="5169440" y="1360727"/>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41" name="Google Shape;1041;p107"/>
            <p:cNvSpPr txBox="1"/>
            <p:nvPr/>
          </p:nvSpPr>
          <p:spPr>
            <a:xfrm>
              <a:off x="5176789" y="1368076"/>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Rebranding</a:t>
              </a:r>
              <a:endParaRPr sz="1400" b="0" i="0" u="none" strike="noStrike" cap="none">
                <a:solidFill>
                  <a:schemeClr val="dk1"/>
                </a:solidFill>
                <a:latin typeface="Arial"/>
                <a:ea typeface="Arial"/>
                <a:cs typeface="Arial"/>
                <a:sym typeface="Arial"/>
              </a:endParaRPr>
            </a:p>
          </p:txBody>
        </p:sp>
        <p:sp>
          <p:nvSpPr>
            <p:cNvPr id="1042" name="Google Shape;1042;p107"/>
            <p:cNvSpPr/>
            <p:nvPr/>
          </p:nvSpPr>
          <p:spPr>
            <a:xfrm rot="1186848">
              <a:off x="4683373" y="1728359"/>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43" name="Google Shape;1043;p107"/>
            <p:cNvSpPr txBox="1"/>
            <p:nvPr/>
          </p:nvSpPr>
          <p:spPr>
            <a:xfrm rot="1170952">
              <a:off x="4921370" y="1728095"/>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44" name="Google Shape;1044;p107"/>
            <p:cNvSpPr/>
            <p:nvPr/>
          </p:nvSpPr>
          <p:spPr>
            <a:xfrm>
              <a:off x="5169440" y="1699998"/>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45" name="Google Shape;1045;p107"/>
            <p:cNvSpPr txBox="1"/>
            <p:nvPr/>
          </p:nvSpPr>
          <p:spPr>
            <a:xfrm>
              <a:off x="5176789" y="1707347"/>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Addressing parents’ concerns</a:t>
              </a:r>
              <a:endParaRPr sz="1400" b="0" i="0" u="none" strike="noStrike" cap="none">
                <a:solidFill>
                  <a:schemeClr val="dk1"/>
                </a:solidFill>
                <a:latin typeface="Arial"/>
                <a:ea typeface="Arial"/>
                <a:cs typeface="Arial"/>
                <a:sym typeface="Arial"/>
              </a:endParaRPr>
            </a:p>
          </p:txBody>
        </p:sp>
        <p:sp>
          <p:nvSpPr>
            <p:cNvPr id="1046" name="Google Shape;1046;p107"/>
            <p:cNvSpPr/>
            <p:nvPr/>
          </p:nvSpPr>
          <p:spPr>
            <a:xfrm>
              <a:off x="2106467" y="2144483"/>
              <a:ext cx="2591700" cy="379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47" name="Google Shape;1047;p107"/>
            <p:cNvSpPr txBox="1"/>
            <p:nvPr/>
          </p:nvSpPr>
          <p:spPr>
            <a:xfrm>
              <a:off x="2117590" y="2155606"/>
              <a:ext cx="2569500" cy="3576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u="none" strike="noStrike" cap="none">
                  <a:solidFill>
                    <a:schemeClr val="lt1"/>
                  </a:solidFill>
                  <a:latin typeface="Open Sans"/>
                  <a:ea typeface="Open Sans"/>
                  <a:cs typeface="Open Sans"/>
                  <a:sym typeface="Open Sans"/>
                </a:rPr>
                <a:t>Enrollment criteria</a:t>
              </a:r>
              <a:endParaRPr sz="1400" b="0" i="0" u="none" strike="noStrike" cap="none">
                <a:solidFill>
                  <a:schemeClr val="lt1"/>
                </a:solidFill>
                <a:latin typeface="Arial"/>
                <a:ea typeface="Arial"/>
                <a:cs typeface="Arial"/>
                <a:sym typeface="Arial"/>
              </a:endParaRPr>
            </a:p>
          </p:txBody>
        </p:sp>
        <p:sp>
          <p:nvSpPr>
            <p:cNvPr id="1048" name="Google Shape;1048;p107"/>
            <p:cNvSpPr/>
            <p:nvPr/>
          </p:nvSpPr>
          <p:spPr>
            <a:xfrm rot="-1186848">
              <a:off x="4683520" y="2237401"/>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49" name="Google Shape;1049;p107"/>
            <p:cNvSpPr txBox="1"/>
            <p:nvPr/>
          </p:nvSpPr>
          <p:spPr>
            <a:xfrm rot="-1170952">
              <a:off x="4921288" y="2237084"/>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50" name="Google Shape;1050;p107"/>
            <p:cNvSpPr/>
            <p:nvPr/>
          </p:nvSpPr>
          <p:spPr>
            <a:xfrm>
              <a:off x="5169440" y="2039269"/>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1" name="Google Shape;1051;p107"/>
            <p:cNvSpPr txBox="1"/>
            <p:nvPr/>
          </p:nvSpPr>
          <p:spPr>
            <a:xfrm>
              <a:off x="5176789" y="2046618"/>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Bridge programs</a:t>
              </a:r>
              <a:endParaRPr sz="1400" b="0" i="0" u="none" strike="noStrike" cap="none">
                <a:solidFill>
                  <a:schemeClr val="dk1"/>
                </a:solidFill>
                <a:latin typeface="Arial"/>
                <a:ea typeface="Arial"/>
                <a:cs typeface="Arial"/>
                <a:sym typeface="Arial"/>
              </a:endParaRPr>
            </a:p>
          </p:txBody>
        </p:sp>
        <p:sp>
          <p:nvSpPr>
            <p:cNvPr id="1052" name="Google Shape;1052;p107"/>
            <p:cNvSpPr/>
            <p:nvPr/>
          </p:nvSpPr>
          <p:spPr>
            <a:xfrm rot="1186848">
              <a:off x="4683373" y="2406901"/>
              <a:ext cx="500853"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3" name="Google Shape;1053;p107"/>
            <p:cNvSpPr txBox="1"/>
            <p:nvPr/>
          </p:nvSpPr>
          <p:spPr>
            <a:xfrm rot="1170952">
              <a:off x="4921370" y="2406637"/>
              <a:ext cx="25145" cy="251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54" name="Google Shape;1054;p107"/>
            <p:cNvSpPr/>
            <p:nvPr/>
          </p:nvSpPr>
          <p:spPr>
            <a:xfrm>
              <a:off x="5169440" y="2378539"/>
              <a:ext cx="3239700" cy="2508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5" name="Google Shape;1055;p107"/>
            <p:cNvSpPr txBox="1"/>
            <p:nvPr/>
          </p:nvSpPr>
          <p:spPr>
            <a:xfrm>
              <a:off x="5176789" y="2385888"/>
              <a:ext cx="3225000" cy="2361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Set-aside seats</a:t>
              </a:r>
              <a:endParaRPr sz="1400" b="0" i="0" u="none" strike="noStrike" cap="none">
                <a:solidFill>
                  <a:schemeClr val="dk1"/>
                </a:solidFill>
                <a:latin typeface="Arial"/>
                <a:ea typeface="Arial"/>
                <a:cs typeface="Arial"/>
                <a:sym typeface="Arial"/>
              </a:endParaRPr>
            </a:p>
          </p:txBody>
        </p:sp>
        <p:sp>
          <p:nvSpPr>
            <p:cNvPr id="1056" name="Google Shape;1056;p107"/>
            <p:cNvSpPr/>
            <p:nvPr/>
          </p:nvSpPr>
          <p:spPr>
            <a:xfrm>
              <a:off x="2106467" y="2655577"/>
              <a:ext cx="2591700" cy="379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7" name="Google Shape;1057;p107"/>
            <p:cNvSpPr txBox="1"/>
            <p:nvPr/>
          </p:nvSpPr>
          <p:spPr>
            <a:xfrm>
              <a:off x="2117590" y="2666700"/>
              <a:ext cx="2569500" cy="3576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u="none" strike="noStrike" cap="none">
                  <a:solidFill>
                    <a:schemeClr val="lt1"/>
                  </a:solidFill>
                  <a:latin typeface="Open Sans"/>
                  <a:ea typeface="Open Sans"/>
                  <a:cs typeface="Open Sans"/>
                  <a:sym typeface="Open Sans"/>
                </a:rPr>
                <a:t>Soft skills</a:t>
              </a:r>
              <a:endParaRPr sz="1400" b="0" i="0" u="none" strike="noStrike" cap="none">
                <a:solidFill>
                  <a:schemeClr val="lt1"/>
                </a:solidFill>
                <a:latin typeface="Arial"/>
                <a:ea typeface="Arial"/>
                <a:cs typeface="Arial"/>
                <a:sym typeface="Arial"/>
              </a:endParaRPr>
            </a:p>
          </p:txBody>
        </p:sp>
        <p:sp>
          <p:nvSpPr>
            <p:cNvPr id="1058" name="Google Shape;1058;p107"/>
            <p:cNvSpPr/>
            <p:nvPr/>
          </p:nvSpPr>
          <p:spPr>
            <a:xfrm>
              <a:off x="4698223" y="2833274"/>
              <a:ext cx="471300" cy="24300"/>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9" name="Google Shape;1059;p107"/>
            <p:cNvSpPr txBox="1"/>
            <p:nvPr/>
          </p:nvSpPr>
          <p:spPr>
            <a:xfrm>
              <a:off x="4922051" y="2833677"/>
              <a:ext cx="23700" cy="237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60" name="Google Shape;1060;p107"/>
            <p:cNvSpPr/>
            <p:nvPr/>
          </p:nvSpPr>
          <p:spPr>
            <a:xfrm>
              <a:off x="5169440" y="2717810"/>
              <a:ext cx="3239700" cy="2553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1" name="Google Shape;1061;p107"/>
            <p:cNvSpPr txBox="1"/>
            <p:nvPr/>
          </p:nvSpPr>
          <p:spPr>
            <a:xfrm>
              <a:off x="5176917" y="2725287"/>
              <a:ext cx="3224700" cy="2403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Training in soft skills</a:t>
              </a:r>
              <a:endParaRPr sz="1400" b="0" i="0" u="none" strike="noStrike" cap="none">
                <a:solidFill>
                  <a:schemeClr val="dk1"/>
                </a:solidFill>
                <a:latin typeface="Arial"/>
                <a:ea typeface="Arial"/>
                <a:cs typeface="Arial"/>
                <a:sym typeface="Arial"/>
              </a:endParaRPr>
            </a:p>
          </p:txBody>
        </p:sp>
        <p:sp>
          <p:nvSpPr>
            <p:cNvPr id="1062" name="Google Shape;1062;p107"/>
            <p:cNvSpPr/>
            <p:nvPr/>
          </p:nvSpPr>
          <p:spPr>
            <a:xfrm>
              <a:off x="2106467" y="3171048"/>
              <a:ext cx="2591700" cy="379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3" name="Google Shape;1063;p107"/>
            <p:cNvSpPr txBox="1"/>
            <p:nvPr/>
          </p:nvSpPr>
          <p:spPr>
            <a:xfrm>
              <a:off x="2117590" y="3182171"/>
              <a:ext cx="2569500" cy="3576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u="none" strike="noStrike" cap="none">
                  <a:solidFill>
                    <a:schemeClr val="lt1"/>
                  </a:solidFill>
                  <a:latin typeface="Open Sans"/>
                  <a:ea typeface="Open Sans"/>
                  <a:cs typeface="Open Sans"/>
                  <a:sym typeface="Open Sans"/>
                </a:rPr>
                <a:t>Social networks</a:t>
              </a:r>
              <a:endParaRPr sz="1400" b="0" i="0" u="none" strike="noStrike" cap="none">
                <a:solidFill>
                  <a:schemeClr val="lt1"/>
                </a:solidFill>
                <a:latin typeface="Arial"/>
                <a:ea typeface="Arial"/>
                <a:cs typeface="Arial"/>
                <a:sym typeface="Arial"/>
              </a:endParaRPr>
            </a:p>
          </p:txBody>
        </p:sp>
        <p:sp>
          <p:nvSpPr>
            <p:cNvPr id="1064" name="Google Shape;1064;p107"/>
            <p:cNvSpPr/>
            <p:nvPr/>
          </p:nvSpPr>
          <p:spPr>
            <a:xfrm rot="-1202323">
              <a:off x="4683064" y="3262783"/>
              <a:ext cx="501671"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5" name="Google Shape;1065;p107"/>
            <p:cNvSpPr txBox="1"/>
            <p:nvPr/>
          </p:nvSpPr>
          <p:spPr>
            <a:xfrm rot="-1209457">
              <a:off x="4921332" y="3262408"/>
              <a:ext cx="25246" cy="252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66" name="Google Shape;1066;p107"/>
            <p:cNvSpPr/>
            <p:nvPr/>
          </p:nvSpPr>
          <p:spPr>
            <a:xfrm>
              <a:off x="5169440" y="3061457"/>
              <a:ext cx="3239700" cy="2553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7" name="Google Shape;1067;p107"/>
            <p:cNvSpPr txBox="1"/>
            <p:nvPr/>
          </p:nvSpPr>
          <p:spPr>
            <a:xfrm>
              <a:off x="5176917" y="3068934"/>
              <a:ext cx="3224700" cy="2403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Adult and alumni mentors</a:t>
              </a:r>
              <a:endParaRPr sz="1400" b="0" i="0" u="none" strike="noStrike" cap="none">
                <a:solidFill>
                  <a:schemeClr val="dk1"/>
                </a:solidFill>
                <a:latin typeface="Arial"/>
                <a:ea typeface="Arial"/>
                <a:cs typeface="Arial"/>
                <a:sym typeface="Arial"/>
              </a:endParaRPr>
            </a:p>
          </p:txBody>
        </p:sp>
        <p:sp>
          <p:nvSpPr>
            <p:cNvPr id="1068" name="Google Shape;1068;p107"/>
            <p:cNvSpPr/>
            <p:nvPr/>
          </p:nvSpPr>
          <p:spPr>
            <a:xfrm rot="1202323">
              <a:off x="4683011" y="3434683"/>
              <a:ext cx="501671"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9" name="Google Shape;1069;p107"/>
            <p:cNvSpPr txBox="1"/>
            <p:nvPr/>
          </p:nvSpPr>
          <p:spPr>
            <a:xfrm rot="1209457">
              <a:off x="4921223" y="3434341"/>
              <a:ext cx="25246" cy="252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70" name="Google Shape;1070;p107"/>
            <p:cNvSpPr/>
            <p:nvPr/>
          </p:nvSpPr>
          <p:spPr>
            <a:xfrm>
              <a:off x="5169440" y="3405105"/>
              <a:ext cx="3239700" cy="2553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1" name="Google Shape;1071;p107"/>
            <p:cNvSpPr txBox="1"/>
            <p:nvPr/>
          </p:nvSpPr>
          <p:spPr>
            <a:xfrm>
              <a:off x="5176917" y="3412582"/>
              <a:ext cx="3224700" cy="2403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Peer support and check-ins</a:t>
              </a:r>
              <a:endParaRPr sz="1400" b="0" i="0" u="none" strike="noStrike" cap="none">
                <a:solidFill>
                  <a:schemeClr val="dk1"/>
                </a:solidFill>
                <a:latin typeface="Arial"/>
                <a:ea typeface="Arial"/>
                <a:cs typeface="Arial"/>
                <a:sym typeface="Arial"/>
              </a:endParaRPr>
            </a:p>
          </p:txBody>
        </p:sp>
        <p:sp>
          <p:nvSpPr>
            <p:cNvPr id="1072" name="Google Shape;1072;p107"/>
            <p:cNvSpPr/>
            <p:nvPr/>
          </p:nvSpPr>
          <p:spPr>
            <a:xfrm>
              <a:off x="2106467" y="3858342"/>
              <a:ext cx="2591700" cy="379800"/>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3" name="Google Shape;1073;p107"/>
            <p:cNvSpPr txBox="1"/>
            <p:nvPr/>
          </p:nvSpPr>
          <p:spPr>
            <a:xfrm>
              <a:off x="2117590" y="3869465"/>
              <a:ext cx="2569500" cy="357600"/>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Open Sans"/>
                <a:buNone/>
              </a:pPr>
              <a:r>
                <a:rPr lang="en-US" sz="1600" b="0" i="0" u="none" strike="noStrike" cap="none">
                  <a:solidFill>
                    <a:schemeClr val="lt1"/>
                  </a:solidFill>
                  <a:latin typeface="Open Sans"/>
                  <a:ea typeface="Open Sans"/>
                  <a:cs typeface="Open Sans"/>
                  <a:sym typeface="Open Sans"/>
                </a:rPr>
                <a:t>Employer preparedness</a:t>
              </a:r>
              <a:endParaRPr sz="1400" b="0" i="0" u="none" strike="noStrike" cap="none">
                <a:solidFill>
                  <a:schemeClr val="lt1"/>
                </a:solidFill>
                <a:latin typeface="Arial"/>
                <a:ea typeface="Arial"/>
                <a:cs typeface="Arial"/>
                <a:sym typeface="Arial"/>
              </a:endParaRPr>
            </a:p>
          </p:txBody>
        </p:sp>
        <p:sp>
          <p:nvSpPr>
            <p:cNvPr id="1074" name="Google Shape;1074;p107"/>
            <p:cNvSpPr/>
            <p:nvPr/>
          </p:nvSpPr>
          <p:spPr>
            <a:xfrm rot="-1202323">
              <a:off x="4683064" y="3950078"/>
              <a:ext cx="501671"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5" name="Google Shape;1075;p107"/>
            <p:cNvSpPr txBox="1"/>
            <p:nvPr/>
          </p:nvSpPr>
          <p:spPr>
            <a:xfrm rot="-1209457">
              <a:off x="4921332" y="3949703"/>
              <a:ext cx="25246" cy="252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76" name="Google Shape;1076;p107"/>
            <p:cNvSpPr/>
            <p:nvPr/>
          </p:nvSpPr>
          <p:spPr>
            <a:xfrm>
              <a:off x="5169440" y="3748752"/>
              <a:ext cx="3239700" cy="2553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7" name="Google Shape;1077;p107"/>
            <p:cNvSpPr txBox="1"/>
            <p:nvPr/>
          </p:nvSpPr>
          <p:spPr>
            <a:xfrm>
              <a:off x="5176917" y="3756229"/>
              <a:ext cx="3224700" cy="240300"/>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Open Sans"/>
                <a:buNone/>
              </a:pPr>
              <a:r>
                <a:rPr lang="en-US" sz="1100" b="0" i="0" u="none" strike="noStrike" cap="none">
                  <a:solidFill>
                    <a:schemeClr val="dk1"/>
                  </a:solidFill>
                  <a:latin typeface="Open Sans"/>
                  <a:ea typeface="Open Sans"/>
                  <a:cs typeface="Open Sans"/>
                  <a:sym typeface="Open Sans"/>
                </a:rPr>
                <a:t>Training employers to work with young people</a:t>
              </a:r>
              <a:endParaRPr sz="1400" b="0" i="0" u="none" strike="noStrike" cap="none">
                <a:solidFill>
                  <a:schemeClr val="dk1"/>
                </a:solidFill>
                <a:latin typeface="Arial"/>
                <a:ea typeface="Arial"/>
                <a:cs typeface="Arial"/>
                <a:sym typeface="Arial"/>
              </a:endParaRPr>
            </a:p>
          </p:txBody>
        </p:sp>
        <p:sp>
          <p:nvSpPr>
            <p:cNvPr id="1078" name="Google Shape;1078;p107"/>
            <p:cNvSpPr/>
            <p:nvPr/>
          </p:nvSpPr>
          <p:spPr>
            <a:xfrm rot="1202323">
              <a:off x="4683011" y="4121977"/>
              <a:ext cx="501671" cy="24298"/>
            </a:xfrm>
            <a:custGeom>
              <a:avLst/>
              <a:gdLst/>
              <a:ahLst/>
              <a:cxnLst/>
              <a:rect l="l" t="t" r="r" b="b"/>
              <a:pathLst>
                <a:path w="120000" h="120000" extrusionOk="0">
                  <a:moveTo>
                    <a:pt x="0" y="59998"/>
                  </a:moveTo>
                  <a:lnTo>
                    <a:pt x="120000" y="59998"/>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9" name="Google Shape;1079;p107"/>
            <p:cNvSpPr txBox="1"/>
            <p:nvPr/>
          </p:nvSpPr>
          <p:spPr>
            <a:xfrm rot="1209457">
              <a:off x="4921223" y="4121635"/>
              <a:ext cx="25246" cy="252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800"/>
                <a:buFont typeface="Open Sans"/>
                <a:buNone/>
              </a:pPr>
              <a:endParaRPr sz="800" b="0" i="0" u="none" strike="noStrike" cap="none">
                <a:solidFill>
                  <a:schemeClr val="dk1"/>
                </a:solidFill>
                <a:latin typeface="Open Sans"/>
                <a:ea typeface="Open Sans"/>
                <a:cs typeface="Open Sans"/>
                <a:sym typeface="Open Sans"/>
              </a:endParaRPr>
            </a:p>
          </p:txBody>
        </p:sp>
        <p:sp>
          <p:nvSpPr>
            <p:cNvPr id="1080" name="Google Shape;1080;p107"/>
            <p:cNvSpPr/>
            <p:nvPr/>
          </p:nvSpPr>
          <p:spPr>
            <a:xfrm>
              <a:off x="5169440" y="4092399"/>
              <a:ext cx="3239700" cy="255300"/>
            </a:xfrm>
            <a:prstGeom prst="roundRect">
              <a:avLst>
                <a:gd name="adj" fmla="val 10000"/>
              </a:avLst>
            </a:prstGeom>
            <a:solidFill>
              <a:srgbClr val="FEEBE0"/>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81" name="Google Shape;1081;p107"/>
            <p:cNvSpPr txBox="1"/>
            <p:nvPr/>
          </p:nvSpPr>
          <p:spPr>
            <a:xfrm>
              <a:off x="5176917" y="4099876"/>
              <a:ext cx="3224700" cy="24030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Open Sans"/>
                <a:buNone/>
              </a:pPr>
              <a:r>
                <a:rPr lang="en-US" sz="1200" b="0" i="0" u="none" strike="noStrike" cap="none">
                  <a:solidFill>
                    <a:schemeClr val="dk1"/>
                  </a:solidFill>
                  <a:latin typeface="Open Sans"/>
                  <a:ea typeface="Open Sans"/>
                  <a:cs typeface="Open Sans"/>
                  <a:sym typeface="Open Sans"/>
                </a:rPr>
                <a:t>Addressing deficit language</a:t>
              </a:r>
              <a:endParaRPr sz="1400" b="0" i="0" u="none" strike="noStrike" cap="none">
                <a:solidFill>
                  <a:schemeClr val="dk1"/>
                </a:solidFill>
                <a:latin typeface="Arial"/>
                <a:ea typeface="Arial"/>
                <a:cs typeface="Arial"/>
                <a:sym typeface="Arial"/>
              </a:endParaRPr>
            </a:p>
          </p:txBody>
        </p:sp>
      </p:grpSp>
      <p:sp>
        <p:nvSpPr>
          <p:cNvPr id="1082" name="Google Shape;1082;p107"/>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Practical Strategies</a:t>
            </a:r>
            <a:endParaRPr/>
          </a:p>
        </p:txBody>
      </p:sp>
      <p:pic>
        <p:nvPicPr>
          <p:cNvPr id="1083" name="Google Shape;1083;p107"/>
          <p:cNvPicPr preferRelativeResize="0"/>
          <p:nvPr/>
        </p:nvPicPr>
        <p:blipFill rotWithShape="1">
          <a:blip r:embed="rId3">
            <a:alphaModFix/>
          </a:blip>
          <a:srcRect/>
          <a:stretch/>
        </p:blipFill>
        <p:spPr>
          <a:xfrm>
            <a:off x="8564104" y="1984280"/>
            <a:ext cx="2254704" cy="2926080"/>
          </a:xfrm>
          <a:prstGeom prst="rect">
            <a:avLst/>
          </a:prstGeom>
          <a:noFill/>
          <a:ln>
            <a:noFill/>
          </a:ln>
          <a:effectLst>
            <a:outerShdw blurRad="292100" dist="139700" dir="2700000" algn="tl" rotWithShape="0">
              <a:srgbClr val="333333">
                <a:alpha val="63530"/>
              </a:srgbClr>
            </a:outerShdw>
          </a:effectLst>
        </p:spPr>
      </p:pic>
      <p:sp>
        <p:nvSpPr>
          <p:cNvPr id="1084" name="Google Shape;1084;p107"/>
          <p:cNvSpPr/>
          <p:nvPr/>
        </p:nvSpPr>
        <p:spPr>
          <a:xfrm>
            <a:off x="8564105" y="5036175"/>
            <a:ext cx="2254800" cy="43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https://www.mdrc.org/sites/default/files/CTE_Equity_Brief_2019.pdf</a:t>
            </a:r>
            <a:endParaRPr sz="1100" b="0" i="0" u="none" strike="noStrike" cap="none">
              <a:solidFill>
                <a:schemeClr val="dk1"/>
              </a:solidFill>
              <a:latin typeface="Open Sans"/>
              <a:ea typeface="Open Sans"/>
              <a:cs typeface="Open Sans"/>
              <a:sym typeface="Open Sans"/>
            </a:endParaRPr>
          </a:p>
        </p:txBody>
      </p:sp>
      <p:sp>
        <p:nvSpPr>
          <p:cNvPr id="1085" name="Google Shape;1085;p107"/>
          <p:cNvSpPr txBox="1"/>
          <p:nvPr/>
        </p:nvSpPr>
        <p:spPr>
          <a:xfrm>
            <a:off x="984250" y="1485547"/>
            <a:ext cx="2589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Challenge</a:t>
            </a:r>
            <a:endParaRPr sz="1400" b="0" i="0" u="none" strike="noStrike" cap="none">
              <a:solidFill>
                <a:srgbClr val="000000"/>
              </a:solidFill>
              <a:latin typeface="Arial"/>
              <a:ea typeface="Arial"/>
              <a:cs typeface="Arial"/>
              <a:sym typeface="Arial"/>
            </a:endParaRPr>
          </a:p>
        </p:txBody>
      </p:sp>
      <p:sp>
        <p:nvSpPr>
          <p:cNvPr id="1086" name="Google Shape;1086;p107"/>
          <p:cNvSpPr txBox="1"/>
          <p:nvPr/>
        </p:nvSpPr>
        <p:spPr>
          <a:xfrm>
            <a:off x="4355098" y="1488185"/>
            <a:ext cx="3225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8"/>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Group Activity</a:t>
            </a:r>
            <a:endParaRPr/>
          </a:p>
        </p:txBody>
      </p:sp>
      <p:sp>
        <p:nvSpPr>
          <p:cNvPr id="1093" name="Google Shape;1093;p108"/>
          <p:cNvSpPr txBox="1">
            <a:spLocks noGrp="1"/>
          </p:cNvSpPr>
          <p:nvPr>
            <p:ph type="body" idx="1"/>
          </p:nvPr>
        </p:nvSpPr>
        <p:spPr>
          <a:xfrm>
            <a:off x="663800" y="1679000"/>
            <a:ext cx="5493000" cy="4185300"/>
          </a:xfrm>
          <a:prstGeom prst="rect">
            <a:avLst/>
          </a:prstGeom>
          <a:noFill/>
          <a:ln>
            <a:noFill/>
          </a:ln>
        </p:spPr>
        <p:txBody>
          <a:bodyPr spcFirstLastPara="1" wrap="square" lIns="91425" tIns="45700" rIns="91425" bIns="45700" anchor="t" anchorCtr="0">
            <a:normAutofit fontScale="70000" lnSpcReduction="20000"/>
          </a:bodyPr>
          <a:lstStyle/>
          <a:p>
            <a:pPr marL="457200" lvl="0" indent="-308610" algn="l" rtl="0">
              <a:lnSpc>
                <a:spcPct val="90000"/>
              </a:lnSpc>
              <a:spcBef>
                <a:spcPts val="1000"/>
              </a:spcBef>
              <a:spcAft>
                <a:spcPts val="0"/>
              </a:spcAft>
              <a:buSzPct val="64285"/>
              <a:buAutoNum type="arabicPeriod"/>
            </a:pPr>
            <a:r>
              <a:rPr lang="en-US"/>
              <a:t>Review your group's selected root causes and identify practical strategies from the provided practical strategies list, you plan to use to address the opportunity gaps identified. </a:t>
            </a:r>
            <a:endParaRPr/>
          </a:p>
          <a:p>
            <a:pPr marL="457200" lvl="0" indent="0" algn="l" rtl="0">
              <a:lnSpc>
                <a:spcPct val="90000"/>
              </a:lnSpc>
              <a:spcBef>
                <a:spcPts val="1000"/>
              </a:spcBef>
              <a:spcAft>
                <a:spcPts val="0"/>
              </a:spcAft>
              <a:buNone/>
            </a:pPr>
            <a:endParaRPr/>
          </a:p>
          <a:p>
            <a:pPr marL="457200" lvl="0" indent="-308610" algn="l" rtl="0">
              <a:lnSpc>
                <a:spcPct val="90000"/>
              </a:lnSpc>
              <a:spcBef>
                <a:spcPts val="1000"/>
              </a:spcBef>
              <a:spcAft>
                <a:spcPts val="0"/>
              </a:spcAft>
              <a:buClr>
                <a:schemeClr val="accent1"/>
              </a:buClr>
              <a:buSzPct val="64285"/>
              <a:buAutoNum type="arabicPeriod"/>
            </a:pPr>
            <a:r>
              <a:rPr lang="en-US">
                <a:solidFill>
                  <a:schemeClr val="accent1"/>
                </a:solidFill>
              </a:rPr>
              <a:t>Share the strategies your group selected to address opportunity gaps</a:t>
            </a:r>
            <a:endParaRPr>
              <a:solidFill>
                <a:schemeClr val="accent1"/>
              </a:solidFill>
            </a:endParaRPr>
          </a:p>
          <a:p>
            <a:pPr marL="914400" lvl="0" indent="0" algn="l" rtl="0">
              <a:lnSpc>
                <a:spcPct val="90000"/>
              </a:lnSpc>
              <a:spcBef>
                <a:spcPts val="1000"/>
              </a:spcBef>
              <a:spcAft>
                <a:spcPts val="0"/>
              </a:spcAft>
              <a:buNone/>
            </a:pPr>
            <a:endParaRPr>
              <a:solidFill>
                <a:schemeClr val="accent1"/>
              </a:solidFill>
            </a:endParaRPr>
          </a:p>
          <a:p>
            <a:pPr marL="457200" lvl="0" indent="-308610" algn="l" rtl="0">
              <a:lnSpc>
                <a:spcPct val="90000"/>
              </a:lnSpc>
              <a:spcBef>
                <a:spcPts val="1000"/>
              </a:spcBef>
              <a:spcAft>
                <a:spcPts val="0"/>
              </a:spcAft>
              <a:buClr>
                <a:schemeClr val="accent1"/>
              </a:buClr>
              <a:buSzPct val="64285"/>
              <a:buAutoNum type="arabicPeriod"/>
            </a:pPr>
            <a:r>
              <a:rPr lang="en-US">
                <a:solidFill>
                  <a:schemeClr val="accent1"/>
                </a:solidFill>
              </a:rPr>
              <a:t>What was your group’s rationale for at least one of the strategies selected in a one-minute report out to the whole group?</a:t>
            </a:r>
            <a:endParaRPr>
              <a:solidFill>
                <a:schemeClr val="accent1"/>
              </a:solidFill>
            </a:endParaRPr>
          </a:p>
          <a:p>
            <a:pPr marL="0" lvl="0" indent="0" algn="l" rtl="0">
              <a:lnSpc>
                <a:spcPct val="90000"/>
              </a:lnSpc>
              <a:spcBef>
                <a:spcPts val="1000"/>
              </a:spcBef>
              <a:spcAft>
                <a:spcPts val="0"/>
              </a:spcAft>
              <a:buClr>
                <a:schemeClr val="accent1"/>
              </a:buClr>
              <a:buSzPct val="92857"/>
              <a:buNone/>
            </a:pPr>
            <a:endParaRPr/>
          </a:p>
          <a:p>
            <a:pPr marL="0" lvl="0" indent="0" algn="l" rtl="0">
              <a:lnSpc>
                <a:spcPct val="90000"/>
              </a:lnSpc>
              <a:spcBef>
                <a:spcPts val="1000"/>
              </a:spcBef>
              <a:spcAft>
                <a:spcPts val="0"/>
              </a:spcAft>
              <a:buClr>
                <a:schemeClr val="dk1"/>
              </a:buClr>
              <a:buSzPct val="100000"/>
              <a:buNone/>
            </a:pPr>
            <a:endParaRPr/>
          </a:p>
        </p:txBody>
      </p:sp>
      <p:sp>
        <p:nvSpPr>
          <p:cNvPr id="1094" name="Google Shape;1094;p108"/>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sp>
        <p:nvSpPr>
          <p:cNvPr id="1095" name="Google Shape;1095;p108"/>
          <p:cNvSpPr/>
          <p:nvPr/>
        </p:nvSpPr>
        <p:spPr>
          <a:xfrm>
            <a:off x="8757038" y="3037397"/>
            <a:ext cx="3435000" cy="1741200"/>
          </a:xfrm>
          <a:prstGeom prst="roundRect">
            <a:avLst>
              <a:gd name="adj" fmla="val 0"/>
            </a:avLst>
          </a:prstGeom>
          <a:solidFill>
            <a:schemeClr val="accent1"/>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1900" b="0" i="0" u="none" strike="noStrike" cap="none">
                <a:solidFill>
                  <a:schemeClr val="lt1"/>
                </a:solidFill>
                <a:latin typeface="Open Sans"/>
                <a:ea typeface="Open Sans"/>
                <a:cs typeface="Open Sans"/>
                <a:sym typeface="Open Sans"/>
              </a:rPr>
              <a:t>Use the list of practical strategies and the action planning handout in breakout groups of 3 - 5 participants. </a:t>
            </a:r>
            <a:endParaRPr sz="1800" b="0" i="0" u="none" strike="noStrike" cap="none">
              <a:solidFill>
                <a:schemeClr val="lt1"/>
              </a:solidFill>
              <a:latin typeface="Open Sans"/>
              <a:ea typeface="Open Sans"/>
              <a:cs typeface="Open Sans"/>
              <a:sym typeface="Open Sans"/>
            </a:endParaRPr>
          </a:p>
        </p:txBody>
      </p:sp>
      <p:pic>
        <p:nvPicPr>
          <p:cNvPr id="1096" name="Google Shape;1096;p108"/>
          <p:cNvPicPr preferRelativeResize="0"/>
          <p:nvPr/>
        </p:nvPicPr>
        <p:blipFill rotWithShape="1">
          <a:blip r:embed="rId3">
            <a:alphaModFix/>
          </a:blip>
          <a:srcRect/>
          <a:stretch/>
        </p:blipFill>
        <p:spPr>
          <a:xfrm>
            <a:off x="7257363" y="3429000"/>
            <a:ext cx="1187149" cy="86338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09"/>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
        <p:nvSpPr>
          <p:cNvPr id="1103" name="Google Shape;1103;p109"/>
          <p:cNvSpPr txBox="1">
            <a:spLocks noGrp="1"/>
          </p:cNvSpPr>
          <p:nvPr>
            <p:ph type="body" idx="1"/>
          </p:nvPr>
        </p:nvSpPr>
        <p:spPr>
          <a:xfrm>
            <a:off x="838200" y="1956254"/>
            <a:ext cx="10515600" cy="2725435"/>
          </a:xfrm>
          <a:prstGeom prst="rect">
            <a:avLst/>
          </a:prstGeom>
          <a:noFill/>
          <a:ln>
            <a:noFill/>
          </a:ln>
        </p:spPr>
        <p:txBody>
          <a:bodyPr spcFirstLastPara="1" wrap="square" lIns="91425" tIns="45700" rIns="91425" bIns="45700" anchor="t" anchorCtr="0">
            <a:normAutofit/>
          </a:bodyPr>
          <a:lstStyle/>
          <a:p>
            <a:pPr marL="461963" lvl="0" indent="-461963" algn="l" rtl="0">
              <a:lnSpc>
                <a:spcPct val="90000"/>
              </a:lnSpc>
              <a:spcBef>
                <a:spcPts val="0"/>
              </a:spcBef>
              <a:spcAft>
                <a:spcPts val="0"/>
              </a:spcAft>
              <a:buClr>
                <a:schemeClr val="accent3"/>
              </a:buClr>
              <a:buSzPts val="3120"/>
              <a:buFont typeface="Noto Sans"/>
              <a:buChar char="✔"/>
            </a:pPr>
            <a:r>
              <a:rPr lang="en-US" sz="2600"/>
              <a:t>Identified opportunity gaps</a:t>
            </a:r>
            <a:endParaRPr/>
          </a:p>
          <a:p>
            <a:pPr marL="461963" lvl="0" indent="-461963" algn="l" rtl="0">
              <a:lnSpc>
                <a:spcPct val="90000"/>
              </a:lnSpc>
              <a:spcBef>
                <a:spcPts val="2200"/>
              </a:spcBef>
              <a:spcAft>
                <a:spcPts val="0"/>
              </a:spcAft>
              <a:buClr>
                <a:schemeClr val="accent3"/>
              </a:buClr>
              <a:buSzPts val="3120"/>
              <a:buFont typeface="Noto Sans"/>
              <a:buChar char="✔"/>
            </a:pPr>
            <a:r>
              <a:rPr lang="en-US" sz="2600"/>
              <a:t>Completed root cause analysis</a:t>
            </a:r>
            <a:endParaRPr/>
          </a:p>
          <a:p>
            <a:pPr marL="461963" lvl="0" indent="-461963" algn="l" rtl="0">
              <a:lnSpc>
                <a:spcPct val="90000"/>
              </a:lnSpc>
              <a:spcBef>
                <a:spcPts val="2200"/>
              </a:spcBef>
              <a:spcAft>
                <a:spcPts val="0"/>
              </a:spcAft>
              <a:buClr>
                <a:schemeClr val="accent3"/>
              </a:buClr>
              <a:buSzPts val="3120"/>
              <a:buFont typeface="Noto Sans"/>
              <a:buChar char="✔"/>
            </a:pPr>
            <a:r>
              <a:rPr lang="en-US" sz="2600"/>
              <a:t>Documented need for additional information</a:t>
            </a:r>
            <a:endParaRPr/>
          </a:p>
          <a:p>
            <a:pPr marL="461963" lvl="0" indent="-461963" algn="l" rtl="0">
              <a:lnSpc>
                <a:spcPct val="90000"/>
              </a:lnSpc>
              <a:spcBef>
                <a:spcPts val="2200"/>
              </a:spcBef>
              <a:spcAft>
                <a:spcPts val="0"/>
              </a:spcAft>
              <a:buClr>
                <a:schemeClr val="accent3"/>
              </a:buClr>
              <a:buSzPts val="3120"/>
              <a:buFont typeface="Noto Sans"/>
              <a:buChar char="✔"/>
            </a:pPr>
            <a:r>
              <a:rPr lang="en-US" sz="2600"/>
              <a:t>Identified evidence-based practices</a:t>
            </a:r>
            <a:endParaRPr/>
          </a:p>
        </p:txBody>
      </p:sp>
      <p:sp>
        <p:nvSpPr>
          <p:cNvPr id="1104" name="Google Shape;1104;p109"/>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Accomplishments</a:t>
            </a:r>
            <a:endParaRPr/>
          </a:p>
        </p:txBody>
      </p:sp>
      <p:sp>
        <p:nvSpPr>
          <p:cNvPr id="1105" name="Google Shape;1105;p109"/>
          <p:cNvSpPr/>
          <p:nvPr/>
        </p:nvSpPr>
        <p:spPr>
          <a:xfrm>
            <a:off x="1" y="4752108"/>
            <a:ext cx="4572000" cy="942111"/>
          </a:xfrm>
          <a:prstGeom prst="rect">
            <a:avLst/>
          </a:prstGeom>
          <a:solidFill>
            <a:srgbClr val="DEF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106" name="Google Shape;1106;p109"/>
          <p:cNvSpPr txBox="1"/>
          <p:nvPr/>
        </p:nvSpPr>
        <p:spPr>
          <a:xfrm>
            <a:off x="931322" y="4875801"/>
            <a:ext cx="35598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Open Sans"/>
              <a:buNone/>
            </a:pPr>
            <a:r>
              <a:rPr lang="en-US" sz="3600" b="1" i="0" u="none" strike="noStrike" cap="none">
                <a:solidFill>
                  <a:schemeClr val="dk1"/>
                </a:solidFill>
                <a:latin typeface="Open Sans"/>
                <a:ea typeface="Open Sans"/>
                <a:cs typeface="Open Sans"/>
                <a:sym typeface="Open Sans"/>
              </a:rPr>
              <a:t>What’s Next?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10"/>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sp>
        <p:nvSpPr>
          <p:cNvPr id="1113" name="Google Shape;1113;p110"/>
          <p:cNvSpPr txBox="1">
            <a:spLocks noGrp="1"/>
          </p:cNvSpPr>
          <p:nvPr>
            <p:ph type="body" idx="1"/>
          </p:nvPr>
        </p:nvSpPr>
        <p:spPr>
          <a:xfrm>
            <a:off x="3194723" y="2028825"/>
            <a:ext cx="6002350" cy="4351338"/>
          </a:xfrm>
          <a:prstGeom prst="rect">
            <a:avLst/>
          </a:prstGeom>
          <a:noFill/>
          <a:ln>
            <a:noFill/>
          </a:ln>
        </p:spPr>
        <p:txBody>
          <a:bodyPr spcFirstLastPara="1" wrap="square" lIns="91425" tIns="45700" rIns="91425" bIns="45700" anchor="ctr" anchorCtr="0">
            <a:normAutofit/>
          </a:bodyPr>
          <a:lstStyle/>
          <a:p>
            <a:pPr marL="0" lvl="0" indent="0" algn="l" rtl="0">
              <a:lnSpc>
                <a:spcPct val="125000"/>
              </a:lnSpc>
              <a:spcBef>
                <a:spcPts val="0"/>
              </a:spcBef>
              <a:spcAft>
                <a:spcPts val="0"/>
              </a:spcAft>
              <a:buClr>
                <a:schemeClr val="dk1"/>
              </a:buClr>
              <a:buSzPts val="2800"/>
              <a:buNone/>
            </a:pPr>
            <a:r>
              <a:rPr lang="en-US"/>
              <a:t>Nobody builds a house overnight — you have to start with the first brick</a:t>
            </a:r>
            <a:endParaRPr/>
          </a:p>
        </p:txBody>
      </p:sp>
      <p:sp>
        <p:nvSpPr>
          <p:cNvPr id="1114" name="Google Shape;1114;p110"/>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Action Planning for Equity</a:t>
            </a:r>
            <a:endParaRPr/>
          </a:p>
        </p:txBody>
      </p:sp>
      <p:pic>
        <p:nvPicPr>
          <p:cNvPr id="1115" name="Google Shape;1115;p110" descr="Hammer"/>
          <p:cNvPicPr preferRelativeResize="0"/>
          <p:nvPr/>
        </p:nvPicPr>
        <p:blipFill rotWithShape="1">
          <a:blip r:embed="rId3">
            <a:alphaModFix/>
          </a:blip>
          <a:srcRect/>
          <a:stretch/>
        </p:blipFill>
        <p:spPr>
          <a:xfrm>
            <a:off x="1173553" y="1717953"/>
            <a:ext cx="3050326" cy="305032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11"/>
          <p:cNvSpPr/>
          <p:nvPr/>
        </p:nvSpPr>
        <p:spPr>
          <a:xfrm>
            <a:off x="1" y="1690255"/>
            <a:ext cx="7536872" cy="1025236"/>
          </a:xfrm>
          <a:prstGeom prst="rect">
            <a:avLst/>
          </a:prstGeom>
          <a:solidFill>
            <a:srgbClr val="DEF4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122" name="Google Shape;1122;p111"/>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sp>
        <p:nvSpPr>
          <p:cNvPr id="1123" name="Google Shape;1123;p111"/>
          <p:cNvSpPr txBox="1">
            <a:spLocks noGrp="1"/>
          </p:cNvSpPr>
          <p:nvPr>
            <p:ph type="body" idx="1"/>
          </p:nvPr>
        </p:nvSpPr>
        <p:spPr>
          <a:xfrm>
            <a:off x="838200" y="2986913"/>
            <a:ext cx="6970486" cy="272115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833"/>
              </a:lnSpc>
              <a:spcBef>
                <a:spcPts val="0"/>
              </a:spcBef>
              <a:spcAft>
                <a:spcPts val="0"/>
              </a:spcAft>
              <a:buClr>
                <a:schemeClr val="dk1"/>
              </a:buClr>
              <a:buSzPct val="100000"/>
              <a:buNone/>
            </a:pPr>
            <a:r>
              <a:rPr lang="en-US" sz="2400" b="1"/>
              <a:t>In your breakout groups, discuss: </a:t>
            </a:r>
            <a:r>
              <a:rPr lang="en-US" sz="2400" b="1">
                <a:solidFill>
                  <a:schemeClr val="accent3"/>
                </a:solidFill>
              </a:rPr>
              <a:t>(15 min) </a:t>
            </a:r>
            <a:endParaRPr/>
          </a:p>
          <a:p>
            <a:pPr marL="320040" lvl="1" indent="-209550" algn="l" rtl="0">
              <a:lnSpc>
                <a:spcPct val="120000"/>
              </a:lnSpc>
              <a:spcBef>
                <a:spcPts val="500"/>
              </a:spcBef>
              <a:spcAft>
                <a:spcPts val="0"/>
              </a:spcAft>
              <a:buClr>
                <a:schemeClr val="dk1"/>
              </a:buClr>
              <a:buSzPct val="100000"/>
              <a:buChar char="•"/>
            </a:pPr>
            <a:r>
              <a:rPr lang="en-US" sz="2000"/>
              <a:t>Individual actions you can take to address opportunity gaps</a:t>
            </a:r>
            <a:endParaRPr/>
          </a:p>
          <a:p>
            <a:pPr marL="320040" lvl="1" indent="-209550" algn="l" rtl="0">
              <a:lnSpc>
                <a:spcPct val="120000"/>
              </a:lnSpc>
              <a:spcBef>
                <a:spcPts val="500"/>
              </a:spcBef>
              <a:spcAft>
                <a:spcPts val="0"/>
              </a:spcAft>
              <a:buClr>
                <a:schemeClr val="dk1"/>
              </a:buClr>
              <a:buSzPct val="100000"/>
              <a:buChar char="•"/>
            </a:pPr>
            <a:r>
              <a:rPr lang="en-US" sz="2000"/>
              <a:t>Discuss next steps for applying the workshop materials in your region</a:t>
            </a:r>
            <a:endParaRPr sz="2000"/>
          </a:p>
          <a:p>
            <a:pPr marL="320040" lvl="1" indent="-209550" algn="l" rtl="0">
              <a:lnSpc>
                <a:spcPct val="120000"/>
              </a:lnSpc>
              <a:spcBef>
                <a:spcPts val="500"/>
              </a:spcBef>
              <a:spcAft>
                <a:spcPts val="0"/>
              </a:spcAft>
              <a:buSzPct val="100000"/>
              <a:buChar char="•"/>
            </a:pPr>
            <a:r>
              <a:rPr lang="en-US" sz="2000"/>
              <a:t>Complete the workshop planning document for your group.</a:t>
            </a:r>
            <a:endParaRPr sz="2000"/>
          </a:p>
          <a:p>
            <a:pPr marL="0" lvl="0" indent="0" algn="l" rtl="0">
              <a:lnSpc>
                <a:spcPct val="120833"/>
              </a:lnSpc>
              <a:spcBef>
                <a:spcPts val="1000"/>
              </a:spcBef>
              <a:spcAft>
                <a:spcPts val="0"/>
              </a:spcAft>
              <a:buClr>
                <a:schemeClr val="dk1"/>
              </a:buClr>
              <a:buSzPct val="100000"/>
              <a:buNone/>
            </a:pPr>
            <a:r>
              <a:rPr lang="en-US" sz="2400" b="1"/>
              <a:t>Share Out - Full Group: </a:t>
            </a:r>
            <a:r>
              <a:rPr lang="en-US" sz="2400" b="1">
                <a:solidFill>
                  <a:schemeClr val="accent3"/>
                </a:solidFill>
              </a:rPr>
              <a:t>(5 min) </a:t>
            </a:r>
            <a:endParaRPr sz="2000"/>
          </a:p>
          <a:p>
            <a:pPr marL="320040" lvl="1" indent="-209550" algn="l" rtl="0">
              <a:lnSpc>
                <a:spcPct val="120000"/>
              </a:lnSpc>
              <a:spcBef>
                <a:spcPts val="500"/>
              </a:spcBef>
              <a:spcAft>
                <a:spcPts val="0"/>
              </a:spcAft>
              <a:buClr>
                <a:schemeClr val="dk1"/>
              </a:buClr>
              <a:buSzPct val="100000"/>
              <a:buChar char="•"/>
            </a:pPr>
            <a:r>
              <a:rPr lang="en-US" sz="2000"/>
              <a:t>Share how you plan to apply the workshop materials in your region  </a:t>
            </a:r>
            <a:endParaRPr/>
          </a:p>
        </p:txBody>
      </p:sp>
      <p:sp>
        <p:nvSpPr>
          <p:cNvPr id="1124" name="Google Shape;1124;p111"/>
          <p:cNvSpPr txBox="1">
            <a:spLocks noGrp="1"/>
          </p:cNvSpPr>
          <p:nvPr>
            <p:ph type="title"/>
          </p:nvPr>
        </p:nvSpPr>
        <p:spPr>
          <a:xfrm>
            <a:off x="838200" y="229922"/>
            <a:ext cx="10515600" cy="11833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Group Activity</a:t>
            </a:r>
            <a:endParaRPr/>
          </a:p>
        </p:txBody>
      </p:sp>
      <p:sp>
        <p:nvSpPr>
          <p:cNvPr id="1125" name="Google Shape;1125;p111"/>
          <p:cNvSpPr/>
          <p:nvPr/>
        </p:nvSpPr>
        <p:spPr>
          <a:xfrm>
            <a:off x="9105375" y="3603450"/>
            <a:ext cx="3086700" cy="2721300"/>
          </a:xfrm>
          <a:prstGeom prst="roundRect">
            <a:avLst>
              <a:gd name="adj" fmla="val 0"/>
            </a:avLst>
          </a:prstGeom>
          <a:solidFill>
            <a:schemeClr val="accent3"/>
          </a:solidFill>
          <a:ln>
            <a:noFill/>
          </a:ln>
        </p:spPr>
        <p:txBody>
          <a:bodyPr spcFirstLastPara="1" wrap="square" lIns="274300" tIns="182875" rIns="91425" bIns="18287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Open Sans"/>
                <a:ea typeface="Open Sans"/>
                <a:cs typeface="Open Sans"/>
                <a:sym typeface="Open Sans"/>
              </a:rPr>
              <a:t>Using the workshop planning handout, begin the process of identifying who you will offer this training to, a pilot with staff or an LEA/stakeholders.</a:t>
            </a:r>
            <a:endParaRPr sz="2200" b="1" i="0" u="none" strike="noStrike" cap="none">
              <a:solidFill>
                <a:schemeClr val="lt1"/>
              </a:solidFill>
              <a:latin typeface="Open Sans"/>
              <a:ea typeface="Open Sans"/>
              <a:cs typeface="Open Sans"/>
              <a:sym typeface="Open Sans"/>
            </a:endParaRPr>
          </a:p>
        </p:txBody>
      </p:sp>
      <p:pic>
        <p:nvPicPr>
          <p:cNvPr id="1126" name="Google Shape;1126;p111"/>
          <p:cNvPicPr preferRelativeResize="0"/>
          <p:nvPr/>
        </p:nvPicPr>
        <p:blipFill rotWithShape="1">
          <a:blip r:embed="rId3">
            <a:alphaModFix/>
          </a:blip>
          <a:srcRect/>
          <a:stretch/>
        </p:blipFill>
        <p:spPr>
          <a:xfrm>
            <a:off x="7717880" y="4127769"/>
            <a:ext cx="1187149" cy="863381"/>
          </a:xfrm>
          <a:prstGeom prst="rect">
            <a:avLst/>
          </a:prstGeom>
          <a:noFill/>
          <a:ln>
            <a:noFill/>
          </a:ln>
        </p:spPr>
      </p:pic>
      <p:pic>
        <p:nvPicPr>
          <p:cNvPr id="1127" name="Google Shape;1127;p111"/>
          <p:cNvPicPr preferRelativeResize="0"/>
          <p:nvPr/>
        </p:nvPicPr>
        <p:blipFill rotWithShape="1">
          <a:blip r:embed="rId4">
            <a:alphaModFix/>
          </a:blip>
          <a:srcRect/>
          <a:stretch/>
        </p:blipFill>
        <p:spPr>
          <a:xfrm>
            <a:off x="9105381" y="2873607"/>
            <a:ext cx="467276" cy="573296"/>
          </a:xfrm>
          <a:prstGeom prst="rect">
            <a:avLst/>
          </a:prstGeom>
          <a:noFill/>
          <a:ln>
            <a:noFill/>
          </a:ln>
        </p:spPr>
      </p:pic>
      <p:sp>
        <p:nvSpPr>
          <p:cNvPr id="1128" name="Google Shape;1128;p111"/>
          <p:cNvSpPr txBox="1"/>
          <p:nvPr/>
        </p:nvSpPr>
        <p:spPr>
          <a:xfrm>
            <a:off x="9572657" y="2923683"/>
            <a:ext cx="14245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7AB800"/>
                </a:solidFill>
                <a:latin typeface="Open Sans"/>
                <a:ea typeface="Open Sans"/>
                <a:cs typeface="Open Sans"/>
                <a:sym typeface="Open Sans"/>
              </a:rPr>
              <a:t>20 min</a:t>
            </a:r>
            <a:endParaRPr sz="1800" b="0" i="0" u="none" strike="noStrike" cap="none">
              <a:solidFill>
                <a:srgbClr val="7AB800"/>
              </a:solidFill>
              <a:latin typeface="Open Sans"/>
              <a:ea typeface="Open Sans"/>
              <a:cs typeface="Open Sans"/>
              <a:sym typeface="Open Sans"/>
            </a:endParaRPr>
          </a:p>
        </p:txBody>
      </p:sp>
      <p:sp>
        <p:nvSpPr>
          <p:cNvPr id="1129" name="Google Shape;1129;p111"/>
          <p:cNvSpPr txBox="1"/>
          <p:nvPr/>
        </p:nvSpPr>
        <p:spPr>
          <a:xfrm>
            <a:off x="-2" y="1741625"/>
            <a:ext cx="833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Open Sans"/>
                <a:ea typeface="Open Sans"/>
                <a:cs typeface="Open Sans"/>
                <a:sym typeface="Open Sans"/>
              </a:rPr>
              <a:t>Reflect on the opportunity gaps, root causes and practical strategies we have discussed today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112"/>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
        <p:nvSpPr>
          <p:cNvPr id="1136" name="Google Shape;1136;p1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US" sz="3600">
                <a:latin typeface="Calibri"/>
                <a:ea typeface="Calibri"/>
                <a:cs typeface="Calibri"/>
                <a:sym typeface="Calibri"/>
              </a:rPr>
              <a:t>“This work happens in your heart, in your head and in your hands. The work is never done. Mistakes will be made. That is okay. We are all learning and endeavoring to do better.”</a:t>
            </a:r>
            <a:endParaRPr/>
          </a:p>
        </p:txBody>
      </p:sp>
      <p:sp>
        <p:nvSpPr>
          <p:cNvPr id="1137" name="Google Shape;1137;p112"/>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sz="4700" b="1"/>
              <a:t>               Closing Thoughts</a:t>
            </a:r>
            <a:endParaRPr sz="4700"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13"/>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57</a:t>
            </a:fld>
            <a:endParaRPr/>
          </a:p>
        </p:txBody>
      </p:sp>
      <p:sp>
        <p:nvSpPr>
          <p:cNvPr id="1144" name="Google Shape;1144;p113"/>
          <p:cNvSpPr txBox="1">
            <a:spLocks noGrp="1"/>
          </p:cNvSpPr>
          <p:nvPr>
            <p:ph type="body" idx="1"/>
          </p:nvPr>
        </p:nvSpPr>
        <p:spPr>
          <a:xfrm>
            <a:off x="838200" y="1825625"/>
            <a:ext cx="10515600" cy="4720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endParaRPr sz="3429"/>
          </a:p>
          <a:p>
            <a:pPr marL="0" lvl="0" indent="0" algn="l" rtl="0">
              <a:lnSpc>
                <a:spcPct val="90000"/>
              </a:lnSpc>
              <a:spcBef>
                <a:spcPts val="0"/>
              </a:spcBef>
              <a:spcAft>
                <a:spcPts val="0"/>
              </a:spcAft>
              <a:buSzPts val="1800"/>
              <a:buNone/>
            </a:pPr>
            <a:r>
              <a:rPr lang="en-US" sz="3429"/>
              <a:t>Congrats to our participants for completing the Opportunity Gap Workshop training! </a:t>
            </a:r>
            <a:endParaRPr sz="3429"/>
          </a:p>
          <a:p>
            <a:pPr marL="0" lvl="0" indent="0" algn="l" rtl="0">
              <a:lnSpc>
                <a:spcPct val="90000"/>
              </a:lnSpc>
              <a:spcBef>
                <a:spcPts val="0"/>
              </a:spcBef>
              <a:spcAft>
                <a:spcPts val="0"/>
              </a:spcAft>
              <a:buSzPts val="1800"/>
              <a:buNone/>
            </a:pPr>
            <a:endParaRPr sz="3429"/>
          </a:p>
          <a:p>
            <a:pPr marL="0" lvl="0" indent="0" algn="l" rtl="0">
              <a:lnSpc>
                <a:spcPct val="90000"/>
              </a:lnSpc>
              <a:spcBef>
                <a:spcPts val="0"/>
              </a:spcBef>
              <a:spcAft>
                <a:spcPts val="0"/>
              </a:spcAft>
              <a:buSzPts val="1800"/>
              <a:buNone/>
            </a:pPr>
            <a:endParaRPr sz="3429"/>
          </a:p>
          <a:p>
            <a:pPr marL="457200" lvl="0" indent="-446396" algn="l" rtl="0">
              <a:lnSpc>
                <a:spcPct val="90000"/>
              </a:lnSpc>
              <a:spcBef>
                <a:spcPts val="0"/>
              </a:spcBef>
              <a:spcAft>
                <a:spcPts val="0"/>
              </a:spcAft>
              <a:buSzPts val="3429"/>
              <a:buChar char="❏"/>
            </a:pPr>
            <a:r>
              <a:rPr lang="en-US" sz="3429"/>
              <a:t>Any lingering questions?</a:t>
            </a:r>
            <a:endParaRPr sz="3429"/>
          </a:p>
          <a:p>
            <a:pPr marL="457200" lvl="0" indent="-446396" algn="l" rtl="0">
              <a:lnSpc>
                <a:spcPct val="90000"/>
              </a:lnSpc>
              <a:spcBef>
                <a:spcPts val="0"/>
              </a:spcBef>
              <a:spcAft>
                <a:spcPts val="0"/>
              </a:spcAft>
              <a:buSzPts val="3429"/>
              <a:buChar char="❏"/>
            </a:pPr>
            <a:r>
              <a:rPr lang="en-US" sz="3429"/>
              <a:t>Evaluation</a:t>
            </a:r>
            <a:endParaRPr sz="3429"/>
          </a:p>
          <a:p>
            <a:pPr marL="0" lvl="0" indent="0" algn="l" rtl="0">
              <a:lnSpc>
                <a:spcPct val="90000"/>
              </a:lnSpc>
              <a:spcBef>
                <a:spcPts val="0"/>
              </a:spcBef>
              <a:spcAft>
                <a:spcPts val="0"/>
              </a:spcAft>
              <a:buClr>
                <a:schemeClr val="dk1"/>
              </a:buClr>
              <a:buSzPts val="2800"/>
              <a:buNone/>
            </a:pPr>
            <a:r>
              <a:rPr lang="en-US"/>
              <a:t> </a:t>
            </a:r>
            <a:endParaRPr/>
          </a:p>
          <a:p>
            <a:pPr marL="228600" lvl="0" indent="-50800" algn="l" rtl="0">
              <a:lnSpc>
                <a:spcPct val="90000"/>
              </a:lnSpc>
              <a:spcBef>
                <a:spcPts val="1000"/>
              </a:spcBef>
              <a:spcAft>
                <a:spcPts val="0"/>
              </a:spcAft>
              <a:buClr>
                <a:schemeClr val="dk1"/>
              </a:buClr>
              <a:buSzPts val="2800"/>
              <a:buNone/>
            </a:pPr>
            <a:endParaRPr/>
          </a:p>
        </p:txBody>
      </p:sp>
      <p:sp>
        <p:nvSpPr>
          <p:cNvPr id="1145" name="Google Shape;1145;p113"/>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Wrap Up</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14"/>
          <p:cNvSpPr txBox="1">
            <a:spLocks noGrp="1"/>
          </p:cNvSpPr>
          <p:nvPr>
            <p:ph type="subTitle" idx="1"/>
          </p:nvPr>
        </p:nvSpPr>
        <p:spPr>
          <a:xfrm>
            <a:off x="6623550" y="3491125"/>
            <a:ext cx="5302800" cy="2117700"/>
          </a:xfrm>
          <a:prstGeom prst="rect">
            <a:avLst/>
          </a:prstGeom>
          <a:noFill/>
          <a:ln>
            <a:noFill/>
          </a:ln>
        </p:spPr>
        <p:txBody>
          <a:bodyPr spcFirstLastPara="1" wrap="square" lIns="91425" tIns="45700" rIns="91425" bIns="45700" anchor="t" anchorCtr="0">
            <a:normAutofit lnSpcReduction="20000"/>
          </a:bodyPr>
          <a:lstStyle/>
          <a:p>
            <a:pPr marL="57150" lvl="2" indent="0" algn="l" rtl="0">
              <a:lnSpc>
                <a:spcPct val="90000"/>
              </a:lnSpc>
              <a:spcBef>
                <a:spcPts val="0"/>
              </a:spcBef>
              <a:spcAft>
                <a:spcPts val="0"/>
              </a:spcAft>
              <a:buClr>
                <a:schemeClr val="dk1"/>
              </a:buClr>
              <a:buSzPts val="2600"/>
              <a:buNone/>
            </a:pPr>
            <a:r>
              <a:rPr lang="en-US" sz="2300" b="1"/>
              <a:t>Contact:</a:t>
            </a:r>
            <a:endParaRPr sz="2300" b="1"/>
          </a:p>
          <a:p>
            <a:pPr marL="57150" lvl="2" indent="0" algn="l" rtl="0">
              <a:lnSpc>
                <a:spcPct val="90000"/>
              </a:lnSpc>
              <a:spcBef>
                <a:spcPts val="0"/>
              </a:spcBef>
              <a:spcAft>
                <a:spcPts val="0"/>
              </a:spcAft>
              <a:buClr>
                <a:schemeClr val="dk1"/>
              </a:buClr>
              <a:buSzPts val="2600"/>
              <a:buNone/>
            </a:pPr>
            <a:endParaRPr sz="2200"/>
          </a:p>
          <a:p>
            <a:pPr marL="57150" lvl="2" indent="0" algn="l" rtl="0">
              <a:lnSpc>
                <a:spcPct val="90000"/>
              </a:lnSpc>
              <a:spcBef>
                <a:spcPts val="0"/>
              </a:spcBef>
              <a:spcAft>
                <a:spcPts val="0"/>
              </a:spcAft>
              <a:buClr>
                <a:schemeClr val="dk1"/>
              </a:buClr>
              <a:buSzPts val="2600"/>
              <a:buNone/>
            </a:pPr>
            <a:r>
              <a:rPr lang="en-US" sz="2200"/>
              <a:t>Dr. Kevin Johnson</a:t>
            </a:r>
            <a:endParaRPr sz="2200"/>
          </a:p>
          <a:p>
            <a:pPr marL="57150" lvl="2" indent="0" algn="l" rtl="0">
              <a:lnSpc>
                <a:spcPct val="90000"/>
              </a:lnSpc>
              <a:spcBef>
                <a:spcPts val="0"/>
              </a:spcBef>
              <a:spcAft>
                <a:spcPts val="0"/>
              </a:spcAft>
              <a:buClr>
                <a:schemeClr val="dk1"/>
              </a:buClr>
              <a:buSzPts val="2600"/>
              <a:buNone/>
            </a:pPr>
            <a:r>
              <a:rPr lang="en-US" sz="2200" u="sng">
                <a:solidFill>
                  <a:schemeClr val="hlink"/>
                </a:solidFill>
                <a:hlinkClick r:id="rId3"/>
              </a:rPr>
              <a:t>kjohnson@careertech.org</a:t>
            </a:r>
            <a:r>
              <a:rPr lang="en-US" sz="2200"/>
              <a:t> </a:t>
            </a:r>
            <a:endParaRPr sz="2200"/>
          </a:p>
          <a:p>
            <a:pPr marL="57150" lvl="2" indent="0" algn="l" rtl="0">
              <a:lnSpc>
                <a:spcPct val="90000"/>
              </a:lnSpc>
              <a:spcBef>
                <a:spcPts val="0"/>
              </a:spcBef>
              <a:spcAft>
                <a:spcPts val="0"/>
              </a:spcAft>
              <a:buClr>
                <a:schemeClr val="dk1"/>
              </a:buClr>
              <a:buSzPts val="2600"/>
              <a:buNone/>
            </a:pPr>
            <a:endParaRPr sz="2200"/>
          </a:p>
          <a:p>
            <a:pPr marL="57150" lvl="2" indent="0" algn="l" rtl="0">
              <a:lnSpc>
                <a:spcPct val="90000"/>
              </a:lnSpc>
              <a:spcBef>
                <a:spcPts val="0"/>
              </a:spcBef>
              <a:spcAft>
                <a:spcPts val="0"/>
              </a:spcAft>
              <a:buClr>
                <a:schemeClr val="dk1"/>
              </a:buClr>
              <a:buSzPts val="2600"/>
              <a:buNone/>
            </a:pPr>
            <a:r>
              <a:rPr lang="en-US" sz="2200"/>
              <a:t>Suela Cela</a:t>
            </a:r>
            <a:endParaRPr sz="2200"/>
          </a:p>
          <a:p>
            <a:pPr marL="57150" lvl="2" indent="0" algn="l" rtl="0">
              <a:lnSpc>
                <a:spcPct val="90000"/>
              </a:lnSpc>
              <a:spcBef>
                <a:spcPts val="0"/>
              </a:spcBef>
              <a:spcAft>
                <a:spcPts val="0"/>
              </a:spcAft>
              <a:buClr>
                <a:schemeClr val="dk1"/>
              </a:buClr>
              <a:buSzPts val="2600"/>
              <a:buNone/>
            </a:pPr>
            <a:r>
              <a:rPr lang="en-US" sz="2200" u="sng">
                <a:solidFill>
                  <a:schemeClr val="hlink"/>
                </a:solidFill>
                <a:hlinkClick r:id="rId3"/>
              </a:rPr>
              <a:t>scela@careertech.org</a:t>
            </a:r>
            <a:endParaRPr sz="2200"/>
          </a:p>
          <a:p>
            <a:pPr marL="57150" lvl="2" indent="0" algn="l" rtl="0">
              <a:lnSpc>
                <a:spcPct val="90000"/>
              </a:lnSpc>
              <a:spcBef>
                <a:spcPts val="0"/>
              </a:spcBef>
              <a:spcAft>
                <a:spcPts val="0"/>
              </a:spcAft>
              <a:buClr>
                <a:schemeClr val="dk1"/>
              </a:buClr>
              <a:buSzPts val="2600"/>
              <a:buNone/>
            </a:pPr>
            <a:endParaRPr sz="2200"/>
          </a:p>
        </p:txBody>
      </p:sp>
      <p:sp>
        <p:nvSpPr>
          <p:cNvPr id="1152" name="Google Shape;1152;p114"/>
          <p:cNvSpPr txBox="1"/>
          <p:nvPr/>
        </p:nvSpPr>
        <p:spPr>
          <a:xfrm>
            <a:off x="6721375" y="5820100"/>
            <a:ext cx="23496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0" i="0" u="sng" strike="noStrike" cap="none">
                <a:solidFill>
                  <a:schemeClr val="hlink"/>
                </a:solidFill>
                <a:latin typeface="Open Sans"/>
                <a:ea typeface="Open Sans"/>
                <a:cs typeface="Open Sans"/>
                <a:sym typeface="Open Sans"/>
                <a:hlinkClick r:id="rId4"/>
              </a:rPr>
              <a:t>careertech.org</a:t>
            </a:r>
            <a:endParaRPr sz="1500" b="0" i="0" u="none" strike="noStrike" cap="none">
              <a:solidFill>
                <a:schemeClr val="dk1"/>
              </a:solidFill>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1500"/>
              <a:buFont typeface="Arial"/>
              <a:buNone/>
            </a:pPr>
            <a:r>
              <a:rPr lang="en-US" sz="1500" b="0" i="0" u="sng" strike="noStrike" cap="none">
                <a:solidFill>
                  <a:schemeClr val="hlink"/>
                </a:solidFill>
                <a:latin typeface="Open Sans"/>
                <a:ea typeface="Open Sans"/>
                <a:cs typeface="Open Sans"/>
                <a:sym typeface="Open Sans"/>
                <a:hlinkClick r:id="rId5"/>
              </a:rPr>
              <a:t>@CTEWorks</a:t>
            </a:r>
            <a:endParaRPr sz="1500" b="0" i="0" u="none" strike="noStrike" cap="none">
              <a:solidFill>
                <a:schemeClr val="dk1"/>
              </a:solidFill>
              <a:latin typeface="Open Sans"/>
              <a:ea typeface="Open Sans"/>
              <a:cs typeface="Open Sans"/>
              <a:sym typeface="Open Sans"/>
            </a:endParaRPr>
          </a:p>
          <a:p>
            <a:pPr marL="0" marR="0" lvl="0" indent="0" algn="l" rtl="0">
              <a:lnSpc>
                <a:spcPct val="120000"/>
              </a:lnSpc>
              <a:spcBef>
                <a:spcPts val="0"/>
              </a:spcBef>
              <a:spcAft>
                <a:spcPts val="0"/>
              </a:spcAft>
              <a:buClr>
                <a:srgbClr val="000000"/>
              </a:buClr>
              <a:buSzPts val="1500"/>
              <a:buFont typeface="Arial"/>
              <a:buNone/>
            </a:pPr>
            <a:r>
              <a:rPr lang="en-US" sz="1500" b="0" i="0" u="none" strike="noStrike" cap="none">
                <a:solidFill>
                  <a:schemeClr val="dk1"/>
                </a:solidFill>
                <a:latin typeface="Open Sans"/>
                <a:ea typeface="Open Sans"/>
                <a:cs typeface="Open Sans"/>
                <a:sym typeface="Open Sans"/>
              </a:rPr>
              <a:t>301-588-9630</a:t>
            </a:r>
            <a:endParaRPr sz="21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2"/>
          <p:cNvSpPr/>
          <p:nvPr/>
        </p:nvSpPr>
        <p:spPr>
          <a:xfrm>
            <a:off x="4894511" y="2739425"/>
            <a:ext cx="1860615" cy="1860615"/>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875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Build Awareness</a:t>
            </a:r>
            <a:endParaRPr sz="1400" b="0" i="0" u="none" strike="noStrike" cap="none">
              <a:solidFill>
                <a:srgbClr val="000000"/>
              </a:solidFill>
              <a:latin typeface="Arial"/>
              <a:ea typeface="Arial"/>
              <a:cs typeface="Arial"/>
              <a:sym typeface="Arial"/>
            </a:endParaRPr>
          </a:p>
        </p:txBody>
      </p:sp>
      <p:sp>
        <p:nvSpPr>
          <p:cNvPr id="414" name="Google Shape;414;p62"/>
          <p:cNvSpPr txBox="1">
            <a:spLocks noGrp="1"/>
          </p:cNvSpPr>
          <p:nvPr>
            <p:ph type="sldNum" idx="12"/>
          </p:nvPr>
        </p:nvSpPr>
        <p:spPr>
          <a:xfrm>
            <a:off x="8324991" y="6546294"/>
            <a:ext cx="2493818" cy="301756"/>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415" name="Google Shape;415;p62"/>
          <p:cNvSpPr txBox="1">
            <a:spLocks noGrp="1"/>
          </p:cNvSpPr>
          <p:nvPr>
            <p:ph type="title"/>
          </p:nvPr>
        </p:nvSpPr>
        <p:spPr>
          <a:xfrm>
            <a:off x="838200" y="314592"/>
            <a:ext cx="10515600" cy="1183323"/>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Reflective Approach to Equity in CTE</a:t>
            </a:r>
            <a:endParaRPr/>
          </a:p>
        </p:txBody>
      </p:sp>
      <p:sp>
        <p:nvSpPr>
          <p:cNvPr id="416" name="Google Shape;416;p62"/>
          <p:cNvSpPr/>
          <p:nvPr/>
        </p:nvSpPr>
        <p:spPr>
          <a:xfrm rot="-5400000">
            <a:off x="3591476" y="3148329"/>
            <a:ext cx="2391345" cy="1860614"/>
          </a:xfrm>
          <a:custGeom>
            <a:avLst/>
            <a:gdLst/>
            <a:ahLst/>
            <a:cxnLst/>
            <a:rect l="l" t="t" r="r" b="b"/>
            <a:pathLst>
              <a:path w="2395537" h="1863876" extrusionOk="0">
                <a:moveTo>
                  <a:pt x="0" y="1664493"/>
                </a:moveTo>
                <a:cubicBezTo>
                  <a:pt x="262996" y="1705504"/>
                  <a:pt x="796172" y="2029150"/>
                  <a:pt x="836612" y="1754188"/>
                </a:cubicBezTo>
                <a:cubicBezTo>
                  <a:pt x="875506" y="1489740"/>
                  <a:pt x="1182951" y="1112044"/>
                  <a:pt x="1576387" y="1120775"/>
                </a:cubicBezTo>
                <a:lnTo>
                  <a:pt x="1576387" y="1431925"/>
                </a:lnTo>
                <a:lnTo>
                  <a:pt x="2395537" y="707231"/>
                </a:lnTo>
                <a:lnTo>
                  <a:pt x="1570037" y="0"/>
                </a:lnTo>
                <a:lnTo>
                  <a:pt x="1570037" y="301625"/>
                </a:lnTo>
                <a:cubicBezTo>
                  <a:pt x="1235604" y="321469"/>
                  <a:pt x="909902" y="386556"/>
                  <a:pt x="533400" y="701675"/>
                </a:cubicBezTo>
                <a:cubicBezTo>
                  <a:pt x="244474" y="933714"/>
                  <a:pt x="44450" y="1361810"/>
                  <a:pt x="0" y="1664493"/>
                </a:cubicBezTo>
                <a:close/>
              </a:path>
            </a:pathLst>
          </a:custGeom>
          <a:solidFill>
            <a:schemeClr val="accent3"/>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17" name="Google Shape;417;p62"/>
          <p:cNvSpPr/>
          <p:nvPr/>
        </p:nvSpPr>
        <p:spPr>
          <a:xfrm rot="10800000">
            <a:off x="5005420" y="3691928"/>
            <a:ext cx="2391345" cy="1887887"/>
          </a:xfrm>
          <a:custGeom>
            <a:avLst/>
            <a:gdLst/>
            <a:ahLst/>
            <a:cxnLst/>
            <a:rect l="l" t="t" r="r" b="b"/>
            <a:pathLst>
              <a:path w="2395537" h="1891197" extrusionOk="0">
                <a:moveTo>
                  <a:pt x="0" y="1664493"/>
                </a:moveTo>
                <a:cubicBezTo>
                  <a:pt x="262996" y="1705504"/>
                  <a:pt x="771376" y="2063609"/>
                  <a:pt x="803274" y="1787525"/>
                </a:cubicBezTo>
                <a:cubicBezTo>
                  <a:pt x="837405" y="1492118"/>
                  <a:pt x="1130563" y="1140619"/>
                  <a:pt x="1576387" y="1120775"/>
                </a:cubicBezTo>
                <a:lnTo>
                  <a:pt x="1576387" y="1431925"/>
                </a:lnTo>
                <a:lnTo>
                  <a:pt x="2395537" y="707231"/>
                </a:lnTo>
                <a:lnTo>
                  <a:pt x="1570037" y="0"/>
                </a:lnTo>
                <a:lnTo>
                  <a:pt x="1570037" y="301625"/>
                </a:lnTo>
                <a:cubicBezTo>
                  <a:pt x="1235604" y="321469"/>
                  <a:pt x="909902" y="386556"/>
                  <a:pt x="533400" y="701675"/>
                </a:cubicBezTo>
                <a:cubicBezTo>
                  <a:pt x="244474" y="933714"/>
                  <a:pt x="44450" y="1361810"/>
                  <a:pt x="0" y="1664493"/>
                </a:cubicBezTo>
                <a:close/>
              </a:path>
            </a:pathLst>
          </a:custGeom>
          <a:solidFill>
            <a:schemeClr val="accent2"/>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18" name="Google Shape;418;p62"/>
          <p:cNvSpPr/>
          <p:nvPr/>
        </p:nvSpPr>
        <p:spPr>
          <a:xfrm rot="5400000">
            <a:off x="5627923" y="2369566"/>
            <a:ext cx="2391345" cy="1795384"/>
          </a:xfrm>
          <a:custGeom>
            <a:avLst/>
            <a:gdLst/>
            <a:ahLst/>
            <a:cxnLst/>
            <a:rect l="l" t="t" r="r" b="b"/>
            <a:pathLst>
              <a:path w="2395537" h="1798531" extrusionOk="0">
                <a:moveTo>
                  <a:pt x="0" y="1664493"/>
                </a:moveTo>
                <a:cubicBezTo>
                  <a:pt x="262996" y="1705504"/>
                  <a:pt x="812616" y="1812316"/>
                  <a:pt x="812799" y="1797050"/>
                </a:cubicBezTo>
                <a:cubicBezTo>
                  <a:pt x="816105" y="1521261"/>
                  <a:pt x="1128182" y="1128712"/>
                  <a:pt x="1576387" y="1120775"/>
                </a:cubicBezTo>
                <a:lnTo>
                  <a:pt x="1576387" y="1431925"/>
                </a:lnTo>
                <a:lnTo>
                  <a:pt x="2395537" y="707231"/>
                </a:lnTo>
                <a:lnTo>
                  <a:pt x="1570037" y="0"/>
                </a:lnTo>
                <a:lnTo>
                  <a:pt x="1570037" y="301625"/>
                </a:lnTo>
                <a:cubicBezTo>
                  <a:pt x="1235604" y="321469"/>
                  <a:pt x="909902" y="386556"/>
                  <a:pt x="533400" y="701675"/>
                </a:cubicBezTo>
                <a:cubicBezTo>
                  <a:pt x="244474" y="933714"/>
                  <a:pt x="44450" y="1361810"/>
                  <a:pt x="0" y="1664493"/>
                </a:cubicBezTo>
                <a:close/>
              </a:path>
            </a:pathLst>
          </a:custGeom>
          <a:solidFill>
            <a:schemeClr val="accent1"/>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19" name="Google Shape;419;p62"/>
          <p:cNvSpPr/>
          <p:nvPr/>
        </p:nvSpPr>
        <p:spPr>
          <a:xfrm>
            <a:off x="4217814" y="1747063"/>
            <a:ext cx="2365988" cy="1644269"/>
          </a:xfrm>
          <a:custGeom>
            <a:avLst/>
            <a:gdLst/>
            <a:ahLst/>
            <a:cxnLst/>
            <a:rect l="l" t="t" r="r" b="b"/>
            <a:pathLst>
              <a:path w="2370136" h="1647151" extrusionOk="0">
                <a:moveTo>
                  <a:pt x="155574" y="1357311"/>
                </a:moveTo>
                <a:cubicBezTo>
                  <a:pt x="246723" y="1264443"/>
                  <a:pt x="230451" y="1271722"/>
                  <a:pt x="347662" y="1139826"/>
                </a:cubicBezTo>
                <a:cubicBezTo>
                  <a:pt x="423332" y="1221053"/>
                  <a:pt x="543850" y="1363662"/>
                  <a:pt x="619124" y="1447006"/>
                </a:cubicBezTo>
                <a:cubicBezTo>
                  <a:pt x="694398" y="1530350"/>
                  <a:pt x="753841" y="1601590"/>
                  <a:pt x="801686" y="1647031"/>
                </a:cubicBezTo>
                <a:cubicBezTo>
                  <a:pt x="807939" y="1652970"/>
                  <a:pt x="880003" y="1437878"/>
                  <a:pt x="1064417" y="1301750"/>
                </a:cubicBezTo>
                <a:cubicBezTo>
                  <a:pt x="1189300" y="1210866"/>
                  <a:pt x="1327016" y="1134004"/>
                  <a:pt x="1550986" y="1130300"/>
                </a:cubicBezTo>
                <a:lnTo>
                  <a:pt x="1550986" y="1431925"/>
                </a:lnTo>
                <a:lnTo>
                  <a:pt x="2370136" y="707231"/>
                </a:lnTo>
                <a:lnTo>
                  <a:pt x="1544636" y="0"/>
                </a:lnTo>
                <a:lnTo>
                  <a:pt x="1544636" y="301625"/>
                </a:lnTo>
                <a:cubicBezTo>
                  <a:pt x="1210203" y="321469"/>
                  <a:pt x="884501" y="386556"/>
                  <a:pt x="507999" y="701675"/>
                </a:cubicBezTo>
                <a:cubicBezTo>
                  <a:pt x="219604" y="941387"/>
                  <a:pt x="57944" y="1324635"/>
                  <a:pt x="0" y="1539874"/>
                </a:cubicBezTo>
                <a:cubicBezTo>
                  <a:pt x="70644" y="1466981"/>
                  <a:pt x="97233" y="1422795"/>
                  <a:pt x="155574" y="1357311"/>
                </a:cubicBezTo>
                <a:close/>
              </a:path>
            </a:pathLst>
          </a:custGeom>
          <a:solidFill>
            <a:schemeClr val="dk2"/>
          </a:solidFill>
          <a:ln w="317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Arial"/>
              <a:ea typeface="Arial"/>
              <a:cs typeface="Arial"/>
              <a:sym typeface="Arial"/>
            </a:endParaRPr>
          </a:p>
        </p:txBody>
      </p:sp>
      <p:sp>
        <p:nvSpPr>
          <p:cNvPr id="420" name="Google Shape;420;p62"/>
          <p:cNvSpPr txBox="1"/>
          <p:nvPr/>
        </p:nvSpPr>
        <p:spPr>
          <a:xfrm>
            <a:off x="7355026" y="2018103"/>
            <a:ext cx="202748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Gather Data </a:t>
            </a:r>
            <a:br>
              <a:rPr lang="en-US" sz="1800" b="1" i="0" u="none" strike="noStrike" cap="none">
                <a:solidFill>
                  <a:schemeClr val="dk1"/>
                </a:solidFill>
                <a:latin typeface="Open Sans"/>
                <a:ea typeface="Open Sans"/>
                <a:cs typeface="Open Sans"/>
                <a:sym typeface="Open Sans"/>
              </a:rPr>
            </a:br>
            <a:r>
              <a:rPr lang="en-US" sz="1800" b="1" i="0" u="none" strike="noStrike" cap="none">
                <a:solidFill>
                  <a:schemeClr val="dk1"/>
                </a:solidFill>
                <a:latin typeface="Open Sans"/>
                <a:ea typeface="Open Sans"/>
                <a:cs typeface="Open Sans"/>
                <a:sym typeface="Open Sans"/>
              </a:rPr>
              <a:t>and Identify Opportunity Gaps</a:t>
            </a:r>
            <a:endParaRPr sz="1400" b="0" i="0" u="none" strike="noStrike" cap="none">
              <a:solidFill>
                <a:srgbClr val="000000"/>
              </a:solidFill>
              <a:latin typeface="Arial"/>
              <a:ea typeface="Arial"/>
              <a:cs typeface="Arial"/>
              <a:sym typeface="Arial"/>
            </a:endParaRPr>
          </a:p>
        </p:txBody>
      </p:sp>
      <p:sp>
        <p:nvSpPr>
          <p:cNvPr id="421" name="Google Shape;421;p62"/>
          <p:cNvSpPr txBox="1"/>
          <p:nvPr/>
        </p:nvSpPr>
        <p:spPr>
          <a:xfrm>
            <a:off x="7236454" y="4457698"/>
            <a:ext cx="15430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Examine Root Causes</a:t>
            </a:r>
            <a:endParaRPr sz="1400" b="0" i="0" u="none" strike="noStrike" cap="none">
              <a:solidFill>
                <a:srgbClr val="000000"/>
              </a:solidFill>
              <a:latin typeface="Arial"/>
              <a:ea typeface="Arial"/>
              <a:cs typeface="Arial"/>
              <a:sym typeface="Arial"/>
            </a:endParaRPr>
          </a:p>
        </p:txBody>
      </p:sp>
      <p:sp>
        <p:nvSpPr>
          <p:cNvPr id="422" name="Google Shape;422;p62"/>
          <p:cNvSpPr txBox="1"/>
          <p:nvPr/>
        </p:nvSpPr>
        <p:spPr>
          <a:xfrm>
            <a:off x="3348062" y="4418621"/>
            <a:ext cx="154304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Select Strategies</a:t>
            </a:r>
            <a:endParaRPr sz="1800" b="1" i="0" u="none" strike="noStrike" cap="none">
              <a:solidFill>
                <a:schemeClr val="dk1"/>
              </a:solidFill>
              <a:latin typeface="Open Sans"/>
              <a:ea typeface="Open Sans"/>
              <a:cs typeface="Open Sans"/>
              <a:sym typeface="Open Sans"/>
            </a:endParaRPr>
          </a:p>
        </p:txBody>
      </p:sp>
      <p:sp>
        <p:nvSpPr>
          <p:cNvPr id="423" name="Google Shape;423;p62"/>
          <p:cNvSpPr txBox="1"/>
          <p:nvPr/>
        </p:nvSpPr>
        <p:spPr>
          <a:xfrm>
            <a:off x="2916784" y="1959030"/>
            <a:ext cx="18801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Open Sans"/>
                <a:ea typeface="Open Sans"/>
                <a:cs typeface="Open Sans"/>
                <a:sym typeface="Open Sans"/>
              </a:rPr>
              <a:t>Develop and Implement an Action Plan</a:t>
            </a:r>
            <a:endParaRPr sz="1400" b="0" i="0" u="none" strike="noStrike" cap="none">
              <a:solidFill>
                <a:srgbClr val="000000"/>
              </a:solidFill>
              <a:latin typeface="Arial"/>
              <a:ea typeface="Arial"/>
              <a:cs typeface="Arial"/>
              <a:sym typeface="Arial"/>
            </a:endParaRPr>
          </a:p>
        </p:txBody>
      </p:sp>
      <p:pic>
        <p:nvPicPr>
          <p:cNvPr id="424" name="Google Shape;424;p62" descr="Bar chart"/>
          <p:cNvPicPr preferRelativeResize="0"/>
          <p:nvPr/>
        </p:nvPicPr>
        <p:blipFill rotWithShape="1">
          <a:blip r:embed="rId3">
            <a:alphaModFix/>
          </a:blip>
          <a:srcRect/>
          <a:stretch/>
        </p:blipFill>
        <p:spPr>
          <a:xfrm>
            <a:off x="6525803" y="2727726"/>
            <a:ext cx="685800" cy="685800"/>
          </a:xfrm>
          <a:prstGeom prst="rect">
            <a:avLst/>
          </a:prstGeom>
          <a:noFill/>
          <a:ln>
            <a:noFill/>
          </a:ln>
        </p:spPr>
      </p:pic>
      <p:pic>
        <p:nvPicPr>
          <p:cNvPr id="425" name="Google Shape;425;p62" descr="Playbook"/>
          <p:cNvPicPr preferRelativeResize="0"/>
          <p:nvPr/>
        </p:nvPicPr>
        <p:blipFill rotWithShape="1">
          <a:blip r:embed="rId4">
            <a:alphaModFix/>
          </a:blip>
          <a:srcRect/>
          <a:stretch/>
        </p:blipFill>
        <p:spPr>
          <a:xfrm>
            <a:off x="4923904" y="2195956"/>
            <a:ext cx="685800" cy="685800"/>
          </a:xfrm>
          <a:prstGeom prst="rect">
            <a:avLst/>
          </a:prstGeom>
          <a:noFill/>
          <a:ln>
            <a:noFill/>
          </a:ln>
        </p:spPr>
      </p:pic>
      <p:pic>
        <p:nvPicPr>
          <p:cNvPr id="426" name="Google Shape;426;p62"/>
          <p:cNvPicPr preferRelativeResize="0"/>
          <p:nvPr/>
        </p:nvPicPr>
        <p:blipFill rotWithShape="1">
          <a:blip r:embed="rId5">
            <a:alphaModFix/>
          </a:blip>
          <a:srcRect/>
          <a:stretch/>
        </p:blipFill>
        <p:spPr>
          <a:xfrm>
            <a:off x="6004146" y="4344862"/>
            <a:ext cx="754380" cy="754380"/>
          </a:xfrm>
          <a:prstGeom prst="rect">
            <a:avLst/>
          </a:prstGeom>
          <a:noFill/>
          <a:ln>
            <a:noFill/>
          </a:ln>
        </p:spPr>
      </p:pic>
      <p:pic>
        <p:nvPicPr>
          <p:cNvPr id="427" name="Google Shape;427;p62"/>
          <p:cNvPicPr preferRelativeResize="0"/>
          <p:nvPr/>
        </p:nvPicPr>
        <p:blipFill rotWithShape="1">
          <a:blip r:embed="rId6">
            <a:alphaModFix/>
          </a:blip>
          <a:srcRect/>
          <a:stretch/>
        </p:blipFill>
        <p:spPr>
          <a:xfrm>
            <a:off x="4378368" y="3816299"/>
            <a:ext cx="685800" cy="6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
                                        </p:tgtEl>
                                        <p:attrNameLst>
                                          <p:attrName>style.visibility</p:attrName>
                                        </p:attrNameLst>
                                      </p:cBhvr>
                                      <p:to>
                                        <p:strVal val="visible"/>
                                      </p:to>
                                    </p:set>
                                    <p:animEffect transition="in" filter="fade">
                                      <p:cBhvr>
                                        <p:cTn id="12" dur="500"/>
                                        <p:tgtEl>
                                          <p:spTgt spid="420"/>
                                        </p:tgtEl>
                                      </p:cBhvr>
                                    </p:animEffect>
                                  </p:childTnLst>
                                </p:cTn>
                              </p:par>
                              <p:par>
                                <p:cTn id="13" presetID="10" presetClass="entr" presetSubtype="0" fill="hold" nodeType="withEffect">
                                  <p:stCondLst>
                                    <p:cond delay="0"/>
                                  </p:stCondLst>
                                  <p:childTnLst>
                                    <p:set>
                                      <p:cBhvr>
                                        <p:cTn id="14" dur="1" fill="hold">
                                          <p:stCondLst>
                                            <p:cond delay="0"/>
                                          </p:stCondLst>
                                        </p:cTn>
                                        <p:tgtEl>
                                          <p:spTgt spid="418"/>
                                        </p:tgtEl>
                                        <p:attrNameLst>
                                          <p:attrName>style.visibility</p:attrName>
                                        </p:attrNameLst>
                                      </p:cBhvr>
                                      <p:to>
                                        <p:strVal val="visible"/>
                                      </p:to>
                                    </p:set>
                                    <p:animEffect transition="in" filter="fade">
                                      <p:cBhvr>
                                        <p:cTn id="15" dur="500"/>
                                        <p:tgtEl>
                                          <p:spTgt spid="418"/>
                                        </p:tgtEl>
                                      </p:cBhvr>
                                    </p:animEffect>
                                  </p:childTnLst>
                                </p:cTn>
                              </p:par>
                              <p:par>
                                <p:cTn id="16" presetID="10" presetClass="entr" presetSubtype="0" fill="hold" nodeType="withEffect">
                                  <p:stCondLst>
                                    <p:cond delay="0"/>
                                  </p:stCondLst>
                                  <p:childTnLst>
                                    <p:set>
                                      <p:cBhvr>
                                        <p:cTn id="17" dur="1" fill="hold">
                                          <p:stCondLst>
                                            <p:cond delay="0"/>
                                          </p:stCondLst>
                                        </p:cTn>
                                        <p:tgtEl>
                                          <p:spTgt spid="424"/>
                                        </p:tgtEl>
                                        <p:attrNameLst>
                                          <p:attrName>style.visibility</p:attrName>
                                        </p:attrNameLst>
                                      </p:cBhvr>
                                      <p:to>
                                        <p:strVal val="visible"/>
                                      </p:to>
                                    </p:set>
                                    <p:animEffect transition="in" filter="fade">
                                      <p:cBhvr>
                                        <p:cTn id="18" dur="500"/>
                                        <p:tgtEl>
                                          <p:spTgt spid="4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7"/>
                                        </p:tgtEl>
                                        <p:attrNameLst>
                                          <p:attrName>style.visibility</p:attrName>
                                        </p:attrNameLst>
                                      </p:cBhvr>
                                      <p:to>
                                        <p:strVal val="visible"/>
                                      </p:to>
                                    </p:set>
                                    <p:animEffect transition="in" filter="fade">
                                      <p:cBhvr>
                                        <p:cTn id="23" dur="500"/>
                                        <p:tgtEl>
                                          <p:spTgt spid="417"/>
                                        </p:tgtEl>
                                      </p:cBhvr>
                                    </p:animEffect>
                                  </p:childTnLst>
                                </p:cTn>
                              </p:par>
                              <p:par>
                                <p:cTn id="24" presetID="10" presetClass="entr" presetSubtype="0" fill="hold" nodeType="withEffect">
                                  <p:stCondLst>
                                    <p:cond delay="0"/>
                                  </p:stCondLst>
                                  <p:childTnLst>
                                    <p:set>
                                      <p:cBhvr>
                                        <p:cTn id="25" dur="1" fill="hold">
                                          <p:stCondLst>
                                            <p:cond delay="0"/>
                                          </p:stCondLst>
                                        </p:cTn>
                                        <p:tgtEl>
                                          <p:spTgt spid="421"/>
                                        </p:tgtEl>
                                        <p:attrNameLst>
                                          <p:attrName>style.visibility</p:attrName>
                                        </p:attrNameLst>
                                      </p:cBhvr>
                                      <p:to>
                                        <p:strVal val="visible"/>
                                      </p:to>
                                    </p:set>
                                    <p:animEffect transition="in" filter="fade">
                                      <p:cBhvr>
                                        <p:cTn id="26" dur="500"/>
                                        <p:tgtEl>
                                          <p:spTgt spid="4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6"/>
                                        </p:tgtEl>
                                        <p:attrNameLst>
                                          <p:attrName>style.visibility</p:attrName>
                                        </p:attrNameLst>
                                      </p:cBhvr>
                                      <p:to>
                                        <p:strVal val="visible"/>
                                      </p:to>
                                    </p:set>
                                    <p:animEffect transition="in" filter="fade">
                                      <p:cBhvr>
                                        <p:cTn id="31" dur="500"/>
                                        <p:tgtEl>
                                          <p:spTgt spid="416"/>
                                        </p:tgtEl>
                                      </p:cBhvr>
                                    </p:animEffect>
                                  </p:childTnLst>
                                </p:cTn>
                              </p:par>
                              <p:par>
                                <p:cTn id="32" presetID="10" presetClass="entr" presetSubtype="0" fill="hold" nodeType="withEffect">
                                  <p:stCondLst>
                                    <p:cond delay="0"/>
                                  </p:stCondLst>
                                  <p:childTnLst>
                                    <p:set>
                                      <p:cBhvr>
                                        <p:cTn id="33" dur="1" fill="hold">
                                          <p:stCondLst>
                                            <p:cond delay="0"/>
                                          </p:stCondLst>
                                        </p:cTn>
                                        <p:tgtEl>
                                          <p:spTgt spid="422"/>
                                        </p:tgtEl>
                                        <p:attrNameLst>
                                          <p:attrName>style.visibility</p:attrName>
                                        </p:attrNameLst>
                                      </p:cBhvr>
                                      <p:to>
                                        <p:strVal val="visible"/>
                                      </p:to>
                                    </p:set>
                                    <p:animEffect transition="in" filter="fade">
                                      <p:cBhvr>
                                        <p:cTn id="34" dur="500"/>
                                        <p:tgtEl>
                                          <p:spTgt spid="4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23"/>
                                        </p:tgtEl>
                                        <p:attrNameLst>
                                          <p:attrName>style.visibility</p:attrName>
                                        </p:attrNameLst>
                                      </p:cBhvr>
                                      <p:to>
                                        <p:strVal val="visible"/>
                                      </p:to>
                                    </p:set>
                                    <p:animEffect transition="in" filter="fade">
                                      <p:cBhvr>
                                        <p:cTn id="39" dur="500"/>
                                        <p:tgtEl>
                                          <p:spTgt spid="423"/>
                                        </p:tgtEl>
                                      </p:cBhvr>
                                    </p:animEffect>
                                  </p:childTnLst>
                                </p:cTn>
                              </p:par>
                              <p:par>
                                <p:cTn id="40" presetID="10" presetClass="entr" presetSubtype="0" fill="hold" nodeType="withEffect">
                                  <p:stCondLst>
                                    <p:cond delay="0"/>
                                  </p:stCondLst>
                                  <p:childTnLst>
                                    <p:set>
                                      <p:cBhvr>
                                        <p:cTn id="41" dur="1" fill="hold">
                                          <p:stCondLst>
                                            <p:cond delay="0"/>
                                          </p:stCondLst>
                                        </p:cTn>
                                        <p:tgtEl>
                                          <p:spTgt spid="419"/>
                                        </p:tgtEl>
                                        <p:attrNameLst>
                                          <p:attrName>style.visibility</p:attrName>
                                        </p:attrNameLst>
                                      </p:cBhvr>
                                      <p:to>
                                        <p:strVal val="visible"/>
                                      </p:to>
                                    </p:set>
                                    <p:animEffect transition="in" filter="fade">
                                      <p:cBhvr>
                                        <p:cTn id="42" dur="500"/>
                                        <p:tgtEl>
                                          <p:spTgt spid="419"/>
                                        </p:tgtEl>
                                      </p:cBhvr>
                                    </p:animEffect>
                                  </p:childTnLst>
                                </p:cTn>
                              </p:par>
                              <p:par>
                                <p:cTn id="43" presetID="10" presetClass="entr" presetSubtype="0" fill="hold" nodeType="withEffect">
                                  <p:stCondLst>
                                    <p:cond delay="0"/>
                                  </p:stCondLst>
                                  <p:childTnLst>
                                    <p:set>
                                      <p:cBhvr>
                                        <p:cTn id="44" dur="1" fill="hold">
                                          <p:stCondLst>
                                            <p:cond delay="0"/>
                                          </p:stCondLst>
                                        </p:cTn>
                                        <p:tgtEl>
                                          <p:spTgt spid="425"/>
                                        </p:tgtEl>
                                        <p:attrNameLst>
                                          <p:attrName>style.visibility</p:attrName>
                                        </p:attrNameLst>
                                      </p:cBhvr>
                                      <p:to>
                                        <p:strVal val="visible"/>
                                      </p:to>
                                    </p:set>
                                    <p:animEffect transition="in" filter="fade">
                                      <p:cBhvr>
                                        <p:cTn id="45"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3"/>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434" name="Google Shape;434;p63"/>
          <p:cNvSpPr txBox="1">
            <a:spLocks noGrp="1"/>
          </p:cNvSpPr>
          <p:nvPr>
            <p:ph type="title"/>
          </p:nvPr>
        </p:nvSpPr>
        <p:spPr>
          <a:xfrm>
            <a:off x="579425" y="15104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Agenda – Part 1</a:t>
            </a:r>
            <a:endParaRPr/>
          </a:p>
        </p:txBody>
      </p:sp>
      <p:graphicFrame>
        <p:nvGraphicFramePr>
          <p:cNvPr id="435" name="Google Shape;435;p63"/>
          <p:cNvGraphicFramePr/>
          <p:nvPr/>
        </p:nvGraphicFramePr>
        <p:xfrm>
          <a:off x="579416" y="1728766"/>
          <a:ext cx="9814025" cy="3407958"/>
        </p:xfrm>
        <a:graphic>
          <a:graphicData uri="http://schemas.openxmlformats.org/drawingml/2006/table">
            <a:tbl>
              <a:tblPr firstRow="1" firstCol="1" bandRow="1">
                <a:noFill/>
                <a:tableStyleId>{14500727-A86A-41D7-9581-E5F9655842E9}</a:tableStyleId>
              </a:tblPr>
              <a:tblGrid>
                <a:gridCol w="6877825">
                  <a:extLst>
                    <a:ext uri="{9D8B030D-6E8A-4147-A177-3AD203B41FA5}">
                      <a16:colId xmlns:a16="http://schemas.microsoft.com/office/drawing/2014/main" val="20000"/>
                    </a:ext>
                  </a:extLst>
                </a:gridCol>
                <a:gridCol w="2936200">
                  <a:extLst>
                    <a:ext uri="{9D8B030D-6E8A-4147-A177-3AD203B41FA5}">
                      <a16:colId xmlns:a16="http://schemas.microsoft.com/office/drawing/2014/main" val="20001"/>
                    </a:ext>
                  </a:extLst>
                </a:gridCol>
              </a:tblGrid>
              <a:tr h="433725">
                <a:tc>
                  <a:txBody>
                    <a:bodyPr/>
                    <a:lstStyle/>
                    <a:p>
                      <a:pPr marL="0" marR="0" lvl="0" indent="0" algn="ctr" rtl="0">
                        <a:lnSpc>
                          <a:spcPct val="107000"/>
                        </a:lnSpc>
                        <a:spcBef>
                          <a:spcPts val="0"/>
                        </a:spcBef>
                        <a:spcAft>
                          <a:spcPts val="0"/>
                        </a:spcAft>
                        <a:buClr>
                          <a:srgbClr val="000000"/>
                        </a:buClr>
                        <a:buSzPts val="1800"/>
                        <a:buFont typeface="Arial"/>
                        <a:buNone/>
                      </a:pPr>
                      <a:r>
                        <a:rPr lang="en-US" sz="3100" u="none" strike="noStrike" cap="none"/>
                        <a:t>Agenda item</a:t>
                      </a:r>
                      <a:endParaRPr sz="310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2"/>
                      </a:solidFill>
                      <a:prstDash val="solid"/>
                      <a:round/>
                      <a:headEnd type="none" w="sm" len="sm"/>
                      <a:tailEnd type="none" w="sm" len="sm"/>
                    </a:lnB>
                    <a:solidFill>
                      <a:srgbClr val="009AA6"/>
                    </a:solidFill>
                  </a:tcPr>
                </a:tc>
                <a:tc>
                  <a:txBody>
                    <a:bodyPr/>
                    <a:lstStyle/>
                    <a:p>
                      <a:pPr marL="0" marR="0" lvl="0" indent="0" algn="ctr" rtl="0">
                        <a:lnSpc>
                          <a:spcPct val="107000"/>
                        </a:lnSpc>
                        <a:spcBef>
                          <a:spcPts val="0"/>
                        </a:spcBef>
                        <a:spcAft>
                          <a:spcPts val="0"/>
                        </a:spcAft>
                        <a:buClr>
                          <a:srgbClr val="000000"/>
                        </a:buClr>
                        <a:buSzPts val="1800"/>
                        <a:buFont typeface="Arial"/>
                        <a:buNone/>
                      </a:pPr>
                      <a:r>
                        <a:rPr lang="en-US" sz="3100" u="none" strike="noStrike" cap="none"/>
                        <a:t>Time</a:t>
                      </a:r>
                      <a:endParaRPr sz="3100" u="none" strike="noStrike" cap="none">
                        <a:latin typeface="Calibri"/>
                        <a:ea typeface="Calibri"/>
                        <a:cs typeface="Calibri"/>
                        <a:sym typeface="Calibri"/>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2"/>
                      </a:solidFill>
                      <a:prstDash val="solid"/>
                      <a:round/>
                      <a:headEnd type="none" w="sm" len="sm"/>
                      <a:tailEnd type="none" w="sm" len="sm"/>
                    </a:lnB>
                    <a:solidFill>
                      <a:srgbClr val="009AA6"/>
                    </a:solidFill>
                  </a:tcPr>
                </a:tc>
                <a:extLst>
                  <a:ext uri="{0D108BD9-81ED-4DB2-BD59-A6C34878D82A}">
                    <a16:rowId xmlns:a16="http://schemas.microsoft.com/office/drawing/2014/main" val="10000"/>
                  </a:ext>
                </a:extLst>
              </a:tr>
              <a:tr h="405225">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rPr>
                        <a:t>Welcome and Introductions</a:t>
                      </a:r>
                      <a:endParaRPr sz="1800" b="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800"/>
                        <a:buFont typeface="Arial"/>
                        <a:buNone/>
                      </a:pPr>
                      <a:r>
                        <a:rPr lang="en-US" sz="1800" u="none" strike="noStrike" cap="none">
                          <a:latin typeface="Open Sans SemiBold"/>
                          <a:ea typeface="Open Sans SemiBold"/>
                          <a:cs typeface="Open Sans SemiBold"/>
                          <a:sym typeface="Open Sans SemiBold"/>
                        </a:rPr>
                        <a:t>10:30 - 10:45</a:t>
                      </a:r>
                      <a:endParaRPr sz="1800" u="none" strike="noStrike" cap="none">
                        <a:solidFill>
                          <a:schemeClr val="dk1"/>
                        </a:solidFill>
                        <a:latin typeface="Open Sans SemiBold"/>
                        <a:ea typeface="Open Sans SemiBold"/>
                        <a:cs typeface="Open Sans SemiBold"/>
                        <a:sym typeface="Open Sans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05225">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rPr>
                        <a:t>Community Agreements</a:t>
                      </a:r>
                      <a:endParaRPr sz="1800" b="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Open Sans SemiBold"/>
                          <a:ea typeface="Open Sans SemiBold"/>
                          <a:cs typeface="Open Sans SemiBold"/>
                          <a:sym typeface="Open Sans SemiBold"/>
                        </a:rPr>
                        <a:t>             10:45 - 10:55</a:t>
                      </a:r>
                      <a:endParaRPr sz="1800" u="none" strike="noStrike" cap="none">
                        <a:solidFill>
                          <a:schemeClr val="dk1"/>
                        </a:solidFill>
                        <a:latin typeface="Open Sans SemiBold"/>
                        <a:ea typeface="Open Sans SemiBold"/>
                        <a:cs typeface="Open Sans SemiBold"/>
                        <a:sym typeface="Open Sans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405225">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Program of Study</a:t>
                      </a:r>
                      <a:endParaRPr sz="1800" b="0" u="none" strike="noStrike" cap="none">
                        <a:solidFill>
                          <a:schemeClr val="dk1"/>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9AA6"/>
                    </a:solidFill>
                  </a:tcPr>
                </a:tc>
                <a:tc>
                  <a:txBody>
                    <a:bodyPr/>
                    <a:lstStyle/>
                    <a:p>
                      <a:pPr marL="0" marR="0" lvl="0" indent="0" algn="l" rtl="0">
                        <a:lnSpc>
                          <a:spcPct val="107000"/>
                        </a:lnSpc>
                        <a:spcBef>
                          <a:spcPts val="0"/>
                        </a:spcBef>
                        <a:spcAft>
                          <a:spcPts val="0"/>
                        </a:spcAft>
                        <a:buClr>
                          <a:schemeClr val="lt1"/>
                        </a:buClr>
                        <a:buSzPts val="1800"/>
                        <a:buFont typeface="Open Sans"/>
                        <a:buNone/>
                      </a:pPr>
                      <a:r>
                        <a:rPr lang="en-US" sz="1800" u="none" strike="noStrike" cap="none">
                          <a:latin typeface="Open Sans SemiBold"/>
                          <a:ea typeface="Open Sans SemiBold"/>
                          <a:cs typeface="Open Sans SemiBold"/>
                          <a:sym typeface="Open Sans SemiBold"/>
                        </a:rPr>
                        <a:t>             10:55 - 11:05</a:t>
                      </a:r>
                      <a:endParaRPr sz="1800" u="none" strike="noStrike" cap="none">
                        <a:latin typeface="Open Sans SemiBold"/>
                        <a:ea typeface="Open Sans SemiBold"/>
                        <a:cs typeface="Open Sans SemiBold"/>
                        <a:sym typeface="Open Sans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05225">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Breakout Session: Strength Based Thinking</a:t>
                      </a:r>
                      <a:endParaRPr sz="1400" u="none" strike="noStrike" cap="none">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9AA6"/>
                    </a:solidFill>
                  </a:tcPr>
                </a:tc>
                <a:tc>
                  <a:txBody>
                    <a:bodyPr/>
                    <a:lstStyle/>
                    <a:p>
                      <a:pPr marL="0" marR="0" lvl="0" indent="0" algn="ctr" rtl="0">
                        <a:lnSpc>
                          <a:spcPct val="107000"/>
                        </a:lnSpc>
                        <a:spcBef>
                          <a:spcPts val="0"/>
                        </a:spcBef>
                        <a:spcAft>
                          <a:spcPts val="0"/>
                        </a:spcAft>
                        <a:buClr>
                          <a:schemeClr val="dk1"/>
                        </a:buClr>
                        <a:buSzPts val="1100"/>
                        <a:buFont typeface="Arial"/>
                        <a:buNone/>
                      </a:pPr>
                      <a:r>
                        <a:rPr lang="en-US" sz="1800" u="none" strike="noStrike" cap="none">
                          <a:latin typeface="Open Sans SemiBold"/>
                          <a:ea typeface="Open Sans SemiBold"/>
                          <a:cs typeface="Open Sans SemiBold"/>
                          <a:sym typeface="Open Sans SemiBold"/>
                        </a:rPr>
                        <a:t> 11:05 - 11:20</a:t>
                      </a:r>
                      <a:endParaRPr sz="1400" u="none" strike="noStrike" cap="none">
                        <a:latin typeface="Open Sans SemiBold"/>
                        <a:ea typeface="Open Sans SemiBold"/>
                        <a:cs typeface="Open Sans SemiBold"/>
                        <a:sym typeface="Open Sans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405225">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rPr>
                        <a:t>Percentage-Point Gap Analysis</a:t>
                      </a:r>
                      <a:endParaRPr sz="1800" b="0" u="none" strike="noStrike" cap="none">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800"/>
                        <a:buFont typeface="Open Sans"/>
                        <a:buNone/>
                      </a:pPr>
                      <a:r>
                        <a:rPr lang="en-US" sz="1800" u="none" strike="noStrike" cap="none">
                          <a:latin typeface="Open Sans SemiBold"/>
                          <a:ea typeface="Open Sans SemiBold"/>
                          <a:cs typeface="Open Sans SemiBold"/>
                          <a:sym typeface="Open Sans SemiBold"/>
                        </a:rPr>
                        <a:t>11:20 - 11:30</a:t>
                      </a:r>
                      <a:endParaRPr sz="1800" u="none" strike="noStrike" cap="none">
                        <a:solidFill>
                          <a:schemeClr val="dk1"/>
                        </a:solidFill>
                        <a:latin typeface="Open Sans SemiBold"/>
                        <a:ea typeface="Open Sans SemiBold"/>
                        <a:cs typeface="Open Sans SemiBold"/>
                        <a:sym typeface="Open Sans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405225">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rPr>
                        <a:t>Breakout Session: Identifying Opportunity Gaps</a:t>
                      </a:r>
                      <a:endParaRPr sz="1800" b="0" u="none" strike="noStrike" cap="none">
                        <a:solidFill>
                          <a:schemeClr val="dk1"/>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800"/>
                        <a:buFont typeface="Open Sans"/>
                        <a:buNone/>
                      </a:pPr>
                      <a:r>
                        <a:rPr lang="en-US" sz="1800" u="none" strike="noStrike" cap="none">
                          <a:latin typeface="Open Sans SemiBold"/>
                          <a:ea typeface="Open Sans SemiBold"/>
                          <a:cs typeface="Open Sans SemiBold"/>
                          <a:sym typeface="Open Sans SemiBold"/>
                        </a:rPr>
                        <a:t> 11:00 - 12:00</a:t>
                      </a:r>
                      <a:endParaRPr sz="1800" u="none" strike="noStrike" cap="none">
                        <a:solidFill>
                          <a:schemeClr val="dk1"/>
                        </a:solidFill>
                        <a:latin typeface="Open Sans SemiBold"/>
                        <a:ea typeface="Open Sans SemiBold"/>
                        <a:cs typeface="Open Sans SemiBold"/>
                        <a:sym typeface="Open Sans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405225">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LUNCH BREAK</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800"/>
                        <a:buFont typeface="Open Sans"/>
                        <a:buNone/>
                      </a:pPr>
                      <a:r>
                        <a:rPr lang="en-US" sz="1800" u="none" strike="noStrike" cap="none">
                          <a:latin typeface="Open Sans SemiBold"/>
                          <a:ea typeface="Open Sans SemiBold"/>
                          <a:cs typeface="Open Sans SemiBold"/>
                          <a:sym typeface="Open Sans SemiBold"/>
                        </a:rPr>
                        <a:t> 12:00 - 1:00</a:t>
                      </a:r>
                      <a:endParaRPr sz="1400" u="none" strike="noStrike" cap="none">
                        <a:latin typeface="Open Sans SemiBold"/>
                        <a:ea typeface="Open Sans SemiBold"/>
                        <a:cs typeface="Open Sans SemiBold"/>
                        <a:sym typeface="Open Sans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4"/>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442" name="Google Shape;442;p64"/>
          <p:cNvSpPr txBox="1">
            <a:spLocks noGrp="1"/>
          </p:cNvSpPr>
          <p:nvPr>
            <p:ph type="title"/>
          </p:nvPr>
        </p:nvSpPr>
        <p:spPr>
          <a:xfrm>
            <a:off x="838200" y="11869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Open Sans"/>
              <a:buNone/>
            </a:pPr>
            <a:r>
              <a:rPr lang="en-US"/>
              <a:t>Agenda – Part 2</a:t>
            </a:r>
            <a:endParaRPr/>
          </a:p>
        </p:txBody>
      </p:sp>
      <p:graphicFrame>
        <p:nvGraphicFramePr>
          <p:cNvPr id="443" name="Google Shape;443;p64"/>
          <p:cNvGraphicFramePr/>
          <p:nvPr/>
        </p:nvGraphicFramePr>
        <p:xfrm>
          <a:off x="838192" y="1800938"/>
          <a:ext cx="10297300" cy="3293093"/>
        </p:xfrm>
        <a:graphic>
          <a:graphicData uri="http://schemas.openxmlformats.org/drawingml/2006/table">
            <a:tbl>
              <a:tblPr firstRow="1" firstCol="1" bandRow="1">
                <a:noFill/>
                <a:tableStyleId>{14500727-A86A-41D7-9581-E5F9655842E9}</a:tableStyleId>
              </a:tblPr>
              <a:tblGrid>
                <a:gridCol w="7533900">
                  <a:extLst>
                    <a:ext uri="{9D8B030D-6E8A-4147-A177-3AD203B41FA5}">
                      <a16:colId xmlns:a16="http://schemas.microsoft.com/office/drawing/2014/main" val="20000"/>
                    </a:ext>
                  </a:extLst>
                </a:gridCol>
                <a:gridCol w="2763400">
                  <a:extLst>
                    <a:ext uri="{9D8B030D-6E8A-4147-A177-3AD203B41FA5}">
                      <a16:colId xmlns:a16="http://schemas.microsoft.com/office/drawing/2014/main" val="20001"/>
                    </a:ext>
                  </a:extLst>
                </a:gridCol>
              </a:tblGrid>
              <a:tr h="379700">
                <a:tc>
                  <a:txBody>
                    <a:bodyPr/>
                    <a:lstStyle/>
                    <a:p>
                      <a:pPr marL="0" marR="0" lvl="0" indent="0" algn="ctr" rtl="0">
                        <a:lnSpc>
                          <a:spcPct val="107000"/>
                        </a:lnSpc>
                        <a:spcBef>
                          <a:spcPts val="0"/>
                        </a:spcBef>
                        <a:spcAft>
                          <a:spcPts val="0"/>
                        </a:spcAft>
                        <a:buClr>
                          <a:srgbClr val="000000"/>
                        </a:buClr>
                        <a:buSzPts val="1800"/>
                        <a:buFont typeface="Arial"/>
                        <a:buNone/>
                      </a:pPr>
                      <a:r>
                        <a:rPr lang="en-US" sz="3100" u="none" strike="noStrike" cap="none"/>
                        <a:t>Agenda item</a:t>
                      </a:r>
                      <a:endParaRPr sz="310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2"/>
                      </a:solidFill>
                      <a:prstDash val="solid"/>
                      <a:round/>
                      <a:headEnd type="none" w="sm" len="sm"/>
                      <a:tailEnd type="none" w="sm" len="sm"/>
                    </a:lnB>
                    <a:solidFill>
                      <a:srgbClr val="009AA6"/>
                    </a:solidFill>
                  </a:tcPr>
                </a:tc>
                <a:tc>
                  <a:txBody>
                    <a:bodyPr/>
                    <a:lstStyle/>
                    <a:p>
                      <a:pPr marL="0" marR="0" lvl="0" indent="0" algn="ctr" rtl="0">
                        <a:lnSpc>
                          <a:spcPct val="107000"/>
                        </a:lnSpc>
                        <a:spcBef>
                          <a:spcPts val="0"/>
                        </a:spcBef>
                        <a:spcAft>
                          <a:spcPts val="0"/>
                        </a:spcAft>
                        <a:buClr>
                          <a:srgbClr val="000000"/>
                        </a:buClr>
                        <a:buSzPts val="1800"/>
                        <a:buFont typeface="Arial"/>
                        <a:buNone/>
                      </a:pPr>
                      <a:r>
                        <a:rPr lang="en-US" sz="3100" u="none" strike="noStrike" cap="none"/>
                        <a:t>Time</a:t>
                      </a:r>
                      <a:endParaRPr sz="3100" u="none" strike="noStrike" cap="none">
                        <a:latin typeface="Calibri"/>
                        <a:ea typeface="Calibri"/>
                        <a:cs typeface="Calibri"/>
                        <a:sym typeface="Calibri"/>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2"/>
                      </a:solidFill>
                      <a:prstDash val="solid"/>
                      <a:round/>
                      <a:headEnd type="none" w="sm" len="sm"/>
                      <a:tailEnd type="none" w="sm" len="sm"/>
                    </a:lnB>
                    <a:solidFill>
                      <a:srgbClr val="009AA6"/>
                    </a:solidFill>
                  </a:tcPr>
                </a:tc>
                <a:extLst>
                  <a:ext uri="{0D108BD9-81ED-4DB2-BD59-A6C34878D82A}">
                    <a16:rowId xmlns:a16="http://schemas.microsoft.com/office/drawing/2014/main" val="10000"/>
                  </a:ext>
                </a:extLst>
              </a:tr>
              <a:tr h="356900">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Root Cause Analysis Process</a:t>
                      </a:r>
                      <a:endParaRPr sz="1400" b="0" u="none" strike="noStrike" cap="none">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Nunito SemiBold"/>
                          <a:ea typeface="Nunito SemiBold"/>
                          <a:cs typeface="Nunito SemiBold"/>
                          <a:sym typeface="Nunito SemiBold"/>
                        </a:rPr>
                        <a:t>           1:00 - 1:05</a:t>
                      </a:r>
                      <a:endParaRPr sz="1800" u="none" strike="noStrike" cap="none">
                        <a:latin typeface="Nunito SemiBold"/>
                        <a:ea typeface="Nunito SemiBold"/>
                        <a:cs typeface="Nunito SemiBold"/>
                        <a:sym typeface="Nunito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97750">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Breakout Session:  Root Causes Brainstorm and Fishbone Mapping</a:t>
                      </a:r>
                      <a:endParaRPr sz="1800" b="0" u="none" strike="noStrike" cap="none">
                        <a:solidFill>
                          <a:schemeClr val="dk1"/>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Nunito SemiBold"/>
                          <a:ea typeface="Nunito SemiBold"/>
                          <a:cs typeface="Nunito SemiBold"/>
                          <a:sym typeface="Nunito SemiBold"/>
                        </a:rPr>
                        <a:t>           1:05 - 1:40</a:t>
                      </a:r>
                      <a:endParaRPr sz="1800" u="none" strike="noStrike" cap="none">
                        <a:solidFill>
                          <a:schemeClr val="dk1"/>
                        </a:solidFill>
                        <a:latin typeface="Nunito SemiBold"/>
                        <a:ea typeface="Nunito SemiBold"/>
                        <a:cs typeface="Nunito SemiBold"/>
                        <a:sym typeface="Nunito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56900">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Identifying Practical Strategies</a:t>
                      </a:r>
                      <a:endParaRPr sz="1800" b="0" u="none" strike="noStrike" cap="none">
                        <a:solidFill>
                          <a:schemeClr val="dk1"/>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Nunito SemiBold"/>
                          <a:ea typeface="Nunito SemiBold"/>
                          <a:cs typeface="Nunito SemiBold"/>
                          <a:sym typeface="Nunito SemiBold"/>
                        </a:rPr>
                        <a:t>           1:40 - 1:50</a:t>
                      </a:r>
                      <a:endParaRPr sz="1800" u="none" strike="noStrike" cap="none">
                        <a:solidFill>
                          <a:schemeClr val="dk1"/>
                        </a:solidFill>
                        <a:latin typeface="Nunito SemiBold"/>
                        <a:ea typeface="Nunito SemiBold"/>
                        <a:cs typeface="Nunito SemiBold"/>
                        <a:sym typeface="Nunito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56900">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Breakout Session: Action Planning for Equal Access</a:t>
                      </a:r>
                      <a:endParaRPr sz="1800" b="0" u="none" strike="noStrike" cap="none">
                        <a:solidFill>
                          <a:schemeClr val="dk1"/>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Nunito SemiBold"/>
                          <a:ea typeface="Nunito SemiBold"/>
                          <a:cs typeface="Nunito SemiBold"/>
                          <a:sym typeface="Nunito SemiBold"/>
                        </a:rPr>
                        <a:t>            1:50 - 2:00</a:t>
                      </a:r>
                      <a:endParaRPr sz="1800" u="none" strike="noStrike" cap="none">
                        <a:solidFill>
                          <a:schemeClr val="dk1"/>
                        </a:solidFill>
                        <a:latin typeface="Nunito SemiBold"/>
                        <a:ea typeface="Nunito SemiBold"/>
                        <a:cs typeface="Nunito SemiBold"/>
                        <a:sym typeface="Nunito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56900">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Review of Workshop Goals</a:t>
                      </a:r>
                      <a:endParaRPr sz="1800" b="0" u="none" strike="noStrike" cap="none">
                        <a:solidFill>
                          <a:schemeClr val="dk1"/>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Nunito SemiBold"/>
                          <a:ea typeface="Nunito SemiBold"/>
                          <a:cs typeface="Nunito SemiBold"/>
                          <a:sym typeface="Nunito SemiBold"/>
                        </a:rPr>
                        <a:t>            2:00 - 2:05  </a:t>
                      </a:r>
                      <a:endParaRPr sz="1800" u="none" strike="noStrike" cap="none">
                        <a:solidFill>
                          <a:schemeClr val="dk1"/>
                        </a:solidFill>
                        <a:latin typeface="Nunito SemiBold"/>
                        <a:ea typeface="Nunito SemiBold"/>
                        <a:cs typeface="Nunito SemiBold"/>
                        <a:sym typeface="Nunito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56900">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Breakout Session: Action Planning</a:t>
                      </a:r>
                      <a:endParaRPr sz="1400" b="0" u="none" strike="noStrike" cap="none">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Nunito SemiBold"/>
                          <a:ea typeface="Nunito SemiBold"/>
                          <a:cs typeface="Nunito SemiBold"/>
                          <a:sym typeface="Nunito SemiBold"/>
                        </a:rPr>
                        <a:t>            2:05 - 2:25</a:t>
                      </a:r>
                      <a:endParaRPr sz="1400" u="none" strike="noStrike" cap="none">
                        <a:latin typeface="Nunito SemiBold"/>
                        <a:ea typeface="Nunito SemiBold"/>
                        <a:cs typeface="Nunito SemiBold"/>
                        <a:sym typeface="Nunito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56900">
                <a:tc>
                  <a:txBody>
                    <a:bodyPr/>
                    <a:lstStyle/>
                    <a:p>
                      <a:pPr marL="0" marR="0" lvl="0" indent="0" algn="l" rtl="0">
                        <a:lnSpc>
                          <a:spcPct val="107000"/>
                        </a:lnSpc>
                        <a:spcBef>
                          <a:spcPts val="0"/>
                        </a:spcBef>
                        <a:spcAft>
                          <a:spcPts val="0"/>
                        </a:spcAft>
                        <a:buClr>
                          <a:srgbClr val="000000"/>
                        </a:buClr>
                        <a:buSzPts val="1800"/>
                        <a:buFont typeface="Arial"/>
                        <a:buNone/>
                      </a:pPr>
                      <a:r>
                        <a:rPr lang="en-US" sz="1800" b="0" u="none" strike="noStrike" cap="none">
                          <a:solidFill>
                            <a:schemeClr val="dk1"/>
                          </a:solidFill>
                          <a:latin typeface="Open Sans"/>
                          <a:ea typeface="Open Sans"/>
                          <a:cs typeface="Open Sans"/>
                          <a:sym typeface="Open Sans"/>
                        </a:rPr>
                        <a:t>Wrap Up</a:t>
                      </a:r>
                      <a:endParaRPr sz="1400" b="0" u="none" strike="noStrike" cap="none">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800"/>
                        <a:buFont typeface="Open Sans"/>
                        <a:buNone/>
                      </a:pPr>
                      <a:r>
                        <a:rPr lang="en-US" sz="1800" u="none" strike="noStrike" cap="none">
                          <a:latin typeface="Nunito SemiBold"/>
                          <a:ea typeface="Nunito SemiBold"/>
                          <a:cs typeface="Nunito SemiBold"/>
                          <a:sym typeface="Nunito SemiBold"/>
                        </a:rPr>
                        <a:t>            2:25 - 2:30</a:t>
                      </a:r>
                      <a:endParaRPr sz="1800" u="none" strike="noStrike" cap="none">
                        <a:solidFill>
                          <a:schemeClr val="dk1"/>
                        </a:solidFill>
                        <a:latin typeface="Nunito SemiBold"/>
                        <a:ea typeface="Nunito SemiBold"/>
                        <a:cs typeface="Nunito SemiBold"/>
                        <a:sym typeface="Nunito SemiBold"/>
                      </a:endParaRPr>
                    </a:p>
                  </a:txBody>
                  <a:tcPr marL="43500" marR="435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5"/>
          <p:cNvSpPr txBox="1">
            <a:spLocks noGrp="1"/>
          </p:cNvSpPr>
          <p:nvPr>
            <p:ph type="sldNum" idx="12"/>
          </p:nvPr>
        </p:nvSpPr>
        <p:spPr>
          <a:xfrm>
            <a:off x="8324991" y="6546294"/>
            <a:ext cx="2493900" cy="30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450" name="Google Shape;450;p65"/>
          <p:cNvSpPr txBox="1">
            <a:spLocks noGrp="1"/>
          </p:cNvSpPr>
          <p:nvPr>
            <p:ph type="body" idx="1"/>
          </p:nvPr>
        </p:nvSpPr>
        <p:spPr>
          <a:xfrm>
            <a:off x="838200" y="1413125"/>
            <a:ext cx="10515600" cy="47637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7916"/>
              </a:lnSpc>
              <a:spcBef>
                <a:spcPts val="0"/>
              </a:spcBef>
              <a:spcAft>
                <a:spcPts val="0"/>
              </a:spcAft>
              <a:buSzPct val="45452"/>
              <a:buNone/>
            </a:pPr>
            <a:r>
              <a:rPr lang="en-US" sz="4659">
                <a:latin typeface="Calibri"/>
                <a:ea typeface="Calibri"/>
                <a:cs typeface="Calibri"/>
                <a:sym typeface="Calibri"/>
              </a:rPr>
              <a:t>In breakout groups, discuss the following questions:</a:t>
            </a:r>
            <a:endParaRPr sz="4659">
              <a:latin typeface="Calibri"/>
              <a:ea typeface="Calibri"/>
              <a:cs typeface="Calibri"/>
              <a:sym typeface="Calibri"/>
            </a:endParaRPr>
          </a:p>
          <a:p>
            <a:pPr marL="457200" lvl="0" indent="0" algn="l" rtl="0">
              <a:lnSpc>
                <a:spcPct val="107916"/>
              </a:lnSpc>
              <a:spcBef>
                <a:spcPts val="0"/>
              </a:spcBef>
              <a:spcAft>
                <a:spcPts val="0"/>
              </a:spcAft>
              <a:buSzPct val="51650"/>
              <a:buNone/>
            </a:pPr>
            <a:endParaRPr sz="4100">
              <a:latin typeface="Calibri"/>
              <a:ea typeface="Calibri"/>
              <a:cs typeface="Calibri"/>
              <a:sym typeface="Calibri"/>
            </a:endParaRPr>
          </a:p>
          <a:p>
            <a:pPr marL="457200" lvl="0" indent="-449958" algn="l" rtl="0">
              <a:lnSpc>
                <a:spcPct val="107916"/>
              </a:lnSpc>
              <a:spcBef>
                <a:spcPts val="0"/>
              </a:spcBef>
              <a:spcAft>
                <a:spcPts val="0"/>
              </a:spcAft>
              <a:buSzPct val="100000"/>
              <a:buFont typeface="Calibri"/>
              <a:buChar char="•"/>
            </a:pPr>
            <a:r>
              <a:rPr lang="en-US" sz="4100">
                <a:latin typeface="Calibri"/>
                <a:ea typeface="Calibri"/>
                <a:cs typeface="Calibri"/>
                <a:sym typeface="Calibri"/>
              </a:rPr>
              <a:t>Describe your current approach to analyzing data?         </a:t>
            </a:r>
            <a:endParaRPr sz="4100">
              <a:latin typeface="Calibri"/>
              <a:ea typeface="Calibri"/>
              <a:cs typeface="Calibri"/>
              <a:sym typeface="Calibri"/>
            </a:endParaRPr>
          </a:p>
          <a:p>
            <a:pPr marL="457200" lvl="0" indent="-449958" algn="l" rtl="0">
              <a:lnSpc>
                <a:spcPct val="107916"/>
              </a:lnSpc>
              <a:spcBef>
                <a:spcPts val="0"/>
              </a:spcBef>
              <a:spcAft>
                <a:spcPts val="0"/>
              </a:spcAft>
              <a:buSzPct val="100000"/>
              <a:buFont typeface="Calibri"/>
              <a:buChar char="•"/>
            </a:pPr>
            <a:r>
              <a:rPr lang="en-US" sz="4100">
                <a:latin typeface="Calibri"/>
                <a:ea typeface="Calibri"/>
                <a:cs typeface="Calibri"/>
                <a:sym typeface="Calibri"/>
              </a:rPr>
              <a:t>What do you wish could be different about how your institution analyzes data with a focus on closing the gaps for special populations and subgroups?   </a:t>
            </a:r>
            <a:endParaRPr sz="4100">
              <a:latin typeface="Calibri"/>
              <a:ea typeface="Calibri"/>
              <a:cs typeface="Calibri"/>
              <a:sym typeface="Calibri"/>
            </a:endParaRPr>
          </a:p>
          <a:p>
            <a:pPr marL="457200" lvl="0" indent="-449958" algn="l" rtl="0">
              <a:lnSpc>
                <a:spcPct val="107916"/>
              </a:lnSpc>
              <a:spcBef>
                <a:spcPts val="0"/>
              </a:spcBef>
              <a:spcAft>
                <a:spcPts val="0"/>
              </a:spcAft>
              <a:buSzPct val="100000"/>
              <a:buFont typeface="Calibri"/>
              <a:buChar char="•"/>
            </a:pPr>
            <a:r>
              <a:rPr lang="en-US" sz="4100">
                <a:latin typeface="Calibri"/>
                <a:ea typeface="Calibri"/>
                <a:cs typeface="Calibri"/>
                <a:sym typeface="Calibri"/>
              </a:rPr>
              <a:t>What is a hope you have for this workshop?</a:t>
            </a:r>
            <a:endParaRPr sz="4100">
              <a:latin typeface="Calibri"/>
              <a:ea typeface="Calibri"/>
              <a:cs typeface="Calibri"/>
              <a:sym typeface="Calibri"/>
            </a:endParaRPr>
          </a:p>
          <a:p>
            <a:pPr marL="0" lvl="0" indent="0" algn="l" rtl="0">
              <a:lnSpc>
                <a:spcPct val="90000"/>
              </a:lnSpc>
              <a:spcBef>
                <a:spcPts val="1000"/>
              </a:spcBef>
              <a:spcAft>
                <a:spcPts val="0"/>
              </a:spcAft>
              <a:buSzPct val="75630"/>
              <a:buNone/>
            </a:pPr>
            <a:endParaRPr/>
          </a:p>
        </p:txBody>
      </p:sp>
      <p:sp>
        <p:nvSpPr>
          <p:cNvPr id="451" name="Google Shape;451;p65"/>
          <p:cNvSpPr txBox="1">
            <a:spLocks noGrp="1"/>
          </p:cNvSpPr>
          <p:nvPr>
            <p:ph type="title"/>
          </p:nvPr>
        </p:nvSpPr>
        <p:spPr>
          <a:xfrm>
            <a:off x="838200" y="229922"/>
            <a:ext cx="10515600" cy="1183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400"/>
              <a:buNone/>
            </a:pPr>
            <a:r>
              <a:rPr lang="en-US" sz="4700"/>
              <a:t>Shoulder Partner Discussion</a:t>
            </a:r>
            <a:endParaRPr sz="4700"/>
          </a:p>
        </p:txBody>
      </p:sp>
    </p:spTree>
  </p:cSld>
  <p:clrMapOvr>
    <a:masterClrMapping/>
  </p:clrMapOvr>
</p:sld>
</file>

<file path=ppt/theme/theme1.xml><?xml version="1.0" encoding="utf-8"?>
<a:theme xmlns:a="http://schemas.openxmlformats.org/drawingml/2006/main" name="Office Theme">
  <a:themeElements>
    <a:clrScheme name="AdvanceCTE">
      <a:dk1>
        <a:srgbClr val="000000"/>
      </a:dk1>
      <a:lt1>
        <a:srgbClr val="FFFFFF"/>
      </a:lt1>
      <a:dk2>
        <a:srgbClr val="575757"/>
      </a:dk2>
      <a:lt2>
        <a:srgbClr val="E7E6E6"/>
      </a:lt2>
      <a:accent1>
        <a:srgbClr val="009AA6"/>
      </a:accent1>
      <a:accent2>
        <a:srgbClr val="FF6E15"/>
      </a:accent2>
      <a:accent3>
        <a:srgbClr val="7BB801"/>
      </a:accent3>
      <a:accent4>
        <a:srgbClr val="30D7E4"/>
      </a:accent4>
      <a:accent5>
        <a:srgbClr val="FFA065"/>
      </a:accent5>
      <a:accent6>
        <a:srgbClr val="AFE543"/>
      </a:accent6>
      <a:hlink>
        <a:srgbClr val="00848E"/>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dvanceCTE">
      <a:dk1>
        <a:srgbClr val="000000"/>
      </a:dk1>
      <a:lt1>
        <a:srgbClr val="FFFFFF"/>
      </a:lt1>
      <a:dk2>
        <a:srgbClr val="575757"/>
      </a:dk2>
      <a:lt2>
        <a:srgbClr val="E7E6E6"/>
      </a:lt2>
      <a:accent1>
        <a:srgbClr val="009AA6"/>
      </a:accent1>
      <a:accent2>
        <a:srgbClr val="FF6E15"/>
      </a:accent2>
      <a:accent3>
        <a:srgbClr val="7BB801"/>
      </a:accent3>
      <a:accent4>
        <a:srgbClr val="30D7E4"/>
      </a:accent4>
      <a:accent5>
        <a:srgbClr val="FFA065"/>
      </a:accent5>
      <a:accent6>
        <a:srgbClr val="AFE543"/>
      </a:accent6>
      <a:hlink>
        <a:srgbClr val="00848E"/>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vance CTE theme">
      <a:dk1>
        <a:srgbClr val="000000"/>
      </a:dk1>
      <a:lt1>
        <a:srgbClr val="FFFFFF"/>
      </a:lt1>
      <a:dk2>
        <a:srgbClr val="44546A"/>
      </a:dk2>
      <a:lt2>
        <a:srgbClr val="E7E6E6"/>
      </a:lt2>
      <a:accent1>
        <a:srgbClr val="7AB800"/>
      </a:accent1>
      <a:accent2>
        <a:srgbClr val="FF6D14"/>
      </a:accent2>
      <a:accent3>
        <a:srgbClr val="009AA6"/>
      </a:accent3>
      <a:accent4>
        <a:srgbClr val="FFFFFF"/>
      </a:accent4>
      <a:accent5>
        <a:srgbClr val="FFFFF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dvance CTE theme">
      <a:dk1>
        <a:srgbClr val="000000"/>
      </a:dk1>
      <a:lt1>
        <a:srgbClr val="FFFFFF"/>
      </a:lt1>
      <a:dk2>
        <a:srgbClr val="44546A"/>
      </a:dk2>
      <a:lt2>
        <a:srgbClr val="E7E6E6"/>
      </a:lt2>
      <a:accent1>
        <a:srgbClr val="7AB800"/>
      </a:accent1>
      <a:accent2>
        <a:srgbClr val="FF6D14"/>
      </a:accent2>
      <a:accent3>
        <a:srgbClr val="009AA6"/>
      </a:accent3>
      <a:accent4>
        <a:srgbClr val="FFFFFF"/>
      </a:accent4>
      <a:accent5>
        <a:srgbClr val="FFFFF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2BFA0DDA966243A84E60C66CB167B6" ma:contentTypeVersion="5" ma:contentTypeDescription="Create a new document." ma:contentTypeScope="" ma:versionID="4e7f97f45120c4492356ba958e7949d1">
  <xsd:schema xmlns:xsd="http://www.w3.org/2001/XMLSchema" xmlns:xs="http://www.w3.org/2001/XMLSchema" xmlns:p="http://schemas.microsoft.com/office/2006/metadata/properties" xmlns:ns2="c3538da7-3087-4494-83f1-bd06febae10c" targetNamespace="http://schemas.microsoft.com/office/2006/metadata/properties" ma:root="true" ma:fieldsID="81335d854da163d2e85b904d64daab2c" ns2:_="">
    <xsd:import namespace="c3538da7-3087-4494-83f1-bd06febae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38da7-3087-4494-83f1-bd06feba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95C3A-FD7D-4EDE-B71A-B4D8072470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38da7-3087-4494-83f1-bd06febae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7B74D1-B7D8-49C6-AB50-96F6EE156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58</Slides>
  <Notes>58</Notes>
  <HiddenSlides>0</HiddenSlides>
  <ScaleCrop>false</ScaleCrop>
  <HeadingPairs>
    <vt:vector size="4" baseType="variant">
      <vt:variant>
        <vt:lpstr>Theme</vt:lpstr>
      </vt:variant>
      <vt:variant>
        <vt:i4>4</vt:i4>
      </vt:variant>
      <vt:variant>
        <vt:lpstr>Slide Titles</vt:lpstr>
      </vt:variant>
      <vt:variant>
        <vt:i4>58</vt:i4>
      </vt:variant>
    </vt:vector>
  </HeadingPairs>
  <TitlesOfParts>
    <vt:vector size="62" baseType="lpstr">
      <vt:lpstr>Office Theme</vt:lpstr>
      <vt:lpstr>Office Theme</vt:lpstr>
      <vt:lpstr>Office Theme</vt:lpstr>
      <vt:lpstr>Office Theme</vt:lpstr>
      <vt:lpstr>PowerPoint Presentation</vt:lpstr>
      <vt:lpstr>PowerPoint Presentation</vt:lpstr>
      <vt:lpstr>Workshop Objectives</vt:lpstr>
      <vt:lpstr>Community Agreements</vt:lpstr>
      <vt:lpstr>Community Agreements</vt:lpstr>
      <vt:lpstr>Reflective Approach to Equity in CTE</vt:lpstr>
      <vt:lpstr>Agenda – Part 1</vt:lpstr>
      <vt:lpstr>Agenda – Part 2</vt:lpstr>
      <vt:lpstr>Shoulder Partner Discussion</vt:lpstr>
      <vt:lpstr>Programs of Study - Secondary and Postsecondary Alignment</vt:lpstr>
      <vt:lpstr>Programs of Study - Secondary and Postsecondary Alignment</vt:lpstr>
      <vt:lpstr>Programs of Study - Secondary and Postsecondary Alignment</vt:lpstr>
      <vt:lpstr>State Examples</vt:lpstr>
      <vt:lpstr>State Examples</vt:lpstr>
      <vt:lpstr>Putting Equity-Mind Principles into Practice</vt:lpstr>
      <vt:lpstr>Group Activity</vt:lpstr>
      <vt:lpstr>Percentage-Point Gap Analysis </vt:lpstr>
      <vt:lpstr>Heartland Public School District</vt:lpstr>
      <vt:lpstr>Heartland Public School District</vt:lpstr>
      <vt:lpstr>Heartland Community College</vt:lpstr>
      <vt:lpstr> Heartland Community College Snapshot  </vt:lpstr>
      <vt:lpstr>CTE Enrollment Compared to Community Demographics by Gender Identity</vt:lpstr>
      <vt:lpstr>CTE Enrollment Compared to Community Demographics by Race/Ethnicity</vt:lpstr>
      <vt:lpstr>CTE Enrollment Compared to Community Demographics by Special Population</vt:lpstr>
      <vt:lpstr>Heartland Public School District Program Enrollment Heatmap</vt:lpstr>
      <vt:lpstr>Opportunity Gap </vt:lpstr>
      <vt:lpstr>Understanding Opportunity Gaps</vt:lpstr>
      <vt:lpstr>Identify Opportunity Gaps</vt:lpstr>
      <vt:lpstr>Opportunity Gap</vt:lpstr>
      <vt:lpstr>Observations for Heartland Community College</vt:lpstr>
      <vt:lpstr>Limitations of Data Analysis</vt:lpstr>
      <vt:lpstr>PowerPoint Presentation</vt:lpstr>
      <vt:lpstr>Group Activity</vt:lpstr>
      <vt:lpstr>Group Activity</vt:lpstr>
      <vt:lpstr>PowerPoint Presentation</vt:lpstr>
      <vt:lpstr>Revisiting Community Agreements</vt:lpstr>
      <vt:lpstr>Root Cause Analysis</vt:lpstr>
      <vt:lpstr>Root Cause Analysis</vt:lpstr>
      <vt:lpstr>Root Cause Analysis</vt:lpstr>
      <vt:lpstr>Implicit Biases</vt:lpstr>
      <vt:lpstr>Root Cause Themes in CTE</vt:lpstr>
      <vt:lpstr>Example: Heartland Community College</vt:lpstr>
      <vt:lpstr>Organizing Ideas</vt:lpstr>
      <vt:lpstr>Fishbone Diagram</vt:lpstr>
      <vt:lpstr>Heartland Community College Fishbone Diagram</vt:lpstr>
      <vt:lpstr>Dig Deeper — Ask Clarifying Questions </vt:lpstr>
      <vt:lpstr>Clarifying Questions — Heartland Community College</vt:lpstr>
      <vt:lpstr>Validating Assumptions</vt:lpstr>
      <vt:lpstr>Group Activity</vt:lpstr>
      <vt:lpstr>Report</vt:lpstr>
      <vt:lpstr>Practical Strategies</vt:lpstr>
      <vt:lpstr>Group Activity</vt:lpstr>
      <vt:lpstr>Accomplishments</vt:lpstr>
      <vt:lpstr>Action Planning for Equity</vt:lpstr>
      <vt:lpstr>Group Activity</vt:lpstr>
      <vt:lpstr>               Closing Thoughts</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2023-08-28T15:51:38Z</dcterms:modified>
</cp:coreProperties>
</file>