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59" r:id="rId1"/>
  </p:sldMasterIdLst>
  <p:notesMasterIdLst>
    <p:notesMasterId r:id="rId17"/>
  </p:notesMasterIdLst>
  <p:handoutMasterIdLst>
    <p:handoutMasterId r:id="rId18"/>
  </p:handoutMasterIdLst>
  <p:sldIdLst>
    <p:sldId id="279" r:id="rId2"/>
    <p:sldId id="262" r:id="rId3"/>
    <p:sldId id="263" r:id="rId4"/>
    <p:sldId id="290" r:id="rId5"/>
    <p:sldId id="291" r:id="rId6"/>
    <p:sldId id="284" r:id="rId7"/>
    <p:sldId id="283" r:id="rId8"/>
    <p:sldId id="274" r:id="rId9"/>
    <p:sldId id="276" r:id="rId10"/>
    <p:sldId id="285" r:id="rId11"/>
    <p:sldId id="266" r:id="rId12"/>
    <p:sldId id="275" r:id="rId13"/>
    <p:sldId id="271" r:id="rId14"/>
    <p:sldId id="272" r:id="rId15"/>
    <p:sldId id="273" r:id="rId16"/>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224C1F0A-94EA-2108-FDFD-BDF524B687C7}" name="Kimberly Ingram" initials="KI" userId="S::kingram@sbctc.edu::f52c1617-9f2c-4a08-9f9e-3a7d4abb7177" providerId="AD"/>
  <p188:author id="{6185940F-9F3C-7EB0-F576-59779EBBBEBA}" name="Vicky Chungtuyco" initials="VC" userId="S::vchungtuyco@sbctc.edu::5b49aace-b945-4704-a2e2-1075c3a7c063" providerId="AD"/>
  <p188:author id="{A49F2859-F4E7-54D7-46AB-D4691A828BA8}" name="William  Belden" initials="WB" userId="8d06b930749c1468" providerId="Windows Live"/>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376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4" autoAdjust="0"/>
    <p:restoredTop sz="79782" autoAdjust="0"/>
  </p:normalViewPr>
  <p:slideViewPr>
    <p:cSldViewPr snapToGrid="0">
      <p:cViewPr varScale="1">
        <p:scale>
          <a:sx n="88" d="100"/>
          <a:sy n="88" d="100"/>
        </p:scale>
        <p:origin x="2310" y="90"/>
      </p:cViewPr>
      <p:guideLst/>
    </p:cSldViewPr>
  </p:slideViewPr>
  <p:notesTextViewPr>
    <p:cViewPr>
      <p:scale>
        <a:sx n="1" d="1"/>
        <a:sy n="1" d="1"/>
      </p:scale>
      <p:origin x="0" y="0"/>
    </p:cViewPr>
  </p:notesTextViewPr>
  <p:notesViewPr>
    <p:cSldViewPr snapToGrid="0">
      <p:cViewPr varScale="1">
        <p:scale>
          <a:sx n="69" d="100"/>
          <a:sy n="69" d="100"/>
        </p:scale>
        <p:origin x="3264" y="78"/>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microsoft.com/office/2018/10/relationships/authors" Target="authors.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7DA7D8E9-3331-4291-9F17-3FF41B935400}" type="datetimeFigureOut">
              <a:rPr lang="en-US" smtClean="0"/>
              <a:t>2/17/2026</a:t>
            </a:fld>
            <a:endParaRPr lang="en-US"/>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4D60C177-458E-4ECB-97EC-7EDCBA19DAB6}" type="slidenum">
              <a:rPr lang="en-US" smtClean="0"/>
              <a:t>‹#›</a:t>
            </a:fld>
            <a:endParaRPr lang="en-US"/>
          </a:p>
        </p:txBody>
      </p:sp>
    </p:spTree>
    <p:extLst>
      <p:ext uri="{BB962C8B-B14F-4D97-AF65-F5344CB8AC3E}">
        <p14:creationId xmlns:p14="http://schemas.microsoft.com/office/powerpoint/2010/main" val="26099317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A6DBB64-96D6-42B0-8680-D8E44BBF474E}" type="datetimeFigureOut">
              <a:rPr lang="en-US" smtClean="0"/>
              <a:t>2/17/2026</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7384A02-D147-49A8-A06D-A5C08FF69055}" type="slidenum">
              <a:rPr lang="en-US" smtClean="0"/>
              <a:t>‹#›</a:t>
            </a:fld>
            <a:endParaRPr lang="en-US"/>
          </a:p>
        </p:txBody>
      </p:sp>
    </p:spTree>
    <p:extLst>
      <p:ext uri="{BB962C8B-B14F-4D97-AF65-F5344CB8AC3E}">
        <p14:creationId xmlns:p14="http://schemas.microsoft.com/office/powerpoint/2010/main" val="153469464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Introductions</a:t>
            </a:r>
          </a:p>
          <a:p>
            <a:endParaRPr lang="en-US" dirty="0"/>
          </a:p>
          <a:p>
            <a:endParaRPr lang="en-US" dirty="0"/>
          </a:p>
        </p:txBody>
      </p:sp>
      <p:sp>
        <p:nvSpPr>
          <p:cNvPr id="4" name="Slide Number Placeholder 3"/>
          <p:cNvSpPr>
            <a:spLocks noGrp="1"/>
          </p:cNvSpPr>
          <p:nvPr>
            <p:ph type="sldNum" sz="quarter" idx="5"/>
          </p:nvPr>
        </p:nvSpPr>
        <p:spPr/>
        <p:txBody>
          <a:bodyPr/>
          <a:lstStyle/>
          <a:p>
            <a:fld id="{87384A02-D147-49A8-A06D-A5C08FF69055}" type="slidenum">
              <a:rPr lang="en-US" smtClean="0"/>
              <a:t>1</a:t>
            </a:fld>
            <a:endParaRPr lang="en-US"/>
          </a:p>
        </p:txBody>
      </p:sp>
    </p:spTree>
    <p:extLst>
      <p:ext uri="{BB962C8B-B14F-4D97-AF65-F5344CB8AC3E}">
        <p14:creationId xmlns:p14="http://schemas.microsoft.com/office/powerpoint/2010/main" val="378408630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(Denise)</a:t>
            </a:r>
          </a:p>
          <a:p>
            <a:endParaRPr lang="en-US" dirty="0"/>
          </a:p>
        </p:txBody>
      </p:sp>
      <p:sp>
        <p:nvSpPr>
          <p:cNvPr id="4" name="Slide Number Placeholder 3"/>
          <p:cNvSpPr>
            <a:spLocks noGrp="1"/>
          </p:cNvSpPr>
          <p:nvPr>
            <p:ph type="sldNum" sz="quarter" idx="5"/>
          </p:nvPr>
        </p:nvSpPr>
        <p:spPr/>
        <p:txBody>
          <a:bodyPr/>
          <a:lstStyle/>
          <a:p>
            <a:fld id="{87384A02-D147-49A8-A06D-A5C08FF69055}" type="slidenum">
              <a:rPr lang="en-US" smtClean="0"/>
              <a:t>8</a:t>
            </a:fld>
            <a:endParaRPr lang="en-US"/>
          </a:p>
        </p:txBody>
      </p:sp>
    </p:spTree>
    <p:extLst>
      <p:ext uri="{BB962C8B-B14F-4D97-AF65-F5344CB8AC3E}">
        <p14:creationId xmlns:p14="http://schemas.microsoft.com/office/powerpoint/2010/main" val="64118187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(Denise) </a:t>
            </a:r>
          </a:p>
          <a:p>
            <a:endParaRPr lang="en-US" dirty="0"/>
          </a:p>
          <a:p>
            <a:endParaRPr lang="en-US" dirty="0"/>
          </a:p>
        </p:txBody>
      </p:sp>
      <p:sp>
        <p:nvSpPr>
          <p:cNvPr id="4" name="Slide Number Placeholder 3"/>
          <p:cNvSpPr>
            <a:spLocks noGrp="1"/>
          </p:cNvSpPr>
          <p:nvPr>
            <p:ph type="sldNum" sz="quarter" idx="5"/>
          </p:nvPr>
        </p:nvSpPr>
        <p:spPr/>
        <p:txBody>
          <a:bodyPr/>
          <a:lstStyle/>
          <a:p>
            <a:fld id="{87384A02-D147-49A8-A06D-A5C08FF69055}" type="slidenum">
              <a:rPr lang="en-US" smtClean="0"/>
              <a:t>9</a:t>
            </a:fld>
            <a:endParaRPr lang="en-US"/>
          </a:p>
        </p:txBody>
      </p:sp>
    </p:spTree>
    <p:extLst>
      <p:ext uri="{BB962C8B-B14F-4D97-AF65-F5344CB8AC3E}">
        <p14:creationId xmlns:p14="http://schemas.microsoft.com/office/powerpoint/2010/main" val="20454182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(Denise)</a:t>
            </a:r>
          </a:p>
          <a:p>
            <a:pPr marL="230188" indent="-227013"/>
            <a:endParaRPr lang="en-US" sz="1200" dirty="0"/>
          </a:p>
          <a:p>
            <a:pPr marL="230188" indent="-227013"/>
            <a:r>
              <a:rPr lang="en-US" sz="1200" dirty="0"/>
              <a:t>When you open the application in OGMS, the first section you will see is the “Applicant Information” section.  Enter the main grant contact’s information on this screen.  We highly encourage adding in a secondary contact to serve as a back-up.</a:t>
            </a:r>
          </a:p>
          <a:p>
            <a:pPr marL="230188" indent="-227013"/>
            <a:endParaRPr lang="en-US" sz="1200" dirty="0">
              <a:solidFill>
                <a:srgbClr val="003764"/>
              </a:solidFill>
            </a:endParaRPr>
          </a:p>
          <a:p>
            <a:pPr marL="230188" indent="-227013"/>
            <a:r>
              <a:rPr lang="en-US" sz="1050" dirty="0">
                <a:solidFill>
                  <a:srgbClr val="003764"/>
                </a:solidFill>
              </a:rPr>
              <a:t>Be sure to avoid typos when entering your email address as this is where communications regarding your application will be sent.  You may want to add OGMS as a safe sender or contact in your email.</a:t>
            </a:r>
          </a:p>
          <a:p>
            <a:pPr marL="230188" indent="-227013"/>
            <a:endParaRPr lang="en-US" sz="1050" dirty="0">
              <a:solidFill>
                <a:srgbClr val="003764"/>
              </a:solidFill>
            </a:endParaRPr>
          </a:p>
          <a:p>
            <a:pPr marL="230188" indent="-227013"/>
            <a:r>
              <a:rPr lang="en-US" sz="1200" dirty="0"/>
              <a:t>Find and download the Grant Guidelines, as well as other important documents in the Grant Info link, located at the top right-hand corner of the Applicant Information section. </a:t>
            </a:r>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87384A02-D147-49A8-A06D-A5C08FF69055}" type="slidenum">
              <a:rPr lang="en-US" smtClean="0"/>
              <a:t>10</a:t>
            </a:fld>
            <a:endParaRPr lang="en-US"/>
          </a:p>
        </p:txBody>
      </p:sp>
    </p:spTree>
    <p:extLst>
      <p:ext uri="{BB962C8B-B14F-4D97-AF65-F5344CB8AC3E}">
        <p14:creationId xmlns:p14="http://schemas.microsoft.com/office/powerpoint/2010/main" val="383234891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Denise</a:t>
            </a:r>
          </a:p>
        </p:txBody>
      </p:sp>
      <p:sp>
        <p:nvSpPr>
          <p:cNvPr id="4" name="Slide Number Placeholder 3"/>
          <p:cNvSpPr>
            <a:spLocks noGrp="1"/>
          </p:cNvSpPr>
          <p:nvPr>
            <p:ph type="sldNum" sz="quarter" idx="5"/>
          </p:nvPr>
        </p:nvSpPr>
        <p:spPr/>
        <p:txBody>
          <a:bodyPr/>
          <a:lstStyle/>
          <a:p>
            <a:fld id="{87384A02-D147-49A8-A06D-A5C08FF69055}" type="slidenum">
              <a:rPr lang="en-US" smtClean="0"/>
              <a:t>11</a:t>
            </a:fld>
            <a:endParaRPr lang="en-US"/>
          </a:p>
        </p:txBody>
      </p:sp>
    </p:spTree>
    <p:extLst>
      <p:ext uri="{BB962C8B-B14F-4D97-AF65-F5344CB8AC3E}">
        <p14:creationId xmlns:p14="http://schemas.microsoft.com/office/powerpoint/2010/main" val="364999464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(Denise)</a:t>
            </a:r>
          </a:p>
          <a:p>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Administrative expenses are not allowable under Perkins Special Projects. </a:t>
            </a:r>
          </a:p>
          <a:p>
            <a:endParaRPr lang="en-US" dirty="0"/>
          </a:p>
          <a:p>
            <a:r>
              <a:rPr lang="en-US" dirty="0"/>
              <a:t>While OGMS has a field for Capital Assets, they are not allowable expenses for Workforce Pell Projects. Please leave that section of the budget narrative blank. </a:t>
            </a:r>
          </a:p>
          <a:p>
            <a:endParaRPr lang="en-US" dirty="0"/>
          </a:p>
          <a:p>
            <a:r>
              <a:rPr lang="en-US" dirty="0"/>
              <a:t>Funding for approved applications will be awarded to colleges for each fiscal year. Note that, funds do not extend beyond the end of the fiscal year (June 30, 2026). Funds for FY27 become available July 1, 2026, and will require a separate application in OGMS.  </a:t>
            </a:r>
          </a:p>
          <a:p>
            <a:endParaRPr lang="en-US" dirty="0"/>
          </a:p>
        </p:txBody>
      </p:sp>
      <p:sp>
        <p:nvSpPr>
          <p:cNvPr id="4" name="Slide Number Placeholder 3"/>
          <p:cNvSpPr>
            <a:spLocks noGrp="1"/>
          </p:cNvSpPr>
          <p:nvPr>
            <p:ph type="sldNum" sz="quarter" idx="5"/>
          </p:nvPr>
        </p:nvSpPr>
        <p:spPr/>
        <p:txBody>
          <a:bodyPr/>
          <a:lstStyle/>
          <a:p>
            <a:fld id="{87384A02-D147-49A8-A06D-A5C08FF69055}" type="slidenum">
              <a:rPr lang="en-US" smtClean="0"/>
              <a:t>12</a:t>
            </a:fld>
            <a:endParaRPr lang="en-US"/>
          </a:p>
        </p:txBody>
      </p:sp>
    </p:spTree>
    <p:extLst>
      <p:ext uri="{BB962C8B-B14F-4D97-AF65-F5344CB8AC3E}">
        <p14:creationId xmlns:p14="http://schemas.microsoft.com/office/powerpoint/2010/main" val="408400294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Program Staff</a:t>
            </a:r>
          </a:p>
        </p:txBody>
      </p:sp>
      <p:sp>
        <p:nvSpPr>
          <p:cNvPr id="4" name="Slide Number Placeholder 3"/>
          <p:cNvSpPr>
            <a:spLocks noGrp="1"/>
          </p:cNvSpPr>
          <p:nvPr>
            <p:ph type="sldNum" sz="quarter" idx="5"/>
          </p:nvPr>
        </p:nvSpPr>
        <p:spPr/>
        <p:txBody>
          <a:bodyPr/>
          <a:lstStyle/>
          <a:p>
            <a:fld id="{87384A02-D147-49A8-A06D-A5C08FF69055}" type="slidenum">
              <a:rPr lang="en-US" smtClean="0"/>
              <a:t>13</a:t>
            </a:fld>
            <a:endParaRPr lang="en-US"/>
          </a:p>
        </p:txBody>
      </p:sp>
    </p:spTree>
    <p:extLst>
      <p:ext uri="{BB962C8B-B14F-4D97-AF65-F5344CB8AC3E}">
        <p14:creationId xmlns:p14="http://schemas.microsoft.com/office/powerpoint/2010/main" val="41902179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Program Staff</a:t>
            </a:r>
          </a:p>
          <a:p>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Funding for approved applications will be awarded to colleges for each fiscal year. Note that, funds do not extend beyond the end of the fiscal year (June 30, 2026). Funds for FY27 become available July 1, 2026, and will require a separate application in OGMS.  </a:t>
            </a:r>
          </a:p>
          <a:p>
            <a:endParaRPr lang="en-US" dirty="0"/>
          </a:p>
        </p:txBody>
      </p:sp>
      <p:sp>
        <p:nvSpPr>
          <p:cNvPr id="4" name="Slide Number Placeholder 3"/>
          <p:cNvSpPr>
            <a:spLocks noGrp="1"/>
          </p:cNvSpPr>
          <p:nvPr>
            <p:ph type="sldNum" sz="quarter" idx="5"/>
          </p:nvPr>
        </p:nvSpPr>
        <p:spPr/>
        <p:txBody>
          <a:bodyPr/>
          <a:lstStyle/>
          <a:p>
            <a:fld id="{87384A02-D147-49A8-A06D-A5C08FF69055}" type="slidenum">
              <a:rPr lang="en-US" smtClean="0"/>
              <a:t>14</a:t>
            </a:fld>
            <a:endParaRPr lang="en-US"/>
          </a:p>
        </p:txBody>
      </p:sp>
    </p:spTree>
    <p:extLst>
      <p:ext uri="{BB962C8B-B14F-4D97-AF65-F5344CB8AC3E}">
        <p14:creationId xmlns:p14="http://schemas.microsoft.com/office/powerpoint/2010/main" val="111092805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Program Staff</a:t>
            </a:r>
          </a:p>
        </p:txBody>
      </p:sp>
      <p:sp>
        <p:nvSpPr>
          <p:cNvPr id="4" name="Slide Number Placeholder 3"/>
          <p:cNvSpPr>
            <a:spLocks noGrp="1"/>
          </p:cNvSpPr>
          <p:nvPr>
            <p:ph type="sldNum" sz="quarter" idx="5"/>
          </p:nvPr>
        </p:nvSpPr>
        <p:spPr/>
        <p:txBody>
          <a:bodyPr/>
          <a:lstStyle/>
          <a:p>
            <a:fld id="{87384A02-D147-49A8-A06D-A5C08FF69055}" type="slidenum">
              <a:rPr lang="en-US" smtClean="0"/>
              <a:t>15</a:t>
            </a:fld>
            <a:endParaRPr lang="en-US"/>
          </a:p>
        </p:txBody>
      </p:sp>
    </p:spTree>
    <p:extLst>
      <p:ext uri="{BB962C8B-B14F-4D97-AF65-F5344CB8AC3E}">
        <p14:creationId xmlns:p14="http://schemas.microsoft.com/office/powerpoint/2010/main" val="1908762765"/>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8" name="Picture 7" descr="Cover Triangle Pattern"/>
          <p:cNvPicPr>
            <a:picLocks noChangeAspect="1"/>
          </p:cNvPicPr>
          <p:nvPr userDrawn="1"/>
        </p:nvPicPr>
        <p:blipFill rotWithShape="1">
          <a:blip r:embed="rId2" cstate="print">
            <a:extLst>
              <a:ext uri="{28A0092B-C50C-407E-A947-70E740481C1C}">
                <a14:useLocalDpi xmlns:a14="http://schemas.microsoft.com/office/drawing/2010/main" val="0"/>
              </a:ext>
            </a:extLst>
          </a:blip>
          <a:srcRect t="12978"/>
          <a:stretch/>
        </p:blipFill>
        <p:spPr>
          <a:xfrm>
            <a:off x="2317813" y="0"/>
            <a:ext cx="6829477" cy="3749964"/>
          </a:xfrm>
          <a:prstGeom prst="rect">
            <a:avLst/>
          </a:prstGeom>
        </p:spPr>
      </p:pic>
      <p:sp>
        <p:nvSpPr>
          <p:cNvPr id="13" name="Title 1"/>
          <p:cNvSpPr>
            <a:spLocks noGrp="1"/>
          </p:cNvSpPr>
          <p:nvPr>
            <p:ph type="title" hasCustomPrompt="1"/>
          </p:nvPr>
        </p:nvSpPr>
        <p:spPr>
          <a:xfrm>
            <a:off x="369888" y="3863685"/>
            <a:ext cx="8336975" cy="999259"/>
          </a:xfrm>
          <a:prstGeom prst="rect">
            <a:avLst/>
          </a:prstGeom>
        </p:spPr>
        <p:txBody>
          <a:bodyPr/>
          <a:lstStyle>
            <a:lvl1pPr>
              <a:defRPr sz="4800" cap="all" baseline="0">
                <a:solidFill>
                  <a:srgbClr val="003764"/>
                </a:solidFill>
              </a:defRPr>
            </a:lvl1pPr>
          </a:lstStyle>
          <a:p>
            <a:r>
              <a:rPr lang="en-US" dirty="0"/>
              <a:t>Title slide</a:t>
            </a:r>
          </a:p>
        </p:txBody>
      </p:sp>
      <p:sp>
        <p:nvSpPr>
          <p:cNvPr id="10" name="Subtitle 2"/>
          <p:cNvSpPr>
            <a:spLocks noGrp="1"/>
          </p:cNvSpPr>
          <p:nvPr>
            <p:ph type="subTitle" idx="1" hasCustomPrompt="1"/>
          </p:nvPr>
        </p:nvSpPr>
        <p:spPr>
          <a:xfrm>
            <a:off x="370608" y="4976665"/>
            <a:ext cx="8388928" cy="679016"/>
          </a:xfrm>
          <a:prstGeom prst="rect">
            <a:avLst/>
          </a:prstGeom>
        </p:spPr>
        <p:txBody>
          <a:bodyPr/>
          <a:lstStyle>
            <a:lvl1pPr marL="0" indent="0" algn="l">
              <a:buNone/>
              <a:defRPr sz="3500" b="0" i="0" baseline="0">
                <a:solidFill>
                  <a:srgbClr val="003764"/>
                </a:solidFill>
                <a:latin typeface="+mj-lt"/>
              </a:defRPr>
            </a:lvl1pPr>
            <a:lvl2pPr marL="457178" indent="0" algn="ctr">
              <a:buNone/>
              <a:defRPr sz="2000"/>
            </a:lvl2pPr>
            <a:lvl3pPr marL="914354" indent="0" algn="ctr">
              <a:buNone/>
              <a:defRPr sz="1800"/>
            </a:lvl3pPr>
            <a:lvl4pPr marL="1371532" indent="0" algn="ctr">
              <a:buNone/>
              <a:defRPr sz="1600"/>
            </a:lvl4pPr>
            <a:lvl5pPr marL="1828709" indent="0" algn="ctr">
              <a:buNone/>
              <a:defRPr sz="1600"/>
            </a:lvl5pPr>
            <a:lvl6pPr marL="2285886" indent="0" algn="ctr">
              <a:buNone/>
              <a:defRPr sz="1600"/>
            </a:lvl6pPr>
            <a:lvl7pPr marL="2743062" indent="0" algn="ctr">
              <a:buNone/>
              <a:defRPr sz="1600"/>
            </a:lvl7pPr>
            <a:lvl8pPr marL="3200240" indent="0" algn="ctr">
              <a:buNone/>
              <a:defRPr sz="1600"/>
            </a:lvl8pPr>
            <a:lvl9pPr marL="3657418" indent="0" algn="ctr">
              <a:buNone/>
              <a:defRPr sz="1600"/>
            </a:lvl9pPr>
          </a:lstStyle>
          <a:p>
            <a:r>
              <a:rPr lang="en-US" dirty="0"/>
              <a:t>Subheading</a:t>
            </a:r>
          </a:p>
        </p:txBody>
      </p:sp>
      <p:sp>
        <p:nvSpPr>
          <p:cNvPr id="19" name="Text Placeholder 18"/>
          <p:cNvSpPr>
            <a:spLocks noGrp="1"/>
          </p:cNvSpPr>
          <p:nvPr>
            <p:ph type="body" sz="quarter" idx="10" hasCustomPrompt="1"/>
          </p:nvPr>
        </p:nvSpPr>
        <p:spPr>
          <a:xfrm>
            <a:off x="369888" y="5769402"/>
            <a:ext cx="4614862" cy="758825"/>
          </a:xfrm>
          <a:prstGeom prst="rect">
            <a:avLst/>
          </a:prstGeom>
        </p:spPr>
        <p:txBody>
          <a:bodyPr/>
          <a:lstStyle>
            <a:lvl1pPr marL="0" indent="0">
              <a:buNone/>
              <a:defRPr sz="2000" baseline="0">
                <a:solidFill>
                  <a:srgbClr val="003764"/>
                </a:solidFill>
              </a:defRPr>
            </a:lvl1pPr>
          </a:lstStyle>
          <a:p>
            <a:pPr lvl="0"/>
            <a:r>
              <a:rPr lang="en-US" dirty="0"/>
              <a:t>Presenter(s)</a:t>
            </a:r>
            <a:br>
              <a:rPr lang="en-US" dirty="0"/>
            </a:br>
            <a:r>
              <a:rPr lang="en-US" dirty="0"/>
              <a:t>Month Day, Year</a:t>
            </a:r>
          </a:p>
        </p:txBody>
      </p:sp>
    </p:spTree>
    <p:extLst>
      <p:ext uri="{BB962C8B-B14F-4D97-AF65-F5344CB8AC3E}">
        <p14:creationId xmlns:p14="http://schemas.microsoft.com/office/powerpoint/2010/main" val="285463824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1_Section Header">
    <p:spTree>
      <p:nvGrpSpPr>
        <p:cNvPr id="1" name=""/>
        <p:cNvGrpSpPr/>
        <p:nvPr/>
      </p:nvGrpSpPr>
      <p:grpSpPr>
        <a:xfrm>
          <a:off x="0" y="0"/>
          <a:ext cx="0" cy="0"/>
          <a:chOff x="0" y="0"/>
          <a:chExt cx="0" cy="0"/>
        </a:xfrm>
      </p:grpSpPr>
      <p:pic>
        <p:nvPicPr>
          <p:cNvPr id="13" name="Picture 12" descr="Community and Technical Colleges. Washington State Board."/>
          <p:cNvPicPr>
            <a:picLocks noChangeAspect="1"/>
          </p:cNvPicPr>
          <p:nvPr userDrawn="1"/>
        </p:nvPicPr>
        <p:blipFill rotWithShape="1">
          <a:blip r:embed="rId2" cstate="print">
            <a:extLst>
              <a:ext uri="{28A0092B-C50C-407E-A947-70E740481C1C}">
                <a14:useLocalDpi xmlns:a14="http://schemas.microsoft.com/office/drawing/2010/main" val="0"/>
              </a:ext>
            </a:extLst>
          </a:blip>
          <a:srcRect t="12671"/>
          <a:stretch/>
        </p:blipFill>
        <p:spPr>
          <a:xfrm>
            <a:off x="105297" y="154004"/>
            <a:ext cx="3286396" cy="1231537"/>
          </a:xfrm>
          <a:prstGeom prst="rect">
            <a:avLst/>
          </a:prstGeom>
        </p:spPr>
      </p:pic>
      <p:pic>
        <p:nvPicPr>
          <p:cNvPr id="12" name="Picture 11" descr="Header triangles pattern"/>
          <p:cNvPicPr>
            <a:picLocks noChangeAspect="1"/>
          </p:cNvPicPr>
          <p:nvPr userDrawn="1"/>
        </p:nvPicPr>
        <p:blipFill rotWithShape="1">
          <a:blip r:embed="rId3" cstate="print">
            <a:extLst>
              <a:ext uri="{28A0092B-C50C-407E-A947-70E740481C1C}">
                <a14:useLocalDpi xmlns:a14="http://schemas.microsoft.com/office/drawing/2010/main" val="0"/>
              </a:ext>
            </a:extLst>
          </a:blip>
          <a:srcRect t="42267"/>
          <a:stretch/>
        </p:blipFill>
        <p:spPr>
          <a:xfrm>
            <a:off x="5076294" y="0"/>
            <a:ext cx="4067706" cy="1481791"/>
          </a:xfrm>
          <a:prstGeom prst="rect">
            <a:avLst/>
          </a:prstGeom>
        </p:spPr>
      </p:pic>
      <p:sp>
        <p:nvSpPr>
          <p:cNvPr id="2" name="Title 1"/>
          <p:cNvSpPr>
            <a:spLocks noGrp="1"/>
          </p:cNvSpPr>
          <p:nvPr>
            <p:ph type="title"/>
          </p:nvPr>
        </p:nvSpPr>
        <p:spPr>
          <a:xfrm>
            <a:off x="623888" y="1709745"/>
            <a:ext cx="7886700" cy="2852737"/>
          </a:xfrm>
          <a:prstGeom prst="rect">
            <a:avLst/>
          </a:prstGeom>
        </p:spPr>
        <p:txBody>
          <a:bodyPr anchor="b"/>
          <a:lstStyle>
            <a:lvl1pPr>
              <a:defRPr sz="3500" cap="all" baseline="0">
                <a:solidFill>
                  <a:srgbClr val="003764"/>
                </a:solidFill>
              </a:defRPr>
            </a:lvl1pPr>
          </a:lstStyle>
          <a:p>
            <a:r>
              <a:rPr lang="en-US"/>
              <a:t>Click to edit Master title style</a:t>
            </a:r>
            <a:endParaRPr lang="en-US" dirty="0"/>
          </a:p>
        </p:txBody>
      </p:sp>
      <p:sp>
        <p:nvSpPr>
          <p:cNvPr id="3" name="Text Placeholder 2"/>
          <p:cNvSpPr>
            <a:spLocks noGrp="1"/>
          </p:cNvSpPr>
          <p:nvPr>
            <p:ph type="body" idx="1"/>
          </p:nvPr>
        </p:nvSpPr>
        <p:spPr>
          <a:xfrm>
            <a:off x="623888" y="4589470"/>
            <a:ext cx="7886700" cy="1500187"/>
          </a:xfrm>
          <a:prstGeom prst="rect">
            <a:avLst/>
          </a:prstGeom>
        </p:spPr>
        <p:txBody>
          <a:bodyPr/>
          <a:lstStyle>
            <a:lvl1pPr marL="0" indent="0">
              <a:buNone/>
              <a:defRPr sz="1800">
                <a:solidFill>
                  <a:srgbClr val="003764"/>
                </a:solidFill>
              </a:defRPr>
            </a:lvl1pPr>
            <a:lvl2pPr marL="342884" indent="0">
              <a:buNone/>
              <a:defRPr sz="1500">
                <a:solidFill>
                  <a:schemeClr val="tx1">
                    <a:tint val="75000"/>
                  </a:schemeClr>
                </a:solidFill>
              </a:defRPr>
            </a:lvl2pPr>
            <a:lvl3pPr marL="685766" indent="0">
              <a:buNone/>
              <a:defRPr sz="1350">
                <a:solidFill>
                  <a:schemeClr val="tx1">
                    <a:tint val="75000"/>
                  </a:schemeClr>
                </a:solidFill>
              </a:defRPr>
            </a:lvl3pPr>
            <a:lvl4pPr marL="1028649" indent="0">
              <a:buNone/>
              <a:defRPr sz="1200">
                <a:solidFill>
                  <a:schemeClr val="tx1">
                    <a:tint val="75000"/>
                  </a:schemeClr>
                </a:solidFill>
              </a:defRPr>
            </a:lvl4pPr>
            <a:lvl5pPr marL="1371532" indent="0">
              <a:buNone/>
              <a:defRPr sz="1200">
                <a:solidFill>
                  <a:schemeClr val="tx1">
                    <a:tint val="75000"/>
                  </a:schemeClr>
                </a:solidFill>
              </a:defRPr>
            </a:lvl5pPr>
            <a:lvl6pPr marL="1714415" indent="0">
              <a:buNone/>
              <a:defRPr sz="1200">
                <a:solidFill>
                  <a:schemeClr val="tx1">
                    <a:tint val="75000"/>
                  </a:schemeClr>
                </a:solidFill>
              </a:defRPr>
            </a:lvl6pPr>
            <a:lvl7pPr marL="2057297" indent="0">
              <a:buNone/>
              <a:defRPr sz="1200">
                <a:solidFill>
                  <a:schemeClr val="tx1">
                    <a:tint val="75000"/>
                  </a:schemeClr>
                </a:solidFill>
              </a:defRPr>
            </a:lvl7pPr>
            <a:lvl8pPr marL="2400180" indent="0">
              <a:buNone/>
              <a:defRPr sz="1200">
                <a:solidFill>
                  <a:schemeClr val="tx1">
                    <a:tint val="75000"/>
                  </a:schemeClr>
                </a:solidFill>
              </a:defRPr>
            </a:lvl8pPr>
            <a:lvl9pPr marL="2743064" indent="0">
              <a:buNone/>
              <a:defRPr sz="1200">
                <a:solidFill>
                  <a:schemeClr val="tx1">
                    <a:tint val="75000"/>
                  </a:schemeClr>
                </a:solidFill>
              </a:defRPr>
            </a:lvl9pPr>
          </a:lstStyle>
          <a:p>
            <a:pPr lvl="0"/>
            <a:r>
              <a:rPr lang="en-US"/>
              <a:t>Edit Master text styles</a:t>
            </a:r>
          </a:p>
        </p:txBody>
      </p:sp>
      <p:sp>
        <p:nvSpPr>
          <p:cNvPr id="15" name="Rectangle 14" descr="Yellow sidebar"/>
          <p:cNvSpPr/>
          <p:nvPr userDrawn="1"/>
        </p:nvSpPr>
        <p:spPr>
          <a:xfrm>
            <a:off x="0" y="0"/>
            <a:ext cx="100208" cy="6858000"/>
          </a:xfrm>
          <a:prstGeom prst="rect">
            <a:avLst/>
          </a:prstGeom>
          <a:solidFill>
            <a:srgbClr val="F4CE12"/>
          </a:solidFill>
          <a:ln>
            <a:solidFill>
              <a:srgbClr val="F4CE1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Date Placeholder 3"/>
          <p:cNvSpPr>
            <a:spLocks noGrp="1"/>
          </p:cNvSpPr>
          <p:nvPr>
            <p:ph type="dt" sz="half" idx="10"/>
          </p:nvPr>
        </p:nvSpPr>
        <p:spPr>
          <a:xfrm>
            <a:off x="628650" y="6483926"/>
            <a:ext cx="2057400" cy="237549"/>
          </a:xfrm>
          <a:prstGeom prst="rect">
            <a:avLst/>
          </a:prstGeom>
        </p:spPr>
        <p:txBody>
          <a:bodyPr/>
          <a:lstStyle>
            <a:lvl1pPr>
              <a:defRPr sz="1100"/>
            </a:lvl1pPr>
          </a:lstStyle>
          <a:p>
            <a:fld id="{D050C99A-C753-4499-A91D-5F42026EA8F2}" type="datetime1">
              <a:rPr lang="en-US" smtClean="0"/>
              <a:t>2/17/2026</a:t>
            </a:fld>
            <a:endParaRPr lang="en-US"/>
          </a:p>
        </p:txBody>
      </p:sp>
      <p:sp>
        <p:nvSpPr>
          <p:cNvPr id="11" name="Footer Placeholder 4"/>
          <p:cNvSpPr>
            <a:spLocks noGrp="1"/>
          </p:cNvSpPr>
          <p:nvPr>
            <p:ph type="ftr" sz="quarter" idx="11"/>
          </p:nvPr>
        </p:nvSpPr>
        <p:spPr>
          <a:xfrm>
            <a:off x="3028950" y="6483926"/>
            <a:ext cx="3086100" cy="237549"/>
          </a:xfrm>
          <a:prstGeom prst="rect">
            <a:avLst/>
          </a:prstGeom>
        </p:spPr>
        <p:txBody>
          <a:bodyPr/>
          <a:lstStyle>
            <a:lvl1pPr>
              <a:defRPr sz="1100"/>
            </a:lvl1pPr>
          </a:lstStyle>
          <a:p>
            <a:endParaRPr lang="en-US"/>
          </a:p>
        </p:txBody>
      </p:sp>
      <p:sp>
        <p:nvSpPr>
          <p:cNvPr id="14" name="Slide Number Placeholder 5"/>
          <p:cNvSpPr>
            <a:spLocks noGrp="1"/>
          </p:cNvSpPr>
          <p:nvPr>
            <p:ph type="sldNum" sz="quarter" idx="12"/>
          </p:nvPr>
        </p:nvSpPr>
        <p:spPr>
          <a:xfrm>
            <a:off x="8416636" y="6529852"/>
            <a:ext cx="457199" cy="191623"/>
          </a:xfrm>
          <a:prstGeom prst="rect">
            <a:avLst/>
          </a:prstGeom>
        </p:spPr>
        <p:txBody>
          <a:bodyPr/>
          <a:lstStyle>
            <a:lvl1pPr algn="r">
              <a:defRPr sz="1100"/>
            </a:lvl1pPr>
          </a:lstStyle>
          <a:p>
            <a:fld id="{DEE5BC03-7CE3-4FE3-BC0A-0ACCA8AC1F24}" type="slidenum">
              <a:rPr lang="en-US" smtClean="0"/>
              <a:pPr/>
              <a:t>‹#›</a:t>
            </a:fld>
            <a:endParaRPr lang="en-US" dirty="0"/>
          </a:p>
        </p:txBody>
      </p:sp>
    </p:spTree>
    <p:extLst>
      <p:ext uri="{BB962C8B-B14F-4D97-AF65-F5344CB8AC3E}">
        <p14:creationId xmlns:p14="http://schemas.microsoft.com/office/powerpoint/2010/main" val="168262808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2_Section Header">
    <p:spTree>
      <p:nvGrpSpPr>
        <p:cNvPr id="1" name=""/>
        <p:cNvGrpSpPr/>
        <p:nvPr/>
      </p:nvGrpSpPr>
      <p:grpSpPr>
        <a:xfrm>
          <a:off x="0" y="0"/>
          <a:ext cx="0" cy="0"/>
          <a:chOff x="0" y="0"/>
          <a:chExt cx="0" cy="0"/>
        </a:xfrm>
      </p:grpSpPr>
      <p:sp>
        <p:nvSpPr>
          <p:cNvPr id="15" name="Rectangle 14" descr="Yellow sidebar"/>
          <p:cNvSpPr/>
          <p:nvPr userDrawn="1"/>
        </p:nvSpPr>
        <p:spPr>
          <a:xfrm>
            <a:off x="0" y="0"/>
            <a:ext cx="100208" cy="6858000"/>
          </a:xfrm>
          <a:prstGeom prst="rect">
            <a:avLst/>
          </a:prstGeom>
          <a:solidFill>
            <a:srgbClr val="F4CE12"/>
          </a:solidFill>
          <a:ln>
            <a:solidFill>
              <a:srgbClr val="F4CE1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Date Placeholder 3"/>
          <p:cNvSpPr>
            <a:spLocks noGrp="1"/>
          </p:cNvSpPr>
          <p:nvPr>
            <p:ph type="dt" sz="half" idx="10"/>
          </p:nvPr>
        </p:nvSpPr>
        <p:spPr>
          <a:xfrm>
            <a:off x="628650" y="6483926"/>
            <a:ext cx="2057400" cy="237549"/>
          </a:xfrm>
          <a:prstGeom prst="rect">
            <a:avLst/>
          </a:prstGeom>
        </p:spPr>
        <p:txBody>
          <a:bodyPr/>
          <a:lstStyle>
            <a:lvl1pPr>
              <a:defRPr sz="1100"/>
            </a:lvl1pPr>
          </a:lstStyle>
          <a:p>
            <a:fld id="{D050C99A-C753-4499-A91D-5F42026EA8F2}" type="datetime1">
              <a:rPr lang="en-US" smtClean="0"/>
              <a:t>2/17/2026</a:t>
            </a:fld>
            <a:endParaRPr lang="en-US"/>
          </a:p>
        </p:txBody>
      </p:sp>
      <p:sp>
        <p:nvSpPr>
          <p:cNvPr id="11" name="Footer Placeholder 4"/>
          <p:cNvSpPr>
            <a:spLocks noGrp="1"/>
          </p:cNvSpPr>
          <p:nvPr>
            <p:ph type="ftr" sz="quarter" idx="11"/>
          </p:nvPr>
        </p:nvSpPr>
        <p:spPr>
          <a:xfrm>
            <a:off x="3028950" y="6483926"/>
            <a:ext cx="3086100" cy="237549"/>
          </a:xfrm>
          <a:prstGeom prst="rect">
            <a:avLst/>
          </a:prstGeom>
        </p:spPr>
        <p:txBody>
          <a:bodyPr/>
          <a:lstStyle>
            <a:lvl1pPr>
              <a:defRPr sz="1100"/>
            </a:lvl1pPr>
          </a:lstStyle>
          <a:p>
            <a:endParaRPr lang="en-US"/>
          </a:p>
        </p:txBody>
      </p:sp>
      <p:sp>
        <p:nvSpPr>
          <p:cNvPr id="14" name="Slide Number Placeholder 5"/>
          <p:cNvSpPr>
            <a:spLocks noGrp="1"/>
          </p:cNvSpPr>
          <p:nvPr>
            <p:ph type="sldNum" sz="quarter" idx="12"/>
          </p:nvPr>
        </p:nvSpPr>
        <p:spPr>
          <a:xfrm>
            <a:off x="8416636" y="6529852"/>
            <a:ext cx="457199" cy="191623"/>
          </a:xfrm>
          <a:prstGeom prst="rect">
            <a:avLst/>
          </a:prstGeom>
        </p:spPr>
        <p:txBody>
          <a:bodyPr/>
          <a:lstStyle>
            <a:lvl1pPr algn="r">
              <a:defRPr sz="1100"/>
            </a:lvl1pPr>
          </a:lstStyle>
          <a:p>
            <a:fld id="{DEE5BC03-7CE3-4FE3-BC0A-0ACCA8AC1F24}" type="slidenum">
              <a:rPr lang="en-US" smtClean="0"/>
              <a:pPr/>
              <a:t>‹#›</a:t>
            </a:fld>
            <a:endParaRPr lang="en-US" dirty="0"/>
          </a:p>
        </p:txBody>
      </p:sp>
    </p:spTree>
    <p:extLst>
      <p:ext uri="{BB962C8B-B14F-4D97-AF65-F5344CB8AC3E}">
        <p14:creationId xmlns:p14="http://schemas.microsoft.com/office/powerpoint/2010/main" val="207458421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Final Slide">
    <p:spTree>
      <p:nvGrpSpPr>
        <p:cNvPr id="1" name=""/>
        <p:cNvGrpSpPr/>
        <p:nvPr/>
      </p:nvGrpSpPr>
      <p:grpSpPr>
        <a:xfrm>
          <a:off x="0" y="0"/>
          <a:ext cx="0" cy="0"/>
          <a:chOff x="0" y="0"/>
          <a:chExt cx="0" cy="0"/>
        </a:xfrm>
      </p:grpSpPr>
      <p:pic>
        <p:nvPicPr>
          <p:cNvPr id="12" name="Picture 11" descr="Community and Technical Colleges. Washington State Board."/>
          <p:cNvPicPr>
            <a:picLocks noChangeAspect="1"/>
          </p:cNvPicPr>
          <p:nvPr userDrawn="1"/>
        </p:nvPicPr>
        <p:blipFill rotWithShape="1">
          <a:blip r:embed="rId2" cstate="print">
            <a:extLst>
              <a:ext uri="{28A0092B-C50C-407E-A947-70E740481C1C}">
                <a14:useLocalDpi xmlns:a14="http://schemas.microsoft.com/office/drawing/2010/main" val="0"/>
              </a:ext>
            </a:extLst>
          </a:blip>
          <a:srcRect t="12671"/>
          <a:stretch/>
        </p:blipFill>
        <p:spPr>
          <a:xfrm>
            <a:off x="105297" y="154004"/>
            <a:ext cx="3286396" cy="1231537"/>
          </a:xfrm>
          <a:prstGeom prst="rect">
            <a:avLst/>
          </a:prstGeom>
        </p:spPr>
      </p:pic>
      <p:pic>
        <p:nvPicPr>
          <p:cNvPr id="11" name="Picture 10" descr="Header triangles pattern"/>
          <p:cNvPicPr>
            <a:picLocks noChangeAspect="1"/>
          </p:cNvPicPr>
          <p:nvPr userDrawn="1"/>
        </p:nvPicPr>
        <p:blipFill rotWithShape="1">
          <a:blip r:embed="rId3" cstate="print">
            <a:extLst>
              <a:ext uri="{28A0092B-C50C-407E-A947-70E740481C1C}">
                <a14:useLocalDpi xmlns:a14="http://schemas.microsoft.com/office/drawing/2010/main" val="0"/>
              </a:ext>
            </a:extLst>
          </a:blip>
          <a:srcRect t="42267"/>
          <a:stretch/>
        </p:blipFill>
        <p:spPr>
          <a:xfrm>
            <a:off x="5076294" y="0"/>
            <a:ext cx="4067706" cy="1481791"/>
          </a:xfrm>
          <a:prstGeom prst="rect">
            <a:avLst/>
          </a:prstGeom>
        </p:spPr>
      </p:pic>
      <p:sp>
        <p:nvSpPr>
          <p:cNvPr id="2" name="Title 1"/>
          <p:cNvSpPr>
            <a:spLocks noGrp="1"/>
          </p:cNvSpPr>
          <p:nvPr>
            <p:ph type="title" hasCustomPrompt="1"/>
          </p:nvPr>
        </p:nvSpPr>
        <p:spPr>
          <a:xfrm>
            <a:off x="628650" y="1476958"/>
            <a:ext cx="7886700" cy="611619"/>
          </a:xfrm>
          <a:prstGeom prst="rect">
            <a:avLst/>
          </a:prstGeom>
        </p:spPr>
        <p:txBody>
          <a:bodyPr/>
          <a:lstStyle>
            <a:lvl1pPr>
              <a:defRPr sz="3500" cap="all" baseline="0">
                <a:solidFill>
                  <a:srgbClr val="003764"/>
                </a:solidFill>
              </a:defRPr>
            </a:lvl1pPr>
          </a:lstStyle>
          <a:p>
            <a:r>
              <a:rPr lang="en-US" dirty="0"/>
              <a:t>Final Slide</a:t>
            </a:r>
          </a:p>
        </p:txBody>
      </p:sp>
      <p:sp>
        <p:nvSpPr>
          <p:cNvPr id="7" name="Text Placeholder 6"/>
          <p:cNvSpPr>
            <a:spLocks noGrp="1"/>
          </p:cNvSpPr>
          <p:nvPr>
            <p:ph type="body" sz="quarter" idx="10" hasCustomPrompt="1"/>
          </p:nvPr>
        </p:nvSpPr>
        <p:spPr>
          <a:xfrm>
            <a:off x="628650" y="2265367"/>
            <a:ext cx="7886700" cy="3428855"/>
          </a:xfrm>
          <a:prstGeom prst="rect">
            <a:avLst/>
          </a:prstGeom>
        </p:spPr>
        <p:txBody>
          <a:bodyPr/>
          <a:lstStyle>
            <a:lvl1pPr marL="457200" marR="0" indent="-457200" algn="l" defTabSz="685766" rtl="0" eaLnBrk="1" fontAlgn="auto" latinLnBrk="0" hangingPunct="1">
              <a:lnSpc>
                <a:spcPct val="90000"/>
              </a:lnSpc>
              <a:spcBef>
                <a:spcPts val="750"/>
              </a:spcBef>
              <a:spcAft>
                <a:spcPts val="0"/>
              </a:spcAft>
              <a:buClrTx/>
              <a:buSzTx/>
              <a:buFont typeface="Arial" panose="020B0604020202020204" pitchFamily="34" charset="0"/>
              <a:buChar char="•"/>
              <a:tabLst/>
              <a:defRPr baseline="0">
                <a:solidFill>
                  <a:srgbClr val="003764"/>
                </a:solidFill>
              </a:defRPr>
            </a:lvl1pPr>
            <a:lvl2pPr marL="342884" indent="0">
              <a:buNone/>
              <a:defRPr>
                <a:solidFill>
                  <a:srgbClr val="003764"/>
                </a:solidFill>
              </a:defRPr>
            </a:lvl2pPr>
          </a:lstStyle>
          <a:p>
            <a:pPr marL="0" marR="0" lvl="0" indent="0" algn="l" defTabSz="685766" rtl="0" eaLnBrk="1" fontAlgn="auto" latinLnBrk="0" hangingPunct="1">
              <a:lnSpc>
                <a:spcPct val="90000"/>
              </a:lnSpc>
              <a:spcBef>
                <a:spcPts val="750"/>
              </a:spcBef>
              <a:spcAft>
                <a:spcPts val="0"/>
              </a:spcAft>
              <a:buClrTx/>
              <a:buSzTx/>
              <a:buFont typeface="Arial" panose="020B0604020202020204" pitchFamily="34" charset="0"/>
              <a:buNone/>
              <a:tabLst/>
              <a:defRPr/>
            </a:pPr>
            <a:r>
              <a:rPr lang="en-US" dirty="0"/>
              <a:t>Always use a Final Slide in order to include the Creative Commons footer language in the presentation.</a:t>
            </a:r>
            <a:br>
              <a:rPr lang="en-US" dirty="0"/>
            </a:br>
            <a:r>
              <a:rPr lang="en-US" dirty="0"/>
              <a:t>Ideas for the slide: Contact information; “Thank you;” “Questions?”</a:t>
            </a:r>
          </a:p>
        </p:txBody>
      </p:sp>
      <p:pic>
        <p:nvPicPr>
          <p:cNvPr id="14" name="Picture 13" descr="CC. Creative Commons license, attribution alone">
            <a:extLst>
              <a:ext uri="{FF2B5EF4-FFF2-40B4-BE49-F238E27FC236}">
                <a16:creationId xmlns:a16="http://schemas.microsoft.com/office/drawing/2014/main" id="{55C0BD8F-0D00-4252-96EA-53CD70683007}"/>
              </a:ext>
            </a:extLst>
          </p:cNvPr>
          <p:cNvPicPr>
            <a:picLocks noChangeAspect="1"/>
          </p:cNvPicPr>
          <p:nvPr userDrawn="1"/>
        </p:nvPicPr>
        <p:blipFill>
          <a:blip r:embed="rId4"/>
          <a:stretch>
            <a:fillRect/>
          </a:stretch>
        </p:blipFill>
        <p:spPr>
          <a:xfrm>
            <a:off x="628650" y="6399147"/>
            <a:ext cx="835224" cy="298730"/>
          </a:xfrm>
          <a:prstGeom prst="rect">
            <a:avLst/>
          </a:prstGeom>
        </p:spPr>
      </p:pic>
      <p:sp>
        <p:nvSpPr>
          <p:cNvPr id="10" name="TextBox 9">
            <a:extLst>
              <a:ext uri="{FF2B5EF4-FFF2-40B4-BE49-F238E27FC236}">
                <a16:creationId xmlns:a16="http://schemas.microsoft.com/office/drawing/2014/main" id="{AD9A014E-7345-4161-B6F8-70E7EA234759}"/>
              </a:ext>
            </a:extLst>
          </p:cNvPr>
          <p:cNvSpPr txBox="1"/>
          <p:nvPr userDrawn="1"/>
        </p:nvSpPr>
        <p:spPr>
          <a:xfrm>
            <a:off x="1454322" y="6445499"/>
            <a:ext cx="3784962" cy="207749"/>
          </a:xfrm>
          <a:prstGeom prst="rect">
            <a:avLst/>
          </a:prstGeom>
          <a:noFill/>
        </p:spPr>
        <p:txBody>
          <a:bodyPr wrap="square" rtlCol="0">
            <a:spAutoFit/>
          </a:bodyPr>
          <a:lstStyle/>
          <a:p>
            <a:r>
              <a:rPr lang="en-US" sz="750" i="1" dirty="0">
                <a:solidFill>
                  <a:schemeClr val="bg1">
                    <a:lumMod val="50000"/>
                  </a:schemeClr>
                </a:solidFill>
              </a:rPr>
              <a:t>Note: All material licensed under Creative Commons Attribution 4.0 International License.</a:t>
            </a:r>
          </a:p>
        </p:txBody>
      </p:sp>
      <p:sp>
        <p:nvSpPr>
          <p:cNvPr id="13" name="Rectangle 12" descr="Yellow sidebar"/>
          <p:cNvSpPr/>
          <p:nvPr userDrawn="1"/>
        </p:nvSpPr>
        <p:spPr>
          <a:xfrm>
            <a:off x="0" y="0"/>
            <a:ext cx="100208" cy="6858000"/>
          </a:xfrm>
          <a:prstGeom prst="rect">
            <a:avLst/>
          </a:prstGeom>
          <a:solidFill>
            <a:srgbClr val="F4CE12"/>
          </a:solidFill>
          <a:ln>
            <a:solidFill>
              <a:srgbClr val="F4CE1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30380847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11" name="Picture 10" descr="Community and Technical Colleges. Washington State Board"/>
          <p:cNvPicPr>
            <a:picLocks noChangeAspect="1"/>
          </p:cNvPicPr>
          <p:nvPr userDrawn="1"/>
        </p:nvPicPr>
        <p:blipFill rotWithShape="1">
          <a:blip r:embed="rId2" cstate="print">
            <a:extLst>
              <a:ext uri="{28A0092B-C50C-407E-A947-70E740481C1C}">
                <a14:useLocalDpi xmlns:a14="http://schemas.microsoft.com/office/drawing/2010/main" val="0"/>
              </a:ext>
            </a:extLst>
          </a:blip>
          <a:srcRect t="12671"/>
          <a:stretch/>
        </p:blipFill>
        <p:spPr>
          <a:xfrm>
            <a:off x="105297" y="154004"/>
            <a:ext cx="3286396" cy="1231537"/>
          </a:xfrm>
          <a:prstGeom prst="rect">
            <a:avLst/>
          </a:prstGeom>
        </p:spPr>
      </p:pic>
      <p:pic>
        <p:nvPicPr>
          <p:cNvPr id="12" name="Picture 11" descr="Header triangles pattern"/>
          <p:cNvPicPr>
            <a:picLocks noChangeAspect="1"/>
          </p:cNvPicPr>
          <p:nvPr userDrawn="1"/>
        </p:nvPicPr>
        <p:blipFill rotWithShape="1">
          <a:blip r:embed="rId3" cstate="print">
            <a:extLst>
              <a:ext uri="{28A0092B-C50C-407E-A947-70E740481C1C}">
                <a14:useLocalDpi xmlns:a14="http://schemas.microsoft.com/office/drawing/2010/main" val="0"/>
              </a:ext>
            </a:extLst>
          </a:blip>
          <a:srcRect t="42267"/>
          <a:stretch/>
        </p:blipFill>
        <p:spPr>
          <a:xfrm>
            <a:off x="5076294" y="0"/>
            <a:ext cx="4067706" cy="1481791"/>
          </a:xfrm>
          <a:prstGeom prst="rect">
            <a:avLst/>
          </a:prstGeom>
        </p:spPr>
      </p:pic>
      <p:sp>
        <p:nvSpPr>
          <p:cNvPr id="14" name="Title 1"/>
          <p:cNvSpPr>
            <a:spLocks noGrp="1"/>
          </p:cNvSpPr>
          <p:nvPr>
            <p:ph type="title"/>
          </p:nvPr>
        </p:nvSpPr>
        <p:spPr>
          <a:xfrm>
            <a:off x="536860" y="1549936"/>
            <a:ext cx="8336975" cy="797070"/>
          </a:xfrm>
          <a:prstGeom prst="rect">
            <a:avLst/>
          </a:prstGeom>
        </p:spPr>
        <p:txBody>
          <a:bodyPr/>
          <a:lstStyle>
            <a:lvl1pPr>
              <a:defRPr sz="3500" cap="all" baseline="0">
                <a:solidFill>
                  <a:srgbClr val="003764"/>
                </a:solidFill>
              </a:defRPr>
            </a:lvl1pPr>
          </a:lstStyle>
          <a:p>
            <a:r>
              <a:rPr lang="en-US"/>
              <a:t>Click to edit Master title style</a:t>
            </a:r>
            <a:endParaRPr lang="en-US" dirty="0"/>
          </a:p>
        </p:txBody>
      </p:sp>
      <p:sp>
        <p:nvSpPr>
          <p:cNvPr id="15" name="Content Placeholder 2"/>
          <p:cNvSpPr>
            <a:spLocks noGrp="1"/>
          </p:cNvSpPr>
          <p:nvPr>
            <p:ph idx="1"/>
          </p:nvPr>
        </p:nvSpPr>
        <p:spPr>
          <a:xfrm>
            <a:off x="536860" y="2415155"/>
            <a:ext cx="8336975" cy="3757046"/>
          </a:xfrm>
          <a:prstGeom prst="rect">
            <a:avLst/>
          </a:prstGeom>
        </p:spPr>
        <p:txBody>
          <a:bodyPr/>
          <a:lstStyle>
            <a:lvl1pPr>
              <a:defRPr>
                <a:solidFill>
                  <a:srgbClr val="003764"/>
                </a:solidFill>
              </a:defRPr>
            </a:lvl1pPr>
            <a:lvl2pPr>
              <a:defRPr>
                <a:solidFill>
                  <a:srgbClr val="003764"/>
                </a:solidFill>
              </a:defRPr>
            </a:lvl2pPr>
            <a:lvl3pPr>
              <a:defRPr>
                <a:solidFill>
                  <a:srgbClr val="003764"/>
                </a:solidFill>
              </a:defRPr>
            </a:lvl3pPr>
            <a:lvl4pPr>
              <a:defRPr>
                <a:solidFill>
                  <a:srgbClr val="003764"/>
                </a:solidFill>
              </a:defRPr>
            </a:lvl4pPr>
            <a:lvl5pPr>
              <a:defRPr>
                <a:solidFill>
                  <a:srgbClr val="003764"/>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3" name="Rectangle 12" descr="Yellow sidebar"/>
          <p:cNvSpPr/>
          <p:nvPr userDrawn="1"/>
        </p:nvSpPr>
        <p:spPr>
          <a:xfrm>
            <a:off x="0" y="0"/>
            <a:ext cx="100208" cy="6858000"/>
          </a:xfrm>
          <a:prstGeom prst="rect">
            <a:avLst/>
          </a:prstGeom>
          <a:solidFill>
            <a:srgbClr val="F4CE12"/>
          </a:solidFill>
          <a:ln>
            <a:solidFill>
              <a:srgbClr val="F4CE1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Date Placeholder 3"/>
          <p:cNvSpPr>
            <a:spLocks noGrp="1"/>
          </p:cNvSpPr>
          <p:nvPr>
            <p:ph type="dt" sz="half" idx="10"/>
          </p:nvPr>
        </p:nvSpPr>
        <p:spPr>
          <a:xfrm>
            <a:off x="628650" y="6483926"/>
            <a:ext cx="2057400" cy="237549"/>
          </a:xfrm>
          <a:prstGeom prst="rect">
            <a:avLst/>
          </a:prstGeom>
        </p:spPr>
        <p:txBody>
          <a:bodyPr/>
          <a:lstStyle>
            <a:lvl1pPr>
              <a:defRPr sz="1100"/>
            </a:lvl1pPr>
          </a:lstStyle>
          <a:p>
            <a:fld id="{F79CB6C7-AD96-437F-A75B-A1987D8D9ACA}" type="datetime1">
              <a:rPr lang="en-US" smtClean="0"/>
              <a:t>2/17/2026</a:t>
            </a:fld>
            <a:endParaRPr lang="en-US"/>
          </a:p>
        </p:txBody>
      </p:sp>
      <p:sp>
        <p:nvSpPr>
          <p:cNvPr id="16" name="Footer Placeholder 4"/>
          <p:cNvSpPr>
            <a:spLocks noGrp="1"/>
          </p:cNvSpPr>
          <p:nvPr>
            <p:ph type="ftr" sz="quarter" idx="11"/>
          </p:nvPr>
        </p:nvSpPr>
        <p:spPr>
          <a:xfrm>
            <a:off x="3028950" y="6483926"/>
            <a:ext cx="3086100" cy="237549"/>
          </a:xfrm>
          <a:prstGeom prst="rect">
            <a:avLst/>
          </a:prstGeom>
        </p:spPr>
        <p:txBody>
          <a:bodyPr/>
          <a:lstStyle>
            <a:lvl1pPr>
              <a:defRPr sz="1100"/>
            </a:lvl1pPr>
          </a:lstStyle>
          <a:p>
            <a:endParaRPr lang="en-US"/>
          </a:p>
        </p:txBody>
      </p:sp>
      <p:sp>
        <p:nvSpPr>
          <p:cNvPr id="17" name="Slide Number Placeholder 5"/>
          <p:cNvSpPr>
            <a:spLocks noGrp="1"/>
          </p:cNvSpPr>
          <p:nvPr>
            <p:ph type="sldNum" sz="quarter" idx="12"/>
          </p:nvPr>
        </p:nvSpPr>
        <p:spPr>
          <a:xfrm>
            <a:off x="8406245" y="6483926"/>
            <a:ext cx="467590" cy="237549"/>
          </a:xfrm>
          <a:prstGeom prst="rect">
            <a:avLst/>
          </a:prstGeom>
        </p:spPr>
        <p:txBody>
          <a:bodyPr/>
          <a:lstStyle>
            <a:lvl1pPr algn="r">
              <a:defRPr sz="1100"/>
            </a:lvl1pPr>
          </a:lstStyle>
          <a:p>
            <a:fld id="{DEE5BC03-7CE3-4FE3-BC0A-0ACCA8AC1F24}" type="slidenum">
              <a:rPr lang="en-US" smtClean="0"/>
              <a:pPr/>
              <a:t>‹#›</a:t>
            </a:fld>
            <a:endParaRPr lang="en-US" dirty="0"/>
          </a:p>
        </p:txBody>
      </p:sp>
    </p:spTree>
    <p:extLst>
      <p:ext uri="{BB962C8B-B14F-4D97-AF65-F5344CB8AC3E}">
        <p14:creationId xmlns:p14="http://schemas.microsoft.com/office/powerpoint/2010/main" val="28017808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pic>
        <p:nvPicPr>
          <p:cNvPr id="13" name="Picture 12" descr="Community and Technical Colleges. Washington State Board."/>
          <p:cNvPicPr>
            <a:picLocks noChangeAspect="1"/>
          </p:cNvPicPr>
          <p:nvPr userDrawn="1"/>
        </p:nvPicPr>
        <p:blipFill rotWithShape="1">
          <a:blip r:embed="rId2" cstate="print">
            <a:extLst>
              <a:ext uri="{28A0092B-C50C-407E-A947-70E740481C1C}">
                <a14:useLocalDpi xmlns:a14="http://schemas.microsoft.com/office/drawing/2010/main" val="0"/>
              </a:ext>
            </a:extLst>
          </a:blip>
          <a:srcRect t="12671"/>
          <a:stretch/>
        </p:blipFill>
        <p:spPr>
          <a:xfrm>
            <a:off x="105297" y="154004"/>
            <a:ext cx="3286396" cy="1231537"/>
          </a:xfrm>
          <a:prstGeom prst="rect">
            <a:avLst/>
          </a:prstGeom>
        </p:spPr>
      </p:pic>
      <p:pic>
        <p:nvPicPr>
          <p:cNvPr id="11" name="Picture 10" descr="Header triangles pattern"/>
          <p:cNvPicPr>
            <a:picLocks noChangeAspect="1"/>
          </p:cNvPicPr>
          <p:nvPr userDrawn="1"/>
        </p:nvPicPr>
        <p:blipFill rotWithShape="1">
          <a:blip r:embed="rId3" cstate="print">
            <a:extLst>
              <a:ext uri="{28A0092B-C50C-407E-A947-70E740481C1C}">
                <a14:useLocalDpi xmlns:a14="http://schemas.microsoft.com/office/drawing/2010/main" val="0"/>
              </a:ext>
            </a:extLst>
          </a:blip>
          <a:srcRect t="42267"/>
          <a:stretch/>
        </p:blipFill>
        <p:spPr>
          <a:xfrm>
            <a:off x="5076294" y="0"/>
            <a:ext cx="4067706" cy="1481791"/>
          </a:xfrm>
          <a:prstGeom prst="rect">
            <a:avLst/>
          </a:prstGeom>
        </p:spPr>
      </p:pic>
      <p:sp>
        <p:nvSpPr>
          <p:cNvPr id="14" name="Title 1"/>
          <p:cNvSpPr>
            <a:spLocks noGrp="1"/>
          </p:cNvSpPr>
          <p:nvPr>
            <p:ph type="title"/>
          </p:nvPr>
        </p:nvSpPr>
        <p:spPr>
          <a:xfrm>
            <a:off x="582468" y="1709744"/>
            <a:ext cx="8270588" cy="2852737"/>
          </a:xfrm>
          <a:prstGeom prst="rect">
            <a:avLst/>
          </a:prstGeom>
        </p:spPr>
        <p:txBody>
          <a:bodyPr anchor="b"/>
          <a:lstStyle>
            <a:lvl1pPr>
              <a:defRPr sz="4800" cap="all" baseline="0">
                <a:solidFill>
                  <a:srgbClr val="003764"/>
                </a:solidFill>
              </a:defRPr>
            </a:lvl1pPr>
          </a:lstStyle>
          <a:p>
            <a:r>
              <a:rPr lang="en-US"/>
              <a:t>Click to edit Master title style</a:t>
            </a:r>
            <a:endParaRPr lang="en-US" dirty="0"/>
          </a:p>
        </p:txBody>
      </p:sp>
      <p:sp>
        <p:nvSpPr>
          <p:cNvPr id="15" name="Text Placeholder 2"/>
          <p:cNvSpPr>
            <a:spLocks noGrp="1"/>
          </p:cNvSpPr>
          <p:nvPr>
            <p:ph type="body" idx="1"/>
          </p:nvPr>
        </p:nvSpPr>
        <p:spPr>
          <a:xfrm>
            <a:off x="582468" y="4589469"/>
            <a:ext cx="8270588" cy="1500187"/>
          </a:xfrm>
          <a:prstGeom prst="rect">
            <a:avLst/>
          </a:prstGeom>
        </p:spPr>
        <p:txBody>
          <a:bodyPr/>
          <a:lstStyle>
            <a:lvl1pPr marL="0" indent="0">
              <a:buNone/>
              <a:defRPr sz="2400">
                <a:solidFill>
                  <a:srgbClr val="003764"/>
                </a:solidFill>
              </a:defRPr>
            </a:lvl1pPr>
            <a:lvl2pPr marL="457178" indent="0">
              <a:buNone/>
              <a:defRPr sz="2000">
                <a:solidFill>
                  <a:schemeClr val="tx1">
                    <a:tint val="75000"/>
                  </a:schemeClr>
                </a:solidFill>
              </a:defRPr>
            </a:lvl2pPr>
            <a:lvl3pPr marL="914354" indent="0">
              <a:buNone/>
              <a:defRPr sz="1800">
                <a:solidFill>
                  <a:schemeClr val="tx1">
                    <a:tint val="75000"/>
                  </a:schemeClr>
                </a:solidFill>
              </a:defRPr>
            </a:lvl3pPr>
            <a:lvl4pPr marL="1371532" indent="0">
              <a:buNone/>
              <a:defRPr sz="1600">
                <a:solidFill>
                  <a:schemeClr val="tx1">
                    <a:tint val="75000"/>
                  </a:schemeClr>
                </a:solidFill>
              </a:defRPr>
            </a:lvl4pPr>
            <a:lvl5pPr marL="1828709" indent="0">
              <a:buNone/>
              <a:defRPr sz="1600">
                <a:solidFill>
                  <a:schemeClr val="tx1">
                    <a:tint val="75000"/>
                  </a:schemeClr>
                </a:solidFill>
              </a:defRPr>
            </a:lvl5pPr>
            <a:lvl6pPr marL="2285886" indent="0">
              <a:buNone/>
              <a:defRPr sz="1600">
                <a:solidFill>
                  <a:schemeClr val="tx1">
                    <a:tint val="75000"/>
                  </a:schemeClr>
                </a:solidFill>
              </a:defRPr>
            </a:lvl6pPr>
            <a:lvl7pPr marL="2743062" indent="0">
              <a:buNone/>
              <a:defRPr sz="1600">
                <a:solidFill>
                  <a:schemeClr val="tx1">
                    <a:tint val="75000"/>
                  </a:schemeClr>
                </a:solidFill>
              </a:defRPr>
            </a:lvl7pPr>
            <a:lvl8pPr marL="3200240" indent="0">
              <a:buNone/>
              <a:defRPr sz="1600">
                <a:solidFill>
                  <a:schemeClr val="tx1">
                    <a:tint val="75000"/>
                  </a:schemeClr>
                </a:solidFill>
              </a:defRPr>
            </a:lvl8pPr>
            <a:lvl9pPr marL="3657418" indent="0">
              <a:buNone/>
              <a:defRPr sz="1600">
                <a:solidFill>
                  <a:schemeClr val="tx1">
                    <a:tint val="75000"/>
                  </a:schemeClr>
                </a:solidFill>
              </a:defRPr>
            </a:lvl9pPr>
          </a:lstStyle>
          <a:p>
            <a:pPr lvl="0"/>
            <a:r>
              <a:rPr lang="en-US"/>
              <a:t>Edit Master text styles</a:t>
            </a:r>
          </a:p>
        </p:txBody>
      </p:sp>
      <p:sp>
        <p:nvSpPr>
          <p:cNvPr id="12" name="Rectangle 11" descr="Yellow sidebar"/>
          <p:cNvSpPr/>
          <p:nvPr userDrawn="1"/>
        </p:nvSpPr>
        <p:spPr>
          <a:xfrm>
            <a:off x="0" y="0"/>
            <a:ext cx="100208" cy="6858000"/>
          </a:xfrm>
          <a:prstGeom prst="rect">
            <a:avLst/>
          </a:prstGeom>
          <a:solidFill>
            <a:srgbClr val="F4CE12"/>
          </a:solidFill>
          <a:ln>
            <a:solidFill>
              <a:srgbClr val="F4CE1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Date Placeholder 3"/>
          <p:cNvSpPr>
            <a:spLocks noGrp="1"/>
          </p:cNvSpPr>
          <p:nvPr>
            <p:ph type="dt" sz="half" idx="10"/>
          </p:nvPr>
        </p:nvSpPr>
        <p:spPr>
          <a:xfrm>
            <a:off x="628650" y="6483926"/>
            <a:ext cx="2057400" cy="237549"/>
          </a:xfrm>
          <a:prstGeom prst="rect">
            <a:avLst/>
          </a:prstGeom>
        </p:spPr>
        <p:txBody>
          <a:bodyPr/>
          <a:lstStyle>
            <a:lvl1pPr>
              <a:defRPr sz="1100"/>
            </a:lvl1pPr>
          </a:lstStyle>
          <a:p>
            <a:fld id="{0E68BEF8-F67A-4B64-B2F2-CC4AA048128C}" type="datetime1">
              <a:rPr lang="en-US" smtClean="0"/>
              <a:t>2/17/2026</a:t>
            </a:fld>
            <a:endParaRPr lang="en-US"/>
          </a:p>
        </p:txBody>
      </p:sp>
      <p:sp>
        <p:nvSpPr>
          <p:cNvPr id="16" name="Footer Placeholder 4"/>
          <p:cNvSpPr>
            <a:spLocks noGrp="1"/>
          </p:cNvSpPr>
          <p:nvPr>
            <p:ph type="ftr" sz="quarter" idx="11"/>
          </p:nvPr>
        </p:nvSpPr>
        <p:spPr>
          <a:xfrm>
            <a:off x="3028950" y="6483926"/>
            <a:ext cx="3086100" cy="237549"/>
          </a:xfrm>
          <a:prstGeom prst="rect">
            <a:avLst/>
          </a:prstGeom>
        </p:spPr>
        <p:txBody>
          <a:bodyPr/>
          <a:lstStyle>
            <a:lvl1pPr>
              <a:defRPr sz="1100"/>
            </a:lvl1pPr>
          </a:lstStyle>
          <a:p>
            <a:endParaRPr lang="en-US"/>
          </a:p>
        </p:txBody>
      </p:sp>
      <p:sp>
        <p:nvSpPr>
          <p:cNvPr id="17" name="Slide Number Placeholder 5"/>
          <p:cNvSpPr>
            <a:spLocks noGrp="1"/>
          </p:cNvSpPr>
          <p:nvPr>
            <p:ph type="sldNum" sz="quarter" idx="12"/>
          </p:nvPr>
        </p:nvSpPr>
        <p:spPr>
          <a:xfrm>
            <a:off x="8416636" y="6529852"/>
            <a:ext cx="457199" cy="191623"/>
          </a:xfrm>
          <a:prstGeom prst="rect">
            <a:avLst/>
          </a:prstGeom>
        </p:spPr>
        <p:txBody>
          <a:bodyPr/>
          <a:lstStyle>
            <a:lvl1pPr algn="r">
              <a:defRPr sz="1100"/>
            </a:lvl1pPr>
          </a:lstStyle>
          <a:p>
            <a:fld id="{DEE5BC03-7CE3-4FE3-BC0A-0ACCA8AC1F24}" type="slidenum">
              <a:rPr lang="en-US" smtClean="0"/>
              <a:pPr/>
              <a:t>‹#›</a:t>
            </a:fld>
            <a:endParaRPr lang="en-US" dirty="0"/>
          </a:p>
        </p:txBody>
      </p:sp>
    </p:spTree>
    <p:extLst>
      <p:ext uri="{BB962C8B-B14F-4D97-AF65-F5344CB8AC3E}">
        <p14:creationId xmlns:p14="http://schemas.microsoft.com/office/powerpoint/2010/main" val="22739498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pic>
        <p:nvPicPr>
          <p:cNvPr id="14" name="Picture 13" descr="Community and Technical Colleges. Washington State Board."/>
          <p:cNvPicPr>
            <a:picLocks noChangeAspect="1"/>
          </p:cNvPicPr>
          <p:nvPr userDrawn="1"/>
        </p:nvPicPr>
        <p:blipFill rotWithShape="1">
          <a:blip r:embed="rId2" cstate="print">
            <a:extLst>
              <a:ext uri="{28A0092B-C50C-407E-A947-70E740481C1C}">
                <a14:useLocalDpi xmlns:a14="http://schemas.microsoft.com/office/drawing/2010/main" val="0"/>
              </a:ext>
            </a:extLst>
          </a:blip>
          <a:srcRect t="12671"/>
          <a:stretch/>
        </p:blipFill>
        <p:spPr>
          <a:xfrm>
            <a:off x="105297" y="154004"/>
            <a:ext cx="3286396" cy="1231537"/>
          </a:xfrm>
          <a:prstGeom prst="rect">
            <a:avLst/>
          </a:prstGeom>
        </p:spPr>
      </p:pic>
      <p:pic>
        <p:nvPicPr>
          <p:cNvPr id="12" name="Picture 11" descr="Header triangles pattern"/>
          <p:cNvPicPr>
            <a:picLocks noChangeAspect="1"/>
          </p:cNvPicPr>
          <p:nvPr userDrawn="1"/>
        </p:nvPicPr>
        <p:blipFill rotWithShape="1">
          <a:blip r:embed="rId3" cstate="print">
            <a:extLst>
              <a:ext uri="{28A0092B-C50C-407E-A947-70E740481C1C}">
                <a14:useLocalDpi xmlns:a14="http://schemas.microsoft.com/office/drawing/2010/main" val="0"/>
              </a:ext>
            </a:extLst>
          </a:blip>
          <a:srcRect t="42267"/>
          <a:stretch/>
        </p:blipFill>
        <p:spPr>
          <a:xfrm>
            <a:off x="5076294" y="0"/>
            <a:ext cx="4067706" cy="1481791"/>
          </a:xfrm>
          <a:prstGeom prst="rect">
            <a:avLst/>
          </a:prstGeom>
        </p:spPr>
      </p:pic>
      <p:sp>
        <p:nvSpPr>
          <p:cNvPr id="15" name="Title 1"/>
          <p:cNvSpPr>
            <a:spLocks noGrp="1"/>
          </p:cNvSpPr>
          <p:nvPr>
            <p:ph type="title"/>
          </p:nvPr>
        </p:nvSpPr>
        <p:spPr>
          <a:xfrm>
            <a:off x="422561" y="1462241"/>
            <a:ext cx="8534403" cy="719850"/>
          </a:xfrm>
          <a:prstGeom prst="rect">
            <a:avLst/>
          </a:prstGeom>
        </p:spPr>
        <p:txBody>
          <a:bodyPr/>
          <a:lstStyle>
            <a:lvl1pPr>
              <a:defRPr sz="3500" cap="all" baseline="0">
                <a:solidFill>
                  <a:srgbClr val="003764"/>
                </a:solidFill>
              </a:defRPr>
            </a:lvl1pPr>
          </a:lstStyle>
          <a:p>
            <a:r>
              <a:rPr lang="en-US"/>
              <a:t>Click to edit Master title style</a:t>
            </a:r>
            <a:endParaRPr lang="en-US" dirty="0"/>
          </a:p>
        </p:txBody>
      </p:sp>
      <p:sp>
        <p:nvSpPr>
          <p:cNvPr id="16" name="Content Placeholder 2"/>
          <p:cNvSpPr>
            <a:spLocks noGrp="1"/>
          </p:cNvSpPr>
          <p:nvPr>
            <p:ph sz="half" idx="1"/>
          </p:nvPr>
        </p:nvSpPr>
        <p:spPr>
          <a:xfrm>
            <a:off x="422561" y="2400300"/>
            <a:ext cx="4014357" cy="3969327"/>
          </a:xfrm>
          <a:prstGeom prst="rect">
            <a:avLst/>
          </a:prstGeom>
        </p:spPr>
        <p:txBody>
          <a:bodyPr/>
          <a:lstStyle>
            <a:lvl1pPr>
              <a:defRPr>
                <a:solidFill>
                  <a:srgbClr val="003764"/>
                </a:solidFill>
              </a:defRPr>
            </a:lvl1pPr>
            <a:lvl2pPr>
              <a:defRPr>
                <a:solidFill>
                  <a:srgbClr val="003764"/>
                </a:solidFill>
              </a:defRPr>
            </a:lvl2pPr>
            <a:lvl3pPr>
              <a:defRPr>
                <a:solidFill>
                  <a:srgbClr val="003764"/>
                </a:solidFill>
              </a:defRPr>
            </a:lvl3pPr>
            <a:lvl4pPr>
              <a:defRPr>
                <a:solidFill>
                  <a:srgbClr val="003764"/>
                </a:solidFill>
              </a:defRPr>
            </a:lvl4pPr>
            <a:lvl5pPr>
              <a:defRPr>
                <a:solidFill>
                  <a:srgbClr val="003764"/>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7" name="Content Placeholder 3"/>
          <p:cNvSpPr>
            <a:spLocks noGrp="1"/>
          </p:cNvSpPr>
          <p:nvPr>
            <p:ph sz="half" idx="2"/>
          </p:nvPr>
        </p:nvSpPr>
        <p:spPr>
          <a:xfrm>
            <a:off x="4759271" y="2400304"/>
            <a:ext cx="4197693" cy="3969323"/>
          </a:xfrm>
          <a:prstGeom prst="rect">
            <a:avLst/>
          </a:prstGeom>
        </p:spPr>
        <p:txBody>
          <a:bodyPr/>
          <a:lstStyle>
            <a:lvl1pPr>
              <a:defRPr>
                <a:solidFill>
                  <a:srgbClr val="003764"/>
                </a:solidFill>
              </a:defRPr>
            </a:lvl1pPr>
            <a:lvl2pPr>
              <a:defRPr>
                <a:solidFill>
                  <a:srgbClr val="003764"/>
                </a:solidFill>
              </a:defRPr>
            </a:lvl2pPr>
            <a:lvl3pPr>
              <a:defRPr>
                <a:solidFill>
                  <a:srgbClr val="003764"/>
                </a:solidFill>
              </a:defRPr>
            </a:lvl3pPr>
            <a:lvl4pPr>
              <a:defRPr>
                <a:solidFill>
                  <a:srgbClr val="003764"/>
                </a:solidFill>
              </a:defRPr>
            </a:lvl4pPr>
            <a:lvl5pPr>
              <a:defRPr>
                <a:solidFill>
                  <a:srgbClr val="003764"/>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3" name="Rectangle 12" descr="Yellow sidebar"/>
          <p:cNvSpPr/>
          <p:nvPr userDrawn="1"/>
        </p:nvSpPr>
        <p:spPr>
          <a:xfrm>
            <a:off x="0" y="0"/>
            <a:ext cx="100208" cy="6858000"/>
          </a:xfrm>
          <a:prstGeom prst="rect">
            <a:avLst/>
          </a:prstGeom>
          <a:solidFill>
            <a:srgbClr val="F4CE12"/>
          </a:solidFill>
          <a:ln>
            <a:solidFill>
              <a:srgbClr val="F4CE1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Date Placeholder 3"/>
          <p:cNvSpPr>
            <a:spLocks noGrp="1"/>
          </p:cNvSpPr>
          <p:nvPr>
            <p:ph type="dt" sz="half" idx="10"/>
          </p:nvPr>
        </p:nvSpPr>
        <p:spPr>
          <a:xfrm>
            <a:off x="628650" y="6483926"/>
            <a:ext cx="2057400" cy="237549"/>
          </a:xfrm>
          <a:prstGeom prst="rect">
            <a:avLst/>
          </a:prstGeom>
        </p:spPr>
        <p:txBody>
          <a:bodyPr/>
          <a:lstStyle>
            <a:lvl1pPr>
              <a:defRPr sz="1100"/>
            </a:lvl1pPr>
          </a:lstStyle>
          <a:p>
            <a:fld id="{1001848F-E7F6-4E55-B1DE-CC691BBD4F09}" type="datetime1">
              <a:rPr lang="en-US" smtClean="0"/>
              <a:t>2/17/2026</a:t>
            </a:fld>
            <a:endParaRPr lang="en-US"/>
          </a:p>
        </p:txBody>
      </p:sp>
      <p:sp>
        <p:nvSpPr>
          <p:cNvPr id="18" name="Footer Placeholder 4"/>
          <p:cNvSpPr>
            <a:spLocks noGrp="1"/>
          </p:cNvSpPr>
          <p:nvPr>
            <p:ph type="ftr" sz="quarter" idx="11"/>
          </p:nvPr>
        </p:nvSpPr>
        <p:spPr>
          <a:xfrm>
            <a:off x="3028950" y="6483926"/>
            <a:ext cx="3086100" cy="237549"/>
          </a:xfrm>
          <a:prstGeom prst="rect">
            <a:avLst/>
          </a:prstGeom>
        </p:spPr>
        <p:txBody>
          <a:bodyPr/>
          <a:lstStyle>
            <a:lvl1pPr>
              <a:defRPr sz="1100"/>
            </a:lvl1pPr>
          </a:lstStyle>
          <a:p>
            <a:endParaRPr lang="en-US"/>
          </a:p>
        </p:txBody>
      </p:sp>
      <p:sp>
        <p:nvSpPr>
          <p:cNvPr id="19" name="Slide Number Placeholder 5"/>
          <p:cNvSpPr>
            <a:spLocks noGrp="1"/>
          </p:cNvSpPr>
          <p:nvPr>
            <p:ph type="sldNum" sz="quarter" idx="12"/>
          </p:nvPr>
        </p:nvSpPr>
        <p:spPr>
          <a:xfrm>
            <a:off x="8416636" y="6529852"/>
            <a:ext cx="457199" cy="191623"/>
          </a:xfrm>
          <a:prstGeom prst="rect">
            <a:avLst/>
          </a:prstGeom>
        </p:spPr>
        <p:txBody>
          <a:bodyPr/>
          <a:lstStyle>
            <a:lvl1pPr algn="r">
              <a:defRPr sz="1100"/>
            </a:lvl1pPr>
          </a:lstStyle>
          <a:p>
            <a:fld id="{DEE5BC03-7CE3-4FE3-BC0A-0ACCA8AC1F24}" type="slidenum">
              <a:rPr lang="en-US" smtClean="0"/>
              <a:pPr/>
              <a:t>‹#›</a:t>
            </a:fld>
            <a:endParaRPr lang="en-US" dirty="0"/>
          </a:p>
        </p:txBody>
      </p:sp>
    </p:spTree>
    <p:extLst>
      <p:ext uri="{BB962C8B-B14F-4D97-AF65-F5344CB8AC3E}">
        <p14:creationId xmlns:p14="http://schemas.microsoft.com/office/powerpoint/2010/main" val="42271857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pic>
        <p:nvPicPr>
          <p:cNvPr id="15" name="Picture 14" descr="Community and Technical Colleges. Washington State Board."/>
          <p:cNvPicPr>
            <a:picLocks noChangeAspect="1"/>
          </p:cNvPicPr>
          <p:nvPr userDrawn="1"/>
        </p:nvPicPr>
        <p:blipFill rotWithShape="1">
          <a:blip r:embed="rId2" cstate="print">
            <a:extLst>
              <a:ext uri="{28A0092B-C50C-407E-A947-70E740481C1C}">
                <a14:useLocalDpi xmlns:a14="http://schemas.microsoft.com/office/drawing/2010/main" val="0"/>
              </a:ext>
            </a:extLst>
          </a:blip>
          <a:srcRect t="12671"/>
          <a:stretch/>
        </p:blipFill>
        <p:spPr>
          <a:xfrm>
            <a:off x="105297" y="154004"/>
            <a:ext cx="3286396" cy="1231537"/>
          </a:xfrm>
          <a:prstGeom prst="rect">
            <a:avLst/>
          </a:prstGeom>
        </p:spPr>
      </p:pic>
      <p:pic>
        <p:nvPicPr>
          <p:cNvPr id="13" name="Picture 12" descr="Header triangles pattern"/>
          <p:cNvPicPr>
            <a:picLocks noChangeAspect="1"/>
          </p:cNvPicPr>
          <p:nvPr userDrawn="1"/>
        </p:nvPicPr>
        <p:blipFill rotWithShape="1">
          <a:blip r:embed="rId3" cstate="print">
            <a:extLst>
              <a:ext uri="{28A0092B-C50C-407E-A947-70E740481C1C}">
                <a14:useLocalDpi xmlns:a14="http://schemas.microsoft.com/office/drawing/2010/main" val="0"/>
              </a:ext>
            </a:extLst>
          </a:blip>
          <a:srcRect t="42267"/>
          <a:stretch/>
        </p:blipFill>
        <p:spPr>
          <a:xfrm>
            <a:off x="5076294" y="4063"/>
            <a:ext cx="4067706" cy="1481791"/>
          </a:xfrm>
          <a:prstGeom prst="rect">
            <a:avLst/>
          </a:prstGeom>
        </p:spPr>
      </p:pic>
      <p:sp>
        <p:nvSpPr>
          <p:cNvPr id="16" name="Title 1"/>
          <p:cNvSpPr>
            <a:spLocks noGrp="1"/>
          </p:cNvSpPr>
          <p:nvPr>
            <p:ph type="title"/>
          </p:nvPr>
        </p:nvSpPr>
        <p:spPr>
          <a:xfrm>
            <a:off x="507276" y="1485854"/>
            <a:ext cx="8335388" cy="736311"/>
          </a:xfrm>
          <a:prstGeom prst="rect">
            <a:avLst/>
          </a:prstGeom>
        </p:spPr>
        <p:txBody>
          <a:bodyPr/>
          <a:lstStyle>
            <a:lvl1pPr>
              <a:defRPr sz="3500" cap="all" baseline="0">
                <a:solidFill>
                  <a:srgbClr val="003764"/>
                </a:solidFill>
              </a:defRPr>
            </a:lvl1pPr>
          </a:lstStyle>
          <a:p>
            <a:r>
              <a:rPr lang="en-US"/>
              <a:t>Click to edit Master title style</a:t>
            </a:r>
            <a:endParaRPr lang="en-US" dirty="0"/>
          </a:p>
        </p:txBody>
      </p:sp>
      <p:sp>
        <p:nvSpPr>
          <p:cNvPr id="17" name="Text Placeholder 2"/>
          <p:cNvSpPr>
            <a:spLocks noGrp="1"/>
          </p:cNvSpPr>
          <p:nvPr>
            <p:ph type="body" idx="1"/>
          </p:nvPr>
        </p:nvSpPr>
        <p:spPr>
          <a:xfrm>
            <a:off x="507278" y="2385434"/>
            <a:ext cx="4002378" cy="524893"/>
          </a:xfrm>
          <a:prstGeom prst="rect">
            <a:avLst/>
          </a:prstGeom>
        </p:spPr>
        <p:txBody>
          <a:bodyPr anchor="b"/>
          <a:lstStyle>
            <a:lvl1pPr marL="0" indent="0">
              <a:buNone/>
              <a:defRPr sz="2400" b="1">
                <a:solidFill>
                  <a:srgbClr val="003764"/>
                </a:solidFill>
              </a:defRPr>
            </a:lvl1pPr>
            <a:lvl2pPr marL="457178" indent="0">
              <a:buNone/>
              <a:defRPr sz="2000" b="1"/>
            </a:lvl2pPr>
            <a:lvl3pPr marL="914354" indent="0">
              <a:buNone/>
              <a:defRPr sz="1800" b="1"/>
            </a:lvl3pPr>
            <a:lvl4pPr marL="1371532" indent="0">
              <a:buNone/>
              <a:defRPr sz="1600" b="1"/>
            </a:lvl4pPr>
            <a:lvl5pPr marL="1828709" indent="0">
              <a:buNone/>
              <a:defRPr sz="1600" b="1"/>
            </a:lvl5pPr>
            <a:lvl6pPr marL="2285886" indent="0">
              <a:buNone/>
              <a:defRPr sz="1600" b="1"/>
            </a:lvl6pPr>
            <a:lvl7pPr marL="2743062" indent="0">
              <a:buNone/>
              <a:defRPr sz="1600" b="1"/>
            </a:lvl7pPr>
            <a:lvl8pPr marL="3200240" indent="0">
              <a:buNone/>
              <a:defRPr sz="1600" b="1"/>
            </a:lvl8pPr>
            <a:lvl9pPr marL="3657418" indent="0">
              <a:buNone/>
              <a:defRPr sz="1600" b="1"/>
            </a:lvl9pPr>
          </a:lstStyle>
          <a:p>
            <a:pPr lvl="0"/>
            <a:r>
              <a:rPr lang="en-US"/>
              <a:t>Edit Master text styles</a:t>
            </a:r>
          </a:p>
        </p:txBody>
      </p:sp>
      <p:sp>
        <p:nvSpPr>
          <p:cNvPr id="18" name="Content Placeholder 3"/>
          <p:cNvSpPr>
            <a:spLocks noGrp="1"/>
          </p:cNvSpPr>
          <p:nvPr>
            <p:ph sz="half" idx="2"/>
          </p:nvPr>
        </p:nvSpPr>
        <p:spPr>
          <a:xfrm>
            <a:off x="507278" y="3003840"/>
            <a:ext cx="4002378" cy="3313833"/>
          </a:xfrm>
          <a:prstGeom prst="rect">
            <a:avLst/>
          </a:prstGeom>
        </p:spPr>
        <p:txBody>
          <a:bodyPr/>
          <a:lstStyle>
            <a:lvl1pPr>
              <a:defRPr>
                <a:solidFill>
                  <a:srgbClr val="003764"/>
                </a:solidFill>
              </a:defRPr>
            </a:lvl1pPr>
            <a:lvl2pPr>
              <a:defRPr>
                <a:solidFill>
                  <a:srgbClr val="003764"/>
                </a:solidFill>
              </a:defRPr>
            </a:lvl2pPr>
            <a:lvl3pPr>
              <a:defRPr>
                <a:solidFill>
                  <a:srgbClr val="003764"/>
                </a:solidFill>
              </a:defRPr>
            </a:lvl3pPr>
            <a:lvl4pPr>
              <a:defRPr>
                <a:solidFill>
                  <a:srgbClr val="003764"/>
                </a:solidFill>
              </a:defRPr>
            </a:lvl4pPr>
            <a:lvl5pPr>
              <a:defRPr>
                <a:solidFill>
                  <a:srgbClr val="003764"/>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9" name="Text Placeholder 4"/>
          <p:cNvSpPr>
            <a:spLocks noGrp="1"/>
          </p:cNvSpPr>
          <p:nvPr>
            <p:ph type="body" sz="quarter" idx="3"/>
          </p:nvPr>
        </p:nvSpPr>
        <p:spPr>
          <a:xfrm>
            <a:off x="4790207" y="2385430"/>
            <a:ext cx="4052457" cy="524894"/>
          </a:xfrm>
          <a:prstGeom prst="rect">
            <a:avLst/>
          </a:prstGeom>
        </p:spPr>
        <p:txBody>
          <a:bodyPr anchor="b"/>
          <a:lstStyle>
            <a:lvl1pPr marL="0" indent="0">
              <a:buNone/>
              <a:defRPr sz="2400" b="1">
                <a:solidFill>
                  <a:srgbClr val="003764"/>
                </a:solidFill>
              </a:defRPr>
            </a:lvl1pPr>
            <a:lvl2pPr marL="457178" indent="0">
              <a:buNone/>
              <a:defRPr sz="2000" b="1"/>
            </a:lvl2pPr>
            <a:lvl3pPr marL="914354" indent="0">
              <a:buNone/>
              <a:defRPr sz="1800" b="1"/>
            </a:lvl3pPr>
            <a:lvl4pPr marL="1371532" indent="0">
              <a:buNone/>
              <a:defRPr sz="1600" b="1"/>
            </a:lvl4pPr>
            <a:lvl5pPr marL="1828709" indent="0">
              <a:buNone/>
              <a:defRPr sz="1600" b="1"/>
            </a:lvl5pPr>
            <a:lvl6pPr marL="2285886" indent="0">
              <a:buNone/>
              <a:defRPr sz="1600" b="1"/>
            </a:lvl6pPr>
            <a:lvl7pPr marL="2743062" indent="0">
              <a:buNone/>
              <a:defRPr sz="1600" b="1"/>
            </a:lvl7pPr>
            <a:lvl8pPr marL="3200240" indent="0">
              <a:buNone/>
              <a:defRPr sz="1600" b="1"/>
            </a:lvl8pPr>
            <a:lvl9pPr marL="3657418" indent="0">
              <a:buNone/>
              <a:defRPr sz="1600" b="1"/>
            </a:lvl9pPr>
          </a:lstStyle>
          <a:p>
            <a:pPr lvl="0"/>
            <a:r>
              <a:rPr lang="en-US"/>
              <a:t>Edit Master text styles</a:t>
            </a:r>
          </a:p>
        </p:txBody>
      </p:sp>
      <p:sp>
        <p:nvSpPr>
          <p:cNvPr id="20" name="Content Placeholder 5"/>
          <p:cNvSpPr>
            <a:spLocks noGrp="1"/>
          </p:cNvSpPr>
          <p:nvPr>
            <p:ph sz="quarter" idx="4"/>
          </p:nvPr>
        </p:nvSpPr>
        <p:spPr>
          <a:xfrm>
            <a:off x="4790207" y="3003840"/>
            <a:ext cx="4052457" cy="3313833"/>
          </a:xfrm>
          <a:prstGeom prst="rect">
            <a:avLst/>
          </a:prstGeom>
        </p:spPr>
        <p:txBody>
          <a:bodyPr/>
          <a:lstStyle>
            <a:lvl1pPr>
              <a:defRPr>
                <a:solidFill>
                  <a:srgbClr val="003764"/>
                </a:solidFill>
              </a:defRPr>
            </a:lvl1pPr>
            <a:lvl2pPr>
              <a:defRPr>
                <a:solidFill>
                  <a:srgbClr val="003764"/>
                </a:solidFill>
              </a:defRPr>
            </a:lvl2pPr>
            <a:lvl3pPr>
              <a:defRPr>
                <a:solidFill>
                  <a:srgbClr val="003764"/>
                </a:solidFill>
              </a:defRPr>
            </a:lvl3pPr>
            <a:lvl4pPr>
              <a:defRPr>
                <a:solidFill>
                  <a:srgbClr val="003764"/>
                </a:solidFill>
              </a:defRPr>
            </a:lvl4pPr>
            <a:lvl5pPr>
              <a:defRPr>
                <a:solidFill>
                  <a:srgbClr val="003764"/>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4" name="Rectangle 13" descr="Yellow sidebar"/>
          <p:cNvSpPr/>
          <p:nvPr userDrawn="1"/>
        </p:nvSpPr>
        <p:spPr>
          <a:xfrm>
            <a:off x="0" y="0"/>
            <a:ext cx="100208" cy="6858000"/>
          </a:xfrm>
          <a:prstGeom prst="rect">
            <a:avLst/>
          </a:prstGeom>
          <a:solidFill>
            <a:srgbClr val="F4CE12"/>
          </a:solidFill>
          <a:ln>
            <a:solidFill>
              <a:srgbClr val="F4CE1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Date Placeholder 3"/>
          <p:cNvSpPr>
            <a:spLocks noGrp="1"/>
          </p:cNvSpPr>
          <p:nvPr>
            <p:ph type="dt" sz="half" idx="10"/>
          </p:nvPr>
        </p:nvSpPr>
        <p:spPr>
          <a:xfrm>
            <a:off x="628650" y="6483926"/>
            <a:ext cx="2057400" cy="237549"/>
          </a:xfrm>
          <a:prstGeom prst="rect">
            <a:avLst/>
          </a:prstGeom>
        </p:spPr>
        <p:txBody>
          <a:bodyPr/>
          <a:lstStyle>
            <a:lvl1pPr>
              <a:defRPr sz="1100"/>
            </a:lvl1pPr>
          </a:lstStyle>
          <a:p>
            <a:fld id="{5E48A247-4D0D-4017-954A-CBEE1B524F16}" type="datetime1">
              <a:rPr lang="en-US" smtClean="0"/>
              <a:t>2/17/2026</a:t>
            </a:fld>
            <a:endParaRPr lang="en-US"/>
          </a:p>
        </p:txBody>
      </p:sp>
      <p:sp>
        <p:nvSpPr>
          <p:cNvPr id="22" name="Footer Placeholder 4"/>
          <p:cNvSpPr>
            <a:spLocks noGrp="1"/>
          </p:cNvSpPr>
          <p:nvPr>
            <p:ph type="ftr" sz="quarter" idx="11"/>
          </p:nvPr>
        </p:nvSpPr>
        <p:spPr>
          <a:xfrm>
            <a:off x="3028950" y="6483926"/>
            <a:ext cx="3086100" cy="237549"/>
          </a:xfrm>
          <a:prstGeom prst="rect">
            <a:avLst/>
          </a:prstGeom>
        </p:spPr>
        <p:txBody>
          <a:bodyPr/>
          <a:lstStyle>
            <a:lvl1pPr>
              <a:defRPr sz="1100"/>
            </a:lvl1pPr>
          </a:lstStyle>
          <a:p>
            <a:endParaRPr lang="en-US"/>
          </a:p>
        </p:txBody>
      </p:sp>
      <p:sp>
        <p:nvSpPr>
          <p:cNvPr id="23" name="Slide Number Placeholder 5"/>
          <p:cNvSpPr>
            <a:spLocks noGrp="1"/>
          </p:cNvSpPr>
          <p:nvPr>
            <p:ph type="sldNum" sz="quarter" idx="12"/>
          </p:nvPr>
        </p:nvSpPr>
        <p:spPr>
          <a:xfrm>
            <a:off x="8416636" y="6529852"/>
            <a:ext cx="457199" cy="191623"/>
          </a:xfrm>
          <a:prstGeom prst="rect">
            <a:avLst/>
          </a:prstGeom>
        </p:spPr>
        <p:txBody>
          <a:bodyPr/>
          <a:lstStyle>
            <a:lvl1pPr algn="r">
              <a:defRPr sz="1100"/>
            </a:lvl1pPr>
          </a:lstStyle>
          <a:p>
            <a:fld id="{DEE5BC03-7CE3-4FE3-BC0A-0ACCA8AC1F24}" type="slidenum">
              <a:rPr lang="en-US" smtClean="0"/>
              <a:pPr/>
              <a:t>‹#›</a:t>
            </a:fld>
            <a:endParaRPr lang="en-US" dirty="0"/>
          </a:p>
        </p:txBody>
      </p:sp>
    </p:spTree>
    <p:extLst>
      <p:ext uri="{BB962C8B-B14F-4D97-AF65-F5344CB8AC3E}">
        <p14:creationId xmlns:p14="http://schemas.microsoft.com/office/powerpoint/2010/main" val="197436004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pic>
        <p:nvPicPr>
          <p:cNvPr id="12" name="Picture 11" descr="Community and Technical Colleges. Washington State Board."/>
          <p:cNvPicPr>
            <a:picLocks noChangeAspect="1"/>
          </p:cNvPicPr>
          <p:nvPr userDrawn="1"/>
        </p:nvPicPr>
        <p:blipFill rotWithShape="1">
          <a:blip r:embed="rId2" cstate="print">
            <a:extLst>
              <a:ext uri="{28A0092B-C50C-407E-A947-70E740481C1C}">
                <a14:useLocalDpi xmlns:a14="http://schemas.microsoft.com/office/drawing/2010/main" val="0"/>
              </a:ext>
            </a:extLst>
          </a:blip>
          <a:srcRect t="12671"/>
          <a:stretch/>
        </p:blipFill>
        <p:spPr>
          <a:xfrm>
            <a:off x="105297" y="154004"/>
            <a:ext cx="3286396" cy="1231537"/>
          </a:xfrm>
          <a:prstGeom prst="rect">
            <a:avLst/>
          </a:prstGeom>
        </p:spPr>
      </p:pic>
      <p:pic>
        <p:nvPicPr>
          <p:cNvPr id="9" name="Picture 8" descr="Header triangles pattern"/>
          <p:cNvPicPr>
            <a:picLocks noChangeAspect="1"/>
          </p:cNvPicPr>
          <p:nvPr userDrawn="1"/>
        </p:nvPicPr>
        <p:blipFill rotWithShape="1">
          <a:blip r:embed="rId3" cstate="print">
            <a:extLst>
              <a:ext uri="{28A0092B-C50C-407E-A947-70E740481C1C}">
                <a14:useLocalDpi xmlns:a14="http://schemas.microsoft.com/office/drawing/2010/main" val="0"/>
              </a:ext>
            </a:extLst>
          </a:blip>
          <a:srcRect t="42267"/>
          <a:stretch/>
        </p:blipFill>
        <p:spPr>
          <a:xfrm>
            <a:off x="5076294" y="0"/>
            <a:ext cx="4067706" cy="1481791"/>
          </a:xfrm>
          <a:prstGeom prst="rect">
            <a:avLst/>
          </a:prstGeom>
        </p:spPr>
      </p:pic>
      <p:sp>
        <p:nvSpPr>
          <p:cNvPr id="13" name="Title 1"/>
          <p:cNvSpPr>
            <a:spLocks noGrp="1"/>
          </p:cNvSpPr>
          <p:nvPr>
            <p:ph type="title"/>
          </p:nvPr>
        </p:nvSpPr>
        <p:spPr>
          <a:xfrm>
            <a:off x="540327" y="1457982"/>
            <a:ext cx="8302337" cy="786457"/>
          </a:xfrm>
          <a:prstGeom prst="rect">
            <a:avLst/>
          </a:prstGeom>
        </p:spPr>
        <p:txBody>
          <a:bodyPr/>
          <a:lstStyle>
            <a:lvl1pPr>
              <a:defRPr sz="3500" cap="all" baseline="0">
                <a:solidFill>
                  <a:srgbClr val="003764"/>
                </a:solidFill>
              </a:defRPr>
            </a:lvl1pPr>
          </a:lstStyle>
          <a:p>
            <a:r>
              <a:rPr lang="en-US"/>
              <a:t>Click to edit Master title style</a:t>
            </a:r>
            <a:endParaRPr lang="en-US" dirty="0"/>
          </a:p>
        </p:txBody>
      </p:sp>
      <p:sp>
        <p:nvSpPr>
          <p:cNvPr id="11" name="Rectangle 10" descr="Yellow sidebar"/>
          <p:cNvSpPr/>
          <p:nvPr userDrawn="1"/>
        </p:nvSpPr>
        <p:spPr>
          <a:xfrm>
            <a:off x="0" y="0"/>
            <a:ext cx="100208" cy="6858000"/>
          </a:xfrm>
          <a:prstGeom prst="rect">
            <a:avLst/>
          </a:prstGeom>
          <a:solidFill>
            <a:srgbClr val="F4CE12"/>
          </a:solidFill>
          <a:ln>
            <a:solidFill>
              <a:srgbClr val="F4CE1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Date Placeholder 3"/>
          <p:cNvSpPr>
            <a:spLocks noGrp="1"/>
          </p:cNvSpPr>
          <p:nvPr>
            <p:ph type="dt" sz="half" idx="10"/>
          </p:nvPr>
        </p:nvSpPr>
        <p:spPr>
          <a:xfrm>
            <a:off x="628650" y="6483926"/>
            <a:ext cx="2057400" cy="237549"/>
          </a:xfrm>
          <a:prstGeom prst="rect">
            <a:avLst/>
          </a:prstGeom>
        </p:spPr>
        <p:txBody>
          <a:bodyPr/>
          <a:lstStyle>
            <a:lvl1pPr>
              <a:defRPr sz="1100"/>
            </a:lvl1pPr>
          </a:lstStyle>
          <a:p>
            <a:fld id="{3F43D62C-E4AB-4F6C-BB6E-7C3A3BBC5E2B}" type="datetime1">
              <a:rPr lang="en-US" smtClean="0"/>
              <a:t>2/17/2026</a:t>
            </a:fld>
            <a:endParaRPr lang="en-US"/>
          </a:p>
        </p:txBody>
      </p:sp>
      <p:sp>
        <p:nvSpPr>
          <p:cNvPr id="14" name="Footer Placeholder 4"/>
          <p:cNvSpPr>
            <a:spLocks noGrp="1"/>
          </p:cNvSpPr>
          <p:nvPr>
            <p:ph type="ftr" sz="quarter" idx="11"/>
          </p:nvPr>
        </p:nvSpPr>
        <p:spPr>
          <a:xfrm>
            <a:off x="3028950" y="6483926"/>
            <a:ext cx="3086100" cy="237549"/>
          </a:xfrm>
          <a:prstGeom prst="rect">
            <a:avLst/>
          </a:prstGeom>
        </p:spPr>
        <p:txBody>
          <a:bodyPr/>
          <a:lstStyle>
            <a:lvl1pPr>
              <a:defRPr sz="1100"/>
            </a:lvl1pPr>
          </a:lstStyle>
          <a:p>
            <a:endParaRPr lang="en-US"/>
          </a:p>
        </p:txBody>
      </p:sp>
      <p:sp>
        <p:nvSpPr>
          <p:cNvPr id="15" name="Slide Number Placeholder 5"/>
          <p:cNvSpPr>
            <a:spLocks noGrp="1"/>
          </p:cNvSpPr>
          <p:nvPr>
            <p:ph type="sldNum" sz="quarter" idx="12"/>
          </p:nvPr>
        </p:nvSpPr>
        <p:spPr>
          <a:xfrm>
            <a:off x="8416636" y="6529852"/>
            <a:ext cx="457199" cy="191623"/>
          </a:xfrm>
          <a:prstGeom prst="rect">
            <a:avLst/>
          </a:prstGeom>
        </p:spPr>
        <p:txBody>
          <a:bodyPr/>
          <a:lstStyle>
            <a:lvl1pPr algn="r">
              <a:defRPr sz="1100"/>
            </a:lvl1pPr>
          </a:lstStyle>
          <a:p>
            <a:fld id="{DEE5BC03-7CE3-4FE3-BC0A-0ACCA8AC1F24}" type="slidenum">
              <a:rPr lang="en-US" smtClean="0"/>
              <a:pPr/>
              <a:t>‹#›</a:t>
            </a:fld>
            <a:endParaRPr lang="en-US" dirty="0"/>
          </a:p>
        </p:txBody>
      </p:sp>
    </p:spTree>
    <p:extLst>
      <p:ext uri="{BB962C8B-B14F-4D97-AF65-F5344CB8AC3E}">
        <p14:creationId xmlns:p14="http://schemas.microsoft.com/office/powerpoint/2010/main" val="1225180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9" name="Picture 8" descr="Community and Technical Colleges. Washington State Board."/>
          <p:cNvPicPr>
            <a:picLocks noChangeAspect="1"/>
          </p:cNvPicPr>
          <p:nvPr userDrawn="1"/>
        </p:nvPicPr>
        <p:blipFill rotWithShape="1">
          <a:blip r:embed="rId2" cstate="print">
            <a:extLst>
              <a:ext uri="{28A0092B-C50C-407E-A947-70E740481C1C}">
                <a14:useLocalDpi xmlns:a14="http://schemas.microsoft.com/office/drawing/2010/main" val="0"/>
              </a:ext>
            </a:extLst>
          </a:blip>
          <a:srcRect t="12671"/>
          <a:stretch/>
        </p:blipFill>
        <p:spPr>
          <a:xfrm>
            <a:off x="105297" y="154004"/>
            <a:ext cx="3286396" cy="1231537"/>
          </a:xfrm>
          <a:prstGeom prst="rect">
            <a:avLst/>
          </a:prstGeom>
        </p:spPr>
      </p:pic>
      <p:pic>
        <p:nvPicPr>
          <p:cNvPr id="10" name="Picture 9" descr="Header triangles pattern"/>
          <p:cNvPicPr>
            <a:picLocks noChangeAspect="1"/>
          </p:cNvPicPr>
          <p:nvPr userDrawn="1"/>
        </p:nvPicPr>
        <p:blipFill rotWithShape="1">
          <a:blip r:embed="rId3" cstate="print">
            <a:extLst>
              <a:ext uri="{28A0092B-C50C-407E-A947-70E740481C1C}">
                <a14:useLocalDpi xmlns:a14="http://schemas.microsoft.com/office/drawing/2010/main" val="0"/>
              </a:ext>
            </a:extLst>
          </a:blip>
          <a:srcRect t="42267"/>
          <a:stretch/>
        </p:blipFill>
        <p:spPr>
          <a:xfrm>
            <a:off x="5076294" y="0"/>
            <a:ext cx="4067706" cy="1481791"/>
          </a:xfrm>
          <a:prstGeom prst="rect">
            <a:avLst/>
          </a:prstGeom>
        </p:spPr>
      </p:pic>
      <p:sp>
        <p:nvSpPr>
          <p:cNvPr id="8" name="Rectangle 7" descr="Yellow sidebar"/>
          <p:cNvSpPr/>
          <p:nvPr userDrawn="1"/>
        </p:nvSpPr>
        <p:spPr>
          <a:xfrm>
            <a:off x="0" y="0"/>
            <a:ext cx="100208" cy="6858000"/>
          </a:xfrm>
          <a:prstGeom prst="rect">
            <a:avLst/>
          </a:prstGeom>
          <a:solidFill>
            <a:srgbClr val="F4CE12"/>
          </a:solidFill>
          <a:ln>
            <a:solidFill>
              <a:srgbClr val="F4CE1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Date Placeholder 3"/>
          <p:cNvSpPr>
            <a:spLocks noGrp="1"/>
          </p:cNvSpPr>
          <p:nvPr>
            <p:ph type="dt" sz="half" idx="10"/>
          </p:nvPr>
        </p:nvSpPr>
        <p:spPr>
          <a:xfrm>
            <a:off x="628650" y="6483926"/>
            <a:ext cx="2057400" cy="237549"/>
          </a:xfrm>
          <a:prstGeom prst="rect">
            <a:avLst/>
          </a:prstGeom>
        </p:spPr>
        <p:txBody>
          <a:bodyPr/>
          <a:lstStyle>
            <a:lvl1pPr>
              <a:defRPr sz="1100"/>
            </a:lvl1pPr>
          </a:lstStyle>
          <a:p>
            <a:fld id="{92275FF0-9E97-4E0A-B533-109FB6621FD2}" type="datetime1">
              <a:rPr lang="en-US" smtClean="0"/>
              <a:t>2/17/2026</a:t>
            </a:fld>
            <a:endParaRPr lang="en-US"/>
          </a:p>
        </p:txBody>
      </p:sp>
      <p:sp>
        <p:nvSpPr>
          <p:cNvPr id="12" name="Footer Placeholder 4"/>
          <p:cNvSpPr>
            <a:spLocks noGrp="1"/>
          </p:cNvSpPr>
          <p:nvPr>
            <p:ph type="ftr" sz="quarter" idx="11"/>
          </p:nvPr>
        </p:nvSpPr>
        <p:spPr>
          <a:xfrm>
            <a:off x="3028950" y="6483926"/>
            <a:ext cx="3086100" cy="237549"/>
          </a:xfrm>
          <a:prstGeom prst="rect">
            <a:avLst/>
          </a:prstGeom>
        </p:spPr>
        <p:txBody>
          <a:bodyPr/>
          <a:lstStyle>
            <a:lvl1pPr>
              <a:defRPr sz="1100"/>
            </a:lvl1pPr>
          </a:lstStyle>
          <a:p>
            <a:endParaRPr lang="en-US"/>
          </a:p>
        </p:txBody>
      </p:sp>
      <p:sp>
        <p:nvSpPr>
          <p:cNvPr id="13" name="Slide Number Placeholder 5"/>
          <p:cNvSpPr>
            <a:spLocks noGrp="1"/>
          </p:cNvSpPr>
          <p:nvPr>
            <p:ph type="sldNum" sz="quarter" idx="12"/>
          </p:nvPr>
        </p:nvSpPr>
        <p:spPr>
          <a:xfrm>
            <a:off x="8416636" y="6529852"/>
            <a:ext cx="457199" cy="191623"/>
          </a:xfrm>
          <a:prstGeom prst="rect">
            <a:avLst/>
          </a:prstGeom>
        </p:spPr>
        <p:txBody>
          <a:bodyPr/>
          <a:lstStyle>
            <a:lvl1pPr algn="r">
              <a:defRPr sz="1100"/>
            </a:lvl1pPr>
          </a:lstStyle>
          <a:p>
            <a:fld id="{DEE5BC03-7CE3-4FE3-BC0A-0ACCA8AC1F24}" type="slidenum">
              <a:rPr lang="en-US" smtClean="0"/>
              <a:pPr/>
              <a:t>‹#›</a:t>
            </a:fld>
            <a:endParaRPr lang="en-US" dirty="0"/>
          </a:p>
        </p:txBody>
      </p:sp>
    </p:spTree>
    <p:extLst>
      <p:ext uri="{BB962C8B-B14F-4D97-AF65-F5344CB8AC3E}">
        <p14:creationId xmlns:p14="http://schemas.microsoft.com/office/powerpoint/2010/main" val="192640902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Content with Caption">
    <p:spTree>
      <p:nvGrpSpPr>
        <p:cNvPr id="1" name=""/>
        <p:cNvGrpSpPr/>
        <p:nvPr/>
      </p:nvGrpSpPr>
      <p:grpSpPr>
        <a:xfrm>
          <a:off x="0" y="0"/>
          <a:ext cx="0" cy="0"/>
          <a:chOff x="0" y="0"/>
          <a:chExt cx="0" cy="0"/>
        </a:xfrm>
      </p:grpSpPr>
      <p:pic>
        <p:nvPicPr>
          <p:cNvPr id="12" name="Picture 11" descr="Community and Technical Colleges. Washington State Board."/>
          <p:cNvPicPr>
            <a:picLocks noChangeAspect="1"/>
          </p:cNvPicPr>
          <p:nvPr userDrawn="1"/>
        </p:nvPicPr>
        <p:blipFill rotWithShape="1">
          <a:blip r:embed="rId2" cstate="print">
            <a:extLst>
              <a:ext uri="{28A0092B-C50C-407E-A947-70E740481C1C}">
                <a14:useLocalDpi xmlns:a14="http://schemas.microsoft.com/office/drawing/2010/main" val="0"/>
              </a:ext>
            </a:extLst>
          </a:blip>
          <a:srcRect t="12671"/>
          <a:stretch/>
        </p:blipFill>
        <p:spPr>
          <a:xfrm>
            <a:off x="105297" y="154004"/>
            <a:ext cx="3286396" cy="1231537"/>
          </a:xfrm>
          <a:prstGeom prst="rect">
            <a:avLst/>
          </a:prstGeom>
        </p:spPr>
      </p:pic>
      <p:pic>
        <p:nvPicPr>
          <p:cNvPr id="11" name="Picture 10" descr="Header triangles pattern"/>
          <p:cNvPicPr>
            <a:picLocks noChangeAspect="1"/>
          </p:cNvPicPr>
          <p:nvPr userDrawn="1"/>
        </p:nvPicPr>
        <p:blipFill rotWithShape="1">
          <a:blip r:embed="rId3" cstate="print">
            <a:extLst>
              <a:ext uri="{28A0092B-C50C-407E-A947-70E740481C1C}">
                <a14:useLocalDpi xmlns:a14="http://schemas.microsoft.com/office/drawing/2010/main" val="0"/>
              </a:ext>
            </a:extLst>
          </a:blip>
          <a:srcRect t="42267"/>
          <a:stretch/>
        </p:blipFill>
        <p:spPr>
          <a:xfrm>
            <a:off x="5076294" y="0"/>
            <a:ext cx="4067706" cy="1481791"/>
          </a:xfrm>
          <a:prstGeom prst="rect">
            <a:avLst/>
          </a:prstGeom>
        </p:spPr>
      </p:pic>
      <p:sp>
        <p:nvSpPr>
          <p:cNvPr id="14" name="Title 1"/>
          <p:cNvSpPr>
            <a:spLocks noGrp="1"/>
          </p:cNvSpPr>
          <p:nvPr>
            <p:ph type="title"/>
          </p:nvPr>
        </p:nvSpPr>
        <p:spPr>
          <a:xfrm>
            <a:off x="486494" y="1385541"/>
            <a:ext cx="3160715" cy="1409614"/>
          </a:xfrm>
          <a:prstGeom prst="rect">
            <a:avLst/>
          </a:prstGeom>
        </p:spPr>
        <p:txBody>
          <a:bodyPr anchor="b"/>
          <a:lstStyle>
            <a:lvl1pPr>
              <a:defRPr sz="3500" cap="all" baseline="0">
                <a:solidFill>
                  <a:srgbClr val="003764"/>
                </a:solidFill>
              </a:defRPr>
            </a:lvl1pPr>
          </a:lstStyle>
          <a:p>
            <a:r>
              <a:rPr lang="en-US"/>
              <a:t>Click to edit Master title style</a:t>
            </a:r>
            <a:endParaRPr lang="en-US" dirty="0"/>
          </a:p>
        </p:txBody>
      </p:sp>
      <p:sp>
        <p:nvSpPr>
          <p:cNvPr id="16" name="Text Placeholder 3"/>
          <p:cNvSpPr>
            <a:spLocks noGrp="1"/>
          </p:cNvSpPr>
          <p:nvPr>
            <p:ph type="body" sz="half" idx="2"/>
          </p:nvPr>
        </p:nvSpPr>
        <p:spPr>
          <a:xfrm>
            <a:off x="486494" y="2888673"/>
            <a:ext cx="3160715" cy="3492378"/>
          </a:xfrm>
          <a:prstGeom prst="rect">
            <a:avLst/>
          </a:prstGeom>
        </p:spPr>
        <p:txBody>
          <a:bodyPr/>
          <a:lstStyle>
            <a:lvl1pPr marL="0" indent="0">
              <a:buNone/>
              <a:defRPr sz="1600">
                <a:solidFill>
                  <a:srgbClr val="003764"/>
                </a:solidFill>
              </a:defRPr>
            </a:lvl1pPr>
            <a:lvl2pPr marL="457178" indent="0">
              <a:buNone/>
              <a:defRPr sz="1400"/>
            </a:lvl2pPr>
            <a:lvl3pPr marL="914354" indent="0">
              <a:buNone/>
              <a:defRPr sz="1200"/>
            </a:lvl3pPr>
            <a:lvl4pPr marL="1371532" indent="0">
              <a:buNone/>
              <a:defRPr sz="1000"/>
            </a:lvl4pPr>
            <a:lvl5pPr marL="1828709" indent="0">
              <a:buNone/>
              <a:defRPr sz="1000"/>
            </a:lvl5pPr>
            <a:lvl6pPr marL="2285886" indent="0">
              <a:buNone/>
              <a:defRPr sz="1000"/>
            </a:lvl6pPr>
            <a:lvl7pPr marL="2743062" indent="0">
              <a:buNone/>
              <a:defRPr sz="1000"/>
            </a:lvl7pPr>
            <a:lvl8pPr marL="3200240" indent="0">
              <a:buNone/>
              <a:defRPr sz="1000"/>
            </a:lvl8pPr>
            <a:lvl9pPr marL="3657418" indent="0">
              <a:buNone/>
              <a:defRPr sz="1000"/>
            </a:lvl9pPr>
          </a:lstStyle>
          <a:p>
            <a:pPr lvl="0"/>
            <a:r>
              <a:rPr lang="en-US"/>
              <a:t>Edit Master text styles</a:t>
            </a:r>
          </a:p>
        </p:txBody>
      </p:sp>
      <p:sp>
        <p:nvSpPr>
          <p:cNvPr id="15" name="Content Placeholder 2"/>
          <p:cNvSpPr>
            <a:spLocks noGrp="1"/>
          </p:cNvSpPr>
          <p:nvPr>
            <p:ph idx="1"/>
          </p:nvPr>
        </p:nvSpPr>
        <p:spPr>
          <a:xfrm>
            <a:off x="3863540" y="1569027"/>
            <a:ext cx="5041469" cy="4812024"/>
          </a:xfrm>
          <a:prstGeom prst="rect">
            <a:avLst/>
          </a:prstGeom>
        </p:spPr>
        <p:txBody>
          <a:bodyPr/>
          <a:lstStyle>
            <a:lvl1pPr>
              <a:defRPr sz="3200">
                <a:solidFill>
                  <a:srgbClr val="003764"/>
                </a:solidFill>
              </a:defRPr>
            </a:lvl1pPr>
            <a:lvl2pPr>
              <a:defRPr sz="2800">
                <a:solidFill>
                  <a:srgbClr val="003764"/>
                </a:solidFill>
              </a:defRPr>
            </a:lvl2pPr>
            <a:lvl3pPr>
              <a:defRPr sz="2400">
                <a:solidFill>
                  <a:srgbClr val="003764"/>
                </a:solidFill>
              </a:defRPr>
            </a:lvl3pPr>
            <a:lvl4pPr>
              <a:defRPr sz="2000">
                <a:solidFill>
                  <a:srgbClr val="003764"/>
                </a:solidFill>
              </a:defRPr>
            </a:lvl4pPr>
            <a:lvl5pPr>
              <a:defRPr sz="2000">
                <a:solidFill>
                  <a:srgbClr val="003764"/>
                </a:solidFill>
              </a:defRPr>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3" name="Rectangle 12" descr="Yellow sidebar"/>
          <p:cNvSpPr/>
          <p:nvPr userDrawn="1"/>
        </p:nvSpPr>
        <p:spPr>
          <a:xfrm>
            <a:off x="0" y="0"/>
            <a:ext cx="100208" cy="6858000"/>
          </a:xfrm>
          <a:prstGeom prst="rect">
            <a:avLst/>
          </a:prstGeom>
          <a:solidFill>
            <a:srgbClr val="F4CE12"/>
          </a:solidFill>
          <a:ln>
            <a:solidFill>
              <a:srgbClr val="F4CE1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Date Placeholder 3"/>
          <p:cNvSpPr>
            <a:spLocks noGrp="1"/>
          </p:cNvSpPr>
          <p:nvPr>
            <p:ph type="dt" sz="half" idx="10"/>
          </p:nvPr>
        </p:nvSpPr>
        <p:spPr>
          <a:xfrm>
            <a:off x="628650" y="6483926"/>
            <a:ext cx="2057400" cy="237549"/>
          </a:xfrm>
          <a:prstGeom prst="rect">
            <a:avLst/>
          </a:prstGeom>
        </p:spPr>
        <p:txBody>
          <a:bodyPr/>
          <a:lstStyle>
            <a:lvl1pPr>
              <a:defRPr sz="1100"/>
            </a:lvl1pPr>
          </a:lstStyle>
          <a:p>
            <a:fld id="{A3C062AC-1CC2-40A8-B531-F2154AC26E35}" type="datetime1">
              <a:rPr lang="en-US" smtClean="0"/>
              <a:t>2/17/2026</a:t>
            </a:fld>
            <a:endParaRPr lang="en-US"/>
          </a:p>
        </p:txBody>
      </p:sp>
      <p:sp>
        <p:nvSpPr>
          <p:cNvPr id="18" name="Footer Placeholder 4"/>
          <p:cNvSpPr>
            <a:spLocks noGrp="1"/>
          </p:cNvSpPr>
          <p:nvPr>
            <p:ph type="ftr" sz="quarter" idx="11"/>
          </p:nvPr>
        </p:nvSpPr>
        <p:spPr>
          <a:xfrm>
            <a:off x="3028950" y="6483926"/>
            <a:ext cx="3086100" cy="237549"/>
          </a:xfrm>
          <a:prstGeom prst="rect">
            <a:avLst/>
          </a:prstGeom>
        </p:spPr>
        <p:txBody>
          <a:bodyPr/>
          <a:lstStyle>
            <a:lvl1pPr>
              <a:defRPr sz="1100"/>
            </a:lvl1pPr>
          </a:lstStyle>
          <a:p>
            <a:endParaRPr lang="en-US"/>
          </a:p>
        </p:txBody>
      </p:sp>
      <p:sp>
        <p:nvSpPr>
          <p:cNvPr id="19" name="Slide Number Placeholder 5"/>
          <p:cNvSpPr>
            <a:spLocks noGrp="1"/>
          </p:cNvSpPr>
          <p:nvPr>
            <p:ph type="sldNum" sz="quarter" idx="12"/>
          </p:nvPr>
        </p:nvSpPr>
        <p:spPr>
          <a:xfrm>
            <a:off x="8416636" y="6529852"/>
            <a:ext cx="457199" cy="191623"/>
          </a:xfrm>
          <a:prstGeom prst="rect">
            <a:avLst/>
          </a:prstGeom>
        </p:spPr>
        <p:txBody>
          <a:bodyPr/>
          <a:lstStyle>
            <a:lvl1pPr algn="r">
              <a:defRPr sz="1100"/>
            </a:lvl1pPr>
          </a:lstStyle>
          <a:p>
            <a:fld id="{DEE5BC03-7CE3-4FE3-BC0A-0ACCA8AC1F24}" type="slidenum">
              <a:rPr lang="en-US" smtClean="0"/>
              <a:pPr/>
              <a:t>‹#›</a:t>
            </a:fld>
            <a:endParaRPr lang="en-US" dirty="0"/>
          </a:p>
        </p:txBody>
      </p:sp>
    </p:spTree>
    <p:extLst>
      <p:ext uri="{BB962C8B-B14F-4D97-AF65-F5344CB8AC3E}">
        <p14:creationId xmlns:p14="http://schemas.microsoft.com/office/powerpoint/2010/main" val="22455396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Picture with Caption">
    <p:spTree>
      <p:nvGrpSpPr>
        <p:cNvPr id="1" name=""/>
        <p:cNvGrpSpPr/>
        <p:nvPr/>
      </p:nvGrpSpPr>
      <p:grpSpPr>
        <a:xfrm>
          <a:off x="0" y="0"/>
          <a:ext cx="0" cy="0"/>
          <a:chOff x="0" y="0"/>
          <a:chExt cx="0" cy="0"/>
        </a:xfrm>
      </p:grpSpPr>
      <p:pic>
        <p:nvPicPr>
          <p:cNvPr id="12" name="Picture 11" descr="Community and Technical Colleges. Washington State Board."/>
          <p:cNvPicPr>
            <a:picLocks noChangeAspect="1"/>
          </p:cNvPicPr>
          <p:nvPr userDrawn="1"/>
        </p:nvPicPr>
        <p:blipFill rotWithShape="1">
          <a:blip r:embed="rId2" cstate="print">
            <a:extLst>
              <a:ext uri="{28A0092B-C50C-407E-A947-70E740481C1C}">
                <a14:useLocalDpi xmlns:a14="http://schemas.microsoft.com/office/drawing/2010/main" val="0"/>
              </a:ext>
            </a:extLst>
          </a:blip>
          <a:srcRect t="12671"/>
          <a:stretch/>
        </p:blipFill>
        <p:spPr>
          <a:xfrm>
            <a:off x="105297" y="154004"/>
            <a:ext cx="3286396" cy="1231537"/>
          </a:xfrm>
          <a:prstGeom prst="rect">
            <a:avLst/>
          </a:prstGeom>
        </p:spPr>
      </p:pic>
      <p:pic>
        <p:nvPicPr>
          <p:cNvPr id="11" name="Picture 10" descr="Header triangles pattern"/>
          <p:cNvPicPr>
            <a:picLocks noChangeAspect="1"/>
          </p:cNvPicPr>
          <p:nvPr userDrawn="1"/>
        </p:nvPicPr>
        <p:blipFill rotWithShape="1">
          <a:blip r:embed="rId3" cstate="print">
            <a:extLst>
              <a:ext uri="{28A0092B-C50C-407E-A947-70E740481C1C}">
                <a14:useLocalDpi xmlns:a14="http://schemas.microsoft.com/office/drawing/2010/main" val="0"/>
              </a:ext>
            </a:extLst>
          </a:blip>
          <a:srcRect t="42267"/>
          <a:stretch/>
        </p:blipFill>
        <p:spPr>
          <a:xfrm>
            <a:off x="5076294" y="0"/>
            <a:ext cx="4067706" cy="1481791"/>
          </a:xfrm>
          <a:prstGeom prst="rect">
            <a:avLst/>
          </a:prstGeom>
        </p:spPr>
      </p:pic>
      <p:sp>
        <p:nvSpPr>
          <p:cNvPr id="14" name="Title 1"/>
          <p:cNvSpPr>
            <a:spLocks noGrp="1"/>
          </p:cNvSpPr>
          <p:nvPr>
            <p:ph type="title"/>
          </p:nvPr>
        </p:nvSpPr>
        <p:spPr>
          <a:xfrm>
            <a:off x="403370" y="1385541"/>
            <a:ext cx="3358139" cy="1409614"/>
          </a:xfrm>
          <a:prstGeom prst="rect">
            <a:avLst/>
          </a:prstGeom>
        </p:spPr>
        <p:txBody>
          <a:bodyPr anchor="b"/>
          <a:lstStyle>
            <a:lvl1pPr>
              <a:defRPr sz="3500" cap="all" baseline="0">
                <a:solidFill>
                  <a:srgbClr val="003764"/>
                </a:solidFill>
              </a:defRPr>
            </a:lvl1pPr>
          </a:lstStyle>
          <a:p>
            <a:r>
              <a:rPr lang="en-US"/>
              <a:t>Click to edit Master title style</a:t>
            </a:r>
            <a:endParaRPr lang="en-US" dirty="0"/>
          </a:p>
        </p:txBody>
      </p:sp>
      <p:sp>
        <p:nvSpPr>
          <p:cNvPr id="16" name="Text Placeholder 3"/>
          <p:cNvSpPr>
            <a:spLocks noGrp="1"/>
          </p:cNvSpPr>
          <p:nvPr>
            <p:ph type="body" sz="half" idx="2"/>
          </p:nvPr>
        </p:nvSpPr>
        <p:spPr>
          <a:xfrm>
            <a:off x="403370" y="2888673"/>
            <a:ext cx="3358139" cy="3542831"/>
          </a:xfrm>
          <a:prstGeom prst="rect">
            <a:avLst/>
          </a:prstGeom>
        </p:spPr>
        <p:txBody>
          <a:bodyPr/>
          <a:lstStyle>
            <a:lvl1pPr marL="0" indent="0">
              <a:buNone/>
              <a:defRPr sz="1600">
                <a:solidFill>
                  <a:srgbClr val="003764"/>
                </a:solidFill>
              </a:defRPr>
            </a:lvl1pPr>
            <a:lvl2pPr marL="457178" indent="0">
              <a:buNone/>
              <a:defRPr sz="1400"/>
            </a:lvl2pPr>
            <a:lvl3pPr marL="914354" indent="0">
              <a:buNone/>
              <a:defRPr sz="1200"/>
            </a:lvl3pPr>
            <a:lvl4pPr marL="1371532" indent="0">
              <a:buNone/>
              <a:defRPr sz="1000"/>
            </a:lvl4pPr>
            <a:lvl5pPr marL="1828709" indent="0">
              <a:buNone/>
              <a:defRPr sz="1000"/>
            </a:lvl5pPr>
            <a:lvl6pPr marL="2285886" indent="0">
              <a:buNone/>
              <a:defRPr sz="1000"/>
            </a:lvl6pPr>
            <a:lvl7pPr marL="2743062" indent="0">
              <a:buNone/>
              <a:defRPr sz="1000"/>
            </a:lvl7pPr>
            <a:lvl8pPr marL="3200240" indent="0">
              <a:buNone/>
              <a:defRPr sz="1000"/>
            </a:lvl8pPr>
            <a:lvl9pPr marL="3657418" indent="0">
              <a:buNone/>
              <a:defRPr sz="1000"/>
            </a:lvl9pPr>
          </a:lstStyle>
          <a:p>
            <a:pPr lvl="0"/>
            <a:r>
              <a:rPr lang="en-US"/>
              <a:t>Edit Master text styles</a:t>
            </a:r>
          </a:p>
        </p:txBody>
      </p:sp>
      <p:sp>
        <p:nvSpPr>
          <p:cNvPr id="15" name="Content Placeholder 2"/>
          <p:cNvSpPr>
            <a:spLocks noGrp="1"/>
          </p:cNvSpPr>
          <p:nvPr>
            <p:ph idx="1"/>
          </p:nvPr>
        </p:nvSpPr>
        <p:spPr>
          <a:xfrm>
            <a:off x="4024047" y="1569026"/>
            <a:ext cx="4839398" cy="4862477"/>
          </a:xfrm>
          <a:prstGeom prst="rect">
            <a:avLst/>
          </a:prstGeom>
        </p:spPr>
        <p:txBody>
          <a:bodyPr/>
          <a:lstStyle>
            <a:lvl1pPr>
              <a:defRPr sz="3200">
                <a:solidFill>
                  <a:srgbClr val="003764"/>
                </a:solidFill>
              </a:defRPr>
            </a:lvl1pPr>
            <a:lvl2pPr>
              <a:defRPr sz="2800">
                <a:solidFill>
                  <a:srgbClr val="003764"/>
                </a:solidFill>
              </a:defRPr>
            </a:lvl2pPr>
            <a:lvl3pPr>
              <a:defRPr sz="2400">
                <a:solidFill>
                  <a:srgbClr val="003764"/>
                </a:solidFill>
              </a:defRPr>
            </a:lvl3pPr>
            <a:lvl4pPr>
              <a:defRPr sz="2000">
                <a:solidFill>
                  <a:srgbClr val="003764"/>
                </a:solidFill>
              </a:defRPr>
            </a:lvl4pPr>
            <a:lvl5pPr>
              <a:defRPr sz="2000">
                <a:solidFill>
                  <a:srgbClr val="003764"/>
                </a:solidFill>
              </a:defRPr>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3" name="Rectangle 12" descr="Yellow sidebar"/>
          <p:cNvSpPr/>
          <p:nvPr userDrawn="1"/>
        </p:nvSpPr>
        <p:spPr>
          <a:xfrm>
            <a:off x="0" y="0"/>
            <a:ext cx="100208" cy="6858000"/>
          </a:xfrm>
          <a:prstGeom prst="rect">
            <a:avLst/>
          </a:prstGeom>
          <a:solidFill>
            <a:srgbClr val="F4CE12"/>
          </a:solidFill>
          <a:ln>
            <a:solidFill>
              <a:srgbClr val="F4CE1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Date Placeholder 3"/>
          <p:cNvSpPr>
            <a:spLocks noGrp="1"/>
          </p:cNvSpPr>
          <p:nvPr>
            <p:ph type="dt" sz="half" idx="10"/>
          </p:nvPr>
        </p:nvSpPr>
        <p:spPr>
          <a:xfrm>
            <a:off x="628650" y="6483926"/>
            <a:ext cx="2057400" cy="237549"/>
          </a:xfrm>
          <a:prstGeom prst="rect">
            <a:avLst/>
          </a:prstGeom>
        </p:spPr>
        <p:txBody>
          <a:bodyPr/>
          <a:lstStyle>
            <a:lvl1pPr>
              <a:defRPr sz="1100"/>
            </a:lvl1pPr>
          </a:lstStyle>
          <a:p>
            <a:fld id="{06EA93EB-E55E-4DBB-B6AA-C54A9BA5E4A4}" type="datetime1">
              <a:rPr lang="en-US" smtClean="0"/>
              <a:t>2/17/2026</a:t>
            </a:fld>
            <a:endParaRPr lang="en-US"/>
          </a:p>
        </p:txBody>
      </p:sp>
      <p:sp>
        <p:nvSpPr>
          <p:cNvPr id="18" name="Footer Placeholder 4"/>
          <p:cNvSpPr>
            <a:spLocks noGrp="1"/>
          </p:cNvSpPr>
          <p:nvPr>
            <p:ph type="ftr" sz="quarter" idx="11"/>
          </p:nvPr>
        </p:nvSpPr>
        <p:spPr>
          <a:xfrm>
            <a:off x="3028950" y="6483926"/>
            <a:ext cx="3086100" cy="237549"/>
          </a:xfrm>
          <a:prstGeom prst="rect">
            <a:avLst/>
          </a:prstGeom>
        </p:spPr>
        <p:txBody>
          <a:bodyPr/>
          <a:lstStyle>
            <a:lvl1pPr>
              <a:defRPr sz="1100"/>
            </a:lvl1pPr>
          </a:lstStyle>
          <a:p>
            <a:endParaRPr lang="en-US"/>
          </a:p>
        </p:txBody>
      </p:sp>
      <p:sp>
        <p:nvSpPr>
          <p:cNvPr id="19" name="Slide Number Placeholder 5"/>
          <p:cNvSpPr>
            <a:spLocks noGrp="1"/>
          </p:cNvSpPr>
          <p:nvPr>
            <p:ph type="sldNum" sz="quarter" idx="12"/>
          </p:nvPr>
        </p:nvSpPr>
        <p:spPr>
          <a:xfrm>
            <a:off x="8416636" y="6529852"/>
            <a:ext cx="457199" cy="191623"/>
          </a:xfrm>
          <a:prstGeom prst="rect">
            <a:avLst/>
          </a:prstGeom>
        </p:spPr>
        <p:txBody>
          <a:bodyPr/>
          <a:lstStyle>
            <a:lvl1pPr algn="r">
              <a:defRPr sz="1100"/>
            </a:lvl1pPr>
          </a:lstStyle>
          <a:p>
            <a:fld id="{DEE5BC03-7CE3-4FE3-BC0A-0ACCA8AC1F24}" type="slidenum">
              <a:rPr lang="en-US" smtClean="0"/>
              <a:pPr/>
              <a:t>‹#›</a:t>
            </a:fld>
            <a:endParaRPr lang="en-US" dirty="0"/>
          </a:p>
        </p:txBody>
      </p:sp>
    </p:spTree>
    <p:extLst>
      <p:ext uri="{BB962C8B-B14F-4D97-AF65-F5344CB8AC3E}">
        <p14:creationId xmlns:p14="http://schemas.microsoft.com/office/powerpoint/2010/main" val="37987426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4232336755"/>
      </p:ext>
    </p:extLst>
  </p:cSld>
  <p:clrMap bg1="lt1" tx1="dk1" bg2="lt2" tx2="dk2" accent1="accent1" accent2="accent2" accent3="accent3" accent4="accent4" accent5="accent5" accent6="accent6" hlink="hlink" folHlink="folHlink"/>
  <p:sldLayoutIdLst>
    <p:sldLayoutId id="2147483660" r:id="rId1"/>
    <p:sldLayoutId id="2147483661" r:id="rId2"/>
    <p:sldLayoutId id="2147483662" r:id="rId3"/>
    <p:sldLayoutId id="2147483663" r:id="rId4"/>
    <p:sldLayoutId id="2147483664" r:id="rId5"/>
    <p:sldLayoutId id="2147483665" r:id="rId6"/>
    <p:sldLayoutId id="2147483666" r:id="rId7"/>
    <p:sldLayoutId id="2147483667" r:id="rId8"/>
    <p:sldLayoutId id="2147483668" r:id="rId9"/>
    <p:sldLayoutId id="2147483651" r:id="rId10"/>
    <p:sldLayoutId id="2147483672" r:id="rId11"/>
    <p:sldLayoutId id="2147483671" r:id="rId12"/>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4.xml"/><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3" Type="http://schemas.openxmlformats.org/officeDocument/2006/relationships/hyperlink" Target="https://ogms.sbctc.edu/App/SBCTCAppHome.aspx" TargetMode="External"/><Relationship Id="rId7" Type="http://schemas.openxmlformats.org/officeDocument/2006/relationships/hyperlink" Target="mailto:kkauffman@sbctc.edu" TargetMode="External"/><Relationship Id="rId2" Type="http://schemas.openxmlformats.org/officeDocument/2006/relationships/notesSlide" Target="../notesSlides/notesSlide2.xml"/><Relationship Id="rId1" Type="http://schemas.openxmlformats.org/officeDocument/2006/relationships/slideLayout" Target="../slideLayouts/slideLayout12.xml"/><Relationship Id="rId6" Type="http://schemas.openxmlformats.org/officeDocument/2006/relationships/hyperlink" Target="https://ogms.sbctc.edu/HowTo.aspx" TargetMode="External"/><Relationship Id="rId5" Type="http://schemas.openxmlformats.org/officeDocument/2006/relationships/hyperlink" Target="https://ogms.sbctc.edu/docs/OGMS_UserManual.pdf" TargetMode="External"/><Relationship Id="rId4" Type="http://schemas.openxmlformats.org/officeDocument/2006/relationships/hyperlink" Target="https://ogms.sbctc.edu/SecurityContacts.aspx" TargetMode="External"/></Relationships>
</file>

<file path=ppt/slides/_rels/slide9.xml.rels><?xml version="1.0" encoding="UTF-8" standalone="yes"?>
<Relationships xmlns="http://schemas.openxmlformats.org/package/2006/relationships"><Relationship Id="rId3" Type="http://schemas.openxmlformats.org/officeDocument/2006/relationships/hyperlink" Target="https://ogms.sbctc.edu/Login.aspx?ReturnUrl=/App/Default.aspx" TargetMode="External"/><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369887" y="4032738"/>
            <a:ext cx="8336975" cy="1301262"/>
          </a:xfrm>
        </p:spPr>
        <p:txBody>
          <a:bodyPr/>
          <a:lstStyle/>
          <a:p>
            <a:r>
              <a:rPr lang="en-US" sz="4000" dirty="0"/>
              <a:t>FY26 workforce </a:t>
            </a:r>
            <a:r>
              <a:rPr lang="en-US" sz="4000" dirty="0" err="1"/>
              <a:t>pell</a:t>
            </a:r>
            <a:r>
              <a:rPr lang="en-US" sz="4000" dirty="0"/>
              <a:t> application webinar</a:t>
            </a:r>
          </a:p>
        </p:txBody>
      </p:sp>
      <p:sp>
        <p:nvSpPr>
          <p:cNvPr id="6" name="Text Placeholder 5"/>
          <p:cNvSpPr>
            <a:spLocks noGrp="1"/>
          </p:cNvSpPr>
          <p:nvPr>
            <p:ph type="body" sz="quarter" idx="10"/>
          </p:nvPr>
        </p:nvSpPr>
        <p:spPr>
          <a:xfrm>
            <a:off x="369887" y="5638800"/>
            <a:ext cx="8153627" cy="979713"/>
          </a:xfrm>
        </p:spPr>
        <p:txBody>
          <a:bodyPr/>
          <a:lstStyle/>
          <a:p>
            <a:r>
              <a:rPr lang="en-US" sz="2800" b="1" dirty="0"/>
              <a:t>February 17, 2026</a:t>
            </a:r>
          </a:p>
        </p:txBody>
      </p:sp>
    </p:spTree>
    <p:extLst>
      <p:ext uri="{BB962C8B-B14F-4D97-AF65-F5344CB8AC3E}">
        <p14:creationId xmlns:p14="http://schemas.microsoft.com/office/powerpoint/2010/main" val="234408754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9EF6D8-0127-4C50-8FE2-47706480E25E}"/>
              </a:ext>
            </a:extLst>
          </p:cNvPr>
          <p:cNvSpPr>
            <a:spLocks noGrp="1"/>
          </p:cNvSpPr>
          <p:nvPr>
            <p:ph type="title"/>
          </p:nvPr>
        </p:nvSpPr>
        <p:spPr/>
        <p:txBody>
          <a:bodyPr/>
          <a:lstStyle/>
          <a:p>
            <a:r>
              <a:rPr lang="en-US" dirty="0"/>
              <a:t>Application Information and Grant Resources</a:t>
            </a:r>
          </a:p>
        </p:txBody>
      </p:sp>
      <p:sp>
        <p:nvSpPr>
          <p:cNvPr id="8" name="Content Placeholder 7">
            <a:extLst>
              <a:ext uri="{FF2B5EF4-FFF2-40B4-BE49-F238E27FC236}">
                <a16:creationId xmlns:a16="http://schemas.microsoft.com/office/drawing/2014/main" id="{220E9094-2DB1-5F3F-B797-6AC3E7788F6E}"/>
              </a:ext>
            </a:extLst>
          </p:cNvPr>
          <p:cNvSpPr>
            <a:spLocks noGrp="1"/>
          </p:cNvSpPr>
          <p:nvPr>
            <p:ph sz="half" idx="2"/>
          </p:nvPr>
        </p:nvSpPr>
        <p:spPr>
          <a:xfrm>
            <a:off x="507277" y="2592280"/>
            <a:ext cx="8077429" cy="3725393"/>
          </a:xfrm>
        </p:spPr>
        <p:txBody>
          <a:bodyPr/>
          <a:lstStyle/>
          <a:p>
            <a:pPr marL="230188" indent="-227013"/>
            <a:r>
              <a:rPr lang="en-US" sz="2400" dirty="0"/>
              <a:t>Enter your contact information on the Applicant Information screen</a:t>
            </a:r>
          </a:p>
          <a:p>
            <a:pPr marL="684213" lvl="2"/>
            <a:r>
              <a:rPr lang="en-US" sz="1800" dirty="0">
                <a:solidFill>
                  <a:srgbClr val="003764"/>
                </a:solidFill>
              </a:rPr>
              <a:t>Be sure to avoid typos when entering your email address.</a:t>
            </a:r>
          </a:p>
          <a:p>
            <a:pPr marL="684213" lvl="2"/>
            <a:r>
              <a:rPr lang="en-US" sz="1800" dirty="0">
                <a:solidFill>
                  <a:srgbClr val="003764"/>
                </a:solidFill>
              </a:rPr>
              <a:t>Add OGMS as a safe sender.</a:t>
            </a:r>
          </a:p>
          <a:p>
            <a:pPr marL="684213" lvl="2"/>
            <a:r>
              <a:rPr lang="en-US" sz="1800" dirty="0">
                <a:solidFill>
                  <a:srgbClr val="003764"/>
                </a:solidFill>
              </a:rPr>
              <a:t>If possible, add a secondary contact.</a:t>
            </a:r>
            <a:endParaRPr lang="en-US" dirty="0"/>
          </a:p>
        </p:txBody>
      </p:sp>
      <p:pic>
        <p:nvPicPr>
          <p:cNvPr id="14" name="Content Placeholder 13" descr="Location of the program guidelines in OGMS">
            <a:extLst>
              <a:ext uri="{FF2B5EF4-FFF2-40B4-BE49-F238E27FC236}">
                <a16:creationId xmlns:a16="http://schemas.microsoft.com/office/drawing/2014/main" id="{DE662AAB-C450-D882-9371-215B66CB620C}"/>
              </a:ext>
            </a:extLst>
          </p:cNvPr>
          <p:cNvPicPr>
            <a:picLocks noGrp="1" noChangeAspect="1"/>
          </p:cNvPicPr>
          <p:nvPr>
            <p:ph sz="quarter" idx="4"/>
          </p:nvPr>
        </p:nvPicPr>
        <p:blipFill>
          <a:blip r:embed="rId3">
            <a:extLst>
              <a:ext uri="{28A0092B-C50C-407E-A947-70E740481C1C}">
                <a14:useLocalDpi xmlns:a14="http://schemas.microsoft.com/office/drawing/2010/main" val="0"/>
              </a:ext>
            </a:extLst>
          </a:blip>
          <a:stretch>
            <a:fillRect/>
          </a:stretch>
        </p:blipFill>
        <p:spPr>
          <a:xfrm>
            <a:off x="4168051" y="4454976"/>
            <a:ext cx="4526098" cy="1528574"/>
          </a:xfrm>
        </p:spPr>
      </p:pic>
      <p:sp>
        <p:nvSpPr>
          <p:cNvPr id="17" name="Content Placeholder 7">
            <a:extLst>
              <a:ext uri="{FF2B5EF4-FFF2-40B4-BE49-F238E27FC236}">
                <a16:creationId xmlns:a16="http://schemas.microsoft.com/office/drawing/2014/main" id="{3E14154A-0FB1-062A-B129-18FB03256863}"/>
              </a:ext>
            </a:extLst>
          </p:cNvPr>
          <p:cNvSpPr txBox="1">
            <a:spLocks/>
          </p:cNvSpPr>
          <p:nvPr/>
        </p:nvSpPr>
        <p:spPr>
          <a:xfrm>
            <a:off x="507276" y="4381877"/>
            <a:ext cx="3882933" cy="1826348"/>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rgbClr val="003764"/>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rgbClr val="003764"/>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rgbClr val="003764"/>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rgbClr val="003764"/>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rgbClr val="003764"/>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230188" indent="-227013"/>
            <a:r>
              <a:rPr lang="en-US" sz="2400" dirty="0"/>
              <a:t>Find and download Program Guidelines, as well as other important documents in the Grant Info link.</a:t>
            </a:r>
          </a:p>
          <a:p>
            <a:endParaRPr lang="en-US" dirty="0"/>
          </a:p>
          <a:p>
            <a:endParaRPr lang="en-US" dirty="0"/>
          </a:p>
        </p:txBody>
      </p:sp>
    </p:spTree>
    <p:extLst>
      <p:ext uri="{BB962C8B-B14F-4D97-AF65-F5344CB8AC3E}">
        <p14:creationId xmlns:p14="http://schemas.microsoft.com/office/powerpoint/2010/main" val="212680926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1500553"/>
            <a:ext cx="7886700" cy="515815"/>
          </a:xfrm>
        </p:spPr>
        <p:txBody>
          <a:bodyPr/>
          <a:lstStyle/>
          <a:p>
            <a:r>
              <a:rPr lang="en-US" dirty="0"/>
              <a:t>Applying in </a:t>
            </a:r>
            <a:r>
              <a:rPr lang="en-US" dirty="0" err="1"/>
              <a:t>ogms</a:t>
            </a:r>
            <a:endParaRPr lang="en-US" dirty="0"/>
          </a:p>
        </p:txBody>
      </p:sp>
      <p:sp>
        <p:nvSpPr>
          <p:cNvPr id="3" name="Text Placeholder 2"/>
          <p:cNvSpPr>
            <a:spLocks noGrp="1"/>
          </p:cNvSpPr>
          <p:nvPr>
            <p:ph type="body" sz="quarter" idx="10"/>
          </p:nvPr>
        </p:nvSpPr>
        <p:spPr>
          <a:xfrm>
            <a:off x="628650" y="2239107"/>
            <a:ext cx="7886700" cy="3786555"/>
          </a:xfrm>
        </p:spPr>
        <p:txBody>
          <a:bodyPr/>
          <a:lstStyle/>
          <a:p>
            <a:pPr marL="0" indent="0">
              <a:spcBef>
                <a:spcPts val="1200"/>
              </a:spcBef>
              <a:spcAft>
                <a:spcPts val="1200"/>
              </a:spcAft>
              <a:buNone/>
              <a:defRPr/>
            </a:pPr>
            <a:r>
              <a:rPr lang="en-US" sz="2400" dirty="0"/>
              <a:t>All required elements must be completed to be considered for funding.</a:t>
            </a:r>
          </a:p>
          <a:p>
            <a:pPr marL="0" indent="0">
              <a:spcBef>
                <a:spcPts val="1200"/>
              </a:spcBef>
              <a:spcAft>
                <a:spcPts val="1200"/>
              </a:spcAft>
              <a:buNone/>
              <a:defRPr/>
            </a:pPr>
            <a:r>
              <a:rPr lang="en-US" sz="2400" dirty="0"/>
              <a:t>OGMS narrative</a:t>
            </a:r>
          </a:p>
          <a:p>
            <a:pPr lvl="2">
              <a:spcBef>
                <a:spcPts val="0"/>
              </a:spcBef>
              <a:buFont typeface="Arial"/>
              <a:buChar char="•"/>
              <a:defRPr/>
            </a:pPr>
            <a:r>
              <a:rPr lang="en-US" dirty="0">
                <a:solidFill>
                  <a:srgbClr val="003764"/>
                </a:solidFill>
              </a:rPr>
              <a:t>Applicant Information</a:t>
            </a:r>
          </a:p>
          <a:p>
            <a:pPr lvl="2">
              <a:spcBef>
                <a:spcPts val="0"/>
              </a:spcBef>
              <a:buFont typeface="Arial"/>
              <a:buChar char="•"/>
              <a:defRPr/>
            </a:pPr>
            <a:r>
              <a:rPr lang="en-US" dirty="0">
                <a:solidFill>
                  <a:srgbClr val="003764"/>
                </a:solidFill>
              </a:rPr>
              <a:t>Contents</a:t>
            </a:r>
          </a:p>
          <a:p>
            <a:pPr lvl="3">
              <a:spcBef>
                <a:spcPts val="0"/>
              </a:spcBef>
              <a:buFont typeface="Arial"/>
              <a:buChar char="•"/>
              <a:defRPr/>
            </a:pPr>
            <a:r>
              <a:rPr lang="en-US" sz="2000" b="1" dirty="0">
                <a:solidFill>
                  <a:srgbClr val="003764"/>
                </a:solidFill>
              </a:rPr>
              <a:t>Section 1</a:t>
            </a:r>
            <a:r>
              <a:rPr lang="en-US" sz="2000" dirty="0">
                <a:solidFill>
                  <a:srgbClr val="003764"/>
                </a:solidFill>
              </a:rPr>
              <a:t>:  Program Detail</a:t>
            </a:r>
          </a:p>
          <a:p>
            <a:pPr lvl="3">
              <a:spcBef>
                <a:spcPts val="0"/>
              </a:spcBef>
              <a:buFont typeface="Arial"/>
              <a:buChar char="•"/>
              <a:defRPr/>
            </a:pPr>
            <a:r>
              <a:rPr lang="en-US" sz="2000" b="1" dirty="0">
                <a:solidFill>
                  <a:srgbClr val="003764"/>
                </a:solidFill>
              </a:rPr>
              <a:t>Section 2:</a:t>
            </a:r>
            <a:r>
              <a:rPr lang="en-US" sz="2000" dirty="0">
                <a:solidFill>
                  <a:srgbClr val="003764"/>
                </a:solidFill>
              </a:rPr>
              <a:t>  Grant and Fiscal Accountability</a:t>
            </a:r>
          </a:p>
          <a:p>
            <a:pPr lvl="3">
              <a:spcBef>
                <a:spcPts val="0"/>
              </a:spcBef>
              <a:buFont typeface="Arial"/>
              <a:buChar char="•"/>
              <a:defRPr/>
            </a:pPr>
            <a:r>
              <a:rPr lang="en-US" sz="2000" b="1" dirty="0">
                <a:solidFill>
                  <a:srgbClr val="003764"/>
                </a:solidFill>
              </a:rPr>
              <a:t>Section 3:</a:t>
            </a:r>
            <a:r>
              <a:rPr lang="en-US" sz="2000" dirty="0">
                <a:solidFill>
                  <a:srgbClr val="003764"/>
                </a:solidFill>
              </a:rPr>
              <a:t>  Budget</a:t>
            </a:r>
          </a:p>
          <a:p>
            <a:pPr lvl="1"/>
            <a:endParaRPr lang="en-US" dirty="0"/>
          </a:p>
        </p:txBody>
      </p:sp>
    </p:spTree>
    <p:extLst>
      <p:ext uri="{BB962C8B-B14F-4D97-AF65-F5344CB8AC3E}">
        <p14:creationId xmlns:p14="http://schemas.microsoft.com/office/powerpoint/2010/main" val="62051882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1BCD5743-6340-4087-A03F-FC1F01A474F9}"/>
              </a:ext>
            </a:extLst>
          </p:cNvPr>
          <p:cNvSpPr>
            <a:spLocks noGrp="1"/>
          </p:cNvSpPr>
          <p:nvPr>
            <p:ph type="title"/>
          </p:nvPr>
        </p:nvSpPr>
        <p:spPr>
          <a:xfrm>
            <a:off x="628650" y="1488831"/>
            <a:ext cx="7886700" cy="633046"/>
          </a:xfrm>
        </p:spPr>
        <p:txBody>
          <a:bodyPr/>
          <a:lstStyle/>
          <a:p>
            <a:r>
              <a:rPr lang="en-US" dirty="0"/>
              <a:t>Budget Details</a:t>
            </a:r>
          </a:p>
        </p:txBody>
      </p:sp>
      <p:sp>
        <p:nvSpPr>
          <p:cNvPr id="3" name="Text Placeholder 2">
            <a:extLst>
              <a:ext uri="{FF2B5EF4-FFF2-40B4-BE49-F238E27FC236}">
                <a16:creationId xmlns:a16="http://schemas.microsoft.com/office/drawing/2014/main" id="{DB592BB3-C903-4DAF-B847-75CBBDB91F77}"/>
              </a:ext>
            </a:extLst>
          </p:cNvPr>
          <p:cNvSpPr>
            <a:spLocks noGrp="1"/>
          </p:cNvSpPr>
          <p:nvPr>
            <p:ph type="body" sz="quarter" idx="10"/>
          </p:nvPr>
        </p:nvSpPr>
        <p:spPr>
          <a:xfrm>
            <a:off x="628650" y="2332892"/>
            <a:ext cx="7804150" cy="3926394"/>
          </a:xfrm>
        </p:spPr>
        <p:txBody>
          <a:bodyPr/>
          <a:lstStyle/>
          <a:p>
            <a:pPr marL="0" indent="0">
              <a:buNone/>
            </a:pPr>
            <a:r>
              <a:rPr lang="en-US" sz="2200" b="1" dirty="0"/>
              <a:t>Allowable Costs</a:t>
            </a:r>
            <a:endParaRPr lang="en-US" b="1" dirty="0">
              <a:solidFill>
                <a:srgbClr val="003764"/>
              </a:solidFill>
            </a:endParaRPr>
          </a:p>
          <a:p>
            <a:pPr marL="800100" indent="-342900">
              <a:spcBef>
                <a:spcPts val="600"/>
              </a:spcBef>
            </a:pPr>
            <a:r>
              <a:rPr lang="en-US" sz="2000" dirty="0"/>
              <a:t>Salaries, Wages, and Benefits</a:t>
            </a:r>
          </a:p>
          <a:p>
            <a:pPr marL="800100" indent="-342900">
              <a:spcBef>
                <a:spcPts val="600"/>
              </a:spcBef>
            </a:pPr>
            <a:r>
              <a:rPr lang="en-US" sz="2000" dirty="0"/>
              <a:t>Goods and Services </a:t>
            </a:r>
          </a:p>
          <a:p>
            <a:pPr marL="800100" indent="-342900">
              <a:spcBef>
                <a:spcPts val="600"/>
              </a:spcBef>
            </a:pPr>
            <a:r>
              <a:rPr lang="en-US" sz="2000" dirty="0">
                <a:solidFill>
                  <a:srgbClr val="003764"/>
                </a:solidFill>
              </a:rPr>
              <a:t>Travel</a:t>
            </a:r>
          </a:p>
          <a:p>
            <a:pPr marL="800100" indent="-342900">
              <a:spcBef>
                <a:spcPts val="600"/>
              </a:spcBef>
            </a:pPr>
            <a:r>
              <a:rPr lang="en-US" sz="2000" dirty="0"/>
              <a:t>Contracts</a:t>
            </a:r>
          </a:p>
          <a:p>
            <a:pPr marL="740664" indent="-283464">
              <a:spcBef>
                <a:spcPts val="600"/>
              </a:spcBef>
              <a:buFont typeface="Courier New" panose="02070309020205020404" pitchFamily="49" charset="0"/>
              <a:buChar char="o"/>
            </a:pPr>
            <a:endParaRPr lang="en-US" sz="2000" b="1" dirty="0"/>
          </a:p>
          <a:p>
            <a:pPr marL="0" indent="0">
              <a:spcBef>
                <a:spcPts val="600"/>
              </a:spcBef>
              <a:buNone/>
            </a:pPr>
            <a:r>
              <a:rPr lang="en-US" sz="2200" b="1" dirty="0"/>
              <a:t>Unallowable Costs</a:t>
            </a:r>
          </a:p>
          <a:p>
            <a:pPr marL="800100" indent="-342900">
              <a:spcBef>
                <a:spcPts val="600"/>
              </a:spcBef>
            </a:pPr>
            <a:r>
              <a:rPr lang="en-US" sz="2000" dirty="0"/>
              <a:t>Administration</a:t>
            </a:r>
          </a:p>
          <a:p>
            <a:pPr marL="800100" indent="-342900">
              <a:spcBef>
                <a:spcPts val="600"/>
              </a:spcBef>
            </a:pPr>
            <a:r>
              <a:rPr lang="en-US" sz="2000" dirty="0"/>
              <a:t>Capital Assets</a:t>
            </a:r>
          </a:p>
          <a:p>
            <a:pPr indent="0">
              <a:spcBef>
                <a:spcPts val="600"/>
              </a:spcBef>
              <a:buNone/>
            </a:pPr>
            <a:endParaRPr lang="en-US" sz="2000" dirty="0"/>
          </a:p>
        </p:txBody>
      </p:sp>
    </p:spTree>
    <p:extLst>
      <p:ext uri="{BB962C8B-B14F-4D97-AF65-F5344CB8AC3E}">
        <p14:creationId xmlns:p14="http://schemas.microsoft.com/office/powerpoint/2010/main" val="197766168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1763486"/>
            <a:ext cx="7886700" cy="653143"/>
          </a:xfrm>
        </p:spPr>
        <p:txBody>
          <a:bodyPr/>
          <a:lstStyle/>
          <a:p>
            <a:r>
              <a:rPr lang="en-US" dirty="0"/>
              <a:t>Reporting and accountability</a:t>
            </a:r>
          </a:p>
        </p:txBody>
      </p:sp>
      <p:sp>
        <p:nvSpPr>
          <p:cNvPr id="3" name="Text Placeholder 2"/>
          <p:cNvSpPr>
            <a:spLocks noGrp="1"/>
          </p:cNvSpPr>
          <p:nvPr>
            <p:ph type="body" sz="quarter" idx="10"/>
          </p:nvPr>
        </p:nvSpPr>
        <p:spPr>
          <a:xfrm>
            <a:off x="628650" y="2525486"/>
            <a:ext cx="7886700" cy="3168736"/>
          </a:xfrm>
        </p:spPr>
        <p:txBody>
          <a:bodyPr/>
          <a:lstStyle/>
          <a:p>
            <a:pPr>
              <a:spcBef>
                <a:spcPts val="1200"/>
              </a:spcBef>
              <a:spcAft>
                <a:spcPts val="1200"/>
              </a:spcAft>
              <a:buFont typeface="Arial"/>
              <a:buChar char="•"/>
              <a:defRPr/>
            </a:pPr>
            <a:r>
              <a:rPr lang="en-US" altLang="en-US" sz="2400" dirty="0"/>
              <a:t>An FY26 Status Report is due by June 30, 2026.</a:t>
            </a:r>
          </a:p>
          <a:p>
            <a:pPr>
              <a:spcBef>
                <a:spcPts val="1200"/>
              </a:spcBef>
              <a:spcAft>
                <a:spcPts val="1200"/>
              </a:spcAft>
              <a:buFont typeface="Arial"/>
              <a:buChar char="•"/>
              <a:defRPr/>
            </a:pPr>
            <a:r>
              <a:rPr lang="en-US" altLang="en-US" sz="2400" dirty="0"/>
              <a:t>An FY27 Final Report is due by October 31, 2026.</a:t>
            </a:r>
          </a:p>
          <a:p>
            <a:pPr>
              <a:spcBef>
                <a:spcPts val="1200"/>
              </a:spcBef>
              <a:spcAft>
                <a:spcPts val="1200"/>
              </a:spcAft>
              <a:buFont typeface="Arial"/>
              <a:buChar char="•"/>
              <a:defRPr/>
            </a:pPr>
            <a:r>
              <a:rPr lang="en-US" altLang="en-US" sz="2400" dirty="0"/>
              <a:t>Reports must be submitted via OGMS.</a:t>
            </a:r>
            <a:endParaRPr lang="en-US" sz="2400" dirty="0"/>
          </a:p>
        </p:txBody>
      </p:sp>
    </p:spTree>
    <p:extLst>
      <p:ext uri="{BB962C8B-B14F-4D97-AF65-F5344CB8AC3E}">
        <p14:creationId xmlns:p14="http://schemas.microsoft.com/office/powerpoint/2010/main" val="60142042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1180715"/>
            <a:ext cx="7886700" cy="611619"/>
          </a:xfrm>
        </p:spPr>
        <p:txBody>
          <a:bodyPr/>
          <a:lstStyle/>
          <a:p>
            <a:r>
              <a:rPr lang="en-US" dirty="0"/>
              <a:t>timeline</a:t>
            </a:r>
          </a:p>
        </p:txBody>
      </p:sp>
      <p:sp>
        <p:nvSpPr>
          <p:cNvPr id="3" name="Text Placeholder 2"/>
          <p:cNvSpPr>
            <a:spLocks noGrp="1"/>
          </p:cNvSpPr>
          <p:nvPr>
            <p:ph type="body" sz="quarter" idx="10"/>
          </p:nvPr>
        </p:nvSpPr>
        <p:spPr>
          <a:xfrm>
            <a:off x="589460" y="1915886"/>
            <a:ext cx="8384721" cy="4180113"/>
          </a:xfrm>
        </p:spPr>
        <p:txBody>
          <a:bodyPr/>
          <a:lstStyle/>
          <a:p>
            <a:pPr marL="0" indent="0">
              <a:buNone/>
            </a:pPr>
            <a:endParaRPr lang="en-US" dirty="0"/>
          </a:p>
        </p:txBody>
      </p:sp>
      <p:graphicFrame>
        <p:nvGraphicFramePr>
          <p:cNvPr id="4" name="Table 3">
            <a:extLst>
              <a:ext uri="{FF2B5EF4-FFF2-40B4-BE49-F238E27FC236}">
                <a16:creationId xmlns:a16="http://schemas.microsoft.com/office/drawing/2014/main" id="{45913F57-D6B6-DD2A-9558-AD2F5A7C6A68}"/>
              </a:ext>
            </a:extLst>
          </p:cNvPr>
          <p:cNvGraphicFramePr>
            <a:graphicFrameLocks noGrp="1"/>
          </p:cNvGraphicFramePr>
          <p:nvPr>
            <p:extLst>
              <p:ext uri="{D42A27DB-BD31-4B8C-83A1-F6EECF244321}">
                <p14:modId xmlns:p14="http://schemas.microsoft.com/office/powerpoint/2010/main" val="3989889712"/>
              </p:ext>
            </p:extLst>
          </p:nvPr>
        </p:nvGraphicFramePr>
        <p:xfrm>
          <a:off x="628651" y="1915886"/>
          <a:ext cx="8345530" cy="4180113"/>
        </p:xfrm>
        <a:graphic>
          <a:graphicData uri="http://schemas.openxmlformats.org/drawingml/2006/table">
            <a:tbl>
              <a:tblPr firstRow="1" firstCol="1" bandRow="1">
                <a:tableStyleId>{5C22544A-7EE6-4342-B048-85BDC9FD1C3A}</a:tableStyleId>
              </a:tblPr>
              <a:tblGrid>
                <a:gridCol w="4901292">
                  <a:extLst>
                    <a:ext uri="{9D8B030D-6E8A-4147-A177-3AD203B41FA5}">
                      <a16:colId xmlns:a16="http://schemas.microsoft.com/office/drawing/2014/main" val="3711968047"/>
                    </a:ext>
                  </a:extLst>
                </a:gridCol>
                <a:gridCol w="3444238">
                  <a:extLst>
                    <a:ext uri="{9D8B030D-6E8A-4147-A177-3AD203B41FA5}">
                      <a16:colId xmlns:a16="http://schemas.microsoft.com/office/drawing/2014/main" val="1632244837"/>
                    </a:ext>
                  </a:extLst>
                </a:gridCol>
              </a:tblGrid>
              <a:tr h="597159">
                <a:tc>
                  <a:txBody>
                    <a:bodyPr/>
                    <a:lstStyle/>
                    <a:p>
                      <a:pPr marL="0" marR="0">
                        <a:lnSpc>
                          <a:spcPts val="1400"/>
                        </a:lnSpc>
                        <a:spcAft>
                          <a:spcPts val="900"/>
                        </a:spcAft>
                        <a:buNone/>
                        <a:tabLst>
                          <a:tab pos="0" algn="l"/>
                        </a:tabLst>
                      </a:pPr>
                      <a:r>
                        <a:rPr lang="en-US" sz="1800" dirty="0">
                          <a:effectLst/>
                        </a:rPr>
                        <a:t>Milestone</a:t>
                      </a:r>
                      <a:endParaRPr lang="en-US" sz="1800" dirty="0">
                        <a:effectLst/>
                        <a:latin typeface="Franklin Gothic Book" panose="020B050302010202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nSpc>
                          <a:spcPts val="1400"/>
                        </a:lnSpc>
                        <a:spcAft>
                          <a:spcPts val="900"/>
                        </a:spcAft>
                        <a:buNone/>
                        <a:tabLst>
                          <a:tab pos="0" algn="l"/>
                        </a:tabLst>
                      </a:pPr>
                      <a:r>
                        <a:rPr lang="en-US" sz="1800">
                          <a:effectLst/>
                        </a:rPr>
                        <a:t>Dates (subject to change)</a:t>
                      </a:r>
                      <a:endParaRPr lang="en-US" sz="1800">
                        <a:effectLst/>
                        <a:latin typeface="Franklin Gothic Book" panose="020B050302010202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3127893349"/>
                  </a:ext>
                </a:extLst>
              </a:tr>
              <a:tr h="597159">
                <a:tc>
                  <a:txBody>
                    <a:bodyPr/>
                    <a:lstStyle/>
                    <a:p>
                      <a:pPr marL="0" marR="0">
                        <a:lnSpc>
                          <a:spcPts val="1400"/>
                        </a:lnSpc>
                        <a:buNone/>
                      </a:pPr>
                      <a:r>
                        <a:rPr lang="en-US" sz="1800" dirty="0">
                          <a:effectLst/>
                        </a:rPr>
                        <a:t>Applications available in OGMS </a:t>
                      </a:r>
                      <a:endParaRPr lang="en-US" sz="1800" dirty="0">
                        <a:effectLst/>
                        <a:latin typeface="Franklin Gothic Book" panose="020B050302010202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nSpc>
                          <a:spcPts val="1400"/>
                        </a:lnSpc>
                        <a:buNone/>
                      </a:pPr>
                      <a:r>
                        <a:rPr lang="en-US" sz="1800" dirty="0">
                          <a:effectLst/>
                          <a:latin typeface="Franklin Gothic Book" panose="020B0503020102020204" pitchFamily="34" charset="0"/>
                          <a:ea typeface="Calibri" panose="020F0502020204030204" pitchFamily="34" charset="0"/>
                          <a:cs typeface="Times New Roman" panose="02020603050405020304" pitchFamily="18" charset="0"/>
                        </a:rPr>
                        <a:t>February 19, 2026</a:t>
                      </a:r>
                    </a:p>
                  </a:txBody>
                  <a:tcPr marL="68580" marR="68580" marT="0" marB="0" anchor="ctr"/>
                </a:tc>
                <a:extLst>
                  <a:ext uri="{0D108BD9-81ED-4DB2-BD59-A6C34878D82A}">
                    <a16:rowId xmlns:a16="http://schemas.microsoft.com/office/drawing/2014/main" val="3158334675"/>
                  </a:ext>
                </a:extLst>
              </a:tr>
              <a:tr h="597159">
                <a:tc>
                  <a:txBody>
                    <a:bodyPr/>
                    <a:lstStyle/>
                    <a:p>
                      <a:pPr marL="0" marR="0">
                        <a:lnSpc>
                          <a:spcPts val="1400"/>
                        </a:lnSpc>
                        <a:buNone/>
                      </a:pPr>
                      <a:r>
                        <a:rPr lang="en-US" sz="1800" dirty="0">
                          <a:effectLst/>
                        </a:rPr>
                        <a:t>Application webinar</a:t>
                      </a:r>
                      <a:endParaRPr lang="en-US" sz="1800" dirty="0">
                        <a:effectLst/>
                        <a:latin typeface="Franklin Gothic Book" panose="020B050302010202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nSpc>
                          <a:spcPts val="1400"/>
                        </a:lnSpc>
                        <a:buNone/>
                      </a:pPr>
                      <a:r>
                        <a:rPr lang="en-US" sz="1800" dirty="0">
                          <a:effectLst/>
                          <a:latin typeface="Franklin Gothic Book" panose="020B0503020102020204" pitchFamily="34" charset="0"/>
                          <a:ea typeface="Calibri" panose="020F0502020204030204" pitchFamily="34" charset="0"/>
                          <a:cs typeface="Times New Roman" panose="02020603050405020304" pitchFamily="18" charset="0"/>
                        </a:rPr>
                        <a:t>February 17, 2026</a:t>
                      </a:r>
                    </a:p>
                  </a:txBody>
                  <a:tcPr marL="68580" marR="68580" marT="0" marB="0" anchor="ctr"/>
                </a:tc>
                <a:extLst>
                  <a:ext uri="{0D108BD9-81ED-4DB2-BD59-A6C34878D82A}">
                    <a16:rowId xmlns:a16="http://schemas.microsoft.com/office/drawing/2014/main" val="2088197759"/>
                  </a:ext>
                </a:extLst>
              </a:tr>
              <a:tr h="597159">
                <a:tc>
                  <a:txBody>
                    <a:bodyPr/>
                    <a:lstStyle/>
                    <a:p>
                      <a:pPr marL="0" marR="0">
                        <a:lnSpc>
                          <a:spcPts val="1400"/>
                        </a:lnSpc>
                        <a:buNone/>
                      </a:pPr>
                      <a:r>
                        <a:rPr lang="en-US" sz="1800" dirty="0">
                          <a:effectLst/>
                        </a:rPr>
                        <a:t>Applications due in OGMS</a:t>
                      </a:r>
                      <a:endParaRPr lang="en-US" sz="1800" dirty="0">
                        <a:effectLst/>
                        <a:latin typeface="Franklin Gothic Book" panose="020B050302010202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nSpc>
                          <a:spcPts val="1400"/>
                        </a:lnSpc>
                        <a:buNone/>
                      </a:pPr>
                      <a:r>
                        <a:rPr lang="en-US" sz="1800" dirty="0">
                          <a:effectLst/>
                        </a:rPr>
                        <a:t>February 26, 2026</a:t>
                      </a:r>
                      <a:endParaRPr lang="en-US" sz="1800" dirty="0">
                        <a:effectLst/>
                        <a:latin typeface="Franklin Gothic Book" panose="020B050302010202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2306734053"/>
                  </a:ext>
                </a:extLst>
              </a:tr>
              <a:tr h="597159">
                <a:tc>
                  <a:txBody>
                    <a:bodyPr/>
                    <a:lstStyle/>
                    <a:p>
                      <a:pPr marL="0" marR="0">
                        <a:lnSpc>
                          <a:spcPts val="1400"/>
                        </a:lnSpc>
                        <a:buNone/>
                      </a:pPr>
                      <a:r>
                        <a:rPr lang="en-US" sz="1800" dirty="0">
                          <a:effectLst/>
                        </a:rPr>
                        <a:t>Grant Start Date</a:t>
                      </a:r>
                      <a:endParaRPr lang="en-US" sz="1800" dirty="0">
                        <a:effectLst/>
                        <a:latin typeface="Franklin Gothic Book" panose="020B050302010202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nSpc>
                          <a:spcPts val="1400"/>
                        </a:lnSpc>
                        <a:buNone/>
                      </a:pPr>
                      <a:r>
                        <a:rPr lang="en-US" sz="1800" dirty="0">
                          <a:effectLst/>
                        </a:rPr>
                        <a:t>March 2026</a:t>
                      </a:r>
                      <a:endParaRPr lang="en-US" sz="1800" dirty="0">
                        <a:effectLst/>
                        <a:latin typeface="Franklin Gothic Book" panose="020B050302010202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3807472065"/>
                  </a:ext>
                </a:extLst>
              </a:tr>
              <a:tr h="597159">
                <a:tc>
                  <a:txBody>
                    <a:bodyPr/>
                    <a:lstStyle/>
                    <a:p>
                      <a:pPr marL="0" marR="0">
                        <a:lnSpc>
                          <a:spcPts val="1400"/>
                        </a:lnSpc>
                        <a:buNone/>
                      </a:pPr>
                      <a:r>
                        <a:rPr lang="en-US" sz="1800" dirty="0">
                          <a:effectLst/>
                        </a:rPr>
                        <a:t>Final Budget Revision Deadline</a:t>
                      </a:r>
                      <a:endParaRPr lang="en-US" sz="1800" dirty="0">
                        <a:effectLst/>
                        <a:latin typeface="Franklin Gothic Book" panose="020B050302010202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nSpc>
                          <a:spcPts val="1400"/>
                        </a:lnSpc>
                        <a:buNone/>
                      </a:pPr>
                      <a:r>
                        <a:rPr lang="en-US" sz="1800" dirty="0">
                          <a:effectLst/>
                        </a:rPr>
                        <a:t>June 15, 2026</a:t>
                      </a:r>
                      <a:endParaRPr lang="en-US" sz="1800" dirty="0">
                        <a:effectLst/>
                        <a:latin typeface="Franklin Gothic Book" panose="020B050302010202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2244351927"/>
                  </a:ext>
                </a:extLst>
              </a:tr>
              <a:tr h="597159">
                <a:tc>
                  <a:txBody>
                    <a:bodyPr/>
                    <a:lstStyle/>
                    <a:p>
                      <a:pPr marL="0" marR="0">
                        <a:lnSpc>
                          <a:spcPts val="1400"/>
                        </a:lnSpc>
                        <a:buNone/>
                      </a:pPr>
                      <a:r>
                        <a:rPr lang="en-US" sz="1800" dirty="0">
                          <a:effectLst/>
                        </a:rPr>
                        <a:t>Final Invoicing Date</a:t>
                      </a:r>
                      <a:endParaRPr lang="en-US" sz="1800" dirty="0">
                        <a:effectLst/>
                        <a:latin typeface="Franklin Gothic Book" panose="020B050302010202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nSpc>
                          <a:spcPts val="1400"/>
                        </a:lnSpc>
                        <a:buNone/>
                      </a:pPr>
                      <a:r>
                        <a:rPr lang="en-US" sz="1800" dirty="0">
                          <a:effectLst/>
                        </a:rPr>
                        <a:t>July 15, 2026</a:t>
                      </a:r>
                      <a:endParaRPr lang="en-US" sz="1800" dirty="0">
                        <a:effectLst/>
                        <a:latin typeface="Franklin Gothic Book" panose="020B050302010202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3531647551"/>
                  </a:ext>
                </a:extLst>
              </a:tr>
            </a:tbl>
          </a:graphicData>
        </a:graphic>
      </p:graphicFrame>
    </p:spTree>
    <p:extLst>
      <p:ext uri="{BB962C8B-B14F-4D97-AF65-F5344CB8AC3E}">
        <p14:creationId xmlns:p14="http://schemas.microsoft.com/office/powerpoint/2010/main" val="185821765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Questions?</a:t>
            </a:r>
          </a:p>
        </p:txBody>
      </p:sp>
      <p:sp>
        <p:nvSpPr>
          <p:cNvPr id="3" name="Text Placeholder 2"/>
          <p:cNvSpPr>
            <a:spLocks noGrp="1"/>
          </p:cNvSpPr>
          <p:nvPr>
            <p:ph type="body" sz="quarter" idx="10"/>
          </p:nvPr>
        </p:nvSpPr>
        <p:spPr>
          <a:xfrm>
            <a:off x="628650" y="2667000"/>
            <a:ext cx="7886700" cy="2714042"/>
          </a:xfrm>
        </p:spPr>
        <p:txBody>
          <a:bodyPr/>
          <a:lstStyle/>
          <a:p>
            <a:pPr marL="0" indent="0" algn="ctr">
              <a:buNone/>
            </a:pPr>
            <a:r>
              <a:rPr lang="en-US" altLang="en-US" dirty="0"/>
              <a:t>Please Contact:</a:t>
            </a:r>
          </a:p>
          <a:p>
            <a:pPr marL="0" indent="0" algn="ctr">
              <a:buNone/>
            </a:pPr>
            <a:endParaRPr lang="en-US" altLang="en-US" dirty="0"/>
          </a:p>
          <a:p>
            <a:pPr marL="0" indent="0" algn="ctr">
              <a:buNone/>
            </a:pPr>
            <a:r>
              <a:rPr lang="en-US" altLang="en-US" dirty="0"/>
              <a:t>William Belden</a:t>
            </a:r>
          </a:p>
          <a:p>
            <a:pPr marL="0" indent="0" algn="ctr">
              <a:buNone/>
            </a:pPr>
            <a:r>
              <a:rPr lang="en-US" altLang="en-US" dirty="0"/>
              <a:t>Workforce Policy Associate</a:t>
            </a:r>
          </a:p>
          <a:p>
            <a:pPr marL="0" indent="0" algn="ctr">
              <a:buNone/>
            </a:pPr>
            <a:r>
              <a:rPr lang="en-US" altLang="en-US" u="sng" dirty="0"/>
              <a:t>wbelden@sbctc.edu</a:t>
            </a:r>
          </a:p>
          <a:p>
            <a:pPr algn="ctr"/>
            <a:endParaRPr lang="en-US" dirty="0"/>
          </a:p>
        </p:txBody>
      </p:sp>
    </p:spTree>
    <p:extLst>
      <p:ext uri="{BB962C8B-B14F-4D97-AF65-F5344CB8AC3E}">
        <p14:creationId xmlns:p14="http://schemas.microsoft.com/office/powerpoint/2010/main" val="371767365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1188721"/>
            <a:ext cx="7886700" cy="574766"/>
          </a:xfrm>
        </p:spPr>
        <p:txBody>
          <a:bodyPr/>
          <a:lstStyle/>
          <a:p>
            <a:r>
              <a:rPr lang="en-US" dirty="0"/>
              <a:t>About the webinar</a:t>
            </a:r>
          </a:p>
        </p:txBody>
      </p:sp>
      <p:sp>
        <p:nvSpPr>
          <p:cNvPr id="3" name="Text Placeholder 2"/>
          <p:cNvSpPr>
            <a:spLocks noGrp="1"/>
          </p:cNvSpPr>
          <p:nvPr>
            <p:ph type="body" sz="quarter" idx="10"/>
          </p:nvPr>
        </p:nvSpPr>
        <p:spPr>
          <a:xfrm>
            <a:off x="628650" y="1763488"/>
            <a:ext cx="7886700" cy="4408712"/>
          </a:xfrm>
        </p:spPr>
        <p:txBody>
          <a:bodyPr/>
          <a:lstStyle/>
          <a:p>
            <a:pPr>
              <a:lnSpc>
                <a:spcPct val="100000"/>
              </a:lnSpc>
              <a:spcBef>
                <a:spcPts val="600"/>
              </a:spcBef>
            </a:pPr>
            <a:r>
              <a:rPr lang="en-US" altLang="en-US" sz="2400" dirty="0"/>
              <a:t>Introduction</a:t>
            </a:r>
          </a:p>
          <a:p>
            <a:pPr lvl="2">
              <a:lnSpc>
                <a:spcPct val="100000"/>
              </a:lnSpc>
              <a:spcBef>
                <a:spcPts val="600"/>
              </a:spcBef>
            </a:pPr>
            <a:r>
              <a:rPr lang="en-US" altLang="en-US" dirty="0"/>
              <a:t>Marie Bruin, Director, SBCTC</a:t>
            </a:r>
          </a:p>
          <a:p>
            <a:pPr lvl="2">
              <a:lnSpc>
                <a:spcPct val="100000"/>
              </a:lnSpc>
              <a:spcBef>
                <a:spcPts val="600"/>
              </a:spcBef>
            </a:pPr>
            <a:r>
              <a:rPr lang="en-US" altLang="en-US" dirty="0"/>
              <a:t>Jamie Traugott, Director, SBCTC</a:t>
            </a:r>
          </a:p>
          <a:p>
            <a:pPr>
              <a:lnSpc>
                <a:spcPct val="100000"/>
              </a:lnSpc>
              <a:spcBef>
                <a:spcPts val="600"/>
              </a:spcBef>
            </a:pPr>
            <a:r>
              <a:rPr lang="en-US" altLang="en-US" sz="2400" dirty="0"/>
              <a:t>Workforce Development Council Partnership</a:t>
            </a:r>
          </a:p>
          <a:p>
            <a:pPr lvl="2">
              <a:lnSpc>
                <a:spcPct val="100000"/>
              </a:lnSpc>
              <a:spcBef>
                <a:spcPts val="600"/>
              </a:spcBef>
            </a:pPr>
            <a:r>
              <a:rPr lang="en-US" altLang="en-US" dirty="0"/>
              <a:t>Teresa Rich, President, YVC</a:t>
            </a:r>
          </a:p>
          <a:p>
            <a:pPr lvl="2">
              <a:lnSpc>
                <a:spcPct val="100000"/>
              </a:lnSpc>
              <a:spcBef>
                <a:spcPts val="600"/>
              </a:spcBef>
            </a:pPr>
            <a:r>
              <a:rPr lang="en-US" altLang="en-US" dirty="0"/>
              <a:t>John Traugott, Executive Director, WWA</a:t>
            </a:r>
          </a:p>
          <a:p>
            <a:pPr lvl="2">
              <a:lnSpc>
                <a:spcPct val="100000"/>
              </a:lnSpc>
              <a:spcBef>
                <a:spcPts val="600"/>
              </a:spcBef>
            </a:pPr>
            <a:r>
              <a:rPr lang="en-US" altLang="en-US" dirty="0"/>
              <a:t>Amy Martinez, CEO, South Central WDC</a:t>
            </a:r>
          </a:p>
          <a:p>
            <a:pPr>
              <a:lnSpc>
                <a:spcPct val="100000"/>
              </a:lnSpc>
              <a:spcBef>
                <a:spcPts val="600"/>
              </a:spcBef>
            </a:pPr>
            <a:r>
              <a:rPr lang="en-US" altLang="en-US" sz="2400" dirty="0"/>
              <a:t>Overview of the Workforce Pell/Perkins Special Projects FY26 guidelines and OGMS</a:t>
            </a:r>
          </a:p>
          <a:p>
            <a:pPr lvl="2">
              <a:lnSpc>
                <a:spcPct val="100000"/>
              </a:lnSpc>
              <a:spcBef>
                <a:spcPts val="600"/>
              </a:spcBef>
            </a:pPr>
            <a:r>
              <a:rPr lang="en-US" altLang="en-US" dirty="0"/>
              <a:t>Denise Costello, Associate Director, SBCTC</a:t>
            </a:r>
          </a:p>
          <a:p>
            <a:pPr lvl="2">
              <a:lnSpc>
                <a:spcPct val="100000"/>
              </a:lnSpc>
              <a:spcBef>
                <a:spcPts val="600"/>
              </a:spcBef>
            </a:pPr>
            <a:r>
              <a:rPr lang="en-US" altLang="en-US" dirty="0"/>
              <a:t>William Belden, Policy Associate, SBCTC</a:t>
            </a:r>
          </a:p>
        </p:txBody>
      </p:sp>
    </p:spTree>
    <p:extLst>
      <p:ext uri="{BB962C8B-B14F-4D97-AF65-F5344CB8AC3E}">
        <p14:creationId xmlns:p14="http://schemas.microsoft.com/office/powerpoint/2010/main" val="50331562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1371600"/>
            <a:ext cx="7886700" cy="539262"/>
          </a:xfrm>
        </p:spPr>
        <p:txBody>
          <a:bodyPr/>
          <a:lstStyle/>
          <a:p>
            <a:r>
              <a:rPr lang="en-US" dirty="0"/>
              <a:t>Workforce </a:t>
            </a:r>
            <a:r>
              <a:rPr lang="en-US" dirty="0" err="1"/>
              <a:t>pell</a:t>
            </a:r>
            <a:r>
              <a:rPr lang="en-US" dirty="0"/>
              <a:t> Initiative</a:t>
            </a:r>
          </a:p>
        </p:txBody>
      </p:sp>
      <p:sp>
        <p:nvSpPr>
          <p:cNvPr id="3" name="Text Placeholder 2"/>
          <p:cNvSpPr>
            <a:spLocks noGrp="1"/>
          </p:cNvSpPr>
          <p:nvPr>
            <p:ph type="body" sz="quarter" idx="10"/>
          </p:nvPr>
        </p:nvSpPr>
        <p:spPr>
          <a:xfrm>
            <a:off x="628650" y="2051538"/>
            <a:ext cx="8023860" cy="4304105"/>
          </a:xfrm>
        </p:spPr>
        <p:txBody>
          <a:bodyPr/>
          <a:lstStyle/>
          <a:p>
            <a:r>
              <a:rPr lang="en-US" sz="2000" dirty="0"/>
              <a:t>The federal Workforce Pell Grant Program expands Pell Grant eligibility to short-term workforce training programs that demonstrate strong labor market value, alignment with in-demand jobs, and high-quality student outcomes. </a:t>
            </a:r>
          </a:p>
          <a:p>
            <a:r>
              <a:rPr lang="en-US" sz="2000" dirty="0"/>
              <a:t>These requirements emphasize employer validation, regional workforce alignment, outcomes reporting, and stackable, transparent pathways. </a:t>
            </a:r>
          </a:p>
          <a:p>
            <a:r>
              <a:rPr lang="en-US" sz="2000" dirty="0"/>
              <a:t>Washington’s CTC system offers extensive CE and noncredit training, but these offerings often operate outside traditional program approval structures and may not fully align with federal Workforce Pell requirements. </a:t>
            </a:r>
          </a:p>
          <a:p>
            <a:r>
              <a:rPr lang="en-US" sz="2000" dirty="0"/>
              <a:t>Ensuring equitable access to high opportunity careers requires modernizing program approval processes and integrating CE and PLA pathways into credit-bearing professional technical programs.</a:t>
            </a:r>
          </a:p>
        </p:txBody>
      </p:sp>
    </p:spTree>
    <p:extLst>
      <p:ext uri="{BB962C8B-B14F-4D97-AF65-F5344CB8AC3E}">
        <p14:creationId xmlns:p14="http://schemas.microsoft.com/office/powerpoint/2010/main" val="310876391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5FE00B5-506F-4B9A-4A1C-0C5307893BA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20D644E-92AC-BF4A-2318-D559BC632367}"/>
              </a:ext>
            </a:extLst>
          </p:cNvPr>
          <p:cNvSpPr>
            <a:spLocks noGrp="1"/>
          </p:cNvSpPr>
          <p:nvPr>
            <p:ph type="title"/>
          </p:nvPr>
        </p:nvSpPr>
        <p:spPr>
          <a:xfrm>
            <a:off x="628650" y="1095219"/>
            <a:ext cx="7886700" cy="611619"/>
          </a:xfrm>
        </p:spPr>
        <p:txBody>
          <a:bodyPr/>
          <a:lstStyle/>
          <a:p>
            <a:r>
              <a:rPr lang="en-US" dirty="0"/>
              <a:t>Pilot program overview</a:t>
            </a:r>
          </a:p>
        </p:txBody>
      </p:sp>
      <p:sp>
        <p:nvSpPr>
          <p:cNvPr id="3" name="Text Placeholder 2">
            <a:extLst>
              <a:ext uri="{FF2B5EF4-FFF2-40B4-BE49-F238E27FC236}">
                <a16:creationId xmlns:a16="http://schemas.microsoft.com/office/drawing/2014/main" id="{F8236197-9655-F6A9-BEB8-71F6716F0F6B}"/>
              </a:ext>
            </a:extLst>
          </p:cNvPr>
          <p:cNvSpPr>
            <a:spLocks noGrp="1"/>
          </p:cNvSpPr>
          <p:nvPr>
            <p:ph type="body" sz="quarter" idx="10"/>
          </p:nvPr>
        </p:nvSpPr>
        <p:spPr>
          <a:xfrm>
            <a:off x="628650" y="1706838"/>
            <a:ext cx="8023860" cy="4648805"/>
          </a:xfrm>
        </p:spPr>
        <p:txBody>
          <a:bodyPr/>
          <a:lstStyle/>
          <a:p>
            <a:r>
              <a:rPr lang="en-US" sz="2000" dirty="0"/>
              <a:t>This application process is being expedited to help frame system recommendations, with a project end date of September 30, 2026. </a:t>
            </a:r>
          </a:p>
          <a:p>
            <a:r>
              <a:rPr lang="en-US" sz="2000" dirty="0"/>
              <a:t>Applications must focus on a system approach and must include participation by a partnership of up to five colleges (lead college and up to four partner CTCs). </a:t>
            </a:r>
          </a:p>
          <a:p>
            <a:r>
              <a:rPr lang="en-US" sz="2000" dirty="0"/>
              <a:t>Project resources will be awarded to the lead college. </a:t>
            </a:r>
          </a:p>
          <a:p>
            <a:r>
              <a:rPr lang="en-US" sz="2000" dirty="0"/>
              <a:t>The application must identify the lead college and the additional partners, including statements of support. </a:t>
            </a:r>
          </a:p>
          <a:p>
            <a:r>
              <a:rPr lang="en-US" sz="2000" dirty="0"/>
              <a:t>Project funding for partner activities and engagement is managed by the lead college through interagency agreements or contracts, as appropriate. </a:t>
            </a:r>
            <a:endParaRPr lang="en-US" dirty="0"/>
          </a:p>
          <a:p>
            <a:r>
              <a:rPr lang="en-US" sz="2000" dirty="0"/>
              <a:t>Project is being funded by Perkins Leadership funding (Special Projects Grant) and follows existing grant guidelines, with exceptions as noted in the appendix, and program assurances. </a:t>
            </a:r>
          </a:p>
          <a:p>
            <a:endParaRPr lang="en-US" sz="2000" dirty="0"/>
          </a:p>
        </p:txBody>
      </p:sp>
    </p:spTree>
    <p:extLst>
      <p:ext uri="{BB962C8B-B14F-4D97-AF65-F5344CB8AC3E}">
        <p14:creationId xmlns:p14="http://schemas.microsoft.com/office/powerpoint/2010/main" val="264556683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ACD67B0-DB3A-A871-A987-87D91410B98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9B3EFB2-F871-1AB5-3E50-B0B5AA28473E}"/>
              </a:ext>
            </a:extLst>
          </p:cNvPr>
          <p:cNvSpPr>
            <a:spLocks noGrp="1"/>
          </p:cNvSpPr>
          <p:nvPr>
            <p:ph type="title"/>
          </p:nvPr>
        </p:nvSpPr>
        <p:spPr>
          <a:xfrm>
            <a:off x="628650" y="1095219"/>
            <a:ext cx="7886700" cy="611619"/>
          </a:xfrm>
        </p:spPr>
        <p:txBody>
          <a:bodyPr/>
          <a:lstStyle/>
          <a:p>
            <a:r>
              <a:rPr lang="en-US" dirty="0"/>
              <a:t>Purpose of Project</a:t>
            </a:r>
          </a:p>
        </p:txBody>
      </p:sp>
      <p:sp>
        <p:nvSpPr>
          <p:cNvPr id="3" name="Text Placeholder 2">
            <a:extLst>
              <a:ext uri="{FF2B5EF4-FFF2-40B4-BE49-F238E27FC236}">
                <a16:creationId xmlns:a16="http://schemas.microsoft.com/office/drawing/2014/main" id="{32159612-5884-A4D1-DD3B-F987F111FD1D}"/>
              </a:ext>
            </a:extLst>
          </p:cNvPr>
          <p:cNvSpPr>
            <a:spLocks noGrp="1"/>
          </p:cNvSpPr>
          <p:nvPr>
            <p:ph type="body" sz="quarter" idx="10"/>
          </p:nvPr>
        </p:nvSpPr>
        <p:spPr>
          <a:xfrm>
            <a:off x="628650" y="1706839"/>
            <a:ext cx="8023860" cy="4518116"/>
          </a:xfrm>
        </p:spPr>
        <p:txBody>
          <a:bodyPr/>
          <a:lstStyle/>
          <a:p>
            <a:pPr marL="0" indent="0">
              <a:buNone/>
            </a:pPr>
            <a:r>
              <a:rPr lang="en-US" sz="2400" dirty="0"/>
              <a:t>Selected colleges will collaboratively develop actionable recommendations in the following areas:</a:t>
            </a:r>
          </a:p>
          <a:p>
            <a:r>
              <a:rPr lang="en-US" sz="1800" dirty="0"/>
              <a:t>Feasibility analysis of aligning short-term programs with Workforce Pell requirements.</a:t>
            </a:r>
          </a:p>
          <a:p>
            <a:r>
              <a:rPr lang="en-US" sz="1800" dirty="0"/>
              <a:t>Development of updated short-term program approval processes reflecting federal expectations.</a:t>
            </a:r>
          </a:p>
          <a:p>
            <a:r>
              <a:rPr lang="en-US" sz="1800" dirty="0"/>
              <a:t>Creation of models for embedding CE, noncredit, and PLA pathways into professional technical credentials.</a:t>
            </a:r>
          </a:p>
          <a:p>
            <a:r>
              <a:rPr lang="en-US" sz="1800" dirty="0"/>
              <a:t>Cross functional collaboration across financial aid, IR, instruction, student services, and workforce divisions.</a:t>
            </a:r>
          </a:p>
          <a:p>
            <a:r>
              <a:rPr lang="en-US" sz="1800" dirty="0"/>
              <a:t>Engagement with regional WDCs, secondary education partners, and other partner colleges.</a:t>
            </a:r>
          </a:p>
          <a:p>
            <a:r>
              <a:rPr lang="en-US" sz="1800" dirty="0"/>
              <a:t>Integration of equity and inclusion principles to ensure improved access, reduced barriers, and equitable outcomes for marginalized learners.</a:t>
            </a:r>
          </a:p>
        </p:txBody>
      </p:sp>
    </p:spTree>
    <p:extLst>
      <p:ext uri="{BB962C8B-B14F-4D97-AF65-F5344CB8AC3E}">
        <p14:creationId xmlns:p14="http://schemas.microsoft.com/office/powerpoint/2010/main" val="394428292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44671" y="1513114"/>
            <a:ext cx="7886700" cy="620486"/>
          </a:xfrm>
        </p:spPr>
        <p:txBody>
          <a:bodyPr/>
          <a:lstStyle/>
          <a:p>
            <a:r>
              <a:rPr lang="en-US" sz="2800" b="1" dirty="0"/>
              <a:t>Eligibility – Perkins leadership grants</a:t>
            </a:r>
          </a:p>
        </p:txBody>
      </p:sp>
      <p:sp>
        <p:nvSpPr>
          <p:cNvPr id="3" name="Text Placeholder 2"/>
          <p:cNvSpPr>
            <a:spLocks noGrp="1"/>
          </p:cNvSpPr>
          <p:nvPr>
            <p:ph type="body" sz="quarter" idx="10"/>
          </p:nvPr>
        </p:nvSpPr>
        <p:spPr>
          <a:xfrm>
            <a:off x="544673" y="2028092"/>
            <a:ext cx="8263423" cy="4198536"/>
          </a:xfrm>
        </p:spPr>
        <p:txBody>
          <a:bodyPr/>
          <a:lstStyle/>
          <a:p>
            <a:pPr marL="0" indent="0">
              <a:lnSpc>
                <a:spcPct val="100000"/>
              </a:lnSpc>
              <a:spcBef>
                <a:spcPts val="1200"/>
              </a:spcBef>
              <a:buNone/>
              <a:tabLst>
                <a:tab pos="0" algn="l"/>
              </a:tabLst>
            </a:pPr>
            <a:r>
              <a:rPr lang="en-US" b="1" dirty="0"/>
              <a:t>Perkins Special Projects Grant</a:t>
            </a:r>
          </a:p>
          <a:p>
            <a:pPr>
              <a:lnSpc>
                <a:spcPct val="100000"/>
              </a:lnSpc>
              <a:spcBef>
                <a:spcPts val="600"/>
              </a:spcBef>
              <a:tabLst>
                <a:tab pos="0" algn="l"/>
              </a:tabLst>
            </a:pPr>
            <a:r>
              <a:rPr lang="en-US" sz="2400" dirty="0"/>
              <a:t>Eligibility</a:t>
            </a:r>
          </a:p>
          <a:p>
            <a:pPr lvl="2">
              <a:lnSpc>
                <a:spcPct val="100000"/>
              </a:lnSpc>
              <a:spcBef>
                <a:spcPts val="600"/>
              </a:spcBef>
              <a:tabLst>
                <a:tab pos="0" algn="l"/>
              </a:tabLst>
            </a:pPr>
            <a:r>
              <a:rPr lang="en-US" dirty="0">
                <a:solidFill>
                  <a:srgbClr val="003764"/>
                </a:solidFill>
              </a:rPr>
              <a:t>Washington State Community and Technical Colleges</a:t>
            </a:r>
          </a:p>
          <a:p>
            <a:pPr>
              <a:lnSpc>
                <a:spcPct val="100000"/>
              </a:lnSpc>
              <a:spcBef>
                <a:spcPts val="600"/>
              </a:spcBef>
              <a:tabLst>
                <a:tab pos="0" algn="l"/>
              </a:tabLst>
            </a:pPr>
            <a:r>
              <a:rPr lang="en-US" sz="2400" dirty="0"/>
              <a:t>Funding Available</a:t>
            </a:r>
          </a:p>
          <a:p>
            <a:pPr lvl="2">
              <a:lnSpc>
                <a:spcPct val="100000"/>
              </a:lnSpc>
              <a:spcBef>
                <a:spcPts val="600"/>
              </a:spcBef>
              <a:tabLst>
                <a:tab pos="0" algn="l"/>
              </a:tabLst>
            </a:pPr>
            <a:r>
              <a:rPr lang="en-US" dirty="0">
                <a:solidFill>
                  <a:srgbClr val="003764"/>
                </a:solidFill>
              </a:rPr>
              <a:t>Up to $180,000 (up to $60,000 for the lead college, up to $30,000 per partner college)</a:t>
            </a:r>
            <a:endParaRPr lang="en-US" dirty="0"/>
          </a:p>
          <a:p>
            <a:pPr lvl="2">
              <a:spcBef>
                <a:spcPts val="600"/>
              </a:spcBef>
            </a:pPr>
            <a:r>
              <a:rPr lang="en-US" dirty="0">
                <a:solidFill>
                  <a:srgbClr val="003764"/>
                </a:solidFill>
              </a:rPr>
              <a:t>Funding is divided between two fiscal years: up to $100,000 in FY26 and up to $80,000 in FY27. </a:t>
            </a:r>
          </a:p>
          <a:p>
            <a:pPr>
              <a:lnSpc>
                <a:spcPct val="100000"/>
              </a:lnSpc>
              <a:spcBef>
                <a:spcPts val="600"/>
              </a:spcBef>
              <a:tabLst>
                <a:tab pos="0" algn="l"/>
              </a:tabLst>
            </a:pPr>
            <a:r>
              <a:rPr lang="en-US" sz="2400" dirty="0"/>
              <a:t>Process</a:t>
            </a:r>
          </a:p>
          <a:p>
            <a:pPr lvl="2">
              <a:lnSpc>
                <a:spcPct val="100000"/>
              </a:lnSpc>
              <a:spcBef>
                <a:spcPts val="600"/>
              </a:spcBef>
              <a:tabLst>
                <a:tab pos="0" algn="l"/>
              </a:tabLst>
            </a:pPr>
            <a:r>
              <a:rPr lang="en-US" dirty="0">
                <a:solidFill>
                  <a:srgbClr val="003764"/>
                </a:solidFill>
              </a:rPr>
              <a:t>Competitive application, Apply in OGMS, WEC Executive Committee Review (March 2), SBCTC Review and Approval </a:t>
            </a:r>
          </a:p>
          <a:p>
            <a:pPr marL="0" marR="0" indent="0">
              <a:lnSpc>
                <a:spcPct val="100000"/>
              </a:lnSpc>
              <a:spcBef>
                <a:spcPts val="1200"/>
              </a:spcBef>
              <a:buNone/>
              <a:tabLst>
                <a:tab pos="0" algn="l"/>
              </a:tabLst>
            </a:pPr>
            <a:endParaRPr lang="en-US" sz="1800" dirty="0">
              <a:effectLst/>
              <a:latin typeface="Franklin Gothic Book" panose="020B050302010202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20841924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1533369"/>
            <a:ext cx="7886700" cy="611619"/>
          </a:xfrm>
        </p:spPr>
        <p:txBody>
          <a:bodyPr/>
          <a:lstStyle/>
          <a:p>
            <a:r>
              <a:rPr lang="en-US" dirty="0"/>
              <a:t>Proposal Content</a:t>
            </a:r>
          </a:p>
        </p:txBody>
      </p:sp>
      <p:sp>
        <p:nvSpPr>
          <p:cNvPr id="3" name="Text Placeholder 2"/>
          <p:cNvSpPr>
            <a:spLocks noGrp="1"/>
          </p:cNvSpPr>
          <p:nvPr>
            <p:ph type="body" sz="quarter" idx="10"/>
          </p:nvPr>
        </p:nvSpPr>
        <p:spPr>
          <a:xfrm>
            <a:off x="628650" y="2144987"/>
            <a:ext cx="8187104" cy="4172685"/>
          </a:xfrm>
        </p:spPr>
        <p:txBody>
          <a:bodyPr/>
          <a:lstStyle/>
          <a:p>
            <a:pPr marL="0" lvl="0" indent="0">
              <a:spcBef>
                <a:spcPts val="600"/>
              </a:spcBef>
              <a:spcAft>
                <a:spcPts val="600"/>
              </a:spcAft>
              <a:buNone/>
            </a:pPr>
            <a:r>
              <a:rPr lang="en-US" sz="2400" dirty="0"/>
              <a:t>To be eligible for Perkins Special Projects funding, the Workforce Pell applications must address the following elements:</a:t>
            </a:r>
          </a:p>
          <a:p>
            <a:pPr>
              <a:spcBef>
                <a:spcPts val="600"/>
              </a:spcBef>
              <a:spcAft>
                <a:spcPts val="600"/>
              </a:spcAft>
            </a:pPr>
            <a:r>
              <a:rPr lang="en-US" sz="2000" dirty="0"/>
              <a:t>How the project will support the state's ability to improve student outcomes and achieve the state targets for 1P1, 2P1, and/or 3P1 performance indicators.</a:t>
            </a:r>
          </a:p>
          <a:p>
            <a:pPr>
              <a:spcBef>
                <a:spcPts val="600"/>
              </a:spcBef>
              <a:spcAft>
                <a:spcPts val="600"/>
              </a:spcAft>
            </a:pPr>
            <a:r>
              <a:rPr lang="en-US" sz="2000" dirty="0"/>
              <a:t>Identify the statewide impact of the project.</a:t>
            </a:r>
          </a:p>
          <a:p>
            <a:pPr>
              <a:spcBef>
                <a:spcPts val="600"/>
              </a:spcBef>
              <a:spcAft>
                <a:spcPts val="600"/>
              </a:spcAft>
            </a:pPr>
            <a:r>
              <a:rPr lang="en-US" sz="2000" dirty="0"/>
              <a:t>Identify intended outcomes.</a:t>
            </a:r>
          </a:p>
          <a:p>
            <a:pPr>
              <a:spcBef>
                <a:spcPts val="600"/>
              </a:spcBef>
              <a:spcAft>
                <a:spcPts val="600"/>
              </a:spcAft>
            </a:pPr>
            <a:r>
              <a:rPr lang="en-US" sz="2000" dirty="0"/>
              <a:t>How the project will help close equity gaps and improve retention, completion, and employment rates for special populations/subgroups.</a:t>
            </a:r>
          </a:p>
          <a:p>
            <a:pPr>
              <a:lnSpc>
                <a:spcPct val="100000"/>
              </a:lnSpc>
              <a:spcBef>
                <a:spcPts val="600"/>
              </a:spcBef>
            </a:pPr>
            <a:endParaRPr lang="en-US" altLang="en-US" sz="1800" dirty="0"/>
          </a:p>
        </p:txBody>
      </p:sp>
    </p:spTree>
    <p:extLst>
      <p:ext uri="{BB962C8B-B14F-4D97-AF65-F5344CB8AC3E}">
        <p14:creationId xmlns:p14="http://schemas.microsoft.com/office/powerpoint/2010/main" val="233463152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98AA92-6B76-458B-82C1-A5456EB75E32}"/>
              </a:ext>
            </a:extLst>
          </p:cNvPr>
          <p:cNvSpPr>
            <a:spLocks noGrp="1"/>
          </p:cNvSpPr>
          <p:nvPr>
            <p:ph type="title"/>
          </p:nvPr>
        </p:nvSpPr>
        <p:spPr>
          <a:xfrm>
            <a:off x="628650" y="1606062"/>
            <a:ext cx="7886700" cy="996461"/>
          </a:xfrm>
        </p:spPr>
        <p:txBody>
          <a:bodyPr/>
          <a:lstStyle/>
          <a:p>
            <a:r>
              <a:rPr lang="en-US" dirty="0"/>
              <a:t>Online Grant Management system Questions</a:t>
            </a:r>
          </a:p>
        </p:txBody>
      </p:sp>
      <p:sp>
        <p:nvSpPr>
          <p:cNvPr id="3" name="Text Placeholder 2">
            <a:extLst>
              <a:ext uri="{FF2B5EF4-FFF2-40B4-BE49-F238E27FC236}">
                <a16:creationId xmlns:a16="http://schemas.microsoft.com/office/drawing/2014/main" id="{1E24FC7D-49D7-42D8-A73B-8F548857C9BA}"/>
              </a:ext>
            </a:extLst>
          </p:cNvPr>
          <p:cNvSpPr>
            <a:spLocks noGrp="1"/>
          </p:cNvSpPr>
          <p:nvPr>
            <p:ph type="body" sz="quarter" idx="10"/>
          </p:nvPr>
        </p:nvSpPr>
        <p:spPr>
          <a:xfrm>
            <a:off x="628650" y="2848708"/>
            <a:ext cx="7886700" cy="3153508"/>
          </a:xfrm>
        </p:spPr>
        <p:txBody>
          <a:bodyPr/>
          <a:lstStyle/>
          <a:p>
            <a:r>
              <a:rPr lang="en-US" sz="2400" dirty="0"/>
              <a:t>Contact your </a:t>
            </a:r>
            <a:r>
              <a:rPr lang="en-US" sz="2400" dirty="0">
                <a:hlinkClick r:id="rId3"/>
              </a:rPr>
              <a:t>OGMS</a:t>
            </a:r>
            <a:r>
              <a:rPr lang="en-US" sz="2400" dirty="0"/>
              <a:t> </a:t>
            </a:r>
            <a:r>
              <a:rPr lang="en-US" sz="2400" dirty="0">
                <a:hlinkClick r:id="rId4"/>
              </a:rPr>
              <a:t>Security Contact</a:t>
            </a:r>
            <a:r>
              <a:rPr lang="en-US" sz="2400" dirty="0"/>
              <a:t> for access to the 2025-26 Perkins Special Project application. </a:t>
            </a:r>
          </a:p>
          <a:p>
            <a:r>
              <a:rPr lang="en-US" sz="2400" dirty="0"/>
              <a:t>The </a:t>
            </a:r>
            <a:r>
              <a:rPr lang="en-US" sz="2400" dirty="0">
                <a:hlinkClick r:id="rId5"/>
              </a:rPr>
              <a:t>OGMS User Manual</a:t>
            </a:r>
            <a:r>
              <a:rPr lang="en-US" sz="2400" dirty="0"/>
              <a:t> is available under the </a:t>
            </a:r>
            <a:r>
              <a:rPr lang="en-US" sz="2400" dirty="0">
                <a:hlinkClick r:id="rId6"/>
              </a:rPr>
              <a:t>“How To”</a:t>
            </a:r>
            <a:r>
              <a:rPr lang="en-US" sz="2400" dirty="0"/>
              <a:t> tab in OGMS.</a:t>
            </a:r>
          </a:p>
          <a:p>
            <a:r>
              <a:rPr lang="en-US" sz="2400" dirty="0"/>
              <a:t>Contact your OGMS </a:t>
            </a:r>
            <a:r>
              <a:rPr lang="en-US" sz="2400" dirty="0">
                <a:hlinkClick r:id="rId4"/>
              </a:rPr>
              <a:t>Security Contact</a:t>
            </a:r>
            <a:r>
              <a:rPr lang="en-US" sz="2400" dirty="0"/>
              <a:t> if your question is not answered in the Manual.</a:t>
            </a:r>
          </a:p>
          <a:p>
            <a:r>
              <a:rPr lang="en-US" sz="2400" dirty="0"/>
              <a:t>Contact </a:t>
            </a:r>
            <a:r>
              <a:rPr lang="en-US" sz="2400" dirty="0">
                <a:hlinkClick r:id="rId7"/>
              </a:rPr>
              <a:t>Kari Kauffman</a:t>
            </a:r>
            <a:r>
              <a:rPr lang="en-US" sz="2400" dirty="0"/>
              <a:t>, 360-704-1021, if your Security Contact cannot resolve your question.</a:t>
            </a:r>
          </a:p>
          <a:p>
            <a:endParaRPr lang="en-US" dirty="0"/>
          </a:p>
        </p:txBody>
      </p:sp>
    </p:spTree>
    <p:extLst>
      <p:ext uri="{BB962C8B-B14F-4D97-AF65-F5344CB8AC3E}">
        <p14:creationId xmlns:p14="http://schemas.microsoft.com/office/powerpoint/2010/main" val="378830029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0896D7-AAD2-4753-9ACD-DCA7DB1D65A2}"/>
              </a:ext>
            </a:extLst>
          </p:cNvPr>
          <p:cNvSpPr>
            <a:spLocks noGrp="1"/>
          </p:cNvSpPr>
          <p:nvPr>
            <p:ph type="title"/>
          </p:nvPr>
        </p:nvSpPr>
        <p:spPr>
          <a:xfrm>
            <a:off x="628650" y="1617784"/>
            <a:ext cx="7886700" cy="1019907"/>
          </a:xfrm>
        </p:spPr>
        <p:txBody>
          <a:bodyPr/>
          <a:lstStyle/>
          <a:p>
            <a:r>
              <a:rPr lang="en-US" dirty="0"/>
              <a:t>OGMS Login and Application Access</a:t>
            </a:r>
          </a:p>
        </p:txBody>
      </p:sp>
      <p:sp>
        <p:nvSpPr>
          <p:cNvPr id="3" name="Text Placeholder 2">
            <a:extLst>
              <a:ext uri="{FF2B5EF4-FFF2-40B4-BE49-F238E27FC236}">
                <a16:creationId xmlns:a16="http://schemas.microsoft.com/office/drawing/2014/main" id="{596DB55D-8C58-43C2-8BAD-AD9A36838D5E}"/>
              </a:ext>
            </a:extLst>
          </p:cNvPr>
          <p:cNvSpPr>
            <a:spLocks noGrp="1"/>
          </p:cNvSpPr>
          <p:nvPr>
            <p:ph type="body" sz="quarter" idx="10"/>
          </p:nvPr>
        </p:nvSpPr>
        <p:spPr>
          <a:xfrm>
            <a:off x="628650" y="2825262"/>
            <a:ext cx="7886700" cy="3100780"/>
          </a:xfrm>
        </p:spPr>
        <p:txBody>
          <a:bodyPr/>
          <a:lstStyle/>
          <a:p>
            <a:r>
              <a:rPr lang="en-US" sz="2400" dirty="0"/>
              <a:t>If you’ve forgotten your OGMS username, contact your OGMS Security Contact.</a:t>
            </a:r>
          </a:p>
          <a:p>
            <a:r>
              <a:rPr lang="en-US" sz="2400" dirty="0"/>
              <a:t>If you’ve forgotten your OGMS password, use the “Retrieve my password” feature located </a:t>
            </a:r>
            <a:r>
              <a:rPr lang="en-US" sz="2400" dirty="0">
                <a:hlinkClick r:id="rId3"/>
              </a:rPr>
              <a:t>here</a:t>
            </a:r>
            <a:r>
              <a:rPr lang="en-US" sz="2400" dirty="0"/>
              <a:t>.</a:t>
            </a:r>
          </a:p>
          <a:p>
            <a:r>
              <a:rPr lang="en-US" sz="2400" dirty="0"/>
              <a:t>Create a new application for the FY26 Perkins Special Project grant.</a:t>
            </a:r>
          </a:p>
          <a:p>
            <a:r>
              <a:rPr lang="en-US" sz="2400" dirty="0"/>
              <a:t>Save frequently to ensure you don’t lose your work!</a:t>
            </a:r>
          </a:p>
          <a:p>
            <a:endParaRPr lang="en-US" dirty="0"/>
          </a:p>
        </p:txBody>
      </p:sp>
    </p:spTree>
    <p:extLst>
      <p:ext uri="{BB962C8B-B14F-4D97-AF65-F5344CB8AC3E}">
        <p14:creationId xmlns:p14="http://schemas.microsoft.com/office/powerpoint/2010/main" val="4065162073"/>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SBCTC">
      <a:majorFont>
        <a:latin typeface="Franklin Gothic Medium"/>
        <a:ea typeface=""/>
        <a:cs typeface=""/>
      </a:majorFont>
      <a:minorFont>
        <a:latin typeface="Franklin Gothic Book"/>
        <a:ea typeface=""/>
        <a:cs typeface=""/>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1" id="{F7F285DE-33AB-495E-B4E5-123830296C9D}" vid="{A1DE2483-D52B-4D7E-B4E6-C3629893AFA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sbctc-powerpoint-template</Template>
  <TotalTime>3554</TotalTime>
  <Words>1221</Words>
  <Application>Microsoft Office PowerPoint</Application>
  <PresentationFormat>On-screen Show (4:3)</PresentationFormat>
  <Paragraphs>140</Paragraphs>
  <Slides>15</Slides>
  <Notes>9</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15</vt:i4>
      </vt:variant>
    </vt:vector>
  </HeadingPairs>
  <TitlesOfParts>
    <vt:vector size="20" baseType="lpstr">
      <vt:lpstr>Arial</vt:lpstr>
      <vt:lpstr>Calibri</vt:lpstr>
      <vt:lpstr>Courier New</vt:lpstr>
      <vt:lpstr>Franklin Gothic Book</vt:lpstr>
      <vt:lpstr>Office Theme</vt:lpstr>
      <vt:lpstr>FY26 workforce pell application webinar</vt:lpstr>
      <vt:lpstr>About the webinar</vt:lpstr>
      <vt:lpstr>Workforce pell Initiative</vt:lpstr>
      <vt:lpstr>Pilot program overview</vt:lpstr>
      <vt:lpstr>Purpose of Project</vt:lpstr>
      <vt:lpstr>Eligibility – Perkins leadership grants</vt:lpstr>
      <vt:lpstr>Proposal Content</vt:lpstr>
      <vt:lpstr>Online Grant Management system Questions</vt:lpstr>
      <vt:lpstr>OGMS Login and Application Access</vt:lpstr>
      <vt:lpstr>Application Information and Grant Resources</vt:lpstr>
      <vt:lpstr>Applying in ogms</vt:lpstr>
      <vt:lpstr>Budget Details</vt:lpstr>
      <vt:lpstr>Reporting and accountability</vt:lpstr>
      <vt:lpstr>timeline</vt:lpstr>
      <vt:lpstr>Questions?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Workforce Development Funds</dc:title>
  <dc:creator>Kendra Hodgson</dc:creator>
  <cp:lastModifiedBy>William  Belden</cp:lastModifiedBy>
  <cp:revision>78</cp:revision>
  <dcterms:created xsi:type="dcterms:W3CDTF">2018-03-08T16:14:43Z</dcterms:created>
  <dcterms:modified xsi:type="dcterms:W3CDTF">2026-02-17T22:43:54Z</dcterms:modified>
</cp:coreProperties>
</file>