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7"/>
  </p:notesMasterIdLst>
  <p:handoutMasterIdLst>
    <p:handoutMasterId r:id="rId38"/>
  </p:handoutMasterIdLst>
  <p:sldIdLst>
    <p:sldId id="286" r:id="rId6"/>
    <p:sldId id="259" r:id="rId7"/>
    <p:sldId id="287" r:id="rId8"/>
    <p:sldId id="292" r:id="rId9"/>
    <p:sldId id="263" r:id="rId10"/>
    <p:sldId id="281" r:id="rId11"/>
    <p:sldId id="284" r:id="rId12"/>
    <p:sldId id="273" r:id="rId13"/>
    <p:sldId id="288" r:id="rId14"/>
    <p:sldId id="297" r:id="rId15"/>
    <p:sldId id="293" r:id="rId16"/>
    <p:sldId id="294" r:id="rId17"/>
    <p:sldId id="298" r:id="rId18"/>
    <p:sldId id="299" r:id="rId19"/>
    <p:sldId id="296" r:id="rId20"/>
    <p:sldId id="302" r:id="rId21"/>
    <p:sldId id="303" r:id="rId22"/>
    <p:sldId id="262" r:id="rId23"/>
    <p:sldId id="267" r:id="rId24"/>
    <p:sldId id="268" r:id="rId25"/>
    <p:sldId id="270" r:id="rId26"/>
    <p:sldId id="271" r:id="rId27"/>
    <p:sldId id="272" r:id="rId28"/>
    <p:sldId id="265" r:id="rId29"/>
    <p:sldId id="290" r:id="rId30"/>
    <p:sldId id="264" r:id="rId31"/>
    <p:sldId id="274" r:id="rId32"/>
    <p:sldId id="291" r:id="rId33"/>
    <p:sldId id="300" r:id="rId34"/>
    <p:sldId id="301" r:id="rId35"/>
    <p:sldId id="261"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027982-7FDE-4A41-AA7C-406BB3C45D55}">
          <p14:sldIdLst>
            <p14:sldId id="286"/>
            <p14:sldId id="259"/>
            <p14:sldId id="287"/>
            <p14:sldId id="292"/>
            <p14:sldId id="263"/>
            <p14:sldId id="281"/>
            <p14:sldId id="284"/>
            <p14:sldId id="273"/>
            <p14:sldId id="288"/>
            <p14:sldId id="297"/>
            <p14:sldId id="293"/>
            <p14:sldId id="294"/>
            <p14:sldId id="298"/>
            <p14:sldId id="299"/>
            <p14:sldId id="296"/>
            <p14:sldId id="302"/>
            <p14:sldId id="303"/>
            <p14:sldId id="262"/>
            <p14:sldId id="267"/>
            <p14:sldId id="268"/>
            <p14:sldId id="270"/>
            <p14:sldId id="271"/>
            <p14:sldId id="272"/>
            <p14:sldId id="265"/>
            <p14:sldId id="290"/>
            <p14:sldId id="264"/>
            <p14:sldId id="274"/>
            <p14:sldId id="291"/>
            <p14:sldId id="300"/>
            <p14:sldId id="301"/>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63382" autoAdjust="0"/>
  </p:normalViewPr>
  <p:slideViewPr>
    <p:cSldViewPr snapToGrid="0">
      <p:cViewPr varScale="1">
        <p:scale>
          <a:sx n="35" d="100"/>
          <a:sy n="35" d="100"/>
        </p:scale>
        <p:origin x="1632" y="4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4/1/2020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4/1/2020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slide will be playing as we wait for participants to join the webinar.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834723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(Kari) Now that you know how to log into OGMS and find the application, let’s walk through sections of the application. The first section is the Applicant Info Screen.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is where you enter your contact info. Both contacts listed here will get emails from OGMS, but ONLY the first contact listed will get the official award email from OBIS. Please be sure that the person listed first is the person who will be the main grant contact all year long should the grant get funded.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It’s entirely possible that your college will require you to put someone from the grants office in either the primary or secondary contact field. Please check in with them about this!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Also, be very careful when entering your email address. If you have a typo in your email address, you won’t get the automated emails from OGMS. These are the emails that tell you if your application has been returned and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needs modifications, and other pertinent things.  </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your application, you will see a link off to the right side of your screen.  This is the Grant Info section of the application and is where you’ll find the grant guidelines and grant fiscal guidelines documents.  Please visit that link and read through the documents to get the information on what is allowed in these grants, who </a:t>
            </a:r>
            <a:r>
              <a:rPr lang="en-US" sz="1200" kern="1200">
                <a:solidFill>
                  <a:schemeClr val="tx1"/>
                </a:solidFill>
                <a:effectLst/>
                <a:latin typeface="+mn-lt"/>
                <a:ea typeface="+mn-ea"/>
                <a:cs typeface="+mn-cs"/>
              </a:rPr>
              <a:t>to contact, </a:t>
            </a:r>
            <a:r>
              <a:rPr lang="en-US" sz="1200" kern="1200" dirty="0">
                <a:solidFill>
                  <a:schemeClr val="tx1"/>
                </a:solidFill>
                <a:effectLst/>
                <a:latin typeface="+mn-lt"/>
                <a:ea typeface="+mn-ea"/>
                <a:cs typeface="+mn-cs"/>
              </a:rPr>
              <a:t>timeline, deadlines, etc.  Clicking on this Grant Info tab opens another screen, so to get back to your application, you will need to close out the window (or tab, depending on your browser), or select the window you were working 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are going to open up the Grant Guidelines now, and Tim</a:t>
            </a:r>
            <a:r>
              <a:rPr lang="en-US" sz="1200" kern="1200" baseline="0" dirty="0">
                <a:solidFill>
                  <a:schemeClr val="tx1"/>
                </a:solidFill>
                <a:effectLst/>
                <a:latin typeface="+mn-lt"/>
                <a:ea typeface="+mn-ea"/>
                <a:cs typeface="+mn-cs"/>
              </a:rPr>
              <a:t> will walk us through several items of note and changes for FY21’s guidelines.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2097935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(Tim) Size, Scope, and Quality: As most of you know, the public comment period has recently closed on the Perkins V State Plan, and it’s likely sitting on the Governor’s desk as we speak (although it’s doubtful he’ll see it for a while). In it, we were required to define the criteria by which we evaluate the size, scope, and quality of CTE programs. That definition is now included in the guidelines, and will relate to several questions within the application. You are encouraged to review it if you haven’t done so already.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Programs of Study: Perkins V emphasizes “Programs of Study” and, for the first time, includes a formal definition, which has been added to the Guidelines. We discussed the new verification form earlier, and there will certainly be conversations in the near future about how we define, approve, code, and inventory Programs of Study going forward. In addition to the verification form, you’ll see in the application a noteworthy effort on our part to better understand your colleges’ approach to establishing Programs of Study and other dual-credit articulations.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Accountability: Here you’ll find descriptions of the new indicators; however, our system targets will not be finalized until the State Plan is approved and we will not have to report on them for another year. You’ve all consulted your baseline data in completing the CLNA, so naturally that will be incorporated into your application. As discussed, though, there is no section dedicated to the performance targets and no penalties for missing them, as they’ve not yet been approved.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Funding: Here you’ll see that the “Pell Plus” formula has been expanded to include recipients of the Opportunity Grant, WA College Grant, and BFET. This change – recommended and vetted by our Perkins V College Subcommittee and incorporated into the State Plan – has resulted in some major funding shifts that were communicated with the application release notice on March 11. Consequently, changes will be made incrementally, but the formula is likely to remain the same.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Review and Reporting: I covered the timeline earlier, but will reiterate that applications are due on April 23. Again, we recognize that there have been many concerns raised about disruptions caused by COVID-19, but we’ve already pushed the deadline back 20 days and have our own staffing limitations with Kathy’s retirement and other moving pieces. Feedback will be provided between then and June, and plans must be “substantially approvable” by July 1, 2020 when the grant cycle officially begins. Final reports, in the form of the revised “Report of Accomplishment”, will have to be uploaded to OGMS by July 31, 2021. </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876978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(Tim) Appendices: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year, we’ve folded the Performance Indicators appendix into the body of the guidelines and removed the FAQs, as most were irrelevant with the transition to Perkins V. With this webinar and all future discussions, we will begin to rebuild an FAQ section, so please don’t hesitate to ask or email questions that you think need to be addressed in future iterations of this document.</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Perkins V includes 55 definitions – an increase of 21 from Perkins IV. We won’t go into these, specifically, but should note that this appendix was expanded last year to be consistent with the new law.</a:t>
            </a:r>
          </a:p>
          <a:p>
            <a:pPr lvl="0"/>
            <a:r>
              <a:rPr lang="en-US" sz="1200" kern="1200" dirty="0">
                <a:solidFill>
                  <a:schemeClr val="tx1"/>
                </a:solidFill>
                <a:effectLst/>
                <a:latin typeface="+mn-lt"/>
                <a:ea typeface="+mn-ea"/>
                <a:cs typeface="+mn-cs"/>
              </a:rPr>
              <a:t>C: Likewise, Appendix C was revised last year to reflect the content of Perkins V. Perkins V does allow more flexibility in spending; however, spending – like the application – needs to be driven by the priorities identified in the CLNA. It is important to note that some subtle changes have been made to the “Unallowable Costs” section of the Fiscal Guidelines to provide some clarity around some frequently contested purchases.  </a:t>
            </a:r>
          </a:p>
          <a:p>
            <a:pPr lvl="0"/>
            <a:r>
              <a:rPr lang="en-US" sz="1200" kern="1200" dirty="0">
                <a:solidFill>
                  <a:schemeClr val="tx1"/>
                </a:solidFill>
                <a:effectLst/>
                <a:latin typeface="+mn-lt"/>
                <a:ea typeface="+mn-ea"/>
                <a:cs typeface="+mn-cs"/>
              </a:rPr>
              <a:t>D: As only about 15% of our colleges utilize Perkins for financial aid, we won’t spend a lot of time on this, but I will note that we beefed up our policies and provided guidance on direct assistance to students about a year and a half ago, and that is included here. If you do anticipate using Perkins to provide aid to students, please review these guidelines closely.</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Kari will now walk us through some</a:t>
            </a:r>
            <a:r>
              <a:rPr lang="en-US" sz="1200" kern="1200" baseline="0" dirty="0">
                <a:solidFill>
                  <a:schemeClr val="tx1"/>
                </a:solidFill>
                <a:effectLst/>
                <a:latin typeface="+mn-lt"/>
                <a:ea typeface="+mn-ea"/>
                <a:cs typeface="+mn-cs"/>
              </a:rPr>
              <a:t> other grant materials.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3200474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 You’ll find three other important documents in the Grant Information page: </a:t>
            </a:r>
          </a:p>
          <a:p>
            <a:pPr marL="171450" indent="-171450">
              <a:buFont typeface="Arial" panose="020B0604020202020204" pitchFamily="34" charset="0"/>
              <a:buChar char="•"/>
            </a:pPr>
            <a:r>
              <a:rPr lang="en-US" baseline="0" dirty="0"/>
              <a:t>Fiscal Guidelines</a:t>
            </a:r>
          </a:p>
          <a:p>
            <a:pPr marL="171450" indent="-171450">
              <a:buFont typeface="Arial" panose="020B0604020202020204" pitchFamily="34" charset="0"/>
              <a:buChar char="•"/>
            </a:pPr>
            <a:r>
              <a:rPr lang="en-US" baseline="0" dirty="0"/>
              <a:t>Planning Numbers</a:t>
            </a:r>
          </a:p>
          <a:p>
            <a:pPr marL="171450" indent="-171450">
              <a:buFont typeface="Arial" panose="020B0604020202020204" pitchFamily="34" charset="0"/>
              <a:buChar char="•"/>
            </a:pPr>
            <a:r>
              <a:rPr lang="en-US" baseline="0" dirty="0"/>
              <a:t>and Programs of Study Verification</a:t>
            </a:r>
          </a:p>
          <a:p>
            <a:endParaRPr lang="en-US" baseline="0" dirty="0"/>
          </a:p>
          <a:p>
            <a:r>
              <a:rPr lang="en-US" baseline="0" dirty="0"/>
              <a:t>Michele and Tim, do you have anything you’d like to highlight on these documents? </a:t>
            </a:r>
          </a:p>
          <a:p>
            <a:endParaRPr lang="en-US" baseline="0" dirty="0"/>
          </a:p>
          <a:p>
            <a:r>
              <a:rPr lang="en-US" baseline="0" dirty="0"/>
              <a:t>(Tim) I would like to refer everyone back to the application announcement on March 11. There, I specifically addressed the new Program of Study Verification Form and revised funding formula and planning numbers. These have changed significantly, but we’ve done our very best to explain the reasons and ramifications of these changes. The verification form includes very detailed instructions and examples, so rather than spending a lot of time on it here, I’d prefer to use it for questions when the time comes.</a:t>
            </a:r>
          </a:p>
          <a:p>
            <a:endParaRPr lang="en-US" baseline="0" dirty="0"/>
          </a:p>
          <a:p>
            <a:r>
              <a:rPr lang="en-US" baseline="0" dirty="0"/>
              <a:t>(Michele) I’d like to point out the fiscal guidelines.  Can we open those up for a second?  In addition to all kinds of general grant terms and references to overall federal rules, things are disallowed under Perkins, etc., you can also find descriptions of each budget activity and category.  We’ll talk more about that later in this presentation.  But I want you to see where you can see the info and where you can see examples of how to write budget narrative.  Those examples are on pages 4-6.  </a:t>
            </a:r>
          </a:p>
          <a:p>
            <a:endParaRPr lang="en-US" baseline="0" dirty="0"/>
          </a:p>
          <a:p>
            <a:r>
              <a:rPr lang="en-US" baseline="0" dirty="0"/>
              <a:t>Download these documents as needed. </a:t>
            </a:r>
          </a:p>
          <a:p>
            <a:endParaRPr lang="en-US" baseline="0" dirty="0"/>
          </a:p>
          <a:p>
            <a:r>
              <a:rPr lang="en-US" baseline="0" dirty="0"/>
              <a:t>Back to Kari….</a:t>
            </a:r>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326528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 The Perkins grant does have a standard assurance,</a:t>
            </a:r>
            <a:r>
              <a:rPr lang="en-US" sz="1200" kern="1200" baseline="0" dirty="0">
                <a:solidFill>
                  <a:schemeClr val="tx1"/>
                </a:solidFill>
                <a:effectLst/>
                <a:latin typeface="+mn-lt"/>
                <a:ea typeface="+mn-ea"/>
                <a:cs typeface="+mn-cs"/>
              </a:rPr>
              <a:t> which you can find in a separate tab.</a:t>
            </a:r>
            <a:r>
              <a:rPr lang="en-US" sz="1200" kern="1200" dirty="0">
                <a:solidFill>
                  <a:schemeClr val="tx1"/>
                </a:solidFill>
                <a:effectLst/>
                <a:latin typeface="+mn-lt"/>
                <a:ea typeface="+mn-ea"/>
                <a:cs typeface="+mn-cs"/>
              </a:rPr>
              <a:t> You will need to click on the</a:t>
            </a:r>
            <a:r>
              <a:rPr lang="en-US" sz="1200" kern="1200" baseline="0" dirty="0">
                <a:solidFill>
                  <a:schemeClr val="tx1"/>
                </a:solidFill>
                <a:effectLst/>
                <a:latin typeface="+mn-lt"/>
                <a:ea typeface="+mn-ea"/>
                <a:cs typeface="+mn-cs"/>
              </a:rPr>
              <a:t> 2020-21 Assurances</a:t>
            </a:r>
            <a:r>
              <a:rPr lang="en-US" sz="1200" kern="1200" dirty="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will need to be uploaded as an attachment to consider your application complete. You’ll upload this to Attachments section, which is the same place you upload your programs of study document.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a:t>
            </a:r>
            <a:r>
              <a:rPr lang="en-US" sz="1200" kern="1200" baseline="0" dirty="0">
                <a:solidFill>
                  <a:schemeClr val="tx1"/>
                </a:solidFill>
                <a:effectLst/>
                <a:latin typeface="+mn-lt"/>
                <a:ea typeface="+mn-ea"/>
                <a:cs typeface="+mn-cs"/>
              </a:rPr>
              <a:t>’ll upload the assurances and any other required attachments in the Attachments tab, which is on the right side of the OGMS screen. We will do a brief walkthrough of how the upload works. </a:t>
            </a:r>
          </a:p>
          <a:p>
            <a:pPr marL="171450" lvl="0" indent="-171450">
              <a:buFont typeface="Arial" panose="020B0604020202020204" pitchFamily="34" charset="0"/>
              <a:buChar char="•"/>
            </a:pPr>
            <a:r>
              <a:rPr lang="en-US" sz="1200" kern="1200" baseline="0" dirty="0">
                <a:solidFill>
                  <a:schemeClr val="tx1"/>
                </a:solidFill>
                <a:effectLst/>
                <a:latin typeface="+mn-lt"/>
                <a:ea typeface="+mn-ea"/>
                <a:cs typeface="+mn-cs"/>
              </a:rPr>
              <a:t>Select the Attachments tab, then simply click the Choose File button, and find the document you wish to upload. Then click the Upload Attachment button. If you have chosen the wrong file, you can click the Reset button to remove your file. </a:t>
            </a:r>
          </a:p>
          <a:p>
            <a:pPr marL="628650" lvl="1" indent="-171450">
              <a:buFont typeface="Arial" panose="020B0604020202020204" pitchFamily="34" charset="0"/>
              <a:buChar char="•"/>
            </a:pPr>
            <a:r>
              <a:rPr lang="en-US" sz="1200" kern="1200" baseline="0" dirty="0">
                <a:solidFill>
                  <a:schemeClr val="tx1"/>
                </a:solidFill>
                <a:effectLst/>
                <a:latin typeface="+mn-lt"/>
                <a:ea typeface="+mn-ea"/>
                <a:cs typeface="+mn-cs"/>
              </a:rPr>
              <a:t>You cannot delete files once they have been uploaded. But don’t worry – we will simply consider the most recently uploaded file as the file you intended to upload. Or, you can email us and let us know which file you mean for us to use.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1351223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Are there any questions on the material covered thus far?  </a:t>
            </a:r>
          </a:p>
          <a:p>
            <a:endParaRPr lang="en-US" dirty="0"/>
          </a:p>
          <a:p>
            <a:r>
              <a:rPr lang="en-US" dirty="0"/>
              <a:t>After this short question and answer time, we’ll talk about some of the questions in the</a:t>
            </a:r>
            <a:r>
              <a:rPr lang="en-US" baseline="0" dirty="0"/>
              <a:t> application as well as budget and budget narrative and the grant and fiscal accountability section of the application.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14631890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[Live demo in OGMS]</a:t>
            </a:r>
          </a:p>
          <a:p>
            <a:endParaRPr lang="en-US" dirty="0"/>
          </a:p>
          <a:p>
            <a:r>
              <a:rPr lang="en-US" dirty="0"/>
              <a:t>(Kari) This brings us to the Contents part of the application.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must complete each section and mark the “check to mark as complete” box at the bottom of each section before you can submit an application.  </a:t>
            </a:r>
          </a:p>
          <a:p>
            <a:endParaRPr lang="en-US" dirty="0"/>
          </a:p>
          <a:p>
            <a:r>
              <a:rPr lang="en-US" dirty="0"/>
              <a:t>Be sure to also click the Save button on every screen…and no less often than every 20 minutes to prevent from getting timed out and losing any content. </a:t>
            </a:r>
            <a:r>
              <a:rPr lang="en-US" u="sng" dirty="0"/>
              <a:t>You may also chose to write your responses in Word and copy them into the application to ensure that you don’t lose any content along the way. If you choose to do so, know that the character (not word) count for most sections is limited to 2,500, which is approximately a half-page of text.  </a:t>
            </a:r>
          </a:p>
          <a:p>
            <a:endParaRPr lang="en-US" dirty="0"/>
          </a:p>
          <a:p>
            <a:r>
              <a:rPr lang="en-US" dirty="0"/>
              <a:t>Once you check a section as complete, the little icon on the Contents Section row turns into a check mark. This lets you easily see which sections you still need to complete.  </a:t>
            </a:r>
          </a:p>
          <a:p>
            <a:endParaRPr lang="en-US" dirty="0"/>
          </a:p>
          <a:p>
            <a:r>
              <a:rPr lang="en-US" dirty="0"/>
              <a:t>You don’t have to complete the sections in order. And even if you mark a section as complete, you can still go back and change it (as long as you haven’t already submitted your application). Just be sure to click the save button after you make any changes. </a:t>
            </a:r>
          </a:p>
          <a:p>
            <a:endParaRPr lang="en-US" dirty="0"/>
          </a:p>
          <a:p>
            <a:r>
              <a:rPr lang="en-US" dirty="0"/>
              <a:t>We will now demonstrate</a:t>
            </a:r>
            <a:r>
              <a:rPr lang="en-US" baseline="0" dirty="0"/>
              <a:t> what a completed Contents Section looks like, and how to correctly complete one of the tabs. </a:t>
            </a:r>
          </a:p>
          <a:p>
            <a:endParaRPr lang="en-US" baseline="0" dirty="0"/>
          </a:p>
          <a:p>
            <a:r>
              <a:rPr lang="en-US" baseline="0" dirty="0"/>
              <a:t>Type your answers into the relevant answer box. You are required to answer questions marked with a red asterisk. When you have finished your answers for the relevant tab, click the “Check to mark as complete” box at the bottom of the page, then the “Save” button. his is what a completed Contents Section looks like.  </a:t>
            </a:r>
            <a:endParaRPr lang="en-US" dirty="0"/>
          </a:p>
          <a:p>
            <a:endParaRPr lang="en-US" dirty="0"/>
          </a:p>
          <a:p>
            <a:r>
              <a:rPr lang="en-US" dirty="0"/>
              <a:t>Now I’m going to turn the</a:t>
            </a:r>
            <a:r>
              <a:rPr lang="en-US" baseline="0" dirty="0"/>
              <a:t> mic over to Tim to go over the updates he has on the Contents Section. </a:t>
            </a:r>
          </a:p>
          <a:p>
            <a:endParaRPr lang="en-US" baseline="0" dirty="0"/>
          </a:p>
          <a:p>
            <a:r>
              <a:rPr lang="en-US" i="1" baseline="0" dirty="0"/>
              <a:t>[Live demo transitions back to slides]</a:t>
            </a:r>
            <a:endParaRPr lang="en-US" i="1" dirty="0"/>
          </a:p>
        </p:txBody>
      </p:sp>
      <p:sp>
        <p:nvSpPr>
          <p:cNvPr id="4" name="Slide Number Placeholder 3"/>
          <p:cNvSpPr>
            <a:spLocks noGrp="1"/>
          </p:cNvSpPr>
          <p:nvPr>
            <p:ph type="sldNum" sz="quarter" idx="10"/>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289661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As I mentioned previously, we overhauled the entire application last year in preparation for Perkins V, so our intention was not to start from scratch this year. That said, you’ll notice that we did revise and reorder the sections to align with your CLNA work and added questions about it. Ultimately, the goal was to make this a more streamlined planning document, allowing you to use your CLNA to be more specific about what your needs are, how Perkins will support your CTE programs, and what you intend to do with the funds. To that end, we’ll briefly review the structure and sections, but I would recommend – as is mentioned in the introduction – that you read all the questions before digging in to ensure that you’re not covering topics in one that are more appropriate for another.</a:t>
            </a:r>
          </a:p>
          <a:p>
            <a:endParaRPr lang="en-US" dirty="0"/>
          </a:p>
          <a:p>
            <a:r>
              <a:rPr lang="en-US" dirty="0"/>
              <a:t>Section 1 – CLNA: Formerly, the General Overview, this is where we want you to reflect on the CLNA process and discuss general takeaways, lessons learned, and what you might do differently in the future. In short, we want you to be thinking about how you can make this process meaningful for all involved. This is an opportunity for you to tell us in broad terms about your CLNA process and how it will inform your use of Perkins funds. With respect to question 1.4, your figures needn’t be exact nor align perfectly with your budget narrative – we’re just looking for a general picture of how you intend to use your Perkins funding. All but one of these questions are new.</a:t>
            </a:r>
          </a:p>
          <a:p>
            <a:endParaRPr lang="en-US" dirty="0"/>
          </a:p>
          <a:p>
            <a:r>
              <a:rPr lang="en-US" dirty="0"/>
              <a:t>Section 2 – Improving Equity and Access: This essentially replaces last year’s “Special Populations and Non-Traditional Fields” section (#6), but adds in questions related to the CLNA components. Three CLNA-specific questions are new, and two responses can be copied from corresponding questions in section 6 of last year’s application. Naturally, we’re looking for you to address specific performance gaps and DEI-related needs here in addition to providing a general picture of the initiatives and support services you provide to historically underserved student populations. If you really honed in on this through the CLNA process, this section should be an easy lift.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Section 3 – Program Size, Scope, and Quality: This combines the “Program Quality and Improvement” and “Career Guidance and Academic Counseling” sections from 2019-2020, so it is the longest section, but you answered five of the eight questions last year. To respond to the three CLNA-specific questions, you’ll want to get familiar with the “size, scope, and quality” definition provided in the Grant Guidelines. Here, we’re looking at things like work-based learning, program review, advising and career exploration, outreach and recruitment, pathways work, etc. Whenever possible, emphasize Perkins-specific examples here, as Perkins V is intensely concerned with program quality, continual improvement, and innovation.</a:t>
            </a:r>
          </a:p>
          <a:p>
            <a:endParaRPr lang="en-US" dirty="0"/>
          </a:p>
          <a:p>
            <a:r>
              <a:rPr lang="en-US" dirty="0"/>
              <a:t>Section 4 – Program Implementation and Partnership: Section 4 is a rebranding of “Partnership and Programs of Study” to align with the CLNA. While most of the questions are repeats or short answer, there are a couple more new questions here than in other sections. Two are CLNA-specific and two are related to Programs of Study, which we’ve already discussed as a point of emphasis this year. As I pointed out last year, this is probably one of the most substantial sections, as Perkins V is borderline-obsessive about stakeholder engagement, Programs of Study, industry relevance, and labor-market informed program development. Even though it was not one of the elements we prioritized in this year’s CLNA, you should be able to speak to what you’re already doing to ensure that your programs reflect business and industry needs and that the right people are at the table to make recommendations. In addition, we’ll want to hear about how you’re deliberately partnering with your colleagues in the K-12 system to develop, improve, market, and recruit for your Programs of Study. Note that this is the section that requires the new Program of Study Verification form, too.</a:t>
            </a:r>
          </a:p>
          <a:p>
            <a:endParaRPr lang="en-US" dirty="0"/>
          </a:p>
          <a:p>
            <a:r>
              <a:rPr lang="en-US" dirty="0"/>
              <a:t>Section 5 – Recruitment, Retention, and Training of CTE Educators: Like the previous section, this is very similar to last year in title and content. Three of the questions are identical to those in the same section last year, and the two new ones are straightforward references to the CLNA. </a:t>
            </a:r>
          </a:p>
          <a:p>
            <a:endParaRPr lang="en-US" dirty="0"/>
          </a:p>
          <a:p>
            <a:r>
              <a:rPr lang="en-US" dirty="0"/>
              <a:t>So that’s program portion of the application in a nutshell. It decreases the number of sections from seven to five by eliminating the Performance Indicators section and merging two into “Size, Scope, and Quality”. Though I didn’t count, I think we managed to keep the number of questions about the same, but you should only have to respond from scratch to about half, if that. Frankly, I would have liked to scale it back further, but there are responses that Perkins V requires with or without a CLNA, and after cross-walking all the questions, I think we have them covered. </a:t>
            </a:r>
          </a:p>
          <a:p>
            <a:endParaRPr lang="en-US" dirty="0"/>
          </a:p>
          <a:p>
            <a:r>
              <a:rPr lang="en-US" dirty="0"/>
              <a:t>Michele?</a:t>
            </a:r>
          </a:p>
        </p:txBody>
      </p:sp>
      <p:sp>
        <p:nvSpPr>
          <p:cNvPr id="4" name="Slide Number Placeholder 3"/>
          <p:cNvSpPr>
            <a:spLocks noGrp="1"/>
          </p:cNvSpPr>
          <p:nvPr>
            <p:ph type="sldNum" sz="quarter" idx="10"/>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14492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(Michele) Let’s go through the budget activities and categories now.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grant has three a</a:t>
            </a:r>
            <a:r>
              <a:rPr lang="en-US" sz="1200" kern="1200" dirty="0">
                <a:solidFill>
                  <a:schemeClr val="tx1"/>
                </a:solidFill>
                <a:effectLst/>
                <a:latin typeface="+mn-lt"/>
                <a:ea typeface="+mn-ea"/>
                <a:cs typeface="+mn-cs"/>
              </a:rPr>
              <a:t>ctivities or lines and several categories or columns.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be budgeted on the correct budget lines and in the correct budget cells.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For this grant, you’re going to budget most of your grant funds on the </a:t>
            </a:r>
            <a:r>
              <a:rPr lang="en-US" sz="1200" b="1" kern="1200" dirty="0">
                <a:solidFill>
                  <a:schemeClr val="tx1"/>
                </a:solidFill>
                <a:effectLst/>
                <a:latin typeface="+mn-lt"/>
                <a:ea typeface="+mn-ea"/>
                <a:cs typeface="+mn-cs"/>
              </a:rPr>
              <a:t>Required</a:t>
            </a:r>
            <a:r>
              <a:rPr lang="en-US" sz="1200" b="1" kern="1200" baseline="0" dirty="0">
                <a:solidFill>
                  <a:schemeClr val="tx1"/>
                </a:solidFill>
                <a:effectLst/>
                <a:latin typeface="+mn-lt"/>
                <a:ea typeface="+mn-ea"/>
                <a:cs typeface="+mn-cs"/>
              </a:rPr>
              <a:t> &amp; Permissive Uses</a:t>
            </a:r>
            <a:r>
              <a:rPr lang="en-US" sz="1200" kern="1200" dirty="0">
                <a:solidFill>
                  <a:schemeClr val="tx1"/>
                </a:solidFill>
                <a:effectLst/>
                <a:latin typeface="+mn-lt"/>
                <a:ea typeface="+mn-ea"/>
                <a:cs typeface="+mn-cs"/>
              </a:rPr>
              <a:t> budget line (or activity).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a:t>
            </a:r>
            <a:r>
              <a:rPr lang="en-US" sz="1200" b="1" kern="1200" baseline="0" dirty="0">
                <a:solidFill>
                  <a:schemeClr val="tx1"/>
                </a:solidFill>
                <a:effectLst/>
                <a:latin typeface="+mn-lt"/>
                <a:ea typeface="+mn-ea"/>
                <a:cs typeface="+mn-cs"/>
              </a:rPr>
              <a:t>Performance Indicators </a:t>
            </a:r>
            <a:r>
              <a:rPr lang="en-US" sz="1200" kern="1200" baseline="0" dirty="0">
                <a:solidFill>
                  <a:schemeClr val="tx1"/>
                </a:solidFill>
                <a:effectLst/>
                <a:latin typeface="+mn-lt"/>
                <a:ea typeface="+mn-ea"/>
                <a:cs typeface="+mn-cs"/>
              </a:rPr>
              <a:t>line is only used if you’ve missed your performance targets enough that you need to budget funds specific to increasing your performance and meeting those targets.  If this is the case, SBCTC will let you know how much of your grant must be spent on these activities.  If you do not need to budget funds here, please do not do so.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5% of the grant total for administrative expenses related to your program.  These would include staff time for oversight of programs, grant administrative requirements (like grant writin</a:t>
            </a:r>
            <a:r>
              <a:rPr lang="en-US" sz="1200" kern="1200" baseline="0" dirty="0">
                <a:solidFill>
                  <a:schemeClr val="tx1"/>
                </a:solidFill>
                <a:effectLst/>
                <a:latin typeface="+mn-lt"/>
                <a:ea typeface="+mn-ea"/>
                <a:cs typeface="+mn-cs"/>
              </a:rPr>
              <a:t>g </a:t>
            </a:r>
            <a:r>
              <a:rPr lang="en-US" sz="1200" kern="1200" dirty="0">
                <a:solidFill>
                  <a:schemeClr val="tx1"/>
                </a:solidFill>
                <a:effectLst/>
                <a:latin typeface="+mn-lt"/>
                <a:ea typeface="+mn-ea"/>
                <a:cs typeface="+mn-cs"/>
              </a:rPr>
              <a:t>and billing), monitoring budgets or reports, supervision of staff or faculty and associated expenses.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This is also where you can budget indirect expenses.  Indirect cannot exceed 5% of salaries budget to your grant and</a:t>
            </a:r>
            <a:r>
              <a:rPr lang="en-US" sz="1200" kern="1200" baseline="0" dirty="0">
                <a:solidFill>
                  <a:schemeClr val="tx1"/>
                </a:solidFill>
                <a:effectLst/>
                <a:latin typeface="+mn-lt"/>
                <a:ea typeface="+mn-ea"/>
                <a:cs typeface="+mn-cs"/>
              </a:rPr>
              <a:t> must still fit within the 5% allowable for administration.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4071214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(Michele)</a:t>
            </a:r>
            <a:r>
              <a:rPr lang="en-US" sz="1200" b="0"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Budget categories </a:t>
            </a:r>
            <a:r>
              <a:rPr lang="en-US" sz="1200" kern="1200" dirty="0">
                <a:solidFill>
                  <a:schemeClr val="tx1"/>
                </a:solidFill>
                <a:effectLst/>
                <a:latin typeface="+mn-lt"/>
                <a:ea typeface="+mn-ea"/>
                <a:cs typeface="+mn-cs"/>
              </a:rPr>
              <a:t>are the columns in your budget.  The first is Salaries and Benefits.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Salaries and benefits</a:t>
            </a:r>
            <a:r>
              <a:rPr lang="en-US" sz="1200" kern="1200" dirty="0">
                <a:solidFill>
                  <a:schemeClr val="tx1"/>
                </a:solidFill>
                <a:effectLst/>
                <a:latin typeface="+mn-lt"/>
                <a:ea typeface="+mn-ea"/>
                <a:cs typeface="+mn-cs"/>
              </a:rPr>
              <a:t> is where you budget costs for employees at your college.  </a:t>
            </a:r>
          </a:p>
          <a:p>
            <a:pPr lvl="0"/>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This is only for direct employees (not any contractors you may use or any faculty or staff at </a:t>
            </a:r>
            <a:r>
              <a:rPr lang="en-US" sz="1200" b="1" i="1" kern="1200" dirty="0">
                <a:solidFill>
                  <a:schemeClr val="tx1"/>
                </a:solidFill>
                <a:effectLst/>
                <a:latin typeface="+mn-lt"/>
                <a:ea typeface="+mn-ea"/>
                <a:cs typeface="+mn-cs"/>
              </a:rPr>
              <a:t>other</a:t>
            </a:r>
            <a:r>
              <a:rPr lang="en-US" sz="1200" kern="1200" dirty="0">
                <a:solidFill>
                  <a:schemeClr val="tx1"/>
                </a:solidFill>
                <a:effectLst/>
                <a:latin typeface="+mn-lt"/>
                <a:ea typeface="+mn-ea"/>
                <a:cs typeface="+mn-cs"/>
              </a:rPr>
              <a:t> colleges).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 must include staff titles, a brief description of their duties as they relate to this grant, and some kind of a salary breakdown.  You can give us an FTE or FTEF amount, the percent of their salary funded by the grant, or an hourly wage.  In this case, FTE means full-time</a:t>
            </a:r>
            <a:r>
              <a:rPr lang="en-US" sz="1200" kern="1200" baseline="0" dirty="0">
                <a:solidFill>
                  <a:schemeClr val="tx1"/>
                </a:solidFill>
                <a:effectLst/>
                <a:latin typeface="+mn-lt"/>
                <a:ea typeface="+mn-ea"/>
                <a:cs typeface="+mn-cs"/>
              </a:rPr>
              <a:t> equivalent staff and FTEF means full-time equivalent faculty.  Please note that you cannot fund instruction with this grant, but you may still cover portions of faculty salaries or stipends for professional development, curriculum development, any support work faculty may do for events, etc.  </a:t>
            </a:r>
            <a:endParaRPr lang="en-US" sz="1200" kern="1200" dirty="0">
              <a:solidFill>
                <a:schemeClr val="tx1"/>
              </a:solidFill>
              <a:effectLst/>
              <a:latin typeface="+mn-lt"/>
              <a:ea typeface="+mn-ea"/>
              <a:cs typeface="+mn-cs"/>
            </a:endParaRPr>
          </a:p>
          <a:p>
            <a:pPr lvl="1"/>
            <a:endParaRPr lang="en-US" sz="1200" kern="1200" dirty="0">
              <a:solidFill>
                <a:schemeClr val="tx1"/>
              </a:solidFill>
              <a:effectLst/>
              <a:latin typeface="+mn-lt"/>
              <a:ea typeface="+mn-ea"/>
              <a:cs typeface="+mn-cs"/>
            </a:endParaRPr>
          </a:p>
          <a:p>
            <a:pPr lvl="1"/>
            <a:r>
              <a:rPr lang="en-US" sz="1200" kern="1200" dirty="0">
                <a:solidFill>
                  <a:srgbClr val="003764"/>
                </a:solidFill>
                <a:effectLst/>
                <a:latin typeface="+mn-lt"/>
                <a:ea typeface="+mn-ea"/>
                <a:cs typeface="+mn-cs"/>
              </a:rPr>
              <a:t>Page 4 </a:t>
            </a:r>
            <a:r>
              <a:rPr lang="en-US" sz="1200" kern="1200" dirty="0">
                <a:solidFill>
                  <a:schemeClr val="tx1"/>
                </a:solidFill>
                <a:effectLst/>
                <a:latin typeface="+mn-lt"/>
                <a:ea typeface="+mn-ea"/>
                <a:cs typeface="+mn-cs"/>
              </a:rPr>
              <a:t>of the grant fiscal guidelines document has examples of how to format narrative answers for salaries.  We need that level of detail in answers.  </a:t>
            </a:r>
          </a:p>
          <a:p>
            <a:pPr lvl="1"/>
            <a:endParaRPr lang="en-US" sz="1200" kern="1200" dirty="0">
              <a:solidFill>
                <a:schemeClr val="tx1"/>
              </a:solidFill>
              <a:effectLst/>
              <a:latin typeface="+mn-lt"/>
              <a:ea typeface="+mn-ea"/>
              <a:cs typeface="+mn-cs"/>
            </a:endParaRPr>
          </a:p>
          <a:p>
            <a:pPr lvl="1"/>
            <a:r>
              <a:rPr lang="en-US" dirty="0"/>
              <a:t>Pages 16 and 17 of </a:t>
            </a:r>
            <a:r>
              <a:rPr lang="en-US" sz="1200" kern="1200" dirty="0">
                <a:solidFill>
                  <a:schemeClr val="tx1"/>
                </a:solidFill>
                <a:effectLst/>
                <a:latin typeface="+mn-lt"/>
                <a:ea typeface="+mn-ea"/>
                <a:cs typeface="+mn-cs"/>
              </a:rPr>
              <a:t>the fiscal guidelines contain details to help you calculate FTE and FTEF.</a:t>
            </a: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Also, don’t forget that any</a:t>
            </a:r>
            <a:r>
              <a:rPr lang="en-US" sz="1200" kern="1200" baseline="0" dirty="0">
                <a:solidFill>
                  <a:schemeClr val="tx1"/>
                </a:solidFill>
                <a:effectLst/>
                <a:latin typeface="+mn-lt"/>
                <a:ea typeface="+mn-ea"/>
                <a:cs typeface="+mn-cs"/>
              </a:rPr>
              <a:t> position funded in whole or in part by a federal grant, such as Perkins, must complete time and effort reports throughout the grant period.  There’s a bit on that on page 13 of the fiscal guidelines and an entire manual devoted to Time and Effort that you can find in the How To section of OGMS.  You can also find it on our website (just search “Time and Effort” once you’re at SBCTC’s website).  It’s also available in OBIS.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1888531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Good afternoon, everyone. I’m Tim McClain, Program Administrator for Workforce Education at the State Board, and I am pleased to be joined by Program Assistant, Kari Kauffman, and Contracts Specialist, Michele Rockwell…</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8554438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(Michele) </a:t>
            </a:r>
            <a:r>
              <a:rPr lang="en-US" sz="1200" b="1" kern="1200" dirty="0">
                <a:solidFill>
                  <a:schemeClr val="tx1"/>
                </a:solidFill>
                <a:effectLst/>
                <a:latin typeface="+mn-lt"/>
                <a:ea typeface="+mn-ea"/>
                <a:cs typeface="+mn-cs"/>
              </a:rPr>
              <a:t>Goods and Services</a:t>
            </a:r>
            <a:r>
              <a:rPr lang="en-US" sz="1200" kern="1200" dirty="0">
                <a:solidFill>
                  <a:schemeClr val="tx1"/>
                </a:solidFill>
                <a:effectLst/>
                <a:latin typeface="+mn-lt"/>
                <a:ea typeface="+mn-ea"/>
                <a:cs typeface="+mn-cs"/>
              </a:rPr>
              <a:t> is where you’ll budget items you’ll purchase from these grant funds.  Be sure to tell us what kinds of goods</a:t>
            </a:r>
            <a:r>
              <a:rPr lang="en-US" sz="1200" kern="1200" baseline="0" dirty="0">
                <a:solidFill>
                  <a:schemeClr val="tx1"/>
                </a:solidFill>
                <a:effectLst/>
                <a:latin typeface="+mn-lt"/>
                <a:ea typeface="+mn-ea"/>
                <a:cs typeface="+mn-cs"/>
              </a:rPr>
              <a:t> and services you’ll purchase.  </a:t>
            </a:r>
          </a:p>
          <a:p>
            <a:endParaRPr lang="en-US" sz="1200" kern="1200" baseline="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All goods and</a:t>
            </a:r>
            <a:r>
              <a:rPr lang="en-US" sz="1200" kern="1200" baseline="0" dirty="0">
                <a:solidFill>
                  <a:schemeClr val="tx1"/>
                </a:solidFill>
                <a:effectLst/>
                <a:latin typeface="+mn-lt"/>
                <a:ea typeface="+mn-ea"/>
                <a:cs typeface="+mn-cs"/>
              </a:rPr>
              <a:t> services purchased must be in support of specific career and technical education, or CTE, programs.  Be sure your narrative reflects that.  You cannot use funds to purchase general office supplies for your workforce office.  You can, however, purchase office supplies that directly support your aerospace program or your nursing program, for example.  </a:t>
            </a:r>
            <a:r>
              <a:rPr lang="en-US" sz="1200" kern="1200" dirty="0">
                <a:solidFill>
                  <a:schemeClr val="tx1"/>
                </a:solidFill>
                <a:effectLst/>
                <a:latin typeface="+mn-lt"/>
                <a:ea typeface="+mn-ea"/>
                <a:cs typeface="+mn-cs"/>
              </a:rPr>
              <a:t>You</a:t>
            </a:r>
            <a:r>
              <a:rPr lang="en-US" sz="1200" kern="1200" baseline="0" dirty="0">
                <a:solidFill>
                  <a:schemeClr val="tx1"/>
                </a:solidFill>
                <a:effectLst/>
                <a:latin typeface="+mn-lt"/>
                <a:ea typeface="+mn-ea"/>
                <a:cs typeface="+mn-cs"/>
              </a:rPr>
              <a:t> can say you’ll purchase classroom materials and supplies for your welding program.  You don’t necessarily need to list every program you’ll purchase materials for.  You can simply reference that the items will be purchased in support of specific CTE programs.  </a:t>
            </a:r>
          </a:p>
          <a:p>
            <a:pPr lvl="1"/>
            <a:endParaRPr lang="en-US" sz="1200" kern="1200" baseline="0" dirty="0">
              <a:solidFill>
                <a:schemeClr val="tx1"/>
              </a:solidFill>
              <a:effectLst/>
              <a:latin typeface="+mn-lt"/>
              <a:ea typeface="+mn-ea"/>
              <a:cs typeface="+mn-cs"/>
            </a:endParaRPr>
          </a:p>
          <a:p>
            <a:pPr lvl="1"/>
            <a:r>
              <a:rPr lang="en-US" sz="1200" kern="1200" baseline="0" dirty="0">
                <a:solidFill>
                  <a:schemeClr val="tx1"/>
                </a:solidFill>
                <a:effectLst/>
                <a:latin typeface="+mn-lt"/>
                <a:ea typeface="+mn-ea"/>
                <a:cs typeface="+mn-cs"/>
              </a:rPr>
              <a:t>If your budget narrative uses the term “equipment” be sure to tell us the equipment doesn’t meet the definition of capital outlays.  We’ll discuss that more later in this presentation.  </a:t>
            </a:r>
          </a:p>
          <a:p>
            <a:pPr lvl="1"/>
            <a:endParaRPr lang="en-US" sz="1200" kern="1200" baseline="0" dirty="0">
              <a:solidFill>
                <a:schemeClr val="tx1"/>
              </a:solidFill>
              <a:effectLst/>
              <a:latin typeface="+mn-lt"/>
              <a:ea typeface="+mn-ea"/>
              <a:cs typeface="+mn-cs"/>
            </a:endParaRPr>
          </a:p>
          <a:p>
            <a:pPr lvl="1"/>
            <a:r>
              <a:rPr lang="en-US" sz="1200" kern="1200" baseline="0" dirty="0">
                <a:solidFill>
                  <a:schemeClr val="tx1"/>
                </a:solidFill>
                <a:effectLst/>
                <a:latin typeface="+mn-lt"/>
                <a:ea typeface="+mn-ea"/>
                <a:cs typeface="+mn-cs"/>
              </a:rPr>
              <a:t>Please note that any non-consumable goods you purchase must be retained by your college.  Items purchased cannot be given to students.  Students may use them, and even check them out, but the college must ultimately retain them.  For example, if you purchase a set of books for the classroom use in a CTE program, you could check them out to students to use but not give them to students to keep.  </a:t>
            </a:r>
            <a:endParaRPr lang="en-US" sz="1200" kern="1200" dirty="0">
              <a:solidFill>
                <a:schemeClr val="tx1"/>
              </a:solidFill>
              <a:effectLst/>
              <a:latin typeface="+mn-lt"/>
              <a:ea typeface="+mn-ea"/>
              <a:cs typeface="+mn-cs"/>
            </a:endParaRP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would also budget services here.  Services include interagency agreements or </a:t>
            </a:r>
            <a:r>
              <a:rPr lang="en-US" sz="1200" kern="1200" dirty="0" err="1">
                <a:solidFill>
                  <a:schemeClr val="tx1"/>
                </a:solidFill>
                <a:effectLst/>
                <a:latin typeface="+mn-lt"/>
                <a:ea typeface="+mn-ea"/>
                <a:cs typeface="+mn-cs"/>
              </a:rPr>
              <a:t>interlocal</a:t>
            </a:r>
            <a:r>
              <a:rPr lang="en-US" sz="1200" kern="1200" dirty="0">
                <a:solidFill>
                  <a:schemeClr val="tx1"/>
                </a:solidFill>
                <a:effectLst/>
                <a:latin typeface="+mn-lt"/>
                <a:ea typeface="+mn-ea"/>
                <a:cs typeface="+mn-cs"/>
              </a:rPr>
              <a:t> agreements which are defined as contracts between two or more public entities (like other community or technical colleges).  </a:t>
            </a:r>
          </a:p>
        </p:txBody>
      </p:sp>
      <p:sp>
        <p:nvSpPr>
          <p:cNvPr id="4" name="Slide Number Placeholder 3"/>
          <p:cNvSpPr>
            <a:spLocks noGrp="1"/>
          </p:cNvSpPr>
          <p:nvPr>
            <p:ph type="sldNum" sz="quarter" idx="10"/>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666607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(Michele) Building rental and utilization is if you have to rent space to accomplish grant objectives.  This might be rent at a community building where you offer services related</a:t>
            </a:r>
            <a:r>
              <a:rPr lang="en-US" sz="1200" kern="1200" baseline="0" dirty="0">
                <a:solidFill>
                  <a:schemeClr val="tx1"/>
                </a:solidFill>
                <a:effectLst/>
                <a:latin typeface="+mn-lt"/>
                <a:ea typeface="+mn-ea"/>
                <a:cs typeface="+mn-cs"/>
              </a:rPr>
              <a:t> to CTE</a:t>
            </a:r>
            <a:r>
              <a:rPr lang="en-US" sz="1200" kern="1200" dirty="0">
                <a:solidFill>
                  <a:schemeClr val="tx1"/>
                </a:solidFill>
                <a:effectLst/>
                <a:latin typeface="+mn-lt"/>
                <a:ea typeface="+mn-ea"/>
                <a:cs typeface="+mn-cs"/>
              </a:rPr>
              <a:t>.</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Any rent charged to the grant has to be at or below what is considered to be fair market value in your area.  In your budget narrative, verify that rent is at or below fair market value or FMV.  Also, keep documentation that backs that statement up on file at your organization.  Your grants</a:t>
            </a:r>
            <a:r>
              <a:rPr lang="en-US" sz="1200" kern="1200" baseline="0" dirty="0">
                <a:solidFill>
                  <a:schemeClr val="tx1"/>
                </a:solidFill>
                <a:effectLst/>
                <a:latin typeface="+mn-lt"/>
                <a:ea typeface="+mn-ea"/>
                <a:cs typeface="+mn-cs"/>
              </a:rPr>
              <a:t> or business office can help you determine fair market value for your area.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Also, the only way you can charge rent of a college or college foundation owned facility to this grant is if your college or foundation has a policy that rent is charged to every program, not just your CTE programs or Perkins.  If that’s the case, be sure to include in your narrative that it is the college’s policy to charge to rent to all programs.  And be sure to keep documentation in your files as well.</a:t>
            </a:r>
          </a:p>
        </p:txBody>
      </p:sp>
      <p:sp>
        <p:nvSpPr>
          <p:cNvPr id="4" name="Slide Number Placeholder 3"/>
          <p:cNvSpPr>
            <a:spLocks noGrp="1"/>
          </p:cNvSpPr>
          <p:nvPr>
            <p:ph type="sldNum" sz="quarter" idx="10"/>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405251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(Michele) Travel is the next budget category.  It’s fairly self-explanatory.  Just tell us generally why the travel is required.  Is it for meetings with other colleges for shared projects, travel to professional development activities, etc.?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it’s for travel WEC, please note that is </a:t>
            </a:r>
            <a:r>
              <a:rPr lang="en-US" sz="1200" kern="1200" baseline="0" dirty="0">
                <a:solidFill>
                  <a:schemeClr val="tx1"/>
                </a:solidFill>
                <a:effectLst/>
                <a:latin typeface="+mn-lt"/>
                <a:ea typeface="+mn-ea"/>
                <a:cs typeface="+mn-cs"/>
              </a:rPr>
              <a:t>considered to be administrative and must be budgeted on the Admin line.</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only reminders I have for you are that all state travel rules must be followed and state travel rates must be used.  Even though</a:t>
            </a:r>
            <a:r>
              <a:rPr lang="en-US" sz="1200" kern="1200" baseline="0" dirty="0">
                <a:solidFill>
                  <a:schemeClr val="tx1"/>
                </a:solidFill>
                <a:effectLst/>
                <a:latin typeface="+mn-lt"/>
                <a:ea typeface="+mn-ea"/>
                <a:cs typeface="+mn-cs"/>
              </a:rPr>
              <a:t> these are federal funds, your college is still a state entity and must follow state rules in addition to federal rules.  </a:t>
            </a:r>
            <a:r>
              <a:rPr lang="en-US" sz="1200" kern="1200" dirty="0">
                <a:solidFill>
                  <a:schemeClr val="tx1"/>
                </a:solidFill>
                <a:effectLst/>
                <a:latin typeface="+mn-lt"/>
                <a:ea typeface="+mn-ea"/>
                <a:cs typeface="+mn-cs"/>
              </a:rPr>
              <a:t>Your college will also have internal processes you must follow.</a:t>
            </a:r>
          </a:p>
        </p:txBody>
      </p:sp>
      <p:sp>
        <p:nvSpPr>
          <p:cNvPr id="4" name="Slide Number Placeholder 3"/>
          <p:cNvSpPr>
            <a:spLocks noGrp="1"/>
          </p:cNvSpPr>
          <p:nvPr>
            <p:ph type="sldNum" sz="quarter" idx="10"/>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3112771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(Michele) </a:t>
            </a:r>
            <a:r>
              <a:rPr lang="en-US" sz="1200" b="1" kern="1200" dirty="0">
                <a:solidFill>
                  <a:schemeClr val="tx1"/>
                </a:solidFill>
                <a:effectLst/>
                <a:latin typeface="+mn-lt"/>
                <a:ea typeface="+mn-ea"/>
                <a:cs typeface="+mn-cs"/>
              </a:rPr>
              <a:t>Contracts</a:t>
            </a:r>
            <a:r>
              <a:rPr lang="en-US" sz="1200" kern="1200" dirty="0">
                <a:solidFill>
                  <a:schemeClr val="tx1"/>
                </a:solidFill>
                <a:effectLst/>
                <a:latin typeface="+mn-lt"/>
                <a:ea typeface="+mn-ea"/>
                <a:cs typeface="+mn-cs"/>
              </a:rPr>
              <a:t> is the next budget category.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This is where you’ll budget any true contracts your organization has.  This might be something like a guest speaker or a contractor for curriculum development.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Give us a brief description of what the contract is for.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Don’t forget that any rules that apply to your organization under this grant must be passed along to the contractor.  For example, you’re required to follow state rules and rates for any travel.  If you contract with someone and will reimburse their travel expenses, you have to make sure they follow all state rules and rates for that travel.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39128265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Capital Outlays </a:t>
            </a:r>
            <a:r>
              <a:rPr lang="en-US" sz="1200" kern="1200" dirty="0">
                <a:solidFill>
                  <a:schemeClr val="tx1"/>
                </a:solidFill>
                <a:effectLst/>
                <a:latin typeface="+mn-lt"/>
                <a:ea typeface="+mn-ea"/>
                <a:cs typeface="+mn-cs"/>
              </a:rPr>
              <a:t>is next.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most important thing to remember with capital outlays is that they must be approved by SBCTC prior to your organization making the purchase.  If they’re not already in your budget, do a budget revision in OBIS to add them before you make the purchase.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Capital outlays are defined as: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Property or equipment with a useful life in excess of 1 year and a per unit acquisition cost of $5,000 or more.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In your budget we need you to be pretty specific about the capital outlays that will be purchased.  You can’t put a placeholder in your budget that simply says “equipment.”  We have to be able to know and approve the specific items you’ll purchase…and before you purchase them.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Capital Outlays items must typically be considered “special purpose” items to be an eligible expense from this grant.  General purpose items like furniture with a per unit price of $5,000 will not be approved.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3137844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(Michele) This is where you’ll budget any tuition, books for students, and required student fees.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 couple of notes: </a:t>
            </a:r>
          </a:p>
          <a:p>
            <a:pPr lvl="0"/>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This is only for special populations students or non-traditional employment and training students. </a:t>
            </a:r>
          </a:p>
          <a:p>
            <a:pPr marL="628650" lvl="1"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Your college must have a broader effort to address the needs of special populations CTE students in order to budget funds here.  </a:t>
            </a:r>
          </a:p>
          <a:p>
            <a:pPr marL="628650" lvl="1"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In order for you to be able to charge student fees to this grant, the fees have to be required fees.  </a:t>
            </a:r>
          </a:p>
          <a:p>
            <a:pPr marL="628650" lvl="1"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Tuition, books, and required fees can be paid from this grant, but funds cannot be given directly to a student.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996808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(Michele)</a:t>
            </a:r>
            <a:r>
              <a:rPr lang="en-US" sz="1200" b="0"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Indirect</a:t>
            </a:r>
            <a:r>
              <a:rPr lang="en-US" sz="1200" kern="1200" dirty="0">
                <a:solidFill>
                  <a:schemeClr val="tx1"/>
                </a:solidFill>
                <a:effectLst/>
                <a:latin typeface="+mn-lt"/>
                <a:ea typeface="+mn-ea"/>
                <a:cs typeface="+mn-cs"/>
              </a:rPr>
              <a:t> is the last category.</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Your organization can claim up to 5% of salaries (but note benefits) charged to the grant in indirect.  This is to cover such costs as operation, maintenance, library, and student administration expense that cannot be clearly allocated to an individual program.</a:t>
            </a:r>
          </a:p>
        </p:txBody>
      </p:sp>
      <p:sp>
        <p:nvSpPr>
          <p:cNvPr id="4" name="Slide Number Placeholder 3"/>
          <p:cNvSpPr>
            <a:spLocks noGrp="1"/>
          </p:cNvSpPr>
          <p:nvPr>
            <p:ph type="sldNum" sz="quarter" idx="10"/>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3732026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(Michele) Any questions about budget</a:t>
            </a:r>
            <a:r>
              <a:rPr lang="en-US" baseline="0" dirty="0"/>
              <a:t> or budget narrative? </a:t>
            </a:r>
          </a:p>
          <a:p>
            <a:endParaRPr lang="en-US" baseline="0" dirty="0"/>
          </a:p>
          <a:p>
            <a:r>
              <a:rPr lang="en-US" baseline="0" dirty="0"/>
              <a:t>After this question and answer period we’ll cover the grant and fiscal accountability section of the application and the application feedback and approval process.  We’ll then take additional questions at the end of the presentation.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3259812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(Michele)</a:t>
            </a:r>
            <a:r>
              <a:rPr lang="en-US" baseline="0" dirty="0"/>
              <a:t> </a:t>
            </a:r>
            <a:r>
              <a:rPr lang="en-US" dirty="0"/>
              <a:t>Section 7</a:t>
            </a:r>
            <a:r>
              <a:rPr lang="en-US" baseline="0" dirty="0"/>
              <a:t> of the grant application is about grant and fiscal accountability.  For those of you that have worked with SBCTC grants for a while, you probably know that a couple of years ago we started adding a grant and fiscal accountability section to federal grants.  This was based on a federal rule change a couple of years ago that requires SBCTC, as a pass-through entity, to conduct a risk assessment of each grantee prior to awarding a grant.  The questions in section 9 are one small part of how we get at that risk assessment. This is merely one of the ways SBCTC determines how much of a risk, if at all, it is for us to award these federal funds to your college.  </a:t>
            </a:r>
          </a:p>
          <a:p>
            <a:endParaRPr lang="en-US" baseline="0" dirty="0"/>
          </a:p>
          <a:p>
            <a:r>
              <a:rPr lang="en-US" baseline="0" dirty="0"/>
              <a:t>Be honest and accurate with these answers, but don’t stress about these answers impacting your funding.  If your answers are really concerning to us we may want additional explanation or </a:t>
            </a:r>
            <a:r>
              <a:rPr lang="en-US" u="none" baseline="0" dirty="0"/>
              <a:t>may suggest process changes to minimize the level of risk</a:t>
            </a:r>
            <a:r>
              <a:rPr lang="en-US" baseline="0" dirty="0"/>
              <a:t>.  However, it is extremely unlikely your funding will be altered because of these answers though.  </a:t>
            </a:r>
          </a:p>
          <a:p>
            <a:endParaRPr lang="en-US" baseline="0" dirty="0"/>
          </a:p>
          <a:p>
            <a:r>
              <a:rPr lang="en-US" baseline="0" dirty="0"/>
              <a:t>You’ll notice that these questions are the same as you answered last year.  Normally I’d advise that you go over these closely and thoroughly to ensure any changes in process are captured.  However, I know you’ve got a whole lot more than normal going on this year, so give them a quick check to make sure last year’s content is still accurate before copying and pasting that same content again this year.  </a:t>
            </a:r>
          </a:p>
          <a:p>
            <a:endParaRPr lang="en-US" baseline="0" dirty="0"/>
          </a:p>
          <a:p>
            <a:r>
              <a:rPr lang="en-US" i="1" baseline="0" dirty="0"/>
              <a:t>[Live demo transitions to OGMS]</a:t>
            </a:r>
          </a:p>
        </p:txBody>
      </p:sp>
      <p:sp>
        <p:nvSpPr>
          <p:cNvPr id="4" name="Slide Number Placeholder 3"/>
          <p:cNvSpPr>
            <a:spLocks noGrp="1"/>
          </p:cNvSpPr>
          <p:nvPr>
            <p:ph type="sldNum" sz="quarter" idx="10"/>
          </p:nvPr>
        </p:nvSpPr>
        <p:spPr/>
        <p:txBody>
          <a:bodyPr/>
          <a:lstStyle/>
          <a:p>
            <a:fld id="{87384A02-D147-49A8-A06D-A5C08FF69055}" type="slidenum">
              <a:rPr lang="en-US" smtClean="0"/>
              <a:t>28</a:t>
            </a:fld>
            <a:endParaRPr lang="en-US"/>
          </a:p>
        </p:txBody>
      </p:sp>
    </p:spTree>
    <p:extLst>
      <p:ext uri="{BB962C8B-B14F-4D97-AF65-F5344CB8AC3E}">
        <p14:creationId xmlns:p14="http://schemas.microsoft.com/office/powerpoint/2010/main" val="31074914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 Once you have completed every part of the grant application, you can go to the submit tab of the application in OGMS, and submit the application to SBCTC,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Type in your name, title, and phone number.  Click the Submit button, and your</a:t>
            </a:r>
            <a:r>
              <a:rPr lang="en-US" sz="1200" kern="1200" baseline="0" dirty="0">
                <a:solidFill>
                  <a:schemeClr val="tx1"/>
                </a:solidFill>
                <a:effectLst/>
                <a:latin typeface="+mn-lt"/>
                <a:ea typeface="+mn-ea"/>
                <a:cs typeface="+mn-cs"/>
              </a:rPr>
              <a:t> application has </a:t>
            </a:r>
            <a:r>
              <a:rPr lang="en-US" sz="1200" kern="1200" dirty="0">
                <a:solidFill>
                  <a:schemeClr val="tx1"/>
                </a:solidFill>
                <a:effectLst/>
                <a:latin typeface="+mn-lt"/>
                <a:ea typeface="+mn-ea"/>
                <a:cs typeface="+mn-cs"/>
              </a:rPr>
              <a:t>been submitted to SBCTC. We get a notification from OGMS, so you do not need to call or email us. Additionally, if you refresh your screen, the status on your end should change from “</a:t>
            </a:r>
            <a:r>
              <a:rPr lang="en-US" sz="1200" kern="1200" dirty="0" err="1">
                <a:solidFill>
                  <a:schemeClr val="tx1"/>
                </a:solidFill>
                <a:effectLst/>
                <a:latin typeface="+mn-lt"/>
                <a:ea typeface="+mn-ea"/>
                <a:cs typeface="+mn-cs"/>
              </a:rPr>
              <a:t>InProcess</a:t>
            </a:r>
            <a:r>
              <a:rPr lang="en-US" sz="1200" kern="1200" dirty="0">
                <a:solidFill>
                  <a:schemeClr val="tx1"/>
                </a:solidFill>
                <a:effectLst/>
                <a:latin typeface="+mn-lt"/>
                <a:ea typeface="+mn-ea"/>
                <a:cs typeface="+mn-cs"/>
              </a:rPr>
              <a:t>” to “Submitted.”  The OGMS user manual will show you were you can find the status as well.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there are not any boxes on this screen for you to type your name, title, and phone number, and the submit button is missing, first check to make sure every section of your application is completed, you’ve checked to mark each section complete at the bottom of every screen, and each tab has a check mark on it.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every tab has a check mark and you still don’t have content boxes and a submit button on the submit screen, check with your OGMS Security Contact. It is very likely that person did not set your OGMS permissions adequately for you to be able to submit the grant. This may be an oversight or by design as different colleges have different protocol on who can actually submit grant applications.  </a:t>
            </a: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29</a:t>
            </a:fld>
            <a:endParaRPr lang="en-US"/>
          </a:p>
        </p:txBody>
      </p:sp>
    </p:spTree>
    <p:extLst>
      <p:ext uri="{BB962C8B-B14F-4D97-AF65-F5344CB8AC3E}">
        <p14:creationId xmlns:p14="http://schemas.microsoft.com/office/powerpoint/2010/main" val="314302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Program Administrator for Workforce Education, I will be your primary contact for programmatic Perkins questions – application content, program feedback, performance and reports, allowable expenses, ideas, and resources.</a:t>
            </a:r>
          </a:p>
          <a:p>
            <a:endParaRPr lang="en-US" dirty="0"/>
          </a:p>
          <a:p>
            <a:r>
              <a:rPr lang="en-US" dirty="0"/>
              <a:t>And I’ll let Michele and Kari briefly introduce themselves and explain their roles:</a:t>
            </a:r>
          </a:p>
          <a:p>
            <a:endParaRPr lang="en-US" dirty="0"/>
          </a:p>
          <a:p>
            <a:r>
              <a:rPr lang="en-US" dirty="0"/>
              <a:t>(Michele)  Hi,</a:t>
            </a:r>
            <a:r>
              <a:rPr lang="en-US" baseline="0" dirty="0"/>
              <a:t> I’m Michele Rockwell, a contracts specialist with SBCTC.  Among many other duties, I review all of your grant budgets and budget revision request throughout the year.  Additionally, I am one of the time and effort experts here at SBCTC.  So feel free to send any questions on either of those topics my way.  </a:t>
            </a:r>
            <a:endParaRPr lang="en-US" dirty="0"/>
          </a:p>
          <a:p>
            <a:endParaRPr lang="en-US" dirty="0"/>
          </a:p>
          <a:p>
            <a:r>
              <a:rPr lang="en-US" dirty="0"/>
              <a:t>(Kari) Hi, I’m Kari Kauffman, a program assistant with SBCTC.  I am</a:t>
            </a:r>
            <a:r>
              <a:rPr lang="en-US" baseline="0" dirty="0"/>
              <a:t> the lead for technical assistance in the Online Grant Management System (OGMS) and also assist with the Online Budget and Invoicing System (OBIS).  </a:t>
            </a:r>
          </a:p>
          <a:p>
            <a:endParaRPr lang="en-US" baseline="0" dirty="0"/>
          </a:p>
          <a:p>
            <a:r>
              <a:rPr lang="en-US" baseline="0" dirty="0"/>
              <a:t>(Kim) Hi, I’m Kim with the Workforce Department and will be running the </a:t>
            </a:r>
            <a:r>
              <a:rPr lang="en-US" baseline="0" dirty="0" err="1"/>
              <a:t>webex</a:t>
            </a:r>
            <a:r>
              <a:rPr lang="en-US" baseline="0" dirty="0"/>
              <a:t> and monitoring your chat.  </a:t>
            </a:r>
            <a:endParaRPr lang="en-US" dirty="0"/>
          </a:p>
          <a:p>
            <a:endParaRPr lang="en-US"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42067305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 It is possible that a grant application may require minor revisions before SBCTC can approve it for funding. These are often minor budget changes like an item is allowable but must be moved from one budget category to another. If</a:t>
            </a:r>
            <a:r>
              <a:rPr lang="en-US" sz="1200" kern="1200" baseline="0" dirty="0">
                <a:solidFill>
                  <a:schemeClr val="tx1"/>
                </a:solidFill>
                <a:effectLst/>
                <a:latin typeface="+mn-lt"/>
                <a:ea typeface="+mn-ea"/>
                <a:cs typeface="+mn-cs"/>
              </a:rPr>
              <a:t> this is the case, you will receive an email from OGMS letting you know that you have feedback for your grant. Once you have logged in to OGMS, you will see that your grant status has changed from “Submitted” to “</a:t>
            </a:r>
            <a:r>
              <a:rPr lang="en-US" sz="1200" kern="1200" baseline="0" dirty="0" err="1">
                <a:solidFill>
                  <a:schemeClr val="tx1"/>
                </a:solidFill>
                <a:effectLst/>
                <a:latin typeface="+mn-lt"/>
                <a:ea typeface="+mn-ea"/>
                <a:cs typeface="+mn-cs"/>
              </a:rPr>
              <a:t>FollowUp</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Any feedback SBCTC has on applications including necessary modifications, will be on the feedback tab of OGMS. Either Tim, Michele, or I will type in instructions on what you need to change. You can see the feedback tab to the right side of your screen after you click into your grant application.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respond to feedback, go to the question number related to your feedback. For example, if the feedback asks you to make a change to question 2.2, click into Contents Section 2 in your application. Locate question 2.2, and change the text in the narrative box. Once you have made the changes, be sure to save at the bottom of each applicable contents screen, and then resubmit your application on the Submit tab.</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Once your grant has been approved, you will receive an email notifying you of the</a:t>
            </a:r>
            <a:r>
              <a:rPr lang="en-US" sz="1200" kern="1200" baseline="0" dirty="0">
                <a:solidFill>
                  <a:schemeClr val="tx1"/>
                </a:solidFill>
                <a:effectLst/>
                <a:latin typeface="+mn-lt"/>
                <a:ea typeface="+mn-ea"/>
                <a:cs typeface="+mn-cs"/>
              </a:rPr>
              <a:t> new status of your grant, and when you log in to OGMS to view your Perkins grant, your grant status will have changed to “Approved.”</a:t>
            </a:r>
          </a:p>
          <a:p>
            <a:endParaRPr lang="en-US" sz="1200" kern="1200" baseline="0" dirty="0">
              <a:solidFill>
                <a:schemeClr val="tx1"/>
              </a:solidFill>
              <a:effectLst/>
              <a:latin typeface="+mn-lt"/>
              <a:ea typeface="+mn-ea"/>
              <a:cs typeface="+mn-cs"/>
            </a:endParaRPr>
          </a:p>
          <a:p>
            <a:r>
              <a:rPr lang="en-US" sz="1200" i="1" kern="1200" baseline="0" dirty="0">
                <a:solidFill>
                  <a:schemeClr val="tx1"/>
                </a:solidFill>
                <a:effectLst/>
                <a:latin typeface="+mn-lt"/>
                <a:ea typeface="+mn-ea"/>
                <a:cs typeface="+mn-cs"/>
              </a:rPr>
              <a:t>[Live demo transitions to slide show]</a:t>
            </a:r>
            <a:endParaRPr lang="en-US" i="1" dirty="0"/>
          </a:p>
        </p:txBody>
      </p:sp>
      <p:sp>
        <p:nvSpPr>
          <p:cNvPr id="4" name="Slide Number Placeholder 3"/>
          <p:cNvSpPr>
            <a:spLocks noGrp="1"/>
          </p:cNvSpPr>
          <p:nvPr>
            <p:ph type="sldNum" sz="quarter" idx="10"/>
          </p:nvPr>
        </p:nvSpPr>
        <p:spPr/>
        <p:txBody>
          <a:bodyPr/>
          <a:lstStyle/>
          <a:p>
            <a:fld id="{87384A02-D147-49A8-A06D-A5C08FF69055}" type="slidenum">
              <a:rPr lang="en-US" smtClean="0"/>
              <a:t>30</a:t>
            </a:fld>
            <a:endParaRPr lang="en-US"/>
          </a:p>
        </p:txBody>
      </p:sp>
    </p:spTree>
    <p:extLst>
      <p:ext uri="{BB962C8B-B14F-4D97-AF65-F5344CB8AC3E}">
        <p14:creationId xmlns:p14="http://schemas.microsoft.com/office/powerpoint/2010/main" val="4492560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(Tim) That’s it for OGMS and that’s the new application in a nutshell. We know that the CLNA has been quite a lift and suspect it didn’t get any easier with the application revisions – especially under our current circumstances – but do know that we really have tried to make it all manageable for you while at the same time responding to the federal and state expectations placed upon us. Ultimately, we just want the CLNA and application processes to be meaningful ones and hope that they’ve helped you to approach the grant more deliberately and with an eye towards innovation and continual improvement. That being said, of course, we are open to feedback on how we can improve the application process in the future and welcome your input and suggestions.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Before we sign off, it deserves to be mentioned in advance that this year’s Leadership Block and Non-Traditional grants have undergone similar overhauls. The former will now include three new “buckets” in lieu of Replication and Innovation Projects to reflect the Leadership priorities outlined in the new State Plan. These “buckets” are Program Adaptation and Development, Special Populations, Professional Development, Local Student Leadership, and Statewide and Regional Partnerships. In other words, Leadership projects or initiatives – whether new or replicated – need to fit these categories. While the purpose of the Non-Trad grant hasn’t changed, the amount available has been cut to just $30,000, and therefore, it will be administered as a competitive grant without the $5,000 cap. Both of these applications will be released on the day that your Plan application is due – April 23.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are there any questions on this new or about anything in today’s presentation?  </a:t>
            </a:r>
            <a:endParaRPr lang="en-US" dirty="0"/>
          </a:p>
          <a:p>
            <a:endParaRPr lang="en-US" dirty="0"/>
          </a:p>
          <a:p>
            <a:r>
              <a:rPr lang="en-US" dirty="0"/>
              <a:t>Going forward: </a:t>
            </a:r>
          </a:p>
          <a:p>
            <a:endParaRPr lang="en-US" dirty="0"/>
          </a:p>
          <a:p>
            <a:pPr marL="171450" indent="-171450">
              <a:buFont typeface="Arial" panose="020B0604020202020204" pitchFamily="34" charset="0"/>
              <a:buChar char="•"/>
            </a:pPr>
            <a:r>
              <a:rPr lang="en-US" dirty="0"/>
              <a:t>Contact Tim McClain for program questions (tmcclain@sbctc.edu,</a:t>
            </a:r>
            <a:r>
              <a:rPr lang="en-US" baseline="0" dirty="0"/>
              <a:t> 360-704-4342)</a:t>
            </a:r>
            <a:r>
              <a:rPr lang="en-US" dirty="0"/>
              <a: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Contact</a:t>
            </a:r>
            <a:r>
              <a:rPr lang="en-US" baseline="0" dirty="0"/>
              <a:t> Michele Rockwell for budget questions (mrockwell@sbctc.edu, 360-704-4343). </a:t>
            </a: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Contact Kari Kauffman for</a:t>
            </a:r>
            <a:r>
              <a:rPr lang="en-US" baseline="0" dirty="0"/>
              <a:t> OGMS </a:t>
            </a:r>
            <a:r>
              <a:rPr lang="en-US" dirty="0"/>
              <a:t>questions (kkauffman@sbctc.edu, 360-704-1021) .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31</a:t>
            </a:fld>
            <a:endParaRPr lang="en-US"/>
          </a:p>
        </p:txBody>
      </p:sp>
    </p:spTree>
    <p:extLst>
      <p:ext uri="{BB962C8B-B14F-4D97-AF65-F5344CB8AC3E}">
        <p14:creationId xmlns:p14="http://schemas.microsoft.com/office/powerpoint/2010/main" val="2025179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(Tim) Today, we’ll be discussing this year’s Perkins Plan application, hoping to provide you with assistance in accessing it in OGMS; completing the application; recognizing key fiscal terms, categories, and policies; and understanding nuances and rationale for some of the major changes we’ve made to the application.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3219164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(Tim) As many of you know, last year we overhauled the Perkins application substantially in order to align it with the requirements of Perkins V and, at the same time, streamline the format and questions, minimize redundancy, and present it as more of a planning tool than a method of reporting. One of the primary goals was to reset the bar and establish a consistent baseline for future applications. To that end, we provided a tremendous amount of feedback and technical assistance to raise all boats with the hope that it would make for a lighter lift in the first full year of Perkins V.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Having done that, I’m pleased to say that in this year’s application, there’s a lot of room for cutting and pasting which we’ll get to shortly, but let’s start with the changes.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First, last year’s “General” section is now dedicated to the Comprehensive Local Needs Assessment (CLNA). For the most part, these questions are broad and focused on the process and overall takeaways. You’ll get into the specific findings from each element in the sections to follow.</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On that note, the application sections were revised to mirror those of the CLNA. Consequently, some questions from last year’s application were revised and/or moved around, but we identified in parenthesis where the corresponding questions were in the 2019-2020 application.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Third, as Perkins V requires that recipients address the findings of their CLNAs in the application, we added about two standard questions to each section. They essentially ask what gaps, deficiencies, discrepancies, or themes you identified through the CLNA process and what your action plan will be to address them. These are the most significant new components of the application and the reason that we harped on Action Plans and Priorities in reviewing your CLNA drafts. Ideally, you will have tightened these sections up enough to cut-and-paste them into the application, although some revision may be needed depending on how you formulated your initial response.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Thankfully, we have another year before we’ll be required to report on or respond to performance targets, so for now, there is no Accountability section or Improvement Plans associated with it.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Finally, there is a new Program of Study verification form, which I remarked on when the application was announced. This is reflective of a renewed emphasis on Programs of Study at both the national and state level. I suspect there will be a lot of statewide work on Programs of Study in the year to come, and this form is one of our first attempts to really get our hands around what is happening at the local level. We’ve historically tracked individual articulations, of course, but what we’re really trying to do here is determine how many legitimate Programs of Study we really have across the system. This is admittedly an imperfect template, I know, but hopefully it’s a halfway decent starting point.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958636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(Tim) What hasn’t changed since last year are the points of emphasis in the application, with the noteworthy exception of the first bullet – your CLNA findings. Although some of these have been reordered and folded into new sections, this list is Perkins V in a nutshell.</a:t>
            </a:r>
          </a:p>
          <a:p>
            <a:endParaRPr lang="en-US"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Programs of Study and Dual-Credit Opportunities;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Work-Based Learning, Internships, and Apprenticeship;</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Enrollment, Support, and Performance of Students from Special Populations and in Non-Traditional Fields;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Business and Industry Partnerships and Alignment with In-Demand Fields;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Assessment of Program Quality and Analysis of Performance Gaps;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Pathway-Focused Advising, Counseling, and Career Discernment;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Faculty and Staff Recruitment, Retention, and Professional Development.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Like these priorities, I suspect there are things on all of your campuses that have changed very little since last year, so we are allowing – and in fact, encouraging – you to draw from last year’s responses to answer many of the same and/or similar questions are indicated with parenthetical citations throughout. Again, we worked hard to get everyone to a consistent baseline last year so we wouldn’t be recreating the wheel this year. We hope that allowance will offset at least some of the effort you’ve had to put into the CLNA and the new CLNA-oriented application questions.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 all of that being said, we’ll leave plenty of time for questions at the end of the presentation and, for now, get into the basics.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2008756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(Tim)</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As you know, the application was released on March 12, so I suspect most of you have already finished it and we can all go back to our regularly scheduled programs. If, on the other hand, you need to be reminded, the application closes on Thursday, April 23. Of course, SBCTC staff will be available to assist you between now and then, but not past 4:00 on April 23, as one of your esteemed colleagues, no doubt, will be calling us at 4:00 on the dot to monopolize that last hour. (Don’t be that person!) Between April 23 and mid-June, we will be reading every page of all 33 applications – and your CLNAs, to boot! – and providing feedback via OGMS. We anticipate that all applicants will be notified of their approval status after</a:t>
            </a:r>
            <a:r>
              <a:rPr lang="en-US" sz="1200" kern="1200" baseline="0" dirty="0">
                <a:solidFill>
                  <a:schemeClr val="tx1"/>
                </a:solidFill>
                <a:effectLst/>
                <a:latin typeface="+mn-lt"/>
                <a:ea typeface="+mn-ea"/>
                <a:cs typeface="+mn-cs"/>
              </a:rPr>
              <a:t> our June State Board meeting on June 24</a:t>
            </a:r>
            <a:r>
              <a:rPr lang="en-US" sz="1200" kern="1200" baseline="30000" dirty="0">
                <a:solidFill>
                  <a:schemeClr val="tx1"/>
                </a:solidFill>
                <a:effectLst/>
                <a:latin typeface="+mn-lt"/>
                <a:ea typeface="+mn-ea"/>
                <a:cs typeface="+mn-cs"/>
              </a:rPr>
              <a:t>th</a:t>
            </a:r>
            <a:r>
              <a:rPr lang="en-US" sz="1200" kern="1200" baseline="0" dirty="0">
                <a:solidFill>
                  <a:schemeClr val="tx1"/>
                </a:solidFill>
                <a:effectLst/>
                <a:latin typeface="+mn-lt"/>
                <a:ea typeface="+mn-ea"/>
                <a:cs typeface="+mn-cs"/>
              </a:rPr>
              <a:t> and 25</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and the grant cycle begins on July 1, 2020.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Now, I mentioned the CLNA a moment ago and, yes, that needs to be included with your application on April 23. (I’m so thankful we’re doing this remotely!) I know that there have been a lot of questions raised about the possibility of an extension due to COVID-19, but the reality is that we’ve already pushed the timeline back by two weeks and we’ll be hard-pressed to get applications reviewed and approved in time for a July 1 start as it is. About two-thirds of you were in reasonably good shape back in January, so I’m not nearly as worried as some of you seem to be. That said, I know it’s a lift and a concern, so we’ll leave some time to talk about it during a Q&amp;A break.</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to get a little further into the logistics and to get me off my soapbox (or out of the hot seat, depending on your perspective), I’ll turn it over to Kari Kauffman, who will discuss some of the technical aspects of the application…</a:t>
            </a:r>
          </a:p>
          <a:p>
            <a:endParaRPr lang="en-US" sz="1200" kern="1200" dirty="0">
              <a:solidFill>
                <a:schemeClr val="tx1"/>
              </a:solidFill>
              <a:effectLst/>
              <a:latin typeface="+mn-lt"/>
              <a:ea typeface="+mn-ea"/>
              <a:cs typeface="+mn-cs"/>
            </a:endParaRPr>
          </a:p>
          <a:p>
            <a:endParaRPr lang="en-US" baseline="0"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3912204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 We’ll now address some frequently</a:t>
            </a:r>
            <a:r>
              <a:rPr lang="en-US" baseline="0" dirty="0"/>
              <a:t> asked questions about the Online Grant Management System (OGMS), located at https://ogms.sbctc.edu. </a:t>
            </a:r>
          </a:p>
          <a:p>
            <a:endParaRPr lang="en-US" i="1" baseline="0" dirty="0"/>
          </a:p>
          <a:p>
            <a:r>
              <a:rPr lang="en-US" i="1" baseline="0" dirty="0"/>
              <a:t>[live demo transitions to OGMS]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 will apply for the grant in OGMS. If you don’t have an account, you will need to contact your college’s OGMS Security Contact. They will create you an account – SBCTC staff cannot create OGMS accounts for college faculty and staff. You can find the list of Security Contacts in OGMS here: https://</a:t>
            </a:r>
            <a:r>
              <a:rPr lang="en-US" b="1" baseline="0" dirty="0"/>
              <a:t>ogms.sbctc.edu/SecurityContacts</a:t>
            </a:r>
            <a:r>
              <a:rPr lang="en-US" baseline="0" dirty="0"/>
              <a:t>.aspx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2020-21 Perkins Plan grant. Access from FY20 does not carry over to next year’s application. </a:t>
            </a:r>
            <a:endParaRPr lang="en-US" dirty="0"/>
          </a:p>
          <a:p>
            <a:r>
              <a:rPr lang="en-US" dirty="0"/>
              <a:t> </a:t>
            </a:r>
          </a:p>
          <a:p>
            <a:r>
              <a:rPr lang="en-US" dirty="0"/>
              <a:t>Should you have questions about</a:t>
            </a:r>
            <a:r>
              <a:rPr lang="en-US" baseline="0" dirty="0"/>
              <a:t> how to apply for the grant in OGMS, or have other OGMS related questions, please see the User Manual under the How To tab in OGMS first. We will do a brief demo on where you can find this helpful document, located at https://</a:t>
            </a:r>
            <a:r>
              <a:rPr lang="en-US" b="1" baseline="0" dirty="0"/>
              <a:t>ogms.sbctc.edu/HowTo</a:t>
            </a:r>
            <a:r>
              <a:rPr lang="en-US" baseline="0" dirty="0"/>
              <a:t>.aspx. Links are available in the slide, which will be available on the SBCTC website after this webinar concludes.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answered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Kari Kauffman at the State Board via email at </a:t>
            </a:r>
            <a:r>
              <a:rPr lang="en-US" b="1" baseline="0" dirty="0"/>
              <a:t>kkauffman@sbctc.edu</a:t>
            </a:r>
            <a:r>
              <a:rPr lang="en-US" baseline="0" dirty="0"/>
              <a:t> or by phone at 360-704-1021.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2198788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(Kari) If you forgot your OGMS username and password, you can contact your OGMS Security Contact for your username. They will likely not have your password, but you can use the “Retrieve my password” feature here on the login screen, and OGMS will email your password to you. It should email your password to you about 30 seconds after you request it. 	</a:t>
            </a:r>
          </a:p>
          <a:p>
            <a:pPr marL="171450" indent="-171450">
              <a:buFont typeface="Arial" panose="020B0604020202020204" pitchFamily="34" charset="0"/>
              <a:buChar char="•"/>
            </a:pPr>
            <a:r>
              <a:rPr lang="en-US" baseline="0" dirty="0"/>
              <a:t>If you don’t receive the email in about 2 minutes, check your spam or junk email folder. If it’s not there, double check with your Security Contact to make sure the email address associated with your OGMS user account is correct. As schools update email addresses, OGMS Security Contacts don’t always remember to update user accounts at their college. </a:t>
            </a:r>
          </a:p>
          <a:p>
            <a:endParaRPr lang="en-US" baseline="0" dirty="0"/>
          </a:p>
          <a:p>
            <a:r>
              <a:rPr lang="en-US" baseline="0" dirty="0"/>
              <a:t>Once you have access to the FY21 application, you can create a new grant application in the “Available Grants” section of OGMS. After you log in, you will see a list of grant applications you have access to near the top of your screen. A little farther down, you’ll see available grants that you can create a new application for. Locate the Perkins grant (it may be the only one you can see), and click the Create New Application button. </a:t>
            </a:r>
          </a:p>
          <a:p>
            <a:pPr marL="171450" indent="-171450">
              <a:buFont typeface="Arial" panose="020B0604020202020204" pitchFamily="34" charset="0"/>
              <a:buChar char="•"/>
            </a:pPr>
            <a:r>
              <a:rPr lang="en-US" baseline="0" dirty="0"/>
              <a:t>Only go through this process once. After you create your application, the grant application will be in the FY21 screen of OGMS. Because we’re currently in FY20, OGMS will show you FY20 grants by default. To access FY21, you’ll have to click into the FY21 screens to find your In-Process application. </a:t>
            </a:r>
          </a:p>
          <a:p>
            <a:endParaRPr lang="en-US" baseline="0" dirty="0"/>
          </a:p>
          <a:p>
            <a:r>
              <a:rPr lang="en-US" baseline="0" dirty="0"/>
              <a:t>If you do not see the application, contact your college’s OGMS Security Contact. </a:t>
            </a:r>
          </a:p>
          <a:p>
            <a:endParaRPr lang="en-US" baseline="0" dirty="0"/>
          </a:p>
          <a:p>
            <a:r>
              <a:rPr lang="en-US" baseline="0" dirty="0"/>
              <a:t>OGMS has a security feature where after </a:t>
            </a:r>
            <a:r>
              <a:rPr lang="en-US" sz="1200" kern="1200" dirty="0">
                <a:solidFill>
                  <a:schemeClr val="tx1"/>
                </a:solidFill>
                <a:effectLst/>
                <a:latin typeface="+mn-lt"/>
                <a:ea typeface="+mn-ea"/>
                <a:cs typeface="+mn-cs"/>
              </a:rPr>
              <a:t>20 minutes of inactivity, OGMS will log you out. OGMS only counts clicking the save button and clicking from one screen to another as activity. Typing doesn’t count as activity. Neither does clicking check boxes or radio buttons.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good news is that at the 15 minute mark, OGMS has a popup window that comes up and lets you know you need to save or you will be logged out and will lose all the work you’ve done since you last saved. FYI,</a:t>
            </a:r>
            <a:r>
              <a:rPr lang="en-US" sz="1200" kern="1200" baseline="0" dirty="0">
                <a:solidFill>
                  <a:schemeClr val="tx1"/>
                </a:solidFill>
                <a:effectLst/>
                <a:latin typeface="+mn-lt"/>
                <a:ea typeface="+mn-ea"/>
                <a:cs typeface="+mn-cs"/>
              </a:rPr>
              <a:t> your browser may block the popup window, so make sure to save frequently. </a:t>
            </a:r>
            <a:endParaRPr lang="en-US" baseline="0" dirty="0"/>
          </a:p>
        </p:txBody>
      </p:sp>
      <p:sp>
        <p:nvSpPr>
          <p:cNvPr id="4" name="Slide Number Placeholder 3"/>
          <p:cNvSpPr>
            <a:spLocks noGrp="1"/>
          </p:cNvSpPr>
          <p:nvPr>
            <p:ph type="sldNum" sz="quarter" idx="10"/>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2727150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4/1/2020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4/1/2020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4/1/2020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4/1/2020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4/1/2020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4/1/2020</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4/1/2020</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4/1/2020</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4/1/2020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4/1/2020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treamtext.net/player?event=SBCT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tmcclain@sbctc.edu"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 Id="rId5" Type="http://schemas.openxmlformats.org/officeDocument/2006/relationships/hyperlink" Target="mailto:kkauffman@sbctc.edu" TargetMode="External"/><Relationship Id="rId4" Type="http://schemas.openxmlformats.org/officeDocument/2006/relationships/hyperlink" Target="mailto:mrockwell@sbctc.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57445"/>
            <a:ext cx="8336975" cy="797070"/>
          </a:xfrm>
        </p:spPr>
        <p:txBody>
          <a:bodyPr/>
          <a:lstStyle/>
          <a:p>
            <a:r>
              <a:rPr lang="en-US" dirty="0"/>
              <a:t>Welcome to the 2020-21 PERKINS Grant webinar!</a:t>
            </a:r>
          </a:p>
        </p:txBody>
      </p:sp>
      <p:sp>
        <p:nvSpPr>
          <p:cNvPr id="3" name="Content Placeholder 2"/>
          <p:cNvSpPr>
            <a:spLocks noGrp="1"/>
          </p:cNvSpPr>
          <p:nvPr>
            <p:ph idx="1"/>
          </p:nvPr>
        </p:nvSpPr>
        <p:spPr>
          <a:xfrm>
            <a:off x="536860" y="2802393"/>
            <a:ext cx="8336975" cy="3233654"/>
          </a:xfrm>
        </p:spPr>
        <p:txBody>
          <a:bodyPr/>
          <a:lstStyle/>
          <a:p>
            <a:r>
              <a:rPr lang="en-US" dirty="0"/>
              <a:t>The webinar will start at 9:00 a.m.</a:t>
            </a:r>
          </a:p>
          <a:p>
            <a:pPr lvl="1"/>
            <a:r>
              <a:rPr lang="en-US" dirty="0"/>
              <a:t>Please leave your video </a:t>
            </a:r>
            <a:r>
              <a:rPr lang="en-US" b="1" dirty="0"/>
              <a:t>off</a:t>
            </a:r>
          </a:p>
          <a:p>
            <a:pPr lvl="1"/>
            <a:r>
              <a:rPr lang="en-US" dirty="0"/>
              <a:t>Please stay muted unless you have questions</a:t>
            </a:r>
          </a:p>
          <a:p>
            <a:r>
              <a:rPr lang="en-US" dirty="0"/>
              <a:t>Live captions are available at </a:t>
            </a:r>
            <a:r>
              <a:rPr lang="en-US" dirty="0">
                <a:hlinkClick r:id="rId3"/>
              </a:rPr>
              <a:t>https://www.streamtext.net/player?event=SBCTC</a:t>
            </a:r>
            <a:r>
              <a:rPr lang="en-US" dirty="0"/>
              <a:t> </a:t>
            </a:r>
          </a:p>
          <a:p>
            <a:r>
              <a:rPr lang="en-US" dirty="0"/>
              <a:t>Please type your name, title, and college into the chat box.  </a:t>
            </a:r>
          </a:p>
          <a:p>
            <a:pPr lvl="1"/>
            <a:r>
              <a:rPr lang="en-US" dirty="0"/>
              <a:t>Include the names and titles of those in the room with you</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a:t>
            </a:fld>
            <a:endParaRPr lang="en-US" dirty="0"/>
          </a:p>
        </p:txBody>
      </p:sp>
    </p:spTree>
    <p:extLst>
      <p:ext uri="{BB962C8B-B14F-4D97-AF65-F5344CB8AC3E}">
        <p14:creationId xmlns:p14="http://schemas.microsoft.com/office/powerpoint/2010/main" val="855071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Applicant Information &amp; Grant Resources</a:t>
            </a:r>
          </a:p>
        </p:txBody>
      </p:sp>
      <p:sp>
        <p:nvSpPr>
          <p:cNvPr id="3" name="Content Placeholder 2"/>
          <p:cNvSpPr>
            <a:spLocks noGrp="1"/>
          </p:cNvSpPr>
          <p:nvPr>
            <p:ph idx="1"/>
          </p:nvPr>
        </p:nvSpPr>
        <p:spPr>
          <a:xfrm>
            <a:off x="536860" y="2704011"/>
            <a:ext cx="8336975" cy="3468190"/>
          </a:xfrm>
        </p:spPr>
        <p:txBody>
          <a:bodyPr/>
          <a:lstStyle/>
          <a:p>
            <a:r>
              <a:rPr lang="en-US" dirty="0"/>
              <a:t>Enter your contact information on the Applicant Information screen</a:t>
            </a:r>
          </a:p>
          <a:p>
            <a:pPr lvl="1"/>
            <a:r>
              <a:rPr lang="en-US" dirty="0"/>
              <a:t>Be sure to avoid typos when entering your email address</a:t>
            </a:r>
          </a:p>
          <a:p>
            <a:r>
              <a:rPr lang="en-US" dirty="0"/>
              <a:t>Find and download Grant and Fiscal Guidelines, as well as other important documents in the Grant Info link</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932867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F536-1EC0-410A-BF78-D5649E71AD70}"/>
              </a:ext>
            </a:extLst>
          </p:cNvPr>
          <p:cNvSpPr>
            <a:spLocks noGrp="1"/>
          </p:cNvSpPr>
          <p:nvPr>
            <p:ph type="title"/>
          </p:nvPr>
        </p:nvSpPr>
        <p:spPr/>
        <p:txBody>
          <a:bodyPr/>
          <a:lstStyle/>
          <a:p>
            <a:r>
              <a:rPr lang="en-US" dirty="0"/>
              <a:t>Grant Guidelines</a:t>
            </a:r>
          </a:p>
        </p:txBody>
      </p:sp>
      <p:sp>
        <p:nvSpPr>
          <p:cNvPr id="3" name="Content Placeholder 2">
            <a:extLst>
              <a:ext uri="{FF2B5EF4-FFF2-40B4-BE49-F238E27FC236}">
                <a16:creationId xmlns:a16="http://schemas.microsoft.com/office/drawing/2014/main" id="{94B9FA0B-940A-466D-BF8E-1C4A7B0DBF39}"/>
              </a:ext>
            </a:extLst>
          </p:cNvPr>
          <p:cNvSpPr>
            <a:spLocks noGrp="1"/>
          </p:cNvSpPr>
          <p:nvPr>
            <p:ph idx="1"/>
          </p:nvPr>
        </p:nvSpPr>
        <p:spPr/>
        <p:txBody>
          <a:bodyPr/>
          <a:lstStyle/>
          <a:p>
            <a:r>
              <a:rPr lang="en-US" dirty="0"/>
              <a:t>Size, Scope, and Quality</a:t>
            </a:r>
          </a:p>
          <a:p>
            <a:r>
              <a:rPr lang="en-US" dirty="0"/>
              <a:t>Programs of Study</a:t>
            </a:r>
          </a:p>
          <a:p>
            <a:r>
              <a:rPr lang="en-US" dirty="0"/>
              <a:t>Accountability</a:t>
            </a:r>
          </a:p>
          <a:p>
            <a:r>
              <a:rPr lang="en-US" dirty="0"/>
              <a:t>Funding</a:t>
            </a:r>
          </a:p>
          <a:p>
            <a:r>
              <a:rPr lang="en-US" dirty="0"/>
              <a:t>Review and Reporting</a:t>
            </a:r>
          </a:p>
        </p:txBody>
      </p:sp>
      <p:sp>
        <p:nvSpPr>
          <p:cNvPr id="4" name="Slide Number Placeholder 3">
            <a:extLst>
              <a:ext uri="{FF2B5EF4-FFF2-40B4-BE49-F238E27FC236}">
                <a16:creationId xmlns:a16="http://schemas.microsoft.com/office/drawing/2014/main" id="{38305F3B-480C-4EF1-9510-906F513BA8E0}"/>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2793375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10CBD-C66D-4931-97F3-6631B29D5C86}"/>
              </a:ext>
            </a:extLst>
          </p:cNvPr>
          <p:cNvSpPr>
            <a:spLocks noGrp="1"/>
          </p:cNvSpPr>
          <p:nvPr>
            <p:ph type="title"/>
          </p:nvPr>
        </p:nvSpPr>
        <p:spPr/>
        <p:txBody>
          <a:bodyPr/>
          <a:lstStyle/>
          <a:p>
            <a:r>
              <a:rPr lang="en-US" dirty="0"/>
              <a:t>Appendices</a:t>
            </a:r>
          </a:p>
        </p:txBody>
      </p:sp>
      <p:sp>
        <p:nvSpPr>
          <p:cNvPr id="3" name="Content Placeholder 2">
            <a:extLst>
              <a:ext uri="{FF2B5EF4-FFF2-40B4-BE49-F238E27FC236}">
                <a16:creationId xmlns:a16="http://schemas.microsoft.com/office/drawing/2014/main" id="{47EFDB3E-4BEA-46D2-8D3C-2747C252FED2}"/>
              </a:ext>
            </a:extLst>
          </p:cNvPr>
          <p:cNvSpPr>
            <a:spLocks noGrp="1"/>
          </p:cNvSpPr>
          <p:nvPr>
            <p:ph idx="1"/>
          </p:nvPr>
        </p:nvSpPr>
        <p:spPr/>
        <p:txBody>
          <a:bodyPr/>
          <a:lstStyle/>
          <a:p>
            <a:r>
              <a:rPr lang="en-US" dirty="0"/>
              <a:t>Removed - Performance Indicators</a:t>
            </a:r>
          </a:p>
          <a:p>
            <a:r>
              <a:rPr lang="en-US" dirty="0"/>
              <a:t>Removed - FAQs</a:t>
            </a:r>
          </a:p>
          <a:p>
            <a:r>
              <a:rPr lang="en-US" dirty="0"/>
              <a:t>Definitions (A)</a:t>
            </a:r>
          </a:p>
          <a:p>
            <a:r>
              <a:rPr lang="en-US" dirty="0"/>
              <a:t>Required and Permissive Uses of Funds (C)</a:t>
            </a:r>
          </a:p>
          <a:p>
            <a:r>
              <a:rPr lang="en-US" dirty="0"/>
              <a:t>Direct Assistance to Students (D) </a:t>
            </a:r>
          </a:p>
        </p:txBody>
      </p:sp>
      <p:sp>
        <p:nvSpPr>
          <p:cNvPr id="4" name="Slide Number Placeholder 3">
            <a:extLst>
              <a:ext uri="{FF2B5EF4-FFF2-40B4-BE49-F238E27FC236}">
                <a16:creationId xmlns:a16="http://schemas.microsoft.com/office/drawing/2014/main" id="{D1C24F1C-96DC-4654-9CB0-726471233034}"/>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973082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Resources, Continued</a:t>
            </a:r>
          </a:p>
        </p:txBody>
      </p:sp>
      <p:sp>
        <p:nvSpPr>
          <p:cNvPr id="3" name="Content Placeholder 2"/>
          <p:cNvSpPr>
            <a:spLocks noGrp="1"/>
          </p:cNvSpPr>
          <p:nvPr>
            <p:ph idx="1"/>
          </p:nvPr>
        </p:nvSpPr>
        <p:spPr/>
        <p:txBody>
          <a:bodyPr/>
          <a:lstStyle/>
          <a:p>
            <a:r>
              <a:rPr lang="en-US" dirty="0"/>
              <a:t>In the Grant Information page, you will also find the:</a:t>
            </a:r>
          </a:p>
          <a:p>
            <a:pPr lvl="1"/>
            <a:r>
              <a:rPr lang="en-US" dirty="0"/>
              <a:t>FY21 Perkins Fiscal Guidelines</a:t>
            </a:r>
          </a:p>
          <a:p>
            <a:pPr lvl="1"/>
            <a:r>
              <a:rPr lang="en-US" dirty="0"/>
              <a:t>FY21 Perkins Planning Numbers</a:t>
            </a:r>
          </a:p>
          <a:p>
            <a:pPr lvl="1"/>
            <a:r>
              <a:rPr lang="en-US" dirty="0"/>
              <a:t>FY21 Programs of Study Verification</a:t>
            </a:r>
          </a:p>
          <a:p>
            <a:r>
              <a:rPr lang="en-US" dirty="0"/>
              <a:t>Please download as needed</a:t>
            </a:r>
          </a:p>
          <a:p>
            <a:pPr lvl="1"/>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913981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Assurances &amp; Uploading Documents</a:t>
            </a:r>
          </a:p>
        </p:txBody>
      </p:sp>
      <p:sp>
        <p:nvSpPr>
          <p:cNvPr id="3" name="Content Placeholder 2"/>
          <p:cNvSpPr>
            <a:spLocks noGrp="1"/>
          </p:cNvSpPr>
          <p:nvPr>
            <p:ph idx="1"/>
          </p:nvPr>
        </p:nvSpPr>
        <p:spPr/>
        <p:txBody>
          <a:bodyPr/>
          <a:lstStyle/>
          <a:p>
            <a:r>
              <a:rPr lang="en-US" dirty="0"/>
              <a:t>Find the FY21 Assurances in the Assurances tab</a:t>
            </a:r>
          </a:p>
          <a:p>
            <a:pPr lvl="1"/>
            <a:r>
              <a:rPr lang="en-US" dirty="0"/>
              <a:t>Download and print for completion and signature</a:t>
            </a:r>
          </a:p>
          <a:p>
            <a:r>
              <a:rPr lang="en-US" dirty="0"/>
              <a:t>Upload the Assurances and other documents as needed in the Attachments tab</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3339878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Part 1</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2365966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Section</a:t>
            </a:r>
          </a:p>
        </p:txBody>
      </p:sp>
      <p:sp>
        <p:nvSpPr>
          <p:cNvPr id="3" name="Content Placeholder 2"/>
          <p:cNvSpPr>
            <a:spLocks noGrp="1"/>
          </p:cNvSpPr>
          <p:nvPr>
            <p:ph idx="1"/>
          </p:nvPr>
        </p:nvSpPr>
        <p:spPr/>
        <p:txBody>
          <a:bodyPr/>
          <a:lstStyle/>
          <a:p>
            <a:r>
              <a:rPr lang="en-US" dirty="0"/>
              <a:t>Each section must be completed before you can submit your application</a:t>
            </a:r>
          </a:p>
          <a:p>
            <a:r>
              <a:rPr lang="en-US" dirty="0"/>
              <a:t>Click the Save button on every screen </a:t>
            </a:r>
          </a:p>
          <a:p>
            <a:pPr lvl="1"/>
            <a:r>
              <a:rPr lang="en-US" dirty="0"/>
              <a:t>Save frequently, as OGMS times out every 20 minutes</a:t>
            </a:r>
          </a:p>
          <a:p>
            <a:r>
              <a:rPr lang="en-US" dirty="0"/>
              <a:t>Sections can be completed in whatever order you wish</a:t>
            </a:r>
          </a:p>
          <a:p>
            <a:r>
              <a:rPr lang="en-US" dirty="0"/>
              <a:t>Brief demo of how to complete a Contents tab</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2484747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Overview </a:t>
            </a:r>
          </a:p>
        </p:txBody>
      </p:sp>
      <p:sp>
        <p:nvSpPr>
          <p:cNvPr id="3" name="Content Placeholder 2"/>
          <p:cNvSpPr>
            <a:spLocks noGrp="1"/>
          </p:cNvSpPr>
          <p:nvPr>
            <p:ph idx="1"/>
          </p:nvPr>
        </p:nvSpPr>
        <p:spPr>
          <a:xfrm>
            <a:off x="536860" y="2347006"/>
            <a:ext cx="8336975" cy="4239323"/>
          </a:xfrm>
        </p:spPr>
        <p:txBody>
          <a:bodyPr/>
          <a:lstStyle/>
          <a:p>
            <a:r>
              <a:rPr lang="en-US" sz="2600" dirty="0"/>
              <a:t>Section 1 – Comprehensive Local Needs Assessment</a:t>
            </a:r>
          </a:p>
          <a:p>
            <a:r>
              <a:rPr lang="en-US" sz="2600" dirty="0"/>
              <a:t>Section 2 – Improving Equity and Access</a:t>
            </a:r>
          </a:p>
          <a:p>
            <a:r>
              <a:rPr lang="en-US" sz="2600" dirty="0"/>
              <a:t>Section 3 – Program Size, Scope, and Quality</a:t>
            </a:r>
          </a:p>
          <a:p>
            <a:r>
              <a:rPr lang="en-US" sz="2600" dirty="0"/>
              <a:t>Section 4 – Program Implementation and Partnership</a:t>
            </a:r>
          </a:p>
          <a:p>
            <a:r>
              <a:rPr lang="en-US" sz="2600" dirty="0"/>
              <a:t>Section 5 – Recruitment, Retention, and Training of CTE Educators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3735566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Activities</a:t>
            </a:r>
          </a:p>
        </p:txBody>
      </p:sp>
      <p:sp>
        <p:nvSpPr>
          <p:cNvPr id="3" name="Content Placeholder 2"/>
          <p:cNvSpPr>
            <a:spLocks noGrp="1"/>
          </p:cNvSpPr>
          <p:nvPr>
            <p:ph idx="1"/>
          </p:nvPr>
        </p:nvSpPr>
        <p:spPr/>
        <p:txBody>
          <a:bodyPr/>
          <a:lstStyle/>
          <a:p>
            <a:r>
              <a:rPr lang="en-US" dirty="0"/>
              <a:t>Budget lines are also called “activities” </a:t>
            </a:r>
          </a:p>
          <a:p>
            <a:r>
              <a:rPr lang="en-US" dirty="0"/>
              <a:t>Required &amp; Permissive Uses</a:t>
            </a:r>
          </a:p>
          <a:p>
            <a:r>
              <a:rPr lang="en-US" dirty="0"/>
              <a:t>Performance Indicators</a:t>
            </a:r>
          </a:p>
          <a:p>
            <a:r>
              <a:rPr lang="en-US" dirty="0"/>
              <a:t>Administration</a:t>
            </a:r>
          </a:p>
          <a:p>
            <a:pPr marL="914400" lvl="1" indent="-457200">
              <a:buFont typeface="Calibri" panose="020F0502020204030204" pitchFamily="34" charset="0"/>
              <a:buChar char="-"/>
            </a:pPr>
            <a:r>
              <a:rPr lang="en-US" sz="2800" dirty="0">
                <a:solidFill>
                  <a:srgbClr val="0F2A60"/>
                </a:solidFill>
              </a:rPr>
              <a:t>Program/staff oversight</a:t>
            </a:r>
          </a:p>
          <a:p>
            <a:pPr marL="914400" lvl="1" indent="-457200">
              <a:buFont typeface="Calibri" panose="020F0502020204030204" pitchFamily="34" charset="0"/>
              <a:buChar char="-"/>
            </a:pPr>
            <a:r>
              <a:rPr lang="en-US" sz="2800" dirty="0">
                <a:solidFill>
                  <a:srgbClr val="0F2A60"/>
                </a:solidFill>
              </a:rPr>
              <a:t>Indirect</a:t>
            </a:r>
          </a:p>
          <a:p>
            <a:pPr marL="914400" lvl="1" indent="-457200">
              <a:buFont typeface="Calibri" panose="020F0502020204030204" pitchFamily="34" charset="0"/>
              <a:buChar char="-"/>
            </a:pPr>
            <a:r>
              <a:rPr lang="en-US" sz="2800" dirty="0">
                <a:solidFill>
                  <a:srgbClr val="0F2A60"/>
                </a:solidFill>
              </a:rPr>
              <a:t>5% max budget*</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44141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Salaries/Benefits</a:t>
            </a:r>
          </a:p>
        </p:txBody>
      </p:sp>
      <p:sp>
        <p:nvSpPr>
          <p:cNvPr id="3" name="Content Placeholder 2"/>
          <p:cNvSpPr>
            <a:spLocks noGrp="1"/>
          </p:cNvSpPr>
          <p:nvPr>
            <p:ph idx="1"/>
          </p:nvPr>
        </p:nvSpPr>
        <p:spPr/>
        <p:txBody>
          <a:bodyPr/>
          <a:lstStyle/>
          <a:p>
            <a:pPr>
              <a:spcAft>
                <a:spcPts val="600"/>
              </a:spcAft>
            </a:pPr>
            <a:r>
              <a:rPr lang="en-US" dirty="0"/>
              <a:t>All position titles to be funded by the grant. </a:t>
            </a:r>
          </a:p>
          <a:p>
            <a:pPr>
              <a:spcAft>
                <a:spcPts val="600"/>
              </a:spcAft>
            </a:pPr>
            <a:r>
              <a:rPr lang="en-US" dirty="0"/>
              <a:t>Percentages of effort, full-time equivalent faculty (FTEF), full-time equivalent staff (FTE), or hourly wage information for each position to be funded from the grant. </a:t>
            </a:r>
            <a:r>
              <a:rPr lang="en-US" i="1" dirty="0"/>
              <a:t>(Fiscal Guidelines Appendix A)</a:t>
            </a:r>
          </a:p>
          <a:p>
            <a:r>
              <a:rPr lang="en-US" dirty="0"/>
              <a:t>A brief description of duties by position as they relate to the grant. </a:t>
            </a:r>
          </a:p>
          <a:p>
            <a:r>
              <a:rPr lang="en-US" dirty="0"/>
              <a:t>Time &amp; Effort documentation required</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237590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2020-21 PERKINS Grant webinar</a:t>
            </a:r>
          </a:p>
        </p:txBody>
      </p:sp>
      <p:sp>
        <p:nvSpPr>
          <p:cNvPr id="6" name="Text Placeholder 5"/>
          <p:cNvSpPr>
            <a:spLocks noGrp="1"/>
          </p:cNvSpPr>
          <p:nvPr>
            <p:ph type="body" sz="quarter" idx="10"/>
          </p:nvPr>
        </p:nvSpPr>
        <p:spPr>
          <a:xfrm>
            <a:off x="369887" y="5769402"/>
            <a:ext cx="7322683" cy="758825"/>
          </a:xfrm>
        </p:spPr>
        <p:txBody>
          <a:bodyPr/>
          <a:lstStyle/>
          <a:p>
            <a:r>
              <a:rPr lang="en-US" dirty="0"/>
              <a:t>Tim McClain, Kari Kauffman, Michele Rockwell, and Kim Wheeler</a:t>
            </a:r>
          </a:p>
          <a:p>
            <a:r>
              <a:rPr lang="en-US" dirty="0"/>
              <a:t>April 3, 2020</a:t>
            </a:r>
          </a:p>
        </p:txBody>
      </p:sp>
    </p:spTree>
    <p:extLst>
      <p:ext uri="{BB962C8B-B14F-4D97-AF65-F5344CB8AC3E}">
        <p14:creationId xmlns:p14="http://schemas.microsoft.com/office/powerpoint/2010/main" val="3283783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Goods &amp; Services</a:t>
            </a:r>
          </a:p>
        </p:txBody>
      </p:sp>
      <p:sp>
        <p:nvSpPr>
          <p:cNvPr id="3" name="Content Placeholder 2"/>
          <p:cNvSpPr>
            <a:spLocks noGrp="1"/>
          </p:cNvSpPr>
          <p:nvPr>
            <p:ph idx="1"/>
          </p:nvPr>
        </p:nvSpPr>
        <p:spPr/>
        <p:txBody>
          <a:bodyPr/>
          <a:lstStyle/>
          <a:p>
            <a:r>
              <a:rPr lang="en-US" dirty="0"/>
              <a:t>Goods  </a:t>
            </a:r>
          </a:p>
          <a:p>
            <a:pPr marL="682625">
              <a:buFont typeface="Calibri" panose="020F0502020204030204" pitchFamily="34" charset="0"/>
              <a:buChar char="-"/>
            </a:pPr>
            <a:r>
              <a:rPr lang="en-US" dirty="0"/>
              <a:t>Instructional materials, computers, supplies for a CTE program, etc.</a:t>
            </a:r>
          </a:p>
          <a:p>
            <a:pPr marL="682625">
              <a:buFont typeface="Calibri" panose="020F0502020204030204" pitchFamily="34" charset="0"/>
              <a:buChar char="-"/>
            </a:pPr>
            <a:r>
              <a:rPr lang="en-US" dirty="0"/>
              <a:t>May not meet definition of capital outlays</a:t>
            </a:r>
          </a:p>
          <a:p>
            <a:pPr marL="682625">
              <a:buFont typeface="Calibri" panose="020F0502020204030204" pitchFamily="34" charset="0"/>
              <a:buChar char="-"/>
            </a:pPr>
            <a:r>
              <a:rPr lang="en-US" dirty="0"/>
              <a:t>Non-consumables must be retained</a:t>
            </a:r>
          </a:p>
          <a:p>
            <a:r>
              <a:rPr lang="en-US" dirty="0"/>
              <a:t>Services –</a:t>
            </a:r>
          </a:p>
          <a:p>
            <a:pPr marL="682625">
              <a:buFont typeface="Calibri" panose="020F0502020204030204" pitchFamily="34" charset="0"/>
              <a:buChar char="-"/>
            </a:pPr>
            <a:r>
              <a:rPr lang="en-US" dirty="0"/>
              <a:t>Equipment lease, sign language interpreters, interagency/</a:t>
            </a:r>
            <a:r>
              <a:rPr lang="en-US" dirty="0" err="1"/>
              <a:t>interlocal</a:t>
            </a:r>
            <a:r>
              <a:rPr lang="en-US" dirty="0"/>
              <a:t> agreements, etc.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20</a:t>
            </a:fld>
            <a:endParaRPr lang="en-US" dirty="0"/>
          </a:p>
        </p:txBody>
      </p:sp>
    </p:spTree>
    <p:extLst>
      <p:ext uri="{BB962C8B-B14F-4D97-AF65-F5344CB8AC3E}">
        <p14:creationId xmlns:p14="http://schemas.microsoft.com/office/powerpoint/2010/main" val="3211550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rental</a:t>
            </a:r>
          </a:p>
        </p:txBody>
      </p:sp>
      <p:sp>
        <p:nvSpPr>
          <p:cNvPr id="3" name="Content Placeholder 2"/>
          <p:cNvSpPr>
            <a:spLocks noGrp="1"/>
          </p:cNvSpPr>
          <p:nvPr>
            <p:ph idx="1"/>
          </p:nvPr>
        </p:nvSpPr>
        <p:spPr/>
        <p:txBody>
          <a:bodyPr/>
          <a:lstStyle/>
          <a:p>
            <a:r>
              <a:rPr lang="en-US" dirty="0"/>
              <a:t>Any rent charged to grant must be at or below fair market value (FMV) – affirm in grant narrative</a:t>
            </a:r>
          </a:p>
          <a:p>
            <a:r>
              <a:rPr lang="en-US" dirty="0"/>
              <a:t>If college/foundation charges rent to programs in college/foundation-owned facility, must have policy that rent is charged to ALL programs, not just Perkins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21</a:t>
            </a:fld>
            <a:endParaRPr lang="en-US" dirty="0"/>
          </a:p>
        </p:txBody>
      </p:sp>
    </p:spTree>
    <p:extLst>
      <p:ext uri="{BB962C8B-B14F-4D97-AF65-F5344CB8AC3E}">
        <p14:creationId xmlns:p14="http://schemas.microsoft.com/office/powerpoint/2010/main" val="43906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a:t>
            </a:r>
          </a:p>
        </p:txBody>
      </p:sp>
      <p:sp>
        <p:nvSpPr>
          <p:cNvPr id="3" name="Content Placeholder 2"/>
          <p:cNvSpPr>
            <a:spLocks noGrp="1"/>
          </p:cNvSpPr>
          <p:nvPr>
            <p:ph idx="1"/>
          </p:nvPr>
        </p:nvSpPr>
        <p:spPr/>
        <p:txBody>
          <a:bodyPr/>
          <a:lstStyle/>
          <a:p>
            <a:r>
              <a:rPr lang="en-US" dirty="0"/>
              <a:t>Describe travel in narrative</a:t>
            </a:r>
          </a:p>
          <a:p>
            <a:r>
              <a:rPr lang="en-US" dirty="0">
                <a:solidFill>
                  <a:srgbClr val="0F2A60"/>
                </a:solidFill>
              </a:rPr>
              <a:t>WEC travel is administrative</a:t>
            </a:r>
          </a:p>
          <a:p>
            <a:r>
              <a:rPr lang="en-US" dirty="0"/>
              <a:t>All state travel rules apply</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1881837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contracts</a:t>
            </a:r>
          </a:p>
        </p:txBody>
      </p:sp>
      <p:sp>
        <p:nvSpPr>
          <p:cNvPr id="3" name="Content Placeholder 2"/>
          <p:cNvSpPr>
            <a:spLocks noGrp="1"/>
          </p:cNvSpPr>
          <p:nvPr>
            <p:ph idx="1"/>
          </p:nvPr>
        </p:nvSpPr>
        <p:spPr/>
        <p:txBody>
          <a:bodyPr/>
          <a:lstStyle/>
          <a:p>
            <a:r>
              <a:rPr lang="en-US" dirty="0"/>
              <a:t>Guest speakers, external curriculum reviewers, etc.  </a:t>
            </a:r>
          </a:p>
          <a:p>
            <a:r>
              <a:rPr lang="en-US" dirty="0"/>
              <a:t>Describe contract purpose</a:t>
            </a:r>
          </a:p>
          <a:p>
            <a:r>
              <a:rPr lang="en-US" dirty="0"/>
              <a:t>Rules that apply to your organization for this funding also apply to any contractors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23</a:t>
            </a:fld>
            <a:endParaRPr lang="en-US" dirty="0"/>
          </a:p>
        </p:txBody>
      </p:sp>
    </p:spTree>
    <p:extLst>
      <p:ext uri="{BB962C8B-B14F-4D97-AF65-F5344CB8AC3E}">
        <p14:creationId xmlns:p14="http://schemas.microsoft.com/office/powerpoint/2010/main" val="3516256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outlays</a:t>
            </a:r>
          </a:p>
        </p:txBody>
      </p:sp>
      <p:sp>
        <p:nvSpPr>
          <p:cNvPr id="3" name="Content Placeholder 2"/>
          <p:cNvSpPr>
            <a:spLocks noGrp="1"/>
          </p:cNvSpPr>
          <p:nvPr>
            <p:ph idx="1"/>
          </p:nvPr>
        </p:nvSpPr>
        <p:spPr/>
        <p:txBody>
          <a:bodyPr/>
          <a:lstStyle/>
          <a:p>
            <a:r>
              <a:rPr lang="en-US" dirty="0"/>
              <a:t>Must be approved by SBCTC prior to purchase</a:t>
            </a:r>
          </a:p>
          <a:p>
            <a:r>
              <a:rPr lang="en-US" dirty="0"/>
              <a:t>Property or equipment with a useful life in excess of 1 year and a per unit acquisition cost of $5,000 or more</a:t>
            </a:r>
          </a:p>
          <a:p>
            <a:r>
              <a:rPr lang="en-US" dirty="0"/>
              <a:t>Include details in budget</a:t>
            </a:r>
          </a:p>
          <a:p>
            <a:r>
              <a:rPr lang="en-US" dirty="0"/>
              <a:t>Must be “special purpose” – not general purpose like furniture</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24</a:t>
            </a:fld>
            <a:endParaRPr lang="en-US" dirty="0"/>
          </a:p>
        </p:txBody>
      </p:sp>
    </p:spTree>
    <p:extLst>
      <p:ext uri="{BB962C8B-B14F-4D97-AF65-F5344CB8AC3E}">
        <p14:creationId xmlns:p14="http://schemas.microsoft.com/office/powerpoint/2010/main" val="1826326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Tuition, books, and fees</a:t>
            </a:r>
          </a:p>
        </p:txBody>
      </p:sp>
      <p:sp>
        <p:nvSpPr>
          <p:cNvPr id="3" name="Content Placeholder 2"/>
          <p:cNvSpPr>
            <a:spLocks noGrp="1"/>
          </p:cNvSpPr>
          <p:nvPr>
            <p:ph idx="1"/>
          </p:nvPr>
        </p:nvSpPr>
        <p:spPr/>
        <p:txBody>
          <a:bodyPr/>
          <a:lstStyle/>
          <a:p>
            <a:r>
              <a:rPr lang="en-US" dirty="0"/>
              <a:t>For special populations or non-traditional training/employment students</a:t>
            </a:r>
          </a:p>
          <a:p>
            <a:r>
              <a:rPr lang="en-US" dirty="0"/>
              <a:t>Must be part of broader effort to address CTE special populations’ needs</a:t>
            </a:r>
          </a:p>
          <a:p>
            <a:r>
              <a:rPr lang="en-US" dirty="0"/>
              <a:t>Any fees must be required</a:t>
            </a:r>
          </a:p>
          <a:p>
            <a:r>
              <a:rPr lang="en-US" dirty="0"/>
              <a:t>Funds not given directly to students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3148461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indirect</a:t>
            </a:r>
          </a:p>
        </p:txBody>
      </p:sp>
      <p:sp>
        <p:nvSpPr>
          <p:cNvPr id="3" name="Content Placeholder 2"/>
          <p:cNvSpPr>
            <a:spLocks noGrp="1"/>
          </p:cNvSpPr>
          <p:nvPr>
            <p:ph idx="1"/>
          </p:nvPr>
        </p:nvSpPr>
        <p:spPr/>
        <p:txBody>
          <a:bodyPr/>
          <a:lstStyle/>
          <a:p>
            <a:pPr>
              <a:lnSpc>
                <a:spcPct val="80000"/>
              </a:lnSpc>
            </a:pPr>
            <a:r>
              <a:rPr lang="en-US" dirty="0"/>
              <a:t>5% of salaries (no benefits)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26</a:t>
            </a:fld>
            <a:endParaRPr lang="en-US" dirty="0"/>
          </a:p>
        </p:txBody>
      </p:sp>
    </p:spTree>
    <p:extLst>
      <p:ext uri="{BB962C8B-B14F-4D97-AF65-F5344CB8AC3E}">
        <p14:creationId xmlns:p14="http://schemas.microsoft.com/office/powerpoint/2010/main" val="2105883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Part 2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27</a:t>
            </a:fld>
            <a:endParaRPr lang="en-US" dirty="0"/>
          </a:p>
        </p:txBody>
      </p:sp>
    </p:spTree>
    <p:extLst>
      <p:ext uri="{BB962C8B-B14F-4D97-AF65-F5344CB8AC3E}">
        <p14:creationId xmlns:p14="http://schemas.microsoft.com/office/powerpoint/2010/main" val="1909248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and fiscal accountability</a:t>
            </a:r>
          </a:p>
        </p:txBody>
      </p:sp>
      <p:sp>
        <p:nvSpPr>
          <p:cNvPr id="3" name="Content Placeholder 2"/>
          <p:cNvSpPr>
            <a:spLocks noGrp="1"/>
          </p:cNvSpPr>
          <p:nvPr>
            <p:ph idx="1"/>
          </p:nvPr>
        </p:nvSpPr>
        <p:spPr/>
        <p:txBody>
          <a:bodyPr/>
          <a:lstStyle/>
          <a:p>
            <a:r>
              <a:rPr lang="en-US" dirty="0"/>
              <a:t>Section 7 of the grant application</a:t>
            </a:r>
          </a:p>
          <a:p>
            <a:r>
              <a:rPr lang="en-US" dirty="0"/>
              <a:t>Questions relate to: </a:t>
            </a:r>
          </a:p>
          <a:p>
            <a:pPr lvl="1"/>
            <a:r>
              <a:rPr lang="en-US" dirty="0"/>
              <a:t>Volume of federal grants a college has</a:t>
            </a:r>
          </a:p>
          <a:p>
            <a:pPr lvl="1"/>
            <a:r>
              <a:rPr lang="en-US" dirty="0"/>
              <a:t>Staff experience with federal grants</a:t>
            </a:r>
          </a:p>
          <a:p>
            <a:pPr lvl="1"/>
            <a:r>
              <a:rPr lang="en-US" dirty="0"/>
              <a:t>College’s processes and procedures for handling federal grants</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28</a:t>
            </a:fld>
            <a:endParaRPr lang="en-US" dirty="0"/>
          </a:p>
        </p:txBody>
      </p:sp>
    </p:spTree>
    <p:extLst>
      <p:ext uri="{BB962C8B-B14F-4D97-AF65-F5344CB8AC3E}">
        <p14:creationId xmlns:p14="http://schemas.microsoft.com/office/powerpoint/2010/main" val="2061157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 your Grant Application</a:t>
            </a:r>
          </a:p>
        </p:txBody>
      </p:sp>
      <p:sp>
        <p:nvSpPr>
          <p:cNvPr id="3" name="Content Placeholder 2"/>
          <p:cNvSpPr>
            <a:spLocks noGrp="1"/>
          </p:cNvSpPr>
          <p:nvPr>
            <p:ph idx="1"/>
          </p:nvPr>
        </p:nvSpPr>
        <p:spPr/>
        <p:txBody>
          <a:bodyPr/>
          <a:lstStyle/>
          <a:p>
            <a:r>
              <a:rPr lang="en-US" dirty="0"/>
              <a:t>Submit your application in the “Submit” tab</a:t>
            </a:r>
          </a:p>
          <a:p>
            <a:r>
              <a:rPr lang="en-US" dirty="0"/>
              <a:t>If the application will not submit properly: </a:t>
            </a:r>
          </a:p>
          <a:p>
            <a:pPr lvl="1"/>
            <a:r>
              <a:rPr lang="en-US" dirty="0"/>
              <a:t>Check to ensure all the application tabs have been completed correctly (each tab will have a check mark on it)</a:t>
            </a:r>
          </a:p>
          <a:p>
            <a:pPr lvl="2"/>
            <a:r>
              <a:rPr lang="en-US" dirty="0"/>
              <a:t>If you are still unable to submit, check with your OGMS Security Contact. You may not have the correct permissions to submit the grant</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29</a:t>
            </a:fld>
            <a:endParaRPr lang="en-US" dirty="0"/>
          </a:p>
        </p:txBody>
      </p:sp>
    </p:spTree>
    <p:extLst>
      <p:ext uri="{BB962C8B-B14F-4D97-AF65-F5344CB8AC3E}">
        <p14:creationId xmlns:p14="http://schemas.microsoft.com/office/powerpoint/2010/main" val="22817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SBCtC Staff Introductions</a:t>
            </a:r>
          </a:p>
        </p:txBody>
      </p:sp>
      <p:sp>
        <p:nvSpPr>
          <p:cNvPr id="3" name="Content Placeholder 2"/>
          <p:cNvSpPr>
            <a:spLocks noGrp="1"/>
          </p:cNvSpPr>
          <p:nvPr>
            <p:ph idx="1"/>
          </p:nvPr>
        </p:nvSpPr>
        <p:spPr/>
        <p:txBody>
          <a:bodyPr/>
          <a:lstStyle/>
          <a:p>
            <a:r>
              <a:rPr lang="en-US" dirty="0"/>
              <a:t>Tim McClain, Program Administrator, Workforce Education</a:t>
            </a:r>
          </a:p>
          <a:p>
            <a:r>
              <a:rPr lang="en-US" dirty="0"/>
              <a:t>Kari Kauffman, Program Assistant</a:t>
            </a:r>
          </a:p>
          <a:p>
            <a:r>
              <a:rPr lang="en-US" dirty="0"/>
              <a:t>Michele Rockwell, Contracts Specialist </a:t>
            </a:r>
          </a:p>
          <a:p>
            <a:r>
              <a:rPr lang="en-US" dirty="0"/>
              <a:t>Kim Wheeler, Administrative Assistant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2082827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Feedback &amp; Approval</a:t>
            </a:r>
          </a:p>
        </p:txBody>
      </p:sp>
      <p:sp>
        <p:nvSpPr>
          <p:cNvPr id="3" name="Content Placeholder 2"/>
          <p:cNvSpPr>
            <a:spLocks noGrp="1"/>
          </p:cNvSpPr>
          <p:nvPr>
            <p:ph idx="1"/>
          </p:nvPr>
        </p:nvSpPr>
        <p:spPr/>
        <p:txBody>
          <a:bodyPr/>
          <a:lstStyle/>
          <a:p>
            <a:r>
              <a:rPr lang="en-US" dirty="0"/>
              <a:t>Your application may require minor revisions before it can be approved for funding</a:t>
            </a:r>
          </a:p>
          <a:p>
            <a:pPr lvl="1"/>
            <a:r>
              <a:rPr lang="en-US" dirty="0"/>
              <a:t>You’ll find feedback regarding these revisions in the “Feedback” tab</a:t>
            </a:r>
          </a:p>
          <a:p>
            <a:pPr lvl="1"/>
            <a:r>
              <a:rPr lang="en-US" dirty="0"/>
              <a:t>Respond to this feedback in the relevant section of the application</a:t>
            </a:r>
          </a:p>
          <a:p>
            <a:pPr lvl="1"/>
            <a:r>
              <a:rPr lang="en-US" dirty="0"/>
              <a:t>While making changes, be sure to save at the bottom of each applicable contents section</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30</a:t>
            </a:fld>
            <a:endParaRPr lang="en-US" dirty="0"/>
          </a:p>
        </p:txBody>
      </p:sp>
    </p:spTree>
    <p:extLst>
      <p:ext uri="{BB962C8B-B14F-4D97-AF65-F5344CB8AC3E}">
        <p14:creationId xmlns:p14="http://schemas.microsoft.com/office/powerpoint/2010/main" val="176914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Contact Information</a:t>
            </a:r>
          </a:p>
        </p:txBody>
      </p:sp>
      <p:sp>
        <p:nvSpPr>
          <p:cNvPr id="3" name="Text Placeholder 2"/>
          <p:cNvSpPr>
            <a:spLocks noGrp="1"/>
          </p:cNvSpPr>
          <p:nvPr>
            <p:ph type="body" sz="quarter" idx="10"/>
          </p:nvPr>
        </p:nvSpPr>
        <p:spPr/>
        <p:txBody>
          <a:bodyPr/>
          <a:lstStyle/>
          <a:p>
            <a:r>
              <a:rPr lang="en-US" dirty="0"/>
              <a:t>For program questions: </a:t>
            </a:r>
            <a:r>
              <a:rPr lang="en-US" dirty="0">
                <a:hlinkClick r:id="rId3"/>
              </a:rPr>
              <a:t>Tim McClain</a:t>
            </a:r>
            <a:r>
              <a:rPr lang="en-US" dirty="0"/>
              <a:t>, 360-704-4342</a:t>
            </a:r>
          </a:p>
          <a:p>
            <a:r>
              <a:rPr lang="en-US" dirty="0"/>
              <a:t>For budget questions: </a:t>
            </a:r>
            <a:r>
              <a:rPr lang="en-US" dirty="0">
                <a:hlinkClick r:id="rId4"/>
              </a:rPr>
              <a:t>Michele Rockwell</a:t>
            </a:r>
            <a:r>
              <a:rPr lang="en-US" dirty="0"/>
              <a:t>, 360-704-4343</a:t>
            </a:r>
          </a:p>
          <a:p>
            <a:r>
              <a:rPr lang="en-US" dirty="0"/>
              <a:t>For OGMS questions: </a:t>
            </a:r>
            <a:r>
              <a:rPr lang="en-US" dirty="0">
                <a:hlinkClick r:id="rId5"/>
              </a:rPr>
              <a:t>Kari Kauffman</a:t>
            </a:r>
            <a:r>
              <a:rPr lang="en-US" dirty="0"/>
              <a:t>, 360-704-1021</a:t>
            </a:r>
          </a:p>
          <a:p>
            <a:pPr marL="0" indent="0">
              <a:buNone/>
            </a:pPr>
            <a:endParaRPr lang="en-US" dirty="0"/>
          </a:p>
        </p:txBody>
      </p:sp>
    </p:spTree>
    <p:extLst>
      <p:ext uri="{BB962C8B-B14F-4D97-AF65-F5344CB8AC3E}">
        <p14:creationId xmlns:p14="http://schemas.microsoft.com/office/powerpoint/2010/main" val="418828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D97A-C2E8-41A0-BF96-9AB24DC35484}"/>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53F345FB-C2BA-4E8F-9499-22378FC1AF37}"/>
              </a:ext>
            </a:extLst>
          </p:cNvPr>
          <p:cNvSpPr>
            <a:spLocks noGrp="1"/>
          </p:cNvSpPr>
          <p:nvPr>
            <p:ph idx="1"/>
          </p:nvPr>
        </p:nvSpPr>
        <p:spPr/>
        <p:txBody>
          <a:bodyPr/>
          <a:lstStyle/>
          <a:p>
            <a:r>
              <a:rPr lang="en-US" dirty="0"/>
              <a:t>Accessing Application in the Online Grant Management System (OGMS)</a:t>
            </a:r>
          </a:p>
          <a:p>
            <a:r>
              <a:rPr lang="en-US" dirty="0"/>
              <a:t>Application Overview</a:t>
            </a:r>
          </a:p>
          <a:p>
            <a:r>
              <a:rPr lang="en-US" dirty="0"/>
              <a:t>Key Fiscal Terms, Categories, and Policies</a:t>
            </a:r>
          </a:p>
          <a:p>
            <a:r>
              <a:rPr lang="en-US" dirty="0"/>
              <a:t>Rationale and Nuances of Application Changes</a:t>
            </a:r>
          </a:p>
        </p:txBody>
      </p:sp>
      <p:sp>
        <p:nvSpPr>
          <p:cNvPr id="4" name="Slide Number Placeholder 3">
            <a:extLst>
              <a:ext uri="{FF2B5EF4-FFF2-40B4-BE49-F238E27FC236}">
                <a16:creationId xmlns:a16="http://schemas.microsoft.com/office/drawing/2014/main" id="{716F6189-15BE-4BC4-A547-03D727923950}"/>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55387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Overview</a:t>
            </a:r>
          </a:p>
        </p:txBody>
      </p:sp>
      <p:sp>
        <p:nvSpPr>
          <p:cNvPr id="3" name="Content Placeholder 2"/>
          <p:cNvSpPr>
            <a:spLocks noGrp="1"/>
          </p:cNvSpPr>
          <p:nvPr>
            <p:ph idx="1"/>
          </p:nvPr>
        </p:nvSpPr>
        <p:spPr/>
        <p:txBody>
          <a:bodyPr/>
          <a:lstStyle/>
          <a:p>
            <a:r>
              <a:rPr lang="en-US" sz="3200" dirty="0"/>
              <a:t>Major Changes</a:t>
            </a:r>
          </a:p>
          <a:p>
            <a:pPr lvl="1"/>
            <a:r>
              <a:rPr lang="en-US" sz="2800" dirty="0"/>
              <a:t>New CLNA Section</a:t>
            </a:r>
          </a:p>
          <a:p>
            <a:pPr lvl="1"/>
            <a:r>
              <a:rPr lang="en-US" sz="2800" dirty="0"/>
              <a:t>Revised Sections to Mirror CLNA</a:t>
            </a:r>
          </a:p>
          <a:p>
            <a:pPr lvl="1"/>
            <a:r>
              <a:rPr lang="en-US" sz="2800" dirty="0"/>
              <a:t>New CLNA Questions in Each Section</a:t>
            </a:r>
          </a:p>
          <a:p>
            <a:pPr lvl="1"/>
            <a:r>
              <a:rPr lang="en-US" sz="2800" dirty="0"/>
              <a:t>No Performance Indicators Section (For Now)</a:t>
            </a:r>
          </a:p>
          <a:p>
            <a:pPr lvl="1"/>
            <a:r>
              <a:rPr lang="en-US" sz="2800" dirty="0"/>
              <a:t>New Program of Study Verification Form</a:t>
            </a:r>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309607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Overview (Continued)</a:t>
            </a:r>
          </a:p>
        </p:txBody>
      </p:sp>
      <p:sp>
        <p:nvSpPr>
          <p:cNvPr id="3" name="Content Placeholder 2"/>
          <p:cNvSpPr>
            <a:spLocks noGrp="1"/>
          </p:cNvSpPr>
          <p:nvPr>
            <p:ph idx="1"/>
          </p:nvPr>
        </p:nvSpPr>
        <p:spPr/>
        <p:txBody>
          <a:bodyPr/>
          <a:lstStyle/>
          <a:p>
            <a:r>
              <a:rPr lang="en-US" dirty="0"/>
              <a:t>Points of Emphasis</a:t>
            </a:r>
          </a:p>
          <a:p>
            <a:pPr lvl="1"/>
            <a:r>
              <a:rPr lang="en-US" dirty="0"/>
              <a:t>CLNA Findings</a:t>
            </a:r>
          </a:p>
          <a:p>
            <a:pPr lvl="1"/>
            <a:r>
              <a:rPr lang="en-US" dirty="0"/>
              <a:t>Programs of Study and Dual-Credit</a:t>
            </a:r>
          </a:p>
          <a:p>
            <a:pPr lvl="1"/>
            <a:r>
              <a:rPr lang="en-US" dirty="0"/>
              <a:t>Work-Based Learning</a:t>
            </a:r>
          </a:p>
          <a:p>
            <a:pPr lvl="1"/>
            <a:r>
              <a:rPr lang="en-US" dirty="0"/>
              <a:t>Special Populations and Non-Traditional Fields</a:t>
            </a:r>
          </a:p>
          <a:p>
            <a:pPr lvl="1"/>
            <a:r>
              <a:rPr lang="en-US" dirty="0"/>
              <a:t>Partnerships and Alignment</a:t>
            </a:r>
          </a:p>
          <a:p>
            <a:pPr lvl="1"/>
            <a:r>
              <a:rPr lang="en-US" dirty="0"/>
              <a:t>Assessment of Program Quality and Performance Gaps</a:t>
            </a:r>
          </a:p>
          <a:p>
            <a:pPr lvl="1"/>
            <a:r>
              <a:rPr lang="en-US" dirty="0"/>
              <a:t>Pathway Approach to Advising and Counseling</a:t>
            </a:r>
          </a:p>
          <a:p>
            <a:pPr lvl="1"/>
            <a:r>
              <a:rPr lang="en-US" dirty="0"/>
              <a:t>Professional Development, Recruitment, and Retention</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0514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lstStyle/>
          <a:p>
            <a:r>
              <a:rPr lang="en-US" dirty="0"/>
              <a:t>March 12, 2020: Application Released</a:t>
            </a:r>
          </a:p>
          <a:p>
            <a:r>
              <a:rPr lang="en-US" dirty="0"/>
              <a:t>April 23, 2020: Application Due</a:t>
            </a:r>
          </a:p>
          <a:p>
            <a:r>
              <a:rPr lang="en-US" dirty="0"/>
              <a:t>Mid-May to Mid-June: Feedback in OGMS</a:t>
            </a:r>
          </a:p>
          <a:p>
            <a:r>
              <a:rPr lang="en-US" dirty="0"/>
              <a:t>Late-June: Approval Status Notification</a:t>
            </a:r>
          </a:p>
          <a:p>
            <a:r>
              <a:rPr lang="en-US" dirty="0"/>
              <a:t>July 1, 2019: Grant Begins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349709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1306360"/>
            <a:ext cx="8336975" cy="797070"/>
          </a:xfrm>
        </p:spPr>
        <p:txBody>
          <a:bodyPr/>
          <a:lstStyle/>
          <a:p>
            <a:r>
              <a:rPr lang="en-US" dirty="0"/>
              <a:t>Online Grant Management system Questions</a:t>
            </a:r>
          </a:p>
        </p:txBody>
      </p:sp>
      <p:sp>
        <p:nvSpPr>
          <p:cNvPr id="3" name="Content Placeholder 2"/>
          <p:cNvSpPr>
            <a:spLocks noGrp="1"/>
          </p:cNvSpPr>
          <p:nvPr>
            <p:ph idx="1"/>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2020-21 Perkins Plan grant.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1040204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OGMS Login &amp; Application Access</a:t>
            </a:r>
          </a:p>
        </p:txBody>
      </p:sp>
      <p:sp>
        <p:nvSpPr>
          <p:cNvPr id="3" name="Content Placeholder 2"/>
          <p:cNvSpPr>
            <a:spLocks noGrp="1"/>
          </p:cNvSpPr>
          <p:nvPr>
            <p:ph idx="1"/>
          </p:nvPr>
        </p:nvSpPr>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endParaRPr lang="en-US" dirty="0"/>
          </a:p>
          <a:p>
            <a:r>
              <a:rPr lang="en-US" dirty="0"/>
              <a:t>Create a new application for FY21 Perkins Plan</a:t>
            </a:r>
          </a:p>
          <a:p>
            <a:r>
              <a:rPr lang="en-US" dirty="0"/>
              <a:t>Save frequently to ensure you don’t lose your work!</a:t>
            </a:r>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830739524"/>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Z7X6SQ3F62JH-64-60</_dlc_DocId>
    <_dlc_DocIdUrl xmlns="dbb9891f-5342-44b3-9004-2472729e727f">
      <Url>https://portal.sbctc.edu/sites/Intranet/publications/_layouts/15/DocIdRedir.aspx?ID=Z7X6SQ3F62JH-64-60</Url>
      <Description>Z7X6SQ3F62JH-64-60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F84AC4-BFAE-47A4-8790-301A8B46D7CC}">
  <ds:schemaRefs>
    <ds:schemaRef ds:uri="http://schemas.microsoft.com/sharepoint/events"/>
  </ds:schemaRefs>
</ds:datastoreItem>
</file>

<file path=customXml/itemProps2.xml><?xml version="1.0" encoding="utf-8"?>
<ds:datastoreItem xmlns:ds="http://schemas.openxmlformats.org/officeDocument/2006/customXml" ds:itemID="{5DFCAF06-B281-46F1-9433-BE57D7AEA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70379E-069C-4252-B979-6B76F195F191}">
  <ds:schemaRefs>
    <ds:schemaRef ds:uri="686bc730-dfb5-4557-ac43-64e2aeb71117"/>
    <ds:schemaRef ds:uri="http://schemas.microsoft.com/office/2006/metadata/properties"/>
    <ds:schemaRef ds:uri="http://schemas.microsoft.com/sharepoint/v4"/>
    <ds:schemaRef ds:uri="http://www.w3.org/XML/1998/namespace"/>
    <ds:schemaRef ds:uri="dbb9891f-5342-44b3-9004-2472729e727f"/>
    <ds:schemaRef ds:uri="http://schemas.microsoft.com/sharepoint/v3"/>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4.xml><?xml version="1.0" encoding="utf-8"?>
<ds:datastoreItem xmlns:ds="http://schemas.openxmlformats.org/officeDocument/2006/customXml" ds:itemID="{CD5F824B-ED21-4DB4-913E-AC9EA07BEC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1778</TotalTime>
  <Words>8185</Words>
  <Application>Microsoft Office PowerPoint</Application>
  <PresentationFormat>On-screen Show (4:3)</PresentationFormat>
  <Paragraphs>481</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Franklin Gothic Book</vt:lpstr>
      <vt:lpstr>Franklin Gothic Medium</vt:lpstr>
      <vt:lpstr>Office Theme</vt:lpstr>
      <vt:lpstr>Welcome to the 2020-21 PERKINS Grant webinar!</vt:lpstr>
      <vt:lpstr>2020-21 PERKINS Grant webinar</vt:lpstr>
      <vt:lpstr>SBCtC Staff Introductions</vt:lpstr>
      <vt:lpstr>Objectives</vt:lpstr>
      <vt:lpstr>Grant Overview</vt:lpstr>
      <vt:lpstr>Grant Overview (Continued)</vt:lpstr>
      <vt:lpstr>Timeline</vt:lpstr>
      <vt:lpstr>Online Grant Management system Questions</vt:lpstr>
      <vt:lpstr>OGMS Login &amp; Application Access</vt:lpstr>
      <vt:lpstr>Applicant Information &amp; Grant Resources</vt:lpstr>
      <vt:lpstr>Grant Guidelines</vt:lpstr>
      <vt:lpstr>Appendices</vt:lpstr>
      <vt:lpstr>Grant Resources, Continued</vt:lpstr>
      <vt:lpstr>Assurances &amp; Uploading Documents</vt:lpstr>
      <vt:lpstr>Questions? Part 1</vt:lpstr>
      <vt:lpstr>Contents Section</vt:lpstr>
      <vt:lpstr>Section Overview </vt:lpstr>
      <vt:lpstr>Budget Activities</vt:lpstr>
      <vt:lpstr>Salaries/Benefits</vt:lpstr>
      <vt:lpstr>Goods &amp; Services</vt:lpstr>
      <vt:lpstr>Building rental</vt:lpstr>
      <vt:lpstr>travel</vt:lpstr>
      <vt:lpstr>contracts</vt:lpstr>
      <vt:lpstr>Capital outlays</vt:lpstr>
      <vt:lpstr>Tuition, books, and fees</vt:lpstr>
      <vt:lpstr>indirect</vt:lpstr>
      <vt:lpstr>Questions? Part 2 </vt:lpstr>
      <vt:lpstr>Grant and fiscal accountability</vt:lpstr>
      <vt:lpstr>Submit your Grant Application</vt:lpstr>
      <vt:lpstr>Application Feedback &amp; Approval</vt:lpstr>
      <vt:lpstr>Questions &amp;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IELCE I-BEST Webinar Presentation</dc:title>
  <dc:creator>SBCTC</dc:creator>
  <cp:keywords>SBCTC, ielce, i-best, webinar, grant, beda</cp:keywords>
  <cp:lastModifiedBy>Kari Kauffman</cp:lastModifiedBy>
  <cp:revision>153</cp:revision>
  <dcterms:created xsi:type="dcterms:W3CDTF">2018-05-24T23:21:12Z</dcterms:created>
  <dcterms:modified xsi:type="dcterms:W3CDTF">2020-04-01T22:57:54Z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dd1dc9d0-b599-4e44-a800-d2570dbbc0e7</vt:lpwstr>
  </property>
</Properties>
</file>