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4"/>
  </p:sldMasterIdLst>
  <p:notesMasterIdLst>
    <p:notesMasterId r:id="rId57"/>
  </p:notesMasterIdLst>
  <p:handoutMasterIdLst>
    <p:handoutMasterId r:id="rId58"/>
  </p:handoutMasterIdLst>
  <p:sldIdLst>
    <p:sldId id="259" r:id="rId5"/>
    <p:sldId id="263" r:id="rId6"/>
    <p:sldId id="328" r:id="rId7"/>
    <p:sldId id="313" r:id="rId8"/>
    <p:sldId id="329" r:id="rId9"/>
    <p:sldId id="314" r:id="rId10"/>
    <p:sldId id="364" r:id="rId11"/>
    <p:sldId id="333" r:id="rId12"/>
    <p:sldId id="357" r:id="rId13"/>
    <p:sldId id="356" r:id="rId14"/>
    <p:sldId id="334" r:id="rId15"/>
    <p:sldId id="335" r:id="rId16"/>
    <p:sldId id="358" r:id="rId17"/>
    <p:sldId id="373" r:id="rId18"/>
    <p:sldId id="365" r:id="rId19"/>
    <p:sldId id="377" r:id="rId20"/>
    <p:sldId id="311" r:id="rId21"/>
    <p:sldId id="337" r:id="rId22"/>
    <p:sldId id="339" r:id="rId23"/>
    <p:sldId id="343" r:id="rId24"/>
    <p:sldId id="347" r:id="rId25"/>
    <p:sldId id="348" r:id="rId26"/>
    <p:sldId id="349" r:id="rId27"/>
    <p:sldId id="350" r:id="rId28"/>
    <p:sldId id="341" r:id="rId29"/>
    <p:sldId id="379" r:id="rId30"/>
    <p:sldId id="378" r:id="rId31"/>
    <p:sldId id="367" r:id="rId32"/>
    <p:sldId id="380" r:id="rId33"/>
    <p:sldId id="336" r:id="rId34"/>
    <p:sldId id="362" r:id="rId35"/>
    <p:sldId id="353" r:id="rId36"/>
    <p:sldId id="355" r:id="rId37"/>
    <p:sldId id="361" r:id="rId38"/>
    <p:sldId id="360" r:id="rId39"/>
    <p:sldId id="359" r:id="rId40"/>
    <p:sldId id="271" r:id="rId41"/>
    <p:sldId id="369" r:id="rId42"/>
    <p:sldId id="370" r:id="rId43"/>
    <p:sldId id="340" r:id="rId44"/>
    <p:sldId id="331" r:id="rId45"/>
    <p:sldId id="299" r:id="rId46"/>
    <p:sldId id="310" r:id="rId47"/>
    <p:sldId id="332" r:id="rId48"/>
    <p:sldId id="376" r:id="rId49"/>
    <p:sldId id="374" r:id="rId50"/>
    <p:sldId id="351" r:id="rId51"/>
    <p:sldId id="352" r:id="rId52"/>
    <p:sldId id="354" r:id="rId53"/>
    <p:sldId id="338" r:id="rId54"/>
    <p:sldId id="296" r:id="rId55"/>
    <p:sldId id="261" r:id="rId5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A027982-7FDE-4A41-AA7C-406BB3C45D55}">
          <p14:sldIdLst>
            <p14:sldId id="259"/>
            <p14:sldId id="263"/>
            <p14:sldId id="328"/>
            <p14:sldId id="313"/>
            <p14:sldId id="329"/>
            <p14:sldId id="314"/>
            <p14:sldId id="364"/>
            <p14:sldId id="333"/>
            <p14:sldId id="357"/>
            <p14:sldId id="356"/>
            <p14:sldId id="334"/>
            <p14:sldId id="335"/>
            <p14:sldId id="358"/>
            <p14:sldId id="373"/>
            <p14:sldId id="365"/>
            <p14:sldId id="377"/>
            <p14:sldId id="311"/>
            <p14:sldId id="337"/>
            <p14:sldId id="339"/>
            <p14:sldId id="343"/>
            <p14:sldId id="347"/>
            <p14:sldId id="348"/>
            <p14:sldId id="349"/>
            <p14:sldId id="350"/>
            <p14:sldId id="341"/>
            <p14:sldId id="379"/>
            <p14:sldId id="378"/>
            <p14:sldId id="367"/>
            <p14:sldId id="380"/>
            <p14:sldId id="336"/>
            <p14:sldId id="362"/>
            <p14:sldId id="353"/>
            <p14:sldId id="355"/>
            <p14:sldId id="361"/>
            <p14:sldId id="360"/>
            <p14:sldId id="359"/>
            <p14:sldId id="271"/>
            <p14:sldId id="369"/>
            <p14:sldId id="370"/>
            <p14:sldId id="340"/>
            <p14:sldId id="331"/>
            <p14:sldId id="299"/>
            <p14:sldId id="310"/>
            <p14:sldId id="332"/>
            <p14:sldId id="376"/>
            <p14:sldId id="374"/>
            <p14:sldId id="351"/>
            <p14:sldId id="352"/>
            <p14:sldId id="354"/>
            <p14:sldId id="338"/>
            <p14:sldId id="296"/>
            <p14:sldId id="261"/>
          </p14:sldIdLst>
        </p14:section>
      </p14:section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4C1F0A-94EA-2108-FDFD-BDF524B687C7}" name="Kimberly Ingram" initials="KI" userId="S::kingram@sbctc.edu::f52c1617-9f2c-4a08-9f9e-3a7d4abb7177" providerId="AD"/>
  <p188:author id="{3E42457A-CB5B-8507-51E8-84AB38BF0DE6}" name="Melanie Kielich" initials="MK" userId="S::mkielich@sbctc.edu::4ff7a43b-0275-44e8-8839-b74254dea8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3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8A6FC0-79A5-4950-56FA-863C2124A51F}" v="18" dt="2026-02-19T20:25:53.297"/>
    <p1510:client id="{CF2185A1-C241-11B2-5613-DC0B8EBFA462}" v="64" dt="2026-02-19T19:54:17.928"/>
    <p1510:client id="{DAB117E9-FD91-D4FC-82E1-D83ED206F091}" v="319" dt="2026-02-18T23:38:24.4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7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theme" Target="theme/them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microsoft.com/office/2018/10/relationships/authors" Target="author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notesMaster" Target="notesMasters/notesMaster1.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F37D9A-25D8-45B5-BD76-4477BAE53FF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80F4F47-E5EC-452F-84F1-920E6AAD2E5A}">
      <dgm:prSet/>
      <dgm:spPr/>
      <dgm:t>
        <a:bodyPr/>
        <a:lstStyle/>
        <a:p>
          <a:pPr>
            <a:lnSpc>
              <a:spcPct val="100000"/>
            </a:lnSpc>
          </a:pPr>
          <a:r>
            <a:rPr lang="en-US" b="1"/>
            <a:t>Eligible: </a:t>
          </a:r>
          <a:r>
            <a:rPr lang="en-US" b="0">
              <a:solidFill>
                <a:srgbClr val="003764"/>
              </a:solidFill>
            </a:rPr>
            <a:t>CTC</a:t>
          </a:r>
          <a:r>
            <a:rPr lang="en-US" b="1">
              <a:solidFill>
                <a:srgbClr val="003764"/>
              </a:solidFill>
            </a:rPr>
            <a:t> </a:t>
          </a:r>
          <a:r>
            <a:rPr lang="en-US">
              <a:solidFill>
                <a:srgbClr val="003764"/>
              </a:solidFill>
            </a:rPr>
            <a:t>Colleges</a:t>
          </a:r>
          <a:r>
            <a:rPr lang="en-US">
              <a:solidFill>
                <a:srgbClr val="003764"/>
              </a:solidFill>
              <a:latin typeface="Franklin Gothic Medium"/>
            </a:rPr>
            <a:t> </a:t>
          </a:r>
          <a:r>
            <a:rPr lang="en-US" b="0">
              <a:solidFill>
                <a:srgbClr val="003764"/>
              </a:solidFill>
              <a:latin typeface="Franklin Gothic Book"/>
            </a:rPr>
            <a:t>(meet Pell Plus threshold, </a:t>
          </a:r>
          <a:r>
            <a:rPr lang="en-US" b="0">
              <a:solidFill>
                <a:srgbClr val="003764"/>
              </a:solidFill>
              <a:latin typeface="Calibri"/>
              <a:ea typeface="Calibri"/>
              <a:cs typeface="Calibri"/>
            </a:rPr>
            <a:t>at least $50,000*)</a:t>
          </a:r>
          <a:endParaRPr lang="en-US" b="0">
            <a:solidFill>
              <a:srgbClr val="003764"/>
            </a:solidFill>
            <a:latin typeface="Franklin Gothic Book"/>
          </a:endParaRPr>
        </a:p>
      </dgm:t>
    </dgm:pt>
    <dgm:pt modelId="{407D278D-B397-4695-BD2C-E648EC498C1F}" type="parTrans" cxnId="{F1EFD725-46C4-4526-96BF-0E5D645D07C0}">
      <dgm:prSet/>
      <dgm:spPr/>
      <dgm:t>
        <a:bodyPr/>
        <a:lstStyle/>
        <a:p>
          <a:endParaRPr lang="en-US"/>
        </a:p>
      </dgm:t>
    </dgm:pt>
    <dgm:pt modelId="{15CFDEB3-2BFB-448E-B1CC-1612395DF4A1}" type="sibTrans" cxnId="{F1EFD725-46C4-4526-96BF-0E5D645D07C0}">
      <dgm:prSet/>
      <dgm:spPr/>
      <dgm:t>
        <a:bodyPr/>
        <a:lstStyle/>
        <a:p>
          <a:endParaRPr lang="en-US"/>
        </a:p>
      </dgm:t>
    </dgm:pt>
    <dgm:pt modelId="{BABA6F07-347E-4A0E-B727-0538075331AA}">
      <dgm:prSet/>
      <dgm:spPr/>
      <dgm:t>
        <a:bodyPr/>
        <a:lstStyle/>
        <a:p>
          <a:pPr>
            <a:lnSpc>
              <a:spcPct val="100000"/>
            </a:lnSpc>
          </a:pPr>
          <a:r>
            <a:rPr lang="en-US" b="1"/>
            <a:t>Funding Available: </a:t>
          </a:r>
          <a:r>
            <a:rPr lang="en-US">
              <a:latin typeface="Franklin Gothic Book"/>
            </a:rPr>
            <a:t>Initial Planning Numbers</a:t>
          </a:r>
        </a:p>
      </dgm:t>
    </dgm:pt>
    <dgm:pt modelId="{DE346F83-09D7-4194-8714-25C06BBA449E}" type="parTrans" cxnId="{3D8E719A-EB3F-4764-B52B-EE6BE51614F2}">
      <dgm:prSet/>
      <dgm:spPr/>
      <dgm:t>
        <a:bodyPr/>
        <a:lstStyle/>
        <a:p>
          <a:endParaRPr lang="en-US"/>
        </a:p>
      </dgm:t>
    </dgm:pt>
    <dgm:pt modelId="{C2B9623D-54DF-4490-A60C-00A90163C5B8}" type="sibTrans" cxnId="{3D8E719A-EB3F-4764-B52B-EE6BE51614F2}">
      <dgm:prSet/>
      <dgm:spPr/>
      <dgm:t>
        <a:bodyPr/>
        <a:lstStyle/>
        <a:p>
          <a:endParaRPr lang="en-US"/>
        </a:p>
      </dgm:t>
    </dgm:pt>
    <dgm:pt modelId="{A112F8A2-05D1-4918-8CB6-7458E4053720}">
      <dgm:prSet/>
      <dgm:spPr/>
      <dgm:t>
        <a:bodyPr/>
        <a:lstStyle/>
        <a:p>
          <a:pPr>
            <a:lnSpc>
              <a:spcPct val="100000"/>
            </a:lnSpc>
          </a:pPr>
          <a:r>
            <a:rPr lang="en-US" b="1"/>
            <a:t>Process:</a:t>
          </a:r>
          <a:r>
            <a:rPr lang="en-US" b="1">
              <a:latin typeface="Franklin Gothic Medium"/>
            </a:rPr>
            <a:t> </a:t>
          </a:r>
          <a:r>
            <a:rPr lang="en-US" b="0"/>
            <a:t>Apply in OGMS, SBCTC Approval</a:t>
          </a:r>
        </a:p>
      </dgm:t>
    </dgm:pt>
    <dgm:pt modelId="{0E7578AD-6212-4F97-BF45-8583C981F3CC}" type="parTrans" cxnId="{9784468B-EA5E-4397-8549-D89A192B93F6}">
      <dgm:prSet/>
      <dgm:spPr/>
      <dgm:t>
        <a:bodyPr/>
        <a:lstStyle/>
        <a:p>
          <a:endParaRPr lang="en-US"/>
        </a:p>
      </dgm:t>
    </dgm:pt>
    <dgm:pt modelId="{363EEE63-909F-4F0A-BAC3-38F99CC817CE}" type="sibTrans" cxnId="{9784468B-EA5E-4397-8549-D89A192B93F6}">
      <dgm:prSet/>
      <dgm:spPr/>
      <dgm:t>
        <a:bodyPr/>
        <a:lstStyle/>
        <a:p>
          <a:endParaRPr lang="en-US"/>
        </a:p>
      </dgm:t>
    </dgm:pt>
    <dgm:pt modelId="{8F80F7E8-BBA7-4E44-AD6E-D8D252C080CF}" type="pres">
      <dgm:prSet presAssocID="{56F37D9A-25D8-45B5-BD76-4477BAE53FF0}" presName="root" presStyleCnt="0">
        <dgm:presLayoutVars>
          <dgm:dir/>
          <dgm:resizeHandles val="exact"/>
        </dgm:presLayoutVars>
      </dgm:prSet>
      <dgm:spPr/>
    </dgm:pt>
    <dgm:pt modelId="{8B701269-B22F-44B8-9840-22C8986E0C1C}" type="pres">
      <dgm:prSet presAssocID="{B80F4F47-E5EC-452F-84F1-920E6AAD2E5A}" presName="compNode" presStyleCnt="0"/>
      <dgm:spPr/>
    </dgm:pt>
    <dgm:pt modelId="{1D76000D-DB88-4D17-A049-9A6CFA2FD957}" type="pres">
      <dgm:prSet presAssocID="{B80F4F47-E5EC-452F-84F1-920E6AAD2E5A}" presName="bgRect" presStyleLbl="bgShp" presStyleIdx="0" presStyleCnt="3"/>
      <dgm:spPr/>
    </dgm:pt>
    <dgm:pt modelId="{1FB253C7-3017-40BC-A270-B1A24EBD1FEE}" type="pres">
      <dgm:prSet presAssocID="{B80F4F47-E5EC-452F-84F1-920E6AAD2E5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B86DC6A2-609D-48C6-8F4D-2A6786EB7DA4}" type="pres">
      <dgm:prSet presAssocID="{B80F4F47-E5EC-452F-84F1-920E6AAD2E5A}" presName="spaceRect" presStyleCnt="0"/>
      <dgm:spPr/>
    </dgm:pt>
    <dgm:pt modelId="{75F64C31-9687-4F0F-BB9C-1F322084C7FA}" type="pres">
      <dgm:prSet presAssocID="{B80F4F47-E5EC-452F-84F1-920E6AAD2E5A}" presName="parTx" presStyleLbl="revTx" presStyleIdx="0" presStyleCnt="3">
        <dgm:presLayoutVars>
          <dgm:chMax val="0"/>
          <dgm:chPref val="0"/>
        </dgm:presLayoutVars>
      </dgm:prSet>
      <dgm:spPr/>
    </dgm:pt>
    <dgm:pt modelId="{B47052E3-0D71-4B22-8512-928EEBC85686}" type="pres">
      <dgm:prSet presAssocID="{15CFDEB3-2BFB-448E-B1CC-1612395DF4A1}" presName="sibTrans" presStyleCnt="0"/>
      <dgm:spPr/>
    </dgm:pt>
    <dgm:pt modelId="{AFA4EDC5-E595-4D68-B01D-2C58D65CE882}" type="pres">
      <dgm:prSet presAssocID="{BABA6F07-347E-4A0E-B727-0538075331AA}" presName="compNode" presStyleCnt="0"/>
      <dgm:spPr/>
    </dgm:pt>
    <dgm:pt modelId="{7EBC632E-EFDF-42EB-AFDD-C2A991FA8CDB}" type="pres">
      <dgm:prSet presAssocID="{BABA6F07-347E-4A0E-B727-0538075331AA}" presName="bgRect" presStyleLbl="bgShp" presStyleIdx="1" presStyleCnt="3"/>
      <dgm:spPr/>
    </dgm:pt>
    <dgm:pt modelId="{C364801D-FDCF-419D-B140-2C258C47D04F}" type="pres">
      <dgm:prSet presAssocID="{BABA6F07-347E-4A0E-B727-0538075331A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89A172EB-1427-409E-A491-118B073C5CF1}" type="pres">
      <dgm:prSet presAssocID="{BABA6F07-347E-4A0E-B727-0538075331AA}" presName="spaceRect" presStyleCnt="0"/>
      <dgm:spPr/>
    </dgm:pt>
    <dgm:pt modelId="{4D881434-F161-4BA9-9A00-4A43E26291AB}" type="pres">
      <dgm:prSet presAssocID="{BABA6F07-347E-4A0E-B727-0538075331AA}" presName="parTx" presStyleLbl="revTx" presStyleIdx="1" presStyleCnt="3">
        <dgm:presLayoutVars>
          <dgm:chMax val="0"/>
          <dgm:chPref val="0"/>
        </dgm:presLayoutVars>
      </dgm:prSet>
      <dgm:spPr/>
    </dgm:pt>
    <dgm:pt modelId="{6A43B2D4-348D-41F1-A960-9C3BA41EDCB1}" type="pres">
      <dgm:prSet presAssocID="{C2B9623D-54DF-4490-A60C-00A90163C5B8}" presName="sibTrans" presStyleCnt="0"/>
      <dgm:spPr/>
    </dgm:pt>
    <dgm:pt modelId="{DF1A06E3-05ED-4E44-88B6-A0CB4B5838B9}" type="pres">
      <dgm:prSet presAssocID="{A112F8A2-05D1-4918-8CB6-7458E4053720}" presName="compNode" presStyleCnt="0"/>
      <dgm:spPr/>
    </dgm:pt>
    <dgm:pt modelId="{988FB672-6A91-462C-9409-CCF510637BB4}" type="pres">
      <dgm:prSet presAssocID="{A112F8A2-05D1-4918-8CB6-7458E4053720}" presName="bgRect" presStyleLbl="bgShp" presStyleIdx="2" presStyleCnt="3" custLinFactNeighborX="-1411" custLinFactNeighborY="-4223"/>
      <dgm:spPr/>
    </dgm:pt>
    <dgm:pt modelId="{7CB81786-1C99-4B11-8C97-776A044E13E9}" type="pres">
      <dgm:prSet presAssocID="{A112F8A2-05D1-4918-8CB6-7458E405372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eting"/>
        </a:ext>
      </dgm:extLst>
    </dgm:pt>
    <dgm:pt modelId="{33915DAE-82C8-42F4-897F-D18CEB204AC7}" type="pres">
      <dgm:prSet presAssocID="{A112F8A2-05D1-4918-8CB6-7458E4053720}" presName="spaceRect" presStyleCnt="0"/>
      <dgm:spPr/>
    </dgm:pt>
    <dgm:pt modelId="{EFCA731B-149C-4489-9607-A5B289071410}" type="pres">
      <dgm:prSet presAssocID="{A112F8A2-05D1-4918-8CB6-7458E4053720}" presName="parTx" presStyleLbl="revTx" presStyleIdx="2" presStyleCnt="3">
        <dgm:presLayoutVars>
          <dgm:chMax val="0"/>
          <dgm:chPref val="0"/>
        </dgm:presLayoutVars>
      </dgm:prSet>
      <dgm:spPr/>
    </dgm:pt>
  </dgm:ptLst>
  <dgm:cxnLst>
    <dgm:cxn modelId="{84762819-F663-4951-BA4E-999C597A2B30}" type="presOf" srcId="{B80F4F47-E5EC-452F-84F1-920E6AAD2E5A}" destId="{75F64C31-9687-4F0F-BB9C-1F322084C7FA}" srcOrd="0" destOrd="0" presId="urn:microsoft.com/office/officeart/2018/2/layout/IconVerticalSolidList"/>
    <dgm:cxn modelId="{F1EFD725-46C4-4526-96BF-0E5D645D07C0}" srcId="{56F37D9A-25D8-45B5-BD76-4477BAE53FF0}" destId="{B80F4F47-E5EC-452F-84F1-920E6AAD2E5A}" srcOrd="0" destOrd="0" parTransId="{407D278D-B397-4695-BD2C-E648EC498C1F}" sibTransId="{15CFDEB3-2BFB-448E-B1CC-1612395DF4A1}"/>
    <dgm:cxn modelId="{74357165-9EC7-4754-9784-70778E68AF58}" type="presOf" srcId="{BABA6F07-347E-4A0E-B727-0538075331AA}" destId="{4D881434-F161-4BA9-9A00-4A43E26291AB}" srcOrd="0" destOrd="0" presId="urn:microsoft.com/office/officeart/2018/2/layout/IconVerticalSolidList"/>
    <dgm:cxn modelId="{2DD4194B-9CF8-4899-9270-AD38ABEBA8B2}" type="presOf" srcId="{A112F8A2-05D1-4918-8CB6-7458E4053720}" destId="{EFCA731B-149C-4489-9607-A5B289071410}" srcOrd="0" destOrd="0" presId="urn:microsoft.com/office/officeart/2018/2/layout/IconVerticalSolidList"/>
    <dgm:cxn modelId="{DD83DF6C-1E26-483A-8657-8A5D3537C543}" type="presOf" srcId="{56F37D9A-25D8-45B5-BD76-4477BAE53FF0}" destId="{8F80F7E8-BBA7-4E44-AD6E-D8D252C080CF}" srcOrd="0" destOrd="0" presId="urn:microsoft.com/office/officeart/2018/2/layout/IconVerticalSolidList"/>
    <dgm:cxn modelId="{9784468B-EA5E-4397-8549-D89A192B93F6}" srcId="{56F37D9A-25D8-45B5-BD76-4477BAE53FF0}" destId="{A112F8A2-05D1-4918-8CB6-7458E4053720}" srcOrd="2" destOrd="0" parTransId="{0E7578AD-6212-4F97-BF45-8583C981F3CC}" sibTransId="{363EEE63-909F-4F0A-BAC3-38F99CC817CE}"/>
    <dgm:cxn modelId="{3D8E719A-EB3F-4764-B52B-EE6BE51614F2}" srcId="{56F37D9A-25D8-45B5-BD76-4477BAE53FF0}" destId="{BABA6F07-347E-4A0E-B727-0538075331AA}" srcOrd="1" destOrd="0" parTransId="{DE346F83-09D7-4194-8714-25C06BBA449E}" sibTransId="{C2B9623D-54DF-4490-A60C-00A90163C5B8}"/>
    <dgm:cxn modelId="{82037988-4194-4BC5-BC54-D8B84089FF11}" type="presParOf" srcId="{8F80F7E8-BBA7-4E44-AD6E-D8D252C080CF}" destId="{8B701269-B22F-44B8-9840-22C8986E0C1C}" srcOrd="0" destOrd="0" presId="urn:microsoft.com/office/officeart/2018/2/layout/IconVerticalSolidList"/>
    <dgm:cxn modelId="{84360293-91F6-4ADD-B79D-1E1BD5B415D0}" type="presParOf" srcId="{8B701269-B22F-44B8-9840-22C8986E0C1C}" destId="{1D76000D-DB88-4D17-A049-9A6CFA2FD957}" srcOrd="0" destOrd="0" presId="urn:microsoft.com/office/officeart/2018/2/layout/IconVerticalSolidList"/>
    <dgm:cxn modelId="{269242FE-FF6A-40B9-AEAC-85AA70B16DFD}" type="presParOf" srcId="{8B701269-B22F-44B8-9840-22C8986E0C1C}" destId="{1FB253C7-3017-40BC-A270-B1A24EBD1FEE}" srcOrd="1" destOrd="0" presId="urn:microsoft.com/office/officeart/2018/2/layout/IconVerticalSolidList"/>
    <dgm:cxn modelId="{B219A4C9-FFF1-4564-BACF-A701DBD8806B}" type="presParOf" srcId="{8B701269-B22F-44B8-9840-22C8986E0C1C}" destId="{B86DC6A2-609D-48C6-8F4D-2A6786EB7DA4}" srcOrd="2" destOrd="0" presId="urn:microsoft.com/office/officeart/2018/2/layout/IconVerticalSolidList"/>
    <dgm:cxn modelId="{A24B488B-75B1-45A4-B9A8-4DA23970180D}" type="presParOf" srcId="{8B701269-B22F-44B8-9840-22C8986E0C1C}" destId="{75F64C31-9687-4F0F-BB9C-1F322084C7FA}" srcOrd="3" destOrd="0" presId="urn:microsoft.com/office/officeart/2018/2/layout/IconVerticalSolidList"/>
    <dgm:cxn modelId="{BF2CE0B5-D3A4-449E-B355-9F32FC78DF58}" type="presParOf" srcId="{8F80F7E8-BBA7-4E44-AD6E-D8D252C080CF}" destId="{B47052E3-0D71-4B22-8512-928EEBC85686}" srcOrd="1" destOrd="0" presId="urn:microsoft.com/office/officeart/2018/2/layout/IconVerticalSolidList"/>
    <dgm:cxn modelId="{F16A4495-F788-4866-9601-65C66FA101FD}" type="presParOf" srcId="{8F80F7E8-BBA7-4E44-AD6E-D8D252C080CF}" destId="{AFA4EDC5-E595-4D68-B01D-2C58D65CE882}" srcOrd="2" destOrd="0" presId="urn:microsoft.com/office/officeart/2018/2/layout/IconVerticalSolidList"/>
    <dgm:cxn modelId="{8531DE64-0B56-473B-BABD-B973D246715B}" type="presParOf" srcId="{AFA4EDC5-E595-4D68-B01D-2C58D65CE882}" destId="{7EBC632E-EFDF-42EB-AFDD-C2A991FA8CDB}" srcOrd="0" destOrd="0" presId="urn:microsoft.com/office/officeart/2018/2/layout/IconVerticalSolidList"/>
    <dgm:cxn modelId="{EAAFA5D7-D78B-417B-B4BE-BFB3A4D39479}" type="presParOf" srcId="{AFA4EDC5-E595-4D68-B01D-2C58D65CE882}" destId="{C364801D-FDCF-419D-B140-2C258C47D04F}" srcOrd="1" destOrd="0" presId="urn:microsoft.com/office/officeart/2018/2/layout/IconVerticalSolidList"/>
    <dgm:cxn modelId="{AF8F10A5-BB98-4005-9176-596A1A2DD176}" type="presParOf" srcId="{AFA4EDC5-E595-4D68-B01D-2C58D65CE882}" destId="{89A172EB-1427-409E-A491-118B073C5CF1}" srcOrd="2" destOrd="0" presId="urn:microsoft.com/office/officeart/2018/2/layout/IconVerticalSolidList"/>
    <dgm:cxn modelId="{BD9E5BEA-6B6C-4E68-9BFE-D038C900AB28}" type="presParOf" srcId="{AFA4EDC5-E595-4D68-B01D-2C58D65CE882}" destId="{4D881434-F161-4BA9-9A00-4A43E26291AB}" srcOrd="3" destOrd="0" presId="urn:microsoft.com/office/officeart/2018/2/layout/IconVerticalSolidList"/>
    <dgm:cxn modelId="{965F9B57-4D05-4368-8F95-F4855FEC0621}" type="presParOf" srcId="{8F80F7E8-BBA7-4E44-AD6E-D8D252C080CF}" destId="{6A43B2D4-348D-41F1-A960-9C3BA41EDCB1}" srcOrd="3" destOrd="0" presId="urn:microsoft.com/office/officeart/2018/2/layout/IconVerticalSolidList"/>
    <dgm:cxn modelId="{B8FBC60C-3B17-4952-B53D-2C41C0D9F31B}" type="presParOf" srcId="{8F80F7E8-BBA7-4E44-AD6E-D8D252C080CF}" destId="{DF1A06E3-05ED-4E44-88B6-A0CB4B5838B9}" srcOrd="4" destOrd="0" presId="urn:microsoft.com/office/officeart/2018/2/layout/IconVerticalSolidList"/>
    <dgm:cxn modelId="{47A78A63-840C-4B5F-9E78-457466731497}" type="presParOf" srcId="{DF1A06E3-05ED-4E44-88B6-A0CB4B5838B9}" destId="{988FB672-6A91-462C-9409-CCF510637BB4}" srcOrd="0" destOrd="0" presId="urn:microsoft.com/office/officeart/2018/2/layout/IconVerticalSolidList"/>
    <dgm:cxn modelId="{C34DDD11-C008-4C83-8207-886E86A8F964}" type="presParOf" srcId="{DF1A06E3-05ED-4E44-88B6-A0CB4B5838B9}" destId="{7CB81786-1C99-4B11-8C97-776A044E13E9}" srcOrd="1" destOrd="0" presId="urn:microsoft.com/office/officeart/2018/2/layout/IconVerticalSolidList"/>
    <dgm:cxn modelId="{5C444758-CF6F-45EB-8536-4FE174F84E30}" type="presParOf" srcId="{DF1A06E3-05ED-4E44-88B6-A0CB4B5838B9}" destId="{33915DAE-82C8-42F4-897F-D18CEB204AC7}" srcOrd="2" destOrd="0" presId="urn:microsoft.com/office/officeart/2018/2/layout/IconVerticalSolidList"/>
    <dgm:cxn modelId="{3C4488CA-E1B4-4206-8C1D-F94C570922BD}" type="presParOf" srcId="{DF1A06E3-05ED-4E44-88B6-A0CB4B5838B9}" destId="{EFCA731B-149C-4489-9607-A5B28907141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F37D9A-25D8-45B5-BD76-4477BAE53FF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80F4F47-E5EC-452F-84F1-920E6AAD2E5A}">
      <dgm:prSet/>
      <dgm:spPr/>
      <dgm:t>
        <a:bodyPr/>
        <a:lstStyle/>
        <a:p>
          <a:pPr>
            <a:lnSpc>
              <a:spcPct val="100000"/>
            </a:lnSpc>
          </a:pPr>
          <a:r>
            <a:rPr lang="en-US" b="1"/>
            <a:t>Eligible:</a:t>
          </a:r>
          <a:r>
            <a:rPr lang="en-US" b="0"/>
            <a:t> </a:t>
          </a:r>
          <a:r>
            <a:rPr lang="en-US" b="0">
              <a:solidFill>
                <a:schemeClr val="tx1"/>
              </a:solidFill>
              <a:latin typeface="Calibri"/>
              <a:ea typeface="Calibri"/>
              <a:cs typeface="Calibri"/>
            </a:rPr>
            <a:t>WA Community and Technical </a:t>
          </a:r>
          <a:r>
            <a:rPr lang="en-US">
              <a:solidFill>
                <a:schemeClr val="tx1"/>
              </a:solidFill>
              <a:latin typeface="Franklin Gothic Book"/>
            </a:rPr>
            <a:t>Colleges</a:t>
          </a:r>
          <a:r>
            <a:rPr lang="en-US">
              <a:solidFill>
                <a:schemeClr val="tx1"/>
              </a:solidFill>
            </a:rPr>
            <a:t> with Corrections Centers</a:t>
          </a:r>
        </a:p>
      </dgm:t>
    </dgm:pt>
    <dgm:pt modelId="{407D278D-B397-4695-BD2C-E648EC498C1F}" type="parTrans" cxnId="{F1EFD725-46C4-4526-96BF-0E5D645D07C0}">
      <dgm:prSet/>
      <dgm:spPr/>
      <dgm:t>
        <a:bodyPr/>
        <a:lstStyle/>
        <a:p>
          <a:endParaRPr lang="en-US"/>
        </a:p>
      </dgm:t>
    </dgm:pt>
    <dgm:pt modelId="{15CFDEB3-2BFB-448E-B1CC-1612395DF4A1}" type="sibTrans" cxnId="{F1EFD725-46C4-4526-96BF-0E5D645D07C0}">
      <dgm:prSet/>
      <dgm:spPr/>
      <dgm:t>
        <a:bodyPr/>
        <a:lstStyle/>
        <a:p>
          <a:endParaRPr lang="en-US"/>
        </a:p>
      </dgm:t>
    </dgm:pt>
    <dgm:pt modelId="{BABA6F07-347E-4A0E-B727-0538075331AA}">
      <dgm:prSet/>
      <dgm:spPr/>
      <dgm:t>
        <a:bodyPr/>
        <a:lstStyle/>
        <a:p>
          <a:pPr>
            <a:lnSpc>
              <a:spcPct val="100000"/>
            </a:lnSpc>
          </a:pPr>
          <a:r>
            <a:rPr lang="en-US" b="1"/>
            <a:t>Funding Available: </a:t>
          </a:r>
          <a:r>
            <a:rPr lang="en-US"/>
            <a:t>$130,130*</a:t>
          </a:r>
        </a:p>
      </dgm:t>
    </dgm:pt>
    <dgm:pt modelId="{DE346F83-09D7-4194-8714-25C06BBA449E}" type="parTrans" cxnId="{3D8E719A-EB3F-4764-B52B-EE6BE51614F2}">
      <dgm:prSet/>
      <dgm:spPr/>
      <dgm:t>
        <a:bodyPr/>
        <a:lstStyle/>
        <a:p>
          <a:endParaRPr lang="en-US"/>
        </a:p>
      </dgm:t>
    </dgm:pt>
    <dgm:pt modelId="{C2B9623D-54DF-4490-A60C-00A90163C5B8}" type="sibTrans" cxnId="{3D8E719A-EB3F-4764-B52B-EE6BE51614F2}">
      <dgm:prSet/>
      <dgm:spPr/>
      <dgm:t>
        <a:bodyPr/>
        <a:lstStyle/>
        <a:p>
          <a:endParaRPr lang="en-US"/>
        </a:p>
      </dgm:t>
    </dgm:pt>
    <dgm:pt modelId="{A112F8A2-05D1-4918-8CB6-7458E4053720}">
      <dgm:prSet/>
      <dgm:spPr/>
      <dgm:t>
        <a:bodyPr/>
        <a:lstStyle/>
        <a:p>
          <a:pPr>
            <a:lnSpc>
              <a:spcPct val="100000"/>
            </a:lnSpc>
          </a:pPr>
          <a:r>
            <a:rPr lang="en-US" b="1"/>
            <a:t>Process: </a:t>
          </a:r>
          <a:r>
            <a:rPr lang="en-US"/>
            <a:t>Consensus among Corrections Dean and Directors based upon needs/priorities, Apply in OGMS, SBCTC </a:t>
          </a:r>
          <a:r>
            <a:rPr lang="en-US">
              <a:latin typeface="Franklin Gothic Book"/>
            </a:rPr>
            <a:t>Review and Approval</a:t>
          </a:r>
        </a:p>
      </dgm:t>
    </dgm:pt>
    <dgm:pt modelId="{0E7578AD-6212-4F97-BF45-8583C981F3CC}" type="parTrans" cxnId="{9784468B-EA5E-4397-8549-D89A192B93F6}">
      <dgm:prSet/>
      <dgm:spPr/>
      <dgm:t>
        <a:bodyPr/>
        <a:lstStyle/>
        <a:p>
          <a:endParaRPr lang="en-US"/>
        </a:p>
      </dgm:t>
    </dgm:pt>
    <dgm:pt modelId="{363EEE63-909F-4F0A-BAC3-38F99CC817CE}" type="sibTrans" cxnId="{9784468B-EA5E-4397-8549-D89A192B93F6}">
      <dgm:prSet/>
      <dgm:spPr/>
      <dgm:t>
        <a:bodyPr/>
        <a:lstStyle/>
        <a:p>
          <a:endParaRPr lang="en-US"/>
        </a:p>
      </dgm:t>
    </dgm:pt>
    <dgm:pt modelId="{8F80F7E8-BBA7-4E44-AD6E-D8D252C080CF}" type="pres">
      <dgm:prSet presAssocID="{56F37D9A-25D8-45B5-BD76-4477BAE53FF0}" presName="root" presStyleCnt="0">
        <dgm:presLayoutVars>
          <dgm:dir/>
          <dgm:resizeHandles val="exact"/>
        </dgm:presLayoutVars>
      </dgm:prSet>
      <dgm:spPr/>
    </dgm:pt>
    <dgm:pt modelId="{8B701269-B22F-44B8-9840-22C8986E0C1C}" type="pres">
      <dgm:prSet presAssocID="{B80F4F47-E5EC-452F-84F1-920E6AAD2E5A}" presName="compNode" presStyleCnt="0"/>
      <dgm:spPr/>
    </dgm:pt>
    <dgm:pt modelId="{1D76000D-DB88-4D17-A049-9A6CFA2FD957}" type="pres">
      <dgm:prSet presAssocID="{B80F4F47-E5EC-452F-84F1-920E6AAD2E5A}" presName="bgRect" presStyleLbl="bgShp" presStyleIdx="0" presStyleCnt="3"/>
      <dgm:spPr/>
    </dgm:pt>
    <dgm:pt modelId="{1FB253C7-3017-40BC-A270-B1A24EBD1FEE}" type="pres">
      <dgm:prSet presAssocID="{B80F4F47-E5EC-452F-84F1-920E6AAD2E5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B86DC6A2-609D-48C6-8F4D-2A6786EB7DA4}" type="pres">
      <dgm:prSet presAssocID="{B80F4F47-E5EC-452F-84F1-920E6AAD2E5A}" presName="spaceRect" presStyleCnt="0"/>
      <dgm:spPr/>
    </dgm:pt>
    <dgm:pt modelId="{75F64C31-9687-4F0F-BB9C-1F322084C7FA}" type="pres">
      <dgm:prSet presAssocID="{B80F4F47-E5EC-452F-84F1-920E6AAD2E5A}" presName="parTx" presStyleLbl="revTx" presStyleIdx="0" presStyleCnt="3">
        <dgm:presLayoutVars>
          <dgm:chMax val="0"/>
          <dgm:chPref val="0"/>
        </dgm:presLayoutVars>
      </dgm:prSet>
      <dgm:spPr/>
    </dgm:pt>
    <dgm:pt modelId="{B47052E3-0D71-4B22-8512-928EEBC85686}" type="pres">
      <dgm:prSet presAssocID="{15CFDEB3-2BFB-448E-B1CC-1612395DF4A1}" presName="sibTrans" presStyleCnt="0"/>
      <dgm:spPr/>
    </dgm:pt>
    <dgm:pt modelId="{AFA4EDC5-E595-4D68-B01D-2C58D65CE882}" type="pres">
      <dgm:prSet presAssocID="{BABA6F07-347E-4A0E-B727-0538075331AA}" presName="compNode" presStyleCnt="0"/>
      <dgm:spPr/>
    </dgm:pt>
    <dgm:pt modelId="{7EBC632E-EFDF-42EB-AFDD-C2A991FA8CDB}" type="pres">
      <dgm:prSet presAssocID="{BABA6F07-347E-4A0E-B727-0538075331AA}" presName="bgRect" presStyleLbl="bgShp" presStyleIdx="1" presStyleCnt="3"/>
      <dgm:spPr/>
    </dgm:pt>
    <dgm:pt modelId="{C364801D-FDCF-419D-B140-2C258C47D04F}" type="pres">
      <dgm:prSet presAssocID="{BABA6F07-347E-4A0E-B727-0538075331A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89A172EB-1427-409E-A491-118B073C5CF1}" type="pres">
      <dgm:prSet presAssocID="{BABA6F07-347E-4A0E-B727-0538075331AA}" presName="spaceRect" presStyleCnt="0"/>
      <dgm:spPr/>
    </dgm:pt>
    <dgm:pt modelId="{4D881434-F161-4BA9-9A00-4A43E26291AB}" type="pres">
      <dgm:prSet presAssocID="{BABA6F07-347E-4A0E-B727-0538075331AA}" presName="parTx" presStyleLbl="revTx" presStyleIdx="1" presStyleCnt="3">
        <dgm:presLayoutVars>
          <dgm:chMax val="0"/>
          <dgm:chPref val="0"/>
        </dgm:presLayoutVars>
      </dgm:prSet>
      <dgm:spPr/>
    </dgm:pt>
    <dgm:pt modelId="{6A43B2D4-348D-41F1-A960-9C3BA41EDCB1}" type="pres">
      <dgm:prSet presAssocID="{C2B9623D-54DF-4490-A60C-00A90163C5B8}" presName="sibTrans" presStyleCnt="0"/>
      <dgm:spPr/>
    </dgm:pt>
    <dgm:pt modelId="{DF1A06E3-05ED-4E44-88B6-A0CB4B5838B9}" type="pres">
      <dgm:prSet presAssocID="{A112F8A2-05D1-4918-8CB6-7458E4053720}" presName="compNode" presStyleCnt="0"/>
      <dgm:spPr/>
    </dgm:pt>
    <dgm:pt modelId="{988FB672-6A91-462C-9409-CCF510637BB4}" type="pres">
      <dgm:prSet presAssocID="{A112F8A2-05D1-4918-8CB6-7458E4053720}" presName="bgRect" presStyleLbl="bgShp" presStyleIdx="2" presStyleCnt="3"/>
      <dgm:spPr/>
    </dgm:pt>
    <dgm:pt modelId="{7CB81786-1C99-4B11-8C97-776A044E13E9}" type="pres">
      <dgm:prSet presAssocID="{A112F8A2-05D1-4918-8CB6-7458E405372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eting"/>
        </a:ext>
      </dgm:extLst>
    </dgm:pt>
    <dgm:pt modelId="{33915DAE-82C8-42F4-897F-D18CEB204AC7}" type="pres">
      <dgm:prSet presAssocID="{A112F8A2-05D1-4918-8CB6-7458E4053720}" presName="spaceRect" presStyleCnt="0"/>
      <dgm:spPr/>
    </dgm:pt>
    <dgm:pt modelId="{EFCA731B-149C-4489-9607-A5B289071410}" type="pres">
      <dgm:prSet presAssocID="{A112F8A2-05D1-4918-8CB6-7458E4053720}" presName="parTx" presStyleLbl="revTx" presStyleIdx="2" presStyleCnt="3">
        <dgm:presLayoutVars>
          <dgm:chMax val="0"/>
          <dgm:chPref val="0"/>
        </dgm:presLayoutVars>
      </dgm:prSet>
      <dgm:spPr/>
    </dgm:pt>
  </dgm:ptLst>
  <dgm:cxnLst>
    <dgm:cxn modelId="{84762819-F663-4951-BA4E-999C597A2B30}" type="presOf" srcId="{B80F4F47-E5EC-452F-84F1-920E6AAD2E5A}" destId="{75F64C31-9687-4F0F-BB9C-1F322084C7FA}" srcOrd="0" destOrd="0" presId="urn:microsoft.com/office/officeart/2018/2/layout/IconVerticalSolidList"/>
    <dgm:cxn modelId="{F1EFD725-46C4-4526-96BF-0E5D645D07C0}" srcId="{56F37D9A-25D8-45B5-BD76-4477BAE53FF0}" destId="{B80F4F47-E5EC-452F-84F1-920E6AAD2E5A}" srcOrd="0" destOrd="0" parTransId="{407D278D-B397-4695-BD2C-E648EC498C1F}" sibTransId="{15CFDEB3-2BFB-448E-B1CC-1612395DF4A1}"/>
    <dgm:cxn modelId="{74357165-9EC7-4754-9784-70778E68AF58}" type="presOf" srcId="{BABA6F07-347E-4A0E-B727-0538075331AA}" destId="{4D881434-F161-4BA9-9A00-4A43E26291AB}" srcOrd="0" destOrd="0" presId="urn:microsoft.com/office/officeart/2018/2/layout/IconVerticalSolidList"/>
    <dgm:cxn modelId="{2DD4194B-9CF8-4899-9270-AD38ABEBA8B2}" type="presOf" srcId="{A112F8A2-05D1-4918-8CB6-7458E4053720}" destId="{EFCA731B-149C-4489-9607-A5B289071410}" srcOrd="0" destOrd="0" presId="urn:microsoft.com/office/officeart/2018/2/layout/IconVerticalSolidList"/>
    <dgm:cxn modelId="{DD83DF6C-1E26-483A-8657-8A5D3537C543}" type="presOf" srcId="{56F37D9A-25D8-45B5-BD76-4477BAE53FF0}" destId="{8F80F7E8-BBA7-4E44-AD6E-D8D252C080CF}" srcOrd="0" destOrd="0" presId="urn:microsoft.com/office/officeart/2018/2/layout/IconVerticalSolidList"/>
    <dgm:cxn modelId="{9784468B-EA5E-4397-8549-D89A192B93F6}" srcId="{56F37D9A-25D8-45B5-BD76-4477BAE53FF0}" destId="{A112F8A2-05D1-4918-8CB6-7458E4053720}" srcOrd="2" destOrd="0" parTransId="{0E7578AD-6212-4F97-BF45-8583C981F3CC}" sibTransId="{363EEE63-909F-4F0A-BAC3-38F99CC817CE}"/>
    <dgm:cxn modelId="{3D8E719A-EB3F-4764-B52B-EE6BE51614F2}" srcId="{56F37D9A-25D8-45B5-BD76-4477BAE53FF0}" destId="{BABA6F07-347E-4A0E-B727-0538075331AA}" srcOrd="1" destOrd="0" parTransId="{DE346F83-09D7-4194-8714-25C06BBA449E}" sibTransId="{C2B9623D-54DF-4490-A60C-00A90163C5B8}"/>
    <dgm:cxn modelId="{82037988-4194-4BC5-BC54-D8B84089FF11}" type="presParOf" srcId="{8F80F7E8-BBA7-4E44-AD6E-D8D252C080CF}" destId="{8B701269-B22F-44B8-9840-22C8986E0C1C}" srcOrd="0" destOrd="0" presId="urn:microsoft.com/office/officeart/2018/2/layout/IconVerticalSolidList"/>
    <dgm:cxn modelId="{84360293-91F6-4ADD-B79D-1E1BD5B415D0}" type="presParOf" srcId="{8B701269-B22F-44B8-9840-22C8986E0C1C}" destId="{1D76000D-DB88-4D17-A049-9A6CFA2FD957}" srcOrd="0" destOrd="0" presId="urn:microsoft.com/office/officeart/2018/2/layout/IconVerticalSolidList"/>
    <dgm:cxn modelId="{269242FE-FF6A-40B9-AEAC-85AA70B16DFD}" type="presParOf" srcId="{8B701269-B22F-44B8-9840-22C8986E0C1C}" destId="{1FB253C7-3017-40BC-A270-B1A24EBD1FEE}" srcOrd="1" destOrd="0" presId="urn:microsoft.com/office/officeart/2018/2/layout/IconVerticalSolidList"/>
    <dgm:cxn modelId="{B219A4C9-FFF1-4564-BACF-A701DBD8806B}" type="presParOf" srcId="{8B701269-B22F-44B8-9840-22C8986E0C1C}" destId="{B86DC6A2-609D-48C6-8F4D-2A6786EB7DA4}" srcOrd="2" destOrd="0" presId="urn:microsoft.com/office/officeart/2018/2/layout/IconVerticalSolidList"/>
    <dgm:cxn modelId="{A24B488B-75B1-45A4-B9A8-4DA23970180D}" type="presParOf" srcId="{8B701269-B22F-44B8-9840-22C8986E0C1C}" destId="{75F64C31-9687-4F0F-BB9C-1F322084C7FA}" srcOrd="3" destOrd="0" presId="urn:microsoft.com/office/officeart/2018/2/layout/IconVerticalSolidList"/>
    <dgm:cxn modelId="{BF2CE0B5-D3A4-449E-B355-9F32FC78DF58}" type="presParOf" srcId="{8F80F7E8-BBA7-4E44-AD6E-D8D252C080CF}" destId="{B47052E3-0D71-4B22-8512-928EEBC85686}" srcOrd="1" destOrd="0" presId="urn:microsoft.com/office/officeart/2018/2/layout/IconVerticalSolidList"/>
    <dgm:cxn modelId="{F16A4495-F788-4866-9601-65C66FA101FD}" type="presParOf" srcId="{8F80F7E8-BBA7-4E44-AD6E-D8D252C080CF}" destId="{AFA4EDC5-E595-4D68-B01D-2C58D65CE882}" srcOrd="2" destOrd="0" presId="urn:microsoft.com/office/officeart/2018/2/layout/IconVerticalSolidList"/>
    <dgm:cxn modelId="{8531DE64-0B56-473B-BABD-B973D246715B}" type="presParOf" srcId="{AFA4EDC5-E595-4D68-B01D-2C58D65CE882}" destId="{7EBC632E-EFDF-42EB-AFDD-C2A991FA8CDB}" srcOrd="0" destOrd="0" presId="urn:microsoft.com/office/officeart/2018/2/layout/IconVerticalSolidList"/>
    <dgm:cxn modelId="{EAAFA5D7-D78B-417B-B4BE-BFB3A4D39479}" type="presParOf" srcId="{AFA4EDC5-E595-4D68-B01D-2C58D65CE882}" destId="{C364801D-FDCF-419D-B140-2C258C47D04F}" srcOrd="1" destOrd="0" presId="urn:microsoft.com/office/officeart/2018/2/layout/IconVerticalSolidList"/>
    <dgm:cxn modelId="{AF8F10A5-BB98-4005-9176-596A1A2DD176}" type="presParOf" srcId="{AFA4EDC5-E595-4D68-B01D-2C58D65CE882}" destId="{89A172EB-1427-409E-A491-118B073C5CF1}" srcOrd="2" destOrd="0" presId="urn:microsoft.com/office/officeart/2018/2/layout/IconVerticalSolidList"/>
    <dgm:cxn modelId="{BD9E5BEA-6B6C-4E68-9BFE-D038C900AB28}" type="presParOf" srcId="{AFA4EDC5-E595-4D68-B01D-2C58D65CE882}" destId="{4D881434-F161-4BA9-9A00-4A43E26291AB}" srcOrd="3" destOrd="0" presId="urn:microsoft.com/office/officeart/2018/2/layout/IconVerticalSolidList"/>
    <dgm:cxn modelId="{965F9B57-4D05-4368-8F95-F4855FEC0621}" type="presParOf" srcId="{8F80F7E8-BBA7-4E44-AD6E-D8D252C080CF}" destId="{6A43B2D4-348D-41F1-A960-9C3BA41EDCB1}" srcOrd="3" destOrd="0" presId="urn:microsoft.com/office/officeart/2018/2/layout/IconVerticalSolidList"/>
    <dgm:cxn modelId="{B8FBC60C-3B17-4952-B53D-2C41C0D9F31B}" type="presParOf" srcId="{8F80F7E8-BBA7-4E44-AD6E-D8D252C080CF}" destId="{DF1A06E3-05ED-4E44-88B6-A0CB4B5838B9}" srcOrd="4" destOrd="0" presId="urn:microsoft.com/office/officeart/2018/2/layout/IconVerticalSolidList"/>
    <dgm:cxn modelId="{47A78A63-840C-4B5F-9E78-457466731497}" type="presParOf" srcId="{DF1A06E3-05ED-4E44-88B6-A0CB4B5838B9}" destId="{988FB672-6A91-462C-9409-CCF510637BB4}" srcOrd="0" destOrd="0" presId="urn:microsoft.com/office/officeart/2018/2/layout/IconVerticalSolidList"/>
    <dgm:cxn modelId="{C34DDD11-C008-4C83-8207-886E86A8F964}" type="presParOf" srcId="{DF1A06E3-05ED-4E44-88B6-A0CB4B5838B9}" destId="{7CB81786-1C99-4B11-8C97-776A044E13E9}" srcOrd="1" destOrd="0" presId="urn:microsoft.com/office/officeart/2018/2/layout/IconVerticalSolidList"/>
    <dgm:cxn modelId="{5C444758-CF6F-45EB-8536-4FE174F84E30}" type="presParOf" srcId="{DF1A06E3-05ED-4E44-88B6-A0CB4B5838B9}" destId="{33915DAE-82C8-42F4-897F-D18CEB204AC7}" srcOrd="2" destOrd="0" presId="urn:microsoft.com/office/officeart/2018/2/layout/IconVerticalSolidList"/>
    <dgm:cxn modelId="{3C4488CA-E1B4-4206-8C1D-F94C570922BD}" type="presParOf" srcId="{DF1A06E3-05ED-4E44-88B6-A0CB4B5838B9}" destId="{EFCA731B-149C-4489-9607-A5B28907141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6F37D9A-25D8-45B5-BD76-4477BAE53FF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80F4F47-E5EC-452F-84F1-920E6AAD2E5A}">
      <dgm:prSet/>
      <dgm:spPr/>
      <dgm:t>
        <a:bodyPr/>
        <a:lstStyle/>
        <a:p>
          <a:pPr>
            <a:lnSpc>
              <a:spcPct val="100000"/>
            </a:lnSpc>
          </a:pPr>
          <a:r>
            <a:rPr lang="en-US" b="1"/>
            <a:t>Eligible: </a:t>
          </a:r>
          <a:r>
            <a:rPr lang="en-US" b="0">
              <a:solidFill>
                <a:schemeClr val="tx1"/>
              </a:solidFill>
              <a:latin typeface="Franklin Gothic Book"/>
              <a:ea typeface="Calibri"/>
              <a:cs typeface="Calibri"/>
            </a:rPr>
            <a:t>WA Community and Technical </a:t>
          </a:r>
          <a:r>
            <a:rPr lang="en-US">
              <a:solidFill>
                <a:schemeClr val="tx1"/>
              </a:solidFill>
              <a:latin typeface="Franklin Gothic Book"/>
              <a:ea typeface="Calibri"/>
              <a:cs typeface="Calibri"/>
            </a:rPr>
            <a:t>Colleges</a:t>
          </a:r>
        </a:p>
      </dgm:t>
    </dgm:pt>
    <dgm:pt modelId="{407D278D-B397-4695-BD2C-E648EC498C1F}" type="parTrans" cxnId="{F1EFD725-46C4-4526-96BF-0E5D645D07C0}">
      <dgm:prSet/>
      <dgm:spPr/>
      <dgm:t>
        <a:bodyPr/>
        <a:lstStyle/>
        <a:p>
          <a:endParaRPr lang="en-US"/>
        </a:p>
      </dgm:t>
    </dgm:pt>
    <dgm:pt modelId="{15CFDEB3-2BFB-448E-B1CC-1612395DF4A1}" type="sibTrans" cxnId="{F1EFD725-46C4-4526-96BF-0E5D645D07C0}">
      <dgm:prSet/>
      <dgm:spPr/>
      <dgm:t>
        <a:bodyPr/>
        <a:lstStyle/>
        <a:p>
          <a:endParaRPr lang="en-US"/>
        </a:p>
      </dgm:t>
    </dgm:pt>
    <dgm:pt modelId="{BABA6F07-347E-4A0E-B727-0538075331AA}">
      <dgm:prSet/>
      <dgm:spPr/>
      <dgm:t>
        <a:bodyPr/>
        <a:lstStyle/>
        <a:p>
          <a:pPr>
            <a:lnSpc>
              <a:spcPct val="100000"/>
            </a:lnSpc>
          </a:pPr>
          <a:r>
            <a:rPr lang="en-US" b="1"/>
            <a:t>Funding Available: </a:t>
          </a:r>
          <a:r>
            <a:rPr lang="en-US"/>
            <a:t>$30,000 per college*</a:t>
          </a:r>
        </a:p>
      </dgm:t>
    </dgm:pt>
    <dgm:pt modelId="{DE346F83-09D7-4194-8714-25C06BBA449E}" type="parTrans" cxnId="{3D8E719A-EB3F-4764-B52B-EE6BE51614F2}">
      <dgm:prSet/>
      <dgm:spPr/>
      <dgm:t>
        <a:bodyPr/>
        <a:lstStyle/>
        <a:p>
          <a:endParaRPr lang="en-US"/>
        </a:p>
      </dgm:t>
    </dgm:pt>
    <dgm:pt modelId="{C2B9623D-54DF-4490-A60C-00A90163C5B8}" type="sibTrans" cxnId="{3D8E719A-EB3F-4764-B52B-EE6BE51614F2}">
      <dgm:prSet/>
      <dgm:spPr/>
      <dgm:t>
        <a:bodyPr/>
        <a:lstStyle/>
        <a:p>
          <a:endParaRPr lang="en-US"/>
        </a:p>
      </dgm:t>
    </dgm:pt>
    <dgm:pt modelId="{A112F8A2-05D1-4918-8CB6-7458E4053720}">
      <dgm:prSet/>
      <dgm:spPr/>
      <dgm:t>
        <a:bodyPr/>
        <a:lstStyle/>
        <a:p>
          <a:pPr>
            <a:lnSpc>
              <a:spcPct val="100000"/>
            </a:lnSpc>
          </a:pPr>
          <a:r>
            <a:rPr lang="en-US" b="1"/>
            <a:t>Process: </a:t>
          </a:r>
          <a:r>
            <a:rPr lang="en-US" b="0"/>
            <a:t>Non-Competitive, Apply in OGMS, SBCTC </a:t>
          </a:r>
          <a:r>
            <a:rPr lang="en-US" b="0">
              <a:latin typeface="Franklin Gothic Book"/>
            </a:rPr>
            <a:t>Review and Approval</a:t>
          </a:r>
        </a:p>
      </dgm:t>
    </dgm:pt>
    <dgm:pt modelId="{0E7578AD-6212-4F97-BF45-8583C981F3CC}" type="parTrans" cxnId="{9784468B-EA5E-4397-8549-D89A192B93F6}">
      <dgm:prSet/>
      <dgm:spPr/>
      <dgm:t>
        <a:bodyPr/>
        <a:lstStyle/>
        <a:p>
          <a:endParaRPr lang="en-US"/>
        </a:p>
      </dgm:t>
    </dgm:pt>
    <dgm:pt modelId="{363EEE63-909F-4F0A-BAC3-38F99CC817CE}" type="sibTrans" cxnId="{9784468B-EA5E-4397-8549-D89A192B93F6}">
      <dgm:prSet/>
      <dgm:spPr/>
      <dgm:t>
        <a:bodyPr/>
        <a:lstStyle/>
        <a:p>
          <a:endParaRPr lang="en-US"/>
        </a:p>
      </dgm:t>
    </dgm:pt>
    <dgm:pt modelId="{8F80F7E8-BBA7-4E44-AD6E-D8D252C080CF}" type="pres">
      <dgm:prSet presAssocID="{56F37D9A-25D8-45B5-BD76-4477BAE53FF0}" presName="root" presStyleCnt="0">
        <dgm:presLayoutVars>
          <dgm:dir/>
          <dgm:resizeHandles val="exact"/>
        </dgm:presLayoutVars>
      </dgm:prSet>
      <dgm:spPr/>
    </dgm:pt>
    <dgm:pt modelId="{8B701269-B22F-44B8-9840-22C8986E0C1C}" type="pres">
      <dgm:prSet presAssocID="{B80F4F47-E5EC-452F-84F1-920E6AAD2E5A}" presName="compNode" presStyleCnt="0"/>
      <dgm:spPr/>
    </dgm:pt>
    <dgm:pt modelId="{1D76000D-DB88-4D17-A049-9A6CFA2FD957}" type="pres">
      <dgm:prSet presAssocID="{B80F4F47-E5EC-452F-84F1-920E6AAD2E5A}" presName="bgRect" presStyleLbl="bgShp" presStyleIdx="0" presStyleCnt="3"/>
      <dgm:spPr/>
    </dgm:pt>
    <dgm:pt modelId="{1FB253C7-3017-40BC-A270-B1A24EBD1FEE}" type="pres">
      <dgm:prSet presAssocID="{B80F4F47-E5EC-452F-84F1-920E6AAD2E5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B86DC6A2-609D-48C6-8F4D-2A6786EB7DA4}" type="pres">
      <dgm:prSet presAssocID="{B80F4F47-E5EC-452F-84F1-920E6AAD2E5A}" presName="spaceRect" presStyleCnt="0"/>
      <dgm:spPr/>
    </dgm:pt>
    <dgm:pt modelId="{75F64C31-9687-4F0F-BB9C-1F322084C7FA}" type="pres">
      <dgm:prSet presAssocID="{B80F4F47-E5EC-452F-84F1-920E6AAD2E5A}" presName="parTx" presStyleLbl="revTx" presStyleIdx="0" presStyleCnt="3">
        <dgm:presLayoutVars>
          <dgm:chMax val="0"/>
          <dgm:chPref val="0"/>
        </dgm:presLayoutVars>
      </dgm:prSet>
      <dgm:spPr/>
    </dgm:pt>
    <dgm:pt modelId="{B47052E3-0D71-4B22-8512-928EEBC85686}" type="pres">
      <dgm:prSet presAssocID="{15CFDEB3-2BFB-448E-B1CC-1612395DF4A1}" presName="sibTrans" presStyleCnt="0"/>
      <dgm:spPr/>
    </dgm:pt>
    <dgm:pt modelId="{AFA4EDC5-E595-4D68-B01D-2C58D65CE882}" type="pres">
      <dgm:prSet presAssocID="{BABA6F07-347E-4A0E-B727-0538075331AA}" presName="compNode" presStyleCnt="0"/>
      <dgm:spPr/>
    </dgm:pt>
    <dgm:pt modelId="{7EBC632E-EFDF-42EB-AFDD-C2A991FA8CDB}" type="pres">
      <dgm:prSet presAssocID="{BABA6F07-347E-4A0E-B727-0538075331AA}" presName="bgRect" presStyleLbl="bgShp" presStyleIdx="1" presStyleCnt="3"/>
      <dgm:spPr/>
    </dgm:pt>
    <dgm:pt modelId="{C364801D-FDCF-419D-B140-2C258C47D04F}" type="pres">
      <dgm:prSet presAssocID="{BABA6F07-347E-4A0E-B727-0538075331A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89A172EB-1427-409E-A491-118B073C5CF1}" type="pres">
      <dgm:prSet presAssocID="{BABA6F07-347E-4A0E-B727-0538075331AA}" presName="spaceRect" presStyleCnt="0"/>
      <dgm:spPr/>
    </dgm:pt>
    <dgm:pt modelId="{4D881434-F161-4BA9-9A00-4A43E26291AB}" type="pres">
      <dgm:prSet presAssocID="{BABA6F07-347E-4A0E-B727-0538075331AA}" presName="parTx" presStyleLbl="revTx" presStyleIdx="1" presStyleCnt="3">
        <dgm:presLayoutVars>
          <dgm:chMax val="0"/>
          <dgm:chPref val="0"/>
        </dgm:presLayoutVars>
      </dgm:prSet>
      <dgm:spPr/>
    </dgm:pt>
    <dgm:pt modelId="{6A43B2D4-348D-41F1-A960-9C3BA41EDCB1}" type="pres">
      <dgm:prSet presAssocID="{C2B9623D-54DF-4490-A60C-00A90163C5B8}" presName="sibTrans" presStyleCnt="0"/>
      <dgm:spPr/>
    </dgm:pt>
    <dgm:pt modelId="{DF1A06E3-05ED-4E44-88B6-A0CB4B5838B9}" type="pres">
      <dgm:prSet presAssocID="{A112F8A2-05D1-4918-8CB6-7458E4053720}" presName="compNode" presStyleCnt="0"/>
      <dgm:spPr/>
    </dgm:pt>
    <dgm:pt modelId="{988FB672-6A91-462C-9409-CCF510637BB4}" type="pres">
      <dgm:prSet presAssocID="{A112F8A2-05D1-4918-8CB6-7458E4053720}" presName="bgRect" presStyleLbl="bgShp" presStyleIdx="2" presStyleCnt="3" custLinFactNeighborX="-1411" custLinFactNeighborY="-4223"/>
      <dgm:spPr/>
    </dgm:pt>
    <dgm:pt modelId="{7CB81786-1C99-4B11-8C97-776A044E13E9}" type="pres">
      <dgm:prSet presAssocID="{A112F8A2-05D1-4918-8CB6-7458E405372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eting"/>
        </a:ext>
      </dgm:extLst>
    </dgm:pt>
    <dgm:pt modelId="{33915DAE-82C8-42F4-897F-D18CEB204AC7}" type="pres">
      <dgm:prSet presAssocID="{A112F8A2-05D1-4918-8CB6-7458E4053720}" presName="spaceRect" presStyleCnt="0"/>
      <dgm:spPr/>
    </dgm:pt>
    <dgm:pt modelId="{EFCA731B-149C-4489-9607-A5B289071410}" type="pres">
      <dgm:prSet presAssocID="{A112F8A2-05D1-4918-8CB6-7458E4053720}" presName="parTx" presStyleLbl="revTx" presStyleIdx="2" presStyleCnt="3">
        <dgm:presLayoutVars>
          <dgm:chMax val="0"/>
          <dgm:chPref val="0"/>
        </dgm:presLayoutVars>
      </dgm:prSet>
      <dgm:spPr/>
    </dgm:pt>
  </dgm:ptLst>
  <dgm:cxnLst>
    <dgm:cxn modelId="{84762819-F663-4951-BA4E-999C597A2B30}" type="presOf" srcId="{B80F4F47-E5EC-452F-84F1-920E6AAD2E5A}" destId="{75F64C31-9687-4F0F-BB9C-1F322084C7FA}" srcOrd="0" destOrd="0" presId="urn:microsoft.com/office/officeart/2018/2/layout/IconVerticalSolidList"/>
    <dgm:cxn modelId="{F1EFD725-46C4-4526-96BF-0E5D645D07C0}" srcId="{56F37D9A-25D8-45B5-BD76-4477BAE53FF0}" destId="{B80F4F47-E5EC-452F-84F1-920E6AAD2E5A}" srcOrd="0" destOrd="0" parTransId="{407D278D-B397-4695-BD2C-E648EC498C1F}" sibTransId="{15CFDEB3-2BFB-448E-B1CC-1612395DF4A1}"/>
    <dgm:cxn modelId="{74357165-9EC7-4754-9784-70778E68AF58}" type="presOf" srcId="{BABA6F07-347E-4A0E-B727-0538075331AA}" destId="{4D881434-F161-4BA9-9A00-4A43E26291AB}" srcOrd="0" destOrd="0" presId="urn:microsoft.com/office/officeart/2018/2/layout/IconVerticalSolidList"/>
    <dgm:cxn modelId="{2DD4194B-9CF8-4899-9270-AD38ABEBA8B2}" type="presOf" srcId="{A112F8A2-05D1-4918-8CB6-7458E4053720}" destId="{EFCA731B-149C-4489-9607-A5B289071410}" srcOrd="0" destOrd="0" presId="urn:microsoft.com/office/officeart/2018/2/layout/IconVerticalSolidList"/>
    <dgm:cxn modelId="{DD83DF6C-1E26-483A-8657-8A5D3537C543}" type="presOf" srcId="{56F37D9A-25D8-45B5-BD76-4477BAE53FF0}" destId="{8F80F7E8-BBA7-4E44-AD6E-D8D252C080CF}" srcOrd="0" destOrd="0" presId="urn:microsoft.com/office/officeart/2018/2/layout/IconVerticalSolidList"/>
    <dgm:cxn modelId="{9784468B-EA5E-4397-8549-D89A192B93F6}" srcId="{56F37D9A-25D8-45B5-BD76-4477BAE53FF0}" destId="{A112F8A2-05D1-4918-8CB6-7458E4053720}" srcOrd="2" destOrd="0" parTransId="{0E7578AD-6212-4F97-BF45-8583C981F3CC}" sibTransId="{363EEE63-909F-4F0A-BAC3-38F99CC817CE}"/>
    <dgm:cxn modelId="{3D8E719A-EB3F-4764-B52B-EE6BE51614F2}" srcId="{56F37D9A-25D8-45B5-BD76-4477BAE53FF0}" destId="{BABA6F07-347E-4A0E-B727-0538075331AA}" srcOrd="1" destOrd="0" parTransId="{DE346F83-09D7-4194-8714-25C06BBA449E}" sibTransId="{C2B9623D-54DF-4490-A60C-00A90163C5B8}"/>
    <dgm:cxn modelId="{82037988-4194-4BC5-BC54-D8B84089FF11}" type="presParOf" srcId="{8F80F7E8-BBA7-4E44-AD6E-D8D252C080CF}" destId="{8B701269-B22F-44B8-9840-22C8986E0C1C}" srcOrd="0" destOrd="0" presId="urn:microsoft.com/office/officeart/2018/2/layout/IconVerticalSolidList"/>
    <dgm:cxn modelId="{84360293-91F6-4ADD-B79D-1E1BD5B415D0}" type="presParOf" srcId="{8B701269-B22F-44B8-9840-22C8986E0C1C}" destId="{1D76000D-DB88-4D17-A049-9A6CFA2FD957}" srcOrd="0" destOrd="0" presId="urn:microsoft.com/office/officeart/2018/2/layout/IconVerticalSolidList"/>
    <dgm:cxn modelId="{269242FE-FF6A-40B9-AEAC-85AA70B16DFD}" type="presParOf" srcId="{8B701269-B22F-44B8-9840-22C8986E0C1C}" destId="{1FB253C7-3017-40BC-A270-B1A24EBD1FEE}" srcOrd="1" destOrd="0" presId="urn:microsoft.com/office/officeart/2018/2/layout/IconVerticalSolidList"/>
    <dgm:cxn modelId="{B219A4C9-FFF1-4564-BACF-A701DBD8806B}" type="presParOf" srcId="{8B701269-B22F-44B8-9840-22C8986E0C1C}" destId="{B86DC6A2-609D-48C6-8F4D-2A6786EB7DA4}" srcOrd="2" destOrd="0" presId="urn:microsoft.com/office/officeart/2018/2/layout/IconVerticalSolidList"/>
    <dgm:cxn modelId="{A24B488B-75B1-45A4-B9A8-4DA23970180D}" type="presParOf" srcId="{8B701269-B22F-44B8-9840-22C8986E0C1C}" destId="{75F64C31-9687-4F0F-BB9C-1F322084C7FA}" srcOrd="3" destOrd="0" presId="urn:microsoft.com/office/officeart/2018/2/layout/IconVerticalSolidList"/>
    <dgm:cxn modelId="{BF2CE0B5-D3A4-449E-B355-9F32FC78DF58}" type="presParOf" srcId="{8F80F7E8-BBA7-4E44-AD6E-D8D252C080CF}" destId="{B47052E3-0D71-4B22-8512-928EEBC85686}" srcOrd="1" destOrd="0" presId="urn:microsoft.com/office/officeart/2018/2/layout/IconVerticalSolidList"/>
    <dgm:cxn modelId="{F16A4495-F788-4866-9601-65C66FA101FD}" type="presParOf" srcId="{8F80F7E8-BBA7-4E44-AD6E-D8D252C080CF}" destId="{AFA4EDC5-E595-4D68-B01D-2C58D65CE882}" srcOrd="2" destOrd="0" presId="urn:microsoft.com/office/officeart/2018/2/layout/IconVerticalSolidList"/>
    <dgm:cxn modelId="{8531DE64-0B56-473B-BABD-B973D246715B}" type="presParOf" srcId="{AFA4EDC5-E595-4D68-B01D-2C58D65CE882}" destId="{7EBC632E-EFDF-42EB-AFDD-C2A991FA8CDB}" srcOrd="0" destOrd="0" presId="urn:microsoft.com/office/officeart/2018/2/layout/IconVerticalSolidList"/>
    <dgm:cxn modelId="{EAAFA5D7-D78B-417B-B4BE-BFB3A4D39479}" type="presParOf" srcId="{AFA4EDC5-E595-4D68-B01D-2C58D65CE882}" destId="{C364801D-FDCF-419D-B140-2C258C47D04F}" srcOrd="1" destOrd="0" presId="urn:microsoft.com/office/officeart/2018/2/layout/IconVerticalSolidList"/>
    <dgm:cxn modelId="{AF8F10A5-BB98-4005-9176-596A1A2DD176}" type="presParOf" srcId="{AFA4EDC5-E595-4D68-B01D-2C58D65CE882}" destId="{89A172EB-1427-409E-A491-118B073C5CF1}" srcOrd="2" destOrd="0" presId="urn:microsoft.com/office/officeart/2018/2/layout/IconVerticalSolidList"/>
    <dgm:cxn modelId="{BD9E5BEA-6B6C-4E68-9BFE-D038C900AB28}" type="presParOf" srcId="{AFA4EDC5-E595-4D68-B01D-2C58D65CE882}" destId="{4D881434-F161-4BA9-9A00-4A43E26291AB}" srcOrd="3" destOrd="0" presId="urn:microsoft.com/office/officeart/2018/2/layout/IconVerticalSolidList"/>
    <dgm:cxn modelId="{965F9B57-4D05-4368-8F95-F4855FEC0621}" type="presParOf" srcId="{8F80F7E8-BBA7-4E44-AD6E-D8D252C080CF}" destId="{6A43B2D4-348D-41F1-A960-9C3BA41EDCB1}" srcOrd="3" destOrd="0" presId="urn:microsoft.com/office/officeart/2018/2/layout/IconVerticalSolidList"/>
    <dgm:cxn modelId="{B8FBC60C-3B17-4952-B53D-2C41C0D9F31B}" type="presParOf" srcId="{8F80F7E8-BBA7-4E44-AD6E-D8D252C080CF}" destId="{DF1A06E3-05ED-4E44-88B6-A0CB4B5838B9}" srcOrd="4" destOrd="0" presId="urn:microsoft.com/office/officeart/2018/2/layout/IconVerticalSolidList"/>
    <dgm:cxn modelId="{47A78A63-840C-4B5F-9E78-457466731497}" type="presParOf" srcId="{DF1A06E3-05ED-4E44-88B6-A0CB4B5838B9}" destId="{988FB672-6A91-462C-9409-CCF510637BB4}" srcOrd="0" destOrd="0" presId="urn:microsoft.com/office/officeart/2018/2/layout/IconVerticalSolidList"/>
    <dgm:cxn modelId="{C34DDD11-C008-4C83-8207-886E86A8F964}" type="presParOf" srcId="{DF1A06E3-05ED-4E44-88B6-A0CB4B5838B9}" destId="{7CB81786-1C99-4B11-8C97-776A044E13E9}" srcOrd="1" destOrd="0" presId="urn:microsoft.com/office/officeart/2018/2/layout/IconVerticalSolidList"/>
    <dgm:cxn modelId="{5C444758-CF6F-45EB-8536-4FE174F84E30}" type="presParOf" srcId="{DF1A06E3-05ED-4E44-88B6-A0CB4B5838B9}" destId="{33915DAE-82C8-42F4-897F-D18CEB204AC7}" srcOrd="2" destOrd="0" presId="urn:microsoft.com/office/officeart/2018/2/layout/IconVerticalSolidList"/>
    <dgm:cxn modelId="{3C4488CA-E1B4-4206-8C1D-F94C570922BD}" type="presParOf" srcId="{DF1A06E3-05ED-4E44-88B6-A0CB4B5838B9}" destId="{EFCA731B-149C-4489-9607-A5B28907141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6F37D9A-25D8-45B5-BD76-4477BAE53FF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80F4F47-E5EC-452F-84F1-920E6AAD2E5A}">
      <dgm:prSet/>
      <dgm:spPr/>
      <dgm:t>
        <a:bodyPr/>
        <a:lstStyle/>
        <a:p>
          <a:pPr>
            <a:lnSpc>
              <a:spcPct val="100000"/>
            </a:lnSpc>
          </a:pPr>
          <a:r>
            <a:rPr lang="en-US" b="1"/>
            <a:t>Eligible: </a:t>
          </a:r>
          <a:r>
            <a:rPr lang="en-US">
              <a:solidFill>
                <a:schemeClr val="tx1"/>
              </a:solidFill>
              <a:latin typeface="Franklin Gothic Book"/>
              <a:ea typeface="Calibri"/>
              <a:cs typeface="Calibri"/>
            </a:rPr>
            <a:t>WA Community and Technical College</a:t>
          </a:r>
          <a:r>
            <a:rPr lang="en-US">
              <a:solidFill>
                <a:srgbClr val="000000"/>
              </a:solidFill>
              <a:latin typeface="Calibri"/>
              <a:ea typeface="Calibri"/>
              <a:cs typeface="Calibri"/>
            </a:rPr>
            <a:t>s</a:t>
          </a:r>
          <a:endParaRPr lang="en-US"/>
        </a:p>
      </dgm:t>
    </dgm:pt>
    <dgm:pt modelId="{407D278D-B397-4695-BD2C-E648EC498C1F}" type="parTrans" cxnId="{F1EFD725-46C4-4526-96BF-0E5D645D07C0}">
      <dgm:prSet/>
      <dgm:spPr/>
      <dgm:t>
        <a:bodyPr/>
        <a:lstStyle/>
        <a:p>
          <a:endParaRPr lang="en-US"/>
        </a:p>
      </dgm:t>
    </dgm:pt>
    <dgm:pt modelId="{15CFDEB3-2BFB-448E-B1CC-1612395DF4A1}" type="sibTrans" cxnId="{F1EFD725-46C4-4526-96BF-0E5D645D07C0}">
      <dgm:prSet/>
      <dgm:spPr/>
      <dgm:t>
        <a:bodyPr/>
        <a:lstStyle/>
        <a:p>
          <a:endParaRPr lang="en-US"/>
        </a:p>
      </dgm:t>
    </dgm:pt>
    <dgm:pt modelId="{BABA6F07-347E-4A0E-B727-0538075331AA}">
      <dgm:prSet/>
      <dgm:spPr/>
      <dgm:t>
        <a:bodyPr/>
        <a:lstStyle/>
        <a:p>
          <a:pPr>
            <a:lnSpc>
              <a:spcPct val="100000"/>
            </a:lnSpc>
          </a:pPr>
          <a:r>
            <a:rPr lang="en-US" b="1"/>
            <a:t>Funding Available: </a:t>
          </a:r>
          <a:r>
            <a:rPr lang="en-US"/>
            <a:t>$100,000</a:t>
          </a:r>
          <a:r>
            <a:rPr lang="en-US">
              <a:latin typeface="Franklin Gothic Medium"/>
            </a:rPr>
            <a:t>*, </a:t>
          </a:r>
          <a:r>
            <a:rPr lang="en-US" b="0" u="sng">
              <a:latin typeface="Franklin Gothic Book"/>
            </a:rPr>
            <a:t>up to $20,000</a:t>
          </a:r>
          <a:r>
            <a:rPr lang="en-US" b="0">
              <a:latin typeface="Franklin Gothic Book"/>
            </a:rPr>
            <a:t> per college</a:t>
          </a:r>
        </a:p>
      </dgm:t>
    </dgm:pt>
    <dgm:pt modelId="{DE346F83-09D7-4194-8714-25C06BBA449E}" type="parTrans" cxnId="{3D8E719A-EB3F-4764-B52B-EE6BE51614F2}">
      <dgm:prSet/>
      <dgm:spPr/>
      <dgm:t>
        <a:bodyPr/>
        <a:lstStyle/>
        <a:p>
          <a:endParaRPr lang="en-US"/>
        </a:p>
      </dgm:t>
    </dgm:pt>
    <dgm:pt modelId="{C2B9623D-54DF-4490-A60C-00A90163C5B8}" type="sibTrans" cxnId="{3D8E719A-EB3F-4764-B52B-EE6BE51614F2}">
      <dgm:prSet/>
      <dgm:spPr/>
      <dgm:t>
        <a:bodyPr/>
        <a:lstStyle/>
        <a:p>
          <a:endParaRPr lang="en-US"/>
        </a:p>
      </dgm:t>
    </dgm:pt>
    <dgm:pt modelId="{A112F8A2-05D1-4918-8CB6-7458E4053720}">
      <dgm:prSet/>
      <dgm:spPr/>
      <dgm:t>
        <a:bodyPr/>
        <a:lstStyle/>
        <a:p>
          <a:pPr>
            <a:lnSpc>
              <a:spcPct val="100000"/>
            </a:lnSpc>
          </a:pPr>
          <a:r>
            <a:rPr lang="en-US" b="1"/>
            <a:t>Process: </a:t>
          </a:r>
          <a:r>
            <a:rPr lang="en-US" b="0"/>
            <a:t>Competitive, apply in OGMS, SBCTC </a:t>
          </a:r>
          <a:r>
            <a:rPr lang="en-US" b="0">
              <a:latin typeface="Franklin Gothic Book"/>
            </a:rPr>
            <a:t>Review and Approval</a:t>
          </a:r>
          <a:endParaRPr lang="en-US">
            <a:latin typeface="Franklin Gothic Book"/>
          </a:endParaRPr>
        </a:p>
      </dgm:t>
    </dgm:pt>
    <dgm:pt modelId="{0E7578AD-6212-4F97-BF45-8583C981F3CC}" type="parTrans" cxnId="{9784468B-EA5E-4397-8549-D89A192B93F6}">
      <dgm:prSet/>
      <dgm:spPr/>
      <dgm:t>
        <a:bodyPr/>
        <a:lstStyle/>
        <a:p>
          <a:endParaRPr lang="en-US"/>
        </a:p>
      </dgm:t>
    </dgm:pt>
    <dgm:pt modelId="{363EEE63-909F-4F0A-BAC3-38F99CC817CE}" type="sibTrans" cxnId="{9784468B-EA5E-4397-8549-D89A192B93F6}">
      <dgm:prSet/>
      <dgm:spPr/>
      <dgm:t>
        <a:bodyPr/>
        <a:lstStyle/>
        <a:p>
          <a:endParaRPr lang="en-US"/>
        </a:p>
      </dgm:t>
    </dgm:pt>
    <dgm:pt modelId="{8F80F7E8-BBA7-4E44-AD6E-D8D252C080CF}" type="pres">
      <dgm:prSet presAssocID="{56F37D9A-25D8-45B5-BD76-4477BAE53FF0}" presName="root" presStyleCnt="0">
        <dgm:presLayoutVars>
          <dgm:dir/>
          <dgm:resizeHandles val="exact"/>
        </dgm:presLayoutVars>
      </dgm:prSet>
      <dgm:spPr/>
    </dgm:pt>
    <dgm:pt modelId="{8B701269-B22F-44B8-9840-22C8986E0C1C}" type="pres">
      <dgm:prSet presAssocID="{B80F4F47-E5EC-452F-84F1-920E6AAD2E5A}" presName="compNode" presStyleCnt="0"/>
      <dgm:spPr/>
    </dgm:pt>
    <dgm:pt modelId="{1D76000D-DB88-4D17-A049-9A6CFA2FD957}" type="pres">
      <dgm:prSet presAssocID="{B80F4F47-E5EC-452F-84F1-920E6AAD2E5A}" presName="bgRect" presStyleLbl="bgShp" presStyleIdx="0" presStyleCnt="3"/>
      <dgm:spPr/>
    </dgm:pt>
    <dgm:pt modelId="{1FB253C7-3017-40BC-A270-B1A24EBD1FEE}" type="pres">
      <dgm:prSet presAssocID="{B80F4F47-E5EC-452F-84F1-920E6AAD2E5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B86DC6A2-609D-48C6-8F4D-2A6786EB7DA4}" type="pres">
      <dgm:prSet presAssocID="{B80F4F47-E5EC-452F-84F1-920E6AAD2E5A}" presName="spaceRect" presStyleCnt="0"/>
      <dgm:spPr/>
    </dgm:pt>
    <dgm:pt modelId="{75F64C31-9687-4F0F-BB9C-1F322084C7FA}" type="pres">
      <dgm:prSet presAssocID="{B80F4F47-E5EC-452F-84F1-920E6AAD2E5A}" presName="parTx" presStyleLbl="revTx" presStyleIdx="0" presStyleCnt="3">
        <dgm:presLayoutVars>
          <dgm:chMax val="0"/>
          <dgm:chPref val="0"/>
        </dgm:presLayoutVars>
      </dgm:prSet>
      <dgm:spPr/>
    </dgm:pt>
    <dgm:pt modelId="{B47052E3-0D71-4B22-8512-928EEBC85686}" type="pres">
      <dgm:prSet presAssocID="{15CFDEB3-2BFB-448E-B1CC-1612395DF4A1}" presName="sibTrans" presStyleCnt="0"/>
      <dgm:spPr/>
    </dgm:pt>
    <dgm:pt modelId="{AFA4EDC5-E595-4D68-B01D-2C58D65CE882}" type="pres">
      <dgm:prSet presAssocID="{BABA6F07-347E-4A0E-B727-0538075331AA}" presName="compNode" presStyleCnt="0"/>
      <dgm:spPr/>
    </dgm:pt>
    <dgm:pt modelId="{7EBC632E-EFDF-42EB-AFDD-C2A991FA8CDB}" type="pres">
      <dgm:prSet presAssocID="{BABA6F07-347E-4A0E-B727-0538075331AA}" presName="bgRect" presStyleLbl="bgShp" presStyleIdx="1" presStyleCnt="3"/>
      <dgm:spPr/>
    </dgm:pt>
    <dgm:pt modelId="{C364801D-FDCF-419D-B140-2C258C47D04F}" type="pres">
      <dgm:prSet presAssocID="{BABA6F07-347E-4A0E-B727-0538075331A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89A172EB-1427-409E-A491-118B073C5CF1}" type="pres">
      <dgm:prSet presAssocID="{BABA6F07-347E-4A0E-B727-0538075331AA}" presName="spaceRect" presStyleCnt="0"/>
      <dgm:spPr/>
    </dgm:pt>
    <dgm:pt modelId="{4D881434-F161-4BA9-9A00-4A43E26291AB}" type="pres">
      <dgm:prSet presAssocID="{BABA6F07-347E-4A0E-B727-0538075331AA}" presName="parTx" presStyleLbl="revTx" presStyleIdx="1" presStyleCnt="3">
        <dgm:presLayoutVars>
          <dgm:chMax val="0"/>
          <dgm:chPref val="0"/>
        </dgm:presLayoutVars>
      </dgm:prSet>
      <dgm:spPr/>
    </dgm:pt>
    <dgm:pt modelId="{6A43B2D4-348D-41F1-A960-9C3BA41EDCB1}" type="pres">
      <dgm:prSet presAssocID="{C2B9623D-54DF-4490-A60C-00A90163C5B8}" presName="sibTrans" presStyleCnt="0"/>
      <dgm:spPr/>
    </dgm:pt>
    <dgm:pt modelId="{DF1A06E3-05ED-4E44-88B6-A0CB4B5838B9}" type="pres">
      <dgm:prSet presAssocID="{A112F8A2-05D1-4918-8CB6-7458E4053720}" presName="compNode" presStyleCnt="0"/>
      <dgm:spPr/>
    </dgm:pt>
    <dgm:pt modelId="{988FB672-6A91-462C-9409-CCF510637BB4}" type="pres">
      <dgm:prSet presAssocID="{A112F8A2-05D1-4918-8CB6-7458E4053720}" presName="bgRect" presStyleLbl="bgShp" presStyleIdx="2" presStyleCnt="3"/>
      <dgm:spPr/>
    </dgm:pt>
    <dgm:pt modelId="{7CB81786-1C99-4B11-8C97-776A044E13E9}" type="pres">
      <dgm:prSet presAssocID="{A112F8A2-05D1-4918-8CB6-7458E405372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eting"/>
        </a:ext>
      </dgm:extLst>
    </dgm:pt>
    <dgm:pt modelId="{33915DAE-82C8-42F4-897F-D18CEB204AC7}" type="pres">
      <dgm:prSet presAssocID="{A112F8A2-05D1-4918-8CB6-7458E4053720}" presName="spaceRect" presStyleCnt="0"/>
      <dgm:spPr/>
    </dgm:pt>
    <dgm:pt modelId="{EFCA731B-149C-4489-9607-A5B289071410}" type="pres">
      <dgm:prSet presAssocID="{A112F8A2-05D1-4918-8CB6-7458E4053720}" presName="parTx" presStyleLbl="revTx" presStyleIdx="2" presStyleCnt="3">
        <dgm:presLayoutVars>
          <dgm:chMax val="0"/>
          <dgm:chPref val="0"/>
        </dgm:presLayoutVars>
      </dgm:prSet>
      <dgm:spPr/>
    </dgm:pt>
  </dgm:ptLst>
  <dgm:cxnLst>
    <dgm:cxn modelId="{84762819-F663-4951-BA4E-999C597A2B30}" type="presOf" srcId="{B80F4F47-E5EC-452F-84F1-920E6AAD2E5A}" destId="{75F64C31-9687-4F0F-BB9C-1F322084C7FA}" srcOrd="0" destOrd="0" presId="urn:microsoft.com/office/officeart/2018/2/layout/IconVerticalSolidList"/>
    <dgm:cxn modelId="{F1EFD725-46C4-4526-96BF-0E5D645D07C0}" srcId="{56F37D9A-25D8-45B5-BD76-4477BAE53FF0}" destId="{B80F4F47-E5EC-452F-84F1-920E6AAD2E5A}" srcOrd="0" destOrd="0" parTransId="{407D278D-B397-4695-BD2C-E648EC498C1F}" sibTransId="{15CFDEB3-2BFB-448E-B1CC-1612395DF4A1}"/>
    <dgm:cxn modelId="{74357165-9EC7-4754-9784-70778E68AF58}" type="presOf" srcId="{BABA6F07-347E-4A0E-B727-0538075331AA}" destId="{4D881434-F161-4BA9-9A00-4A43E26291AB}" srcOrd="0" destOrd="0" presId="urn:microsoft.com/office/officeart/2018/2/layout/IconVerticalSolidList"/>
    <dgm:cxn modelId="{2DD4194B-9CF8-4899-9270-AD38ABEBA8B2}" type="presOf" srcId="{A112F8A2-05D1-4918-8CB6-7458E4053720}" destId="{EFCA731B-149C-4489-9607-A5B289071410}" srcOrd="0" destOrd="0" presId="urn:microsoft.com/office/officeart/2018/2/layout/IconVerticalSolidList"/>
    <dgm:cxn modelId="{DD83DF6C-1E26-483A-8657-8A5D3537C543}" type="presOf" srcId="{56F37D9A-25D8-45B5-BD76-4477BAE53FF0}" destId="{8F80F7E8-BBA7-4E44-AD6E-D8D252C080CF}" srcOrd="0" destOrd="0" presId="urn:microsoft.com/office/officeart/2018/2/layout/IconVerticalSolidList"/>
    <dgm:cxn modelId="{9784468B-EA5E-4397-8549-D89A192B93F6}" srcId="{56F37D9A-25D8-45B5-BD76-4477BAE53FF0}" destId="{A112F8A2-05D1-4918-8CB6-7458E4053720}" srcOrd="2" destOrd="0" parTransId="{0E7578AD-6212-4F97-BF45-8583C981F3CC}" sibTransId="{363EEE63-909F-4F0A-BAC3-38F99CC817CE}"/>
    <dgm:cxn modelId="{3D8E719A-EB3F-4764-B52B-EE6BE51614F2}" srcId="{56F37D9A-25D8-45B5-BD76-4477BAE53FF0}" destId="{BABA6F07-347E-4A0E-B727-0538075331AA}" srcOrd="1" destOrd="0" parTransId="{DE346F83-09D7-4194-8714-25C06BBA449E}" sibTransId="{C2B9623D-54DF-4490-A60C-00A90163C5B8}"/>
    <dgm:cxn modelId="{82037988-4194-4BC5-BC54-D8B84089FF11}" type="presParOf" srcId="{8F80F7E8-BBA7-4E44-AD6E-D8D252C080CF}" destId="{8B701269-B22F-44B8-9840-22C8986E0C1C}" srcOrd="0" destOrd="0" presId="urn:microsoft.com/office/officeart/2018/2/layout/IconVerticalSolidList"/>
    <dgm:cxn modelId="{84360293-91F6-4ADD-B79D-1E1BD5B415D0}" type="presParOf" srcId="{8B701269-B22F-44B8-9840-22C8986E0C1C}" destId="{1D76000D-DB88-4D17-A049-9A6CFA2FD957}" srcOrd="0" destOrd="0" presId="urn:microsoft.com/office/officeart/2018/2/layout/IconVerticalSolidList"/>
    <dgm:cxn modelId="{269242FE-FF6A-40B9-AEAC-85AA70B16DFD}" type="presParOf" srcId="{8B701269-B22F-44B8-9840-22C8986E0C1C}" destId="{1FB253C7-3017-40BC-A270-B1A24EBD1FEE}" srcOrd="1" destOrd="0" presId="urn:microsoft.com/office/officeart/2018/2/layout/IconVerticalSolidList"/>
    <dgm:cxn modelId="{B219A4C9-FFF1-4564-BACF-A701DBD8806B}" type="presParOf" srcId="{8B701269-B22F-44B8-9840-22C8986E0C1C}" destId="{B86DC6A2-609D-48C6-8F4D-2A6786EB7DA4}" srcOrd="2" destOrd="0" presId="urn:microsoft.com/office/officeart/2018/2/layout/IconVerticalSolidList"/>
    <dgm:cxn modelId="{A24B488B-75B1-45A4-B9A8-4DA23970180D}" type="presParOf" srcId="{8B701269-B22F-44B8-9840-22C8986E0C1C}" destId="{75F64C31-9687-4F0F-BB9C-1F322084C7FA}" srcOrd="3" destOrd="0" presId="urn:microsoft.com/office/officeart/2018/2/layout/IconVerticalSolidList"/>
    <dgm:cxn modelId="{BF2CE0B5-D3A4-449E-B355-9F32FC78DF58}" type="presParOf" srcId="{8F80F7E8-BBA7-4E44-AD6E-D8D252C080CF}" destId="{B47052E3-0D71-4B22-8512-928EEBC85686}" srcOrd="1" destOrd="0" presId="urn:microsoft.com/office/officeart/2018/2/layout/IconVerticalSolidList"/>
    <dgm:cxn modelId="{F16A4495-F788-4866-9601-65C66FA101FD}" type="presParOf" srcId="{8F80F7E8-BBA7-4E44-AD6E-D8D252C080CF}" destId="{AFA4EDC5-E595-4D68-B01D-2C58D65CE882}" srcOrd="2" destOrd="0" presId="urn:microsoft.com/office/officeart/2018/2/layout/IconVerticalSolidList"/>
    <dgm:cxn modelId="{8531DE64-0B56-473B-BABD-B973D246715B}" type="presParOf" srcId="{AFA4EDC5-E595-4D68-B01D-2C58D65CE882}" destId="{7EBC632E-EFDF-42EB-AFDD-C2A991FA8CDB}" srcOrd="0" destOrd="0" presId="urn:microsoft.com/office/officeart/2018/2/layout/IconVerticalSolidList"/>
    <dgm:cxn modelId="{EAAFA5D7-D78B-417B-B4BE-BFB3A4D39479}" type="presParOf" srcId="{AFA4EDC5-E595-4D68-B01D-2C58D65CE882}" destId="{C364801D-FDCF-419D-B140-2C258C47D04F}" srcOrd="1" destOrd="0" presId="urn:microsoft.com/office/officeart/2018/2/layout/IconVerticalSolidList"/>
    <dgm:cxn modelId="{AF8F10A5-BB98-4005-9176-596A1A2DD176}" type="presParOf" srcId="{AFA4EDC5-E595-4D68-B01D-2C58D65CE882}" destId="{89A172EB-1427-409E-A491-118B073C5CF1}" srcOrd="2" destOrd="0" presId="urn:microsoft.com/office/officeart/2018/2/layout/IconVerticalSolidList"/>
    <dgm:cxn modelId="{BD9E5BEA-6B6C-4E68-9BFE-D038C900AB28}" type="presParOf" srcId="{AFA4EDC5-E595-4D68-B01D-2C58D65CE882}" destId="{4D881434-F161-4BA9-9A00-4A43E26291AB}" srcOrd="3" destOrd="0" presId="urn:microsoft.com/office/officeart/2018/2/layout/IconVerticalSolidList"/>
    <dgm:cxn modelId="{965F9B57-4D05-4368-8F95-F4855FEC0621}" type="presParOf" srcId="{8F80F7E8-BBA7-4E44-AD6E-D8D252C080CF}" destId="{6A43B2D4-348D-41F1-A960-9C3BA41EDCB1}" srcOrd="3" destOrd="0" presId="urn:microsoft.com/office/officeart/2018/2/layout/IconVerticalSolidList"/>
    <dgm:cxn modelId="{B8FBC60C-3B17-4952-B53D-2C41C0D9F31B}" type="presParOf" srcId="{8F80F7E8-BBA7-4E44-AD6E-D8D252C080CF}" destId="{DF1A06E3-05ED-4E44-88B6-A0CB4B5838B9}" srcOrd="4" destOrd="0" presId="urn:microsoft.com/office/officeart/2018/2/layout/IconVerticalSolidList"/>
    <dgm:cxn modelId="{47A78A63-840C-4B5F-9E78-457466731497}" type="presParOf" srcId="{DF1A06E3-05ED-4E44-88B6-A0CB4B5838B9}" destId="{988FB672-6A91-462C-9409-CCF510637BB4}" srcOrd="0" destOrd="0" presId="urn:microsoft.com/office/officeart/2018/2/layout/IconVerticalSolidList"/>
    <dgm:cxn modelId="{C34DDD11-C008-4C83-8207-886E86A8F964}" type="presParOf" srcId="{DF1A06E3-05ED-4E44-88B6-A0CB4B5838B9}" destId="{7CB81786-1C99-4B11-8C97-776A044E13E9}" srcOrd="1" destOrd="0" presId="urn:microsoft.com/office/officeart/2018/2/layout/IconVerticalSolidList"/>
    <dgm:cxn modelId="{5C444758-CF6F-45EB-8536-4FE174F84E30}" type="presParOf" srcId="{DF1A06E3-05ED-4E44-88B6-A0CB4B5838B9}" destId="{33915DAE-82C8-42F4-897F-D18CEB204AC7}" srcOrd="2" destOrd="0" presId="urn:microsoft.com/office/officeart/2018/2/layout/IconVerticalSolidList"/>
    <dgm:cxn modelId="{3C4488CA-E1B4-4206-8C1D-F94C570922BD}" type="presParOf" srcId="{DF1A06E3-05ED-4E44-88B6-A0CB4B5838B9}" destId="{EFCA731B-149C-4489-9607-A5B289071410}"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6F37D9A-25D8-45B5-BD76-4477BAE53FF0}"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B80F4F47-E5EC-452F-84F1-920E6AAD2E5A}">
      <dgm:prSet/>
      <dgm:spPr/>
      <dgm:t>
        <a:bodyPr/>
        <a:lstStyle/>
        <a:p>
          <a:pPr>
            <a:lnSpc>
              <a:spcPct val="100000"/>
            </a:lnSpc>
          </a:pPr>
          <a:r>
            <a:rPr lang="en-US" b="1"/>
            <a:t>Eligible:</a:t>
          </a:r>
          <a:r>
            <a:rPr lang="en-US" b="1">
              <a:latin typeface="Franklin Gothic Medium"/>
            </a:rPr>
            <a:t> </a:t>
          </a:r>
          <a:r>
            <a:rPr lang="en-US" b="0">
              <a:latin typeface="Franklin Gothic Book"/>
            </a:rPr>
            <a:t>WA</a:t>
          </a:r>
          <a:r>
            <a:rPr lang="en-US" b="1">
              <a:latin typeface="Franklin Gothic Book"/>
            </a:rPr>
            <a:t> </a:t>
          </a:r>
          <a:r>
            <a:rPr lang="en-US" b="0">
              <a:latin typeface="Franklin Gothic Book"/>
            </a:rPr>
            <a:t>Community and Technical Colleges</a:t>
          </a:r>
        </a:p>
      </dgm:t>
    </dgm:pt>
    <dgm:pt modelId="{407D278D-B397-4695-BD2C-E648EC498C1F}" type="parTrans" cxnId="{F1EFD725-46C4-4526-96BF-0E5D645D07C0}">
      <dgm:prSet/>
      <dgm:spPr/>
      <dgm:t>
        <a:bodyPr/>
        <a:lstStyle/>
        <a:p>
          <a:endParaRPr lang="en-US"/>
        </a:p>
      </dgm:t>
    </dgm:pt>
    <dgm:pt modelId="{15CFDEB3-2BFB-448E-B1CC-1612395DF4A1}" type="sibTrans" cxnId="{F1EFD725-46C4-4526-96BF-0E5D645D07C0}">
      <dgm:prSet/>
      <dgm:spPr/>
      <dgm:t>
        <a:bodyPr/>
        <a:lstStyle/>
        <a:p>
          <a:endParaRPr lang="en-US"/>
        </a:p>
      </dgm:t>
    </dgm:pt>
    <dgm:pt modelId="{BABA6F07-347E-4A0E-B727-0538075331AA}">
      <dgm:prSet/>
      <dgm:spPr/>
      <dgm:t>
        <a:bodyPr/>
        <a:lstStyle/>
        <a:p>
          <a:pPr>
            <a:lnSpc>
              <a:spcPct val="100000"/>
            </a:lnSpc>
          </a:pPr>
          <a:r>
            <a:rPr lang="en-US" b="1"/>
            <a:t>Funding Available: </a:t>
          </a:r>
          <a:r>
            <a:rPr lang="en-US" b="0"/>
            <a:t>TBD</a:t>
          </a:r>
          <a:r>
            <a:rPr lang="en-US"/>
            <a:t>*</a:t>
          </a:r>
        </a:p>
      </dgm:t>
    </dgm:pt>
    <dgm:pt modelId="{DE346F83-09D7-4194-8714-25C06BBA449E}" type="parTrans" cxnId="{3D8E719A-EB3F-4764-B52B-EE6BE51614F2}">
      <dgm:prSet/>
      <dgm:spPr/>
      <dgm:t>
        <a:bodyPr/>
        <a:lstStyle/>
        <a:p>
          <a:endParaRPr lang="en-US"/>
        </a:p>
      </dgm:t>
    </dgm:pt>
    <dgm:pt modelId="{C2B9623D-54DF-4490-A60C-00A90163C5B8}" type="sibTrans" cxnId="{3D8E719A-EB3F-4764-B52B-EE6BE51614F2}">
      <dgm:prSet/>
      <dgm:spPr/>
      <dgm:t>
        <a:bodyPr/>
        <a:lstStyle/>
        <a:p>
          <a:endParaRPr lang="en-US"/>
        </a:p>
      </dgm:t>
    </dgm:pt>
    <dgm:pt modelId="{A112F8A2-05D1-4918-8CB6-7458E4053720}">
      <dgm:prSet/>
      <dgm:spPr/>
      <dgm:t>
        <a:bodyPr/>
        <a:lstStyle/>
        <a:p>
          <a:pPr>
            <a:lnSpc>
              <a:spcPct val="100000"/>
            </a:lnSpc>
          </a:pPr>
          <a:r>
            <a:rPr lang="en-US" b="1"/>
            <a:t>Process: </a:t>
          </a:r>
          <a:r>
            <a:rPr lang="en-US"/>
            <a:t>Competitive, Apply in OGMS, WEC Exec</a:t>
          </a:r>
          <a:r>
            <a:rPr lang="en-US">
              <a:latin typeface="Franklin Gothic Medium"/>
            </a:rPr>
            <a:t> </a:t>
          </a:r>
          <a:r>
            <a:rPr lang="en-US"/>
            <a:t>Meeting (May 12th), SBCTC </a:t>
          </a:r>
          <a:r>
            <a:rPr lang="en-US">
              <a:latin typeface="Franklin Gothic Book"/>
            </a:rPr>
            <a:t>Review and Approval</a:t>
          </a:r>
        </a:p>
      </dgm:t>
    </dgm:pt>
    <dgm:pt modelId="{0E7578AD-6212-4F97-BF45-8583C981F3CC}" type="parTrans" cxnId="{9784468B-EA5E-4397-8549-D89A192B93F6}">
      <dgm:prSet/>
      <dgm:spPr/>
      <dgm:t>
        <a:bodyPr/>
        <a:lstStyle/>
        <a:p>
          <a:endParaRPr lang="en-US"/>
        </a:p>
      </dgm:t>
    </dgm:pt>
    <dgm:pt modelId="{363EEE63-909F-4F0A-BAC3-38F99CC817CE}" type="sibTrans" cxnId="{9784468B-EA5E-4397-8549-D89A192B93F6}">
      <dgm:prSet/>
      <dgm:spPr/>
      <dgm:t>
        <a:bodyPr/>
        <a:lstStyle/>
        <a:p>
          <a:endParaRPr lang="en-US"/>
        </a:p>
      </dgm:t>
    </dgm:pt>
    <dgm:pt modelId="{8F80F7E8-BBA7-4E44-AD6E-D8D252C080CF}" type="pres">
      <dgm:prSet presAssocID="{56F37D9A-25D8-45B5-BD76-4477BAE53FF0}" presName="root" presStyleCnt="0">
        <dgm:presLayoutVars>
          <dgm:dir/>
          <dgm:resizeHandles val="exact"/>
        </dgm:presLayoutVars>
      </dgm:prSet>
      <dgm:spPr/>
    </dgm:pt>
    <dgm:pt modelId="{8B701269-B22F-44B8-9840-22C8986E0C1C}" type="pres">
      <dgm:prSet presAssocID="{B80F4F47-E5EC-452F-84F1-920E6AAD2E5A}" presName="compNode" presStyleCnt="0"/>
      <dgm:spPr/>
    </dgm:pt>
    <dgm:pt modelId="{1D76000D-DB88-4D17-A049-9A6CFA2FD957}" type="pres">
      <dgm:prSet presAssocID="{B80F4F47-E5EC-452F-84F1-920E6AAD2E5A}" presName="bgRect" presStyleLbl="bgShp" presStyleIdx="0" presStyleCnt="3"/>
      <dgm:spPr/>
    </dgm:pt>
    <dgm:pt modelId="{1FB253C7-3017-40BC-A270-B1A24EBD1FEE}" type="pres">
      <dgm:prSet presAssocID="{B80F4F47-E5EC-452F-84F1-920E6AAD2E5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choolhouse"/>
        </a:ext>
      </dgm:extLst>
    </dgm:pt>
    <dgm:pt modelId="{B86DC6A2-609D-48C6-8F4D-2A6786EB7DA4}" type="pres">
      <dgm:prSet presAssocID="{B80F4F47-E5EC-452F-84F1-920E6AAD2E5A}" presName="spaceRect" presStyleCnt="0"/>
      <dgm:spPr/>
    </dgm:pt>
    <dgm:pt modelId="{75F64C31-9687-4F0F-BB9C-1F322084C7FA}" type="pres">
      <dgm:prSet presAssocID="{B80F4F47-E5EC-452F-84F1-920E6AAD2E5A}" presName="parTx" presStyleLbl="revTx" presStyleIdx="0" presStyleCnt="3">
        <dgm:presLayoutVars>
          <dgm:chMax val="0"/>
          <dgm:chPref val="0"/>
        </dgm:presLayoutVars>
      </dgm:prSet>
      <dgm:spPr/>
    </dgm:pt>
    <dgm:pt modelId="{B47052E3-0D71-4B22-8512-928EEBC85686}" type="pres">
      <dgm:prSet presAssocID="{15CFDEB3-2BFB-448E-B1CC-1612395DF4A1}" presName="sibTrans" presStyleCnt="0"/>
      <dgm:spPr/>
    </dgm:pt>
    <dgm:pt modelId="{AFA4EDC5-E595-4D68-B01D-2C58D65CE882}" type="pres">
      <dgm:prSet presAssocID="{BABA6F07-347E-4A0E-B727-0538075331AA}" presName="compNode" presStyleCnt="0"/>
      <dgm:spPr/>
    </dgm:pt>
    <dgm:pt modelId="{7EBC632E-EFDF-42EB-AFDD-C2A991FA8CDB}" type="pres">
      <dgm:prSet presAssocID="{BABA6F07-347E-4A0E-B727-0538075331AA}" presName="bgRect" presStyleLbl="bgShp" presStyleIdx="1" presStyleCnt="3"/>
      <dgm:spPr/>
    </dgm:pt>
    <dgm:pt modelId="{C364801D-FDCF-419D-B140-2C258C47D04F}" type="pres">
      <dgm:prSet presAssocID="{BABA6F07-347E-4A0E-B727-0538075331A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oney"/>
        </a:ext>
      </dgm:extLst>
    </dgm:pt>
    <dgm:pt modelId="{89A172EB-1427-409E-A491-118B073C5CF1}" type="pres">
      <dgm:prSet presAssocID="{BABA6F07-347E-4A0E-B727-0538075331AA}" presName="spaceRect" presStyleCnt="0"/>
      <dgm:spPr/>
    </dgm:pt>
    <dgm:pt modelId="{4D881434-F161-4BA9-9A00-4A43E26291AB}" type="pres">
      <dgm:prSet presAssocID="{BABA6F07-347E-4A0E-B727-0538075331AA}" presName="parTx" presStyleLbl="revTx" presStyleIdx="1" presStyleCnt="3">
        <dgm:presLayoutVars>
          <dgm:chMax val="0"/>
          <dgm:chPref val="0"/>
        </dgm:presLayoutVars>
      </dgm:prSet>
      <dgm:spPr/>
    </dgm:pt>
    <dgm:pt modelId="{6A43B2D4-348D-41F1-A960-9C3BA41EDCB1}" type="pres">
      <dgm:prSet presAssocID="{C2B9623D-54DF-4490-A60C-00A90163C5B8}" presName="sibTrans" presStyleCnt="0"/>
      <dgm:spPr/>
    </dgm:pt>
    <dgm:pt modelId="{DF1A06E3-05ED-4E44-88B6-A0CB4B5838B9}" type="pres">
      <dgm:prSet presAssocID="{A112F8A2-05D1-4918-8CB6-7458E4053720}" presName="compNode" presStyleCnt="0"/>
      <dgm:spPr/>
    </dgm:pt>
    <dgm:pt modelId="{988FB672-6A91-462C-9409-CCF510637BB4}" type="pres">
      <dgm:prSet presAssocID="{A112F8A2-05D1-4918-8CB6-7458E4053720}" presName="bgRect" presStyleLbl="bgShp" presStyleIdx="2" presStyleCnt="3"/>
      <dgm:spPr/>
    </dgm:pt>
    <dgm:pt modelId="{7CB81786-1C99-4B11-8C97-776A044E13E9}" type="pres">
      <dgm:prSet presAssocID="{A112F8A2-05D1-4918-8CB6-7458E405372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eting"/>
        </a:ext>
      </dgm:extLst>
    </dgm:pt>
    <dgm:pt modelId="{33915DAE-82C8-42F4-897F-D18CEB204AC7}" type="pres">
      <dgm:prSet presAssocID="{A112F8A2-05D1-4918-8CB6-7458E4053720}" presName="spaceRect" presStyleCnt="0"/>
      <dgm:spPr/>
    </dgm:pt>
    <dgm:pt modelId="{EFCA731B-149C-4489-9607-A5B289071410}" type="pres">
      <dgm:prSet presAssocID="{A112F8A2-05D1-4918-8CB6-7458E4053720}" presName="parTx" presStyleLbl="revTx" presStyleIdx="2" presStyleCnt="3">
        <dgm:presLayoutVars>
          <dgm:chMax val="0"/>
          <dgm:chPref val="0"/>
        </dgm:presLayoutVars>
      </dgm:prSet>
      <dgm:spPr/>
    </dgm:pt>
  </dgm:ptLst>
  <dgm:cxnLst>
    <dgm:cxn modelId="{84762819-F663-4951-BA4E-999C597A2B30}" type="presOf" srcId="{B80F4F47-E5EC-452F-84F1-920E6AAD2E5A}" destId="{75F64C31-9687-4F0F-BB9C-1F322084C7FA}" srcOrd="0" destOrd="0" presId="urn:microsoft.com/office/officeart/2018/2/layout/IconVerticalSolidList"/>
    <dgm:cxn modelId="{F1EFD725-46C4-4526-96BF-0E5D645D07C0}" srcId="{56F37D9A-25D8-45B5-BD76-4477BAE53FF0}" destId="{B80F4F47-E5EC-452F-84F1-920E6AAD2E5A}" srcOrd="0" destOrd="0" parTransId="{407D278D-B397-4695-BD2C-E648EC498C1F}" sibTransId="{15CFDEB3-2BFB-448E-B1CC-1612395DF4A1}"/>
    <dgm:cxn modelId="{74357165-9EC7-4754-9784-70778E68AF58}" type="presOf" srcId="{BABA6F07-347E-4A0E-B727-0538075331AA}" destId="{4D881434-F161-4BA9-9A00-4A43E26291AB}" srcOrd="0" destOrd="0" presId="urn:microsoft.com/office/officeart/2018/2/layout/IconVerticalSolidList"/>
    <dgm:cxn modelId="{2DD4194B-9CF8-4899-9270-AD38ABEBA8B2}" type="presOf" srcId="{A112F8A2-05D1-4918-8CB6-7458E4053720}" destId="{EFCA731B-149C-4489-9607-A5B289071410}" srcOrd="0" destOrd="0" presId="urn:microsoft.com/office/officeart/2018/2/layout/IconVerticalSolidList"/>
    <dgm:cxn modelId="{DD83DF6C-1E26-483A-8657-8A5D3537C543}" type="presOf" srcId="{56F37D9A-25D8-45B5-BD76-4477BAE53FF0}" destId="{8F80F7E8-BBA7-4E44-AD6E-D8D252C080CF}" srcOrd="0" destOrd="0" presId="urn:microsoft.com/office/officeart/2018/2/layout/IconVerticalSolidList"/>
    <dgm:cxn modelId="{9784468B-EA5E-4397-8549-D89A192B93F6}" srcId="{56F37D9A-25D8-45B5-BD76-4477BAE53FF0}" destId="{A112F8A2-05D1-4918-8CB6-7458E4053720}" srcOrd="2" destOrd="0" parTransId="{0E7578AD-6212-4F97-BF45-8583C981F3CC}" sibTransId="{363EEE63-909F-4F0A-BAC3-38F99CC817CE}"/>
    <dgm:cxn modelId="{3D8E719A-EB3F-4764-B52B-EE6BE51614F2}" srcId="{56F37D9A-25D8-45B5-BD76-4477BAE53FF0}" destId="{BABA6F07-347E-4A0E-B727-0538075331AA}" srcOrd="1" destOrd="0" parTransId="{DE346F83-09D7-4194-8714-25C06BBA449E}" sibTransId="{C2B9623D-54DF-4490-A60C-00A90163C5B8}"/>
    <dgm:cxn modelId="{82037988-4194-4BC5-BC54-D8B84089FF11}" type="presParOf" srcId="{8F80F7E8-BBA7-4E44-AD6E-D8D252C080CF}" destId="{8B701269-B22F-44B8-9840-22C8986E0C1C}" srcOrd="0" destOrd="0" presId="urn:microsoft.com/office/officeart/2018/2/layout/IconVerticalSolidList"/>
    <dgm:cxn modelId="{84360293-91F6-4ADD-B79D-1E1BD5B415D0}" type="presParOf" srcId="{8B701269-B22F-44B8-9840-22C8986E0C1C}" destId="{1D76000D-DB88-4D17-A049-9A6CFA2FD957}" srcOrd="0" destOrd="0" presId="urn:microsoft.com/office/officeart/2018/2/layout/IconVerticalSolidList"/>
    <dgm:cxn modelId="{269242FE-FF6A-40B9-AEAC-85AA70B16DFD}" type="presParOf" srcId="{8B701269-B22F-44B8-9840-22C8986E0C1C}" destId="{1FB253C7-3017-40BC-A270-B1A24EBD1FEE}" srcOrd="1" destOrd="0" presId="urn:microsoft.com/office/officeart/2018/2/layout/IconVerticalSolidList"/>
    <dgm:cxn modelId="{B219A4C9-FFF1-4564-BACF-A701DBD8806B}" type="presParOf" srcId="{8B701269-B22F-44B8-9840-22C8986E0C1C}" destId="{B86DC6A2-609D-48C6-8F4D-2A6786EB7DA4}" srcOrd="2" destOrd="0" presId="urn:microsoft.com/office/officeart/2018/2/layout/IconVerticalSolidList"/>
    <dgm:cxn modelId="{A24B488B-75B1-45A4-B9A8-4DA23970180D}" type="presParOf" srcId="{8B701269-B22F-44B8-9840-22C8986E0C1C}" destId="{75F64C31-9687-4F0F-BB9C-1F322084C7FA}" srcOrd="3" destOrd="0" presId="urn:microsoft.com/office/officeart/2018/2/layout/IconVerticalSolidList"/>
    <dgm:cxn modelId="{BF2CE0B5-D3A4-449E-B355-9F32FC78DF58}" type="presParOf" srcId="{8F80F7E8-BBA7-4E44-AD6E-D8D252C080CF}" destId="{B47052E3-0D71-4B22-8512-928EEBC85686}" srcOrd="1" destOrd="0" presId="urn:microsoft.com/office/officeart/2018/2/layout/IconVerticalSolidList"/>
    <dgm:cxn modelId="{F16A4495-F788-4866-9601-65C66FA101FD}" type="presParOf" srcId="{8F80F7E8-BBA7-4E44-AD6E-D8D252C080CF}" destId="{AFA4EDC5-E595-4D68-B01D-2C58D65CE882}" srcOrd="2" destOrd="0" presId="urn:microsoft.com/office/officeart/2018/2/layout/IconVerticalSolidList"/>
    <dgm:cxn modelId="{8531DE64-0B56-473B-BABD-B973D246715B}" type="presParOf" srcId="{AFA4EDC5-E595-4D68-B01D-2C58D65CE882}" destId="{7EBC632E-EFDF-42EB-AFDD-C2A991FA8CDB}" srcOrd="0" destOrd="0" presId="urn:microsoft.com/office/officeart/2018/2/layout/IconVerticalSolidList"/>
    <dgm:cxn modelId="{EAAFA5D7-D78B-417B-B4BE-BFB3A4D39479}" type="presParOf" srcId="{AFA4EDC5-E595-4D68-B01D-2C58D65CE882}" destId="{C364801D-FDCF-419D-B140-2C258C47D04F}" srcOrd="1" destOrd="0" presId="urn:microsoft.com/office/officeart/2018/2/layout/IconVerticalSolidList"/>
    <dgm:cxn modelId="{AF8F10A5-BB98-4005-9176-596A1A2DD176}" type="presParOf" srcId="{AFA4EDC5-E595-4D68-B01D-2C58D65CE882}" destId="{89A172EB-1427-409E-A491-118B073C5CF1}" srcOrd="2" destOrd="0" presId="urn:microsoft.com/office/officeart/2018/2/layout/IconVerticalSolidList"/>
    <dgm:cxn modelId="{BD9E5BEA-6B6C-4E68-9BFE-D038C900AB28}" type="presParOf" srcId="{AFA4EDC5-E595-4D68-B01D-2C58D65CE882}" destId="{4D881434-F161-4BA9-9A00-4A43E26291AB}" srcOrd="3" destOrd="0" presId="urn:microsoft.com/office/officeart/2018/2/layout/IconVerticalSolidList"/>
    <dgm:cxn modelId="{965F9B57-4D05-4368-8F95-F4855FEC0621}" type="presParOf" srcId="{8F80F7E8-BBA7-4E44-AD6E-D8D252C080CF}" destId="{6A43B2D4-348D-41F1-A960-9C3BA41EDCB1}" srcOrd="3" destOrd="0" presId="urn:microsoft.com/office/officeart/2018/2/layout/IconVerticalSolidList"/>
    <dgm:cxn modelId="{B8FBC60C-3B17-4952-B53D-2C41C0D9F31B}" type="presParOf" srcId="{8F80F7E8-BBA7-4E44-AD6E-D8D252C080CF}" destId="{DF1A06E3-05ED-4E44-88B6-A0CB4B5838B9}" srcOrd="4" destOrd="0" presId="urn:microsoft.com/office/officeart/2018/2/layout/IconVerticalSolidList"/>
    <dgm:cxn modelId="{47A78A63-840C-4B5F-9E78-457466731497}" type="presParOf" srcId="{DF1A06E3-05ED-4E44-88B6-A0CB4B5838B9}" destId="{988FB672-6A91-462C-9409-CCF510637BB4}" srcOrd="0" destOrd="0" presId="urn:microsoft.com/office/officeart/2018/2/layout/IconVerticalSolidList"/>
    <dgm:cxn modelId="{C34DDD11-C008-4C83-8207-886E86A8F964}" type="presParOf" srcId="{DF1A06E3-05ED-4E44-88B6-A0CB4B5838B9}" destId="{7CB81786-1C99-4B11-8C97-776A044E13E9}" srcOrd="1" destOrd="0" presId="urn:microsoft.com/office/officeart/2018/2/layout/IconVerticalSolidList"/>
    <dgm:cxn modelId="{5C444758-CF6F-45EB-8536-4FE174F84E30}" type="presParOf" srcId="{DF1A06E3-05ED-4E44-88B6-A0CB4B5838B9}" destId="{33915DAE-82C8-42F4-897F-D18CEB204AC7}" srcOrd="2" destOrd="0" presId="urn:microsoft.com/office/officeart/2018/2/layout/IconVerticalSolidList"/>
    <dgm:cxn modelId="{3C4488CA-E1B4-4206-8C1D-F94C570922BD}" type="presParOf" srcId="{DF1A06E3-05ED-4E44-88B6-A0CB4B5838B9}" destId="{EFCA731B-149C-4489-9607-A5B28907141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76000D-DB88-4D17-A049-9A6CFA2FD957}">
      <dsp:nvSpPr>
        <dsp:cNvPr id="0" name=""/>
        <dsp:cNvSpPr/>
      </dsp:nvSpPr>
      <dsp:spPr>
        <a:xfrm>
          <a:off x="0" y="451"/>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B253C7-3017-40BC-A270-B1A24EBD1FEE}">
      <dsp:nvSpPr>
        <dsp:cNvPr id="0" name=""/>
        <dsp:cNvSpPr/>
      </dsp:nvSpPr>
      <dsp:spPr>
        <a:xfrm>
          <a:off x="319707" y="238250"/>
          <a:ext cx="581285" cy="5812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5F64C31-9687-4F0F-BB9C-1F322084C7FA}">
      <dsp:nvSpPr>
        <dsp:cNvPr id="0" name=""/>
        <dsp:cNvSpPr/>
      </dsp:nvSpPr>
      <dsp:spPr>
        <a:xfrm>
          <a:off x="1220699" y="451"/>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1111250">
            <a:lnSpc>
              <a:spcPct val="100000"/>
            </a:lnSpc>
            <a:spcBef>
              <a:spcPct val="0"/>
            </a:spcBef>
            <a:spcAft>
              <a:spcPct val="35000"/>
            </a:spcAft>
            <a:buNone/>
          </a:pPr>
          <a:r>
            <a:rPr lang="en-US" sz="2500" b="1" kern="1200"/>
            <a:t>Eligible: </a:t>
          </a:r>
          <a:r>
            <a:rPr lang="en-US" sz="2500" b="0" kern="1200">
              <a:solidFill>
                <a:srgbClr val="003764"/>
              </a:solidFill>
            </a:rPr>
            <a:t>CTC</a:t>
          </a:r>
          <a:r>
            <a:rPr lang="en-US" sz="2500" b="1" kern="1200">
              <a:solidFill>
                <a:srgbClr val="003764"/>
              </a:solidFill>
            </a:rPr>
            <a:t> </a:t>
          </a:r>
          <a:r>
            <a:rPr lang="en-US" sz="2500" kern="1200">
              <a:solidFill>
                <a:srgbClr val="003764"/>
              </a:solidFill>
            </a:rPr>
            <a:t>Colleges</a:t>
          </a:r>
          <a:r>
            <a:rPr lang="en-US" sz="2500" kern="1200">
              <a:solidFill>
                <a:srgbClr val="003764"/>
              </a:solidFill>
              <a:latin typeface="Franklin Gothic Medium"/>
            </a:rPr>
            <a:t> </a:t>
          </a:r>
          <a:r>
            <a:rPr lang="en-US" sz="2500" b="0" kern="1200">
              <a:solidFill>
                <a:srgbClr val="003764"/>
              </a:solidFill>
              <a:latin typeface="Franklin Gothic Book"/>
            </a:rPr>
            <a:t>(meet Pell Plus threshold, </a:t>
          </a:r>
          <a:r>
            <a:rPr lang="en-US" sz="2500" b="0" kern="1200">
              <a:solidFill>
                <a:srgbClr val="003764"/>
              </a:solidFill>
              <a:latin typeface="Calibri"/>
              <a:ea typeface="Calibri"/>
              <a:cs typeface="Calibri"/>
            </a:rPr>
            <a:t>at least $50,000*)</a:t>
          </a:r>
          <a:endParaRPr lang="en-US" sz="2500" b="0" kern="1200">
            <a:solidFill>
              <a:srgbClr val="003764"/>
            </a:solidFill>
            <a:latin typeface="Franklin Gothic Book"/>
          </a:endParaRPr>
        </a:p>
      </dsp:txBody>
      <dsp:txXfrm>
        <a:off x="1220699" y="451"/>
        <a:ext cx="6646693" cy="1056883"/>
      </dsp:txXfrm>
    </dsp:sp>
    <dsp:sp modelId="{7EBC632E-EFDF-42EB-AFDD-C2A991FA8CDB}">
      <dsp:nvSpPr>
        <dsp:cNvPr id="0" name=""/>
        <dsp:cNvSpPr/>
      </dsp:nvSpPr>
      <dsp:spPr>
        <a:xfrm>
          <a:off x="0" y="1321555"/>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64801D-FDCF-419D-B140-2C258C47D04F}">
      <dsp:nvSpPr>
        <dsp:cNvPr id="0" name=""/>
        <dsp:cNvSpPr/>
      </dsp:nvSpPr>
      <dsp:spPr>
        <a:xfrm>
          <a:off x="319707" y="1559354"/>
          <a:ext cx="581285" cy="5812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881434-F161-4BA9-9A00-4A43E26291AB}">
      <dsp:nvSpPr>
        <dsp:cNvPr id="0" name=""/>
        <dsp:cNvSpPr/>
      </dsp:nvSpPr>
      <dsp:spPr>
        <a:xfrm>
          <a:off x="1220699" y="1321555"/>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1111250">
            <a:lnSpc>
              <a:spcPct val="100000"/>
            </a:lnSpc>
            <a:spcBef>
              <a:spcPct val="0"/>
            </a:spcBef>
            <a:spcAft>
              <a:spcPct val="35000"/>
            </a:spcAft>
            <a:buNone/>
          </a:pPr>
          <a:r>
            <a:rPr lang="en-US" sz="2500" b="1" kern="1200"/>
            <a:t>Funding Available: </a:t>
          </a:r>
          <a:r>
            <a:rPr lang="en-US" sz="2500" kern="1200">
              <a:latin typeface="Franklin Gothic Book"/>
            </a:rPr>
            <a:t>Initial Planning Numbers</a:t>
          </a:r>
        </a:p>
      </dsp:txBody>
      <dsp:txXfrm>
        <a:off x="1220699" y="1321555"/>
        <a:ext cx="6646693" cy="1056883"/>
      </dsp:txXfrm>
    </dsp:sp>
    <dsp:sp modelId="{988FB672-6A91-462C-9409-CCF510637BB4}">
      <dsp:nvSpPr>
        <dsp:cNvPr id="0" name=""/>
        <dsp:cNvSpPr/>
      </dsp:nvSpPr>
      <dsp:spPr>
        <a:xfrm>
          <a:off x="0" y="2598027"/>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B81786-1C99-4B11-8C97-776A044E13E9}">
      <dsp:nvSpPr>
        <dsp:cNvPr id="0" name=""/>
        <dsp:cNvSpPr/>
      </dsp:nvSpPr>
      <dsp:spPr>
        <a:xfrm>
          <a:off x="319707" y="2880457"/>
          <a:ext cx="581285" cy="58128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FCA731B-149C-4489-9607-A5B289071410}">
      <dsp:nvSpPr>
        <dsp:cNvPr id="0" name=""/>
        <dsp:cNvSpPr/>
      </dsp:nvSpPr>
      <dsp:spPr>
        <a:xfrm>
          <a:off x="1220699" y="2642659"/>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1111250">
            <a:lnSpc>
              <a:spcPct val="100000"/>
            </a:lnSpc>
            <a:spcBef>
              <a:spcPct val="0"/>
            </a:spcBef>
            <a:spcAft>
              <a:spcPct val="35000"/>
            </a:spcAft>
            <a:buNone/>
          </a:pPr>
          <a:r>
            <a:rPr lang="en-US" sz="2500" b="1" kern="1200"/>
            <a:t>Process:</a:t>
          </a:r>
          <a:r>
            <a:rPr lang="en-US" sz="2500" b="1" kern="1200">
              <a:latin typeface="Franklin Gothic Medium"/>
            </a:rPr>
            <a:t> </a:t>
          </a:r>
          <a:r>
            <a:rPr lang="en-US" sz="2500" b="0" kern="1200"/>
            <a:t>Apply in OGMS, SBCTC Approval</a:t>
          </a:r>
        </a:p>
      </dsp:txBody>
      <dsp:txXfrm>
        <a:off x="1220699" y="2642659"/>
        <a:ext cx="6646693" cy="10568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76000D-DB88-4D17-A049-9A6CFA2FD957}">
      <dsp:nvSpPr>
        <dsp:cNvPr id="0" name=""/>
        <dsp:cNvSpPr/>
      </dsp:nvSpPr>
      <dsp:spPr>
        <a:xfrm>
          <a:off x="0" y="451"/>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B253C7-3017-40BC-A270-B1A24EBD1FEE}">
      <dsp:nvSpPr>
        <dsp:cNvPr id="0" name=""/>
        <dsp:cNvSpPr/>
      </dsp:nvSpPr>
      <dsp:spPr>
        <a:xfrm>
          <a:off x="319707" y="238250"/>
          <a:ext cx="581285" cy="5812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5F64C31-9687-4F0F-BB9C-1F322084C7FA}">
      <dsp:nvSpPr>
        <dsp:cNvPr id="0" name=""/>
        <dsp:cNvSpPr/>
      </dsp:nvSpPr>
      <dsp:spPr>
        <a:xfrm>
          <a:off x="1220699" y="451"/>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844550">
            <a:lnSpc>
              <a:spcPct val="100000"/>
            </a:lnSpc>
            <a:spcBef>
              <a:spcPct val="0"/>
            </a:spcBef>
            <a:spcAft>
              <a:spcPct val="35000"/>
            </a:spcAft>
            <a:buNone/>
          </a:pPr>
          <a:r>
            <a:rPr lang="en-US" sz="1900" b="1" kern="1200"/>
            <a:t>Eligible:</a:t>
          </a:r>
          <a:r>
            <a:rPr lang="en-US" sz="1900" b="0" kern="1200"/>
            <a:t> </a:t>
          </a:r>
          <a:r>
            <a:rPr lang="en-US" sz="1900" b="0" kern="1200">
              <a:solidFill>
                <a:schemeClr val="tx1"/>
              </a:solidFill>
              <a:latin typeface="Calibri"/>
              <a:ea typeface="Calibri"/>
              <a:cs typeface="Calibri"/>
            </a:rPr>
            <a:t>WA Community and Technical </a:t>
          </a:r>
          <a:r>
            <a:rPr lang="en-US" sz="1900" kern="1200">
              <a:solidFill>
                <a:schemeClr val="tx1"/>
              </a:solidFill>
              <a:latin typeface="Franklin Gothic Book"/>
            </a:rPr>
            <a:t>Colleges</a:t>
          </a:r>
          <a:r>
            <a:rPr lang="en-US" sz="1900" kern="1200">
              <a:solidFill>
                <a:schemeClr val="tx1"/>
              </a:solidFill>
            </a:rPr>
            <a:t> with Corrections Centers</a:t>
          </a:r>
        </a:p>
      </dsp:txBody>
      <dsp:txXfrm>
        <a:off x="1220699" y="451"/>
        <a:ext cx="6646693" cy="1056883"/>
      </dsp:txXfrm>
    </dsp:sp>
    <dsp:sp modelId="{7EBC632E-EFDF-42EB-AFDD-C2A991FA8CDB}">
      <dsp:nvSpPr>
        <dsp:cNvPr id="0" name=""/>
        <dsp:cNvSpPr/>
      </dsp:nvSpPr>
      <dsp:spPr>
        <a:xfrm>
          <a:off x="0" y="1321555"/>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64801D-FDCF-419D-B140-2C258C47D04F}">
      <dsp:nvSpPr>
        <dsp:cNvPr id="0" name=""/>
        <dsp:cNvSpPr/>
      </dsp:nvSpPr>
      <dsp:spPr>
        <a:xfrm>
          <a:off x="319707" y="1559354"/>
          <a:ext cx="581285" cy="5812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881434-F161-4BA9-9A00-4A43E26291AB}">
      <dsp:nvSpPr>
        <dsp:cNvPr id="0" name=""/>
        <dsp:cNvSpPr/>
      </dsp:nvSpPr>
      <dsp:spPr>
        <a:xfrm>
          <a:off x="1220699" y="1321555"/>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844550">
            <a:lnSpc>
              <a:spcPct val="100000"/>
            </a:lnSpc>
            <a:spcBef>
              <a:spcPct val="0"/>
            </a:spcBef>
            <a:spcAft>
              <a:spcPct val="35000"/>
            </a:spcAft>
            <a:buNone/>
          </a:pPr>
          <a:r>
            <a:rPr lang="en-US" sz="1900" b="1" kern="1200"/>
            <a:t>Funding Available: </a:t>
          </a:r>
          <a:r>
            <a:rPr lang="en-US" sz="1900" kern="1200"/>
            <a:t>$130,130*</a:t>
          </a:r>
        </a:p>
      </dsp:txBody>
      <dsp:txXfrm>
        <a:off x="1220699" y="1321555"/>
        <a:ext cx="6646693" cy="1056883"/>
      </dsp:txXfrm>
    </dsp:sp>
    <dsp:sp modelId="{988FB672-6A91-462C-9409-CCF510637BB4}">
      <dsp:nvSpPr>
        <dsp:cNvPr id="0" name=""/>
        <dsp:cNvSpPr/>
      </dsp:nvSpPr>
      <dsp:spPr>
        <a:xfrm>
          <a:off x="0" y="2642659"/>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B81786-1C99-4B11-8C97-776A044E13E9}">
      <dsp:nvSpPr>
        <dsp:cNvPr id="0" name=""/>
        <dsp:cNvSpPr/>
      </dsp:nvSpPr>
      <dsp:spPr>
        <a:xfrm>
          <a:off x="319707" y="2880457"/>
          <a:ext cx="581285" cy="58128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FCA731B-149C-4489-9607-A5B289071410}">
      <dsp:nvSpPr>
        <dsp:cNvPr id="0" name=""/>
        <dsp:cNvSpPr/>
      </dsp:nvSpPr>
      <dsp:spPr>
        <a:xfrm>
          <a:off x="1220699" y="2642659"/>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844550">
            <a:lnSpc>
              <a:spcPct val="100000"/>
            </a:lnSpc>
            <a:spcBef>
              <a:spcPct val="0"/>
            </a:spcBef>
            <a:spcAft>
              <a:spcPct val="35000"/>
            </a:spcAft>
            <a:buNone/>
          </a:pPr>
          <a:r>
            <a:rPr lang="en-US" sz="1900" b="1" kern="1200"/>
            <a:t>Process: </a:t>
          </a:r>
          <a:r>
            <a:rPr lang="en-US" sz="1900" kern="1200"/>
            <a:t>Consensus among Corrections Dean and Directors based upon needs/priorities, Apply in OGMS, SBCTC </a:t>
          </a:r>
          <a:r>
            <a:rPr lang="en-US" sz="1900" kern="1200">
              <a:latin typeface="Franklin Gothic Book"/>
            </a:rPr>
            <a:t>Review and Approval</a:t>
          </a:r>
        </a:p>
      </dsp:txBody>
      <dsp:txXfrm>
        <a:off x="1220699" y="2642659"/>
        <a:ext cx="6646693" cy="10568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76000D-DB88-4D17-A049-9A6CFA2FD957}">
      <dsp:nvSpPr>
        <dsp:cNvPr id="0" name=""/>
        <dsp:cNvSpPr/>
      </dsp:nvSpPr>
      <dsp:spPr>
        <a:xfrm>
          <a:off x="0" y="451"/>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B253C7-3017-40BC-A270-B1A24EBD1FEE}">
      <dsp:nvSpPr>
        <dsp:cNvPr id="0" name=""/>
        <dsp:cNvSpPr/>
      </dsp:nvSpPr>
      <dsp:spPr>
        <a:xfrm>
          <a:off x="319707" y="238250"/>
          <a:ext cx="581285" cy="5812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5F64C31-9687-4F0F-BB9C-1F322084C7FA}">
      <dsp:nvSpPr>
        <dsp:cNvPr id="0" name=""/>
        <dsp:cNvSpPr/>
      </dsp:nvSpPr>
      <dsp:spPr>
        <a:xfrm>
          <a:off x="1220699" y="451"/>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1111250">
            <a:lnSpc>
              <a:spcPct val="100000"/>
            </a:lnSpc>
            <a:spcBef>
              <a:spcPct val="0"/>
            </a:spcBef>
            <a:spcAft>
              <a:spcPct val="35000"/>
            </a:spcAft>
            <a:buNone/>
          </a:pPr>
          <a:r>
            <a:rPr lang="en-US" sz="2500" b="1" kern="1200"/>
            <a:t>Eligible: </a:t>
          </a:r>
          <a:r>
            <a:rPr lang="en-US" sz="2500" b="0" kern="1200">
              <a:solidFill>
                <a:schemeClr val="tx1"/>
              </a:solidFill>
              <a:latin typeface="Franklin Gothic Book"/>
              <a:ea typeface="Calibri"/>
              <a:cs typeface="Calibri"/>
            </a:rPr>
            <a:t>WA Community and Technical </a:t>
          </a:r>
          <a:r>
            <a:rPr lang="en-US" sz="2500" kern="1200">
              <a:solidFill>
                <a:schemeClr val="tx1"/>
              </a:solidFill>
              <a:latin typeface="Franklin Gothic Book"/>
              <a:ea typeface="Calibri"/>
              <a:cs typeface="Calibri"/>
            </a:rPr>
            <a:t>Colleges</a:t>
          </a:r>
        </a:p>
      </dsp:txBody>
      <dsp:txXfrm>
        <a:off x="1220699" y="451"/>
        <a:ext cx="6646693" cy="1056883"/>
      </dsp:txXfrm>
    </dsp:sp>
    <dsp:sp modelId="{7EBC632E-EFDF-42EB-AFDD-C2A991FA8CDB}">
      <dsp:nvSpPr>
        <dsp:cNvPr id="0" name=""/>
        <dsp:cNvSpPr/>
      </dsp:nvSpPr>
      <dsp:spPr>
        <a:xfrm>
          <a:off x="0" y="1321555"/>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64801D-FDCF-419D-B140-2C258C47D04F}">
      <dsp:nvSpPr>
        <dsp:cNvPr id="0" name=""/>
        <dsp:cNvSpPr/>
      </dsp:nvSpPr>
      <dsp:spPr>
        <a:xfrm>
          <a:off x="319707" y="1559354"/>
          <a:ext cx="581285" cy="5812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881434-F161-4BA9-9A00-4A43E26291AB}">
      <dsp:nvSpPr>
        <dsp:cNvPr id="0" name=""/>
        <dsp:cNvSpPr/>
      </dsp:nvSpPr>
      <dsp:spPr>
        <a:xfrm>
          <a:off x="1220699" y="1321555"/>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1111250">
            <a:lnSpc>
              <a:spcPct val="100000"/>
            </a:lnSpc>
            <a:spcBef>
              <a:spcPct val="0"/>
            </a:spcBef>
            <a:spcAft>
              <a:spcPct val="35000"/>
            </a:spcAft>
            <a:buNone/>
          </a:pPr>
          <a:r>
            <a:rPr lang="en-US" sz="2500" b="1" kern="1200"/>
            <a:t>Funding Available: </a:t>
          </a:r>
          <a:r>
            <a:rPr lang="en-US" sz="2500" kern="1200"/>
            <a:t>$30,000 per college*</a:t>
          </a:r>
        </a:p>
      </dsp:txBody>
      <dsp:txXfrm>
        <a:off x="1220699" y="1321555"/>
        <a:ext cx="6646693" cy="1056883"/>
      </dsp:txXfrm>
    </dsp:sp>
    <dsp:sp modelId="{988FB672-6A91-462C-9409-CCF510637BB4}">
      <dsp:nvSpPr>
        <dsp:cNvPr id="0" name=""/>
        <dsp:cNvSpPr/>
      </dsp:nvSpPr>
      <dsp:spPr>
        <a:xfrm>
          <a:off x="0" y="2598027"/>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B81786-1C99-4B11-8C97-776A044E13E9}">
      <dsp:nvSpPr>
        <dsp:cNvPr id="0" name=""/>
        <dsp:cNvSpPr/>
      </dsp:nvSpPr>
      <dsp:spPr>
        <a:xfrm>
          <a:off x="319707" y="2880457"/>
          <a:ext cx="581285" cy="58128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FCA731B-149C-4489-9607-A5B289071410}">
      <dsp:nvSpPr>
        <dsp:cNvPr id="0" name=""/>
        <dsp:cNvSpPr/>
      </dsp:nvSpPr>
      <dsp:spPr>
        <a:xfrm>
          <a:off x="1220699" y="2642659"/>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1111250">
            <a:lnSpc>
              <a:spcPct val="100000"/>
            </a:lnSpc>
            <a:spcBef>
              <a:spcPct val="0"/>
            </a:spcBef>
            <a:spcAft>
              <a:spcPct val="35000"/>
            </a:spcAft>
            <a:buNone/>
          </a:pPr>
          <a:r>
            <a:rPr lang="en-US" sz="2500" b="1" kern="1200"/>
            <a:t>Process: </a:t>
          </a:r>
          <a:r>
            <a:rPr lang="en-US" sz="2500" b="0" kern="1200"/>
            <a:t>Non-Competitive, Apply in OGMS, SBCTC </a:t>
          </a:r>
          <a:r>
            <a:rPr lang="en-US" sz="2500" b="0" kern="1200">
              <a:latin typeface="Franklin Gothic Book"/>
            </a:rPr>
            <a:t>Review and Approval</a:t>
          </a:r>
        </a:p>
      </dsp:txBody>
      <dsp:txXfrm>
        <a:off x="1220699" y="2642659"/>
        <a:ext cx="6646693" cy="10568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76000D-DB88-4D17-A049-9A6CFA2FD957}">
      <dsp:nvSpPr>
        <dsp:cNvPr id="0" name=""/>
        <dsp:cNvSpPr/>
      </dsp:nvSpPr>
      <dsp:spPr>
        <a:xfrm>
          <a:off x="0" y="451"/>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B253C7-3017-40BC-A270-B1A24EBD1FEE}">
      <dsp:nvSpPr>
        <dsp:cNvPr id="0" name=""/>
        <dsp:cNvSpPr/>
      </dsp:nvSpPr>
      <dsp:spPr>
        <a:xfrm>
          <a:off x="319707" y="238250"/>
          <a:ext cx="581285" cy="5812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5F64C31-9687-4F0F-BB9C-1F322084C7FA}">
      <dsp:nvSpPr>
        <dsp:cNvPr id="0" name=""/>
        <dsp:cNvSpPr/>
      </dsp:nvSpPr>
      <dsp:spPr>
        <a:xfrm>
          <a:off x="1220699" y="451"/>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1111250">
            <a:lnSpc>
              <a:spcPct val="100000"/>
            </a:lnSpc>
            <a:spcBef>
              <a:spcPct val="0"/>
            </a:spcBef>
            <a:spcAft>
              <a:spcPct val="35000"/>
            </a:spcAft>
            <a:buNone/>
          </a:pPr>
          <a:r>
            <a:rPr lang="en-US" sz="2500" b="1" kern="1200"/>
            <a:t>Eligible: </a:t>
          </a:r>
          <a:r>
            <a:rPr lang="en-US" sz="2500" kern="1200">
              <a:solidFill>
                <a:schemeClr val="tx1"/>
              </a:solidFill>
              <a:latin typeface="Franklin Gothic Book"/>
              <a:ea typeface="Calibri"/>
              <a:cs typeface="Calibri"/>
            </a:rPr>
            <a:t>WA Community and Technical College</a:t>
          </a:r>
          <a:r>
            <a:rPr lang="en-US" sz="2500" kern="1200">
              <a:solidFill>
                <a:srgbClr val="000000"/>
              </a:solidFill>
              <a:latin typeface="Calibri"/>
              <a:ea typeface="Calibri"/>
              <a:cs typeface="Calibri"/>
            </a:rPr>
            <a:t>s</a:t>
          </a:r>
          <a:endParaRPr lang="en-US" sz="2500" kern="1200"/>
        </a:p>
      </dsp:txBody>
      <dsp:txXfrm>
        <a:off x="1220699" y="451"/>
        <a:ext cx="6646693" cy="1056883"/>
      </dsp:txXfrm>
    </dsp:sp>
    <dsp:sp modelId="{7EBC632E-EFDF-42EB-AFDD-C2A991FA8CDB}">
      <dsp:nvSpPr>
        <dsp:cNvPr id="0" name=""/>
        <dsp:cNvSpPr/>
      </dsp:nvSpPr>
      <dsp:spPr>
        <a:xfrm>
          <a:off x="0" y="1321555"/>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64801D-FDCF-419D-B140-2C258C47D04F}">
      <dsp:nvSpPr>
        <dsp:cNvPr id="0" name=""/>
        <dsp:cNvSpPr/>
      </dsp:nvSpPr>
      <dsp:spPr>
        <a:xfrm>
          <a:off x="319707" y="1559354"/>
          <a:ext cx="581285" cy="5812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881434-F161-4BA9-9A00-4A43E26291AB}">
      <dsp:nvSpPr>
        <dsp:cNvPr id="0" name=""/>
        <dsp:cNvSpPr/>
      </dsp:nvSpPr>
      <dsp:spPr>
        <a:xfrm>
          <a:off x="1220699" y="1321555"/>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1111250">
            <a:lnSpc>
              <a:spcPct val="100000"/>
            </a:lnSpc>
            <a:spcBef>
              <a:spcPct val="0"/>
            </a:spcBef>
            <a:spcAft>
              <a:spcPct val="35000"/>
            </a:spcAft>
            <a:buNone/>
          </a:pPr>
          <a:r>
            <a:rPr lang="en-US" sz="2500" b="1" kern="1200"/>
            <a:t>Funding Available: </a:t>
          </a:r>
          <a:r>
            <a:rPr lang="en-US" sz="2500" kern="1200"/>
            <a:t>$100,000</a:t>
          </a:r>
          <a:r>
            <a:rPr lang="en-US" sz="2500" kern="1200">
              <a:latin typeface="Franklin Gothic Medium"/>
            </a:rPr>
            <a:t>*, </a:t>
          </a:r>
          <a:r>
            <a:rPr lang="en-US" sz="2500" b="0" u="sng" kern="1200">
              <a:latin typeface="Franklin Gothic Book"/>
            </a:rPr>
            <a:t>up to $20,000</a:t>
          </a:r>
          <a:r>
            <a:rPr lang="en-US" sz="2500" b="0" kern="1200">
              <a:latin typeface="Franklin Gothic Book"/>
            </a:rPr>
            <a:t> per college</a:t>
          </a:r>
        </a:p>
      </dsp:txBody>
      <dsp:txXfrm>
        <a:off x="1220699" y="1321555"/>
        <a:ext cx="6646693" cy="1056883"/>
      </dsp:txXfrm>
    </dsp:sp>
    <dsp:sp modelId="{988FB672-6A91-462C-9409-CCF510637BB4}">
      <dsp:nvSpPr>
        <dsp:cNvPr id="0" name=""/>
        <dsp:cNvSpPr/>
      </dsp:nvSpPr>
      <dsp:spPr>
        <a:xfrm>
          <a:off x="0" y="2642659"/>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B81786-1C99-4B11-8C97-776A044E13E9}">
      <dsp:nvSpPr>
        <dsp:cNvPr id="0" name=""/>
        <dsp:cNvSpPr/>
      </dsp:nvSpPr>
      <dsp:spPr>
        <a:xfrm>
          <a:off x="319707" y="2880457"/>
          <a:ext cx="581285" cy="58128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FCA731B-149C-4489-9607-A5B289071410}">
      <dsp:nvSpPr>
        <dsp:cNvPr id="0" name=""/>
        <dsp:cNvSpPr/>
      </dsp:nvSpPr>
      <dsp:spPr>
        <a:xfrm>
          <a:off x="1220699" y="2642659"/>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1111250">
            <a:lnSpc>
              <a:spcPct val="100000"/>
            </a:lnSpc>
            <a:spcBef>
              <a:spcPct val="0"/>
            </a:spcBef>
            <a:spcAft>
              <a:spcPct val="35000"/>
            </a:spcAft>
            <a:buNone/>
          </a:pPr>
          <a:r>
            <a:rPr lang="en-US" sz="2500" b="1" kern="1200"/>
            <a:t>Process: </a:t>
          </a:r>
          <a:r>
            <a:rPr lang="en-US" sz="2500" b="0" kern="1200"/>
            <a:t>Competitive, apply in OGMS, SBCTC </a:t>
          </a:r>
          <a:r>
            <a:rPr lang="en-US" sz="2500" b="0" kern="1200">
              <a:latin typeface="Franklin Gothic Book"/>
            </a:rPr>
            <a:t>Review and Approval</a:t>
          </a:r>
          <a:endParaRPr lang="en-US" sz="2500" kern="1200">
            <a:latin typeface="Franklin Gothic Book"/>
          </a:endParaRPr>
        </a:p>
      </dsp:txBody>
      <dsp:txXfrm>
        <a:off x="1220699" y="2642659"/>
        <a:ext cx="6646693" cy="10568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76000D-DB88-4D17-A049-9A6CFA2FD957}">
      <dsp:nvSpPr>
        <dsp:cNvPr id="0" name=""/>
        <dsp:cNvSpPr/>
      </dsp:nvSpPr>
      <dsp:spPr>
        <a:xfrm>
          <a:off x="0" y="451"/>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B253C7-3017-40BC-A270-B1A24EBD1FEE}">
      <dsp:nvSpPr>
        <dsp:cNvPr id="0" name=""/>
        <dsp:cNvSpPr/>
      </dsp:nvSpPr>
      <dsp:spPr>
        <a:xfrm>
          <a:off x="319707" y="238250"/>
          <a:ext cx="581285" cy="5812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5F64C31-9687-4F0F-BB9C-1F322084C7FA}">
      <dsp:nvSpPr>
        <dsp:cNvPr id="0" name=""/>
        <dsp:cNvSpPr/>
      </dsp:nvSpPr>
      <dsp:spPr>
        <a:xfrm>
          <a:off x="1220699" y="451"/>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977900">
            <a:lnSpc>
              <a:spcPct val="100000"/>
            </a:lnSpc>
            <a:spcBef>
              <a:spcPct val="0"/>
            </a:spcBef>
            <a:spcAft>
              <a:spcPct val="35000"/>
            </a:spcAft>
            <a:buNone/>
          </a:pPr>
          <a:r>
            <a:rPr lang="en-US" sz="2200" b="1" kern="1200"/>
            <a:t>Eligible:</a:t>
          </a:r>
          <a:r>
            <a:rPr lang="en-US" sz="2200" b="1" kern="1200">
              <a:latin typeface="Franklin Gothic Medium"/>
            </a:rPr>
            <a:t> </a:t>
          </a:r>
          <a:r>
            <a:rPr lang="en-US" sz="2200" b="0" kern="1200">
              <a:latin typeface="Franklin Gothic Book"/>
            </a:rPr>
            <a:t>WA</a:t>
          </a:r>
          <a:r>
            <a:rPr lang="en-US" sz="2200" b="1" kern="1200">
              <a:latin typeface="Franklin Gothic Book"/>
            </a:rPr>
            <a:t> </a:t>
          </a:r>
          <a:r>
            <a:rPr lang="en-US" sz="2200" b="0" kern="1200">
              <a:latin typeface="Franklin Gothic Book"/>
            </a:rPr>
            <a:t>Community and Technical Colleges</a:t>
          </a:r>
        </a:p>
      </dsp:txBody>
      <dsp:txXfrm>
        <a:off x="1220699" y="451"/>
        <a:ext cx="6646693" cy="1056883"/>
      </dsp:txXfrm>
    </dsp:sp>
    <dsp:sp modelId="{7EBC632E-EFDF-42EB-AFDD-C2A991FA8CDB}">
      <dsp:nvSpPr>
        <dsp:cNvPr id="0" name=""/>
        <dsp:cNvSpPr/>
      </dsp:nvSpPr>
      <dsp:spPr>
        <a:xfrm>
          <a:off x="0" y="1321555"/>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64801D-FDCF-419D-B140-2C258C47D04F}">
      <dsp:nvSpPr>
        <dsp:cNvPr id="0" name=""/>
        <dsp:cNvSpPr/>
      </dsp:nvSpPr>
      <dsp:spPr>
        <a:xfrm>
          <a:off x="319707" y="1559354"/>
          <a:ext cx="581285" cy="5812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D881434-F161-4BA9-9A00-4A43E26291AB}">
      <dsp:nvSpPr>
        <dsp:cNvPr id="0" name=""/>
        <dsp:cNvSpPr/>
      </dsp:nvSpPr>
      <dsp:spPr>
        <a:xfrm>
          <a:off x="1220699" y="1321555"/>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977900">
            <a:lnSpc>
              <a:spcPct val="100000"/>
            </a:lnSpc>
            <a:spcBef>
              <a:spcPct val="0"/>
            </a:spcBef>
            <a:spcAft>
              <a:spcPct val="35000"/>
            </a:spcAft>
            <a:buNone/>
          </a:pPr>
          <a:r>
            <a:rPr lang="en-US" sz="2200" b="1" kern="1200"/>
            <a:t>Funding Available: </a:t>
          </a:r>
          <a:r>
            <a:rPr lang="en-US" sz="2200" b="0" kern="1200"/>
            <a:t>TBD</a:t>
          </a:r>
          <a:r>
            <a:rPr lang="en-US" sz="2200" kern="1200"/>
            <a:t>*</a:t>
          </a:r>
        </a:p>
      </dsp:txBody>
      <dsp:txXfrm>
        <a:off x="1220699" y="1321555"/>
        <a:ext cx="6646693" cy="1056883"/>
      </dsp:txXfrm>
    </dsp:sp>
    <dsp:sp modelId="{988FB672-6A91-462C-9409-CCF510637BB4}">
      <dsp:nvSpPr>
        <dsp:cNvPr id="0" name=""/>
        <dsp:cNvSpPr/>
      </dsp:nvSpPr>
      <dsp:spPr>
        <a:xfrm>
          <a:off x="0" y="2642659"/>
          <a:ext cx="7867393" cy="1056883"/>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B81786-1C99-4B11-8C97-776A044E13E9}">
      <dsp:nvSpPr>
        <dsp:cNvPr id="0" name=""/>
        <dsp:cNvSpPr/>
      </dsp:nvSpPr>
      <dsp:spPr>
        <a:xfrm>
          <a:off x="319707" y="2880457"/>
          <a:ext cx="581285" cy="58128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FCA731B-149C-4489-9607-A5B289071410}">
      <dsp:nvSpPr>
        <dsp:cNvPr id="0" name=""/>
        <dsp:cNvSpPr/>
      </dsp:nvSpPr>
      <dsp:spPr>
        <a:xfrm>
          <a:off x="1220699" y="2642659"/>
          <a:ext cx="6646693" cy="10568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1853" tIns="111853" rIns="111853" bIns="111853" numCol="1" spcCol="1270" anchor="ctr" anchorCtr="0">
          <a:noAutofit/>
        </a:bodyPr>
        <a:lstStyle/>
        <a:p>
          <a:pPr marL="0" lvl="0" indent="0" algn="l" defTabSz="977900">
            <a:lnSpc>
              <a:spcPct val="100000"/>
            </a:lnSpc>
            <a:spcBef>
              <a:spcPct val="0"/>
            </a:spcBef>
            <a:spcAft>
              <a:spcPct val="35000"/>
            </a:spcAft>
            <a:buNone/>
          </a:pPr>
          <a:r>
            <a:rPr lang="en-US" sz="2200" b="1" kern="1200"/>
            <a:t>Process: </a:t>
          </a:r>
          <a:r>
            <a:rPr lang="en-US" sz="2200" kern="1200"/>
            <a:t>Competitive, Apply in OGMS, WEC Exec</a:t>
          </a:r>
          <a:r>
            <a:rPr lang="en-US" sz="2200" kern="1200">
              <a:latin typeface="Franklin Gothic Medium"/>
            </a:rPr>
            <a:t> </a:t>
          </a:r>
          <a:r>
            <a:rPr lang="en-US" sz="2200" kern="1200"/>
            <a:t>Meeting (May 12th), SBCTC </a:t>
          </a:r>
          <a:r>
            <a:rPr lang="en-US" sz="2200" kern="1200">
              <a:latin typeface="Franklin Gothic Book"/>
            </a:rPr>
            <a:t>Review and Approval</a:t>
          </a:r>
        </a:p>
      </dsp:txBody>
      <dsp:txXfrm>
        <a:off x="1220699" y="2642659"/>
        <a:ext cx="6646693" cy="105688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A7D8E9-3331-4291-9F17-3FF41B935400}" type="datetimeFigureOut">
              <a:rPr lang="en-US" smtClean="0"/>
              <a:t>2/23/2026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D60C177-458E-4ECB-97EC-7EDCBA19DAB6}" type="slidenum">
              <a:rPr lang="en-US" smtClean="0"/>
              <a:t>‹#›</a:t>
            </a:fld>
            <a:endParaRPr lang="en-US"/>
          </a:p>
        </p:txBody>
      </p:sp>
    </p:spTree>
    <p:extLst>
      <p:ext uri="{BB962C8B-B14F-4D97-AF65-F5344CB8AC3E}">
        <p14:creationId xmlns:p14="http://schemas.microsoft.com/office/powerpoint/2010/main" val="260993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6DBB64-96D6-42B0-8680-D8E44BBF474E}" type="datetimeFigureOut">
              <a:rPr lang="en-US" smtClean="0"/>
              <a:t>2/23/2026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384A02-D147-49A8-A06D-A5C08FF69055}" type="slidenum">
              <a:rPr lang="en-US" smtClean="0"/>
              <a:t>‹#›</a:t>
            </a:fld>
            <a:endParaRPr lang="en-US"/>
          </a:p>
        </p:txBody>
      </p:sp>
    </p:spTree>
    <p:extLst>
      <p:ext uri="{BB962C8B-B14F-4D97-AF65-F5344CB8AC3E}">
        <p14:creationId xmlns:p14="http://schemas.microsoft.com/office/powerpoint/2010/main" val="15346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84A02-D147-49A8-A06D-A5C08FF69055}" type="slidenum">
              <a:rPr lang="en-US" smtClean="0"/>
              <a:t>1</a:t>
            </a:fld>
            <a:endParaRPr lang="en-US"/>
          </a:p>
        </p:txBody>
      </p:sp>
    </p:spTree>
    <p:extLst>
      <p:ext uri="{BB962C8B-B14F-4D97-AF65-F5344CB8AC3E}">
        <p14:creationId xmlns:p14="http://schemas.microsoft.com/office/powerpoint/2010/main" val="855443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C212B-01A9-6A8B-1529-2A0488A34E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DE0E1F-E726-7065-01C7-E34703F7F0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226933-E1E2-5FFB-D3A4-EE1B1604A502}"/>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a:p>
            <a:endParaRPr lang="en-US" baseline="0">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3AF70B20-3345-43F2-5030-2016F40F5822}"/>
              </a:ext>
            </a:extLst>
          </p:cNvPr>
          <p:cNvSpPr>
            <a:spLocks noGrp="1"/>
          </p:cNvSpPr>
          <p:nvPr>
            <p:ph type="sldNum" sz="quarter" idx="10"/>
          </p:nvPr>
        </p:nvSpPr>
        <p:spPr/>
        <p:txBody>
          <a:bodyPr/>
          <a:lstStyle/>
          <a:p>
            <a:fld id="{87384A02-D147-49A8-A06D-A5C08FF69055}" type="slidenum">
              <a:rPr lang="en-US" smtClean="0"/>
              <a:t>12</a:t>
            </a:fld>
            <a:endParaRPr lang="en-US"/>
          </a:p>
        </p:txBody>
      </p:sp>
    </p:spTree>
    <p:extLst>
      <p:ext uri="{BB962C8B-B14F-4D97-AF65-F5344CB8AC3E}">
        <p14:creationId xmlns:p14="http://schemas.microsoft.com/office/powerpoint/2010/main" val="34467678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C212B-01A9-6A8B-1529-2A0488A34E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DE0E1F-E726-7065-01C7-E34703F7F0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226933-E1E2-5FFB-D3A4-EE1B1604A502}"/>
              </a:ext>
            </a:extLst>
          </p:cNvPr>
          <p:cNvSpPr>
            <a:spLocks noGrp="1"/>
          </p:cNvSpPr>
          <p:nvPr>
            <p:ph type="body" idx="1"/>
          </p:nvPr>
        </p:nvSpPr>
        <p:spPr/>
        <p:txBody>
          <a:bodyPr/>
          <a:lstStyle/>
          <a:p>
            <a:r>
              <a:rPr lang="en-US">
                <a:ea typeface="Calibri"/>
                <a:cs typeface="Calibri"/>
              </a:rPr>
              <a:t>"</a:t>
            </a:r>
            <a:r>
              <a:rPr lang="en-US"/>
              <a:t>If it doesn’t tie back to the CLNA, it will be impossible to argue it is necessary under Perkins…therefore its unallowable" Steven Spillan</a:t>
            </a:r>
            <a:endParaRPr lang="en-US" sz="1200" kern="1200">
              <a:solidFill>
                <a:schemeClr val="tx1"/>
              </a:solidFill>
              <a:effectLst/>
              <a:latin typeface="+mn-lt"/>
              <a:ea typeface="Calibri" panose="020F0502020204030204"/>
              <a:cs typeface="Calibri" panose="020F0502020204030204"/>
            </a:endParaRPr>
          </a:p>
          <a:p>
            <a:endParaRPr lang="en-US" baseline="0">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3AF70B20-3345-43F2-5030-2016F40F5822}"/>
              </a:ext>
            </a:extLst>
          </p:cNvPr>
          <p:cNvSpPr>
            <a:spLocks noGrp="1"/>
          </p:cNvSpPr>
          <p:nvPr>
            <p:ph type="sldNum" sz="quarter" idx="10"/>
          </p:nvPr>
        </p:nvSpPr>
        <p:spPr/>
        <p:txBody>
          <a:bodyPr/>
          <a:lstStyle/>
          <a:p>
            <a:fld id="{87384A02-D147-49A8-A06D-A5C08FF69055}" type="slidenum">
              <a:rPr lang="en-US" smtClean="0"/>
              <a:t>13</a:t>
            </a:fld>
            <a:endParaRPr lang="en-US"/>
          </a:p>
        </p:txBody>
      </p:sp>
    </p:spTree>
    <p:extLst>
      <p:ext uri="{BB962C8B-B14F-4D97-AF65-F5344CB8AC3E}">
        <p14:creationId xmlns:p14="http://schemas.microsoft.com/office/powerpoint/2010/main" val="1599223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600D6-0E47-9826-4B06-DA7369C535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114620-1551-98A3-3ABA-0EBEF748EE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0A61B4-342B-D2D2-2A82-544473D3ED1E}"/>
              </a:ext>
            </a:extLst>
          </p:cNvPr>
          <p:cNvSpPr>
            <a:spLocks noGrp="1"/>
          </p:cNvSpPr>
          <p:nvPr>
            <p:ph type="body" idx="1"/>
          </p:nvPr>
        </p:nvSpPr>
        <p:spPr/>
        <p:txBody>
          <a:bodyPr/>
          <a:lstStyle/>
          <a:p>
            <a:endParaRPr lang="en-US" sz="1200" kern="1200">
              <a:solidFill>
                <a:schemeClr val="tx1"/>
              </a:solidFill>
              <a:effectLst/>
              <a:latin typeface="+mn-lt"/>
              <a:ea typeface="Calibri" panose="020F0502020204030204"/>
              <a:cs typeface="Calibri" panose="020F0502020204030204"/>
            </a:endParaRPr>
          </a:p>
          <a:p>
            <a:r>
              <a:rPr lang="en-US">
                <a:ea typeface="Calibri"/>
                <a:cs typeface="Calibri"/>
              </a:rPr>
              <a:t>Expedite the process of approval</a:t>
            </a:r>
          </a:p>
          <a:p>
            <a:r>
              <a:rPr lang="en-US">
                <a:ea typeface="Calibri"/>
                <a:cs typeface="Calibri"/>
              </a:rPr>
              <a:t>Supports Section 135 (a)</a:t>
            </a:r>
          </a:p>
          <a:p>
            <a:r>
              <a:rPr lang="en-US">
                <a:ea typeface="Calibri"/>
                <a:cs typeface="Calibri"/>
              </a:rPr>
              <a:t>In OBIS, it can be listed in the narrative or Explanation section</a:t>
            </a:r>
          </a:p>
          <a:p>
            <a:endParaRPr lang="en-US">
              <a:ea typeface="Calibri"/>
              <a:cs typeface="Calibri"/>
            </a:endParaRPr>
          </a:p>
          <a:p>
            <a:endParaRPr lang="en-US">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037F7532-D097-B247-EC04-0CF689DFC4E4}"/>
              </a:ext>
            </a:extLst>
          </p:cNvPr>
          <p:cNvSpPr>
            <a:spLocks noGrp="1"/>
          </p:cNvSpPr>
          <p:nvPr>
            <p:ph type="sldNum" sz="quarter" idx="10"/>
          </p:nvPr>
        </p:nvSpPr>
        <p:spPr/>
        <p:txBody>
          <a:bodyPr/>
          <a:lstStyle/>
          <a:p>
            <a:fld id="{87384A02-D147-49A8-A06D-A5C08FF69055}" type="slidenum">
              <a:rPr lang="en-US" smtClean="0"/>
              <a:t>14</a:t>
            </a:fld>
            <a:endParaRPr lang="en-US"/>
          </a:p>
        </p:txBody>
      </p:sp>
    </p:spTree>
    <p:extLst>
      <p:ext uri="{BB962C8B-B14F-4D97-AF65-F5344CB8AC3E}">
        <p14:creationId xmlns:p14="http://schemas.microsoft.com/office/powerpoint/2010/main" val="32009939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EFBDDC-5F31-CD25-C1E9-6BCCBAED9F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E238F9-78C4-3EBC-3E13-F39BD36403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E3B837-8761-78B6-1F64-52F30EB2C1AE}"/>
              </a:ext>
            </a:extLst>
          </p:cNvPr>
          <p:cNvSpPr>
            <a:spLocks noGrp="1"/>
          </p:cNvSpPr>
          <p:nvPr>
            <p:ph type="body" idx="1"/>
          </p:nvPr>
        </p:nvSpPr>
        <p:spPr/>
        <p:txBody>
          <a:bodyPr/>
          <a:lstStyle/>
          <a:p>
            <a:endParaRPr lang="en-US" sz="1200" kern="1200">
              <a:solidFill>
                <a:schemeClr val="tx1"/>
              </a:solidFill>
              <a:effectLst/>
              <a:latin typeface="+mn-lt"/>
              <a:ea typeface="Calibri" panose="020F0502020204030204"/>
              <a:cs typeface="Calibri" panose="020F0502020204030204"/>
            </a:endParaRPr>
          </a:p>
          <a:p>
            <a:endParaRPr lang="en-US" baseline="0">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3BDD1873-4BFB-442B-2E0F-7388C22D67B4}"/>
              </a:ext>
            </a:extLst>
          </p:cNvPr>
          <p:cNvSpPr>
            <a:spLocks noGrp="1"/>
          </p:cNvSpPr>
          <p:nvPr>
            <p:ph type="sldNum" sz="quarter" idx="10"/>
          </p:nvPr>
        </p:nvSpPr>
        <p:spPr/>
        <p:txBody>
          <a:bodyPr/>
          <a:lstStyle/>
          <a:p>
            <a:fld id="{87384A02-D147-49A8-A06D-A5C08FF69055}" type="slidenum">
              <a:rPr lang="en-US" smtClean="0"/>
              <a:t>15</a:t>
            </a:fld>
            <a:endParaRPr lang="en-US"/>
          </a:p>
        </p:txBody>
      </p:sp>
    </p:spTree>
    <p:extLst>
      <p:ext uri="{BB962C8B-B14F-4D97-AF65-F5344CB8AC3E}">
        <p14:creationId xmlns:p14="http://schemas.microsoft.com/office/powerpoint/2010/main" val="1931882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18CCA-B41A-5D98-3B98-3596975379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D6776B-99C1-70A6-9C3F-A13F0061A5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44DC21-FE91-2B41-E989-202D78D6EF0A}"/>
              </a:ext>
            </a:extLst>
          </p:cNvPr>
          <p:cNvSpPr>
            <a:spLocks noGrp="1"/>
          </p:cNvSpPr>
          <p:nvPr>
            <p:ph type="body" idx="1"/>
          </p:nvPr>
        </p:nvSpPr>
        <p:spPr/>
        <p:txBody>
          <a:bodyPr/>
          <a:lstStyle/>
          <a:p>
            <a:endParaRPr lang="en-US" sz="1200" kern="1200">
              <a:solidFill>
                <a:schemeClr val="tx1"/>
              </a:solidFill>
              <a:effectLst/>
              <a:latin typeface="+mn-lt"/>
              <a:ea typeface="Calibri" panose="020F0502020204030204"/>
              <a:cs typeface="Calibri" panose="020F0502020204030204"/>
            </a:endParaRPr>
          </a:p>
          <a:p>
            <a:endParaRPr lang="en-US" baseline="0">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3C30E507-1DBD-D834-4CD0-7161D3B3AEA2}"/>
              </a:ext>
            </a:extLst>
          </p:cNvPr>
          <p:cNvSpPr>
            <a:spLocks noGrp="1"/>
          </p:cNvSpPr>
          <p:nvPr>
            <p:ph type="sldNum" sz="quarter" idx="10"/>
          </p:nvPr>
        </p:nvSpPr>
        <p:spPr/>
        <p:txBody>
          <a:bodyPr/>
          <a:lstStyle/>
          <a:p>
            <a:fld id="{87384A02-D147-49A8-A06D-A5C08FF69055}" type="slidenum">
              <a:rPr lang="en-US" smtClean="0"/>
              <a:t>16</a:t>
            </a:fld>
            <a:endParaRPr lang="en-US"/>
          </a:p>
        </p:txBody>
      </p:sp>
    </p:spTree>
    <p:extLst>
      <p:ext uri="{BB962C8B-B14F-4D97-AF65-F5344CB8AC3E}">
        <p14:creationId xmlns:p14="http://schemas.microsoft.com/office/powerpoint/2010/main" val="37662814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B8203-1256-BE26-8CED-263416C237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00F2F7-9144-F8DA-E427-2B125E05CF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08867B-AE6C-49C4-87E2-FCC65DF3E522}"/>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a:p>
            <a:endParaRPr lang="en-US" baseline="0">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809345E3-E15F-E977-B012-22E600EFEA55}"/>
              </a:ext>
            </a:extLst>
          </p:cNvPr>
          <p:cNvSpPr>
            <a:spLocks noGrp="1"/>
          </p:cNvSpPr>
          <p:nvPr>
            <p:ph type="sldNum" sz="quarter" idx="10"/>
          </p:nvPr>
        </p:nvSpPr>
        <p:spPr/>
        <p:txBody>
          <a:bodyPr/>
          <a:lstStyle/>
          <a:p>
            <a:fld id="{87384A02-D147-49A8-A06D-A5C08FF69055}" type="slidenum">
              <a:rPr lang="en-US" smtClean="0"/>
              <a:t>18</a:t>
            </a:fld>
            <a:endParaRPr lang="en-US"/>
          </a:p>
        </p:txBody>
      </p:sp>
    </p:spTree>
    <p:extLst>
      <p:ext uri="{BB962C8B-B14F-4D97-AF65-F5344CB8AC3E}">
        <p14:creationId xmlns:p14="http://schemas.microsoft.com/office/powerpoint/2010/main" val="26839191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4AEEC-C616-3778-D79C-655ABD08E9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835148-DADD-84E5-9912-9C1358A5A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A92612-EF1D-0FC0-8DA4-6B76B2C7E831}"/>
              </a:ext>
            </a:extLst>
          </p:cNvPr>
          <p:cNvSpPr>
            <a:spLocks noGrp="1"/>
          </p:cNvSpPr>
          <p:nvPr>
            <p:ph type="body" idx="1"/>
          </p:nvPr>
        </p:nvSpPr>
        <p:spPr/>
        <p:txBody>
          <a:bodyPr/>
          <a:lstStyle/>
          <a:p>
            <a:pPr>
              <a:lnSpc>
                <a:spcPct val="90000"/>
              </a:lnSpc>
              <a:spcBef>
                <a:spcPts val="1000"/>
              </a:spcBef>
            </a:pPr>
            <a:endParaRPr lang="en-US">
              <a:ea typeface="Calibri"/>
              <a:cs typeface="Calibri" panose="020F0502020204030204"/>
            </a:endParaRPr>
          </a:p>
        </p:txBody>
      </p:sp>
      <p:sp>
        <p:nvSpPr>
          <p:cNvPr id="4" name="Slide Number Placeholder 3">
            <a:extLst>
              <a:ext uri="{FF2B5EF4-FFF2-40B4-BE49-F238E27FC236}">
                <a16:creationId xmlns:a16="http://schemas.microsoft.com/office/drawing/2014/main" id="{ED6D2DB7-2512-2E15-7586-FE399F79FF19}"/>
              </a:ext>
            </a:extLst>
          </p:cNvPr>
          <p:cNvSpPr>
            <a:spLocks noGrp="1"/>
          </p:cNvSpPr>
          <p:nvPr>
            <p:ph type="sldNum" sz="quarter" idx="5"/>
          </p:nvPr>
        </p:nvSpPr>
        <p:spPr/>
        <p:txBody>
          <a:bodyPr/>
          <a:lstStyle/>
          <a:p>
            <a:fld id="{87384A02-D147-49A8-A06D-A5C08FF69055}" type="slidenum">
              <a:rPr lang="en-US" smtClean="0"/>
              <a:t>20</a:t>
            </a:fld>
            <a:endParaRPr lang="en-US"/>
          </a:p>
        </p:txBody>
      </p:sp>
    </p:spTree>
    <p:extLst>
      <p:ext uri="{BB962C8B-B14F-4D97-AF65-F5344CB8AC3E}">
        <p14:creationId xmlns:p14="http://schemas.microsoft.com/office/powerpoint/2010/main" val="21991767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07A60-57AC-CA7F-7BD6-EB896AE6D5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69298D-F64A-1901-B9A4-6E3E3E87E6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D02E35-7B99-7825-68A5-63560089B547}"/>
              </a:ext>
            </a:extLst>
          </p:cNvPr>
          <p:cNvSpPr>
            <a:spLocks noGrp="1"/>
          </p:cNvSpPr>
          <p:nvPr>
            <p:ph type="body" idx="1"/>
          </p:nvPr>
        </p:nvSpPr>
        <p:spPr/>
        <p:txBody>
          <a:bodyPr/>
          <a:lstStyle/>
          <a:p>
            <a:pPr marL="171450" indent="-171450">
              <a:lnSpc>
                <a:spcPct val="90000"/>
              </a:lnSpc>
              <a:spcBef>
                <a:spcPts val="1000"/>
              </a:spcBef>
              <a:buFont typeface="Arial"/>
              <a:buChar char="•"/>
            </a:pPr>
            <a:r>
              <a:rPr lang="en-US">
                <a:ea typeface="Calibri"/>
                <a:cs typeface="Calibri" panose="020F0502020204030204"/>
              </a:rPr>
              <a:t>Funds are to serve justice-involved individuals at State Correctional facilities.</a:t>
            </a:r>
          </a:p>
          <a:p>
            <a:pPr marL="171450" indent="-171450">
              <a:lnSpc>
                <a:spcPct val="90000"/>
              </a:lnSpc>
              <a:spcBef>
                <a:spcPts val="1000"/>
              </a:spcBef>
              <a:buFont typeface="Arial"/>
              <a:buChar char="•"/>
            </a:pPr>
            <a:endParaRPr lang="en-US">
              <a:cs typeface="Calibri" panose="020F0502020204030204"/>
            </a:endParaRPr>
          </a:p>
        </p:txBody>
      </p:sp>
      <p:sp>
        <p:nvSpPr>
          <p:cNvPr id="4" name="Slide Number Placeholder 3">
            <a:extLst>
              <a:ext uri="{FF2B5EF4-FFF2-40B4-BE49-F238E27FC236}">
                <a16:creationId xmlns:a16="http://schemas.microsoft.com/office/drawing/2014/main" id="{B9B4266B-ED62-032E-395C-9B0CCAE714AE}"/>
              </a:ext>
            </a:extLst>
          </p:cNvPr>
          <p:cNvSpPr>
            <a:spLocks noGrp="1"/>
          </p:cNvSpPr>
          <p:nvPr>
            <p:ph type="sldNum" sz="quarter" idx="5"/>
          </p:nvPr>
        </p:nvSpPr>
        <p:spPr/>
        <p:txBody>
          <a:bodyPr/>
          <a:lstStyle/>
          <a:p>
            <a:fld id="{87384A02-D147-49A8-A06D-A5C08FF69055}" type="slidenum">
              <a:rPr lang="en-US" smtClean="0"/>
              <a:t>21</a:t>
            </a:fld>
            <a:endParaRPr lang="en-US"/>
          </a:p>
        </p:txBody>
      </p:sp>
    </p:spTree>
    <p:extLst>
      <p:ext uri="{BB962C8B-B14F-4D97-AF65-F5344CB8AC3E}">
        <p14:creationId xmlns:p14="http://schemas.microsoft.com/office/powerpoint/2010/main" val="6000456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2DAF6-ABA8-B117-7C37-505AC1F6F5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7BF2F4-7E1D-EB57-52C8-18B186EC16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8DB6AA-802B-BCFB-7B02-6E94A936D596}"/>
              </a:ext>
            </a:extLst>
          </p:cNvPr>
          <p:cNvSpPr>
            <a:spLocks noGrp="1"/>
          </p:cNvSpPr>
          <p:nvPr>
            <p:ph type="body" idx="1"/>
          </p:nvPr>
        </p:nvSpPr>
        <p:spPr/>
        <p:txBody>
          <a:bodyPr/>
          <a:lstStyle/>
          <a:p>
            <a:pPr marL="171450" indent="-171450">
              <a:lnSpc>
                <a:spcPct val="90000"/>
              </a:lnSpc>
              <a:spcBef>
                <a:spcPts val="1000"/>
              </a:spcBef>
              <a:buFont typeface="Arial"/>
              <a:buChar char="•"/>
            </a:pPr>
            <a:endParaRPr lang="en-US">
              <a:ea typeface="Calibri"/>
              <a:cs typeface="Calibri" panose="020F0502020204030204"/>
            </a:endParaRPr>
          </a:p>
          <a:p>
            <a:pPr marL="171450" indent="-171450">
              <a:lnSpc>
                <a:spcPct val="90000"/>
              </a:lnSpc>
              <a:spcBef>
                <a:spcPts val="1000"/>
              </a:spcBef>
              <a:buFont typeface="Arial"/>
              <a:buChar char="•"/>
            </a:pPr>
            <a:r>
              <a:rPr lang="en-US">
                <a:ea typeface="Calibri"/>
                <a:cs typeface="Calibri" panose="020F0502020204030204"/>
              </a:rPr>
              <a:t>Program Adaptation &amp; Development</a:t>
            </a:r>
          </a:p>
          <a:p>
            <a:pPr marL="171450" indent="-171450">
              <a:lnSpc>
                <a:spcPct val="90000"/>
              </a:lnSpc>
              <a:spcBef>
                <a:spcPts val="1000"/>
              </a:spcBef>
              <a:buFont typeface="Arial"/>
              <a:buChar char="•"/>
            </a:pPr>
            <a:r>
              <a:rPr lang="en-US">
                <a:ea typeface="Calibri"/>
                <a:cs typeface="Calibri" panose="020F0502020204030204"/>
              </a:rPr>
              <a:t>Special Populations</a:t>
            </a:r>
          </a:p>
          <a:p>
            <a:pPr marL="171450" indent="-171450">
              <a:lnSpc>
                <a:spcPct val="90000"/>
              </a:lnSpc>
              <a:spcBef>
                <a:spcPts val="1000"/>
              </a:spcBef>
              <a:buFont typeface="Arial"/>
              <a:buChar char="•"/>
            </a:pPr>
            <a:r>
              <a:rPr lang="en-US">
                <a:ea typeface="Calibri"/>
                <a:cs typeface="Calibri" panose="020F0502020204030204"/>
              </a:rPr>
              <a:t>Industry-Based Professional Development</a:t>
            </a:r>
          </a:p>
          <a:p>
            <a:pPr marL="171450" indent="-171450">
              <a:lnSpc>
                <a:spcPct val="90000"/>
              </a:lnSpc>
              <a:spcBef>
                <a:spcPts val="1000"/>
              </a:spcBef>
              <a:buFont typeface="Arial"/>
              <a:buChar char="•"/>
            </a:pPr>
            <a:r>
              <a:rPr lang="en-US">
                <a:ea typeface="Calibri"/>
                <a:cs typeface="Calibri" panose="020F0502020204030204"/>
              </a:rPr>
              <a:t>Local Student Leadership/Career and Technical Student Organizations</a:t>
            </a:r>
          </a:p>
          <a:p>
            <a:pPr marL="171450" indent="-171450">
              <a:lnSpc>
                <a:spcPct val="90000"/>
              </a:lnSpc>
              <a:spcBef>
                <a:spcPts val="1000"/>
              </a:spcBef>
              <a:buFont typeface="Arial"/>
              <a:buChar char="•"/>
            </a:pPr>
            <a:r>
              <a:rPr lang="en-US">
                <a:ea typeface="Calibri"/>
                <a:cs typeface="Calibri" panose="020F0502020204030204"/>
              </a:rPr>
              <a:t>Statewide and Regional Partnership Funding</a:t>
            </a:r>
          </a:p>
          <a:p>
            <a:pPr marL="171450" indent="-171450">
              <a:lnSpc>
                <a:spcPct val="90000"/>
              </a:lnSpc>
              <a:spcBef>
                <a:spcPts val="1000"/>
              </a:spcBef>
              <a:buFont typeface="Arial"/>
              <a:buChar char="•"/>
            </a:pPr>
            <a:endParaRPr lang="en-US">
              <a:ea typeface="Calibri"/>
              <a:cs typeface="Calibri" panose="020F0502020204030204"/>
            </a:endParaRPr>
          </a:p>
        </p:txBody>
      </p:sp>
      <p:sp>
        <p:nvSpPr>
          <p:cNvPr id="4" name="Slide Number Placeholder 3">
            <a:extLst>
              <a:ext uri="{FF2B5EF4-FFF2-40B4-BE49-F238E27FC236}">
                <a16:creationId xmlns:a16="http://schemas.microsoft.com/office/drawing/2014/main" id="{D876F5AB-3A12-E0E1-AA82-56DD7043085C}"/>
              </a:ext>
            </a:extLst>
          </p:cNvPr>
          <p:cNvSpPr>
            <a:spLocks noGrp="1"/>
          </p:cNvSpPr>
          <p:nvPr>
            <p:ph type="sldNum" sz="quarter" idx="5"/>
          </p:nvPr>
        </p:nvSpPr>
        <p:spPr/>
        <p:txBody>
          <a:bodyPr/>
          <a:lstStyle/>
          <a:p>
            <a:fld id="{87384A02-D147-49A8-A06D-A5C08FF69055}" type="slidenum">
              <a:rPr lang="en-US" smtClean="0"/>
              <a:t>22</a:t>
            </a:fld>
            <a:endParaRPr lang="en-US"/>
          </a:p>
        </p:txBody>
      </p:sp>
    </p:spTree>
    <p:extLst>
      <p:ext uri="{BB962C8B-B14F-4D97-AF65-F5344CB8AC3E}">
        <p14:creationId xmlns:p14="http://schemas.microsoft.com/office/powerpoint/2010/main" val="6593818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B4EF6-8CF1-1FD3-A0B3-25FBF63AC6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60FCBD-4B26-ED29-7C30-C8F99A4C2F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F128D6-9F8D-8C59-5A09-A3F6F2E31AA9}"/>
              </a:ext>
            </a:extLst>
          </p:cNvPr>
          <p:cNvSpPr>
            <a:spLocks noGrp="1"/>
          </p:cNvSpPr>
          <p:nvPr>
            <p:ph type="body" idx="1"/>
          </p:nvPr>
        </p:nvSpPr>
        <p:spPr/>
        <p:txBody>
          <a:bodyPr/>
          <a:lstStyle/>
          <a:p>
            <a:pPr marL="171450" indent="-171450">
              <a:lnSpc>
                <a:spcPct val="90000"/>
              </a:lnSpc>
              <a:spcBef>
                <a:spcPts val="1000"/>
              </a:spcBef>
              <a:buFont typeface="Arial"/>
              <a:buChar char="•"/>
            </a:pPr>
            <a:r>
              <a:rPr lang="en-US">
                <a:ea typeface="Calibri"/>
                <a:cs typeface="Calibri" panose="020F0502020204030204"/>
              </a:rPr>
              <a:t>Non-trad: individuals from one gender comprise less than 25% of individuals employed in that field of work</a:t>
            </a:r>
          </a:p>
          <a:p>
            <a:pPr marL="171450" indent="-171450">
              <a:lnSpc>
                <a:spcPct val="90000"/>
              </a:lnSpc>
              <a:spcBef>
                <a:spcPts val="1000"/>
              </a:spcBef>
              <a:buFont typeface="Arial"/>
              <a:buChar char="•"/>
            </a:pPr>
            <a:r>
              <a:rPr lang="en-US">
                <a:ea typeface="Calibri"/>
                <a:cs typeface="Calibri" panose="020F0502020204030204"/>
              </a:rPr>
              <a:t>$30,000 from WTECB, and $70k from remaining leadership funds</a:t>
            </a:r>
            <a:endParaRPr lang="en-US"/>
          </a:p>
          <a:p>
            <a:pPr marL="171450" indent="-171450">
              <a:lnSpc>
                <a:spcPct val="90000"/>
              </a:lnSpc>
              <a:spcBef>
                <a:spcPts val="1000"/>
              </a:spcBef>
              <a:buFont typeface="Arial"/>
              <a:buChar char="•"/>
            </a:pPr>
            <a:r>
              <a:rPr lang="en-US">
                <a:ea typeface="Calibri"/>
                <a:cs typeface="Calibri" panose="020F0502020204030204"/>
              </a:rPr>
              <a:t>1P1-7.9%</a:t>
            </a:r>
          </a:p>
          <a:p>
            <a:pPr marL="171450" indent="-171450">
              <a:lnSpc>
                <a:spcPct val="90000"/>
              </a:lnSpc>
              <a:spcBef>
                <a:spcPts val="1000"/>
              </a:spcBef>
              <a:buFont typeface="Arial"/>
              <a:buChar char="•"/>
            </a:pPr>
            <a:r>
              <a:rPr lang="en-US">
                <a:ea typeface="Calibri"/>
                <a:cs typeface="Calibri" panose="020F0502020204030204"/>
              </a:rPr>
              <a:t>2P1-9.7%</a:t>
            </a:r>
          </a:p>
          <a:p>
            <a:pPr>
              <a:lnSpc>
                <a:spcPct val="90000"/>
              </a:lnSpc>
              <a:spcBef>
                <a:spcPts val="1000"/>
              </a:spcBef>
            </a:pPr>
            <a:endParaRPr lang="en-US">
              <a:ea typeface="Calibri"/>
              <a:cs typeface="Calibri" panose="020F0502020204030204"/>
            </a:endParaRPr>
          </a:p>
          <a:p>
            <a:pPr marL="171450" indent="-171450">
              <a:lnSpc>
                <a:spcPct val="90000"/>
              </a:lnSpc>
              <a:spcBef>
                <a:spcPts val="1000"/>
              </a:spcBef>
              <a:buFont typeface="Arial"/>
              <a:buChar char="•"/>
            </a:pPr>
            <a:endParaRPr lang="en-US">
              <a:ea typeface="Calibri"/>
              <a:cs typeface="Calibri" panose="020F0502020204030204"/>
            </a:endParaRPr>
          </a:p>
        </p:txBody>
      </p:sp>
      <p:sp>
        <p:nvSpPr>
          <p:cNvPr id="4" name="Slide Number Placeholder 3">
            <a:extLst>
              <a:ext uri="{FF2B5EF4-FFF2-40B4-BE49-F238E27FC236}">
                <a16:creationId xmlns:a16="http://schemas.microsoft.com/office/drawing/2014/main" id="{997C0773-AA1B-8FEF-12AF-3CE9323F9D4A}"/>
              </a:ext>
            </a:extLst>
          </p:cNvPr>
          <p:cNvSpPr>
            <a:spLocks noGrp="1"/>
          </p:cNvSpPr>
          <p:nvPr>
            <p:ph type="sldNum" sz="quarter" idx="5"/>
          </p:nvPr>
        </p:nvSpPr>
        <p:spPr/>
        <p:txBody>
          <a:bodyPr/>
          <a:lstStyle/>
          <a:p>
            <a:fld id="{87384A02-D147-49A8-A06D-A5C08FF69055}" type="slidenum">
              <a:rPr lang="en-US" smtClean="0"/>
              <a:t>23</a:t>
            </a:fld>
            <a:endParaRPr lang="en-US"/>
          </a:p>
        </p:txBody>
      </p:sp>
    </p:spTree>
    <p:extLst>
      <p:ext uri="{BB962C8B-B14F-4D97-AF65-F5344CB8AC3E}">
        <p14:creationId xmlns:p14="http://schemas.microsoft.com/office/powerpoint/2010/main" val="3004568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a:p>
          <a:p>
            <a:endParaRPr lang="en-US"/>
          </a:p>
          <a:p>
            <a:endParaRPr lang="en-US"/>
          </a:p>
        </p:txBody>
      </p:sp>
      <p:sp>
        <p:nvSpPr>
          <p:cNvPr id="4" name="Slide Number Placeholder 3"/>
          <p:cNvSpPr>
            <a:spLocks noGrp="1"/>
          </p:cNvSpPr>
          <p:nvPr>
            <p:ph type="sldNum" sz="quarter" idx="10"/>
          </p:nvPr>
        </p:nvSpPr>
        <p:spPr/>
        <p:txBody>
          <a:bodyPr/>
          <a:lstStyle/>
          <a:p>
            <a:fld id="{87384A02-D147-49A8-A06D-A5C08FF69055}" type="slidenum">
              <a:rPr lang="en-US" smtClean="0"/>
              <a:t>2</a:t>
            </a:fld>
            <a:endParaRPr lang="en-US"/>
          </a:p>
        </p:txBody>
      </p:sp>
    </p:spTree>
    <p:extLst>
      <p:ext uri="{BB962C8B-B14F-4D97-AF65-F5344CB8AC3E}">
        <p14:creationId xmlns:p14="http://schemas.microsoft.com/office/powerpoint/2010/main" val="95863602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F8E12-BF1D-465C-8743-3943DE2DBF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B90320-3497-1ADC-9713-658903F73E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1F593F-8183-2034-38F1-3BC079415275}"/>
              </a:ext>
            </a:extLst>
          </p:cNvPr>
          <p:cNvSpPr>
            <a:spLocks noGrp="1"/>
          </p:cNvSpPr>
          <p:nvPr>
            <p:ph type="body" idx="1"/>
          </p:nvPr>
        </p:nvSpPr>
        <p:spPr/>
        <p:txBody>
          <a:bodyPr/>
          <a:lstStyle/>
          <a:p>
            <a:pPr marL="1085850" lvl="2" indent="-171450">
              <a:lnSpc>
                <a:spcPct val="90000"/>
              </a:lnSpc>
              <a:spcBef>
                <a:spcPts val="500"/>
              </a:spcBef>
              <a:buFont typeface="Arial,Sans-Serif"/>
              <a:buChar char="•"/>
            </a:pPr>
            <a:endParaRPr lang="en-US">
              <a:ea typeface="Calibri"/>
              <a:cs typeface="Calibri" panose="020F0502020204030204"/>
            </a:endParaRPr>
          </a:p>
          <a:p>
            <a:pPr marL="171450" indent="-171450">
              <a:lnSpc>
                <a:spcPct val="90000"/>
              </a:lnSpc>
              <a:spcBef>
                <a:spcPts val="1000"/>
              </a:spcBef>
              <a:buFont typeface="Arial"/>
              <a:buChar char="•"/>
            </a:pPr>
            <a:r>
              <a:rPr lang="en-US">
                <a:ea typeface="Calibri"/>
                <a:cs typeface="Calibri" panose="020F0502020204030204"/>
              </a:rPr>
              <a:t>Special Project funds are dependent on remaining non-awarded funds from LBG and carryover leadership funds. </a:t>
            </a:r>
          </a:p>
          <a:p>
            <a:pPr marL="171450" indent="-171450">
              <a:lnSpc>
                <a:spcPct val="90000"/>
              </a:lnSpc>
              <a:spcBef>
                <a:spcPts val="1000"/>
              </a:spcBef>
              <a:buFont typeface="Arial"/>
              <a:buChar char="•"/>
            </a:pPr>
            <a:r>
              <a:rPr lang="en-US"/>
              <a:t>Must have a statewide focus and/or impact and support the state's ability to improve student outcomes and achieve the state targets for 1P1, 2P1, and 3P1 performance indicator</a:t>
            </a:r>
            <a:endParaRPr lang="en-US">
              <a:ea typeface="Calibri"/>
              <a:cs typeface="Calibri"/>
            </a:endParaRPr>
          </a:p>
          <a:p>
            <a:pPr marL="171450" indent="-171450">
              <a:lnSpc>
                <a:spcPct val="90000"/>
              </a:lnSpc>
              <a:spcBef>
                <a:spcPts val="1000"/>
              </a:spcBef>
              <a:buFont typeface="Arial"/>
              <a:buChar char="•"/>
            </a:pPr>
            <a:r>
              <a:rPr lang="en-US"/>
              <a:t>Funding is intended to support the development of new initiatives and to provide initial funding to launch innovative projects with systemwide impact. </a:t>
            </a:r>
            <a:endParaRPr lang="en-US">
              <a:ea typeface="Calibri"/>
              <a:cs typeface="Calibri" panose="020F0502020204030204"/>
            </a:endParaRPr>
          </a:p>
        </p:txBody>
      </p:sp>
      <p:sp>
        <p:nvSpPr>
          <p:cNvPr id="4" name="Slide Number Placeholder 3">
            <a:extLst>
              <a:ext uri="{FF2B5EF4-FFF2-40B4-BE49-F238E27FC236}">
                <a16:creationId xmlns:a16="http://schemas.microsoft.com/office/drawing/2014/main" id="{6C3C71C5-DEC4-65CC-D957-893A4CD8E612}"/>
              </a:ext>
            </a:extLst>
          </p:cNvPr>
          <p:cNvSpPr>
            <a:spLocks noGrp="1"/>
          </p:cNvSpPr>
          <p:nvPr>
            <p:ph type="sldNum" sz="quarter" idx="5"/>
          </p:nvPr>
        </p:nvSpPr>
        <p:spPr/>
        <p:txBody>
          <a:bodyPr/>
          <a:lstStyle/>
          <a:p>
            <a:fld id="{87384A02-D147-49A8-A06D-A5C08FF69055}" type="slidenum">
              <a:rPr lang="en-US" smtClean="0"/>
              <a:t>24</a:t>
            </a:fld>
            <a:endParaRPr lang="en-US"/>
          </a:p>
        </p:txBody>
      </p:sp>
    </p:spTree>
    <p:extLst>
      <p:ext uri="{BB962C8B-B14F-4D97-AF65-F5344CB8AC3E}">
        <p14:creationId xmlns:p14="http://schemas.microsoft.com/office/powerpoint/2010/main" val="4677515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119BB-8A1C-927E-5B55-C0576DDB2A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7822E9-DFB0-63C3-BE71-C5505DEDC4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238C04-3D1F-1A1E-1F87-261DBD1B26BE}"/>
              </a:ext>
            </a:extLst>
          </p:cNvPr>
          <p:cNvSpPr>
            <a:spLocks noGrp="1"/>
          </p:cNvSpPr>
          <p:nvPr>
            <p:ph type="body" idx="1"/>
          </p:nvPr>
        </p:nvSpPr>
        <p:spPr/>
        <p:txBody>
          <a:bodyPr/>
          <a:lstStyle/>
          <a:p>
            <a:r>
              <a:rPr lang="en-US">
                <a:ea typeface="Calibri"/>
                <a:cs typeface="Calibri"/>
              </a:rPr>
              <a:t>LBG Reserve—no more than 30% of the grant = $9,000</a:t>
            </a:r>
            <a:endParaRPr lang="en-US"/>
          </a:p>
        </p:txBody>
      </p:sp>
      <p:sp>
        <p:nvSpPr>
          <p:cNvPr id="4" name="Slide Number Placeholder 3">
            <a:extLst>
              <a:ext uri="{FF2B5EF4-FFF2-40B4-BE49-F238E27FC236}">
                <a16:creationId xmlns:a16="http://schemas.microsoft.com/office/drawing/2014/main" id="{58AD6C77-BB66-8F52-2F79-97B9825A3C76}"/>
              </a:ext>
            </a:extLst>
          </p:cNvPr>
          <p:cNvSpPr>
            <a:spLocks noGrp="1"/>
          </p:cNvSpPr>
          <p:nvPr>
            <p:ph type="sldNum" sz="quarter" idx="5"/>
          </p:nvPr>
        </p:nvSpPr>
        <p:spPr/>
        <p:txBody>
          <a:bodyPr/>
          <a:lstStyle/>
          <a:p>
            <a:fld id="{87384A02-D147-49A8-A06D-A5C08FF69055}" type="slidenum">
              <a:rPr lang="en-US" smtClean="0"/>
              <a:t>25</a:t>
            </a:fld>
            <a:endParaRPr lang="en-US"/>
          </a:p>
        </p:txBody>
      </p:sp>
    </p:spTree>
    <p:extLst>
      <p:ext uri="{BB962C8B-B14F-4D97-AF65-F5344CB8AC3E}">
        <p14:creationId xmlns:p14="http://schemas.microsoft.com/office/powerpoint/2010/main" val="29865032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27</a:t>
            </a:fld>
            <a:endParaRPr lang="en-US"/>
          </a:p>
        </p:txBody>
      </p:sp>
    </p:spTree>
    <p:extLst>
      <p:ext uri="{BB962C8B-B14F-4D97-AF65-F5344CB8AC3E}">
        <p14:creationId xmlns:p14="http://schemas.microsoft.com/office/powerpoint/2010/main" val="2376839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Melanie's section</a:t>
            </a:r>
          </a:p>
        </p:txBody>
      </p:sp>
      <p:sp>
        <p:nvSpPr>
          <p:cNvPr id="4" name="Slide Number Placeholder 3"/>
          <p:cNvSpPr>
            <a:spLocks noGrp="1"/>
          </p:cNvSpPr>
          <p:nvPr>
            <p:ph type="sldNum" sz="quarter" idx="5"/>
          </p:nvPr>
        </p:nvSpPr>
        <p:spPr/>
        <p:txBody>
          <a:bodyPr/>
          <a:lstStyle/>
          <a:p>
            <a:fld id="{87384A02-D147-49A8-A06D-A5C08FF69055}" type="slidenum">
              <a:rPr lang="en-US" smtClean="0"/>
              <a:t>28</a:t>
            </a:fld>
            <a:endParaRPr lang="en-US"/>
          </a:p>
        </p:txBody>
      </p:sp>
    </p:spTree>
    <p:extLst>
      <p:ext uri="{BB962C8B-B14F-4D97-AF65-F5344CB8AC3E}">
        <p14:creationId xmlns:p14="http://schemas.microsoft.com/office/powerpoint/2010/main" val="30576461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In FY25, an internal review by SBCTC found that as a system we were out of compliance on how we were funding One-Stop activities under Perkins. WIOA and Perkins legislation classify these costs as administrative. </a:t>
            </a:r>
            <a:endParaRPr lang="en-US"/>
          </a:p>
          <a:p>
            <a:r>
              <a:rPr lang="en-US">
                <a:ea typeface="Calibri"/>
                <a:cs typeface="Calibri"/>
              </a:rPr>
              <a:t>Last year we requested these costs be moved to admin where possible during application review; however this is a requirement for FY27. One-Stop funds will only be approved as an admin cost and be subject to the 5% admin cap. </a:t>
            </a:r>
            <a:endParaRPr lang="en-US"/>
          </a:p>
        </p:txBody>
      </p:sp>
      <p:sp>
        <p:nvSpPr>
          <p:cNvPr id="4" name="Slide Number Placeholder 3"/>
          <p:cNvSpPr>
            <a:spLocks noGrp="1"/>
          </p:cNvSpPr>
          <p:nvPr>
            <p:ph type="sldNum" sz="quarter" idx="5"/>
          </p:nvPr>
        </p:nvSpPr>
        <p:spPr/>
        <p:txBody>
          <a:bodyPr/>
          <a:lstStyle/>
          <a:p>
            <a:fld id="{87384A02-D147-49A8-A06D-A5C08FF69055}" type="slidenum">
              <a:rPr lang="en-US" smtClean="0"/>
              <a:t>29</a:t>
            </a:fld>
            <a:endParaRPr lang="en-US"/>
          </a:p>
        </p:txBody>
      </p:sp>
    </p:spTree>
    <p:extLst>
      <p:ext uri="{BB962C8B-B14F-4D97-AF65-F5344CB8AC3E}">
        <p14:creationId xmlns:p14="http://schemas.microsoft.com/office/powerpoint/2010/main" val="8425931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16BF3-C4FF-C0F6-4655-6F2B022320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B4ECF2-EE12-F24A-9750-84CAF77CDD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5018C7-09A6-F5FB-1955-9954C94EA25D}"/>
              </a:ext>
            </a:extLst>
          </p:cNvPr>
          <p:cNvSpPr>
            <a:spLocks noGrp="1"/>
          </p:cNvSpPr>
          <p:nvPr>
            <p:ph type="body" idx="1"/>
          </p:nvPr>
        </p:nvSpPr>
        <p:spPr/>
        <p:txBody>
          <a:bodyPr/>
          <a:lstStyle/>
          <a:p>
            <a:r>
              <a:rPr lang="en-US">
                <a:ea typeface="Calibri"/>
                <a:cs typeface="Calibri"/>
              </a:rPr>
              <a:t>Admin subject to a 5% cap of the total award</a:t>
            </a:r>
          </a:p>
          <a:p>
            <a:r>
              <a:rPr lang="en-US">
                <a:ea typeface="Calibri"/>
                <a:cs typeface="Calibri"/>
              </a:rPr>
              <a:t>Indirect is a restricted rate- 8% of MTDC </a:t>
            </a:r>
            <a:r>
              <a:rPr lang="en-US" b="1">
                <a:ea typeface="Calibri"/>
                <a:cs typeface="Calibri"/>
              </a:rPr>
              <a:t>UP TO</a:t>
            </a:r>
            <a:r>
              <a:rPr lang="en-US">
                <a:ea typeface="Calibri"/>
                <a:cs typeface="Calibri"/>
              </a:rPr>
              <a:t> the 5% admin cap. </a:t>
            </a:r>
          </a:p>
        </p:txBody>
      </p:sp>
      <p:sp>
        <p:nvSpPr>
          <p:cNvPr id="4" name="Slide Number Placeholder 3">
            <a:extLst>
              <a:ext uri="{FF2B5EF4-FFF2-40B4-BE49-F238E27FC236}">
                <a16:creationId xmlns:a16="http://schemas.microsoft.com/office/drawing/2014/main" id="{28D833E9-E745-3E45-1845-2152E1E2E111}"/>
              </a:ext>
            </a:extLst>
          </p:cNvPr>
          <p:cNvSpPr>
            <a:spLocks noGrp="1"/>
          </p:cNvSpPr>
          <p:nvPr>
            <p:ph type="sldNum" sz="quarter" idx="5"/>
          </p:nvPr>
        </p:nvSpPr>
        <p:spPr/>
        <p:txBody>
          <a:bodyPr/>
          <a:lstStyle/>
          <a:p>
            <a:fld id="{87384A02-D147-49A8-A06D-A5C08FF69055}" type="slidenum">
              <a:rPr lang="en-US" smtClean="0"/>
              <a:t>30</a:t>
            </a:fld>
            <a:endParaRPr lang="en-US"/>
          </a:p>
        </p:txBody>
      </p:sp>
    </p:spTree>
    <p:extLst>
      <p:ext uri="{BB962C8B-B14F-4D97-AF65-F5344CB8AC3E}">
        <p14:creationId xmlns:p14="http://schemas.microsoft.com/office/powerpoint/2010/main" val="31854192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1993C-B7A1-B6D6-04E3-494E474B88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16C311-34A7-2B23-F351-FD944BA49F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54DC2C-57C6-3397-F883-F20A5B6D530F}"/>
              </a:ext>
            </a:extLst>
          </p:cNvPr>
          <p:cNvSpPr>
            <a:spLocks noGrp="1"/>
          </p:cNvSpPr>
          <p:nvPr>
            <p:ph type="body" idx="1"/>
          </p:nvPr>
        </p:nvSpPr>
        <p:spPr/>
        <p:txBody>
          <a:bodyPr/>
          <a:lstStyle/>
          <a:p>
            <a:r>
              <a:rPr lang="en-US"/>
              <a:t>Support CTE Students or CTE Programs</a:t>
            </a:r>
            <a:endParaRPr lang="en-US">
              <a:ea typeface="+mn-ea"/>
              <a:cs typeface="+mn-cs"/>
            </a:endParaRPr>
          </a:p>
          <a:p>
            <a:r>
              <a:rPr lang="en-US">
                <a:ea typeface="Calibri" panose="020F0502020204030204"/>
                <a:cs typeface="Calibri" panose="020F0502020204030204"/>
              </a:rPr>
              <a:t>Special Populations—must be CTE students</a:t>
            </a:r>
            <a:endParaRPr lang="en-US">
              <a:cs typeface="Calibri" panose="020F0502020204030204"/>
            </a:endParaRPr>
          </a:p>
          <a:p>
            <a:pPr marL="285750" indent="-285750">
              <a:buFont typeface="Arial"/>
              <a:buChar char="•"/>
            </a:pPr>
            <a:r>
              <a:rPr lang="en-US">
                <a:ea typeface="Calibri"/>
                <a:cs typeface="Calibri" panose="020F0502020204030204"/>
              </a:rPr>
              <a:t>Veterans—Must be Perkins Special Population</a:t>
            </a:r>
          </a:p>
          <a:p>
            <a:r>
              <a:rPr lang="en-US">
                <a:ea typeface="Calibri"/>
                <a:cs typeface="Calibri" panose="020F0502020204030204"/>
              </a:rPr>
              <a:t>Use the Appendix How to Calculate FTE &amp; FTEF at the end  grant guidelines for guidance as well as Salaries, Wages, and Benefits Budget Category section</a:t>
            </a:r>
          </a:p>
          <a:p>
            <a:endParaRPr lang="en-US">
              <a:ea typeface="Calibri"/>
              <a:cs typeface="Calibri" panose="020F0502020204030204"/>
            </a:endParaRPr>
          </a:p>
          <a:p>
            <a:r>
              <a:rPr lang="en-US" b="1">
                <a:ea typeface="Calibri"/>
                <a:cs typeface="Calibri" panose="020F0502020204030204"/>
              </a:rPr>
              <a:t>All requested information must be entered within the OGMS budget narrative section, as these details are carried forward into the OBIS budget once the award is released. Info in attachments does not get added into OBIS so we will not approve budgets with narrative info in a separate attachment. </a:t>
            </a:r>
          </a:p>
          <a:p>
            <a:endParaRPr lang="en-US">
              <a:ea typeface="Calibri"/>
              <a:cs typeface="Calibri" panose="020F0502020204030204"/>
            </a:endParaRPr>
          </a:p>
        </p:txBody>
      </p:sp>
      <p:sp>
        <p:nvSpPr>
          <p:cNvPr id="4" name="Slide Number Placeholder 3">
            <a:extLst>
              <a:ext uri="{FF2B5EF4-FFF2-40B4-BE49-F238E27FC236}">
                <a16:creationId xmlns:a16="http://schemas.microsoft.com/office/drawing/2014/main" id="{3265EB63-604A-4514-84BD-D12E24801492}"/>
              </a:ext>
            </a:extLst>
          </p:cNvPr>
          <p:cNvSpPr>
            <a:spLocks noGrp="1"/>
          </p:cNvSpPr>
          <p:nvPr>
            <p:ph type="sldNum" sz="quarter" idx="10"/>
          </p:nvPr>
        </p:nvSpPr>
        <p:spPr/>
        <p:txBody>
          <a:bodyPr/>
          <a:lstStyle/>
          <a:p>
            <a:fld id="{87384A02-D147-49A8-A06D-A5C08FF69055}" type="slidenum">
              <a:rPr lang="en-US" smtClean="0"/>
              <a:t>31</a:t>
            </a:fld>
            <a:endParaRPr lang="en-US"/>
          </a:p>
        </p:txBody>
      </p:sp>
    </p:spTree>
    <p:extLst>
      <p:ext uri="{BB962C8B-B14F-4D97-AF65-F5344CB8AC3E}">
        <p14:creationId xmlns:p14="http://schemas.microsoft.com/office/powerpoint/2010/main" val="5724372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921BE-41A2-ACD0-F6F1-D73A13E0AD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815FFC-F068-42C4-DC8D-E88698FD36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728534-F9F7-4F7C-00FB-4F7839EB2F8E}"/>
              </a:ext>
            </a:extLst>
          </p:cNvPr>
          <p:cNvSpPr>
            <a:spLocks noGrp="1"/>
          </p:cNvSpPr>
          <p:nvPr>
            <p:ph type="body" idx="1"/>
          </p:nvPr>
        </p:nvSpPr>
        <p:spPr/>
        <p:txBody>
          <a:bodyPr/>
          <a:lstStyle/>
          <a:p>
            <a:r>
              <a:rPr lang="en-US">
                <a:ea typeface="Calibri"/>
                <a:cs typeface="Calibri"/>
              </a:rPr>
              <a:t>Capital Assets MUST be itemized for review and approval. Budgets cannot be approved for capital assets without the itemized information, and capital assets cannot be purchased without prior budget approval in OGMS or OBIS. </a:t>
            </a:r>
            <a:endParaRPr lang="en-US"/>
          </a:p>
          <a:p>
            <a:endParaRPr lang="en-US"/>
          </a:p>
          <a:p>
            <a:r>
              <a:rPr lang="en-US"/>
              <a:t>If you cannot identify the specific equipment you plan on purchasing in FY27 at the time of application, you will need to budget the funds to goods and services while you finalize your plans AND then submit a budget revision for prior approval once you can provide the required information. </a:t>
            </a:r>
            <a:endParaRPr lang="en-US">
              <a:ea typeface="Calibri"/>
              <a:cs typeface="Calibri"/>
            </a:endParaRPr>
          </a:p>
          <a:p>
            <a:endParaRPr lang="en-US">
              <a:cs typeface="Calibri" panose="020F0502020204030204"/>
            </a:endParaRPr>
          </a:p>
          <a:p>
            <a:r>
              <a:rPr lang="en-US"/>
              <a:t>In the budget narrative, indicate the estimated cost for each piece of equipment listed, the applicable program, and include the CLNA reference. </a:t>
            </a:r>
            <a:endParaRPr lang="en-US">
              <a:ea typeface="Calibri"/>
              <a:cs typeface="Calibri"/>
            </a:endParaRPr>
          </a:p>
          <a:p>
            <a:endParaRPr lang="en-US">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273AC27B-3F4F-8CAF-3F0F-8167BD8890E5}"/>
              </a:ext>
            </a:extLst>
          </p:cNvPr>
          <p:cNvSpPr>
            <a:spLocks noGrp="1"/>
          </p:cNvSpPr>
          <p:nvPr>
            <p:ph type="sldNum" sz="quarter" idx="10"/>
          </p:nvPr>
        </p:nvSpPr>
        <p:spPr/>
        <p:txBody>
          <a:bodyPr/>
          <a:lstStyle/>
          <a:p>
            <a:fld id="{87384A02-D147-49A8-A06D-A5C08FF69055}" type="slidenum">
              <a:rPr lang="en-US" smtClean="0"/>
              <a:t>32</a:t>
            </a:fld>
            <a:endParaRPr lang="en-US"/>
          </a:p>
        </p:txBody>
      </p:sp>
    </p:spTree>
    <p:extLst>
      <p:ext uri="{BB962C8B-B14F-4D97-AF65-F5344CB8AC3E}">
        <p14:creationId xmlns:p14="http://schemas.microsoft.com/office/powerpoint/2010/main" val="39254580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E947C-574F-1A4F-C0E6-ED54E92D9B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39329A-E023-57E1-52C0-16D370ADE2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F3141B-E622-6019-1FBB-E7EB74E27FD1}"/>
              </a:ext>
            </a:extLst>
          </p:cNvPr>
          <p:cNvSpPr>
            <a:spLocks noGrp="1"/>
          </p:cNvSpPr>
          <p:nvPr>
            <p:ph type="body" idx="1"/>
          </p:nvPr>
        </p:nvSpPr>
        <p:spPr/>
        <p:txBody>
          <a:bodyPr/>
          <a:lstStyle/>
          <a:p>
            <a:r>
              <a:rPr lang="en-US">
                <a:ea typeface="Calibri"/>
                <a:cs typeface="Calibri"/>
              </a:rPr>
              <a:t>Supplies purchased under this category must be for CTE students or programs. </a:t>
            </a:r>
            <a:endParaRPr lang="en-US" sz="1200" kern="1200">
              <a:solidFill>
                <a:schemeClr val="tx1"/>
              </a:solidFill>
              <a:effectLst/>
              <a:latin typeface="+mn-lt"/>
              <a:ea typeface="+mn-ea"/>
              <a:cs typeface="+mn-cs"/>
            </a:endParaRPr>
          </a:p>
          <a:p>
            <a:pPr marL="285750" indent="-285750">
              <a:buFont typeface="Arial"/>
              <a:buChar char="•"/>
            </a:pPr>
            <a:r>
              <a:rPr lang="en-US">
                <a:ea typeface="Calibri"/>
                <a:cs typeface="Calibri"/>
              </a:rPr>
              <a:t>Laptops/tools/textbooks (must remain property of the college, if shared with non-</a:t>
            </a:r>
            <a:r>
              <a:rPr lang="en-US" err="1">
                <a:ea typeface="Calibri"/>
                <a:cs typeface="Calibri"/>
              </a:rPr>
              <a:t>cte</a:t>
            </a:r>
            <a:r>
              <a:rPr lang="en-US">
                <a:ea typeface="Calibri"/>
                <a:cs typeface="Calibri"/>
              </a:rPr>
              <a:t> programs/students, the cost must also be pro-rated based on the percentage of use by CTE programs/students)</a:t>
            </a:r>
            <a:endParaRPr lang="en-US" baseline="0">
              <a:ea typeface="Calibri"/>
              <a:cs typeface="Calibri"/>
            </a:endParaRPr>
          </a:p>
          <a:p>
            <a:pPr marL="285750" indent="-285750">
              <a:buFont typeface="Arial"/>
              <a:buChar char="•"/>
            </a:pPr>
            <a:r>
              <a:rPr lang="en-US">
                <a:ea typeface="Calibri"/>
                <a:cs typeface="Calibri" panose="020F0502020204030204"/>
              </a:rPr>
              <a:t>PD Training: Travel Vs Goods &amp; Services (Reg fees)</a:t>
            </a:r>
          </a:p>
          <a:p>
            <a:endParaRPr lang="en-US">
              <a:ea typeface="Calibri"/>
              <a:cs typeface="Calibri" panose="020F0502020204030204"/>
            </a:endParaRPr>
          </a:p>
          <a:p>
            <a:endParaRPr lang="en-US">
              <a:ea typeface="Calibri"/>
              <a:cs typeface="Calibri" panose="020F0502020204030204"/>
            </a:endParaRPr>
          </a:p>
        </p:txBody>
      </p:sp>
      <p:sp>
        <p:nvSpPr>
          <p:cNvPr id="4" name="Slide Number Placeholder 3">
            <a:extLst>
              <a:ext uri="{FF2B5EF4-FFF2-40B4-BE49-F238E27FC236}">
                <a16:creationId xmlns:a16="http://schemas.microsoft.com/office/drawing/2014/main" id="{DD76CF95-BD4A-1376-262C-7052180D9907}"/>
              </a:ext>
            </a:extLst>
          </p:cNvPr>
          <p:cNvSpPr>
            <a:spLocks noGrp="1"/>
          </p:cNvSpPr>
          <p:nvPr>
            <p:ph type="sldNum" sz="quarter" idx="10"/>
          </p:nvPr>
        </p:nvSpPr>
        <p:spPr/>
        <p:txBody>
          <a:bodyPr/>
          <a:lstStyle/>
          <a:p>
            <a:fld id="{87384A02-D147-49A8-A06D-A5C08FF69055}" type="slidenum">
              <a:rPr lang="en-US" smtClean="0"/>
              <a:t>33</a:t>
            </a:fld>
            <a:endParaRPr lang="en-US"/>
          </a:p>
        </p:txBody>
      </p:sp>
    </p:spTree>
    <p:extLst>
      <p:ext uri="{BB962C8B-B14F-4D97-AF65-F5344CB8AC3E}">
        <p14:creationId xmlns:p14="http://schemas.microsoft.com/office/powerpoint/2010/main" val="13017446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E947C-574F-1A4F-C0E6-ED54E92D9B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39329A-E023-57E1-52C0-16D370ADE2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F3141B-E622-6019-1FBB-E7EB74E27FD1}"/>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a:p>
            <a:r>
              <a:rPr lang="en-US">
                <a:ea typeface="Calibri"/>
                <a:cs typeface="Calibri"/>
              </a:rPr>
              <a:t>Narrative examples</a:t>
            </a:r>
          </a:p>
          <a:p>
            <a:endParaRPr lang="en-US">
              <a:ea typeface="Calibri"/>
              <a:cs typeface="Calibri"/>
            </a:endParaRPr>
          </a:p>
          <a:p>
            <a:r>
              <a:rPr lang="en-US">
                <a:ea typeface="Calibri"/>
                <a:cs typeface="Calibri"/>
              </a:rPr>
              <a:t>This example would be returned for additional info:</a:t>
            </a:r>
          </a:p>
          <a:p>
            <a:endParaRPr lang="en-US">
              <a:ea typeface="Calibri"/>
              <a:cs typeface="Calibri"/>
            </a:endParaRPr>
          </a:p>
          <a:p>
            <a:pPr marL="285750" indent="-285750">
              <a:buFont typeface="Arial"/>
              <a:buChar char="•"/>
            </a:pPr>
            <a:r>
              <a:rPr lang="en-US">
                <a:ea typeface="Calibri"/>
                <a:cs typeface="Calibri"/>
              </a:rPr>
              <a:t>Needs CLNA question reference</a:t>
            </a:r>
          </a:p>
          <a:p>
            <a:pPr marL="285750" indent="-285750">
              <a:buFont typeface="Arial"/>
              <a:buChar char="•"/>
            </a:pPr>
            <a:r>
              <a:rPr lang="en-US">
                <a:ea typeface="Calibri"/>
                <a:cs typeface="Calibri"/>
              </a:rPr>
              <a:t>Approximate costs per category</a:t>
            </a:r>
          </a:p>
          <a:p>
            <a:pPr marL="285750" indent="-285750">
              <a:buFont typeface="Arial"/>
              <a:buChar char="•"/>
            </a:pPr>
            <a:r>
              <a:rPr lang="en-US">
                <a:ea typeface="Calibri"/>
                <a:cs typeface="Calibri"/>
              </a:rPr>
              <a:t>Acknowledgement that goods does not meet capital asset</a:t>
            </a:r>
          </a:p>
          <a:p>
            <a:endParaRPr lang="en-US">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DD76CF95-BD4A-1376-262C-7052180D9907}"/>
              </a:ext>
            </a:extLst>
          </p:cNvPr>
          <p:cNvSpPr>
            <a:spLocks noGrp="1"/>
          </p:cNvSpPr>
          <p:nvPr>
            <p:ph type="sldNum" sz="quarter" idx="10"/>
          </p:nvPr>
        </p:nvSpPr>
        <p:spPr/>
        <p:txBody>
          <a:bodyPr/>
          <a:lstStyle/>
          <a:p>
            <a:fld id="{87384A02-D147-49A8-A06D-A5C08FF69055}" type="slidenum">
              <a:rPr lang="en-US" smtClean="0"/>
              <a:t>34</a:t>
            </a:fld>
            <a:endParaRPr lang="en-US"/>
          </a:p>
        </p:txBody>
      </p:sp>
    </p:spTree>
    <p:extLst>
      <p:ext uri="{BB962C8B-B14F-4D97-AF65-F5344CB8AC3E}">
        <p14:creationId xmlns:p14="http://schemas.microsoft.com/office/powerpoint/2010/main" val="3375514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4</a:t>
            </a:fld>
            <a:endParaRPr lang="en-US"/>
          </a:p>
        </p:txBody>
      </p:sp>
    </p:spTree>
    <p:extLst>
      <p:ext uri="{BB962C8B-B14F-4D97-AF65-F5344CB8AC3E}">
        <p14:creationId xmlns:p14="http://schemas.microsoft.com/office/powerpoint/2010/main" val="25589164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E947C-574F-1A4F-C0E6-ED54E92D9B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39329A-E023-57E1-52C0-16D370ADE2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F3141B-E622-6019-1FBB-E7EB74E27FD1}"/>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a:p>
            <a:r>
              <a:rPr lang="en-US">
                <a:ea typeface="Calibri"/>
                <a:cs typeface="Calibri"/>
              </a:rPr>
              <a:t>Better—</a:t>
            </a:r>
          </a:p>
          <a:p>
            <a:r>
              <a:rPr lang="en-US">
                <a:ea typeface="Calibri"/>
                <a:cs typeface="Calibri"/>
              </a:rPr>
              <a:t>it includes amounts for each area as well as statement about not meeting capital asset threshold</a:t>
            </a:r>
            <a:endParaRPr lang="en-US"/>
          </a:p>
          <a:p>
            <a:r>
              <a:rPr lang="en-US">
                <a:ea typeface="Calibri"/>
                <a:cs typeface="Calibri" panose="020F0502020204030204"/>
              </a:rPr>
              <a:t>Missing—CLNA Reference</a:t>
            </a:r>
          </a:p>
          <a:p>
            <a:endParaRPr lang="en-US">
              <a:cs typeface="Calibri" panose="020F0502020204030204"/>
            </a:endParaRPr>
          </a:p>
          <a:p>
            <a:endParaRPr lang="en-US">
              <a:ea typeface="Calibri" panose="020F0502020204030204"/>
              <a:cs typeface="Calibri" panose="020F0502020204030204"/>
            </a:endParaRPr>
          </a:p>
        </p:txBody>
      </p:sp>
      <p:sp>
        <p:nvSpPr>
          <p:cNvPr id="4" name="Slide Number Placeholder 3">
            <a:extLst>
              <a:ext uri="{FF2B5EF4-FFF2-40B4-BE49-F238E27FC236}">
                <a16:creationId xmlns:a16="http://schemas.microsoft.com/office/drawing/2014/main" id="{DD76CF95-BD4A-1376-262C-7052180D9907}"/>
              </a:ext>
            </a:extLst>
          </p:cNvPr>
          <p:cNvSpPr>
            <a:spLocks noGrp="1"/>
          </p:cNvSpPr>
          <p:nvPr>
            <p:ph type="sldNum" sz="quarter" idx="10"/>
          </p:nvPr>
        </p:nvSpPr>
        <p:spPr/>
        <p:txBody>
          <a:bodyPr/>
          <a:lstStyle/>
          <a:p>
            <a:fld id="{87384A02-D147-49A8-A06D-A5C08FF69055}" type="slidenum">
              <a:rPr lang="en-US" smtClean="0"/>
              <a:t>35</a:t>
            </a:fld>
            <a:endParaRPr lang="en-US"/>
          </a:p>
        </p:txBody>
      </p:sp>
    </p:spTree>
    <p:extLst>
      <p:ext uri="{BB962C8B-B14F-4D97-AF65-F5344CB8AC3E}">
        <p14:creationId xmlns:p14="http://schemas.microsoft.com/office/powerpoint/2010/main" val="20726260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E947C-574F-1A4F-C0E6-ED54E92D9B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39329A-E023-57E1-52C0-16D370ADE2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F3141B-E622-6019-1FBB-E7EB74E27FD1}"/>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a:p>
            <a:r>
              <a:rPr lang="en-US">
                <a:ea typeface="Calibri"/>
                <a:cs typeface="Calibri"/>
              </a:rPr>
              <a:t>All elements included and cost breakdown is clear. </a:t>
            </a:r>
            <a:endParaRPr lang="en-US" baseline="0">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DD76CF95-BD4A-1376-262C-7052180D9907}"/>
              </a:ext>
            </a:extLst>
          </p:cNvPr>
          <p:cNvSpPr>
            <a:spLocks noGrp="1"/>
          </p:cNvSpPr>
          <p:nvPr>
            <p:ph type="sldNum" sz="quarter" idx="10"/>
          </p:nvPr>
        </p:nvSpPr>
        <p:spPr/>
        <p:txBody>
          <a:bodyPr/>
          <a:lstStyle/>
          <a:p>
            <a:fld id="{87384A02-D147-49A8-A06D-A5C08FF69055}" type="slidenum">
              <a:rPr lang="en-US" smtClean="0"/>
              <a:t>36</a:t>
            </a:fld>
            <a:endParaRPr lang="en-US"/>
          </a:p>
        </p:txBody>
      </p:sp>
    </p:spTree>
    <p:extLst>
      <p:ext uri="{BB962C8B-B14F-4D97-AF65-F5344CB8AC3E}">
        <p14:creationId xmlns:p14="http://schemas.microsoft.com/office/powerpoint/2010/main" val="34596683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Provide the</a:t>
            </a:r>
            <a:r>
              <a:rPr lang="en-US" sz="1200" kern="1200">
                <a:solidFill>
                  <a:schemeClr val="tx1"/>
                </a:solidFill>
                <a:effectLst/>
                <a:latin typeface="+mn-lt"/>
                <a:ea typeface="+mn-ea"/>
                <a:cs typeface="+mn-cs"/>
              </a:rPr>
              <a:t> </a:t>
            </a:r>
            <a:r>
              <a:rPr lang="en-US"/>
              <a:t>reason</a:t>
            </a:r>
            <a:r>
              <a:rPr lang="en-US" sz="1200" kern="1200">
                <a:solidFill>
                  <a:schemeClr val="tx1"/>
                </a:solidFill>
                <a:effectLst/>
                <a:latin typeface="+mn-lt"/>
                <a:ea typeface="+mn-ea"/>
                <a:cs typeface="+mn-cs"/>
              </a:rPr>
              <a:t> why the travel is required</a:t>
            </a:r>
            <a:r>
              <a:rPr lang="en-US"/>
              <a:t> for this grant, such as </a:t>
            </a:r>
            <a:r>
              <a:rPr lang="en-US" sz="1200" kern="1200">
                <a:solidFill>
                  <a:schemeClr val="tx1"/>
                </a:solidFill>
                <a:effectLst/>
                <a:latin typeface="+mn-lt"/>
                <a:ea typeface="+mn-ea"/>
                <a:cs typeface="+mn-cs"/>
              </a:rPr>
              <a:t>for meetings with other colleges for shared projects, travel to professional development activities, etc</a:t>
            </a:r>
            <a:r>
              <a:rPr lang="en-US"/>
              <a:t>.  </a:t>
            </a:r>
            <a:endParaRPr lang="en-US" sz="1200" kern="1200">
              <a:solidFill>
                <a:schemeClr val="tx1"/>
              </a:solidFill>
              <a:effectLst/>
              <a:latin typeface="+mn-lt"/>
              <a:ea typeface="+mn-ea"/>
              <a:cs typeface="+mn-cs"/>
            </a:endParaRPr>
          </a:p>
          <a:p>
            <a:pPr lvl="0"/>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If it’s </a:t>
            </a:r>
            <a:r>
              <a:rPr lang="en-US" sz="1200" b="1" kern="1200">
                <a:solidFill>
                  <a:schemeClr val="tx1"/>
                </a:solidFill>
                <a:effectLst/>
                <a:latin typeface="+mn-lt"/>
                <a:ea typeface="+mn-ea"/>
                <a:cs typeface="+mn-cs"/>
              </a:rPr>
              <a:t>travel</a:t>
            </a:r>
            <a:r>
              <a:rPr lang="en-US" b="1"/>
              <a:t> for</a:t>
            </a:r>
            <a:r>
              <a:rPr lang="en-US" sz="1200" kern="1200">
                <a:solidFill>
                  <a:schemeClr val="tx1"/>
                </a:solidFill>
                <a:effectLst/>
                <a:latin typeface="+mn-lt"/>
                <a:ea typeface="+mn-ea"/>
                <a:cs typeface="+mn-cs"/>
              </a:rPr>
              <a:t> </a:t>
            </a:r>
            <a:r>
              <a:rPr lang="en-US" sz="1200" b="1" kern="1200">
                <a:solidFill>
                  <a:schemeClr val="tx1"/>
                </a:solidFill>
                <a:effectLst/>
                <a:latin typeface="+mn-lt"/>
                <a:ea typeface="+mn-ea"/>
                <a:cs typeface="+mn-cs"/>
              </a:rPr>
              <a:t>WEC, please note that is </a:t>
            </a:r>
            <a:r>
              <a:rPr lang="en-US" sz="1200" b="1" kern="1200" baseline="0">
                <a:solidFill>
                  <a:schemeClr val="tx1"/>
                </a:solidFill>
                <a:effectLst/>
                <a:latin typeface="+mn-lt"/>
                <a:ea typeface="+mn-ea"/>
                <a:cs typeface="+mn-cs"/>
              </a:rPr>
              <a:t>considered to be administrative</a:t>
            </a:r>
            <a:r>
              <a:rPr lang="en-US" sz="1200" kern="1200" baseline="0">
                <a:solidFill>
                  <a:schemeClr val="tx1"/>
                </a:solidFill>
                <a:effectLst/>
                <a:latin typeface="+mn-lt"/>
                <a:ea typeface="+mn-ea"/>
                <a:cs typeface="+mn-cs"/>
              </a:rPr>
              <a:t> and must be budgeted on the Admin line.</a:t>
            </a:r>
            <a:endParaRPr lang="en-US" sz="1200" kern="1200">
              <a:solidFill>
                <a:schemeClr val="tx1"/>
              </a:solidFill>
              <a:effectLst/>
              <a:latin typeface="+mn-lt"/>
              <a:cs typeface="Calibri"/>
            </a:endParaRPr>
          </a:p>
          <a:p>
            <a:pPr lvl="0"/>
            <a:endParaRPr lang="en-US" sz="1200" kern="1200">
              <a:solidFill>
                <a:schemeClr val="tx1"/>
              </a:solidFill>
              <a:effectLst/>
              <a:latin typeface="+mn-lt"/>
              <a:ea typeface="+mn-ea"/>
              <a:cs typeface="+mn-cs"/>
            </a:endParaRPr>
          </a:p>
          <a:p>
            <a:r>
              <a:rPr lang="en-US" sz="1200" kern="1200">
                <a:solidFill>
                  <a:schemeClr val="tx1"/>
                </a:solidFill>
                <a:effectLst/>
                <a:latin typeface="+mn-lt"/>
                <a:ea typeface="+mn-ea"/>
                <a:cs typeface="+mn-cs"/>
              </a:rPr>
              <a:t>The </a:t>
            </a:r>
            <a:r>
              <a:rPr lang="en-US"/>
              <a:t>key reminders include</a:t>
            </a:r>
            <a:r>
              <a:rPr lang="en-US" sz="1200" kern="1200">
                <a:solidFill>
                  <a:schemeClr val="tx1"/>
                </a:solidFill>
                <a:effectLst/>
                <a:latin typeface="+mn-lt"/>
                <a:ea typeface="+mn-ea"/>
                <a:cs typeface="+mn-cs"/>
              </a:rPr>
              <a:t> that all state travel rules must be followed and state travel rates must be used</a:t>
            </a:r>
            <a:r>
              <a:rPr lang="en-US"/>
              <a:t> for the travel costs</a:t>
            </a:r>
            <a:r>
              <a:rPr lang="en-US" sz="1200" kern="1200">
                <a:solidFill>
                  <a:schemeClr val="tx1"/>
                </a:solidFill>
                <a:effectLst/>
                <a:latin typeface="+mn-lt"/>
                <a:ea typeface="+mn-ea"/>
                <a:cs typeface="+mn-cs"/>
              </a:rPr>
              <a:t>.</a:t>
            </a:r>
            <a:r>
              <a:rPr lang="en-US"/>
              <a:t>   Your</a:t>
            </a:r>
            <a:r>
              <a:rPr lang="en-US" sz="1200" kern="1200" baseline="0">
                <a:solidFill>
                  <a:schemeClr val="tx1"/>
                </a:solidFill>
                <a:effectLst/>
                <a:latin typeface="+mn-lt"/>
                <a:ea typeface="+mn-ea"/>
                <a:cs typeface="+mn-cs"/>
              </a:rPr>
              <a:t> college </a:t>
            </a:r>
            <a:r>
              <a:rPr lang="en-US"/>
              <a:t>as</a:t>
            </a:r>
            <a:r>
              <a:rPr lang="en-US" sz="1200" kern="1200" baseline="0">
                <a:solidFill>
                  <a:schemeClr val="tx1"/>
                </a:solidFill>
                <a:effectLst/>
                <a:latin typeface="+mn-lt"/>
                <a:ea typeface="+mn-ea"/>
                <a:cs typeface="+mn-cs"/>
              </a:rPr>
              <a:t> a state entity must follow state rules in addition to federal rules.</a:t>
            </a:r>
            <a:r>
              <a:rPr lang="en-US"/>
              <a:t> </a:t>
            </a:r>
            <a:r>
              <a:rPr lang="en-US" sz="1200" kern="1200" baseline="0">
                <a:solidFill>
                  <a:schemeClr val="tx1"/>
                </a:solidFill>
                <a:effectLst/>
                <a:latin typeface="+mn-lt"/>
                <a:ea typeface="+mn-ea"/>
                <a:cs typeface="+mn-cs"/>
              </a:rPr>
              <a:t> </a:t>
            </a:r>
            <a:r>
              <a:rPr lang="en-US" sz="1200" kern="1200">
                <a:solidFill>
                  <a:schemeClr val="tx1"/>
                </a:solidFill>
                <a:effectLst/>
                <a:latin typeface="+mn-lt"/>
                <a:ea typeface="+mn-ea"/>
                <a:cs typeface="+mn-cs"/>
              </a:rPr>
              <a:t>Your college will also have internal processes you must follow.</a:t>
            </a:r>
            <a:endParaRPr lang="en-US" sz="1200" kern="1200">
              <a:solidFill>
                <a:schemeClr val="tx1"/>
              </a:solidFill>
              <a:effectLst/>
              <a:latin typeface="+mn-lt"/>
              <a:cs typeface="Calibri"/>
            </a:endParaRPr>
          </a:p>
        </p:txBody>
      </p:sp>
      <p:sp>
        <p:nvSpPr>
          <p:cNvPr id="4" name="Slide Number Placeholder 3"/>
          <p:cNvSpPr>
            <a:spLocks noGrp="1"/>
          </p:cNvSpPr>
          <p:nvPr>
            <p:ph type="sldNum" sz="quarter" idx="10"/>
          </p:nvPr>
        </p:nvSpPr>
        <p:spPr/>
        <p:txBody>
          <a:bodyPr/>
          <a:lstStyle/>
          <a:p>
            <a:fld id="{87384A02-D147-49A8-A06D-A5C08FF69055}" type="slidenum">
              <a:rPr lang="en-US" smtClean="0"/>
              <a:t>37</a:t>
            </a:fld>
            <a:endParaRPr lang="en-US"/>
          </a:p>
        </p:txBody>
      </p:sp>
    </p:spTree>
    <p:extLst>
      <p:ext uri="{BB962C8B-B14F-4D97-AF65-F5344CB8AC3E}">
        <p14:creationId xmlns:p14="http://schemas.microsoft.com/office/powerpoint/2010/main" val="31127712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Perkins funding is primarily intended for program activities, so any funds budgeted for participant support should be minimal. </a:t>
            </a:r>
          </a:p>
          <a:p>
            <a:r>
              <a:rPr lang="en-US"/>
              <a:t>Costs must be necessary and reasonable for activities under Perkins V Local Uses of Funds, sections 135b.5.O and 135b.5.S.</a:t>
            </a:r>
            <a:endParaRPr lang="en-US">
              <a:ea typeface="Calibri"/>
              <a:cs typeface="Calibri"/>
            </a:endParaRPr>
          </a:p>
          <a:p>
            <a:r>
              <a:rPr lang="en-US">
                <a:ea typeface="Calibri"/>
                <a:cs typeface="Calibri"/>
              </a:rPr>
              <a:t>Participant support must SUPPLEMENT and NOT SUPPLANT other federal or non federal funding sources. </a:t>
            </a:r>
            <a:endParaRPr lang="en-US"/>
          </a:p>
          <a:p>
            <a:r>
              <a:rPr lang="en-US"/>
              <a:t>Please see Appendix D in guidelines for more information on eligible students criteria and costs.</a:t>
            </a:r>
            <a:endParaRPr lang="en-US">
              <a:ea typeface="Calibri"/>
              <a:cs typeface="Calibri"/>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38</a:t>
            </a:fld>
            <a:endParaRPr lang="en-US"/>
          </a:p>
        </p:txBody>
      </p:sp>
    </p:spTree>
    <p:extLst>
      <p:ext uri="{BB962C8B-B14F-4D97-AF65-F5344CB8AC3E}">
        <p14:creationId xmlns:p14="http://schemas.microsoft.com/office/powerpoint/2010/main" val="38385273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Examples:</a:t>
            </a:r>
          </a:p>
          <a:p>
            <a:pPr marL="171450" indent="-171450">
              <a:buFont typeface="Arial"/>
              <a:buChar char="•"/>
            </a:pPr>
            <a:r>
              <a:rPr lang="en-US"/>
              <a:t>fees collected from a program-run auto shop, dental clinic, etc.</a:t>
            </a:r>
            <a:endParaRPr lang="en-US">
              <a:ea typeface="Calibri" panose="020F0502020204030204"/>
              <a:cs typeface="Calibri" panose="020F0502020204030204"/>
            </a:endParaRPr>
          </a:p>
          <a:p>
            <a:pPr marL="171450" indent="-171450">
              <a:buFont typeface="Arial"/>
              <a:buChar char="•"/>
            </a:pPr>
            <a:r>
              <a:rPr lang="en-US"/>
              <a:t>sales from a program-run bakery, café, etc.</a:t>
            </a:r>
          </a:p>
          <a:p>
            <a:pPr marL="171450" indent="-171450">
              <a:buFont typeface="Arial"/>
              <a:buChar char="•"/>
            </a:pPr>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39</a:t>
            </a:fld>
            <a:endParaRPr lang="en-US"/>
          </a:p>
        </p:txBody>
      </p:sp>
    </p:spTree>
    <p:extLst>
      <p:ext uri="{BB962C8B-B14F-4D97-AF65-F5344CB8AC3E}">
        <p14:creationId xmlns:p14="http://schemas.microsoft.com/office/powerpoint/2010/main" val="16036240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3CBE6-0518-DFE6-5A6E-A43DECAD89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127905-5956-F82D-ED25-AF13B8A16B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45757A-DB7A-00BA-E4A0-D8F51A0DB460}"/>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a:p>
            <a:endParaRPr lang="en-US" baseline="0">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A521DCA2-702F-D57C-4A3A-E18DB3B7DD70}"/>
              </a:ext>
            </a:extLst>
          </p:cNvPr>
          <p:cNvSpPr>
            <a:spLocks noGrp="1"/>
          </p:cNvSpPr>
          <p:nvPr>
            <p:ph type="sldNum" sz="quarter" idx="10"/>
          </p:nvPr>
        </p:nvSpPr>
        <p:spPr/>
        <p:txBody>
          <a:bodyPr/>
          <a:lstStyle/>
          <a:p>
            <a:fld id="{87384A02-D147-49A8-A06D-A5C08FF69055}" type="slidenum">
              <a:rPr lang="en-US" smtClean="0"/>
              <a:t>41</a:t>
            </a:fld>
            <a:endParaRPr lang="en-US"/>
          </a:p>
        </p:txBody>
      </p:sp>
    </p:spTree>
    <p:extLst>
      <p:ext uri="{BB962C8B-B14F-4D97-AF65-F5344CB8AC3E}">
        <p14:creationId xmlns:p14="http://schemas.microsoft.com/office/powerpoint/2010/main" val="229755375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a:solidFill>
                <a:schemeClr val="tx1"/>
              </a:solidFill>
              <a:effectLst/>
              <a:latin typeface="+mn-lt"/>
              <a:ea typeface="Calibri"/>
              <a:cs typeface="Calibri"/>
            </a:endParaRPr>
          </a:p>
          <a:p>
            <a:r>
              <a:rPr lang="en-US">
                <a:ea typeface="Calibri"/>
                <a:cs typeface="Calibri"/>
              </a:rPr>
              <a:t>The Perkins Plan Assurances apply to the Leadership, Non-Trad, and SP programs as well. If your college does not receive a Perkins Plan award, you will be provided an assurances document to sign and upload with your Leadership application that will also apply to Non-Trad and SP, if applicable. </a:t>
            </a:r>
          </a:p>
          <a:p>
            <a:endParaRPr lang="en-US">
              <a:ea typeface="Calibri"/>
              <a:cs typeface="Calibri"/>
            </a:endParaRPr>
          </a:p>
          <a:p>
            <a:r>
              <a:rPr lang="en-US">
                <a:ea typeface="Calibri"/>
                <a:cs typeface="Calibri"/>
              </a:rPr>
              <a:t>Perkins Corrections has its own set of assurances that must also be signed and uploaded with that application. </a:t>
            </a:r>
            <a:endParaRPr lang="en-US" sz="1200" kern="1200">
              <a:solidFill>
                <a:schemeClr val="tx1"/>
              </a:solidFill>
              <a:effectLst/>
              <a:latin typeface="+mn-lt"/>
              <a:ea typeface="Calibri" panose="020F0502020204030204"/>
              <a:cs typeface="Calibri" panose="020F0502020204030204"/>
            </a:endParaRPr>
          </a:p>
          <a:p>
            <a:endParaRPr lang="en-US" sz="1200" kern="1200">
              <a:solidFill>
                <a:schemeClr val="tx1"/>
              </a:solidFill>
              <a:effectLst/>
              <a:latin typeface="+mn-lt"/>
              <a:cs typeface="Calibri"/>
            </a:endParaRPr>
          </a:p>
        </p:txBody>
      </p:sp>
      <p:sp>
        <p:nvSpPr>
          <p:cNvPr id="4" name="Slide Number Placeholder 3"/>
          <p:cNvSpPr>
            <a:spLocks noGrp="1"/>
          </p:cNvSpPr>
          <p:nvPr>
            <p:ph type="sldNum" sz="quarter" idx="10"/>
          </p:nvPr>
        </p:nvSpPr>
        <p:spPr/>
        <p:txBody>
          <a:bodyPr/>
          <a:lstStyle/>
          <a:p>
            <a:fld id="{87384A02-D147-49A8-A06D-A5C08FF69055}" type="slidenum">
              <a:rPr lang="en-US" smtClean="0"/>
              <a:t>42</a:t>
            </a:fld>
            <a:endParaRPr lang="en-US"/>
          </a:p>
        </p:txBody>
      </p:sp>
    </p:spTree>
    <p:extLst>
      <p:ext uri="{BB962C8B-B14F-4D97-AF65-F5344CB8AC3E}">
        <p14:creationId xmlns:p14="http://schemas.microsoft.com/office/powerpoint/2010/main" val="135122376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Preparing for or Participating in a technical skills competition aligned with career and technical education program standards and curricula</a:t>
            </a:r>
          </a:p>
          <a:p>
            <a:pPr marL="171450" indent="-171450">
              <a:buFont typeface="Arial" panose="020B0604020202020204" pitchFamily="34" charset="0"/>
              <a:buChar char="•"/>
            </a:pPr>
            <a:r>
              <a:rPr lang="en-US"/>
              <a:t>In the application, the date of the competition that colleges are preparing and wanting to participate in</a:t>
            </a:r>
            <a:endParaRPr lang="en-US">
              <a:ea typeface="Calibri"/>
              <a:cs typeface="Calibri"/>
            </a:endParaRPr>
          </a:p>
          <a:p>
            <a:pPr marL="171450" indent="-171450">
              <a:buFont typeface="Arial" panose="020B0604020202020204" pitchFamily="34" charset="0"/>
              <a:buChar char="•"/>
            </a:pPr>
            <a:r>
              <a:rPr lang="en-US"/>
              <a:t>Increase participation of students in non-trad fields and special pops</a:t>
            </a:r>
            <a:endParaRPr lang="en-US">
              <a:ea typeface="Calibri"/>
              <a:cs typeface="Calibri"/>
            </a:endParaRPr>
          </a:p>
          <a:p>
            <a:pPr marL="171450" indent="-171450">
              <a:buFont typeface="Arial" panose="020B0604020202020204" pitchFamily="34" charset="0"/>
              <a:buChar char="•"/>
            </a:pPr>
            <a:r>
              <a:rPr lang="en-US">
                <a:ea typeface="Calibri"/>
                <a:cs typeface="Calibri"/>
              </a:rPr>
              <a:t>Student Membership Fees</a:t>
            </a:r>
          </a:p>
        </p:txBody>
      </p:sp>
      <p:sp>
        <p:nvSpPr>
          <p:cNvPr id="4" name="Slide Number Placeholder 3"/>
          <p:cNvSpPr>
            <a:spLocks noGrp="1"/>
          </p:cNvSpPr>
          <p:nvPr>
            <p:ph type="sldNum" sz="quarter" idx="5"/>
          </p:nvPr>
        </p:nvSpPr>
        <p:spPr/>
        <p:txBody>
          <a:bodyPr/>
          <a:lstStyle/>
          <a:p>
            <a:fld id="{87384A02-D147-49A8-A06D-A5C08FF69055}" type="slidenum">
              <a:rPr lang="en-US" smtClean="0"/>
              <a:t>43</a:t>
            </a:fld>
            <a:endParaRPr lang="en-US"/>
          </a:p>
        </p:txBody>
      </p:sp>
    </p:spTree>
    <p:extLst>
      <p:ext uri="{BB962C8B-B14F-4D97-AF65-F5344CB8AC3E}">
        <p14:creationId xmlns:p14="http://schemas.microsoft.com/office/powerpoint/2010/main" val="344310276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2A2F5-B448-BC16-54F9-91D36E140F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21C627-6FC2-7C42-33A6-43F4B6CD20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E24127-47C7-CA58-E43B-FB40084647AA}"/>
              </a:ext>
            </a:extLst>
          </p:cNvPr>
          <p:cNvSpPr>
            <a:spLocks noGrp="1"/>
          </p:cNvSpPr>
          <p:nvPr>
            <p:ph type="body" idx="1"/>
          </p:nvPr>
        </p:nvSpPr>
        <p:spPr/>
        <p:txBody>
          <a:bodyPr/>
          <a:lstStyle/>
          <a:p>
            <a:pPr>
              <a:lnSpc>
                <a:spcPts val="1400"/>
              </a:lnSpc>
            </a:pPr>
            <a:r>
              <a:rPr lang="en-US" sz="1600">
                <a:latin typeface="Franklin Gothic Book"/>
              </a:rPr>
              <a:t>Remember the intention of Perkins is to improve CTE programs which indirectly benefit students.</a:t>
            </a: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23CC02A0-3D98-092D-11E2-056C467AF0CD}"/>
              </a:ext>
            </a:extLst>
          </p:cNvPr>
          <p:cNvSpPr>
            <a:spLocks noGrp="1"/>
          </p:cNvSpPr>
          <p:nvPr>
            <p:ph type="sldNum" sz="quarter" idx="10"/>
          </p:nvPr>
        </p:nvSpPr>
        <p:spPr/>
        <p:txBody>
          <a:bodyPr/>
          <a:lstStyle/>
          <a:p>
            <a:fld id="{87384A02-D147-49A8-A06D-A5C08FF69055}" type="slidenum">
              <a:rPr lang="en-US" smtClean="0"/>
              <a:t>44</a:t>
            </a:fld>
            <a:endParaRPr lang="en-US"/>
          </a:p>
        </p:txBody>
      </p:sp>
    </p:spTree>
    <p:extLst>
      <p:ext uri="{BB962C8B-B14F-4D97-AF65-F5344CB8AC3E}">
        <p14:creationId xmlns:p14="http://schemas.microsoft.com/office/powerpoint/2010/main" val="14782658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70658-2A6F-6457-41C1-EC7C338C14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47B79F-C9FD-5BB8-878C-BA7BD8C6D3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C99D90-F32D-2F5C-7749-BAC49557F768}"/>
              </a:ext>
            </a:extLst>
          </p:cNvPr>
          <p:cNvSpPr>
            <a:spLocks noGrp="1"/>
          </p:cNvSpPr>
          <p:nvPr>
            <p:ph type="body" idx="1"/>
          </p:nvPr>
        </p:nvSpPr>
        <p:spPr/>
        <p:txBody>
          <a:bodyPr/>
          <a:lstStyle/>
          <a:p>
            <a:pPr>
              <a:lnSpc>
                <a:spcPts val="1400"/>
              </a:lnSpc>
            </a:pPr>
            <a:endParaRPr lang="en-US" b="1">
              <a:solidFill>
                <a:srgbClr val="FF0000"/>
              </a:solidFill>
              <a:effectLst/>
              <a:latin typeface="Calibri"/>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996491CF-32BD-7017-071A-D50CCE82DD0C}"/>
              </a:ext>
            </a:extLst>
          </p:cNvPr>
          <p:cNvSpPr>
            <a:spLocks noGrp="1"/>
          </p:cNvSpPr>
          <p:nvPr>
            <p:ph type="sldNum" sz="quarter" idx="10"/>
          </p:nvPr>
        </p:nvSpPr>
        <p:spPr/>
        <p:txBody>
          <a:bodyPr/>
          <a:lstStyle/>
          <a:p>
            <a:fld id="{87384A02-D147-49A8-A06D-A5C08FF69055}" type="slidenum">
              <a:rPr lang="en-US" smtClean="0"/>
              <a:t>45</a:t>
            </a:fld>
            <a:endParaRPr lang="en-US"/>
          </a:p>
        </p:txBody>
      </p:sp>
    </p:spTree>
    <p:extLst>
      <p:ext uri="{BB962C8B-B14F-4D97-AF65-F5344CB8AC3E}">
        <p14:creationId xmlns:p14="http://schemas.microsoft.com/office/powerpoint/2010/main" val="4563374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000"/>
              </a:spcBef>
            </a:pPr>
            <a:r>
              <a:rPr lang="en-US" dirty="0"/>
              <a:t> </a:t>
            </a:r>
            <a:endParaRPr lang="en-US" dirty="0">
              <a:ea typeface="Calibri" panose="020F0502020204030204"/>
              <a:cs typeface="Calibri" panose="020F0502020204030204"/>
            </a:endParaRPr>
          </a:p>
          <a:p>
            <a:pPr marL="171450" indent="-171450">
              <a:lnSpc>
                <a:spcPct val="90000"/>
              </a:lnSpc>
              <a:spcBef>
                <a:spcPts val="1000"/>
              </a:spcBef>
              <a:buFont typeface="Arial"/>
              <a:buChar char="•"/>
            </a:pPr>
            <a:endParaRPr lang="en-US">
              <a:cs typeface="Calibri" panose="020F0502020204030204"/>
            </a:endParaRPr>
          </a:p>
        </p:txBody>
      </p:sp>
      <p:sp>
        <p:nvSpPr>
          <p:cNvPr id="4" name="Slide Number Placeholder 3"/>
          <p:cNvSpPr>
            <a:spLocks noGrp="1"/>
          </p:cNvSpPr>
          <p:nvPr>
            <p:ph type="sldNum" sz="quarter" idx="5"/>
          </p:nvPr>
        </p:nvSpPr>
        <p:spPr/>
        <p:txBody>
          <a:bodyPr/>
          <a:lstStyle/>
          <a:p>
            <a:fld id="{87384A02-D147-49A8-A06D-A5C08FF69055}" type="slidenum">
              <a:rPr lang="en-US" smtClean="0"/>
              <a:t>6</a:t>
            </a:fld>
            <a:endParaRPr lang="en-US"/>
          </a:p>
        </p:txBody>
      </p:sp>
    </p:spTree>
    <p:extLst>
      <p:ext uri="{BB962C8B-B14F-4D97-AF65-F5344CB8AC3E}">
        <p14:creationId xmlns:p14="http://schemas.microsoft.com/office/powerpoint/2010/main" val="42118193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F6155-E320-E484-F794-EA57A7BD16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F81A67-3E6D-B3CA-59B5-771E74252B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49C3CB-0759-4620-D1B7-33D5DD3735D7}"/>
              </a:ext>
            </a:extLst>
          </p:cNvPr>
          <p:cNvSpPr>
            <a:spLocks noGrp="1"/>
          </p:cNvSpPr>
          <p:nvPr>
            <p:ph type="body" idx="1"/>
          </p:nvPr>
        </p:nvSpPr>
        <p:spPr/>
        <p:txBody>
          <a:bodyPr/>
          <a:lstStyle/>
          <a:p>
            <a:pPr>
              <a:lnSpc>
                <a:spcPts val="1400"/>
              </a:lnSpc>
            </a:pPr>
            <a:r>
              <a:rPr lang="en-US" sz="1600">
                <a:effectLst/>
                <a:latin typeface="Franklin Gothic Book"/>
                <a:ea typeface="Calibri"/>
                <a:cs typeface="Times New Roman" panose="02020603050405020304" pitchFamily="18" charset="0"/>
              </a:rPr>
              <a:t>After reviewing the CLNA for need, Dept of Ed memorandum</a:t>
            </a:r>
            <a:r>
              <a:rPr lang="en-US" sz="1600">
                <a:latin typeface="Franklin Gothic Book"/>
                <a:ea typeface="Calibri"/>
                <a:cs typeface="Times New Roman" panose="02020603050405020304" pitchFamily="18" charset="0"/>
              </a:rPr>
              <a:t> (appendix at end of guidelines),</a:t>
            </a:r>
            <a:r>
              <a:rPr lang="en-US" sz="1600">
                <a:effectLst/>
                <a:latin typeface="Franklin Gothic Book"/>
                <a:ea typeface="Calibri"/>
                <a:cs typeface="Times New Roman" panose="02020603050405020304" pitchFamily="18" charset="0"/>
              </a:rPr>
              <a:t> the following </a:t>
            </a:r>
            <a:r>
              <a:rPr lang="en-US" sz="1600">
                <a:latin typeface="Franklin Gothic Book"/>
                <a:ea typeface="Calibri"/>
                <a:cs typeface="Times New Roman" panose="02020603050405020304" pitchFamily="18" charset="0"/>
              </a:rPr>
              <a:t>needs</a:t>
            </a:r>
            <a:r>
              <a:rPr lang="en-US" sz="1600">
                <a:effectLst/>
                <a:latin typeface="Franklin Gothic Book"/>
                <a:ea typeface="Calibri"/>
                <a:cs typeface="Times New Roman" panose="02020603050405020304" pitchFamily="18" charset="0"/>
              </a:rPr>
              <a:t> to be met for a meal to be eligible to be funded by Perkins:</a:t>
            </a:r>
          </a:p>
          <a:p>
            <a:pPr marR="0" lvl="0">
              <a:buFont typeface="+mj-lt"/>
              <a:buAutoNum type="arabicPeriod"/>
            </a:pPr>
            <a:r>
              <a:rPr lang="en-US" sz="1600" b="1">
                <a:effectLst/>
                <a:latin typeface="Franklin Gothic Book" panose="020B0503020102020204" pitchFamily="34" charset="0"/>
                <a:ea typeface="Times New Roman" panose="02020603050405020304" pitchFamily="18" charset="0"/>
                <a:cs typeface="Segoe UI" panose="020B0502040204020203" pitchFamily="34" charset="0"/>
              </a:rPr>
              <a:t>Meals can only be provided to elective/appointive officials and state employees </a:t>
            </a:r>
            <a:endParaRPr lang="en-US" sz="1600">
              <a:effectLst/>
              <a:latin typeface="Times New Roman" panose="02020603050405020304" pitchFamily="18" charset="0"/>
              <a:ea typeface="Times New Roman" panose="02020603050405020304" pitchFamily="18" charset="0"/>
            </a:endParaRPr>
          </a:p>
          <a:p>
            <a:pPr marL="742950" marR="0" lvl="1" indent="-285750">
              <a:buFont typeface="+mj-lt"/>
              <a:buAutoNum type="alphaLcPeriod"/>
            </a:pPr>
            <a:r>
              <a:rPr lang="en-US" sz="1600">
                <a:effectLst/>
                <a:latin typeface="Franklin Gothic Book" panose="020B0503020102020204" pitchFamily="34" charset="0"/>
                <a:ea typeface="Times New Roman" panose="02020603050405020304" pitchFamily="18" charset="0"/>
                <a:cs typeface="Segoe UI" panose="020B0502040204020203" pitchFamily="34" charset="0"/>
              </a:rPr>
              <a:t>Advisory committee members are appointed officials</a:t>
            </a:r>
            <a:endParaRPr lang="en-US" sz="1600">
              <a:effectLst/>
              <a:latin typeface="Aptos" panose="020B0004020202020204" pitchFamily="34" charset="0"/>
              <a:ea typeface="Calibri" panose="020F0502020204030204" pitchFamily="34" charset="0"/>
              <a:cs typeface="Aptos" panose="020B0004020202020204" pitchFamily="34" charset="0"/>
            </a:endParaRPr>
          </a:p>
          <a:p>
            <a:pPr marL="742950" marR="0" lvl="1" indent="-285750">
              <a:buFont typeface="+mj-lt"/>
              <a:buAutoNum type="alphaLcPeriod"/>
            </a:pPr>
            <a:r>
              <a:rPr lang="en-US" sz="1600">
                <a:effectLst/>
                <a:latin typeface="Franklin Gothic Book" panose="020B0503020102020204" pitchFamily="34" charset="0"/>
                <a:ea typeface="Times New Roman" panose="02020603050405020304" pitchFamily="18" charset="0"/>
                <a:cs typeface="Segoe UI" panose="020B0502040204020203" pitchFamily="34" charset="0"/>
              </a:rPr>
              <a:t>Students, guests, and community members are not eligible  </a:t>
            </a:r>
            <a:endParaRPr lang="en-US" sz="1600">
              <a:effectLst/>
              <a:latin typeface="Aptos" panose="020B0004020202020204" pitchFamily="34" charset="0"/>
              <a:ea typeface="Calibri" panose="020F0502020204030204" pitchFamily="34" charset="0"/>
              <a:cs typeface="Aptos" panose="020B0004020202020204" pitchFamily="34" charset="0"/>
            </a:endParaRPr>
          </a:p>
          <a:p>
            <a:pPr marL="342900" marR="0" lvl="0" indent="-342900">
              <a:buFont typeface="+mj-lt"/>
              <a:buAutoNum type="arabicPeriod"/>
            </a:pPr>
            <a:r>
              <a:rPr lang="en-US" sz="1600" b="1">
                <a:effectLst/>
                <a:latin typeface="Franklin Gothic Book" panose="020B0503020102020204" pitchFamily="34" charset="0"/>
                <a:ea typeface="Times New Roman" panose="02020603050405020304" pitchFamily="18" charset="0"/>
                <a:cs typeface="Segoe UI" panose="020B0502040204020203" pitchFamily="34" charset="0"/>
              </a:rPr>
              <a:t>Conduct official state business or to provide training to state employees/officials</a:t>
            </a:r>
            <a:endParaRPr lang="en-US" sz="1600">
              <a:effectLst/>
              <a:latin typeface="Times New Roman" panose="02020603050405020304" pitchFamily="18" charset="0"/>
              <a:ea typeface="Times New Roman" panose="02020603050405020304" pitchFamily="18" charset="0"/>
            </a:endParaRPr>
          </a:p>
          <a:p>
            <a:pPr marL="742950" marR="0" lvl="1" indent="-285750">
              <a:buFont typeface="+mj-lt"/>
              <a:buAutoNum type="alphaLcPeriod"/>
            </a:pPr>
            <a:r>
              <a:rPr lang="en-US" sz="1600">
                <a:effectLst/>
                <a:latin typeface="Franklin Gothic Book" panose="020B0503020102020204" pitchFamily="34" charset="0"/>
                <a:ea typeface="Times New Roman" panose="02020603050405020304" pitchFamily="18" charset="0"/>
                <a:cs typeface="Segoe UI" panose="020B0502040204020203" pitchFamily="34" charset="0"/>
              </a:rPr>
              <a:t>An agenda will clearly show that the meal is an integral part of the meeting/training and official business is conducted during meal time</a:t>
            </a:r>
            <a:endParaRPr lang="en-US" sz="1600">
              <a:effectLst/>
              <a:latin typeface="Aptos" panose="020B0004020202020204" pitchFamily="34" charset="0"/>
              <a:ea typeface="Calibri" panose="020F0502020204030204" pitchFamily="34" charset="0"/>
              <a:cs typeface="Aptos" panose="020B0004020202020204" pitchFamily="34" charset="0"/>
            </a:endParaRPr>
          </a:p>
          <a:p>
            <a:pPr marL="742950" marR="0" lvl="1" indent="-285750">
              <a:spcBef>
                <a:spcPts val="0"/>
              </a:spcBef>
              <a:spcAft>
                <a:spcPts val="0"/>
              </a:spcAft>
              <a:buFont typeface="+mj-lt"/>
              <a:buAutoNum type="alphaLcPeriod"/>
            </a:pPr>
            <a:r>
              <a:rPr lang="en-US" sz="1600">
                <a:effectLst/>
                <a:latin typeface="Franklin Gothic Book" panose="020B0503020102020204" pitchFamily="34" charset="0"/>
                <a:ea typeface="Times New Roman" panose="02020603050405020304" pitchFamily="18" charset="0"/>
                <a:cs typeface="Segoe UI" panose="020B0502040204020203" pitchFamily="34" charset="0"/>
              </a:rPr>
              <a:t>An agenda would be required for state employees or meeting minutes would be required for elected or appointed officials</a:t>
            </a:r>
            <a:endParaRPr lang="en-US" sz="1600">
              <a:latin typeface="Aptos" panose="020B0004020202020204" pitchFamily="34" charset="0"/>
              <a:ea typeface="Times New Roman" panose="02020603050405020304" pitchFamily="18" charset="0"/>
              <a:cs typeface="Segoe UI" panose="020B0502040204020203" pitchFamily="34" charset="0"/>
            </a:endParaRPr>
          </a:p>
          <a:p>
            <a:pPr marL="457200" marR="0" lvl="1" indent="0">
              <a:spcBef>
                <a:spcPts val="0"/>
              </a:spcBef>
              <a:spcAft>
                <a:spcPts val="0"/>
              </a:spcAft>
              <a:buNone/>
            </a:pPr>
            <a:r>
              <a:rPr lang="en-US" sz="1600" b="1">
                <a:effectLst/>
                <a:latin typeface="Franklin Gothic Book" panose="020B0503020102020204" pitchFamily="34" charset="0"/>
                <a:ea typeface="Times New Roman" panose="02020603050405020304" pitchFamily="18" charset="0"/>
                <a:cs typeface="Segoe UI" panose="020B0502040204020203" pitchFamily="34" charset="0"/>
              </a:rPr>
              <a:t>Note</a:t>
            </a:r>
            <a:r>
              <a:rPr lang="en-US" sz="1600">
                <a:effectLst/>
                <a:latin typeface="Franklin Gothic Book" panose="020B0503020102020204" pitchFamily="34" charset="0"/>
                <a:ea typeface="Times New Roman" panose="02020603050405020304" pitchFamily="18" charset="0"/>
                <a:cs typeface="Segoe UI" panose="020B0502040204020203" pitchFamily="34" charset="0"/>
              </a:rPr>
              <a:t>: Hosting, networking, and social activities are </a:t>
            </a:r>
            <a:r>
              <a:rPr lang="en-US" sz="1600" b="1">
                <a:effectLst/>
                <a:latin typeface="Franklin Gothic Book" panose="020B0503020102020204" pitchFamily="34" charset="0"/>
                <a:ea typeface="Times New Roman" panose="02020603050405020304" pitchFamily="18" charset="0"/>
                <a:cs typeface="Segoe UI" panose="020B0502040204020203" pitchFamily="34" charset="0"/>
              </a:rPr>
              <a:t>not</a:t>
            </a:r>
            <a:r>
              <a:rPr lang="en-US" sz="1600">
                <a:effectLst/>
                <a:latin typeface="Franklin Gothic Book" panose="020B0503020102020204" pitchFamily="34" charset="0"/>
                <a:ea typeface="Times New Roman" panose="02020603050405020304" pitchFamily="18" charset="0"/>
                <a:cs typeface="Segoe UI" panose="020B0502040204020203" pitchFamily="34" charset="0"/>
              </a:rPr>
              <a:t> considered official business or training</a:t>
            </a:r>
          </a:p>
          <a:p>
            <a:pPr marL="342900" indent="-342900">
              <a:buAutoNum type="arabicPeriod"/>
            </a:pPr>
            <a:r>
              <a:rPr lang="en-US" sz="1600" b="1">
                <a:effectLst/>
                <a:latin typeface="Franklin Gothic Book"/>
                <a:ea typeface="Times New Roman" panose="02020603050405020304" pitchFamily="18" charset="0"/>
                <a:cs typeface="Segoe UI" panose="020B0502040204020203" pitchFamily="34" charset="0"/>
              </a:rPr>
              <a:t>Meals are an integral</a:t>
            </a:r>
            <a:r>
              <a:rPr lang="en-US" sz="1600" b="1">
                <a:latin typeface="Franklin Gothic Book"/>
                <a:ea typeface="Times New Roman" panose="02020603050405020304" pitchFamily="18" charset="0"/>
                <a:cs typeface="Segoe UI" panose="020B0502040204020203" pitchFamily="34" charset="0"/>
              </a:rPr>
              <a:t> </a:t>
            </a:r>
            <a:r>
              <a:rPr lang="en-US" sz="1600" b="1">
                <a:effectLst/>
                <a:latin typeface="Franklin Gothic Book"/>
                <a:ea typeface="Times New Roman" panose="02020603050405020304" pitchFamily="18" charset="0"/>
                <a:cs typeface="Segoe UI" panose="020B0502040204020203" pitchFamily="34" charset="0"/>
              </a:rPr>
              <a:t> part of the business meeting or training session</a:t>
            </a:r>
            <a:r>
              <a:rPr lang="en-US" sz="1600" b="1">
                <a:solidFill>
                  <a:srgbClr val="FF0000"/>
                </a:solidFill>
                <a:latin typeface="Franklin Gothic Book"/>
                <a:ea typeface="Times New Roman" panose="02020603050405020304" pitchFamily="18" charset="0"/>
                <a:cs typeface="Segoe UI" panose="020B0502040204020203" pitchFamily="34" charset="0"/>
              </a:rPr>
              <a:t> </a:t>
            </a:r>
            <a:r>
              <a:rPr lang="en-US" b="1">
                <a:solidFill>
                  <a:srgbClr val="FF0000"/>
                </a:solidFill>
              </a:rPr>
              <a:t>(official business is being conducted during mealtime)</a:t>
            </a:r>
            <a:endParaRPr lang="en-US" sz="1600">
              <a:effectLst/>
              <a:latin typeface="Times New Roman" panose="02020603050405020304" pitchFamily="18" charset="0"/>
              <a:ea typeface="Times New Roman" panose="02020603050405020304" pitchFamily="18" charset="0"/>
              <a:cs typeface="Times New Roman"/>
            </a:endParaRPr>
          </a:p>
          <a:p>
            <a:pPr marL="342900" marR="0" lvl="0" indent="-342900">
              <a:buFont typeface="+mj-lt"/>
              <a:buAutoNum type="arabicPeriod"/>
            </a:pPr>
            <a:r>
              <a:rPr lang="en-US" sz="1600" b="1">
                <a:effectLst/>
                <a:latin typeface="Franklin Gothic Book" panose="020B0503020102020204" pitchFamily="34" charset="0"/>
                <a:ea typeface="Times New Roman" panose="02020603050405020304" pitchFamily="18" charset="0"/>
                <a:cs typeface="Segoe UI" panose="020B0502040204020203" pitchFamily="34" charset="0"/>
              </a:rPr>
              <a:t>Meeting or training takes place away from the employee’s or official’s regular workplace</a:t>
            </a:r>
            <a:endParaRPr lang="en-US" sz="1600">
              <a:effectLst/>
              <a:latin typeface="Times New Roman" panose="02020603050405020304" pitchFamily="18" charset="0"/>
              <a:ea typeface="Times New Roman" panose="02020603050405020304" pitchFamily="18" charset="0"/>
            </a:endParaRPr>
          </a:p>
          <a:p>
            <a:pPr marL="342900" marR="0" lvl="0" indent="-342900">
              <a:buFont typeface="+mj-lt"/>
              <a:buAutoNum type="arabicPeriod"/>
            </a:pPr>
            <a:r>
              <a:rPr lang="en-US" sz="1600" b="1">
                <a:effectLst/>
                <a:latin typeface="Franklin Gothic Book" panose="020B0503020102020204" pitchFamily="34" charset="0"/>
                <a:ea typeface="Times New Roman" panose="02020603050405020304" pitchFamily="18" charset="0"/>
                <a:cs typeface="Segoe UI" panose="020B0502040204020203" pitchFamily="34" charset="0"/>
              </a:rPr>
              <a:t>The agency obtains an itemized receipt for the actual costs of the meals with meetings</a:t>
            </a:r>
            <a:endParaRPr lang="en-US" sz="1600">
              <a:effectLst/>
              <a:latin typeface="Times New Roman" panose="02020603050405020304" pitchFamily="18" charset="0"/>
              <a:ea typeface="Times New Roman" panose="02020603050405020304" pitchFamily="18" charset="0"/>
            </a:endParaRPr>
          </a:p>
          <a:p>
            <a:pPr marL="742950" marR="0" lvl="1" indent="-285750">
              <a:buFont typeface="+mj-lt"/>
              <a:buAutoNum type="alphaLcPeriod"/>
            </a:pPr>
            <a:r>
              <a:rPr lang="en-US" sz="1600">
                <a:effectLst/>
                <a:latin typeface="Franklin Gothic Book" panose="020B0503020102020204" pitchFamily="34" charset="0"/>
                <a:ea typeface="Times New Roman" panose="02020603050405020304" pitchFamily="18" charset="0"/>
                <a:cs typeface="Segoe UI" panose="020B0502040204020203" pitchFamily="34" charset="0"/>
              </a:rPr>
              <a:t>Meals can only be up to per diem for each attendee</a:t>
            </a:r>
            <a:endParaRPr lang="en-US" sz="1600">
              <a:effectLst/>
              <a:latin typeface="Aptos" panose="020B0004020202020204" pitchFamily="34" charset="0"/>
              <a:ea typeface="Calibri" panose="020F0502020204030204" pitchFamily="34" charset="0"/>
              <a:cs typeface="Aptos" panose="020B0004020202020204" pitchFamily="34" charset="0"/>
            </a:endParaRPr>
          </a:p>
          <a:p>
            <a:pPr marL="342900" marR="0" lvl="0" indent="-342900">
              <a:buFont typeface="+mj-lt"/>
              <a:buAutoNum type="arabicPeriod"/>
            </a:pPr>
            <a:r>
              <a:rPr lang="en-US" sz="1600" b="1">
                <a:effectLst/>
                <a:latin typeface="Franklin Gothic Book" panose="020B0503020102020204" pitchFamily="34" charset="0"/>
                <a:ea typeface="Times New Roman" panose="02020603050405020304" pitchFamily="18" charset="0"/>
                <a:cs typeface="Segoe UI" panose="020B0502040204020203" pitchFamily="34" charset="0"/>
              </a:rPr>
              <a:t>Documentation of advance for approval for meals (internal procedure at the college)</a:t>
            </a:r>
            <a:endParaRPr lang="en-US" sz="1600">
              <a:effectLst/>
              <a:latin typeface="Times New Roman" panose="02020603050405020304" pitchFamily="18" charset="0"/>
              <a:ea typeface="Times New Roman" panose="02020603050405020304" pitchFamily="18" charset="0"/>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F7BAB3BD-4DE5-0C7C-F688-392224B6DB64}"/>
              </a:ext>
            </a:extLst>
          </p:cNvPr>
          <p:cNvSpPr>
            <a:spLocks noGrp="1"/>
          </p:cNvSpPr>
          <p:nvPr>
            <p:ph type="sldNum" sz="quarter" idx="10"/>
          </p:nvPr>
        </p:nvSpPr>
        <p:spPr/>
        <p:txBody>
          <a:bodyPr/>
          <a:lstStyle/>
          <a:p>
            <a:fld id="{87384A02-D147-49A8-A06D-A5C08FF69055}" type="slidenum">
              <a:rPr lang="en-US" smtClean="0"/>
              <a:t>46</a:t>
            </a:fld>
            <a:endParaRPr lang="en-US"/>
          </a:p>
        </p:txBody>
      </p:sp>
    </p:spTree>
    <p:extLst>
      <p:ext uri="{BB962C8B-B14F-4D97-AF65-F5344CB8AC3E}">
        <p14:creationId xmlns:p14="http://schemas.microsoft.com/office/powerpoint/2010/main" val="20638469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35479B-2AC3-FB60-F926-54937F3EF5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8E245F-B59A-A2EB-56B5-DA8D1E894F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08E0E1-483B-3AFE-A664-235A5473D21E}"/>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a:p>
            <a:endParaRPr lang="en-US" baseline="0">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645EA566-AEA9-D187-B0A4-7EFE3EEDD75E}"/>
              </a:ext>
            </a:extLst>
          </p:cNvPr>
          <p:cNvSpPr>
            <a:spLocks noGrp="1"/>
          </p:cNvSpPr>
          <p:nvPr>
            <p:ph type="sldNum" sz="quarter" idx="10"/>
          </p:nvPr>
        </p:nvSpPr>
        <p:spPr/>
        <p:txBody>
          <a:bodyPr/>
          <a:lstStyle/>
          <a:p>
            <a:fld id="{87384A02-D147-49A8-A06D-A5C08FF69055}" type="slidenum">
              <a:rPr lang="en-US" smtClean="0"/>
              <a:t>47</a:t>
            </a:fld>
            <a:endParaRPr lang="en-US"/>
          </a:p>
        </p:txBody>
      </p:sp>
    </p:spTree>
    <p:extLst>
      <p:ext uri="{BB962C8B-B14F-4D97-AF65-F5344CB8AC3E}">
        <p14:creationId xmlns:p14="http://schemas.microsoft.com/office/powerpoint/2010/main" val="33554364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834F8-68BA-4D42-46FF-D59E5EED23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703979-2F07-50A4-9FF6-3261A25780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0EE480-D213-9F3C-1FA3-6CC6BEB210AA}"/>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a:p>
            <a:endParaRPr lang="en-US" baseline="0">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31F57C4E-C6EC-D3CD-12E9-8CDAF4A437B1}"/>
              </a:ext>
            </a:extLst>
          </p:cNvPr>
          <p:cNvSpPr>
            <a:spLocks noGrp="1"/>
          </p:cNvSpPr>
          <p:nvPr>
            <p:ph type="sldNum" sz="quarter" idx="10"/>
          </p:nvPr>
        </p:nvSpPr>
        <p:spPr/>
        <p:txBody>
          <a:bodyPr/>
          <a:lstStyle/>
          <a:p>
            <a:fld id="{87384A02-D147-49A8-A06D-A5C08FF69055}" type="slidenum">
              <a:rPr lang="en-US" smtClean="0"/>
              <a:t>48</a:t>
            </a:fld>
            <a:endParaRPr lang="en-US"/>
          </a:p>
        </p:txBody>
      </p:sp>
    </p:spTree>
    <p:extLst>
      <p:ext uri="{BB962C8B-B14F-4D97-AF65-F5344CB8AC3E}">
        <p14:creationId xmlns:p14="http://schemas.microsoft.com/office/powerpoint/2010/main" val="161247848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41993C-B7A1-B6D6-04E3-494E474B88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16C311-34A7-2B23-F351-FD944BA49F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54DC2C-57C6-3397-F883-F20A5B6D530F}"/>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a:p>
            <a:r>
              <a:rPr lang="en-US"/>
              <a:t>OCTAE--"Providing direct assistance with Perkins resources to students for paid internships would not be an acceptable use of funds with Basic Grant local uses of funds and State leadership funds.  From a program perspective, the intent of Perkins is to provide funding for CTE programs and services that indirectly benefit students and only in very narrow circumstances as spelled out in Section 135(b)(5)(S) to provide limited direct assistance to students to facilitate assess to these programs. "</a:t>
            </a:r>
            <a:endParaRPr lang="en-US">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3265EB63-604A-4514-84BD-D12E24801492}"/>
              </a:ext>
            </a:extLst>
          </p:cNvPr>
          <p:cNvSpPr>
            <a:spLocks noGrp="1"/>
          </p:cNvSpPr>
          <p:nvPr>
            <p:ph type="sldNum" sz="quarter" idx="10"/>
          </p:nvPr>
        </p:nvSpPr>
        <p:spPr/>
        <p:txBody>
          <a:bodyPr/>
          <a:lstStyle/>
          <a:p>
            <a:fld id="{87384A02-D147-49A8-A06D-A5C08FF69055}" type="slidenum">
              <a:rPr lang="en-US" smtClean="0"/>
              <a:t>49</a:t>
            </a:fld>
            <a:endParaRPr lang="en-US"/>
          </a:p>
        </p:txBody>
      </p:sp>
    </p:spTree>
    <p:extLst>
      <p:ext uri="{BB962C8B-B14F-4D97-AF65-F5344CB8AC3E}">
        <p14:creationId xmlns:p14="http://schemas.microsoft.com/office/powerpoint/2010/main" val="85353450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0F0DBF-657F-F464-19D3-51C32FFE06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CFC3F-AD7B-2A05-1D24-0D65C8C3ED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E1B4EE-A298-A755-97D5-2AB374C3CE49}"/>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a:p>
            <a:endParaRPr lang="en-US" baseline="0">
              <a:ea typeface="Calibri"/>
              <a:cs typeface="Calibri"/>
            </a:endParaRPr>
          </a:p>
          <a:p>
            <a:endParaRPr lang="en-US">
              <a:cs typeface="Calibri" panose="020F0502020204030204"/>
            </a:endParaRPr>
          </a:p>
          <a:p>
            <a:endParaRPr lang="en-US">
              <a:cs typeface="Calibri" panose="020F0502020204030204"/>
            </a:endParaRPr>
          </a:p>
        </p:txBody>
      </p:sp>
      <p:sp>
        <p:nvSpPr>
          <p:cNvPr id="4" name="Slide Number Placeholder 3">
            <a:extLst>
              <a:ext uri="{FF2B5EF4-FFF2-40B4-BE49-F238E27FC236}">
                <a16:creationId xmlns:a16="http://schemas.microsoft.com/office/drawing/2014/main" id="{53959D0E-682B-8E41-04E9-1C8C5A9BA5B0}"/>
              </a:ext>
            </a:extLst>
          </p:cNvPr>
          <p:cNvSpPr>
            <a:spLocks noGrp="1"/>
          </p:cNvSpPr>
          <p:nvPr>
            <p:ph type="sldNum" sz="quarter" idx="10"/>
          </p:nvPr>
        </p:nvSpPr>
        <p:spPr/>
        <p:txBody>
          <a:bodyPr/>
          <a:lstStyle/>
          <a:p>
            <a:fld id="{87384A02-D147-49A8-A06D-A5C08FF69055}" type="slidenum">
              <a:rPr lang="en-US" smtClean="0"/>
              <a:t>50</a:t>
            </a:fld>
            <a:endParaRPr lang="en-US"/>
          </a:p>
        </p:txBody>
      </p:sp>
    </p:spTree>
    <p:extLst>
      <p:ext uri="{BB962C8B-B14F-4D97-AF65-F5344CB8AC3E}">
        <p14:creationId xmlns:p14="http://schemas.microsoft.com/office/powerpoint/2010/main" val="121864666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ea typeface="Calibri"/>
              <a:cs typeface="Calibri" panose="020F0502020204030204"/>
            </a:endParaRPr>
          </a:p>
          <a:p>
            <a:endParaRPr lang="en-US">
              <a:cs typeface="Calibri" panose="020F0502020204030204"/>
            </a:endParaRPr>
          </a:p>
        </p:txBody>
      </p:sp>
      <p:sp>
        <p:nvSpPr>
          <p:cNvPr id="4" name="Slide Number Placeholder 3"/>
          <p:cNvSpPr>
            <a:spLocks noGrp="1"/>
          </p:cNvSpPr>
          <p:nvPr>
            <p:ph type="sldNum" sz="quarter" idx="10"/>
          </p:nvPr>
        </p:nvSpPr>
        <p:spPr/>
        <p:txBody>
          <a:bodyPr/>
          <a:lstStyle/>
          <a:p>
            <a:fld id="{87384A02-D147-49A8-A06D-A5C08FF69055}" type="slidenum">
              <a:rPr lang="en-US" smtClean="0"/>
              <a:t>51</a:t>
            </a:fld>
            <a:endParaRPr lang="en-US"/>
          </a:p>
        </p:txBody>
      </p:sp>
    </p:spTree>
    <p:extLst>
      <p:ext uri="{BB962C8B-B14F-4D97-AF65-F5344CB8AC3E}">
        <p14:creationId xmlns:p14="http://schemas.microsoft.com/office/powerpoint/2010/main" val="146318904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87384A02-D147-49A8-A06D-A5C08FF69055}" type="slidenum">
              <a:rPr lang="en-US" smtClean="0"/>
              <a:t>52</a:t>
            </a:fld>
            <a:endParaRPr lang="en-US"/>
          </a:p>
        </p:txBody>
      </p:sp>
    </p:spTree>
    <p:extLst>
      <p:ext uri="{BB962C8B-B14F-4D97-AF65-F5344CB8AC3E}">
        <p14:creationId xmlns:p14="http://schemas.microsoft.com/office/powerpoint/2010/main" val="2025179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2DAF6-ABA8-B117-7C37-505AC1F6F5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7BF2F4-7E1D-EB57-52C8-18B186EC16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8DB6AA-802B-BCFB-7B02-6E94A936D596}"/>
              </a:ext>
            </a:extLst>
          </p:cNvPr>
          <p:cNvSpPr>
            <a:spLocks noGrp="1"/>
          </p:cNvSpPr>
          <p:nvPr>
            <p:ph type="body" idx="1"/>
          </p:nvPr>
        </p:nvSpPr>
        <p:spPr/>
        <p:txBody>
          <a:bodyPr/>
          <a:lstStyle/>
          <a:p>
            <a:pPr marL="171450" indent="-171450">
              <a:lnSpc>
                <a:spcPct val="90000"/>
              </a:lnSpc>
              <a:spcBef>
                <a:spcPts val="1000"/>
              </a:spcBef>
              <a:buFont typeface="Arial"/>
              <a:buChar char="•"/>
            </a:pPr>
            <a:endParaRPr lang="en-US">
              <a:ea typeface="Calibri"/>
              <a:cs typeface="Calibri" panose="020F0502020204030204"/>
            </a:endParaRPr>
          </a:p>
          <a:p>
            <a:pPr marL="171450" indent="-171450">
              <a:lnSpc>
                <a:spcPct val="90000"/>
              </a:lnSpc>
              <a:spcBef>
                <a:spcPts val="1000"/>
              </a:spcBef>
              <a:buFont typeface="Arial"/>
              <a:buChar char="•"/>
            </a:pPr>
            <a:endParaRPr lang="en-US">
              <a:cs typeface="Calibri" panose="020F0502020204030204"/>
            </a:endParaRPr>
          </a:p>
        </p:txBody>
      </p:sp>
      <p:sp>
        <p:nvSpPr>
          <p:cNvPr id="4" name="Slide Number Placeholder 3">
            <a:extLst>
              <a:ext uri="{FF2B5EF4-FFF2-40B4-BE49-F238E27FC236}">
                <a16:creationId xmlns:a16="http://schemas.microsoft.com/office/drawing/2014/main" id="{D876F5AB-3A12-E0E1-AA82-56DD7043085C}"/>
              </a:ext>
            </a:extLst>
          </p:cNvPr>
          <p:cNvSpPr>
            <a:spLocks noGrp="1"/>
          </p:cNvSpPr>
          <p:nvPr>
            <p:ph type="sldNum" sz="quarter" idx="5"/>
          </p:nvPr>
        </p:nvSpPr>
        <p:spPr/>
        <p:txBody>
          <a:bodyPr/>
          <a:lstStyle/>
          <a:p>
            <a:fld id="{87384A02-D147-49A8-A06D-A5C08FF69055}" type="slidenum">
              <a:rPr lang="en-US" smtClean="0"/>
              <a:t>7</a:t>
            </a:fld>
            <a:endParaRPr lang="en-US"/>
          </a:p>
        </p:txBody>
      </p:sp>
    </p:spTree>
    <p:extLst>
      <p:ext uri="{BB962C8B-B14F-4D97-AF65-F5344CB8AC3E}">
        <p14:creationId xmlns:p14="http://schemas.microsoft.com/office/powerpoint/2010/main" val="3029209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2E298-C9E8-0380-6B62-EB3E012044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6D575-42FC-DD88-9FCE-4C6723CE65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903771-0546-492F-A4D0-EBB295D8FCFB}"/>
              </a:ext>
            </a:extLst>
          </p:cNvPr>
          <p:cNvSpPr>
            <a:spLocks noGrp="1"/>
          </p:cNvSpPr>
          <p:nvPr>
            <p:ph type="body" idx="1"/>
          </p:nvPr>
        </p:nvSpPr>
        <p:spPr/>
        <p:txBody>
          <a:bodyPr/>
          <a:lstStyle/>
          <a:p>
            <a:r>
              <a:rPr lang="en-US" dirty="0">
                <a:ea typeface="Calibri"/>
                <a:cs typeface="Calibri"/>
              </a:rPr>
              <a:t>I'll send out a more detailed next week. </a:t>
            </a:r>
            <a:endParaRPr lang="en-US" dirty="0">
              <a:cs typeface="Calibri"/>
            </a:endParaRPr>
          </a:p>
          <a:p>
            <a:r>
              <a:rPr lang="en-US">
                <a:cs typeface="Calibri"/>
              </a:rPr>
              <a:t>90% Award formula: combination of student plan code and receiving financial aid/services</a:t>
            </a:r>
            <a:endParaRPr lang="en-US"/>
          </a:p>
          <a:p>
            <a:r>
              <a:rPr lang="en-US">
                <a:cs typeface="Calibri"/>
              </a:rPr>
              <a:t>9% is Rural Serving Colleges</a:t>
            </a:r>
          </a:p>
          <a:p>
            <a:r>
              <a:rPr lang="en-US">
                <a:cs typeface="Calibri"/>
              </a:rPr>
              <a:t>1% is High Vocational Enrollment (50% or above)</a:t>
            </a:r>
          </a:p>
          <a:p>
            <a:endParaRPr lang="en-US">
              <a:cs typeface="Calibri"/>
            </a:endParaRPr>
          </a:p>
          <a:p>
            <a:pPr marL="171450" indent="-171450">
              <a:buFont typeface="Arial"/>
              <a:buChar char="•"/>
            </a:pPr>
            <a:endParaRPr lang="en-US">
              <a:cs typeface="Calibri"/>
            </a:endParaRPr>
          </a:p>
        </p:txBody>
      </p:sp>
      <p:sp>
        <p:nvSpPr>
          <p:cNvPr id="4" name="Slide Number Placeholder 3">
            <a:extLst>
              <a:ext uri="{FF2B5EF4-FFF2-40B4-BE49-F238E27FC236}">
                <a16:creationId xmlns:a16="http://schemas.microsoft.com/office/drawing/2014/main" id="{2868CCBA-F090-180F-9243-7347733BE70C}"/>
              </a:ext>
            </a:extLst>
          </p:cNvPr>
          <p:cNvSpPr>
            <a:spLocks noGrp="1"/>
          </p:cNvSpPr>
          <p:nvPr>
            <p:ph type="sldNum" sz="quarter" idx="5"/>
          </p:nvPr>
        </p:nvSpPr>
        <p:spPr/>
        <p:txBody>
          <a:bodyPr/>
          <a:lstStyle/>
          <a:p>
            <a:fld id="{87384A02-D147-49A8-A06D-A5C08FF69055}" type="slidenum">
              <a:rPr lang="en-US" smtClean="0"/>
              <a:t>8</a:t>
            </a:fld>
            <a:endParaRPr lang="en-US"/>
          </a:p>
        </p:txBody>
      </p:sp>
    </p:spTree>
    <p:extLst>
      <p:ext uri="{BB962C8B-B14F-4D97-AF65-F5344CB8AC3E}">
        <p14:creationId xmlns:p14="http://schemas.microsoft.com/office/powerpoint/2010/main" val="30877641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2E298-C9E8-0380-6B62-EB3E012044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6D575-42FC-DD88-9FCE-4C6723CE65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903771-0546-492F-A4D0-EBB295D8FCFB}"/>
              </a:ext>
            </a:extLst>
          </p:cNvPr>
          <p:cNvSpPr>
            <a:spLocks noGrp="1"/>
          </p:cNvSpPr>
          <p:nvPr>
            <p:ph type="body" idx="1"/>
          </p:nvPr>
        </p:nvSpPr>
        <p:spPr/>
        <p:txBody>
          <a:bodyPr/>
          <a:lstStyle/>
          <a:p>
            <a:r>
              <a:rPr lang="en-US">
                <a:ea typeface="Calibri"/>
                <a:cs typeface="Calibri"/>
              </a:rPr>
              <a:t>An application is considered complete when all 3 documents are uploaded. Hoping to have CLNA feedback emailed next week. </a:t>
            </a:r>
            <a:endParaRPr lang="en-US">
              <a:cs typeface="Calibri"/>
            </a:endParaRPr>
          </a:p>
        </p:txBody>
      </p:sp>
      <p:sp>
        <p:nvSpPr>
          <p:cNvPr id="4" name="Slide Number Placeholder 3">
            <a:extLst>
              <a:ext uri="{FF2B5EF4-FFF2-40B4-BE49-F238E27FC236}">
                <a16:creationId xmlns:a16="http://schemas.microsoft.com/office/drawing/2014/main" id="{2868CCBA-F090-180F-9243-7347733BE70C}"/>
              </a:ext>
            </a:extLst>
          </p:cNvPr>
          <p:cNvSpPr>
            <a:spLocks noGrp="1"/>
          </p:cNvSpPr>
          <p:nvPr>
            <p:ph type="sldNum" sz="quarter" idx="5"/>
          </p:nvPr>
        </p:nvSpPr>
        <p:spPr/>
        <p:txBody>
          <a:bodyPr/>
          <a:lstStyle/>
          <a:p>
            <a:fld id="{87384A02-D147-49A8-A06D-A5C08FF69055}" type="slidenum">
              <a:rPr lang="en-US" smtClean="0"/>
              <a:t>9</a:t>
            </a:fld>
            <a:endParaRPr lang="en-US"/>
          </a:p>
        </p:txBody>
      </p:sp>
    </p:spTree>
    <p:extLst>
      <p:ext uri="{BB962C8B-B14F-4D97-AF65-F5344CB8AC3E}">
        <p14:creationId xmlns:p14="http://schemas.microsoft.com/office/powerpoint/2010/main" val="11935421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2E298-C9E8-0380-6B62-EB3E012044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6D575-42FC-DD88-9FCE-4C6723CE65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903771-0546-492F-A4D0-EBB295D8FCFB}"/>
              </a:ext>
            </a:extLst>
          </p:cNvPr>
          <p:cNvSpPr>
            <a:spLocks noGrp="1"/>
          </p:cNvSpPr>
          <p:nvPr>
            <p:ph type="body" idx="1"/>
          </p:nvPr>
        </p:nvSpPr>
        <p:spPr/>
        <p:txBody>
          <a:bodyPr/>
          <a:lstStyle/>
          <a:p>
            <a:r>
              <a:rPr lang="en-US">
                <a:cs typeface="Calibri"/>
              </a:rPr>
              <a:t>In the launch email, I will attach both years of application questions. I have </a:t>
            </a:r>
            <a:r>
              <a:rPr lang="en-US" err="1">
                <a:cs typeface="Calibri"/>
              </a:rPr>
              <a:t>crosswalked</a:t>
            </a:r>
            <a:r>
              <a:rPr lang="en-US">
                <a:cs typeface="Calibri"/>
              </a:rPr>
              <a:t> the CLNA to as many of the questions as possible for efficiency.</a:t>
            </a:r>
          </a:p>
          <a:p>
            <a:r>
              <a:rPr lang="en-US">
                <a:cs typeface="Calibri"/>
              </a:rPr>
              <a:t>Odd years—it mirrors the section 134(b) questions. </a:t>
            </a:r>
          </a:p>
          <a:p>
            <a:r>
              <a:rPr lang="en-US">
                <a:cs typeface="Calibri"/>
              </a:rPr>
              <a:t>Even years—gives colleges ability to change their strategies, comment briefly on progress. This can be plugged into the CLNAs Current State. </a:t>
            </a:r>
          </a:p>
        </p:txBody>
      </p:sp>
      <p:sp>
        <p:nvSpPr>
          <p:cNvPr id="4" name="Slide Number Placeholder 3">
            <a:extLst>
              <a:ext uri="{FF2B5EF4-FFF2-40B4-BE49-F238E27FC236}">
                <a16:creationId xmlns:a16="http://schemas.microsoft.com/office/drawing/2014/main" id="{2868CCBA-F090-180F-9243-7347733BE70C}"/>
              </a:ext>
            </a:extLst>
          </p:cNvPr>
          <p:cNvSpPr>
            <a:spLocks noGrp="1"/>
          </p:cNvSpPr>
          <p:nvPr>
            <p:ph type="sldNum" sz="quarter" idx="5"/>
          </p:nvPr>
        </p:nvSpPr>
        <p:spPr/>
        <p:txBody>
          <a:bodyPr/>
          <a:lstStyle/>
          <a:p>
            <a:fld id="{87384A02-D147-49A8-A06D-A5C08FF69055}" type="slidenum">
              <a:rPr lang="en-US" smtClean="0"/>
              <a:t>10</a:t>
            </a:fld>
            <a:endParaRPr lang="en-US"/>
          </a:p>
        </p:txBody>
      </p:sp>
    </p:spTree>
    <p:extLst>
      <p:ext uri="{BB962C8B-B14F-4D97-AF65-F5344CB8AC3E}">
        <p14:creationId xmlns:p14="http://schemas.microsoft.com/office/powerpoint/2010/main" val="21200940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7071F-73E4-2B64-7623-FB8500AC12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7315C8-CECF-196C-C1AC-7E320CE2EB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B0F7E2-27E1-0F0F-9209-3ABD3A64B197}"/>
              </a:ext>
            </a:extLst>
          </p:cNvPr>
          <p:cNvSpPr>
            <a:spLocks noGrp="1"/>
          </p:cNvSpPr>
          <p:nvPr>
            <p:ph type="body" idx="1"/>
          </p:nvPr>
        </p:nvSpPr>
        <p:spPr/>
        <p:txBody>
          <a:bodyPr/>
          <a:lstStyle/>
          <a:p>
            <a:pPr marL="228600" indent="-228600">
              <a:buAutoNum type="arabicPeriod"/>
            </a:pPr>
            <a:r>
              <a:rPr lang="en-US">
                <a:ea typeface="Calibri" panose="020F0502020204030204"/>
                <a:cs typeface="Calibri" panose="020F0502020204030204"/>
              </a:rPr>
              <a:t> Eval of Student Performance &amp; Accountability</a:t>
            </a:r>
            <a:endParaRPr lang="en-US"/>
          </a:p>
          <a:p>
            <a:r>
              <a:rPr lang="en-US">
                <a:ea typeface="Calibri" panose="020F0502020204030204"/>
                <a:cs typeface="Calibri" panose="020F0502020204030204"/>
              </a:rPr>
              <a:t>Improvement Plan section 123(b)(2)</a:t>
            </a:r>
            <a:endParaRPr lang="en-US"/>
          </a:p>
          <a:p>
            <a:r>
              <a:rPr lang="en-US" dirty="0">
                <a:ea typeface="Calibri" panose="020F0502020204030204"/>
                <a:cs typeface="Calibri" panose="020F0502020204030204"/>
              </a:rPr>
              <a:t>If a recipient failed to meet at least 90% for any of the performance indicators (1P1, 2P1, 3P1), the recipient must develop and implement a program improvement plan that includes an analysis of the performance disparities or gaps and actions that will be taken to address such gaps in consultations with local stakeholders. </a:t>
            </a:r>
          </a:p>
          <a:p>
            <a:endParaRPr lang="en-US" dirty="0">
              <a:ea typeface="Calibri" panose="020F0502020204030204"/>
              <a:cs typeface="Calibri" panose="020F0502020204030204"/>
            </a:endParaRPr>
          </a:p>
        </p:txBody>
      </p:sp>
      <p:sp>
        <p:nvSpPr>
          <p:cNvPr id="4" name="Slide Number Placeholder 3">
            <a:extLst>
              <a:ext uri="{FF2B5EF4-FFF2-40B4-BE49-F238E27FC236}">
                <a16:creationId xmlns:a16="http://schemas.microsoft.com/office/drawing/2014/main" id="{00F24676-AC3D-2C82-9B15-6C664FAE0B89}"/>
              </a:ext>
            </a:extLst>
          </p:cNvPr>
          <p:cNvSpPr>
            <a:spLocks noGrp="1"/>
          </p:cNvSpPr>
          <p:nvPr>
            <p:ph type="sldNum" sz="quarter" idx="5"/>
          </p:nvPr>
        </p:nvSpPr>
        <p:spPr/>
        <p:txBody>
          <a:bodyPr/>
          <a:lstStyle/>
          <a:p>
            <a:fld id="{87384A02-D147-49A8-A06D-A5C08FF69055}" type="slidenum">
              <a:rPr lang="en-US" smtClean="0"/>
              <a:t>11</a:t>
            </a:fld>
            <a:endParaRPr lang="en-US"/>
          </a:p>
        </p:txBody>
      </p:sp>
    </p:spTree>
    <p:extLst>
      <p:ext uri="{BB962C8B-B14F-4D97-AF65-F5344CB8AC3E}">
        <p14:creationId xmlns:p14="http://schemas.microsoft.com/office/powerpoint/2010/main" val="18016208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2317813" y="0"/>
            <a:ext cx="6829477" cy="3749964"/>
          </a:xfrm>
          <a:prstGeom prst="rect">
            <a:avLst/>
          </a:prstGeom>
        </p:spPr>
      </p:pic>
      <p:sp>
        <p:nvSpPr>
          <p:cNvPr id="13" name="Title 1"/>
          <p:cNvSpPr>
            <a:spLocks noGrp="1"/>
          </p:cNvSpPr>
          <p:nvPr>
            <p:ph type="title" hasCustomPrompt="1"/>
          </p:nvPr>
        </p:nvSpPr>
        <p:spPr>
          <a:xfrm>
            <a:off x="369888" y="3863685"/>
            <a:ext cx="8336975" cy="999259"/>
          </a:xfrm>
          <a:prstGeom prst="rect">
            <a:avLst/>
          </a:prstGeom>
        </p:spPr>
        <p:txBody>
          <a:bodyPr/>
          <a:lstStyle>
            <a:lvl1pPr>
              <a:defRPr sz="4800" cap="all" baseline="0">
                <a:solidFill>
                  <a:srgbClr val="003764"/>
                </a:solidFill>
              </a:defRPr>
            </a:lvl1pPr>
          </a:lstStyle>
          <a:p>
            <a:r>
              <a:rPr lang="en-US"/>
              <a:t>Title slide</a:t>
            </a:r>
          </a:p>
        </p:txBody>
      </p:sp>
      <p:sp>
        <p:nvSpPr>
          <p:cNvPr id="10" name="Subtitle 2"/>
          <p:cNvSpPr>
            <a:spLocks noGrp="1"/>
          </p:cNvSpPr>
          <p:nvPr>
            <p:ph type="subTitle" idx="1" hasCustomPrompt="1"/>
          </p:nvPr>
        </p:nvSpPr>
        <p:spPr>
          <a:xfrm>
            <a:off x="370608" y="4976665"/>
            <a:ext cx="8388928" cy="679016"/>
          </a:xfrm>
          <a:prstGeom prst="rect">
            <a:avLst/>
          </a:prstGeom>
        </p:spPr>
        <p:txBody>
          <a:bodyPr/>
          <a:lstStyle>
            <a:lvl1pPr marL="0" indent="0" algn="l">
              <a:buNone/>
              <a:defRPr sz="3500" b="0" i="0" baseline="0">
                <a:solidFill>
                  <a:srgbClr val="003764"/>
                </a:solidFill>
                <a:latin typeface="+mj-lt"/>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Subheading</a:t>
            </a:r>
          </a:p>
        </p:txBody>
      </p:sp>
      <p:sp>
        <p:nvSpPr>
          <p:cNvPr id="19" name="Text Placeholder 18"/>
          <p:cNvSpPr>
            <a:spLocks noGrp="1"/>
          </p:cNvSpPr>
          <p:nvPr>
            <p:ph type="body" sz="quarter" idx="10" hasCustomPrompt="1"/>
          </p:nvPr>
        </p:nvSpPr>
        <p:spPr>
          <a:xfrm>
            <a:off x="369888" y="5769402"/>
            <a:ext cx="4614862" cy="758825"/>
          </a:xfrm>
          <a:prstGeom prst="rect">
            <a:avLst/>
          </a:prstGeom>
        </p:spPr>
        <p:txBody>
          <a:bodyPr/>
          <a:lstStyle>
            <a:lvl1pPr marL="0" indent="0">
              <a:buNone/>
              <a:defRPr sz="2000" baseline="0">
                <a:solidFill>
                  <a:srgbClr val="003764"/>
                </a:solidFill>
              </a:defRPr>
            </a:lvl1pPr>
          </a:lstStyle>
          <a:p>
            <a:pPr lvl="0"/>
            <a:r>
              <a:rPr lang="en-US"/>
              <a:t>Presenter(s)</a:t>
            </a:r>
            <a:br>
              <a:rPr lang="en-US"/>
            </a:br>
            <a:r>
              <a:rPr lang="en-US"/>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p:nvPr>
        </p:nvSpPr>
        <p:spPr>
          <a:xfrm>
            <a:off x="623888" y="1709745"/>
            <a:ext cx="7886700" cy="2852737"/>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3" name="Text Placeholder 2"/>
          <p:cNvSpPr>
            <a:spLocks noGrp="1"/>
          </p:cNvSpPr>
          <p:nvPr>
            <p:ph type="body" idx="1"/>
          </p:nvPr>
        </p:nvSpPr>
        <p:spPr>
          <a:xfrm>
            <a:off x="623888" y="4589470"/>
            <a:ext cx="7886700"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Edit Master text styles</a:t>
            </a:r>
          </a:p>
        </p:txBody>
      </p:sp>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2/23/2026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68262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2/23/2026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
        <p:nvSpPr>
          <p:cNvPr id="6" name="Title 1"/>
          <p:cNvSpPr>
            <a:spLocks noGrp="1"/>
          </p:cNvSpPr>
          <p:nvPr>
            <p:ph type="title"/>
          </p:nvPr>
        </p:nvSpPr>
        <p:spPr>
          <a:xfrm>
            <a:off x="519540" y="294198"/>
            <a:ext cx="8302337" cy="786457"/>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7" name="Content Placeholder 2"/>
          <p:cNvSpPr>
            <a:spLocks noGrp="1"/>
          </p:cNvSpPr>
          <p:nvPr>
            <p:ph idx="1"/>
          </p:nvPr>
        </p:nvSpPr>
        <p:spPr>
          <a:xfrm>
            <a:off x="519540" y="1174172"/>
            <a:ext cx="8336975" cy="496685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58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hasCustomPrompt="1"/>
          </p:nvPr>
        </p:nvSpPr>
        <p:spPr>
          <a:xfrm>
            <a:off x="628650" y="1476958"/>
            <a:ext cx="7886700" cy="611619"/>
          </a:xfrm>
          <a:prstGeom prst="rect">
            <a:avLst/>
          </a:prstGeom>
        </p:spPr>
        <p:txBody>
          <a:bodyPr/>
          <a:lstStyle>
            <a:lvl1pPr>
              <a:defRPr sz="3500" cap="all" baseline="0">
                <a:solidFill>
                  <a:srgbClr val="003764"/>
                </a:solidFill>
              </a:defRPr>
            </a:lvl1pPr>
          </a:lstStyle>
          <a:p>
            <a:r>
              <a:rPr lang="en-US"/>
              <a:t>Final Slide</a:t>
            </a:r>
          </a:p>
        </p:txBody>
      </p:sp>
      <p:sp>
        <p:nvSpPr>
          <p:cNvPr id="7" name="Text Placeholder 6"/>
          <p:cNvSpPr>
            <a:spLocks noGrp="1"/>
          </p:cNvSpPr>
          <p:nvPr>
            <p:ph type="body" sz="quarter" idx="10" hasCustomPrompt="1"/>
          </p:nvPr>
        </p:nvSpPr>
        <p:spPr>
          <a:xfrm>
            <a:off x="628650" y="2265367"/>
            <a:ext cx="7886700" cy="3428855"/>
          </a:xfrm>
          <a:prstGeom prst="rect">
            <a:avLst/>
          </a:prstGeom>
        </p:spPr>
        <p:txBody>
          <a:bodyPr/>
          <a:lstStyle>
            <a:lvl1pPr marL="457200" marR="0" indent="-457200" algn="l" defTabSz="685766" rtl="0" eaLnBrk="1" fontAlgn="auto" latinLnBrk="0" hangingPunct="1">
              <a:lnSpc>
                <a:spcPct val="90000"/>
              </a:lnSpc>
              <a:spcBef>
                <a:spcPts val="750"/>
              </a:spcBef>
              <a:spcAft>
                <a:spcPts val="0"/>
              </a:spcAft>
              <a:buClrTx/>
              <a:buSzTx/>
              <a:buFont typeface="Arial" panose="020B0604020202020204" pitchFamily="34" charset="0"/>
              <a:buChar char="•"/>
              <a:tabLst/>
              <a:defRPr baseline="0">
                <a:solidFill>
                  <a:srgbClr val="003764"/>
                </a:solidFill>
              </a:defRPr>
            </a:lvl1pPr>
            <a:lvl2pPr marL="342884" indent="0">
              <a:buNone/>
              <a:defRPr>
                <a:solidFill>
                  <a:srgbClr val="003764"/>
                </a:solidFill>
              </a:defRPr>
            </a:lvl2pPr>
          </a:lstStyle>
          <a:p>
            <a:pPr marL="0" marR="0" lvl="0" indent="0" algn="l" defTabSz="685766"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a:t>Always use a Final Slide in order to include the Creative Commons footer language in the presentation.</a:t>
            </a:r>
            <a:br>
              <a:rPr lang="en-US"/>
            </a:br>
            <a:r>
              <a:rPr lang="en-US"/>
              <a:t>Ideas for the slide: Contact information; “Thank you;” “Questions?”</a:t>
            </a:r>
          </a:p>
        </p:txBody>
      </p:sp>
      <p:pic>
        <p:nvPicPr>
          <p:cNvPr id="14" name="Picture 13" descr="CC. Creative Commons license, attribution alone">
            <a:extLst>
              <a:ext uri="{FF2B5EF4-FFF2-40B4-BE49-F238E27FC236}">
                <a16:creationId xmlns:a16="http://schemas.microsoft.com/office/drawing/2014/main" id="{55C0BD8F-0D00-4252-96EA-53CD70683007}"/>
              </a:ext>
            </a:extLst>
          </p:cNvPr>
          <p:cNvPicPr>
            <a:picLocks noChangeAspect="1"/>
          </p:cNvPicPr>
          <p:nvPr userDrawn="1"/>
        </p:nvPicPr>
        <p:blipFill>
          <a:blip r:embed="rId4"/>
          <a:stretch>
            <a:fillRect/>
          </a:stretch>
        </p:blipFill>
        <p:spPr>
          <a:xfrm>
            <a:off x="628650" y="6399147"/>
            <a:ext cx="835224" cy="298730"/>
          </a:xfrm>
          <a:prstGeom prst="rect">
            <a:avLst/>
          </a:prstGeom>
        </p:spPr>
      </p:pic>
      <p:sp>
        <p:nvSpPr>
          <p:cNvPr id="10" name="TextBox 9">
            <a:extLst>
              <a:ext uri="{FF2B5EF4-FFF2-40B4-BE49-F238E27FC236}">
                <a16:creationId xmlns:a16="http://schemas.microsoft.com/office/drawing/2014/main" id="{AD9A014E-7345-4161-B6F8-70E7EA234759}"/>
              </a:ext>
            </a:extLst>
          </p:cNvPr>
          <p:cNvSpPr txBox="1"/>
          <p:nvPr userDrawn="1"/>
        </p:nvSpPr>
        <p:spPr>
          <a:xfrm>
            <a:off x="1454322" y="6445499"/>
            <a:ext cx="3784962" cy="207749"/>
          </a:xfrm>
          <a:prstGeom prst="rect">
            <a:avLst/>
          </a:prstGeom>
          <a:noFill/>
        </p:spPr>
        <p:txBody>
          <a:bodyPr wrap="square" rtlCol="0">
            <a:spAutoFit/>
          </a:bodyPr>
          <a:lstStyle/>
          <a:p>
            <a:r>
              <a:rPr lang="en-US" sz="750" b="0" i="1" kern="1200">
                <a:solidFill>
                  <a:schemeClr val="bg1">
                    <a:lumMod val="50000"/>
                  </a:schemeClr>
                </a:solidFill>
                <a:effectLst/>
                <a:latin typeface="+mn-lt"/>
                <a:ea typeface="+mn-ea"/>
                <a:cs typeface="+mn-cs"/>
              </a:rPr>
              <a:t>Except where otherwise noted, this work is licensed under </a:t>
            </a:r>
            <a:r>
              <a:rPr lang="en-US" sz="750" b="0" i="1" u="sng" kern="1200">
                <a:solidFill>
                  <a:schemeClr val="tx1"/>
                </a:solidFill>
                <a:effectLst/>
                <a:latin typeface="+mn-lt"/>
                <a:ea typeface="+mn-ea"/>
                <a:cs typeface="+mn-cs"/>
              </a:rPr>
              <a:t>CC BY 4.0</a:t>
            </a:r>
            <a:r>
              <a:rPr lang="en-US" sz="750" b="0" i="1">
                <a:solidFill>
                  <a:schemeClr val="bg1">
                    <a:lumMod val="50000"/>
                  </a:schemeClr>
                </a:solidFill>
                <a:latin typeface="+mn-lt"/>
              </a:rPr>
              <a:t>.</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380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36860" y="1549936"/>
            <a:ext cx="8336975" cy="797070"/>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5" name="Content Placeholder 2"/>
          <p:cNvSpPr>
            <a:spLocks noGrp="1"/>
          </p:cNvSpPr>
          <p:nvPr>
            <p:ph idx="1"/>
          </p:nvPr>
        </p:nvSpPr>
        <p:spPr>
          <a:xfrm>
            <a:off x="536860" y="2415155"/>
            <a:ext cx="8336975"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F79CB6C7-AD96-437F-A75B-A1987D8D9ACA}" type="datetime1">
              <a:rPr lang="en-US" smtClean="0"/>
              <a:t>2/23/2026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06245" y="6483926"/>
            <a:ext cx="467590" cy="237549"/>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80178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82468" y="1709744"/>
            <a:ext cx="8270588" cy="2852737"/>
          </a:xfrm>
          <a:prstGeom prst="rect">
            <a:avLst/>
          </a:prstGeom>
        </p:spPr>
        <p:txBody>
          <a:bodyPr anchor="b"/>
          <a:lstStyle>
            <a:lvl1pPr>
              <a:defRPr sz="4800" cap="all" baseline="0">
                <a:solidFill>
                  <a:srgbClr val="003764"/>
                </a:solidFill>
              </a:defRPr>
            </a:lvl1pPr>
          </a:lstStyle>
          <a:p>
            <a:r>
              <a:rPr lang="en-US"/>
              <a:t>Click to edit Master title style</a:t>
            </a:r>
          </a:p>
        </p:txBody>
      </p:sp>
      <p:sp>
        <p:nvSpPr>
          <p:cNvPr id="15" name="Text Placeholder 2"/>
          <p:cNvSpPr>
            <a:spLocks noGrp="1"/>
          </p:cNvSpPr>
          <p:nvPr>
            <p:ph type="body" idx="1"/>
          </p:nvPr>
        </p:nvSpPr>
        <p:spPr>
          <a:xfrm>
            <a:off x="582468" y="4589469"/>
            <a:ext cx="8270588" cy="1500187"/>
          </a:xfrm>
          <a:prstGeom prst="rect">
            <a:avLst/>
          </a:prstGeom>
        </p:spPr>
        <p:txBody>
          <a:bodyPr/>
          <a:lstStyle>
            <a:lvl1pPr marL="0" indent="0">
              <a:buNone/>
              <a:defRPr sz="2400">
                <a:solidFill>
                  <a:srgbClr val="003764"/>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Edit Master text styles</a:t>
            </a:r>
          </a:p>
        </p:txBody>
      </p:sp>
      <p:sp>
        <p:nvSpPr>
          <p:cNvPr id="12" name="Rectangle 11"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E68BEF8-F67A-4B64-B2F2-CC4AA048128C}" type="datetime1">
              <a:rPr lang="en-US" smtClean="0"/>
              <a:t>2/23/2026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7394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5" name="Title 1"/>
          <p:cNvSpPr>
            <a:spLocks noGrp="1"/>
          </p:cNvSpPr>
          <p:nvPr>
            <p:ph type="title"/>
          </p:nvPr>
        </p:nvSpPr>
        <p:spPr>
          <a:xfrm>
            <a:off x="422561" y="1462241"/>
            <a:ext cx="8534403" cy="719850"/>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6" name="Content Placeholder 2"/>
          <p:cNvSpPr>
            <a:spLocks noGrp="1"/>
          </p:cNvSpPr>
          <p:nvPr>
            <p:ph sz="half" idx="1"/>
          </p:nvPr>
        </p:nvSpPr>
        <p:spPr>
          <a:xfrm>
            <a:off x="422561" y="2400300"/>
            <a:ext cx="4014357"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3"/>
          <p:cNvSpPr>
            <a:spLocks noGrp="1"/>
          </p:cNvSpPr>
          <p:nvPr>
            <p:ph sz="half" idx="2"/>
          </p:nvPr>
        </p:nvSpPr>
        <p:spPr>
          <a:xfrm>
            <a:off x="4759271" y="2400304"/>
            <a:ext cx="4197693"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1001848F-E7F6-4E55-B1DE-CC691BBD4F09}" type="datetime1">
              <a:rPr lang="en-US" smtClean="0"/>
              <a:t>2/23/2026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422718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063"/>
            <a:ext cx="4067706" cy="1481791"/>
          </a:xfrm>
          <a:prstGeom prst="rect">
            <a:avLst/>
          </a:prstGeom>
        </p:spPr>
      </p:pic>
      <p:sp>
        <p:nvSpPr>
          <p:cNvPr id="16" name="Title 1"/>
          <p:cNvSpPr>
            <a:spLocks noGrp="1"/>
          </p:cNvSpPr>
          <p:nvPr>
            <p:ph type="title"/>
          </p:nvPr>
        </p:nvSpPr>
        <p:spPr>
          <a:xfrm>
            <a:off x="507276" y="1485854"/>
            <a:ext cx="8335388" cy="736311"/>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7" name="Text Placeholder 2"/>
          <p:cNvSpPr>
            <a:spLocks noGrp="1"/>
          </p:cNvSpPr>
          <p:nvPr>
            <p:ph type="body" idx="1"/>
          </p:nvPr>
        </p:nvSpPr>
        <p:spPr>
          <a:xfrm>
            <a:off x="507278" y="2385434"/>
            <a:ext cx="4002378" cy="524893"/>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18" name="Content Placeholder 3"/>
          <p:cNvSpPr>
            <a:spLocks noGrp="1"/>
          </p:cNvSpPr>
          <p:nvPr>
            <p:ph sz="half" idx="2"/>
          </p:nvPr>
        </p:nvSpPr>
        <p:spPr>
          <a:xfrm>
            <a:off x="507278" y="3003840"/>
            <a:ext cx="4002378"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4"/>
          <p:cNvSpPr>
            <a:spLocks noGrp="1"/>
          </p:cNvSpPr>
          <p:nvPr>
            <p:ph type="body" sz="quarter" idx="3"/>
          </p:nvPr>
        </p:nvSpPr>
        <p:spPr>
          <a:xfrm>
            <a:off x="4790207" y="2385430"/>
            <a:ext cx="4052457" cy="524894"/>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Edit Master text styles</a:t>
            </a:r>
          </a:p>
        </p:txBody>
      </p:sp>
      <p:sp>
        <p:nvSpPr>
          <p:cNvPr id="20" name="Content Placeholder 5"/>
          <p:cNvSpPr>
            <a:spLocks noGrp="1"/>
          </p:cNvSpPr>
          <p:nvPr>
            <p:ph sz="quarter" idx="4"/>
          </p:nvPr>
        </p:nvSpPr>
        <p:spPr>
          <a:xfrm>
            <a:off x="4790207" y="3003840"/>
            <a:ext cx="4052457"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5E48A247-4D0D-4017-954A-CBEE1B524F16}" type="datetime1">
              <a:rPr lang="en-US" smtClean="0"/>
              <a:t>2/23/2026</a:t>
            </a:fld>
            <a:endParaRPr lang="en-US"/>
          </a:p>
        </p:txBody>
      </p:sp>
      <p:sp>
        <p:nvSpPr>
          <p:cNvPr id="2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2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7436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3" name="Title 1"/>
          <p:cNvSpPr>
            <a:spLocks noGrp="1"/>
          </p:cNvSpPr>
          <p:nvPr>
            <p:ph type="title"/>
          </p:nvPr>
        </p:nvSpPr>
        <p:spPr>
          <a:xfrm>
            <a:off x="540327" y="1457982"/>
            <a:ext cx="8302337" cy="786457"/>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1" name="Rectangle 10"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3F43D62C-E4AB-4F6C-BB6E-7C3A3BBC5E2B}" type="datetime1">
              <a:rPr lang="en-US" smtClean="0"/>
              <a:t>2/23/2026</a:t>
            </a:fld>
            <a:endParaRPr lang="en-US"/>
          </a:p>
        </p:txBody>
      </p:sp>
      <p:sp>
        <p:nvSpPr>
          <p:cNvPr id="14"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5"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2251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8" name="Rectangle 7"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92275FF0-9E97-4E0A-B533-109FB6621FD2}" type="datetime1">
              <a:rPr lang="en-US" smtClean="0"/>
              <a:t>2/23/2026</a:t>
            </a:fld>
            <a:endParaRPr lang="en-US"/>
          </a:p>
        </p:txBody>
      </p:sp>
      <p:sp>
        <p:nvSpPr>
          <p:cNvPr id="1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2640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86494" y="1385541"/>
            <a:ext cx="3160715" cy="1409614"/>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86494" y="2888673"/>
            <a:ext cx="3160715" cy="3492378"/>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3863540" y="1569027"/>
            <a:ext cx="5041469" cy="4812024"/>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A3C062AC-1CC2-40A8-B531-F2154AC26E35}" type="datetime1">
              <a:rPr lang="en-US" smtClean="0"/>
              <a:t>2/23/2026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4553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03370" y="1385541"/>
            <a:ext cx="3358139" cy="1409614"/>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03370" y="2888673"/>
            <a:ext cx="3358139" cy="3542831"/>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Edit Master text styles</a:t>
            </a:r>
          </a:p>
        </p:txBody>
      </p:sp>
      <p:sp>
        <p:nvSpPr>
          <p:cNvPr id="15" name="Content Placeholder 2"/>
          <p:cNvSpPr>
            <a:spLocks noGrp="1"/>
          </p:cNvSpPr>
          <p:nvPr>
            <p:ph idx="1"/>
          </p:nvPr>
        </p:nvSpPr>
        <p:spPr>
          <a:xfrm>
            <a:off x="4024047" y="1569026"/>
            <a:ext cx="4839398" cy="4862477"/>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6EA93EB-E55E-4DBB-B6AA-C54A9BA5E4A4}" type="datetime1">
              <a:rPr lang="en-US" smtClean="0"/>
              <a:t>2/23/2026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37987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33675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51" r:id="rId10"/>
    <p:sldLayoutId id="2147483672" r:id="rId11"/>
    <p:sldLayoutId id="214748367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ecfr.gov/current/title-2/subtitle-A/chapter-II/part-200#200.403"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sbctc.edu/colleges-staff/grant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8.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hyperlink" Target="https://www.sbctc.edu/colleges-staff/grants/perkins-leadership-grants" TargetMode="External"/><Relationship Id="rId7" Type="http://schemas.openxmlformats.org/officeDocument/2006/relationships/diagramColors" Target="../diagrams/colors4.xml"/><Relationship Id="rId2" Type="http://schemas.openxmlformats.org/officeDocument/2006/relationships/notesSlide" Target="../notesSlides/notesSlide19.xml"/><Relationship Id="rId1" Type="http://schemas.openxmlformats.org/officeDocument/2006/relationships/slideLayout" Target="../slideLayouts/slideLayout8.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0.xml"/><Relationship Id="rId1" Type="http://schemas.openxmlformats.org/officeDocument/2006/relationships/slideLayout" Target="../slideLayouts/slideLayout8.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hyperlink" Target="https://www.congress.gov/113/bills/hr803/BILLS-113hr803enr.pdf"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hyperlink" Target="mailto:mkielich@sbctc.edu"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8" Type="http://schemas.openxmlformats.org/officeDocument/2006/relationships/hyperlink" Target="https://www.sbctc.edu/colleges-staff/grants/perkins-grant" TargetMode="External"/><Relationship Id="rId3" Type="http://schemas.openxmlformats.org/officeDocument/2006/relationships/hyperlink" Target="https://ogms.sbctc.edu/App/SBCTCAppHome.aspx" TargetMode="External"/><Relationship Id="rId7" Type="http://schemas.openxmlformats.org/officeDocument/2006/relationships/hyperlink" Target="https://ogms.sbctc.edu/HowTo.aspx"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 Id="rId6" Type="http://schemas.openxmlformats.org/officeDocument/2006/relationships/hyperlink" Target="https://ogms.sbctc.edu/docs/OGMS_UserManual.pdf" TargetMode="External"/><Relationship Id="rId5" Type="http://schemas.openxmlformats.org/officeDocument/2006/relationships/hyperlink" Target="mailto:kkauffman@sbctc.edu" TargetMode="External"/><Relationship Id="rId4" Type="http://schemas.openxmlformats.org/officeDocument/2006/relationships/hyperlink" Target="https://ogms.sbctc.edu/SecurityContacts.aspx" TargetMode="External"/><Relationship Id="rId9" Type="http://schemas.openxmlformats.org/officeDocument/2006/relationships/hyperlink" Target="https://www.youtube.com/watch?v=lrtv4WTklYk&amp;feature=youtu.be" TargetMode="Externa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mailto:kingram@sbctc.edu" TargetMode="External"/><Relationship Id="rId7" Type="http://schemas.openxmlformats.org/officeDocument/2006/relationships/hyperlink" Target="mailto:kkauffman@sbctc.edu" TargetMode="External"/><Relationship Id="rId2" Type="http://schemas.openxmlformats.org/officeDocument/2006/relationships/notesSlide" Target="../notesSlides/notesSlide46.xml"/><Relationship Id="rId1" Type="http://schemas.openxmlformats.org/officeDocument/2006/relationships/slideLayout" Target="../slideLayouts/slideLayout12.xml"/><Relationship Id="rId6" Type="http://schemas.openxmlformats.org/officeDocument/2006/relationships/hyperlink" Target="mailto:dcostello@sbctc.edu" TargetMode="External"/><Relationship Id="rId5" Type="http://schemas.openxmlformats.org/officeDocument/2006/relationships/hyperlink" Target="mailto:mkielich@sbctc.edu" TargetMode="External"/><Relationship Id="rId4" Type="http://schemas.openxmlformats.org/officeDocument/2006/relationships/hyperlink" Target="mailto:wbelden@sbctc.edu"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YXLIKD_URH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www.sbctc.edu/colleges-staff/it-support/datadictionaries" TargetMode="External"/><Relationship Id="rId4" Type="http://schemas.openxmlformats.org/officeDocument/2006/relationships/hyperlink" Target="https://www.sbctc.edu/colleges-staff/grants/perkins-grant"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2026-27 PERKINS workforce Grants</a:t>
            </a:r>
          </a:p>
        </p:txBody>
      </p:sp>
      <p:sp>
        <p:nvSpPr>
          <p:cNvPr id="6" name="Text Placeholder 5"/>
          <p:cNvSpPr>
            <a:spLocks noGrp="1"/>
          </p:cNvSpPr>
          <p:nvPr>
            <p:ph type="body" sz="quarter" idx="10"/>
          </p:nvPr>
        </p:nvSpPr>
        <p:spPr>
          <a:xfrm>
            <a:off x="369888" y="5515402"/>
            <a:ext cx="8997631" cy="758825"/>
          </a:xfrm>
        </p:spPr>
        <p:txBody>
          <a:bodyPr lIns="91440" tIns="45720" rIns="91440" bIns="45720" anchor="t"/>
          <a:lstStyle/>
          <a:p>
            <a:pPr>
              <a:spcBef>
                <a:spcPts val="600"/>
              </a:spcBef>
            </a:pPr>
            <a:r>
              <a:rPr lang="en-US"/>
              <a:t>Kimberly Ingram, Program Administrator</a:t>
            </a:r>
          </a:p>
          <a:p>
            <a:pPr>
              <a:spcBef>
                <a:spcPts val="600"/>
              </a:spcBef>
            </a:pPr>
            <a:r>
              <a:rPr lang="en-US"/>
              <a:t>Melanie Kielich, Fiscal Grants Administrator</a:t>
            </a:r>
          </a:p>
          <a:p>
            <a:pPr>
              <a:spcBef>
                <a:spcPts val="600"/>
              </a:spcBef>
            </a:pPr>
            <a:r>
              <a:rPr lang="en-US"/>
              <a:t>February 19, 2026</a:t>
            </a:r>
          </a:p>
        </p:txBody>
      </p:sp>
    </p:spTree>
    <p:extLst>
      <p:ext uri="{BB962C8B-B14F-4D97-AF65-F5344CB8AC3E}">
        <p14:creationId xmlns:p14="http://schemas.microsoft.com/office/powerpoint/2010/main" val="3283783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5E028-111F-D9B7-A003-F5692DFE9A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AE0E10-5E73-79BC-CFE7-D7615F74746E}"/>
              </a:ext>
            </a:extLst>
          </p:cNvPr>
          <p:cNvSpPr>
            <a:spLocks noGrp="1"/>
          </p:cNvSpPr>
          <p:nvPr>
            <p:ph type="title"/>
          </p:nvPr>
        </p:nvSpPr>
        <p:spPr>
          <a:xfrm>
            <a:off x="536859" y="1312263"/>
            <a:ext cx="8336975" cy="797070"/>
          </a:xfrm>
        </p:spPr>
        <p:txBody>
          <a:bodyPr lIns="91440" tIns="45720" rIns="91440" bIns="45720" anchor="t"/>
          <a:lstStyle/>
          <a:p>
            <a:r>
              <a:rPr lang="en-US"/>
              <a:t>Perkins plan application</a:t>
            </a:r>
          </a:p>
        </p:txBody>
      </p:sp>
      <p:sp>
        <p:nvSpPr>
          <p:cNvPr id="3" name="Content Placeholder 2">
            <a:extLst>
              <a:ext uri="{FF2B5EF4-FFF2-40B4-BE49-F238E27FC236}">
                <a16:creationId xmlns:a16="http://schemas.microsoft.com/office/drawing/2014/main" id="{B4901209-5D02-A08C-3BD1-029BD87205E9}"/>
              </a:ext>
            </a:extLst>
          </p:cNvPr>
          <p:cNvSpPr>
            <a:spLocks noGrp="1"/>
          </p:cNvSpPr>
          <p:nvPr>
            <p:ph idx="1"/>
          </p:nvPr>
        </p:nvSpPr>
        <p:spPr>
          <a:xfrm>
            <a:off x="536859" y="2037266"/>
            <a:ext cx="8336975" cy="4762886"/>
          </a:xfrm>
        </p:spPr>
        <p:txBody>
          <a:bodyPr lIns="91440" tIns="45720" rIns="91440" bIns="45720" anchor="t"/>
          <a:lstStyle/>
          <a:p>
            <a:pPr>
              <a:lnSpc>
                <a:spcPct val="150000"/>
              </a:lnSpc>
            </a:pPr>
            <a:r>
              <a:rPr lang="en-US" sz="3000"/>
              <a:t>2-year revolving app</a:t>
            </a:r>
          </a:p>
          <a:p>
            <a:pPr lvl="1">
              <a:lnSpc>
                <a:spcPct val="150000"/>
              </a:lnSpc>
              <a:spcBef>
                <a:spcPts val="700"/>
              </a:spcBef>
              <a:buFont typeface="Wingdings" panose="020B0604020202020204" pitchFamily="34" charset="0"/>
              <a:buChar char="§"/>
            </a:pPr>
            <a:r>
              <a:rPr lang="en-US" sz="2800"/>
              <a:t>Odd Fiscal Years (FY27, FY29): CLNA/Sect 134</a:t>
            </a:r>
          </a:p>
          <a:p>
            <a:pPr lvl="1">
              <a:lnSpc>
                <a:spcPct val="150000"/>
              </a:lnSpc>
              <a:spcBef>
                <a:spcPts val="700"/>
              </a:spcBef>
              <a:buFont typeface="Wingdings" panose="020B0604020202020204" pitchFamily="34" charset="0"/>
              <a:buChar char="§"/>
            </a:pPr>
            <a:r>
              <a:rPr lang="en-US" sz="2800"/>
              <a:t>Even Fiscal Years (FY26, FY28): CLNA Progress</a:t>
            </a:r>
          </a:p>
        </p:txBody>
      </p:sp>
      <p:sp>
        <p:nvSpPr>
          <p:cNvPr id="4" name="Slide Number Placeholder 3">
            <a:extLst>
              <a:ext uri="{FF2B5EF4-FFF2-40B4-BE49-F238E27FC236}">
                <a16:creationId xmlns:a16="http://schemas.microsoft.com/office/drawing/2014/main" id="{C45B69BB-3134-86F3-998F-62C14E21D5D7}"/>
              </a:ext>
            </a:extLst>
          </p:cNvPr>
          <p:cNvSpPr>
            <a:spLocks noGrp="1"/>
          </p:cNvSpPr>
          <p:nvPr>
            <p:ph type="sldNum" sz="quarter" idx="12"/>
          </p:nvPr>
        </p:nvSpPr>
        <p:spPr/>
        <p:txBody>
          <a:bodyPr/>
          <a:lstStyle/>
          <a:p>
            <a:fld id="{DEE5BC03-7CE3-4FE3-BC0A-0ACCA8AC1F24}" type="slidenum">
              <a:rPr lang="en-US" smtClean="0"/>
              <a:pPr/>
              <a:t>10</a:t>
            </a:fld>
            <a:endParaRPr lang="en-US"/>
          </a:p>
        </p:txBody>
      </p:sp>
    </p:spTree>
    <p:extLst>
      <p:ext uri="{BB962C8B-B14F-4D97-AF65-F5344CB8AC3E}">
        <p14:creationId xmlns:p14="http://schemas.microsoft.com/office/powerpoint/2010/main" val="1792003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C2D3D-2189-A5C1-CAB0-79C724E832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1705B-9DC7-BF4D-C876-8A1414095459}"/>
              </a:ext>
            </a:extLst>
          </p:cNvPr>
          <p:cNvSpPr>
            <a:spLocks noGrp="1"/>
          </p:cNvSpPr>
          <p:nvPr>
            <p:ph type="title"/>
          </p:nvPr>
        </p:nvSpPr>
        <p:spPr>
          <a:xfrm>
            <a:off x="536859" y="1407125"/>
            <a:ext cx="8336975" cy="797070"/>
          </a:xfrm>
        </p:spPr>
        <p:txBody>
          <a:bodyPr lIns="91440" tIns="45720" rIns="91440" bIns="45720" anchor="t"/>
          <a:lstStyle/>
          <a:p>
            <a:r>
              <a:rPr lang="en-US"/>
              <a:t>Perkins plan Application sections </a:t>
            </a:r>
            <a:r>
              <a:rPr lang="en-US" sz="3200"/>
              <a:t>FY27, FY29 (ODD years with </a:t>
            </a:r>
            <a:r>
              <a:rPr lang="en-US" sz="3200" err="1"/>
              <a:t>clna</a:t>
            </a:r>
            <a:r>
              <a:rPr lang="en-US" sz="3200"/>
              <a:t>)</a:t>
            </a:r>
          </a:p>
        </p:txBody>
      </p:sp>
      <p:sp>
        <p:nvSpPr>
          <p:cNvPr id="3" name="Content Placeholder 2">
            <a:extLst>
              <a:ext uri="{FF2B5EF4-FFF2-40B4-BE49-F238E27FC236}">
                <a16:creationId xmlns:a16="http://schemas.microsoft.com/office/drawing/2014/main" id="{F6645DFE-73A6-90CA-D848-D419C84456A6}"/>
              </a:ext>
            </a:extLst>
          </p:cNvPr>
          <p:cNvSpPr>
            <a:spLocks noGrp="1"/>
          </p:cNvSpPr>
          <p:nvPr>
            <p:ph idx="1"/>
          </p:nvPr>
        </p:nvSpPr>
        <p:spPr>
          <a:xfrm>
            <a:off x="569056" y="2664218"/>
            <a:ext cx="8336975" cy="3110883"/>
          </a:xfrm>
        </p:spPr>
        <p:txBody>
          <a:bodyPr lIns="91440" tIns="45720" rIns="91440" bIns="45720" anchor="t"/>
          <a:lstStyle/>
          <a:p>
            <a:pPr marL="514350" indent="-514350">
              <a:lnSpc>
                <a:spcPct val="100000"/>
              </a:lnSpc>
              <a:buAutoNum type="arabicPeriod"/>
            </a:pPr>
            <a:r>
              <a:rPr lang="en-US" sz="2600"/>
              <a:t>Evaluation of Student Performance &amp; Accountability</a:t>
            </a:r>
          </a:p>
          <a:p>
            <a:pPr marL="514350" indent="-514350">
              <a:lnSpc>
                <a:spcPct val="100000"/>
              </a:lnSpc>
              <a:buAutoNum type="arabicPeriod"/>
            </a:pPr>
            <a:r>
              <a:rPr lang="en-US" sz="2600"/>
              <a:t>Required Contents (Section 134(b)(1-9))</a:t>
            </a:r>
          </a:p>
          <a:p>
            <a:pPr marL="514350" indent="-514350">
              <a:lnSpc>
                <a:spcPct val="100000"/>
              </a:lnSpc>
              <a:buAutoNum type="arabicPeriod"/>
            </a:pPr>
            <a:r>
              <a:rPr lang="en-US" sz="2600"/>
              <a:t>Budget Narrative</a:t>
            </a:r>
          </a:p>
          <a:p>
            <a:pPr marL="514350" indent="-514350">
              <a:lnSpc>
                <a:spcPct val="100000"/>
              </a:lnSpc>
              <a:buAutoNum type="arabicPeriod"/>
            </a:pPr>
            <a:r>
              <a:rPr lang="en-US" sz="2600"/>
              <a:t>Resource Alignment and Accountability</a:t>
            </a:r>
          </a:p>
          <a:p>
            <a:pPr marL="514350" indent="-514350">
              <a:lnSpc>
                <a:spcPct val="100000"/>
              </a:lnSpc>
              <a:buAutoNum type="arabicPeriod"/>
            </a:pPr>
            <a:r>
              <a:rPr lang="en-US" sz="2600"/>
              <a:t>Grant and Fiscal Accountability</a:t>
            </a:r>
          </a:p>
        </p:txBody>
      </p:sp>
      <p:sp>
        <p:nvSpPr>
          <p:cNvPr id="4" name="Slide Number Placeholder 3">
            <a:extLst>
              <a:ext uri="{FF2B5EF4-FFF2-40B4-BE49-F238E27FC236}">
                <a16:creationId xmlns:a16="http://schemas.microsoft.com/office/drawing/2014/main" id="{1ED87A19-0113-6540-509C-43CF7F0B657B}"/>
              </a:ext>
            </a:extLst>
          </p:cNvPr>
          <p:cNvSpPr>
            <a:spLocks noGrp="1"/>
          </p:cNvSpPr>
          <p:nvPr>
            <p:ph type="sldNum" sz="quarter" idx="12"/>
          </p:nvPr>
        </p:nvSpPr>
        <p:spPr/>
        <p:txBody>
          <a:bodyPr/>
          <a:lstStyle/>
          <a:p>
            <a:fld id="{DEE5BC03-7CE3-4FE3-BC0A-0ACCA8AC1F24}" type="slidenum">
              <a:rPr lang="en-US" smtClean="0"/>
              <a:pPr/>
              <a:t>11</a:t>
            </a:fld>
            <a:endParaRPr lang="en-US"/>
          </a:p>
        </p:txBody>
      </p:sp>
    </p:spTree>
    <p:extLst>
      <p:ext uri="{BB962C8B-B14F-4D97-AF65-F5344CB8AC3E}">
        <p14:creationId xmlns:p14="http://schemas.microsoft.com/office/powerpoint/2010/main" val="1249335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0233F-1B8A-31C4-F9DD-8B95660B68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D3DB57-3597-0D0E-4570-90B02003AED4}"/>
              </a:ext>
            </a:extLst>
          </p:cNvPr>
          <p:cNvSpPr>
            <a:spLocks noGrp="1"/>
          </p:cNvSpPr>
          <p:nvPr>
            <p:ph type="title"/>
          </p:nvPr>
        </p:nvSpPr>
        <p:spPr/>
        <p:txBody>
          <a:bodyPr lIns="91440" tIns="45720" rIns="91440" bIns="45720" anchor="t"/>
          <a:lstStyle/>
          <a:p>
            <a:r>
              <a:rPr lang="en-US"/>
              <a:t>Budget requests AND CLNA</a:t>
            </a:r>
          </a:p>
        </p:txBody>
      </p:sp>
      <p:sp>
        <p:nvSpPr>
          <p:cNvPr id="3" name="Content Placeholder 2">
            <a:extLst>
              <a:ext uri="{FF2B5EF4-FFF2-40B4-BE49-F238E27FC236}">
                <a16:creationId xmlns:a16="http://schemas.microsoft.com/office/drawing/2014/main" id="{885C14BF-AE5D-AB43-ED43-D2DE144E8765}"/>
              </a:ext>
            </a:extLst>
          </p:cNvPr>
          <p:cNvSpPr>
            <a:spLocks noGrp="1"/>
          </p:cNvSpPr>
          <p:nvPr>
            <p:ph idx="1"/>
          </p:nvPr>
        </p:nvSpPr>
        <p:spPr/>
        <p:txBody>
          <a:bodyPr lIns="91440" tIns="45720" rIns="91440" bIns="45720" anchor="t"/>
          <a:lstStyle/>
          <a:p>
            <a:pPr marL="0" indent="0">
              <a:buNone/>
            </a:pPr>
            <a:r>
              <a:rPr lang="en-US">
                <a:hlinkClick r:id="rId3"/>
              </a:rPr>
              <a:t>2 CFR 200.403</a:t>
            </a:r>
            <a:r>
              <a:rPr lang="en-US"/>
              <a:t>- </a:t>
            </a:r>
            <a:r>
              <a:rPr lang="en-US" b="1"/>
              <a:t>Factors Affecting Allowability of Costs</a:t>
            </a:r>
          </a:p>
          <a:p>
            <a:pPr marL="0" indent="0">
              <a:spcBef>
                <a:spcPts val="0"/>
              </a:spcBef>
              <a:buNone/>
            </a:pPr>
            <a:endParaRPr lang="en-US" sz="1000"/>
          </a:p>
          <a:p>
            <a:pPr marL="0" indent="0">
              <a:spcBef>
                <a:spcPts val="0"/>
              </a:spcBef>
              <a:buNone/>
            </a:pPr>
            <a:r>
              <a:rPr lang="en-US"/>
              <a:t>Must be: </a:t>
            </a:r>
          </a:p>
          <a:p>
            <a:pPr marL="285750" indent="0">
              <a:buNone/>
            </a:pPr>
            <a:r>
              <a:rPr lang="en-US" sz="2400">
                <a:ea typeface="+mn-lt"/>
                <a:cs typeface="+mn-lt"/>
              </a:rPr>
              <a:t>(a) Necessary and reasonable for the performance of the Federal award </a:t>
            </a:r>
          </a:p>
          <a:p>
            <a:pPr marL="285750" indent="0">
              <a:buNone/>
            </a:pPr>
            <a:r>
              <a:rPr lang="en-US" sz="2400">
                <a:ea typeface="+mn-lt"/>
                <a:cs typeface="+mn-lt"/>
              </a:rPr>
              <a:t>(c) Consistent with policies and procedures that apply uniformly to both federally-financed and other activities of the non-Federal entity</a:t>
            </a:r>
            <a:endParaRPr lang="en-US" sz="2400"/>
          </a:p>
          <a:p>
            <a:pPr marL="285750" indent="0">
              <a:buNone/>
            </a:pPr>
            <a:r>
              <a:rPr lang="en-US" sz="2400">
                <a:ea typeface="+mn-lt"/>
                <a:cs typeface="+mn-lt"/>
              </a:rPr>
              <a:t>(g) Adequately documented</a:t>
            </a:r>
            <a:endParaRPr lang="en-US" sz="2400"/>
          </a:p>
        </p:txBody>
      </p:sp>
      <p:sp>
        <p:nvSpPr>
          <p:cNvPr id="4" name="Slide Number Placeholder 3">
            <a:extLst>
              <a:ext uri="{FF2B5EF4-FFF2-40B4-BE49-F238E27FC236}">
                <a16:creationId xmlns:a16="http://schemas.microsoft.com/office/drawing/2014/main" id="{5BD32D33-DEDD-4E4B-8A4A-93A0C61EEADE}"/>
              </a:ext>
            </a:extLst>
          </p:cNvPr>
          <p:cNvSpPr>
            <a:spLocks noGrp="1"/>
          </p:cNvSpPr>
          <p:nvPr>
            <p:ph type="sldNum" sz="quarter" idx="12"/>
          </p:nvPr>
        </p:nvSpPr>
        <p:spPr/>
        <p:txBody>
          <a:bodyPr/>
          <a:lstStyle/>
          <a:p>
            <a:fld id="{DEE5BC03-7CE3-4FE3-BC0A-0ACCA8AC1F24}" type="slidenum">
              <a:rPr lang="en-US" smtClean="0"/>
              <a:pPr/>
              <a:t>12</a:t>
            </a:fld>
            <a:endParaRPr lang="en-US"/>
          </a:p>
        </p:txBody>
      </p:sp>
    </p:spTree>
    <p:extLst>
      <p:ext uri="{BB962C8B-B14F-4D97-AF65-F5344CB8AC3E}">
        <p14:creationId xmlns:p14="http://schemas.microsoft.com/office/powerpoint/2010/main" val="1488347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0233F-1B8A-31C4-F9DD-8B95660B68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D3DB57-3597-0D0E-4570-90B02003AED4}"/>
              </a:ext>
            </a:extLst>
          </p:cNvPr>
          <p:cNvSpPr>
            <a:spLocks noGrp="1"/>
          </p:cNvSpPr>
          <p:nvPr>
            <p:ph type="title"/>
          </p:nvPr>
        </p:nvSpPr>
        <p:spPr/>
        <p:txBody>
          <a:bodyPr lIns="91440" tIns="45720" rIns="91440" bIns="45720" anchor="t"/>
          <a:lstStyle/>
          <a:p>
            <a:r>
              <a:rPr lang="en-US"/>
              <a:t>Budget requests and CLNA</a:t>
            </a:r>
          </a:p>
        </p:txBody>
      </p:sp>
      <p:sp>
        <p:nvSpPr>
          <p:cNvPr id="3" name="Content Placeholder 2">
            <a:extLst>
              <a:ext uri="{FF2B5EF4-FFF2-40B4-BE49-F238E27FC236}">
                <a16:creationId xmlns:a16="http://schemas.microsoft.com/office/drawing/2014/main" id="{885C14BF-AE5D-AB43-ED43-D2DE144E8765}"/>
              </a:ext>
            </a:extLst>
          </p:cNvPr>
          <p:cNvSpPr>
            <a:spLocks noGrp="1"/>
          </p:cNvSpPr>
          <p:nvPr>
            <p:ph idx="1"/>
          </p:nvPr>
        </p:nvSpPr>
        <p:spPr/>
        <p:txBody>
          <a:bodyPr lIns="91440" tIns="45720" rIns="91440" bIns="45720" anchor="t"/>
          <a:lstStyle/>
          <a:p>
            <a:pPr marL="0" indent="0">
              <a:buNone/>
            </a:pPr>
            <a:r>
              <a:rPr lang="en-US"/>
              <a:t>Section 135(a)- </a:t>
            </a:r>
            <a:r>
              <a:rPr lang="en-US" b="1"/>
              <a:t>Local Use of Funds</a:t>
            </a:r>
          </a:p>
          <a:p>
            <a:pPr marL="0" indent="0">
              <a:lnSpc>
                <a:spcPct val="100000"/>
              </a:lnSpc>
              <a:buNone/>
            </a:pPr>
            <a:endParaRPr lang="en-US" sz="1000"/>
          </a:p>
          <a:p>
            <a:pPr marL="0" indent="0">
              <a:lnSpc>
                <a:spcPct val="100000"/>
              </a:lnSpc>
              <a:buNone/>
            </a:pPr>
            <a:r>
              <a:rPr lang="en-US"/>
              <a:t>"Each eligible recipient that receives funds...shall use such funds to develop, coordinate, implement, or improve career and technical education programs to </a:t>
            </a:r>
            <a:r>
              <a:rPr lang="en-US" b="1" u="sng"/>
              <a:t>meet the needs identified</a:t>
            </a:r>
            <a:r>
              <a:rPr lang="en-US" u="sng"/>
              <a:t> in the comprehensive needs assessment</a:t>
            </a:r>
            <a:r>
              <a:rPr lang="en-US"/>
              <a:t>."</a:t>
            </a:r>
          </a:p>
        </p:txBody>
      </p:sp>
      <p:sp>
        <p:nvSpPr>
          <p:cNvPr id="4" name="Slide Number Placeholder 3">
            <a:extLst>
              <a:ext uri="{FF2B5EF4-FFF2-40B4-BE49-F238E27FC236}">
                <a16:creationId xmlns:a16="http://schemas.microsoft.com/office/drawing/2014/main" id="{5BD32D33-DEDD-4E4B-8A4A-93A0C61EEADE}"/>
              </a:ext>
            </a:extLst>
          </p:cNvPr>
          <p:cNvSpPr>
            <a:spLocks noGrp="1"/>
          </p:cNvSpPr>
          <p:nvPr>
            <p:ph type="sldNum" sz="quarter" idx="12"/>
          </p:nvPr>
        </p:nvSpPr>
        <p:spPr/>
        <p:txBody>
          <a:bodyPr/>
          <a:lstStyle/>
          <a:p>
            <a:fld id="{DEE5BC03-7CE3-4FE3-BC0A-0ACCA8AC1F24}" type="slidenum">
              <a:rPr lang="en-US" smtClean="0"/>
              <a:pPr/>
              <a:t>13</a:t>
            </a:fld>
            <a:endParaRPr lang="en-US"/>
          </a:p>
        </p:txBody>
      </p:sp>
    </p:spTree>
    <p:extLst>
      <p:ext uri="{BB962C8B-B14F-4D97-AF65-F5344CB8AC3E}">
        <p14:creationId xmlns:p14="http://schemas.microsoft.com/office/powerpoint/2010/main" val="34935934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2B47F0-96E3-ADA4-F82C-7DF7013E82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B45D20-C33A-3BDC-B09C-34CCEDF092C0}"/>
              </a:ext>
            </a:extLst>
          </p:cNvPr>
          <p:cNvSpPr>
            <a:spLocks noGrp="1"/>
          </p:cNvSpPr>
          <p:nvPr>
            <p:ph type="title"/>
          </p:nvPr>
        </p:nvSpPr>
        <p:spPr/>
        <p:txBody>
          <a:bodyPr lIns="91440" tIns="45720" rIns="91440" bIns="45720" anchor="t"/>
          <a:lstStyle/>
          <a:p>
            <a:r>
              <a:rPr lang="en-US"/>
              <a:t>CLNA and Budget requests</a:t>
            </a:r>
          </a:p>
        </p:txBody>
      </p:sp>
      <p:sp>
        <p:nvSpPr>
          <p:cNvPr id="3" name="Content Placeholder 2">
            <a:extLst>
              <a:ext uri="{FF2B5EF4-FFF2-40B4-BE49-F238E27FC236}">
                <a16:creationId xmlns:a16="http://schemas.microsoft.com/office/drawing/2014/main" id="{3D0D0E39-4A64-4DD3-489A-787CC811B797}"/>
              </a:ext>
            </a:extLst>
          </p:cNvPr>
          <p:cNvSpPr>
            <a:spLocks noGrp="1"/>
          </p:cNvSpPr>
          <p:nvPr>
            <p:ph idx="1"/>
          </p:nvPr>
        </p:nvSpPr>
        <p:spPr/>
        <p:txBody>
          <a:bodyPr lIns="91440" tIns="45720" rIns="91440" bIns="45720" anchor="t"/>
          <a:lstStyle/>
          <a:p>
            <a:r>
              <a:rPr lang="en-US" u="sng">
                <a:latin typeface="Verdana"/>
                <a:ea typeface="Verdana"/>
              </a:rPr>
              <a:t>Must list</a:t>
            </a:r>
            <a:r>
              <a:rPr lang="en-US" b="0" i="0" u="sng">
                <a:effectLst/>
                <a:latin typeface="Verdana"/>
                <a:ea typeface="Verdana"/>
              </a:rPr>
              <a:t> the CLNA question</a:t>
            </a:r>
            <a:r>
              <a:rPr lang="en-US">
                <a:latin typeface="Verdana"/>
                <a:ea typeface="Verdana"/>
              </a:rPr>
              <a:t> </a:t>
            </a:r>
            <a:r>
              <a:rPr lang="en-US" b="0" i="0">
                <a:effectLst/>
                <a:latin typeface="Verdana"/>
                <a:ea typeface="Verdana"/>
              </a:rPr>
              <a:t>which identifies the need for each budget request</a:t>
            </a:r>
            <a:endParaRPr lang="en-US"/>
          </a:p>
          <a:p>
            <a:endParaRPr lang="en-US" sz="1000">
              <a:latin typeface="Verdana" panose="020B0604030504040204" pitchFamily="34" charset="0"/>
              <a:ea typeface="Verdana"/>
            </a:endParaRPr>
          </a:p>
          <a:p>
            <a:r>
              <a:rPr lang="en-US">
                <a:latin typeface="Verdana"/>
                <a:ea typeface="Verdana"/>
              </a:rPr>
              <a:t>List the CLNA question: 2C, 3B, etc. not Action Plans </a:t>
            </a:r>
            <a:endParaRPr lang="en-US">
              <a:latin typeface="Verdana" panose="020B0604030504040204" pitchFamily="34" charset="0"/>
              <a:ea typeface="Verdana" panose="020B0604030504040204" pitchFamily="34" charset="0"/>
            </a:endParaRPr>
          </a:p>
          <a:p>
            <a:endParaRPr lang="en-US" sz="1000">
              <a:latin typeface="Verdana" panose="020B0604030504040204" pitchFamily="34" charset="0"/>
              <a:ea typeface="Verdana" panose="020B0604030504040204" pitchFamily="34" charset="0"/>
            </a:endParaRPr>
          </a:p>
          <a:p>
            <a:r>
              <a:rPr lang="en-US">
                <a:latin typeface="Verdana"/>
                <a:ea typeface="Verdana"/>
              </a:rPr>
              <a:t>OGMS and OBIS</a:t>
            </a:r>
          </a:p>
          <a:p>
            <a:pPr marL="0" indent="0">
              <a:buNone/>
            </a:pPr>
            <a:endParaRPr lang="en-US">
              <a:latin typeface="Verdana" panose="020B0604030504040204" pitchFamily="34" charset="0"/>
              <a:ea typeface="Verdana" panose="020B0604030504040204" pitchFamily="34" charset="0"/>
            </a:endParaRPr>
          </a:p>
          <a:p>
            <a:endParaRPr lang="en-US">
              <a:latin typeface="Verdana" panose="020B0604030504040204" pitchFamily="34" charset="0"/>
              <a:ea typeface="Verdana" panose="020B0604030504040204" pitchFamily="34" charset="0"/>
            </a:endParaRPr>
          </a:p>
          <a:p>
            <a:endParaRPr lang="en-US">
              <a:latin typeface="Verdana"/>
              <a:ea typeface="Verdana"/>
            </a:endParaRPr>
          </a:p>
        </p:txBody>
      </p:sp>
      <p:sp>
        <p:nvSpPr>
          <p:cNvPr id="4" name="Slide Number Placeholder 3">
            <a:extLst>
              <a:ext uri="{FF2B5EF4-FFF2-40B4-BE49-F238E27FC236}">
                <a16:creationId xmlns:a16="http://schemas.microsoft.com/office/drawing/2014/main" id="{39379623-94C6-5E09-1391-13AF01342879}"/>
              </a:ext>
            </a:extLst>
          </p:cNvPr>
          <p:cNvSpPr>
            <a:spLocks noGrp="1"/>
          </p:cNvSpPr>
          <p:nvPr>
            <p:ph type="sldNum" sz="quarter" idx="12"/>
          </p:nvPr>
        </p:nvSpPr>
        <p:spPr/>
        <p:txBody>
          <a:bodyPr/>
          <a:lstStyle/>
          <a:p>
            <a:fld id="{DEE5BC03-7CE3-4FE3-BC0A-0ACCA8AC1F24}" type="slidenum">
              <a:rPr lang="en-US" smtClean="0"/>
              <a:pPr/>
              <a:t>14</a:t>
            </a:fld>
            <a:endParaRPr lang="en-US"/>
          </a:p>
        </p:txBody>
      </p:sp>
    </p:spTree>
    <p:extLst>
      <p:ext uri="{BB962C8B-B14F-4D97-AF65-F5344CB8AC3E}">
        <p14:creationId xmlns:p14="http://schemas.microsoft.com/office/powerpoint/2010/main" val="2955730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3B2AE-8989-99E0-97AD-CF20B9322F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6A22B9-228C-8AD6-9164-7961533F9779}"/>
              </a:ext>
            </a:extLst>
          </p:cNvPr>
          <p:cNvSpPr>
            <a:spLocks noGrp="1"/>
          </p:cNvSpPr>
          <p:nvPr>
            <p:ph type="title"/>
          </p:nvPr>
        </p:nvSpPr>
        <p:spPr/>
        <p:txBody>
          <a:bodyPr/>
          <a:lstStyle/>
          <a:p>
            <a:r>
              <a:rPr lang="en-US"/>
              <a:t>CLNA and Budget requests</a:t>
            </a:r>
          </a:p>
        </p:txBody>
      </p:sp>
      <p:sp>
        <p:nvSpPr>
          <p:cNvPr id="3" name="Content Placeholder 2">
            <a:extLst>
              <a:ext uri="{FF2B5EF4-FFF2-40B4-BE49-F238E27FC236}">
                <a16:creationId xmlns:a16="http://schemas.microsoft.com/office/drawing/2014/main" id="{79460838-592C-B273-DDCC-AF468ADFDA84}"/>
              </a:ext>
            </a:extLst>
          </p:cNvPr>
          <p:cNvSpPr>
            <a:spLocks noGrp="1"/>
          </p:cNvSpPr>
          <p:nvPr>
            <p:ph idx="1"/>
          </p:nvPr>
        </p:nvSpPr>
        <p:spPr>
          <a:xfrm>
            <a:off x="536860" y="2123326"/>
            <a:ext cx="8463434" cy="4370721"/>
          </a:xfrm>
        </p:spPr>
        <p:txBody>
          <a:bodyPr lIns="91440" tIns="45720" rIns="91440" bIns="45720" anchor="t"/>
          <a:lstStyle/>
          <a:p>
            <a:pPr>
              <a:spcAft>
                <a:spcPts val="600"/>
              </a:spcAft>
            </a:pPr>
            <a:r>
              <a:rPr lang="en-US" b="1">
                <a:latin typeface="Verdana"/>
                <a:ea typeface="Verdana"/>
              </a:rPr>
              <a:t>2A </a:t>
            </a:r>
            <a:r>
              <a:rPr lang="en-US">
                <a:latin typeface="Verdana"/>
                <a:ea typeface="Verdana"/>
              </a:rPr>
              <a:t>Course development and revisions—faculty salary $3432</a:t>
            </a:r>
            <a:endParaRPr lang="en-US"/>
          </a:p>
          <a:p>
            <a:pPr>
              <a:spcAft>
                <a:spcPts val="600"/>
              </a:spcAft>
            </a:pPr>
            <a:r>
              <a:rPr lang="en-US">
                <a:latin typeface="Verdana"/>
                <a:ea typeface="Verdana"/>
              </a:rPr>
              <a:t>Virtual campus mapping software $3500-Section </a:t>
            </a:r>
            <a:r>
              <a:rPr lang="en-US" b="1">
                <a:latin typeface="Verdana"/>
                <a:ea typeface="Verdana"/>
              </a:rPr>
              <a:t>1A</a:t>
            </a:r>
          </a:p>
          <a:p>
            <a:pPr>
              <a:spcAft>
                <a:spcPts val="600"/>
              </a:spcAft>
            </a:pPr>
            <a:r>
              <a:rPr lang="en-US">
                <a:latin typeface="Verdana"/>
                <a:ea typeface="Verdana"/>
              </a:rPr>
              <a:t>Career Center subscriptions for career databases and publications for CTE students--CLNA </a:t>
            </a:r>
            <a:r>
              <a:rPr lang="en-US" b="1">
                <a:latin typeface="Verdana"/>
                <a:ea typeface="Verdana"/>
              </a:rPr>
              <a:t>4D</a:t>
            </a:r>
            <a:r>
              <a:rPr lang="en-US">
                <a:latin typeface="Verdana"/>
                <a:ea typeface="Verdana"/>
              </a:rPr>
              <a:t> (Guided Pathways career development) </a:t>
            </a:r>
          </a:p>
          <a:p>
            <a:endParaRPr lang="en-US" sz="2300">
              <a:latin typeface="Verdana"/>
              <a:ea typeface="Verdana"/>
            </a:endParaRPr>
          </a:p>
        </p:txBody>
      </p:sp>
      <p:sp>
        <p:nvSpPr>
          <p:cNvPr id="4" name="Slide Number Placeholder 3">
            <a:extLst>
              <a:ext uri="{FF2B5EF4-FFF2-40B4-BE49-F238E27FC236}">
                <a16:creationId xmlns:a16="http://schemas.microsoft.com/office/drawing/2014/main" id="{1ADFE2AA-D623-6F51-BDCB-7C71EE0495BF}"/>
              </a:ext>
            </a:extLst>
          </p:cNvPr>
          <p:cNvSpPr>
            <a:spLocks noGrp="1"/>
          </p:cNvSpPr>
          <p:nvPr>
            <p:ph type="sldNum" sz="quarter" idx="12"/>
          </p:nvPr>
        </p:nvSpPr>
        <p:spPr/>
        <p:txBody>
          <a:bodyPr/>
          <a:lstStyle/>
          <a:p>
            <a:fld id="{DEE5BC03-7CE3-4FE3-BC0A-0ACCA8AC1F24}" type="slidenum">
              <a:rPr lang="en-US" smtClean="0"/>
              <a:pPr/>
              <a:t>15</a:t>
            </a:fld>
            <a:endParaRPr lang="en-US"/>
          </a:p>
        </p:txBody>
      </p:sp>
    </p:spTree>
    <p:extLst>
      <p:ext uri="{BB962C8B-B14F-4D97-AF65-F5344CB8AC3E}">
        <p14:creationId xmlns:p14="http://schemas.microsoft.com/office/powerpoint/2010/main" val="151355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C1038-BC48-2CA5-9017-EDA3BFF018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767CEA-CF91-F94C-376D-2C07A890E6B8}"/>
              </a:ext>
            </a:extLst>
          </p:cNvPr>
          <p:cNvSpPr>
            <a:spLocks noGrp="1"/>
          </p:cNvSpPr>
          <p:nvPr>
            <p:ph type="title"/>
          </p:nvPr>
        </p:nvSpPr>
        <p:spPr/>
        <p:txBody>
          <a:bodyPr/>
          <a:lstStyle/>
          <a:p>
            <a:r>
              <a:rPr lang="en-US"/>
              <a:t>CLNA and Budget requests</a:t>
            </a:r>
          </a:p>
        </p:txBody>
      </p:sp>
      <p:sp>
        <p:nvSpPr>
          <p:cNvPr id="3" name="Content Placeholder 2">
            <a:extLst>
              <a:ext uri="{FF2B5EF4-FFF2-40B4-BE49-F238E27FC236}">
                <a16:creationId xmlns:a16="http://schemas.microsoft.com/office/drawing/2014/main" id="{1C58CB73-65BD-849C-FD39-00A111B2C4D9}"/>
              </a:ext>
            </a:extLst>
          </p:cNvPr>
          <p:cNvSpPr>
            <a:spLocks noGrp="1"/>
          </p:cNvSpPr>
          <p:nvPr>
            <p:ph idx="1"/>
          </p:nvPr>
        </p:nvSpPr>
        <p:spPr>
          <a:xfrm>
            <a:off x="536860" y="2123326"/>
            <a:ext cx="8463434" cy="3795956"/>
          </a:xfrm>
        </p:spPr>
        <p:txBody>
          <a:bodyPr lIns="91440" tIns="45720" rIns="91440" bIns="45720" anchor="t"/>
          <a:lstStyle/>
          <a:p>
            <a:pPr>
              <a:spcAft>
                <a:spcPts val="600"/>
              </a:spcAft>
            </a:pPr>
            <a:r>
              <a:rPr lang="en-US">
                <a:latin typeface="Verdana"/>
                <a:ea typeface="Verdana"/>
              </a:rPr>
              <a:t>Funding will support professional development and association memberships to align CTE Programs with industry standards and demands (</a:t>
            </a:r>
            <a:r>
              <a:rPr lang="en-US" b="1">
                <a:latin typeface="Verdana"/>
                <a:ea typeface="Verdana"/>
              </a:rPr>
              <a:t>3B</a:t>
            </a:r>
            <a:r>
              <a:rPr lang="en-US">
                <a:latin typeface="Verdana"/>
                <a:ea typeface="Verdana"/>
              </a:rPr>
              <a:t>) $4,000</a:t>
            </a:r>
            <a:endParaRPr lang="en-US"/>
          </a:p>
          <a:p>
            <a:pPr>
              <a:spcAft>
                <a:spcPts val="600"/>
              </a:spcAft>
            </a:pPr>
            <a:r>
              <a:rPr lang="en-US">
                <a:latin typeface="Verdana"/>
                <a:ea typeface="Verdana"/>
              </a:rPr>
              <a:t>Maintenance Technology Electronic training/demo station ($10,260) (CLNA </a:t>
            </a:r>
            <a:r>
              <a:rPr lang="en-US" b="1">
                <a:latin typeface="Verdana"/>
                <a:ea typeface="Verdana"/>
              </a:rPr>
              <a:t>3.B</a:t>
            </a:r>
            <a:r>
              <a:rPr lang="en-US">
                <a:latin typeface="Verdana"/>
                <a:ea typeface="Verdana"/>
              </a:rPr>
              <a:t>)</a:t>
            </a:r>
          </a:p>
        </p:txBody>
      </p:sp>
      <p:sp>
        <p:nvSpPr>
          <p:cNvPr id="4" name="Slide Number Placeholder 3">
            <a:extLst>
              <a:ext uri="{FF2B5EF4-FFF2-40B4-BE49-F238E27FC236}">
                <a16:creationId xmlns:a16="http://schemas.microsoft.com/office/drawing/2014/main" id="{B15D6DED-E163-EC52-4FFA-9CD9B13254CC}"/>
              </a:ext>
            </a:extLst>
          </p:cNvPr>
          <p:cNvSpPr>
            <a:spLocks noGrp="1"/>
          </p:cNvSpPr>
          <p:nvPr>
            <p:ph type="sldNum" sz="quarter" idx="12"/>
          </p:nvPr>
        </p:nvSpPr>
        <p:spPr/>
        <p:txBody>
          <a:bodyPr/>
          <a:lstStyle/>
          <a:p>
            <a:fld id="{DEE5BC03-7CE3-4FE3-BC0A-0ACCA8AC1F24}" type="slidenum">
              <a:rPr lang="en-US" smtClean="0"/>
              <a:pPr/>
              <a:t>16</a:t>
            </a:fld>
            <a:endParaRPr lang="en-US"/>
          </a:p>
        </p:txBody>
      </p:sp>
    </p:spTree>
    <p:extLst>
      <p:ext uri="{BB962C8B-B14F-4D97-AF65-F5344CB8AC3E}">
        <p14:creationId xmlns:p14="http://schemas.microsoft.com/office/powerpoint/2010/main" val="1189581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B4587-2C66-0519-A1D4-1DD3E1920833}"/>
              </a:ext>
            </a:extLst>
          </p:cNvPr>
          <p:cNvSpPr>
            <a:spLocks noGrp="1"/>
          </p:cNvSpPr>
          <p:nvPr>
            <p:ph type="title"/>
          </p:nvPr>
        </p:nvSpPr>
        <p:spPr>
          <a:xfrm>
            <a:off x="329897" y="1549936"/>
            <a:ext cx="8815420" cy="797070"/>
          </a:xfrm>
        </p:spPr>
        <p:txBody>
          <a:bodyPr/>
          <a:lstStyle/>
          <a:p>
            <a:r>
              <a:rPr lang="en-US"/>
              <a:t>Programs of Study Verification form</a:t>
            </a:r>
            <a:endParaRPr lang="en-US" sz="2800"/>
          </a:p>
        </p:txBody>
      </p:sp>
      <p:sp>
        <p:nvSpPr>
          <p:cNvPr id="3" name="Content Placeholder 2">
            <a:extLst>
              <a:ext uri="{FF2B5EF4-FFF2-40B4-BE49-F238E27FC236}">
                <a16:creationId xmlns:a16="http://schemas.microsoft.com/office/drawing/2014/main" id="{FCEA7F73-C75E-4A96-8DBC-127358FE5B78}"/>
              </a:ext>
            </a:extLst>
          </p:cNvPr>
          <p:cNvSpPr>
            <a:spLocks noGrp="1"/>
          </p:cNvSpPr>
          <p:nvPr>
            <p:ph idx="1"/>
          </p:nvPr>
        </p:nvSpPr>
        <p:spPr>
          <a:xfrm>
            <a:off x="536860" y="2189377"/>
            <a:ext cx="8336975" cy="4359120"/>
          </a:xfrm>
        </p:spPr>
        <p:txBody>
          <a:bodyPr lIns="91440" tIns="45720" rIns="91440" bIns="45720" anchor="t"/>
          <a:lstStyle/>
          <a:p>
            <a:pPr marL="342900" lvl="1">
              <a:lnSpc>
                <a:spcPct val="100000"/>
              </a:lnSpc>
              <a:spcBef>
                <a:spcPts val="1000"/>
              </a:spcBef>
              <a:spcAft>
                <a:spcPts val="600"/>
              </a:spcAft>
            </a:pPr>
            <a:r>
              <a:rPr lang="en-US" sz="2800"/>
              <a:t>Refer to FY24-FY26 Programs of Study Verification Forms first</a:t>
            </a:r>
          </a:p>
          <a:p>
            <a:pPr marL="342900" lvl="1">
              <a:lnSpc>
                <a:spcPct val="100000"/>
              </a:lnSpc>
              <a:spcBef>
                <a:spcPts val="1000"/>
              </a:spcBef>
              <a:spcAft>
                <a:spcPts val="600"/>
              </a:spcAft>
            </a:pPr>
            <a:r>
              <a:rPr lang="en-US" sz="2800" b="1" u="sng"/>
              <a:t>ONLY</a:t>
            </a:r>
            <a:r>
              <a:rPr lang="en-US" sz="2800"/>
              <a:t> Submit New, Inactive, or Revised Articulations</a:t>
            </a:r>
          </a:p>
          <a:p>
            <a:pPr marL="342900" lvl="1">
              <a:lnSpc>
                <a:spcPct val="100000"/>
              </a:lnSpc>
              <a:spcBef>
                <a:spcPts val="1000"/>
              </a:spcBef>
              <a:spcAft>
                <a:spcPts val="600"/>
              </a:spcAft>
            </a:pPr>
            <a:r>
              <a:rPr lang="en-US" sz="2800"/>
              <a:t>HS Course # or Name</a:t>
            </a:r>
          </a:p>
          <a:p>
            <a:pPr marL="342900" lvl="1">
              <a:lnSpc>
                <a:spcPct val="100000"/>
              </a:lnSpc>
              <a:spcBef>
                <a:spcPts val="1000"/>
              </a:spcBef>
              <a:spcAft>
                <a:spcPts val="600"/>
              </a:spcAft>
            </a:pPr>
            <a:r>
              <a:rPr lang="en-US" sz="2800"/>
              <a:t>Last Column</a:t>
            </a:r>
          </a:p>
          <a:p>
            <a:pPr marL="800100" lvl="2">
              <a:lnSpc>
                <a:spcPct val="100000"/>
              </a:lnSpc>
              <a:spcBef>
                <a:spcPts val="1000"/>
              </a:spcBef>
              <a:spcAft>
                <a:spcPts val="600"/>
              </a:spcAft>
            </a:pPr>
            <a:r>
              <a:rPr lang="en-US" sz="2800"/>
              <a:t>New (N), Inactive (I), or Revised (R) </a:t>
            </a:r>
          </a:p>
          <a:p>
            <a:pPr marL="342900" lvl="1">
              <a:lnSpc>
                <a:spcPct val="100000"/>
              </a:lnSpc>
              <a:spcBef>
                <a:spcPts val="1000"/>
              </a:spcBef>
              <a:spcAft>
                <a:spcPts val="600"/>
              </a:spcAft>
            </a:pPr>
            <a:r>
              <a:rPr lang="en-US" sz="2800"/>
              <a:t>No changes? Enter “No Changes” and then Upload</a:t>
            </a:r>
          </a:p>
          <a:p>
            <a:pPr marL="114300" lvl="1" indent="0">
              <a:lnSpc>
                <a:spcPct val="100000"/>
              </a:lnSpc>
              <a:spcBef>
                <a:spcPts val="0"/>
              </a:spcBef>
              <a:spcAft>
                <a:spcPts val="600"/>
              </a:spcAft>
              <a:buNone/>
            </a:pPr>
            <a:endParaRPr lang="en-US" sz="1600"/>
          </a:p>
        </p:txBody>
      </p:sp>
      <p:sp>
        <p:nvSpPr>
          <p:cNvPr id="4" name="Slide Number Placeholder 3">
            <a:extLst>
              <a:ext uri="{FF2B5EF4-FFF2-40B4-BE49-F238E27FC236}">
                <a16:creationId xmlns:a16="http://schemas.microsoft.com/office/drawing/2014/main" id="{982D2ADA-6F58-6E33-A8EF-3DD8440A653D}"/>
              </a:ext>
            </a:extLst>
          </p:cNvPr>
          <p:cNvSpPr>
            <a:spLocks noGrp="1"/>
          </p:cNvSpPr>
          <p:nvPr>
            <p:ph type="sldNum" sz="quarter" idx="12"/>
          </p:nvPr>
        </p:nvSpPr>
        <p:spPr/>
        <p:txBody>
          <a:bodyPr/>
          <a:lstStyle/>
          <a:p>
            <a:fld id="{DEE5BC03-7CE3-4FE3-BC0A-0ACCA8AC1F24}" type="slidenum">
              <a:rPr lang="en-US" smtClean="0"/>
              <a:pPr/>
              <a:t>17</a:t>
            </a:fld>
            <a:endParaRPr lang="en-US"/>
          </a:p>
        </p:txBody>
      </p:sp>
    </p:spTree>
    <p:extLst>
      <p:ext uri="{BB962C8B-B14F-4D97-AF65-F5344CB8AC3E}">
        <p14:creationId xmlns:p14="http://schemas.microsoft.com/office/powerpoint/2010/main" val="1356185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C5136-A230-1DB2-A4C4-F8D8607353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530CD2-C385-EF4A-103D-8C1BFECBA7FE}"/>
              </a:ext>
            </a:extLst>
          </p:cNvPr>
          <p:cNvSpPr>
            <a:spLocks noGrp="1"/>
          </p:cNvSpPr>
          <p:nvPr>
            <p:ph type="title"/>
          </p:nvPr>
        </p:nvSpPr>
        <p:spPr/>
        <p:txBody>
          <a:bodyPr/>
          <a:lstStyle/>
          <a:p>
            <a:r>
              <a:rPr lang="en-US"/>
              <a:t>Leveraging </a:t>
            </a:r>
            <a:r>
              <a:rPr lang="en-US" err="1"/>
              <a:t>perkins</a:t>
            </a:r>
            <a:r>
              <a:rPr lang="en-US"/>
              <a:t> plan funding</a:t>
            </a:r>
          </a:p>
        </p:txBody>
      </p:sp>
      <p:sp>
        <p:nvSpPr>
          <p:cNvPr id="3" name="Content Placeholder 2">
            <a:extLst>
              <a:ext uri="{FF2B5EF4-FFF2-40B4-BE49-F238E27FC236}">
                <a16:creationId xmlns:a16="http://schemas.microsoft.com/office/drawing/2014/main" id="{38AAB5E7-1AD1-EFA0-8856-3A8959CF8DB0}"/>
              </a:ext>
            </a:extLst>
          </p:cNvPr>
          <p:cNvSpPr>
            <a:spLocks noGrp="1"/>
          </p:cNvSpPr>
          <p:nvPr>
            <p:ph idx="1"/>
          </p:nvPr>
        </p:nvSpPr>
        <p:spPr>
          <a:xfrm>
            <a:off x="536860" y="2347006"/>
            <a:ext cx="8336975" cy="3757046"/>
          </a:xfrm>
        </p:spPr>
        <p:txBody>
          <a:bodyPr lIns="91440" tIns="45720" rIns="91440" bIns="45720" anchor="t"/>
          <a:lstStyle/>
          <a:p>
            <a:pPr marL="457200" indent="-457200">
              <a:lnSpc>
                <a:spcPct val="150000"/>
              </a:lnSpc>
              <a:buFont typeface="Arial"/>
              <a:buChar char="•"/>
            </a:pPr>
            <a:r>
              <a:rPr lang="en-US"/>
              <a:t>Perkins Leadership Grants</a:t>
            </a:r>
          </a:p>
          <a:p>
            <a:pPr marL="914400" lvl="1" indent="-457200">
              <a:lnSpc>
                <a:spcPct val="150000"/>
              </a:lnSpc>
              <a:buFont typeface="Wingdings"/>
              <a:buChar char="§"/>
            </a:pPr>
            <a:r>
              <a:rPr lang="en-US" sz="2800"/>
              <a:t>Program Development</a:t>
            </a:r>
          </a:p>
          <a:p>
            <a:pPr marL="914400" lvl="1" indent="-457200">
              <a:lnSpc>
                <a:spcPct val="150000"/>
              </a:lnSpc>
              <a:buFont typeface="Wingdings"/>
              <a:buChar char="§"/>
            </a:pPr>
            <a:r>
              <a:rPr lang="en-US" sz="2800"/>
              <a:t>Professional Development</a:t>
            </a:r>
          </a:p>
          <a:p>
            <a:pPr marL="914400" lvl="1" indent="-457200">
              <a:lnSpc>
                <a:spcPct val="150000"/>
              </a:lnSpc>
              <a:buFont typeface="Wingdings"/>
              <a:buChar char="§"/>
            </a:pPr>
            <a:r>
              <a:rPr lang="en-US" sz="2800"/>
              <a:t>Special Populations</a:t>
            </a:r>
          </a:p>
          <a:p>
            <a:pPr marL="914400" lvl="1" indent="-457200">
              <a:lnSpc>
                <a:spcPct val="150000"/>
              </a:lnSpc>
              <a:buFont typeface="Wingdings"/>
              <a:buChar char="§"/>
            </a:pPr>
            <a:r>
              <a:rPr lang="en-US" sz="2800"/>
              <a:t>CLNA Development and Assessment</a:t>
            </a:r>
            <a:endParaRPr lang="en-US"/>
          </a:p>
          <a:p>
            <a:pPr marL="457200" indent="-457200">
              <a:lnSpc>
                <a:spcPct val="150000"/>
              </a:lnSpc>
              <a:buFont typeface="Arial"/>
              <a:buChar char="•"/>
            </a:pPr>
            <a:r>
              <a:rPr lang="en-US">
                <a:hlinkClick r:id="rId3"/>
              </a:rPr>
              <a:t>SBCTC Grants and Allocations</a:t>
            </a:r>
            <a:endParaRPr lang="en-US"/>
          </a:p>
        </p:txBody>
      </p:sp>
      <p:sp>
        <p:nvSpPr>
          <p:cNvPr id="4" name="Slide Number Placeholder 3">
            <a:extLst>
              <a:ext uri="{FF2B5EF4-FFF2-40B4-BE49-F238E27FC236}">
                <a16:creationId xmlns:a16="http://schemas.microsoft.com/office/drawing/2014/main" id="{5C7C9572-A639-CE62-8B4A-5DA1DA183BD9}"/>
              </a:ext>
            </a:extLst>
          </p:cNvPr>
          <p:cNvSpPr>
            <a:spLocks noGrp="1"/>
          </p:cNvSpPr>
          <p:nvPr>
            <p:ph type="sldNum" sz="quarter" idx="12"/>
          </p:nvPr>
        </p:nvSpPr>
        <p:spPr/>
        <p:txBody>
          <a:bodyPr/>
          <a:lstStyle/>
          <a:p>
            <a:fld id="{DEE5BC03-7CE3-4FE3-BC0A-0ACCA8AC1F24}" type="slidenum">
              <a:rPr lang="en-US" smtClean="0"/>
              <a:pPr/>
              <a:t>18</a:t>
            </a:fld>
            <a:endParaRPr lang="en-US"/>
          </a:p>
        </p:txBody>
      </p:sp>
    </p:spTree>
    <p:extLst>
      <p:ext uri="{BB962C8B-B14F-4D97-AF65-F5344CB8AC3E}">
        <p14:creationId xmlns:p14="http://schemas.microsoft.com/office/powerpoint/2010/main" val="974198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8E03776-DA29-AC9B-7CA1-8DDE6ED4B521}"/>
              </a:ext>
            </a:extLst>
          </p:cNvPr>
          <p:cNvSpPr>
            <a:spLocks noGrp="1"/>
          </p:cNvSpPr>
          <p:nvPr>
            <p:ph type="title"/>
          </p:nvPr>
        </p:nvSpPr>
        <p:spPr>
          <a:xfrm>
            <a:off x="378133" y="1709744"/>
            <a:ext cx="8640945" cy="2878278"/>
          </a:xfrm>
        </p:spPr>
        <p:txBody>
          <a:bodyPr/>
          <a:lstStyle/>
          <a:p>
            <a:r>
              <a:rPr lang="en-US"/>
              <a:t>Perkins leadership grants</a:t>
            </a:r>
          </a:p>
        </p:txBody>
      </p:sp>
      <p:sp>
        <p:nvSpPr>
          <p:cNvPr id="4" name="Slide Number Placeholder 3">
            <a:extLst>
              <a:ext uri="{FF2B5EF4-FFF2-40B4-BE49-F238E27FC236}">
                <a16:creationId xmlns:a16="http://schemas.microsoft.com/office/drawing/2014/main" id="{8BF43D0E-84C7-9CCB-B612-9E8F04318F51}"/>
              </a:ext>
            </a:extLst>
          </p:cNvPr>
          <p:cNvSpPr>
            <a:spLocks noGrp="1"/>
          </p:cNvSpPr>
          <p:nvPr>
            <p:ph type="sldNum" sz="quarter" idx="12"/>
          </p:nvPr>
        </p:nvSpPr>
        <p:spPr/>
        <p:txBody>
          <a:bodyPr/>
          <a:lstStyle/>
          <a:p>
            <a:fld id="{DEE5BC03-7CE3-4FE3-BC0A-0ACCA8AC1F24}" type="slidenum">
              <a:rPr lang="en-US" smtClean="0"/>
              <a:pPr/>
              <a:t>19</a:t>
            </a:fld>
            <a:endParaRPr lang="en-US"/>
          </a:p>
        </p:txBody>
      </p:sp>
    </p:spTree>
    <p:extLst>
      <p:ext uri="{BB962C8B-B14F-4D97-AF65-F5344CB8AC3E}">
        <p14:creationId xmlns:p14="http://schemas.microsoft.com/office/powerpoint/2010/main" val="1058426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lIns="91440" tIns="45720" rIns="91440" bIns="45720" anchor="t"/>
          <a:lstStyle/>
          <a:p>
            <a:r>
              <a:rPr lang="en-US"/>
              <a:t>Perkins Grant Overview</a:t>
            </a:r>
          </a:p>
        </p:txBody>
      </p:sp>
      <p:sp>
        <p:nvSpPr>
          <p:cNvPr id="3" name="Content Placeholder 2"/>
          <p:cNvSpPr>
            <a:spLocks noGrp="1"/>
          </p:cNvSpPr>
          <p:nvPr>
            <p:ph idx="1"/>
          </p:nvPr>
        </p:nvSpPr>
        <p:spPr>
          <a:xfrm>
            <a:off x="523797" y="2107504"/>
            <a:ext cx="8336975" cy="3757046"/>
          </a:xfrm>
        </p:spPr>
        <p:txBody>
          <a:bodyPr lIns="91440" tIns="45720" rIns="91440" bIns="45720" anchor="t"/>
          <a:lstStyle/>
          <a:p>
            <a:pPr>
              <a:lnSpc>
                <a:spcPct val="100000"/>
              </a:lnSpc>
              <a:spcAft>
                <a:spcPts val="600"/>
              </a:spcAft>
            </a:pPr>
            <a:r>
              <a:rPr lang="en-US" sz="3200"/>
              <a:t>Important Dates</a:t>
            </a:r>
            <a:endParaRPr lang="en-US"/>
          </a:p>
          <a:p>
            <a:pPr>
              <a:lnSpc>
                <a:spcPct val="100000"/>
              </a:lnSpc>
              <a:spcAft>
                <a:spcPts val="600"/>
              </a:spcAft>
            </a:pPr>
            <a:r>
              <a:rPr lang="en-US" sz="3200"/>
              <a:t>Perkins Plan</a:t>
            </a:r>
          </a:p>
          <a:p>
            <a:pPr>
              <a:lnSpc>
                <a:spcPct val="100000"/>
              </a:lnSpc>
              <a:spcAft>
                <a:spcPts val="600"/>
              </a:spcAft>
            </a:pPr>
            <a:r>
              <a:rPr lang="en-US" sz="3200"/>
              <a:t>Perkins Leadership Grants</a:t>
            </a:r>
          </a:p>
          <a:p>
            <a:pPr>
              <a:lnSpc>
                <a:spcPct val="100000"/>
              </a:lnSpc>
              <a:spcAft>
                <a:spcPts val="600"/>
              </a:spcAft>
            </a:pPr>
            <a:r>
              <a:rPr lang="en-US" sz="3200" dirty="0"/>
              <a:t>Perkins </a:t>
            </a:r>
            <a:r>
              <a:rPr lang="en-US" sz="3200"/>
              <a:t>Updates/Reminders</a:t>
            </a:r>
            <a:endParaRPr lang="en-US" sz="3200" dirty="0"/>
          </a:p>
          <a:p>
            <a:pPr>
              <a:lnSpc>
                <a:spcPct val="100000"/>
              </a:lnSpc>
              <a:spcAft>
                <a:spcPts val="600"/>
              </a:spcAft>
            </a:pPr>
            <a:r>
              <a:rPr lang="en-US" sz="3200"/>
              <a:t>Fiscal Updates</a:t>
            </a:r>
            <a:endParaRPr lang="en-US"/>
          </a:p>
          <a:p>
            <a:pPr>
              <a:lnSpc>
                <a:spcPct val="100000"/>
              </a:lnSpc>
              <a:spcAft>
                <a:spcPts val="600"/>
              </a:spcAft>
            </a:pPr>
            <a:r>
              <a:rPr lang="en-US" sz="3200"/>
              <a:t>Frequently Asked Questions</a:t>
            </a:r>
          </a:p>
        </p:txBody>
      </p:sp>
      <p:sp>
        <p:nvSpPr>
          <p:cNvPr id="4" name="Slide Number Placeholder 3"/>
          <p:cNvSpPr>
            <a:spLocks noGrp="1"/>
          </p:cNvSpPr>
          <p:nvPr>
            <p:ph type="sldNum" sz="quarter" idx="12"/>
          </p:nvPr>
        </p:nvSpPr>
        <p:spPr/>
        <p:txBody>
          <a:bodyPr/>
          <a:lstStyle/>
          <a:p>
            <a:fld id="{DEE5BC03-7CE3-4FE3-BC0A-0ACCA8AC1F24}" type="slidenum">
              <a:rPr lang="en-US" smtClean="0"/>
              <a:pPr/>
              <a:t>2</a:t>
            </a:fld>
            <a:endParaRPr lang="en-US"/>
          </a:p>
        </p:txBody>
      </p:sp>
    </p:spTree>
    <p:extLst>
      <p:ext uri="{BB962C8B-B14F-4D97-AF65-F5344CB8AC3E}">
        <p14:creationId xmlns:p14="http://schemas.microsoft.com/office/powerpoint/2010/main" val="3309607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F2CE4-BC5A-4F8B-38DB-0F3B851885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8954E9-EC3B-67CD-3EB7-AE352B979318}"/>
              </a:ext>
            </a:extLst>
          </p:cNvPr>
          <p:cNvSpPr>
            <a:spLocks noGrp="1"/>
          </p:cNvSpPr>
          <p:nvPr>
            <p:ph type="title"/>
          </p:nvPr>
        </p:nvSpPr>
        <p:spPr/>
        <p:txBody>
          <a:bodyPr lIns="91440" tIns="45720" rIns="91440" bIns="45720" anchor="t"/>
          <a:lstStyle/>
          <a:p>
            <a:r>
              <a:rPr lang="en-US"/>
              <a:t>Perkins leadership grants</a:t>
            </a:r>
            <a:br>
              <a:rPr lang="en-US"/>
            </a:br>
            <a:endParaRPr lang="en-US"/>
          </a:p>
        </p:txBody>
      </p:sp>
      <p:sp>
        <p:nvSpPr>
          <p:cNvPr id="3" name="Content Placeholder 2">
            <a:extLst>
              <a:ext uri="{FF2B5EF4-FFF2-40B4-BE49-F238E27FC236}">
                <a16:creationId xmlns:a16="http://schemas.microsoft.com/office/drawing/2014/main" id="{F0246786-67A1-25DB-24F6-BB094176FAC7}"/>
              </a:ext>
            </a:extLst>
          </p:cNvPr>
          <p:cNvSpPr>
            <a:spLocks noGrp="1"/>
          </p:cNvSpPr>
          <p:nvPr>
            <p:ph idx="1"/>
          </p:nvPr>
        </p:nvSpPr>
        <p:spPr/>
        <p:txBody>
          <a:bodyPr lIns="91440" tIns="45720" rIns="91440" bIns="45720" anchor="t"/>
          <a:lstStyle/>
          <a:p>
            <a:pPr marL="457200" indent="-457200">
              <a:lnSpc>
                <a:spcPct val="150000"/>
              </a:lnSpc>
            </a:pPr>
            <a:r>
              <a:rPr lang="en-US"/>
              <a:t>Corrections Education</a:t>
            </a:r>
          </a:p>
          <a:p>
            <a:pPr marL="457200" indent="-457200">
              <a:lnSpc>
                <a:spcPct val="150000"/>
              </a:lnSpc>
            </a:pPr>
            <a:r>
              <a:rPr lang="en-US"/>
              <a:t>Leadership Block Grant</a:t>
            </a:r>
          </a:p>
          <a:p>
            <a:pPr marL="457200" indent="-457200">
              <a:lnSpc>
                <a:spcPct val="150000"/>
              </a:lnSpc>
            </a:pPr>
            <a:r>
              <a:rPr lang="en-US"/>
              <a:t>Non-Traditional Gender Employment and Training</a:t>
            </a:r>
          </a:p>
          <a:p>
            <a:pPr marL="457200" indent="-457200">
              <a:lnSpc>
                <a:spcPct val="150000"/>
              </a:lnSpc>
            </a:pPr>
            <a:r>
              <a:rPr lang="en-US"/>
              <a:t>Special Project</a:t>
            </a:r>
          </a:p>
          <a:p>
            <a:endParaRPr lang="en-US"/>
          </a:p>
          <a:p>
            <a:endParaRPr lang="en-US"/>
          </a:p>
          <a:p>
            <a:endParaRPr lang="en-US"/>
          </a:p>
        </p:txBody>
      </p:sp>
      <p:sp>
        <p:nvSpPr>
          <p:cNvPr id="4" name="Slide Number Placeholder 3">
            <a:extLst>
              <a:ext uri="{FF2B5EF4-FFF2-40B4-BE49-F238E27FC236}">
                <a16:creationId xmlns:a16="http://schemas.microsoft.com/office/drawing/2014/main" id="{6A3BF8AB-DF20-924D-FB45-D09CE5072899}"/>
              </a:ext>
            </a:extLst>
          </p:cNvPr>
          <p:cNvSpPr>
            <a:spLocks noGrp="1"/>
          </p:cNvSpPr>
          <p:nvPr>
            <p:ph type="sldNum" sz="quarter" idx="12"/>
          </p:nvPr>
        </p:nvSpPr>
        <p:spPr/>
        <p:txBody>
          <a:bodyPr/>
          <a:lstStyle/>
          <a:p>
            <a:fld id="{DEE5BC03-7CE3-4FE3-BC0A-0ACCA8AC1F24}" type="slidenum">
              <a:rPr lang="en-US" smtClean="0"/>
              <a:pPr/>
              <a:t>20</a:t>
            </a:fld>
            <a:endParaRPr lang="en-US"/>
          </a:p>
        </p:txBody>
      </p:sp>
    </p:spTree>
    <p:extLst>
      <p:ext uri="{BB962C8B-B14F-4D97-AF65-F5344CB8AC3E}">
        <p14:creationId xmlns:p14="http://schemas.microsoft.com/office/powerpoint/2010/main" val="3413590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A11941-81ED-FE56-C11F-1CA18BAA16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422A20-07B1-FEB0-9CDF-DDA12DB1628D}"/>
              </a:ext>
            </a:extLst>
          </p:cNvPr>
          <p:cNvSpPr>
            <a:spLocks noGrp="1"/>
          </p:cNvSpPr>
          <p:nvPr>
            <p:ph type="title"/>
          </p:nvPr>
        </p:nvSpPr>
        <p:spPr>
          <a:xfrm>
            <a:off x="486494" y="1251750"/>
            <a:ext cx="7645452" cy="913089"/>
          </a:xfrm>
        </p:spPr>
        <p:txBody>
          <a:bodyPr lIns="91440" tIns="45720" rIns="91440" bIns="45720" anchor="b">
            <a:normAutofit fontScale="90000"/>
          </a:bodyPr>
          <a:lstStyle/>
          <a:p>
            <a:r>
              <a:rPr lang="en-US" sz="3600" kern="1200" cap="all" baseline="0">
                <a:latin typeface="+mj-lt"/>
                <a:ea typeface="+mj-ea"/>
                <a:cs typeface="+mj-cs"/>
              </a:rPr>
              <a:t>Corrections education Grant</a:t>
            </a:r>
            <a:br>
              <a:rPr lang="en-US" sz="2700" kern="1200" cap="all" baseline="0">
                <a:latin typeface="+mj-lt"/>
                <a:ea typeface="+mj-ea"/>
                <a:cs typeface="+mj-cs"/>
              </a:rPr>
            </a:br>
            <a:endParaRPr lang="en-US" sz="2700" kern="1200" cap="all" baseline="0">
              <a:latin typeface="+mj-lt"/>
              <a:ea typeface="+mj-ea"/>
              <a:cs typeface="+mj-cs"/>
            </a:endParaRPr>
          </a:p>
        </p:txBody>
      </p:sp>
      <p:sp>
        <p:nvSpPr>
          <p:cNvPr id="6" name="TextBox 5">
            <a:extLst>
              <a:ext uri="{FF2B5EF4-FFF2-40B4-BE49-F238E27FC236}">
                <a16:creationId xmlns:a16="http://schemas.microsoft.com/office/drawing/2014/main" id="{7F58E757-E87D-9559-3E22-AD1AE1E81F63}"/>
              </a:ext>
            </a:extLst>
          </p:cNvPr>
          <p:cNvSpPr txBox="1"/>
          <p:nvPr/>
        </p:nvSpPr>
        <p:spPr>
          <a:xfrm>
            <a:off x="486494" y="6143347"/>
            <a:ext cx="7930142" cy="237703"/>
          </a:xfrm>
          <a:prstGeom prst="rect">
            <a:avLst/>
          </a:prstGeom>
        </p:spPr>
        <p:txBody>
          <a:bodyPr>
            <a:noAutofit/>
          </a:bodyPr>
          <a:lstStyle/>
          <a:p>
            <a:pPr defTabSz="914400">
              <a:lnSpc>
                <a:spcPct val="90000"/>
              </a:lnSpc>
              <a:spcBef>
                <a:spcPts val="1000"/>
              </a:spcBef>
            </a:pPr>
            <a:r>
              <a:rPr lang="en-US" sz="1200" kern="1200">
                <a:solidFill>
                  <a:srgbClr val="003764"/>
                </a:solidFill>
                <a:latin typeface="+mn-lt"/>
                <a:ea typeface="+mn-ea"/>
                <a:cs typeface="+mn-cs"/>
              </a:rPr>
              <a:t>*</a:t>
            </a:r>
            <a:r>
              <a:rPr lang="en-US" sz="1200" kern="1200">
                <a:solidFill>
                  <a:srgbClr val="003764"/>
                </a:solidFill>
                <a:effectLst/>
                <a:latin typeface="+mn-lt"/>
                <a:ea typeface="+mn-ea"/>
                <a:cs typeface="+mn-cs"/>
              </a:rPr>
              <a:t>The availability of funds depends on federal budgets, Workforce Training and Education Coordinating Board (WTECB) policy, and carryover funding.</a:t>
            </a:r>
            <a:endParaRPr lang="en-US" sz="1200" kern="1200">
              <a:solidFill>
                <a:srgbClr val="003764"/>
              </a:solidFill>
              <a:latin typeface="+mn-lt"/>
              <a:ea typeface="+mn-ea"/>
              <a:cs typeface="+mn-cs"/>
            </a:endParaRPr>
          </a:p>
        </p:txBody>
      </p:sp>
      <p:sp>
        <p:nvSpPr>
          <p:cNvPr id="4" name="Slide Number Placeholder 3">
            <a:extLst>
              <a:ext uri="{FF2B5EF4-FFF2-40B4-BE49-F238E27FC236}">
                <a16:creationId xmlns:a16="http://schemas.microsoft.com/office/drawing/2014/main" id="{21496FD5-F064-4159-CA95-8FB493A6EFEC}"/>
              </a:ext>
            </a:extLst>
          </p:cNvPr>
          <p:cNvSpPr>
            <a:spLocks noGrp="1"/>
          </p:cNvSpPr>
          <p:nvPr>
            <p:ph type="sldNum" sz="quarter" idx="12"/>
          </p:nvPr>
        </p:nvSpPr>
        <p:spPr>
          <a:xfrm>
            <a:off x="8416636" y="6529852"/>
            <a:ext cx="457199" cy="191623"/>
          </a:xfrm>
        </p:spPr>
        <p:txBody>
          <a:bodyPr>
            <a:normAutofit/>
          </a:bodyPr>
          <a:lstStyle/>
          <a:p>
            <a:pPr>
              <a:lnSpc>
                <a:spcPct val="90000"/>
              </a:lnSpc>
              <a:spcAft>
                <a:spcPts val="600"/>
              </a:spcAft>
            </a:pPr>
            <a:fld id="{DEE5BC03-7CE3-4FE3-BC0A-0ACCA8AC1F24}" type="slidenum">
              <a:rPr lang="en-US" sz="700" smtClean="0"/>
              <a:pPr>
                <a:lnSpc>
                  <a:spcPct val="90000"/>
                </a:lnSpc>
                <a:spcAft>
                  <a:spcPts val="600"/>
                </a:spcAft>
              </a:pPr>
              <a:t>21</a:t>
            </a:fld>
            <a:endParaRPr lang="en-US" sz="700"/>
          </a:p>
        </p:txBody>
      </p:sp>
      <p:graphicFrame>
        <p:nvGraphicFramePr>
          <p:cNvPr id="8" name="Content Placeholder 2">
            <a:extLst>
              <a:ext uri="{FF2B5EF4-FFF2-40B4-BE49-F238E27FC236}">
                <a16:creationId xmlns:a16="http://schemas.microsoft.com/office/drawing/2014/main" id="{A130E1FE-FD36-6E88-C766-ED89B6977AA5}"/>
              </a:ext>
            </a:extLst>
          </p:cNvPr>
          <p:cNvGraphicFramePr>
            <a:graphicFrameLocks noGrp="1"/>
          </p:cNvGraphicFramePr>
          <p:nvPr>
            <p:ph idx="1"/>
            <p:extLst>
              <p:ext uri="{D42A27DB-BD31-4B8C-83A1-F6EECF244321}">
                <p14:modId xmlns:p14="http://schemas.microsoft.com/office/powerpoint/2010/main" val="279434747"/>
              </p:ext>
            </p:extLst>
          </p:nvPr>
        </p:nvGraphicFramePr>
        <p:xfrm>
          <a:off x="486494" y="2095130"/>
          <a:ext cx="7867393" cy="36999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8680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DED4F-099C-F9A0-3B67-86A2590C2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FBC473-FA2D-8870-625A-96182F26F88F}"/>
              </a:ext>
            </a:extLst>
          </p:cNvPr>
          <p:cNvSpPr>
            <a:spLocks noGrp="1"/>
          </p:cNvSpPr>
          <p:nvPr>
            <p:ph type="title"/>
          </p:nvPr>
        </p:nvSpPr>
        <p:spPr>
          <a:xfrm>
            <a:off x="486494" y="1251750"/>
            <a:ext cx="7645452" cy="913089"/>
          </a:xfrm>
        </p:spPr>
        <p:txBody>
          <a:bodyPr lIns="91440" tIns="45720" rIns="91440" bIns="45720" anchor="b">
            <a:normAutofit fontScale="90000"/>
          </a:bodyPr>
          <a:lstStyle/>
          <a:p>
            <a:r>
              <a:rPr lang="en-US" sz="3600" kern="1200" cap="all" baseline="0">
                <a:latin typeface="+mj-lt"/>
                <a:ea typeface="+mj-ea"/>
                <a:cs typeface="+mj-cs"/>
              </a:rPr>
              <a:t>Leadership block Grant</a:t>
            </a:r>
            <a:br>
              <a:rPr lang="en-US" sz="2700" kern="1200" cap="all" baseline="0">
                <a:latin typeface="+mj-lt"/>
                <a:ea typeface="+mj-ea"/>
                <a:cs typeface="+mj-cs"/>
              </a:rPr>
            </a:br>
            <a:endParaRPr lang="en-US" sz="2700" kern="1200" cap="all" baseline="0">
              <a:latin typeface="+mj-lt"/>
              <a:ea typeface="+mj-ea"/>
              <a:cs typeface="+mj-cs"/>
            </a:endParaRPr>
          </a:p>
        </p:txBody>
      </p:sp>
      <p:sp>
        <p:nvSpPr>
          <p:cNvPr id="6" name="TextBox 5">
            <a:extLst>
              <a:ext uri="{FF2B5EF4-FFF2-40B4-BE49-F238E27FC236}">
                <a16:creationId xmlns:a16="http://schemas.microsoft.com/office/drawing/2014/main" id="{24D4120F-8CEA-7FDF-DB03-E890FB56B1FF}"/>
              </a:ext>
            </a:extLst>
          </p:cNvPr>
          <p:cNvSpPr txBox="1"/>
          <p:nvPr/>
        </p:nvSpPr>
        <p:spPr>
          <a:xfrm>
            <a:off x="486494" y="6143347"/>
            <a:ext cx="7930142" cy="237703"/>
          </a:xfrm>
          <a:prstGeom prst="rect">
            <a:avLst/>
          </a:prstGeom>
        </p:spPr>
        <p:txBody>
          <a:bodyPr lIns="91440" tIns="45720" rIns="91440" bIns="45720" anchor="t">
            <a:noAutofit/>
          </a:bodyPr>
          <a:lstStyle/>
          <a:p>
            <a:pPr defTabSz="914400">
              <a:lnSpc>
                <a:spcPct val="90000"/>
              </a:lnSpc>
              <a:spcBef>
                <a:spcPts val="1000"/>
              </a:spcBef>
            </a:pPr>
            <a:r>
              <a:rPr lang="en-US" sz="1200" kern="1200">
                <a:solidFill>
                  <a:srgbClr val="003764"/>
                </a:solidFill>
                <a:latin typeface="+mn-lt"/>
                <a:ea typeface="+mn-ea"/>
                <a:cs typeface="+mn-cs"/>
              </a:rPr>
              <a:t>*</a:t>
            </a:r>
            <a:r>
              <a:rPr lang="en-US" sz="1200" kern="1200">
                <a:solidFill>
                  <a:srgbClr val="003764"/>
                </a:solidFill>
                <a:effectLst/>
                <a:latin typeface="+mn-lt"/>
                <a:ea typeface="+mn-ea"/>
                <a:cs typeface="+mn-cs"/>
              </a:rPr>
              <a:t>The availability of funds depends on federal budgets</a:t>
            </a:r>
            <a:r>
              <a:rPr lang="en-US" sz="1200">
                <a:solidFill>
                  <a:srgbClr val="003764"/>
                </a:solidFill>
              </a:rPr>
              <a:t>, previous year carryover funds, and </a:t>
            </a:r>
            <a:r>
              <a:rPr lang="en-US" sz="1200" kern="1200">
                <a:solidFill>
                  <a:srgbClr val="003764"/>
                </a:solidFill>
                <a:effectLst/>
                <a:latin typeface="+mn-lt"/>
                <a:ea typeface="+mn-ea"/>
                <a:cs typeface="+mn-cs"/>
              </a:rPr>
              <a:t>Workforce Training and Education Coordinating Board (WTECB) policy</a:t>
            </a:r>
            <a:r>
              <a:rPr lang="en-US" sz="1200">
                <a:solidFill>
                  <a:srgbClr val="003764"/>
                </a:solidFill>
              </a:rPr>
              <a:t>.</a:t>
            </a:r>
            <a:endParaRPr lang="en-US" sz="1200" kern="1200">
              <a:solidFill>
                <a:srgbClr val="003764"/>
              </a:solidFill>
              <a:latin typeface="+mn-lt"/>
              <a:ea typeface="+mn-ea"/>
              <a:cs typeface="+mn-cs"/>
            </a:endParaRPr>
          </a:p>
        </p:txBody>
      </p:sp>
      <p:sp>
        <p:nvSpPr>
          <p:cNvPr id="4" name="Slide Number Placeholder 3">
            <a:extLst>
              <a:ext uri="{FF2B5EF4-FFF2-40B4-BE49-F238E27FC236}">
                <a16:creationId xmlns:a16="http://schemas.microsoft.com/office/drawing/2014/main" id="{D1A9BF10-67C0-817F-DD22-32B87D12C46A}"/>
              </a:ext>
            </a:extLst>
          </p:cNvPr>
          <p:cNvSpPr>
            <a:spLocks noGrp="1"/>
          </p:cNvSpPr>
          <p:nvPr>
            <p:ph type="sldNum" sz="quarter" idx="12"/>
          </p:nvPr>
        </p:nvSpPr>
        <p:spPr>
          <a:xfrm>
            <a:off x="8416636" y="6529852"/>
            <a:ext cx="457199" cy="191623"/>
          </a:xfrm>
        </p:spPr>
        <p:txBody>
          <a:bodyPr>
            <a:normAutofit/>
          </a:bodyPr>
          <a:lstStyle/>
          <a:p>
            <a:pPr>
              <a:lnSpc>
                <a:spcPct val="90000"/>
              </a:lnSpc>
              <a:spcAft>
                <a:spcPts val="600"/>
              </a:spcAft>
            </a:pPr>
            <a:fld id="{DEE5BC03-7CE3-4FE3-BC0A-0ACCA8AC1F24}" type="slidenum">
              <a:rPr lang="en-US" sz="700" smtClean="0"/>
              <a:pPr>
                <a:lnSpc>
                  <a:spcPct val="90000"/>
                </a:lnSpc>
                <a:spcAft>
                  <a:spcPts val="600"/>
                </a:spcAft>
              </a:pPr>
              <a:t>22</a:t>
            </a:fld>
            <a:endParaRPr lang="en-US" sz="700"/>
          </a:p>
        </p:txBody>
      </p:sp>
      <p:graphicFrame>
        <p:nvGraphicFramePr>
          <p:cNvPr id="8" name="Content Placeholder 2">
            <a:extLst>
              <a:ext uri="{FF2B5EF4-FFF2-40B4-BE49-F238E27FC236}">
                <a16:creationId xmlns:a16="http://schemas.microsoft.com/office/drawing/2014/main" id="{4EA6F88E-E465-895D-72AA-8593FFB4E152}"/>
              </a:ext>
            </a:extLst>
          </p:cNvPr>
          <p:cNvGraphicFramePr>
            <a:graphicFrameLocks noGrp="1"/>
          </p:cNvGraphicFramePr>
          <p:nvPr>
            <p:ph idx="1"/>
            <p:extLst>
              <p:ext uri="{D42A27DB-BD31-4B8C-83A1-F6EECF244321}">
                <p14:modId xmlns:p14="http://schemas.microsoft.com/office/powerpoint/2010/main" val="470880017"/>
              </p:ext>
            </p:extLst>
          </p:nvPr>
        </p:nvGraphicFramePr>
        <p:xfrm>
          <a:off x="486494" y="2095130"/>
          <a:ext cx="7867393" cy="36999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5764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42251-CAE6-8A01-3A5A-6A18BED8E4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742B9-807A-F48B-11EA-78D2857C5AB4}"/>
              </a:ext>
            </a:extLst>
          </p:cNvPr>
          <p:cNvSpPr>
            <a:spLocks noGrp="1"/>
          </p:cNvSpPr>
          <p:nvPr>
            <p:ph type="title"/>
          </p:nvPr>
        </p:nvSpPr>
        <p:spPr>
          <a:xfrm>
            <a:off x="410294" y="1540674"/>
            <a:ext cx="8610652" cy="913089"/>
          </a:xfrm>
        </p:spPr>
        <p:txBody>
          <a:bodyPr lIns="91440" tIns="45720" rIns="91440" bIns="45720" anchor="b">
            <a:normAutofit fontScale="90000"/>
          </a:bodyPr>
          <a:lstStyle/>
          <a:p>
            <a:r>
              <a:rPr lang="en-US" sz="3600" kern="1200" cap="all" baseline="0">
                <a:latin typeface="+mj-lt"/>
                <a:ea typeface="+mj-ea"/>
                <a:cs typeface="+mj-cs"/>
              </a:rPr>
              <a:t>Non-traditional gender employment and training (non-trad) Grant</a:t>
            </a:r>
            <a:br>
              <a:rPr lang="en-US" sz="2700" kern="1200" cap="all" baseline="0">
                <a:latin typeface="+mj-lt"/>
                <a:ea typeface="+mj-ea"/>
                <a:cs typeface="+mj-cs"/>
              </a:rPr>
            </a:br>
            <a:endParaRPr lang="en-US" sz="2700" kern="1200" cap="all" baseline="0">
              <a:latin typeface="+mj-lt"/>
              <a:ea typeface="+mj-ea"/>
              <a:cs typeface="+mj-cs"/>
            </a:endParaRPr>
          </a:p>
        </p:txBody>
      </p:sp>
      <p:sp>
        <p:nvSpPr>
          <p:cNvPr id="6" name="TextBox 5">
            <a:extLst>
              <a:ext uri="{FF2B5EF4-FFF2-40B4-BE49-F238E27FC236}">
                <a16:creationId xmlns:a16="http://schemas.microsoft.com/office/drawing/2014/main" id="{D61931F0-7DE4-3DB2-146A-7D20D4A30C33}"/>
              </a:ext>
            </a:extLst>
          </p:cNvPr>
          <p:cNvSpPr txBox="1"/>
          <p:nvPr/>
        </p:nvSpPr>
        <p:spPr>
          <a:xfrm>
            <a:off x="486494" y="5907037"/>
            <a:ext cx="7930142" cy="237703"/>
          </a:xfrm>
          <a:prstGeom prst="rect">
            <a:avLst/>
          </a:prstGeom>
        </p:spPr>
        <p:txBody>
          <a:bodyPr lIns="91440" tIns="45720" rIns="91440" bIns="45720" anchor="t">
            <a:noAutofit/>
          </a:bodyPr>
          <a:lstStyle/>
          <a:p>
            <a:pPr defTabSz="914400">
              <a:lnSpc>
                <a:spcPct val="90000"/>
              </a:lnSpc>
              <a:spcBef>
                <a:spcPts val="1000"/>
              </a:spcBef>
            </a:pPr>
            <a:r>
              <a:rPr lang="en-US" sz="2400" b="1" kern="1200">
                <a:solidFill>
                  <a:srgbClr val="003764"/>
                </a:solidFill>
                <a:latin typeface="+mn-lt"/>
                <a:ea typeface="+mn-ea"/>
                <a:cs typeface="+mn-cs"/>
                <a:hlinkClick r:id="rId3"/>
              </a:rPr>
              <a:t>Non-Trad Project Book </a:t>
            </a:r>
            <a:endParaRPr lang="en-US" sz="2400" b="1" kern="1200">
              <a:solidFill>
                <a:srgbClr val="003764"/>
              </a:solidFill>
              <a:latin typeface="+mn-lt"/>
              <a:ea typeface="+mn-ea"/>
              <a:cs typeface="+mn-cs"/>
            </a:endParaRPr>
          </a:p>
          <a:p>
            <a:pPr defTabSz="914400">
              <a:lnSpc>
                <a:spcPct val="90000"/>
              </a:lnSpc>
              <a:spcBef>
                <a:spcPts val="1000"/>
              </a:spcBef>
            </a:pPr>
            <a:r>
              <a:rPr lang="en-US" sz="1200" kern="1200">
                <a:solidFill>
                  <a:srgbClr val="003764"/>
                </a:solidFill>
                <a:latin typeface="+mn-lt"/>
                <a:ea typeface="+mn-ea"/>
                <a:cs typeface="+mn-cs"/>
              </a:rPr>
              <a:t>*</a:t>
            </a:r>
            <a:r>
              <a:rPr lang="en-US" sz="1200" kern="1200">
                <a:solidFill>
                  <a:srgbClr val="003764"/>
                </a:solidFill>
                <a:effectLst/>
                <a:latin typeface="+mn-lt"/>
                <a:ea typeface="+mn-ea"/>
                <a:cs typeface="+mn-cs"/>
              </a:rPr>
              <a:t>The availability of funds depends on federal budgets, Workforce Training and Education Coordinating Board (WTECB) policy, and carryover funding.</a:t>
            </a:r>
            <a:endParaRPr lang="en-US" sz="1200" kern="1200">
              <a:solidFill>
                <a:srgbClr val="003764"/>
              </a:solidFill>
              <a:latin typeface="+mn-lt"/>
            </a:endParaRPr>
          </a:p>
        </p:txBody>
      </p:sp>
      <p:sp>
        <p:nvSpPr>
          <p:cNvPr id="4" name="Slide Number Placeholder 3">
            <a:extLst>
              <a:ext uri="{FF2B5EF4-FFF2-40B4-BE49-F238E27FC236}">
                <a16:creationId xmlns:a16="http://schemas.microsoft.com/office/drawing/2014/main" id="{C798790A-5E37-25F3-2B38-9DED0792086E}"/>
              </a:ext>
            </a:extLst>
          </p:cNvPr>
          <p:cNvSpPr>
            <a:spLocks noGrp="1"/>
          </p:cNvSpPr>
          <p:nvPr>
            <p:ph type="sldNum" sz="quarter" idx="12"/>
          </p:nvPr>
        </p:nvSpPr>
        <p:spPr>
          <a:xfrm>
            <a:off x="8416636" y="6529852"/>
            <a:ext cx="457199" cy="191623"/>
          </a:xfrm>
        </p:spPr>
        <p:txBody>
          <a:bodyPr>
            <a:normAutofit/>
          </a:bodyPr>
          <a:lstStyle/>
          <a:p>
            <a:pPr>
              <a:lnSpc>
                <a:spcPct val="90000"/>
              </a:lnSpc>
              <a:spcAft>
                <a:spcPts val="600"/>
              </a:spcAft>
            </a:pPr>
            <a:fld id="{DEE5BC03-7CE3-4FE3-BC0A-0ACCA8AC1F24}" type="slidenum">
              <a:rPr lang="en-US" sz="700" smtClean="0"/>
              <a:pPr>
                <a:lnSpc>
                  <a:spcPct val="90000"/>
                </a:lnSpc>
                <a:spcAft>
                  <a:spcPts val="600"/>
                </a:spcAft>
              </a:pPr>
              <a:t>23</a:t>
            </a:fld>
            <a:endParaRPr lang="en-US" sz="700"/>
          </a:p>
        </p:txBody>
      </p:sp>
      <p:graphicFrame>
        <p:nvGraphicFramePr>
          <p:cNvPr id="8" name="Content Placeholder 2">
            <a:extLst>
              <a:ext uri="{FF2B5EF4-FFF2-40B4-BE49-F238E27FC236}">
                <a16:creationId xmlns:a16="http://schemas.microsoft.com/office/drawing/2014/main" id="{67799F07-D845-167A-4469-9DD08487A7C7}"/>
              </a:ext>
            </a:extLst>
          </p:cNvPr>
          <p:cNvGraphicFramePr>
            <a:graphicFrameLocks noGrp="1"/>
          </p:cNvGraphicFramePr>
          <p:nvPr>
            <p:ph idx="1"/>
            <p:extLst>
              <p:ext uri="{D42A27DB-BD31-4B8C-83A1-F6EECF244321}">
                <p14:modId xmlns:p14="http://schemas.microsoft.com/office/powerpoint/2010/main" val="4274543476"/>
              </p:ext>
            </p:extLst>
          </p:nvPr>
        </p:nvGraphicFramePr>
        <p:xfrm>
          <a:off x="486494" y="2095130"/>
          <a:ext cx="7867393" cy="369999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76591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DCD49-9443-CF6F-D350-628AC805F4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2E202E-80F7-327C-3358-0A085C8E5D59}"/>
              </a:ext>
            </a:extLst>
          </p:cNvPr>
          <p:cNvSpPr>
            <a:spLocks noGrp="1"/>
          </p:cNvSpPr>
          <p:nvPr>
            <p:ph type="title"/>
          </p:nvPr>
        </p:nvSpPr>
        <p:spPr>
          <a:xfrm>
            <a:off x="486494" y="1251750"/>
            <a:ext cx="7645452" cy="913089"/>
          </a:xfrm>
        </p:spPr>
        <p:txBody>
          <a:bodyPr lIns="91440" tIns="45720" rIns="91440" bIns="45720" anchor="b">
            <a:normAutofit fontScale="90000"/>
          </a:bodyPr>
          <a:lstStyle/>
          <a:p>
            <a:r>
              <a:rPr lang="en-US" sz="3600" kern="1200" cap="all" baseline="0">
                <a:latin typeface="+mj-lt"/>
                <a:ea typeface="+mj-ea"/>
                <a:cs typeface="+mj-cs"/>
              </a:rPr>
              <a:t>Special project Grant</a:t>
            </a:r>
            <a:br>
              <a:rPr lang="en-US" sz="2700" kern="1200" cap="all" baseline="0">
                <a:latin typeface="+mj-lt"/>
                <a:ea typeface="+mj-ea"/>
                <a:cs typeface="+mj-cs"/>
              </a:rPr>
            </a:br>
            <a:endParaRPr lang="en-US" sz="2700" kern="1200" cap="all" baseline="0">
              <a:latin typeface="+mj-lt"/>
              <a:ea typeface="+mj-ea"/>
              <a:cs typeface="+mj-cs"/>
            </a:endParaRPr>
          </a:p>
        </p:txBody>
      </p:sp>
      <p:sp>
        <p:nvSpPr>
          <p:cNvPr id="6" name="TextBox 5">
            <a:extLst>
              <a:ext uri="{FF2B5EF4-FFF2-40B4-BE49-F238E27FC236}">
                <a16:creationId xmlns:a16="http://schemas.microsoft.com/office/drawing/2014/main" id="{E445DB25-7CA0-5661-3BB3-E8861EABE663}"/>
              </a:ext>
            </a:extLst>
          </p:cNvPr>
          <p:cNvSpPr txBox="1"/>
          <p:nvPr/>
        </p:nvSpPr>
        <p:spPr>
          <a:xfrm>
            <a:off x="486494" y="6143347"/>
            <a:ext cx="7930142" cy="237703"/>
          </a:xfrm>
          <a:prstGeom prst="rect">
            <a:avLst/>
          </a:prstGeom>
        </p:spPr>
        <p:txBody>
          <a:bodyPr lIns="91440" tIns="45720" rIns="91440" bIns="45720" anchor="t">
            <a:noAutofit/>
          </a:bodyPr>
          <a:lstStyle/>
          <a:p>
            <a:pPr defTabSz="914400">
              <a:lnSpc>
                <a:spcPct val="90000"/>
              </a:lnSpc>
              <a:spcBef>
                <a:spcPts val="1000"/>
              </a:spcBef>
            </a:pPr>
            <a:r>
              <a:rPr lang="en-US" sz="1200" kern="1200">
                <a:solidFill>
                  <a:srgbClr val="003764"/>
                </a:solidFill>
                <a:latin typeface="+mn-lt"/>
                <a:ea typeface="+mn-ea"/>
                <a:cs typeface="+mn-cs"/>
              </a:rPr>
              <a:t>*</a:t>
            </a:r>
            <a:r>
              <a:rPr lang="en-US" sz="1200" kern="1200">
                <a:solidFill>
                  <a:srgbClr val="003764"/>
                </a:solidFill>
                <a:effectLst/>
                <a:latin typeface="+mn-lt"/>
                <a:ea typeface="+mn-ea"/>
                <a:cs typeface="+mn-cs"/>
              </a:rPr>
              <a:t>The availability of funds depends on federal budgets,</a:t>
            </a:r>
            <a:r>
              <a:rPr lang="en-US" sz="1200">
                <a:solidFill>
                  <a:srgbClr val="003764"/>
                </a:solidFill>
              </a:rPr>
              <a:t> Workforce</a:t>
            </a:r>
            <a:r>
              <a:rPr lang="en-US" sz="1200" kern="1200">
                <a:solidFill>
                  <a:srgbClr val="003764"/>
                </a:solidFill>
                <a:effectLst/>
                <a:latin typeface="+mn-lt"/>
                <a:ea typeface="+mn-ea"/>
                <a:cs typeface="+mn-cs"/>
              </a:rPr>
              <a:t> Training and Education Coordinating Board (WTECB) policy, and carryover funding.</a:t>
            </a:r>
            <a:endParaRPr lang="en-US" sz="1200" kern="1200">
              <a:solidFill>
                <a:srgbClr val="003764"/>
              </a:solidFill>
              <a:latin typeface="+mn-lt"/>
              <a:ea typeface="+mn-ea"/>
              <a:cs typeface="+mn-cs"/>
            </a:endParaRPr>
          </a:p>
        </p:txBody>
      </p:sp>
      <p:sp>
        <p:nvSpPr>
          <p:cNvPr id="4" name="Slide Number Placeholder 3">
            <a:extLst>
              <a:ext uri="{FF2B5EF4-FFF2-40B4-BE49-F238E27FC236}">
                <a16:creationId xmlns:a16="http://schemas.microsoft.com/office/drawing/2014/main" id="{1BFCC65B-CF41-7D4E-843E-4790DFFEEDDE}"/>
              </a:ext>
            </a:extLst>
          </p:cNvPr>
          <p:cNvSpPr>
            <a:spLocks noGrp="1"/>
          </p:cNvSpPr>
          <p:nvPr>
            <p:ph type="sldNum" sz="quarter" idx="12"/>
          </p:nvPr>
        </p:nvSpPr>
        <p:spPr>
          <a:xfrm>
            <a:off x="8416636" y="6529852"/>
            <a:ext cx="457199" cy="191623"/>
          </a:xfrm>
        </p:spPr>
        <p:txBody>
          <a:bodyPr>
            <a:normAutofit/>
          </a:bodyPr>
          <a:lstStyle/>
          <a:p>
            <a:pPr>
              <a:lnSpc>
                <a:spcPct val="90000"/>
              </a:lnSpc>
              <a:spcAft>
                <a:spcPts val="600"/>
              </a:spcAft>
            </a:pPr>
            <a:fld id="{DEE5BC03-7CE3-4FE3-BC0A-0ACCA8AC1F24}" type="slidenum">
              <a:rPr lang="en-US" sz="700" smtClean="0"/>
              <a:pPr>
                <a:lnSpc>
                  <a:spcPct val="90000"/>
                </a:lnSpc>
                <a:spcAft>
                  <a:spcPts val="600"/>
                </a:spcAft>
              </a:pPr>
              <a:t>24</a:t>
            </a:fld>
            <a:endParaRPr lang="en-US" sz="700"/>
          </a:p>
        </p:txBody>
      </p:sp>
      <p:graphicFrame>
        <p:nvGraphicFramePr>
          <p:cNvPr id="8" name="Content Placeholder 2">
            <a:extLst>
              <a:ext uri="{FF2B5EF4-FFF2-40B4-BE49-F238E27FC236}">
                <a16:creationId xmlns:a16="http://schemas.microsoft.com/office/drawing/2014/main" id="{1A6142EB-8EBC-7AC5-8F2C-2505A3AAF732}"/>
              </a:ext>
            </a:extLst>
          </p:cNvPr>
          <p:cNvGraphicFramePr>
            <a:graphicFrameLocks noGrp="1"/>
          </p:cNvGraphicFramePr>
          <p:nvPr>
            <p:ph idx="1"/>
            <p:extLst>
              <p:ext uri="{D42A27DB-BD31-4B8C-83A1-F6EECF244321}">
                <p14:modId xmlns:p14="http://schemas.microsoft.com/office/powerpoint/2010/main" val="3086869382"/>
              </p:ext>
            </p:extLst>
          </p:nvPr>
        </p:nvGraphicFramePr>
        <p:xfrm>
          <a:off x="486494" y="2095130"/>
          <a:ext cx="7867393" cy="36999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17045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49517-780B-5A9F-44B4-A2CA60D6D0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96084F-E503-CDBA-BAD8-05AD49F755CD}"/>
              </a:ext>
            </a:extLst>
          </p:cNvPr>
          <p:cNvSpPr>
            <a:spLocks noGrp="1"/>
          </p:cNvSpPr>
          <p:nvPr>
            <p:ph type="title"/>
          </p:nvPr>
        </p:nvSpPr>
        <p:spPr>
          <a:xfrm>
            <a:off x="536859" y="1063688"/>
            <a:ext cx="8336975" cy="797070"/>
          </a:xfrm>
        </p:spPr>
        <p:txBody>
          <a:bodyPr lIns="91440" tIns="45720" rIns="91440" bIns="45720" anchor="t"/>
          <a:lstStyle/>
          <a:p>
            <a:r>
              <a:rPr lang="en-US"/>
              <a:t>Perkins leadership Application </a:t>
            </a:r>
            <a:br>
              <a:rPr lang="en-US"/>
            </a:br>
            <a:r>
              <a:rPr lang="en-US" sz="2800"/>
              <a:t>budget categories</a:t>
            </a:r>
          </a:p>
        </p:txBody>
      </p:sp>
      <p:sp>
        <p:nvSpPr>
          <p:cNvPr id="4" name="Slide Number Placeholder 3">
            <a:extLst>
              <a:ext uri="{FF2B5EF4-FFF2-40B4-BE49-F238E27FC236}">
                <a16:creationId xmlns:a16="http://schemas.microsoft.com/office/drawing/2014/main" id="{5C8303DB-FD4E-626E-AFC4-8C262114DC02}"/>
              </a:ext>
            </a:extLst>
          </p:cNvPr>
          <p:cNvSpPr>
            <a:spLocks noGrp="1"/>
          </p:cNvSpPr>
          <p:nvPr>
            <p:ph type="sldNum" sz="quarter" idx="12"/>
          </p:nvPr>
        </p:nvSpPr>
        <p:spPr/>
        <p:txBody>
          <a:bodyPr/>
          <a:lstStyle/>
          <a:p>
            <a:fld id="{DEE5BC03-7CE3-4FE3-BC0A-0ACCA8AC1F24}" type="slidenum">
              <a:rPr lang="en-US" smtClean="0"/>
              <a:pPr/>
              <a:t>25</a:t>
            </a:fld>
            <a:endParaRPr lang="en-US"/>
          </a:p>
        </p:txBody>
      </p:sp>
      <p:graphicFrame>
        <p:nvGraphicFramePr>
          <p:cNvPr id="5" name="Table 4">
            <a:extLst>
              <a:ext uri="{FF2B5EF4-FFF2-40B4-BE49-F238E27FC236}">
                <a16:creationId xmlns:a16="http://schemas.microsoft.com/office/drawing/2014/main" id="{78985E36-B31C-53AA-AE2E-0DAD236B1DED}"/>
              </a:ext>
            </a:extLst>
          </p:cNvPr>
          <p:cNvGraphicFramePr>
            <a:graphicFrameLocks noGrp="1"/>
          </p:cNvGraphicFramePr>
          <p:nvPr>
            <p:extLst>
              <p:ext uri="{D42A27DB-BD31-4B8C-83A1-F6EECF244321}">
                <p14:modId xmlns:p14="http://schemas.microsoft.com/office/powerpoint/2010/main" val="1919334268"/>
              </p:ext>
            </p:extLst>
          </p:nvPr>
        </p:nvGraphicFramePr>
        <p:xfrm>
          <a:off x="656946" y="2103755"/>
          <a:ext cx="7901127" cy="3627120"/>
        </p:xfrm>
        <a:graphic>
          <a:graphicData uri="http://schemas.openxmlformats.org/drawingml/2006/table">
            <a:tbl>
              <a:tblPr firstRow="1" bandRow="1">
                <a:tableStyleId>{5C22544A-7EE6-4342-B048-85BDC9FD1C3A}</a:tableStyleId>
              </a:tblPr>
              <a:tblGrid>
                <a:gridCol w="2526210">
                  <a:extLst>
                    <a:ext uri="{9D8B030D-6E8A-4147-A177-3AD203B41FA5}">
                      <a16:colId xmlns:a16="http://schemas.microsoft.com/office/drawing/2014/main" val="1025939584"/>
                    </a:ext>
                  </a:extLst>
                </a:gridCol>
                <a:gridCol w="1504254">
                  <a:extLst>
                    <a:ext uri="{9D8B030D-6E8A-4147-A177-3AD203B41FA5}">
                      <a16:colId xmlns:a16="http://schemas.microsoft.com/office/drawing/2014/main" val="1156626728"/>
                    </a:ext>
                  </a:extLst>
                </a:gridCol>
                <a:gridCol w="1464815">
                  <a:extLst>
                    <a:ext uri="{9D8B030D-6E8A-4147-A177-3AD203B41FA5}">
                      <a16:colId xmlns:a16="http://schemas.microsoft.com/office/drawing/2014/main" val="115289586"/>
                    </a:ext>
                  </a:extLst>
                </a:gridCol>
                <a:gridCol w="1242874">
                  <a:extLst>
                    <a:ext uri="{9D8B030D-6E8A-4147-A177-3AD203B41FA5}">
                      <a16:colId xmlns:a16="http://schemas.microsoft.com/office/drawing/2014/main" val="3949352939"/>
                    </a:ext>
                  </a:extLst>
                </a:gridCol>
                <a:gridCol w="1162974">
                  <a:extLst>
                    <a:ext uri="{9D8B030D-6E8A-4147-A177-3AD203B41FA5}">
                      <a16:colId xmlns:a16="http://schemas.microsoft.com/office/drawing/2014/main" val="3650051994"/>
                    </a:ext>
                  </a:extLst>
                </a:gridCol>
              </a:tblGrid>
              <a:tr h="370840">
                <a:tc>
                  <a:txBody>
                    <a:bodyPr/>
                    <a:lstStyle/>
                    <a:p>
                      <a:r>
                        <a:rPr lang="en-US">
                          <a:solidFill>
                            <a:schemeClr val="accent6">
                              <a:lumMod val="50000"/>
                            </a:schemeClr>
                          </a:solidFill>
                        </a:rPr>
                        <a:t>Budget Category</a:t>
                      </a:r>
                    </a:p>
                  </a:txBody>
                  <a:tcPr anchor="ctr"/>
                </a:tc>
                <a:tc>
                  <a:txBody>
                    <a:bodyPr/>
                    <a:lstStyle/>
                    <a:p>
                      <a:pPr algn="ctr"/>
                      <a:r>
                        <a:rPr lang="en-US">
                          <a:solidFill>
                            <a:schemeClr val="accent6">
                              <a:lumMod val="50000"/>
                            </a:schemeClr>
                          </a:solidFill>
                        </a:rPr>
                        <a:t>Corrections Education</a:t>
                      </a:r>
                    </a:p>
                  </a:txBody>
                  <a:tcPr anchor="ctr"/>
                </a:tc>
                <a:tc>
                  <a:txBody>
                    <a:bodyPr/>
                    <a:lstStyle/>
                    <a:p>
                      <a:pPr algn="ctr"/>
                      <a:r>
                        <a:rPr lang="en-US">
                          <a:solidFill>
                            <a:schemeClr val="accent6">
                              <a:lumMod val="50000"/>
                            </a:schemeClr>
                          </a:solidFill>
                        </a:rPr>
                        <a:t>Leadership Block Grant</a:t>
                      </a:r>
                    </a:p>
                  </a:txBody>
                  <a:tcPr anchor="ctr"/>
                </a:tc>
                <a:tc>
                  <a:txBody>
                    <a:bodyPr/>
                    <a:lstStyle/>
                    <a:p>
                      <a:pPr algn="ctr"/>
                      <a:r>
                        <a:rPr lang="en-US">
                          <a:solidFill>
                            <a:schemeClr val="accent6">
                              <a:lumMod val="50000"/>
                            </a:schemeClr>
                          </a:solidFill>
                        </a:rPr>
                        <a:t>Non-Trad</a:t>
                      </a:r>
                    </a:p>
                  </a:txBody>
                  <a:tcPr anchor="ctr"/>
                </a:tc>
                <a:tc>
                  <a:txBody>
                    <a:bodyPr/>
                    <a:lstStyle/>
                    <a:p>
                      <a:pPr algn="ctr"/>
                      <a:r>
                        <a:rPr lang="en-US">
                          <a:solidFill>
                            <a:schemeClr val="accent6">
                              <a:lumMod val="50000"/>
                            </a:schemeClr>
                          </a:solidFill>
                        </a:rPr>
                        <a:t>Special Projects</a:t>
                      </a:r>
                    </a:p>
                  </a:txBody>
                  <a:tcPr anchor="ctr"/>
                </a:tc>
                <a:extLst>
                  <a:ext uri="{0D108BD9-81ED-4DB2-BD59-A6C34878D82A}">
                    <a16:rowId xmlns:a16="http://schemas.microsoft.com/office/drawing/2014/main" val="319631098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a:t>Salary and Wages</a:t>
                      </a:r>
                    </a:p>
                  </a:txBody>
                  <a:tcPr/>
                </a:tc>
                <a:tc>
                  <a:txBody>
                    <a:bodyPr/>
                    <a:lstStyle/>
                    <a:p>
                      <a:pPr algn="ctr"/>
                      <a:r>
                        <a:rPr lang="en-US"/>
                        <a:t>X</a:t>
                      </a:r>
                    </a:p>
                  </a:txBody>
                  <a:tcPr anchor="ctr"/>
                </a:tc>
                <a:tc>
                  <a:txBody>
                    <a:bodyPr/>
                    <a:lstStyle/>
                    <a:p>
                      <a:pPr algn="ctr"/>
                      <a:r>
                        <a:rPr lang="en-US"/>
                        <a:t>X</a:t>
                      </a:r>
                    </a:p>
                  </a:txBody>
                  <a:tcPr anchor="ctr"/>
                </a:tc>
                <a:tc>
                  <a:txBody>
                    <a:bodyPr/>
                    <a:lstStyle/>
                    <a:p>
                      <a:pPr algn="ctr"/>
                      <a:r>
                        <a:rPr lang="en-US"/>
                        <a:t>X</a:t>
                      </a:r>
                    </a:p>
                  </a:txBody>
                  <a:tcPr anchor="ctr"/>
                </a:tc>
                <a:tc>
                  <a:txBody>
                    <a:bodyPr/>
                    <a:lstStyle/>
                    <a:p>
                      <a:pPr algn="ctr"/>
                      <a:r>
                        <a:rPr lang="en-US"/>
                        <a:t>X</a:t>
                      </a:r>
                    </a:p>
                  </a:txBody>
                  <a:tcPr anchor="ctr"/>
                </a:tc>
                <a:extLst>
                  <a:ext uri="{0D108BD9-81ED-4DB2-BD59-A6C34878D82A}">
                    <a16:rowId xmlns:a16="http://schemas.microsoft.com/office/drawing/2014/main" val="93052786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a:t>Employee Benefits</a:t>
                      </a:r>
                    </a:p>
                  </a:txBody>
                  <a:tcPr/>
                </a:tc>
                <a:tc>
                  <a:txBody>
                    <a:bodyPr/>
                    <a:lstStyle/>
                    <a:p>
                      <a:pPr algn="ctr"/>
                      <a:r>
                        <a:rPr lang="en-US"/>
                        <a:t>X</a:t>
                      </a:r>
                    </a:p>
                  </a:txBody>
                  <a:tcPr anchor="ctr"/>
                </a:tc>
                <a:tc>
                  <a:txBody>
                    <a:bodyPr/>
                    <a:lstStyle/>
                    <a:p>
                      <a:pPr algn="ctr"/>
                      <a:r>
                        <a:rPr lang="en-US"/>
                        <a:t>X</a:t>
                      </a:r>
                    </a:p>
                  </a:txBody>
                  <a:tcPr anchor="ctr"/>
                </a:tc>
                <a:tc>
                  <a:txBody>
                    <a:bodyPr/>
                    <a:lstStyle/>
                    <a:p>
                      <a:pPr algn="ctr"/>
                      <a:r>
                        <a:rPr lang="en-US"/>
                        <a:t>X</a:t>
                      </a:r>
                    </a:p>
                  </a:txBody>
                  <a:tcPr anchor="ctr"/>
                </a:tc>
                <a:tc>
                  <a:txBody>
                    <a:bodyPr/>
                    <a:lstStyle/>
                    <a:p>
                      <a:pPr algn="ctr"/>
                      <a:r>
                        <a:rPr lang="en-US"/>
                        <a:t>X</a:t>
                      </a:r>
                    </a:p>
                  </a:txBody>
                  <a:tcPr anchor="ctr"/>
                </a:tc>
                <a:extLst>
                  <a:ext uri="{0D108BD9-81ED-4DB2-BD59-A6C34878D82A}">
                    <a16:rowId xmlns:a16="http://schemas.microsoft.com/office/drawing/2014/main" val="115756705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a:t>Goods and Services</a:t>
                      </a:r>
                    </a:p>
                  </a:txBody>
                  <a:tcPr/>
                </a:tc>
                <a:tc>
                  <a:txBody>
                    <a:bodyPr/>
                    <a:lstStyle/>
                    <a:p>
                      <a:pPr algn="ctr"/>
                      <a:r>
                        <a:rPr lang="en-US"/>
                        <a:t>X</a:t>
                      </a:r>
                    </a:p>
                  </a:txBody>
                  <a:tcPr anchor="ctr"/>
                </a:tc>
                <a:tc>
                  <a:txBody>
                    <a:bodyPr/>
                    <a:lstStyle/>
                    <a:p>
                      <a:pPr algn="ctr"/>
                      <a:r>
                        <a:rPr lang="en-US"/>
                        <a:t>X</a:t>
                      </a:r>
                    </a:p>
                  </a:txBody>
                  <a:tcPr anchor="ctr"/>
                </a:tc>
                <a:tc>
                  <a:txBody>
                    <a:bodyPr/>
                    <a:lstStyle/>
                    <a:p>
                      <a:pPr algn="ctr"/>
                      <a:r>
                        <a:rPr lang="en-US"/>
                        <a:t>X</a:t>
                      </a:r>
                    </a:p>
                  </a:txBody>
                  <a:tcPr anchor="ctr"/>
                </a:tc>
                <a:tc>
                  <a:txBody>
                    <a:bodyPr/>
                    <a:lstStyle/>
                    <a:p>
                      <a:pPr algn="ctr"/>
                      <a:r>
                        <a:rPr lang="en-US"/>
                        <a:t>X</a:t>
                      </a:r>
                    </a:p>
                  </a:txBody>
                  <a:tcPr anchor="ctr"/>
                </a:tc>
                <a:extLst>
                  <a:ext uri="{0D108BD9-81ED-4DB2-BD59-A6C34878D82A}">
                    <a16:rowId xmlns:a16="http://schemas.microsoft.com/office/drawing/2014/main" val="8202213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a:t>Travel</a:t>
                      </a:r>
                    </a:p>
                  </a:txBody>
                  <a:tcPr/>
                </a:tc>
                <a:tc>
                  <a:txBody>
                    <a:bodyPr/>
                    <a:lstStyle/>
                    <a:p>
                      <a:pPr algn="ctr"/>
                      <a:r>
                        <a:rPr lang="en-US"/>
                        <a:t>X</a:t>
                      </a:r>
                    </a:p>
                  </a:txBody>
                  <a:tcPr anchor="ctr"/>
                </a:tc>
                <a:tc>
                  <a:txBody>
                    <a:bodyPr/>
                    <a:lstStyle/>
                    <a:p>
                      <a:pPr algn="ctr"/>
                      <a:r>
                        <a:rPr lang="en-US"/>
                        <a:t>X</a:t>
                      </a:r>
                    </a:p>
                  </a:txBody>
                  <a:tcPr anchor="ctr"/>
                </a:tc>
                <a:tc>
                  <a:txBody>
                    <a:bodyPr/>
                    <a:lstStyle/>
                    <a:p>
                      <a:pPr algn="ctr"/>
                      <a:r>
                        <a:rPr lang="en-US"/>
                        <a:t>X</a:t>
                      </a:r>
                    </a:p>
                  </a:txBody>
                  <a:tcPr anchor="ctr"/>
                </a:tc>
                <a:tc>
                  <a:txBody>
                    <a:bodyPr/>
                    <a:lstStyle/>
                    <a:p>
                      <a:pPr algn="ctr"/>
                      <a:r>
                        <a:rPr lang="en-US"/>
                        <a:t>X</a:t>
                      </a:r>
                    </a:p>
                  </a:txBody>
                  <a:tcPr anchor="ctr"/>
                </a:tc>
                <a:extLst>
                  <a:ext uri="{0D108BD9-81ED-4DB2-BD59-A6C34878D82A}">
                    <a16:rowId xmlns:a16="http://schemas.microsoft.com/office/drawing/2014/main" val="214144578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a:t>Contracts</a:t>
                      </a:r>
                    </a:p>
                  </a:txBody>
                  <a:tcPr/>
                </a:tc>
                <a:tc>
                  <a:txBody>
                    <a:bodyPr/>
                    <a:lstStyle/>
                    <a:p>
                      <a:pPr algn="ctr"/>
                      <a:r>
                        <a:rPr lang="en-US"/>
                        <a:t>X</a:t>
                      </a:r>
                    </a:p>
                  </a:txBody>
                  <a:tcPr anchor="ctr"/>
                </a:tc>
                <a:tc>
                  <a:txBody>
                    <a:bodyPr/>
                    <a:lstStyle/>
                    <a:p>
                      <a:pPr algn="ctr"/>
                      <a:r>
                        <a:rPr lang="en-US"/>
                        <a:t>X</a:t>
                      </a:r>
                    </a:p>
                  </a:txBody>
                  <a:tcPr anchor="ctr"/>
                </a:tc>
                <a:tc>
                  <a:txBody>
                    <a:bodyPr/>
                    <a:lstStyle/>
                    <a:p>
                      <a:pPr algn="ctr"/>
                      <a:r>
                        <a:rPr lang="en-US"/>
                        <a:t>X</a:t>
                      </a:r>
                    </a:p>
                  </a:txBody>
                  <a:tcPr anchor="ctr"/>
                </a:tc>
                <a:tc>
                  <a:txBody>
                    <a:bodyPr/>
                    <a:lstStyle/>
                    <a:p>
                      <a:pPr algn="ctr"/>
                      <a:r>
                        <a:rPr lang="en-US"/>
                        <a:t>X</a:t>
                      </a:r>
                    </a:p>
                  </a:txBody>
                  <a:tcPr anchor="ctr"/>
                </a:tc>
                <a:extLst>
                  <a:ext uri="{0D108BD9-81ED-4DB2-BD59-A6C34878D82A}">
                    <a16:rowId xmlns:a16="http://schemas.microsoft.com/office/drawing/2014/main" val="165373586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a:t>Capital Assets</a:t>
                      </a:r>
                    </a:p>
                  </a:txBody>
                  <a:tcPr/>
                </a:tc>
                <a:tc>
                  <a:txBody>
                    <a:bodyPr/>
                    <a:lstStyle/>
                    <a:p>
                      <a:pPr algn="ctr"/>
                      <a:r>
                        <a:rPr lang="en-US"/>
                        <a:t>X</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r>
                        <a:rPr lang="en-US"/>
                        <a:t>X</a:t>
                      </a:r>
                    </a:p>
                  </a:txBody>
                  <a:tcPr anchor="ctr"/>
                </a:tc>
                <a:extLst>
                  <a:ext uri="{0D108BD9-81ED-4DB2-BD59-A6C34878D82A}">
                    <a16:rowId xmlns:a16="http://schemas.microsoft.com/office/drawing/2014/main" val="86641315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200" b="1"/>
                        <a:t>Reserve</a:t>
                      </a:r>
                    </a:p>
                  </a:txBody>
                  <a:tcPr/>
                </a:tc>
                <a:tc>
                  <a:txBody>
                    <a:bodyPr/>
                    <a:lstStyle/>
                    <a:p>
                      <a:pPr algn="ctr"/>
                      <a:endParaRPr lang="en-US"/>
                    </a:p>
                  </a:txBody>
                  <a:tcPr anchor="ctr"/>
                </a:tc>
                <a:tc>
                  <a:txBody>
                    <a:bodyPr/>
                    <a:lstStyle/>
                    <a:p>
                      <a:pPr algn="ctr"/>
                      <a:r>
                        <a:rPr lang="en-US"/>
                        <a:t>X</a:t>
                      </a:r>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1496477501"/>
                  </a:ext>
                </a:extLst>
              </a:tr>
            </a:tbl>
          </a:graphicData>
        </a:graphic>
      </p:graphicFrame>
      <p:sp>
        <p:nvSpPr>
          <p:cNvPr id="6" name="TextBox 5">
            <a:extLst>
              <a:ext uri="{FF2B5EF4-FFF2-40B4-BE49-F238E27FC236}">
                <a16:creationId xmlns:a16="http://schemas.microsoft.com/office/drawing/2014/main" id="{C708F927-7D82-B749-D141-70F00C3611C2}"/>
              </a:ext>
            </a:extLst>
          </p:cNvPr>
          <p:cNvSpPr txBox="1"/>
          <p:nvPr/>
        </p:nvSpPr>
        <p:spPr>
          <a:xfrm>
            <a:off x="656945" y="6016531"/>
            <a:ext cx="7901127"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Note: Budget Categories for Building Rental &amp; Utilizations, Tuition, Student Fees, Indirect, and Admin are not allowed for Perkins Leadership Grants</a:t>
            </a:r>
          </a:p>
        </p:txBody>
      </p:sp>
    </p:spTree>
    <p:extLst>
      <p:ext uri="{BB962C8B-B14F-4D97-AF65-F5344CB8AC3E}">
        <p14:creationId xmlns:p14="http://schemas.microsoft.com/office/powerpoint/2010/main" val="1974969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3A252-7FB4-1DC3-4958-89FBEF5175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3D67D1-252E-5BF4-811A-9A25A74C8A4D}"/>
              </a:ext>
            </a:extLst>
          </p:cNvPr>
          <p:cNvSpPr>
            <a:spLocks noGrp="1"/>
          </p:cNvSpPr>
          <p:nvPr>
            <p:ph type="title"/>
          </p:nvPr>
        </p:nvSpPr>
        <p:spPr>
          <a:xfrm>
            <a:off x="582468" y="1709744"/>
            <a:ext cx="8557970" cy="2852737"/>
          </a:xfrm>
        </p:spPr>
        <p:txBody>
          <a:bodyPr lIns="91440" tIns="45720" rIns="91440" bIns="45720" anchor="b"/>
          <a:lstStyle/>
          <a:p>
            <a:r>
              <a:rPr lang="en-US" err="1"/>
              <a:t>perkins</a:t>
            </a:r>
            <a:r>
              <a:rPr lang="en-US"/>
              <a:t> updates </a:t>
            </a:r>
            <a:br>
              <a:rPr lang="en-US"/>
            </a:br>
            <a:r>
              <a:rPr lang="en-US"/>
              <a:t>&amp; reminders</a:t>
            </a:r>
          </a:p>
        </p:txBody>
      </p:sp>
      <p:sp>
        <p:nvSpPr>
          <p:cNvPr id="4" name="Slide Number Placeholder 3">
            <a:extLst>
              <a:ext uri="{FF2B5EF4-FFF2-40B4-BE49-F238E27FC236}">
                <a16:creationId xmlns:a16="http://schemas.microsoft.com/office/drawing/2014/main" id="{CE244653-67EC-F1E6-C613-B26D23357877}"/>
              </a:ext>
            </a:extLst>
          </p:cNvPr>
          <p:cNvSpPr>
            <a:spLocks noGrp="1"/>
          </p:cNvSpPr>
          <p:nvPr>
            <p:ph type="sldNum" sz="quarter" idx="12"/>
          </p:nvPr>
        </p:nvSpPr>
        <p:spPr/>
        <p:txBody>
          <a:bodyPr/>
          <a:lstStyle/>
          <a:p>
            <a:fld id="{DEE5BC03-7CE3-4FE3-BC0A-0ACCA8AC1F24}" type="slidenum">
              <a:rPr lang="en-US" smtClean="0"/>
              <a:pPr/>
              <a:t>26</a:t>
            </a:fld>
            <a:endParaRPr lang="en-US"/>
          </a:p>
        </p:txBody>
      </p:sp>
    </p:spTree>
    <p:extLst>
      <p:ext uri="{BB962C8B-B14F-4D97-AF65-F5344CB8AC3E}">
        <p14:creationId xmlns:p14="http://schemas.microsoft.com/office/powerpoint/2010/main" val="8879378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82921-775B-FE52-D4CF-29239DAEC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32A40B-4D93-99F1-22C8-E434B216CEF6}"/>
              </a:ext>
            </a:extLst>
          </p:cNvPr>
          <p:cNvSpPr>
            <a:spLocks noGrp="1"/>
          </p:cNvSpPr>
          <p:nvPr>
            <p:ph type="title"/>
          </p:nvPr>
        </p:nvSpPr>
        <p:spPr/>
        <p:txBody>
          <a:bodyPr lIns="91440" tIns="45720" rIns="91440" bIns="45720" anchor="t"/>
          <a:lstStyle/>
          <a:p>
            <a:r>
              <a:rPr lang="en-US"/>
              <a:t>Updates &amp; reminders</a:t>
            </a:r>
          </a:p>
        </p:txBody>
      </p:sp>
      <p:sp>
        <p:nvSpPr>
          <p:cNvPr id="3" name="Content Placeholder 2">
            <a:extLst>
              <a:ext uri="{FF2B5EF4-FFF2-40B4-BE49-F238E27FC236}">
                <a16:creationId xmlns:a16="http://schemas.microsoft.com/office/drawing/2014/main" id="{E8D6C303-8ADA-6916-8F09-2BDD88CB688A}"/>
              </a:ext>
            </a:extLst>
          </p:cNvPr>
          <p:cNvSpPr>
            <a:spLocks noGrp="1"/>
          </p:cNvSpPr>
          <p:nvPr>
            <p:ph idx="1"/>
          </p:nvPr>
        </p:nvSpPr>
        <p:spPr>
          <a:xfrm>
            <a:off x="536860" y="2357646"/>
            <a:ext cx="8610144" cy="3814555"/>
          </a:xfrm>
        </p:spPr>
        <p:txBody>
          <a:bodyPr lIns="91440" tIns="45720" rIns="91440" bIns="45720" anchor="t"/>
          <a:lstStyle/>
          <a:p>
            <a:pPr>
              <a:lnSpc>
                <a:spcPct val="100000"/>
              </a:lnSpc>
              <a:spcAft>
                <a:spcPts val="500"/>
              </a:spcAft>
            </a:pPr>
            <a:r>
              <a:rPr lang="en-US"/>
              <a:t>Current conversations about Direct Assistance to Students </a:t>
            </a:r>
          </a:p>
          <a:p>
            <a:pPr lvl="1">
              <a:lnSpc>
                <a:spcPct val="100000"/>
              </a:lnSpc>
              <a:spcAft>
                <a:spcPts val="500"/>
              </a:spcAft>
              <a:buFont typeface="Wingdings" panose="020B0604020202020204" pitchFamily="34" charset="0"/>
              <a:buChar char="§"/>
            </a:pPr>
            <a:r>
              <a:rPr lang="en-US"/>
              <a:t>Allowability/Definition of Tuition &amp; Fees</a:t>
            </a:r>
          </a:p>
          <a:p>
            <a:pPr lvl="1">
              <a:lnSpc>
                <a:spcPct val="100000"/>
              </a:lnSpc>
              <a:spcAft>
                <a:spcPts val="500"/>
              </a:spcAft>
              <a:buFont typeface="Wingdings" panose="020B0604020202020204" pitchFamily="34" charset="0"/>
              <a:buChar char="§"/>
            </a:pPr>
            <a:r>
              <a:rPr lang="en-US"/>
              <a:t>Participant Support and Required Process</a:t>
            </a:r>
          </a:p>
          <a:p>
            <a:pPr>
              <a:lnSpc>
                <a:spcPct val="100000"/>
              </a:lnSpc>
              <a:spcAft>
                <a:spcPts val="500"/>
              </a:spcAft>
            </a:pPr>
            <a:r>
              <a:rPr lang="en-US"/>
              <a:t>Reminders</a:t>
            </a:r>
          </a:p>
          <a:p>
            <a:pPr lvl="1">
              <a:lnSpc>
                <a:spcPct val="100000"/>
              </a:lnSpc>
              <a:spcAft>
                <a:spcPts val="500"/>
              </a:spcAft>
              <a:buFont typeface="Wingdings" panose="020B0604020202020204" pitchFamily="34" charset="0"/>
              <a:buChar char="§"/>
            </a:pPr>
            <a:r>
              <a:rPr lang="en-US"/>
              <a:t>Annual Reports are due by </a:t>
            </a:r>
            <a:r>
              <a:rPr lang="en-US" u="sng"/>
              <a:t>June 30th</a:t>
            </a:r>
            <a:r>
              <a:rPr lang="en-US"/>
              <a:t> not in July (ensure OBIS has accurate narrative and budget category amounts)</a:t>
            </a:r>
          </a:p>
          <a:p>
            <a:pPr lvl="1">
              <a:lnSpc>
                <a:spcPct val="100000"/>
              </a:lnSpc>
              <a:spcAft>
                <a:spcPts val="500"/>
              </a:spcAft>
              <a:buFont typeface="Wingdings" panose="020B0604020202020204" pitchFamily="34" charset="0"/>
              <a:buChar char="§"/>
            </a:pPr>
            <a:r>
              <a:rPr lang="en-US"/>
              <a:t>Professional Development and Professional Development Plans (short term, standalone, one-time activities)</a:t>
            </a:r>
          </a:p>
          <a:p>
            <a:pPr lvl="1">
              <a:lnSpc>
                <a:spcPct val="100000"/>
              </a:lnSpc>
              <a:spcAft>
                <a:spcPts val="500"/>
              </a:spcAft>
              <a:buFont typeface="Wingdings" panose="020B0604020202020204" pitchFamily="34" charset="0"/>
              <a:buChar char="§"/>
            </a:pPr>
            <a:endParaRPr lang="en-US" sz="2800"/>
          </a:p>
        </p:txBody>
      </p:sp>
      <p:sp>
        <p:nvSpPr>
          <p:cNvPr id="4" name="Slide Number Placeholder 3">
            <a:extLst>
              <a:ext uri="{FF2B5EF4-FFF2-40B4-BE49-F238E27FC236}">
                <a16:creationId xmlns:a16="http://schemas.microsoft.com/office/drawing/2014/main" id="{E675D24B-694E-E3B8-CC1D-FCCF64059C01}"/>
              </a:ext>
            </a:extLst>
          </p:cNvPr>
          <p:cNvSpPr>
            <a:spLocks noGrp="1"/>
          </p:cNvSpPr>
          <p:nvPr>
            <p:ph type="sldNum" sz="quarter" idx="12"/>
          </p:nvPr>
        </p:nvSpPr>
        <p:spPr/>
        <p:txBody>
          <a:bodyPr/>
          <a:lstStyle/>
          <a:p>
            <a:fld id="{DEE5BC03-7CE3-4FE3-BC0A-0ACCA8AC1F24}" type="slidenum">
              <a:rPr lang="en-US" smtClean="0"/>
              <a:pPr/>
              <a:t>27</a:t>
            </a:fld>
            <a:endParaRPr lang="en-US"/>
          </a:p>
        </p:txBody>
      </p:sp>
    </p:spTree>
    <p:extLst>
      <p:ext uri="{BB962C8B-B14F-4D97-AF65-F5344CB8AC3E}">
        <p14:creationId xmlns:p14="http://schemas.microsoft.com/office/powerpoint/2010/main" val="2600487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DF9B7-B7D8-AC76-7E73-1D0CB05F9CB8}"/>
              </a:ext>
            </a:extLst>
          </p:cNvPr>
          <p:cNvSpPr>
            <a:spLocks noGrp="1"/>
          </p:cNvSpPr>
          <p:nvPr>
            <p:ph type="title"/>
          </p:nvPr>
        </p:nvSpPr>
        <p:spPr/>
        <p:txBody>
          <a:bodyPr lIns="91440" tIns="45720" rIns="91440" bIns="45720" anchor="b"/>
          <a:lstStyle/>
          <a:p>
            <a:r>
              <a:rPr lang="en-US"/>
              <a:t>FISCAL Updates</a:t>
            </a:r>
          </a:p>
        </p:txBody>
      </p:sp>
      <p:sp>
        <p:nvSpPr>
          <p:cNvPr id="4" name="Slide Number Placeholder 3">
            <a:extLst>
              <a:ext uri="{FF2B5EF4-FFF2-40B4-BE49-F238E27FC236}">
                <a16:creationId xmlns:a16="http://schemas.microsoft.com/office/drawing/2014/main" id="{77911275-FFD4-E8D3-E27B-F9BBCF57BD7C}"/>
              </a:ext>
            </a:extLst>
          </p:cNvPr>
          <p:cNvSpPr>
            <a:spLocks noGrp="1"/>
          </p:cNvSpPr>
          <p:nvPr>
            <p:ph type="sldNum" sz="quarter" idx="12"/>
          </p:nvPr>
        </p:nvSpPr>
        <p:spPr/>
        <p:txBody>
          <a:bodyPr/>
          <a:lstStyle/>
          <a:p>
            <a:fld id="{DEE5BC03-7CE3-4FE3-BC0A-0ACCA8AC1F24}" type="slidenum">
              <a:rPr lang="en-US" smtClean="0"/>
              <a:pPr/>
              <a:t>28</a:t>
            </a:fld>
            <a:endParaRPr lang="en-US"/>
          </a:p>
        </p:txBody>
      </p:sp>
    </p:spTree>
    <p:extLst>
      <p:ext uri="{BB962C8B-B14F-4D97-AF65-F5344CB8AC3E}">
        <p14:creationId xmlns:p14="http://schemas.microsoft.com/office/powerpoint/2010/main" val="5504628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E1FE8-88C5-B48C-6578-0C59B1A46C4D}"/>
              </a:ext>
            </a:extLst>
          </p:cNvPr>
          <p:cNvSpPr>
            <a:spLocks noGrp="1"/>
          </p:cNvSpPr>
          <p:nvPr>
            <p:ph type="title"/>
          </p:nvPr>
        </p:nvSpPr>
        <p:spPr/>
        <p:txBody>
          <a:bodyPr lIns="91440" tIns="45720" rIns="91440" bIns="45720" anchor="t"/>
          <a:lstStyle/>
          <a:p>
            <a:r>
              <a:rPr lang="en-US"/>
              <a:t>One Stop Contributions</a:t>
            </a:r>
          </a:p>
        </p:txBody>
      </p:sp>
      <p:sp>
        <p:nvSpPr>
          <p:cNvPr id="3" name="Content Placeholder 2">
            <a:extLst>
              <a:ext uri="{FF2B5EF4-FFF2-40B4-BE49-F238E27FC236}">
                <a16:creationId xmlns:a16="http://schemas.microsoft.com/office/drawing/2014/main" id="{5852089A-B8CE-9828-FB92-C7862363136A}"/>
              </a:ext>
            </a:extLst>
          </p:cNvPr>
          <p:cNvSpPr>
            <a:spLocks noGrp="1"/>
          </p:cNvSpPr>
          <p:nvPr>
            <p:ph idx="1"/>
          </p:nvPr>
        </p:nvSpPr>
        <p:spPr/>
        <p:txBody>
          <a:bodyPr lIns="91440" tIns="45720" rIns="91440" bIns="45720" anchor="t"/>
          <a:lstStyle/>
          <a:p>
            <a:r>
              <a:rPr lang="en-US">
                <a:latin typeface="Franklin Gothic Book"/>
                <a:ea typeface="Calibri"/>
                <a:cs typeface="Calibri"/>
              </a:rPr>
              <a:t>SBCTC will require all One-Stop costs to be included in the </a:t>
            </a:r>
            <a:r>
              <a:rPr lang="en-US" b="1">
                <a:latin typeface="Franklin Gothic Book"/>
                <a:ea typeface="Calibri"/>
                <a:cs typeface="Calibri"/>
              </a:rPr>
              <a:t>Administrative </a:t>
            </a:r>
            <a:r>
              <a:rPr lang="en-US">
                <a:latin typeface="Franklin Gothic Book"/>
                <a:ea typeface="Calibri"/>
                <a:cs typeface="Calibri"/>
              </a:rPr>
              <a:t>activity in all Perkins Plan applications for FY27 in compliance with WIOA and the SBCTC Perkins Plan Grant Guidelines. </a:t>
            </a:r>
            <a:endParaRPr lang="en-US">
              <a:latin typeface="Franklin Gothic Book"/>
            </a:endParaRPr>
          </a:p>
          <a:p>
            <a:r>
              <a:rPr lang="en-US">
                <a:hlinkClick r:id="rId3"/>
              </a:rPr>
              <a:t>WIOA 121(h)(D)</a:t>
            </a:r>
            <a:r>
              <a:rPr lang="en-US"/>
              <a:t> states that, “the funds provided… by each one-stop partner shall be provided only from funds available for the </a:t>
            </a:r>
            <a:r>
              <a:rPr lang="en-US" b="1"/>
              <a:t>costs of administration</a:t>
            </a:r>
            <a:r>
              <a:rPr lang="en-US"/>
              <a:t> under the program administered by such partner, and shall be subject to the program’s limitations.”</a:t>
            </a:r>
          </a:p>
        </p:txBody>
      </p:sp>
      <p:sp>
        <p:nvSpPr>
          <p:cNvPr id="4" name="Slide Number Placeholder 3">
            <a:extLst>
              <a:ext uri="{FF2B5EF4-FFF2-40B4-BE49-F238E27FC236}">
                <a16:creationId xmlns:a16="http://schemas.microsoft.com/office/drawing/2014/main" id="{14C7A2B5-2DEB-3BBF-7483-8A153AD2D524}"/>
              </a:ext>
            </a:extLst>
          </p:cNvPr>
          <p:cNvSpPr>
            <a:spLocks noGrp="1"/>
          </p:cNvSpPr>
          <p:nvPr>
            <p:ph type="sldNum" sz="quarter" idx="12"/>
          </p:nvPr>
        </p:nvSpPr>
        <p:spPr/>
        <p:txBody>
          <a:bodyPr/>
          <a:lstStyle/>
          <a:p>
            <a:fld id="{DEE5BC03-7CE3-4FE3-BC0A-0ACCA8AC1F24}" type="slidenum">
              <a:rPr lang="en-US" smtClean="0"/>
              <a:pPr/>
              <a:t>29</a:t>
            </a:fld>
            <a:endParaRPr lang="en-US"/>
          </a:p>
        </p:txBody>
      </p:sp>
    </p:spTree>
    <p:extLst>
      <p:ext uri="{BB962C8B-B14F-4D97-AF65-F5344CB8AC3E}">
        <p14:creationId xmlns:p14="http://schemas.microsoft.com/office/powerpoint/2010/main" val="3459847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E9B5AFC-B2C0-5F95-1A60-813D5D8F9346}"/>
              </a:ext>
            </a:extLst>
          </p:cNvPr>
          <p:cNvSpPr>
            <a:spLocks noGrp="1"/>
          </p:cNvSpPr>
          <p:nvPr>
            <p:ph type="title"/>
          </p:nvPr>
        </p:nvSpPr>
        <p:spPr>
          <a:xfrm>
            <a:off x="257304" y="1709744"/>
            <a:ext cx="8762408" cy="2878278"/>
          </a:xfrm>
        </p:spPr>
        <p:txBody>
          <a:bodyPr/>
          <a:lstStyle/>
          <a:p>
            <a:r>
              <a:rPr lang="en-US"/>
              <a:t>Perkins workforce grants important dates</a:t>
            </a:r>
          </a:p>
        </p:txBody>
      </p:sp>
      <p:sp>
        <p:nvSpPr>
          <p:cNvPr id="4" name="Slide Number Placeholder 3">
            <a:extLst>
              <a:ext uri="{FF2B5EF4-FFF2-40B4-BE49-F238E27FC236}">
                <a16:creationId xmlns:a16="http://schemas.microsoft.com/office/drawing/2014/main" id="{7DABC2E0-A259-794D-DE6D-35FF290A5415}"/>
              </a:ext>
            </a:extLst>
          </p:cNvPr>
          <p:cNvSpPr>
            <a:spLocks noGrp="1"/>
          </p:cNvSpPr>
          <p:nvPr>
            <p:ph type="sldNum" sz="quarter" idx="12"/>
          </p:nvPr>
        </p:nvSpPr>
        <p:spPr/>
        <p:txBody>
          <a:bodyPr/>
          <a:lstStyle/>
          <a:p>
            <a:fld id="{DEE5BC03-7CE3-4FE3-BC0A-0ACCA8AC1F24}" type="slidenum">
              <a:rPr lang="en-US" smtClean="0"/>
              <a:pPr/>
              <a:t>3</a:t>
            </a:fld>
            <a:endParaRPr lang="en-US"/>
          </a:p>
        </p:txBody>
      </p:sp>
    </p:spTree>
    <p:extLst>
      <p:ext uri="{BB962C8B-B14F-4D97-AF65-F5344CB8AC3E}">
        <p14:creationId xmlns:p14="http://schemas.microsoft.com/office/powerpoint/2010/main" val="8757734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7CF37-EB97-C0B7-09CB-205C9AAE9C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8EC570-0A1C-6417-E96A-6A4FD2ACEB1D}"/>
              </a:ext>
            </a:extLst>
          </p:cNvPr>
          <p:cNvSpPr>
            <a:spLocks noGrp="1"/>
          </p:cNvSpPr>
          <p:nvPr>
            <p:ph type="title"/>
          </p:nvPr>
        </p:nvSpPr>
        <p:spPr>
          <a:xfrm>
            <a:off x="536859" y="1063688"/>
            <a:ext cx="8336975" cy="797070"/>
          </a:xfrm>
        </p:spPr>
        <p:txBody>
          <a:bodyPr lIns="91440" tIns="45720" rIns="91440" bIns="45720" anchor="t"/>
          <a:lstStyle/>
          <a:p>
            <a:r>
              <a:rPr lang="en-US"/>
              <a:t>Perkins plan Application </a:t>
            </a:r>
            <a:br>
              <a:rPr lang="en-US"/>
            </a:br>
            <a:r>
              <a:rPr lang="en-US" sz="2800"/>
              <a:t>budget categories/Activities</a:t>
            </a:r>
          </a:p>
        </p:txBody>
      </p:sp>
      <p:sp>
        <p:nvSpPr>
          <p:cNvPr id="4" name="Slide Number Placeholder 3">
            <a:extLst>
              <a:ext uri="{FF2B5EF4-FFF2-40B4-BE49-F238E27FC236}">
                <a16:creationId xmlns:a16="http://schemas.microsoft.com/office/drawing/2014/main" id="{EAA4A896-7D60-7262-3A3C-6824FB322FC9}"/>
              </a:ext>
            </a:extLst>
          </p:cNvPr>
          <p:cNvSpPr>
            <a:spLocks noGrp="1"/>
          </p:cNvSpPr>
          <p:nvPr>
            <p:ph type="sldNum" sz="quarter" idx="12"/>
          </p:nvPr>
        </p:nvSpPr>
        <p:spPr/>
        <p:txBody>
          <a:bodyPr/>
          <a:lstStyle/>
          <a:p>
            <a:fld id="{DEE5BC03-7CE3-4FE3-BC0A-0ACCA8AC1F24}" type="slidenum">
              <a:rPr lang="en-US" smtClean="0"/>
              <a:pPr/>
              <a:t>30</a:t>
            </a:fld>
            <a:endParaRPr lang="en-US"/>
          </a:p>
        </p:txBody>
      </p:sp>
      <p:graphicFrame>
        <p:nvGraphicFramePr>
          <p:cNvPr id="5" name="Table 4">
            <a:extLst>
              <a:ext uri="{FF2B5EF4-FFF2-40B4-BE49-F238E27FC236}">
                <a16:creationId xmlns:a16="http://schemas.microsoft.com/office/drawing/2014/main" id="{9B3DBAA6-6B93-5FD0-DC75-8BBCFA8948D8}"/>
              </a:ext>
            </a:extLst>
          </p:cNvPr>
          <p:cNvGraphicFramePr>
            <a:graphicFrameLocks noGrp="1"/>
          </p:cNvGraphicFramePr>
          <p:nvPr>
            <p:extLst>
              <p:ext uri="{D42A27DB-BD31-4B8C-83A1-F6EECF244321}">
                <p14:modId xmlns:p14="http://schemas.microsoft.com/office/powerpoint/2010/main" val="3678936295"/>
              </p:ext>
            </p:extLst>
          </p:nvPr>
        </p:nvGraphicFramePr>
        <p:xfrm>
          <a:off x="531340" y="1969310"/>
          <a:ext cx="8379609" cy="4786644"/>
        </p:xfrm>
        <a:graphic>
          <a:graphicData uri="http://schemas.openxmlformats.org/drawingml/2006/table">
            <a:tbl>
              <a:tblPr firstRow="1" bandRow="1">
                <a:tableStyleId>{5C22544A-7EE6-4342-B048-85BDC9FD1C3A}</a:tableStyleId>
              </a:tblPr>
              <a:tblGrid>
                <a:gridCol w="2393265">
                  <a:extLst>
                    <a:ext uri="{9D8B030D-6E8A-4147-A177-3AD203B41FA5}">
                      <a16:colId xmlns:a16="http://schemas.microsoft.com/office/drawing/2014/main" val="1025939584"/>
                    </a:ext>
                  </a:extLst>
                </a:gridCol>
                <a:gridCol w="2047843">
                  <a:extLst>
                    <a:ext uri="{9D8B030D-6E8A-4147-A177-3AD203B41FA5}">
                      <a16:colId xmlns:a16="http://schemas.microsoft.com/office/drawing/2014/main" val="1156626728"/>
                    </a:ext>
                  </a:extLst>
                </a:gridCol>
                <a:gridCol w="2097190">
                  <a:extLst>
                    <a:ext uri="{9D8B030D-6E8A-4147-A177-3AD203B41FA5}">
                      <a16:colId xmlns:a16="http://schemas.microsoft.com/office/drawing/2014/main" val="115289586"/>
                    </a:ext>
                  </a:extLst>
                </a:gridCol>
                <a:gridCol w="1841311">
                  <a:extLst>
                    <a:ext uri="{9D8B030D-6E8A-4147-A177-3AD203B41FA5}">
                      <a16:colId xmlns:a16="http://schemas.microsoft.com/office/drawing/2014/main" val="4074161370"/>
                    </a:ext>
                  </a:extLst>
                </a:gridCol>
              </a:tblGrid>
              <a:tr h="938544">
                <a:tc>
                  <a:txBody>
                    <a:bodyPr/>
                    <a:lstStyle/>
                    <a:p>
                      <a:r>
                        <a:rPr lang="en-US" sz="1750">
                          <a:solidFill>
                            <a:schemeClr val="accent6">
                              <a:lumMod val="50000"/>
                            </a:schemeClr>
                          </a:solidFill>
                        </a:rPr>
                        <a:t>Budget Category</a:t>
                      </a:r>
                    </a:p>
                  </a:txBody>
                  <a:tcPr anchor="ctr"/>
                </a:tc>
                <a:tc>
                  <a:txBody>
                    <a:bodyPr/>
                    <a:lstStyle/>
                    <a:p>
                      <a:pPr algn="ctr"/>
                      <a:r>
                        <a:rPr lang="en-US" sz="1750">
                          <a:solidFill>
                            <a:schemeClr val="accent6">
                              <a:lumMod val="50000"/>
                            </a:schemeClr>
                          </a:solidFill>
                        </a:rPr>
                        <a:t>Required and Permissible Activities</a:t>
                      </a:r>
                    </a:p>
                  </a:txBody>
                  <a:tcPr anchor="ctr"/>
                </a:tc>
                <a:tc>
                  <a:txBody>
                    <a:bodyPr/>
                    <a:lstStyle/>
                    <a:p>
                      <a:pPr lvl="0" algn="ctr">
                        <a:buNone/>
                      </a:pPr>
                      <a:r>
                        <a:rPr lang="en-US" sz="1750">
                          <a:solidFill>
                            <a:schemeClr val="accent6">
                              <a:lumMod val="50000"/>
                            </a:schemeClr>
                          </a:solidFill>
                        </a:rPr>
                        <a:t>Administration</a:t>
                      </a:r>
                    </a:p>
                  </a:txBody>
                  <a:tcPr anchor="ctr"/>
                </a:tc>
                <a:tc>
                  <a:txBody>
                    <a:bodyPr/>
                    <a:lstStyle/>
                    <a:p>
                      <a:pPr lvl="0" algn="ctr">
                        <a:buNone/>
                      </a:pPr>
                      <a:r>
                        <a:rPr lang="en-US" sz="1750">
                          <a:solidFill>
                            <a:schemeClr val="accent6">
                              <a:lumMod val="50000"/>
                            </a:schemeClr>
                          </a:solidFill>
                        </a:rPr>
                        <a:t>Participant Support</a:t>
                      </a:r>
                      <a:endParaRPr lang="en-US" sz="1750"/>
                    </a:p>
                  </a:txBody>
                  <a:tcPr anchor="ctr"/>
                </a:tc>
                <a:extLst>
                  <a:ext uri="{0D108BD9-81ED-4DB2-BD59-A6C34878D82A}">
                    <a16:rowId xmlns:a16="http://schemas.microsoft.com/office/drawing/2014/main" val="3196310982"/>
                  </a:ext>
                </a:extLst>
              </a:tr>
              <a:tr h="3421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50" b="1"/>
                        <a:t>Salary and Wages</a:t>
                      </a:r>
                    </a:p>
                  </a:txBody>
                  <a:tcPr/>
                </a:tc>
                <a:tc>
                  <a:txBody>
                    <a:bodyPr/>
                    <a:lstStyle/>
                    <a:p>
                      <a:pPr algn="ctr"/>
                      <a:r>
                        <a:rPr lang="en-US" sz="1750"/>
                        <a:t>X</a:t>
                      </a:r>
                    </a:p>
                  </a:txBody>
                  <a:tcPr/>
                </a:tc>
                <a:tc>
                  <a:txBody>
                    <a:bodyPr/>
                    <a:lstStyle/>
                    <a:p>
                      <a:pPr lvl="0" algn="ctr">
                        <a:buNone/>
                      </a:pPr>
                      <a:r>
                        <a:rPr lang="en-US" sz="1750"/>
                        <a:t>X</a:t>
                      </a:r>
                    </a:p>
                  </a:txBody>
                  <a:tcPr/>
                </a:tc>
                <a:tc>
                  <a:txBody>
                    <a:bodyPr/>
                    <a:lstStyle/>
                    <a:p>
                      <a:pPr lvl="0" algn="ctr">
                        <a:buNone/>
                      </a:pPr>
                      <a:endParaRPr lang="en-US" sz="1750"/>
                    </a:p>
                  </a:txBody>
                  <a:tcPr/>
                </a:tc>
                <a:extLst>
                  <a:ext uri="{0D108BD9-81ED-4DB2-BD59-A6C34878D82A}">
                    <a16:rowId xmlns:a16="http://schemas.microsoft.com/office/drawing/2014/main" val="930527861"/>
                  </a:ext>
                </a:extLst>
              </a:tr>
              <a:tr h="3421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50" b="1"/>
                        <a:t>Employee Benefits</a:t>
                      </a:r>
                    </a:p>
                  </a:txBody>
                  <a:tcPr/>
                </a:tc>
                <a:tc>
                  <a:txBody>
                    <a:bodyPr/>
                    <a:lstStyle/>
                    <a:p>
                      <a:pPr algn="ctr"/>
                      <a:r>
                        <a:rPr lang="en-US" sz="1750"/>
                        <a:t>X</a:t>
                      </a:r>
                    </a:p>
                  </a:txBody>
                  <a:tcPr/>
                </a:tc>
                <a:tc>
                  <a:txBody>
                    <a:bodyPr/>
                    <a:lstStyle/>
                    <a:p>
                      <a:pPr lvl="0" algn="ctr">
                        <a:buNone/>
                      </a:pPr>
                      <a:r>
                        <a:rPr lang="en-US" sz="1750"/>
                        <a:t>X</a:t>
                      </a:r>
                    </a:p>
                  </a:txBody>
                  <a:tcPr/>
                </a:tc>
                <a:tc>
                  <a:txBody>
                    <a:bodyPr/>
                    <a:lstStyle/>
                    <a:p>
                      <a:pPr lvl="0" algn="ctr">
                        <a:buNone/>
                      </a:pPr>
                      <a:endParaRPr lang="en-US" sz="1750"/>
                    </a:p>
                  </a:txBody>
                  <a:tcPr/>
                </a:tc>
                <a:extLst>
                  <a:ext uri="{0D108BD9-81ED-4DB2-BD59-A6C34878D82A}">
                    <a16:rowId xmlns:a16="http://schemas.microsoft.com/office/drawing/2014/main" val="1157567056"/>
                  </a:ext>
                </a:extLst>
              </a:tr>
              <a:tr h="3421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50" b="1"/>
                        <a:t>Goods and Services</a:t>
                      </a:r>
                    </a:p>
                  </a:txBody>
                  <a:tcPr/>
                </a:tc>
                <a:tc>
                  <a:txBody>
                    <a:bodyPr/>
                    <a:lstStyle/>
                    <a:p>
                      <a:pPr algn="ctr"/>
                      <a:r>
                        <a:rPr lang="en-US" sz="1750"/>
                        <a:t>X</a:t>
                      </a:r>
                    </a:p>
                  </a:txBody>
                  <a:tcPr/>
                </a:tc>
                <a:tc>
                  <a:txBody>
                    <a:bodyPr/>
                    <a:lstStyle/>
                    <a:p>
                      <a:pPr lvl="0" algn="ctr">
                        <a:buNone/>
                      </a:pPr>
                      <a:r>
                        <a:rPr lang="en-US" sz="1750"/>
                        <a:t>X</a:t>
                      </a:r>
                    </a:p>
                  </a:txBody>
                  <a:tcPr/>
                </a:tc>
                <a:tc>
                  <a:txBody>
                    <a:bodyPr/>
                    <a:lstStyle/>
                    <a:p>
                      <a:pPr lvl="0" algn="ctr">
                        <a:buNone/>
                      </a:pPr>
                      <a:r>
                        <a:rPr lang="en-US" sz="1750"/>
                        <a:t>X</a:t>
                      </a:r>
                    </a:p>
                  </a:txBody>
                  <a:tcPr/>
                </a:tc>
                <a:extLst>
                  <a:ext uri="{0D108BD9-81ED-4DB2-BD59-A6C34878D82A}">
                    <a16:rowId xmlns:a16="http://schemas.microsoft.com/office/drawing/2014/main" val="820221304"/>
                  </a:ext>
                </a:extLst>
              </a:tr>
              <a:tr h="5963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50" b="1"/>
                        <a:t>Building Rental &amp; Utilizations</a:t>
                      </a:r>
                    </a:p>
                  </a:txBody>
                  <a:tcPr/>
                </a:tc>
                <a:tc>
                  <a:txBody>
                    <a:bodyPr/>
                    <a:lstStyle/>
                    <a:p>
                      <a:pPr algn="ctr"/>
                      <a:r>
                        <a:rPr lang="en-US" sz="1750"/>
                        <a:t>X</a:t>
                      </a:r>
                    </a:p>
                  </a:txBody>
                  <a:tcPr/>
                </a:tc>
                <a:tc>
                  <a:txBody>
                    <a:bodyPr/>
                    <a:lstStyle/>
                    <a:p>
                      <a:pPr lvl="0" algn="ctr">
                        <a:buNone/>
                      </a:pPr>
                      <a:r>
                        <a:rPr lang="en-US" sz="1750"/>
                        <a:t>X</a:t>
                      </a:r>
                    </a:p>
                  </a:txBody>
                  <a:tcPr/>
                </a:tc>
                <a:tc>
                  <a:txBody>
                    <a:bodyPr/>
                    <a:lstStyle/>
                    <a:p>
                      <a:pPr lvl="0" algn="ctr">
                        <a:buNone/>
                      </a:pPr>
                      <a:endParaRPr lang="en-US" sz="1750"/>
                    </a:p>
                  </a:txBody>
                  <a:tcPr/>
                </a:tc>
                <a:extLst>
                  <a:ext uri="{0D108BD9-81ED-4DB2-BD59-A6C34878D82A}">
                    <a16:rowId xmlns:a16="http://schemas.microsoft.com/office/drawing/2014/main" val="2857341186"/>
                  </a:ext>
                </a:extLst>
              </a:tr>
              <a:tr h="3421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50" b="1"/>
                        <a:t>Travel</a:t>
                      </a:r>
                    </a:p>
                  </a:txBody>
                  <a:tcPr/>
                </a:tc>
                <a:tc>
                  <a:txBody>
                    <a:bodyPr/>
                    <a:lstStyle/>
                    <a:p>
                      <a:pPr algn="ctr"/>
                      <a:r>
                        <a:rPr lang="en-US" sz="1750"/>
                        <a:t>X</a:t>
                      </a:r>
                    </a:p>
                  </a:txBody>
                  <a:tcPr/>
                </a:tc>
                <a:tc>
                  <a:txBody>
                    <a:bodyPr/>
                    <a:lstStyle/>
                    <a:p>
                      <a:pPr lvl="0" algn="ctr">
                        <a:buNone/>
                      </a:pPr>
                      <a:r>
                        <a:rPr lang="en-US" sz="1750"/>
                        <a:t>X</a:t>
                      </a:r>
                    </a:p>
                  </a:txBody>
                  <a:tcPr/>
                </a:tc>
                <a:tc>
                  <a:txBody>
                    <a:bodyPr/>
                    <a:lstStyle/>
                    <a:p>
                      <a:pPr lvl="0" algn="ctr">
                        <a:buNone/>
                      </a:pPr>
                      <a:r>
                        <a:rPr lang="en-US" sz="1750"/>
                        <a:t>X</a:t>
                      </a:r>
                    </a:p>
                  </a:txBody>
                  <a:tcPr/>
                </a:tc>
                <a:extLst>
                  <a:ext uri="{0D108BD9-81ED-4DB2-BD59-A6C34878D82A}">
                    <a16:rowId xmlns:a16="http://schemas.microsoft.com/office/drawing/2014/main" val="2141445785"/>
                  </a:ext>
                </a:extLst>
              </a:tr>
              <a:tr h="3421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50" b="1"/>
                        <a:t>Contracts</a:t>
                      </a:r>
                    </a:p>
                  </a:txBody>
                  <a:tcPr/>
                </a:tc>
                <a:tc>
                  <a:txBody>
                    <a:bodyPr/>
                    <a:lstStyle/>
                    <a:p>
                      <a:pPr algn="ctr"/>
                      <a:r>
                        <a:rPr lang="en-US" sz="1750"/>
                        <a:t>X</a:t>
                      </a:r>
                    </a:p>
                  </a:txBody>
                  <a:tcPr/>
                </a:tc>
                <a:tc>
                  <a:txBody>
                    <a:bodyPr/>
                    <a:lstStyle/>
                    <a:p>
                      <a:pPr lvl="0" algn="ctr">
                        <a:buNone/>
                      </a:pPr>
                      <a:r>
                        <a:rPr lang="en-US" sz="1750"/>
                        <a:t>X</a:t>
                      </a:r>
                    </a:p>
                  </a:txBody>
                  <a:tcPr/>
                </a:tc>
                <a:tc>
                  <a:txBody>
                    <a:bodyPr/>
                    <a:lstStyle/>
                    <a:p>
                      <a:pPr lvl="0" algn="ctr">
                        <a:buNone/>
                      </a:pPr>
                      <a:endParaRPr lang="en-US" sz="1750"/>
                    </a:p>
                  </a:txBody>
                  <a:tcPr/>
                </a:tc>
                <a:extLst>
                  <a:ext uri="{0D108BD9-81ED-4DB2-BD59-A6C34878D82A}">
                    <a16:rowId xmlns:a16="http://schemas.microsoft.com/office/drawing/2014/main" val="1653735862"/>
                  </a:ext>
                </a:extLst>
              </a:tr>
              <a:tr h="3421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50" b="1"/>
                        <a:t>Capital Assets</a:t>
                      </a:r>
                    </a:p>
                  </a:txBody>
                  <a:tcPr/>
                </a:tc>
                <a:tc>
                  <a:txBody>
                    <a:bodyPr/>
                    <a:lstStyle/>
                    <a:p>
                      <a:pPr algn="ctr"/>
                      <a:r>
                        <a:rPr lang="en-US" sz="1750"/>
                        <a:t>X</a:t>
                      </a:r>
                    </a:p>
                  </a:txBody>
                  <a:tcPr/>
                </a:tc>
                <a:tc>
                  <a:txBody>
                    <a:bodyPr/>
                    <a:lstStyle/>
                    <a:p>
                      <a:pPr lvl="0" algn="ctr">
                        <a:buNone/>
                      </a:pPr>
                      <a:endParaRPr lang="en-US" sz="1750"/>
                    </a:p>
                  </a:txBody>
                  <a:tcPr/>
                </a:tc>
                <a:tc>
                  <a:txBody>
                    <a:bodyPr/>
                    <a:lstStyle/>
                    <a:p>
                      <a:pPr lvl="0" algn="ctr">
                        <a:buNone/>
                      </a:pPr>
                      <a:endParaRPr lang="en-US" sz="1750"/>
                    </a:p>
                  </a:txBody>
                  <a:tcPr/>
                </a:tc>
                <a:extLst>
                  <a:ext uri="{0D108BD9-81ED-4DB2-BD59-A6C34878D82A}">
                    <a16:rowId xmlns:a16="http://schemas.microsoft.com/office/drawing/2014/main" val="866413159"/>
                  </a:ext>
                </a:extLst>
              </a:tr>
              <a:tr h="3421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50" b="1"/>
                        <a:t>Tuition</a:t>
                      </a:r>
                    </a:p>
                  </a:txBody>
                  <a:tcPr/>
                </a:tc>
                <a:tc>
                  <a:txBody>
                    <a:bodyPr/>
                    <a:lstStyle/>
                    <a:p>
                      <a:pPr algn="ctr"/>
                      <a:endParaRPr lang="en-US" sz="1750"/>
                    </a:p>
                  </a:txBody>
                  <a:tcPr/>
                </a:tc>
                <a:tc>
                  <a:txBody>
                    <a:bodyPr/>
                    <a:lstStyle/>
                    <a:p>
                      <a:pPr lvl="0" algn="ctr">
                        <a:buNone/>
                      </a:pPr>
                      <a:endParaRPr lang="en-US" sz="1750"/>
                    </a:p>
                  </a:txBody>
                  <a:tcPr/>
                </a:tc>
                <a:tc>
                  <a:txBody>
                    <a:bodyPr/>
                    <a:lstStyle/>
                    <a:p>
                      <a:pPr lvl="0" algn="ctr">
                        <a:buNone/>
                      </a:pPr>
                      <a:r>
                        <a:rPr lang="en-US" sz="1750"/>
                        <a:t>X</a:t>
                      </a:r>
                    </a:p>
                  </a:txBody>
                  <a:tcPr/>
                </a:tc>
                <a:extLst>
                  <a:ext uri="{0D108BD9-81ED-4DB2-BD59-A6C34878D82A}">
                    <a16:rowId xmlns:a16="http://schemas.microsoft.com/office/drawing/2014/main" val="2023373878"/>
                  </a:ext>
                </a:extLst>
              </a:tr>
              <a:tr h="342177">
                <a:tc>
                  <a:txBody>
                    <a:bodyPr/>
                    <a:lstStyle/>
                    <a:p>
                      <a:pPr marL="0" marR="0" lvl="0" indent="0" algn="l" rtl="0" eaLnBrk="1" fontAlgn="auto" latinLnBrk="0" hangingPunct="1">
                        <a:lnSpc>
                          <a:spcPct val="100000"/>
                        </a:lnSpc>
                        <a:spcBef>
                          <a:spcPts val="0"/>
                        </a:spcBef>
                        <a:spcAft>
                          <a:spcPts val="0"/>
                        </a:spcAft>
                        <a:buClrTx/>
                        <a:buSzTx/>
                        <a:buFontTx/>
                        <a:buNone/>
                      </a:pPr>
                      <a:r>
                        <a:rPr lang="en-US" sz="1750" b="1"/>
                        <a:t>Student Fees </a:t>
                      </a:r>
                    </a:p>
                  </a:txBody>
                  <a:tcPr/>
                </a:tc>
                <a:tc>
                  <a:txBody>
                    <a:bodyPr/>
                    <a:lstStyle/>
                    <a:p>
                      <a:pPr algn="ctr"/>
                      <a:endParaRPr lang="en-US" sz="1750"/>
                    </a:p>
                  </a:txBody>
                  <a:tcPr/>
                </a:tc>
                <a:tc>
                  <a:txBody>
                    <a:bodyPr/>
                    <a:lstStyle/>
                    <a:p>
                      <a:pPr lvl="0" algn="ctr">
                        <a:buNone/>
                      </a:pPr>
                      <a:endParaRPr lang="en-US" sz="1750"/>
                    </a:p>
                  </a:txBody>
                  <a:tcPr/>
                </a:tc>
                <a:tc>
                  <a:txBody>
                    <a:bodyPr/>
                    <a:lstStyle/>
                    <a:p>
                      <a:pPr lvl="0" algn="ctr">
                        <a:buNone/>
                      </a:pPr>
                      <a:r>
                        <a:rPr lang="en-US" sz="1750"/>
                        <a:t>X</a:t>
                      </a:r>
                    </a:p>
                  </a:txBody>
                  <a:tcPr/>
                </a:tc>
                <a:extLst>
                  <a:ext uri="{0D108BD9-81ED-4DB2-BD59-A6C34878D82A}">
                    <a16:rowId xmlns:a16="http://schemas.microsoft.com/office/drawing/2014/main" val="2040161876"/>
                  </a:ext>
                </a:extLst>
              </a:tr>
              <a:tr h="34217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750" b="1"/>
                        <a:t>Indirect</a:t>
                      </a:r>
                    </a:p>
                  </a:txBody>
                  <a:tcPr/>
                </a:tc>
                <a:tc>
                  <a:txBody>
                    <a:bodyPr/>
                    <a:lstStyle/>
                    <a:p>
                      <a:pPr algn="ctr"/>
                      <a:endParaRPr lang="en-US" sz="1750"/>
                    </a:p>
                  </a:txBody>
                  <a:tcPr/>
                </a:tc>
                <a:tc>
                  <a:txBody>
                    <a:bodyPr/>
                    <a:lstStyle/>
                    <a:p>
                      <a:pPr lvl="0" algn="ctr">
                        <a:buNone/>
                      </a:pPr>
                      <a:r>
                        <a:rPr lang="en-US" sz="1750"/>
                        <a:t>X</a:t>
                      </a:r>
                    </a:p>
                  </a:txBody>
                  <a:tcPr/>
                </a:tc>
                <a:tc>
                  <a:txBody>
                    <a:bodyPr/>
                    <a:lstStyle/>
                    <a:p>
                      <a:pPr lvl="0" algn="ctr">
                        <a:buNone/>
                      </a:pPr>
                      <a:endParaRPr lang="en-US" sz="1750"/>
                    </a:p>
                  </a:txBody>
                  <a:tcPr/>
                </a:tc>
                <a:extLst>
                  <a:ext uri="{0D108BD9-81ED-4DB2-BD59-A6C34878D82A}">
                    <a16:rowId xmlns:a16="http://schemas.microsoft.com/office/drawing/2014/main" val="1496477501"/>
                  </a:ext>
                </a:extLst>
              </a:tr>
            </a:tbl>
          </a:graphicData>
        </a:graphic>
      </p:graphicFrame>
    </p:spTree>
    <p:extLst>
      <p:ext uri="{BB962C8B-B14F-4D97-AF65-F5344CB8AC3E}">
        <p14:creationId xmlns:p14="http://schemas.microsoft.com/office/powerpoint/2010/main" val="19840619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F2FBE-A366-866A-7318-6A330F8CFD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0D412B-9D98-989E-7CE6-E80A6B468A66}"/>
              </a:ext>
            </a:extLst>
          </p:cNvPr>
          <p:cNvSpPr>
            <a:spLocks noGrp="1"/>
          </p:cNvSpPr>
          <p:nvPr>
            <p:ph type="title"/>
          </p:nvPr>
        </p:nvSpPr>
        <p:spPr/>
        <p:txBody>
          <a:bodyPr lIns="91440" tIns="45720" rIns="91440" bIns="45720" anchor="t"/>
          <a:lstStyle/>
          <a:p>
            <a:r>
              <a:rPr lang="en-US"/>
              <a:t>Salaries, wages, &amp; benefits</a:t>
            </a:r>
          </a:p>
        </p:txBody>
      </p:sp>
      <p:sp>
        <p:nvSpPr>
          <p:cNvPr id="3" name="Content Placeholder 2">
            <a:extLst>
              <a:ext uri="{FF2B5EF4-FFF2-40B4-BE49-F238E27FC236}">
                <a16:creationId xmlns:a16="http://schemas.microsoft.com/office/drawing/2014/main" id="{DF1568AD-5FEB-15F9-1271-C1A088D622B7}"/>
              </a:ext>
            </a:extLst>
          </p:cNvPr>
          <p:cNvSpPr>
            <a:spLocks noGrp="1"/>
          </p:cNvSpPr>
          <p:nvPr>
            <p:ph idx="1"/>
          </p:nvPr>
        </p:nvSpPr>
        <p:spPr>
          <a:xfrm>
            <a:off x="536860" y="2198049"/>
            <a:ext cx="8504440" cy="4662410"/>
          </a:xfrm>
        </p:spPr>
        <p:txBody>
          <a:bodyPr lIns="91440" tIns="45720" rIns="91440" bIns="45720" anchor="t"/>
          <a:lstStyle/>
          <a:p>
            <a:pPr marL="0" indent="0">
              <a:lnSpc>
                <a:spcPct val="100000"/>
              </a:lnSpc>
              <a:buNone/>
            </a:pPr>
            <a:r>
              <a:rPr lang="en-US">
                <a:solidFill>
                  <a:schemeClr val="tx1"/>
                </a:solidFill>
                <a:latin typeface="Franklin Gothic Book"/>
                <a:ea typeface="Calibri"/>
                <a:cs typeface="Calibri"/>
              </a:rPr>
              <a:t>Examples</a:t>
            </a:r>
            <a:endParaRPr lang="en-US">
              <a:solidFill>
                <a:schemeClr val="tx1"/>
              </a:solidFill>
            </a:endParaRPr>
          </a:p>
          <a:p>
            <a:r>
              <a:rPr lang="en-US" sz="2100" b="1">
                <a:solidFill>
                  <a:schemeClr val="tx1"/>
                </a:solidFill>
                <a:ea typeface="+mn-lt"/>
                <a:cs typeface="+mn-lt"/>
              </a:rPr>
              <a:t>Career Services Counselor: 50% FTE = Salary: $25,000, Benefits: $11,250. </a:t>
            </a:r>
            <a:r>
              <a:rPr lang="en-US" sz="2100">
                <a:solidFill>
                  <a:schemeClr val="tx1"/>
                </a:solidFill>
                <a:ea typeface="+mn-lt"/>
                <a:cs typeface="+mn-lt"/>
              </a:rPr>
              <a:t>Advises CTE students, provides in-class career exploration activities, and serves as a liaison between program leads and business/industry partners (#2A)</a:t>
            </a:r>
            <a:endParaRPr lang="en-US" sz="2100">
              <a:solidFill>
                <a:schemeClr val="tx1"/>
              </a:solidFill>
            </a:endParaRPr>
          </a:p>
          <a:p>
            <a:r>
              <a:rPr lang="en-US" sz="2100" b="1">
                <a:solidFill>
                  <a:schemeClr val="tx1"/>
                </a:solidFill>
                <a:ea typeface="+mn-lt"/>
                <a:cs typeface="+mn-lt"/>
              </a:rPr>
              <a:t>10 faculty stipends at $1,000 each for curriculum development = $8,000 Salary, $2,000 Benefits  </a:t>
            </a:r>
            <a:r>
              <a:rPr lang="en-US" sz="2100">
                <a:solidFill>
                  <a:schemeClr val="tx1"/>
                </a:solidFill>
                <a:ea typeface="+mn-lt"/>
                <a:cs typeface="+mn-lt"/>
              </a:rPr>
              <a:t>(CLNA 3A)</a:t>
            </a:r>
            <a:endParaRPr lang="en-US" sz="2100">
              <a:solidFill>
                <a:schemeClr val="tx1"/>
              </a:solidFill>
            </a:endParaRPr>
          </a:p>
          <a:p>
            <a:r>
              <a:rPr lang="en-US" sz="2100" b="1">
                <a:solidFill>
                  <a:schemeClr val="tx1"/>
                </a:solidFill>
                <a:ea typeface="+mn-lt"/>
                <a:cs typeface="+mn-lt"/>
              </a:rPr>
              <a:t>Disability Specialist: 0.40 FTE = Salary: $24,000, Benefits: $12,000.</a:t>
            </a:r>
            <a:r>
              <a:rPr lang="en-US" sz="2100">
                <a:solidFill>
                  <a:schemeClr val="tx1"/>
                </a:solidFill>
                <a:ea typeface="+mn-lt"/>
                <a:cs typeface="+mn-lt"/>
              </a:rPr>
              <a:t> Provides recruitment, retention, counseling, and other support services for disabled CTE students (2C)</a:t>
            </a:r>
            <a:endParaRPr lang="en-US" sz="2100">
              <a:solidFill>
                <a:schemeClr val="tx1"/>
              </a:solidFill>
            </a:endParaRPr>
          </a:p>
          <a:p>
            <a:pPr>
              <a:lnSpc>
                <a:spcPct val="100000"/>
              </a:lnSpc>
            </a:pPr>
            <a:r>
              <a:rPr lang="en-US" sz="2100" b="1">
                <a:solidFill>
                  <a:schemeClr val="tx1"/>
                </a:solidFill>
                <a:ea typeface="+mn-lt"/>
                <a:cs typeface="+mn-lt"/>
              </a:rPr>
              <a:t>CTE Faculty for 40 hours at $35/hour = Salary: $1,400 total, </a:t>
            </a:r>
            <a:br>
              <a:rPr lang="en-US" sz="2100" b="1">
                <a:solidFill>
                  <a:schemeClr val="tx1"/>
                </a:solidFill>
                <a:ea typeface="+mn-lt"/>
                <a:cs typeface="+mn-lt"/>
              </a:rPr>
            </a:br>
            <a:r>
              <a:rPr lang="en-US" sz="2100" b="1">
                <a:solidFill>
                  <a:schemeClr val="tx1"/>
                </a:solidFill>
                <a:ea typeface="+mn-lt"/>
                <a:cs typeface="+mn-lt"/>
              </a:rPr>
              <a:t>Benefits: $560.</a:t>
            </a:r>
            <a:r>
              <a:rPr lang="en-US" sz="2100">
                <a:solidFill>
                  <a:schemeClr val="tx1"/>
                </a:solidFill>
                <a:ea typeface="+mn-lt"/>
                <a:cs typeface="+mn-lt"/>
              </a:rPr>
              <a:t> Participation in an industry-based professional development (CLNA #5.C)</a:t>
            </a:r>
            <a:endParaRPr lang="en-US" sz="2100">
              <a:solidFill>
                <a:schemeClr val="tx1"/>
              </a:solidFill>
            </a:endParaRPr>
          </a:p>
          <a:p>
            <a:endParaRPr lang="en-US">
              <a:solidFill>
                <a:schemeClr val="tx1"/>
              </a:solidFill>
              <a:latin typeface="Franklin Gothic Book"/>
              <a:ea typeface="Calibri"/>
              <a:cs typeface="Calibri"/>
            </a:endParaRPr>
          </a:p>
          <a:p>
            <a:pPr lvl="1">
              <a:buFont typeface="Courier New" panose="020B0604020202020204" pitchFamily="34" charset="0"/>
              <a:buChar char="o"/>
            </a:pPr>
            <a:endParaRPr lang="en-US">
              <a:solidFill>
                <a:schemeClr val="tx1"/>
              </a:solidFill>
              <a:latin typeface="Franklin Gothic Book"/>
              <a:ea typeface="Calibri"/>
              <a:cs typeface="Calibri"/>
            </a:endParaRPr>
          </a:p>
        </p:txBody>
      </p:sp>
      <p:sp>
        <p:nvSpPr>
          <p:cNvPr id="4" name="Slide Number Placeholder 3">
            <a:extLst>
              <a:ext uri="{FF2B5EF4-FFF2-40B4-BE49-F238E27FC236}">
                <a16:creationId xmlns:a16="http://schemas.microsoft.com/office/drawing/2014/main" id="{BB79147D-5285-6D3F-B600-6237BF29059A}"/>
              </a:ext>
            </a:extLst>
          </p:cNvPr>
          <p:cNvSpPr>
            <a:spLocks noGrp="1"/>
          </p:cNvSpPr>
          <p:nvPr>
            <p:ph type="sldNum" sz="quarter" idx="12"/>
          </p:nvPr>
        </p:nvSpPr>
        <p:spPr/>
        <p:txBody>
          <a:bodyPr/>
          <a:lstStyle/>
          <a:p>
            <a:fld id="{DEE5BC03-7CE3-4FE3-BC0A-0ACCA8AC1F24}" type="slidenum">
              <a:rPr lang="en-US" smtClean="0"/>
              <a:pPr/>
              <a:t>31</a:t>
            </a:fld>
            <a:endParaRPr lang="en-US"/>
          </a:p>
        </p:txBody>
      </p:sp>
    </p:spTree>
    <p:extLst>
      <p:ext uri="{BB962C8B-B14F-4D97-AF65-F5344CB8AC3E}">
        <p14:creationId xmlns:p14="http://schemas.microsoft.com/office/powerpoint/2010/main" val="19542805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037B5-8259-875D-775D-0E77B7FDB8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83FAEF-B567-8401-5C6E-A2A2780585F3}"/>
              </a:ext>
            </a:extLst>
          </p:cNvPr>
          <p:cNvSpPr>
            <a:spLocks noGrp="1"/>
          </p:cNvSpPr>
          <p:nvPr>
            <p:ph type="title"/>
          </p:nvPr>
        </p:nvSpPr>
        <p:spPr/>
        <p:txBody>
          <a:bodyPr/>
          <a:lstStyle/>
          <a:p>
            <a:r>
              <a:rPr lang="en-US"/>
              <a:t>Capital asset process</a:t>
            </a:r>
          </a:p>
        </p:txBody>
      </p:sp>
      <p:sp>
        <p:nvSpPr>
          <p:cNvPr id="3" name="Content Placeholder 2">
            <a:extLst>
              <a:ext uri="{FF2B5EF4-FFF2-40B4-BE49-F238E27FC236}">
                <a16:creationId xmlns:a16="http://schemas.microsoft.com/office/drawing/2014/main" id="{0173C396-1ABC-F1EC-EB47-1E6D77501FF9}"/>
              </a:ext>
            </a:extLst>
          </p:cNvPr>
          <p:cNvSpPr>
            <a:spLocks noGrp="1"/>
          </p:cNvSpPr>
          <p:nvPr>
            <p:ph idx="1"/>
          </p:nvPr>
        </p:nvSpPr>
        <p:spPr>
          <a:xfrm>
            <a:off x="536861" y="2415155"/>
            <a:ext cx="8172574" cy="3757046"/>
          </a:xfrm>
        </p:spPr>
        <p:txBody>
          <a:bodyPr lIns="91440" tIns="45720" rIns="91440" bIns="45720" anchor="t"/>
          <a:lstStyle/>
          <a:p>
            <a:pPr marL="0" indent="0">
              <a:spcAft>
                <a:spcPts val="600"/>
              </a:spcAft>
              <a:buNone/>
            </a:pPr>
            <a:r>
              <a:rPr lang="en-US">
                <a:ea typeface="+mn-lt"/>
                <a:cs typeface="+mn-lt"/>
              </a:rPr>
              <a:t>Property or equipment with a useful life in excess of one year and a per unit acquisition cost of $10,000 or more.</a:t>
            </a:r>
            <a:endParaRPr lang="en-US"/>
          </a:p>
          <a:p>
            <a:pPr marL="971550" lvl="1" indent="-514350">
              <a:spcBef>
                <a:spcPts val="1500"/>
              </a:spcBef>
              <a:buAutoNum type="arabicPeriod"/>
            </a:pPr>
            <a:r>
              <a:rPr lang="en-US"/>
              <a:t>Submit request in OGMS (application or addenda) or OBIS (budget revision)</a:t>
            </a:r>
          </a:p>
          <a:p>
            <a:pPr marL="971550" lvl="1" indent="-514350">
              <a:buAutoNum type="arabicPeriod"/>
            </a:pPr>
            <a:r>
              <a:rPr lang="en-US"/>
              <a:t>SBCTC fiscal and program teams will review</a:t>
            </a:r>
          </a:p>
          <a:p>
            <a:pPr marL="971550" lvl="1" indent="-514350">
              <a:buAutoNum type="arabicPeriod"/>
            </a:pPr>
            <a:r>
              <a:rPr lang="en-US"/>
              <a:t>SBCTC provides approval</a:t>
            </a:r>
          </a:p>
          <a:p>
            <a:pPr marL="971550" lvl="1" indent="-514350">
              <a:buAutoNum type="arabicPeriod"/>
            </a:pPr>
            <a:r>
              <a:rPr lang="en-US"/>
              <a:t>Proceed with purchase</a:t>
            </a:r>
          </a:p>
          <a:p>
            <a:pPr marL="971550" lvl="1" indent="-514350">
              <a:buAutoNum type="arabicPeriod"/>
            </a:pPr>
            <a:endParaRPr lang="en-US" sz="2000"/>
          </a:p>
          <a:p>
            <a:pPr marL="0" indent="0">
              <a:buNone/>
            </a:pPr>
            <a:r>
              <a:rPr lang="en-US" sz="2400" b="1"/>
              <a:t>Note: </a:t>
            </a:r>
            <a:r>
              <a:rPr lang="en-US" sz="2400"/>
              <a:t>Request for approval </a:t>
            </a:r>
            <a:r>
              <a:rPr lang="en-US" sz="2400" u="sng"/>
              <a:t>email is not needed</a:t>
            </a:r>
          </a:p>
          <a:p>
            <a:pPr marL="0" indent="0">
              <a:buNone/>
            </a:pPr>
            <a:endParaRPr lang="en-US"/>
          </a:p>
        </p:txBody>
      </p:sp>
      <p:sp>
        <p:nvSpPr>
          <p:cNvPr id="4" name="Slide Number Placeholder 3">
            <a:extLst>
              <a:ext uri="{FF2B5EF4-FFF2-40B4-BE49-F238E27FC236}">
                <a16:creationId xmlns:a16="http://schemas.microsoft.com/office/drawing/2014/main" id="{9928092E-5D94-0C0D-9C87-1CAE0BED0EFD}"/>
              </a:ext>
            </a:extLst>
          </p:cNvPr>
          <p:cNvSpPr>
            <a:spLocks noGrp="1"/>
          </p:cNvSpPr>
          <p:nvPr>
            <p:ph type="sldNum" sz="quarter" idx="12"/>
          </p:nvPr>
        </p:nvSpPr>
        <p:spPr/>
        <p:txBody>
          <a:bodyPr/>
          <a:lstStyle/>
          <a:p>
            <a:fld id="{DEE5BC03-7CE3-4FE3-BC0A-0ACCA8AC1F24}" type="slidenum">
              <a:rPr lang="en-US" smtClean="0"/>
              <a:pPr/>
              <a:t>32</a:t>
            </a:fld>
            <a:endParaRPr lang="en-US"/>
          </a:p>
        </p:txBody>
      </p:sp>
    </p:spTree>
    <p:extLst>
      <p:ext uri="{BB962C8B-B14F-4D97-AF65-F5344CB8AC3E}">
        <p14:creationId xmlns:p14="http://schemas.microsoft.com/office/powerpoint/2010/main" val="8573319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19D70-DDFF-D8AF-D84B-3A4A76D087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8DF555-4F87-8527-3262-B15C9B1EBCE3}"/>
              </a:ext>
            </a:extLst>
          </p:cNvPr>
          <p:cNvSpPr>
            <a:spLocks noGrp="1"/>
          </p:cNvSpPr>
          <p:nvPr>
            <p:ph type="title"/>
          </p:nvPr>
        </p:nvSpPr>
        <p:spPr/>
        <p:txBody>
          <a:bodyPr/>
          <a:lstStyle/>
          <a:p>
            <a:r>
              <a:rPr lang="en-US"/>
              <a:t>Goods &amp; Services</a:t>
            </a:r>
          </a:p>
        </p:txBody>
      </p:sp>
      <p:sp>
        <p:nvSpPr>
          <p:cNvPr id="3" name="Content Placeholder 2">
            <a:extLst>
              <a:ext uri="{FF2B5EF4-FFF2-40B4-BE49-F238E27FC236}">
                <a16:creationId xmlns:a16="http://schemas.microsoft.com/office/drawing/2014/main" id="{FC8119C1-7610-88EA-6917-93B678B643F3}"/>
              </a:ext>
            </a:extLst>
          </p:cNvPr>
          <p:cNvSpPr>
            <a:spLocks noGrp="1"/>
          </p:cNvSpPr>
          <p:nvPr>
            <p:ph idx="1"/>
          </p:nvPr>
        </p:nvSpPr>
        <p:spPr>
          <a:xfrm>
            <a:off x="536860" y="2353704"/>
            <a:ext cx="8103459" cy="4138045"/>
          </a:xfrm>
        </p:spPr>
        <p:txBody>
          <a:bodyPr lIns="91440" tIns="45720" rIns="91440" bIns="45720" anchor="t"/>
          <a:lstStyle/>
          <a:p>
            <a:pPr marL="0" indent="0">
              <a:buNone/>
            </a:pPr>
            <a:r>
              <a:rPr lang="en-US">
                <a:ea typeface="+mn-lt"/>
                <a:cs typeface="+mn-lt"/>
              </a:rPr>
              <a:t>Goods</a:t>
            </a:r>
            <a:endParaRPr lang="en-US"/>
          </a:p>
          <a:p>
            <a:pPr lvl="1"/>
            <a:r>
              <a:rPr lang="en-US" sz="2800">
                <a:ea typeface="+mn-lt"/>
                <a:cs typeface="+mn-lt"/>
              </a:rPr>
              <a:t>Items with an individual acquisition cost of less than $10,000 or a useful life of less than one year necessary to carry out Perkins activities</a:t>
            </a:r>
            <a:endParaRPr lang="en-US" sz="2800"/>
          </a:p>
          <a:p>
            <a:pPr marL="0" indent="0">
              <a:buNone/>
            </a:pPr>
            <a:endParaRPr lang="en-US">
              <a:ea typeface="+mn-lt"/>
              <a:cs typeface="+mn-lt"/>
            </a:endParaRPr>
          </a:p>
          <a:p>
            <a:pPr marL="0" indent="0">
              <a:buNone/>
            </a:pPr>
            <a:r>
              <a:rPr lang="en-US">
                <a:ea typeface="+mn-lt"/>
                <a:cs typeface="+mn-lt"/>
              </a:rPr>
              <a:t>Services</a:t>
            </a:r>
          </a:p>
          <a:p>
            <a:pPr lvl="1"/>
            <a:r>
              <a:rPr lang="en-US" sz="2800">
                <a:ea typeface="+mn-lt"/>
                <a:cs typeface="+mn-lt"/>
              </a:rPr>
              <a:t>Services of a routine nature necessary for carrying out Perkins activities</a:t>
            </a:r>
            <a:endParaRPr lang="en-US" sz="2800"/>
          </a:p>
          <a:p>
            <a:pPr lvl="1"/>
            <a:r>
              <a:rPr lang="en-US" sz="2800"/>
              <a:t>IAAs are considered services (not contracts)</a:t>
            </a:r>
            <a:endParaRPr lang="en-US"/>
          </a:p>
          <a:p>
            <a:endParaRPr lang="en-US"/>
          </a:p>
        </p:txBody>
      </p:sp>
      <p:sp>
        <p:nvSpPr>
          <p:cNvPr id="4" name="Slide Number Placeholder 3">
            <a:extLst>
              <a:ext uri="{FF2B5EF4-FFF2-40B4-BE49-F238E27FC236}">
                <a16:creationId xmlns:a16="http://schemas.microsoft.com/office/drawing/2014/main" id="{CD693324-63D6-4731-8EA9-9CE7278F713C}"/>
              </a:ext>
            </a:extLst>
          </p:cNvPr>
          <p:cNvSpPr>
            <a:spLocks noGrp="1"/>
          </p:cNvSpPr>
          <p:nvPr>
            <p:ph type="sldNum" sz="quarter" idx="12"/>
          </p:nvPr>
        </p:nvSpPr>
        <p:spPr/>
        <p:txBody>
          <a:bodyPr/>
          <a:lstStyle/>
          <a:p>
            <a:fld id="{DEE5BC03-7CE3-4FE3-BC0A-0ACCA8AC1F24}" type="slidenum">
              <a:rPr lang="en-US" smtClean="0"/>
              <a:pPr/>
              <a:t>33</a:t>
            </a:fld>
            <a:endParaRPr lang="en-US"/>
          </a:p>
        </p:txBody>
      </p:sp>
    </p:spTree>
    <p:extLst>
      <p:ext uri="{BB962C8B-B14F-4D97-AF65-F5344CB8AC3E}">
        <p14:creationId xmlns:p14="http://schemas.microsoft.com/office/powerpoint/2010/main" val="21216998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19D70-DDFF-D8AF-D84B-3A4A76D087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8DF555-4F87-8527-3262-B15C9B1EBCE3}"/>
              </a:ext>
            </a:extLst>
          </p:cNvPr>
          <p:cNvSpPr>
            <a:spLocks noGrp="1"/>
          </p:cNvSpPr>
          <p:nvPr>
            <p:ph type="title"/>
          </p:nvPr>
        </p:nvSpPr>
        <p:spPr/>
        <p:txBody>
          <a:bodyPr lIns="91440" tIns="45720" rIns="91440" bIns="45720" anchor="t"/>
          <a:lstStyle/>
          <a:p>
            <a:r>
              <a:rPr lang="en-US"/>
              <a:t>Goods &amp; Services—need more detail</a:t>
            </a:r>
          </a:p>
        </p:txBody>
      </p:sp>
      <p:sp>
        <p:nvSpPr>
          <p:cNvPr id="4" name="Slide Number Placeholder 3">
            <a:extLst>
              <a:ext uri="{FF2B5EF4-FFF2-40B4-BE49-F238E27FC236}">
                <a16:creationId xmlns:a16="http://schemas.microsoft.com/office/drawing/2014/main" id="{CD693324-63D6-4731-8EA9-9CE7278F713C}"/>
              </a:ext>
            </a:extLst>
          </p:cNvPr>
          <p:cNvSpPr>
            <a:spLocks noGrp="1"/>
          </p:cNvSpPr>
          <p:nvPr>
            <p:ph type="sldNum" sz="quarter" idx="12"/>
          </p:nvPr>
        </p:nvSpPr>
        <p:spPr/>
        <p:txBody>
          <a:bodyPr/>
          <a:lstStyle/>
          <a:p>
            <a:fld id="{DEE5BC03-7CE3-4FE3-BC0A-0ACCA8AC1F24}" type="slidenum">
              <a:rPr lang="en-US" smtClean="0"/>
              <a:pPr/>
              <a:t>34</a:t>
            </a:fld>
            <a:endParaRPr lang="en-US"/>
          </a:p>
        </p:txBody>
      </p:sp>
      <p:sp>
        <p:nvSpPr>
          <p:cNvPr id="17" name="TextBox 16">
            <a:extLst>
              <a:ext uri="{FF2B5EF4-FFF2-40B4-BE49-F238E27FC236}">
                <a16:creationId xmlns:a16="http://schemas.microsoft.com/office/drawing/2014/main" id="{635BB3C7-0ECB-458B-3CD2-4289EC91BCF1}"/>
              </a:ext>
            </a:extLst>
          </p:cNvPr>
          <p:cNvSpPr txBox="1"/>
          <p:nvPr/>
        </p:nvSpPr>
        <p:spPr>
          <a:xfrm>
            <a:off x="736705" y="2210118"/>
            <a:ext cx="8030099" cy="37240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a:solidFill>
                  <a:srgbClr val="000000"/>
                </a:solidFill>
                <a:ea typeface="+mn-lt"/>
                <a:cs typeface="+mn-lt"/>
              </a:rPr>
              <a:t>7B. Describe how funds will be used FOR REQUIRED &amp; PERMISSIBLE ACTIVITIES – GOODS AND SERVICES.</a:t>
            </a:r>
            <a:endParaRPr lang="en-US" sz="2200" b="1">
              <a:solidFill>
                <a:srgbClr val="000000"/>
              </a:solidFill>
            </a:endParaRPr>
          </a:p>
          <a:p>
            <a:endParaRPr lang="en-US" sz="2200" b="1">
              <a:solidFill>
                <a:srgbClr val="000000"/>
              </a:solidFill>
              <a:ea typeface="+mn-lt"/>
              <a:cs typeface="+mn-lt"/>
            </a:endParaRPr>
          </a:p>
          <a:p>
            <a:r>
              <a:rPr lang="en-US" sz="2200" b="1">
                <a:solidFill>
                  <a:srgbClr val="000000"/>
                </a:solidFill>
                <a:ea typeface="+mn-lt"/>
                <a:cs typeface="+mn-lt"/>
              </a:rPr>
              <a:t>Required &amp; Permissible Activities Goods and Services </a:t>
            </a:r>
            <a:r>
              <a:rPr lang="en-US" sz="2600" b="1">
                <a:solidFill>
                  <a:srgbClr val="000000"/>
                </a:solidFill>
                <a:ea typeface="+mn-lt"/>
                <a:cs typeface="+mn-lt"/>
              </a:rPr>
              <a:t> </a:t>
            </a:r>
            <a:r>
              <a:rPr lang="en-US" sz="2200">
                <a:solidFill>
                  <a:srgbClr val="000000"/>
                </a:solidFill>
                <a:ea typeface="+mn-lt"/>
                <a:cs typeface="+mn-lt"/>
              </a:rPr>
              <a:t>$135,601.00</a:t>
            </a:r>
            <a:endParaRPr lang="en-US" sz="2200">
              <a:solidFill>
                <a:srgbClr val="000000"/>
              </a:solidFill>
            </a:endParaRPr>
          </a:p>
          <a:p>
            <a:endParaRPr lang="en-US" sz="2600">
              <a:solidFill>
                <a:srgbClr val="000000"/>
              </a:solidFill>
              <a:ea typeface="+mn-lt"/>
              <a:cs typeface="+mn-lt"/>
            </a:endParaRPr>
          </a:p>
          <a:p>
            <a:r>
              <a:rPr lang="en-US" sz="2600">
                <a:solidFill>
                  <a:srgbClr val="000000"/>
                </a:solidFill>
                <a:ea typeface="+mn-lt"/>
                <a:cs typeface="+mn-lt"/>
              </a:rPr>
              <a:t>Program materials, instructional equipment for CTE program, printed materials, conference registrations, and industry certifications for CTE faculty.</a:t>
            </a:r>
            <a:endParaRPr lang="en-US" sz="2600">
              <a:solidFill>
                <a:srgbClr val="000000"/>
              </a:solidFill>
            </a:endParaRPr>
          </a:p>
          <a:p>
            <a:pPr algn="l"/>
            <a:endParaRPr lang="en-US"/>
          </a:p>
        </p:txBody>
      </p:sp>
    </p:spTree>
    <p:extLst>
      <p:ext uri="{BB962C8B-B14F-4D97-AF65-F5344CB8AC3E}">
        <p14:creationId xmlns:p14="http://schemas.microsoft.com/office/powerpoint/2010/main" val="22872808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19D70-DDFF-D8AF-D84B-3A4A76D087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8DF555-4F87-8527-3262-B15C9B1EBCE3}"/>
              </a:ext>
            </a:extLst>
          </p:cNvPr>
          <p:cNvSpPr>
            <a:spLocks noGrp="1"/>
          </p:cNvSpPr>
          <p:nvPr>
            <p:ph type="title"/>
          </p:nvPr>
        </p:nvSpPr>
        <p:spPr/>
        <p:txBody>
          <a:bodyPr lIns="91440" tIns="45720" rIns="91440" bIns="45720" anchor="t"/>
          <a:lstStyle/>
          <a:p>
            <a:r>
              <a:rPr lang="en-US"/>
              <a:t>Goods &amp; Services—BETTER (missing CLNA reference)</a:t>
            </a:r>
          </a:p>
        </p:txBody>
      </p:sp>
      <p:sp>
        <p:nvSpPr>
          <p:cNvPr id="4" name="Slide Number Placeholder 3">
            <a:extLst>
              <a:ext uri="{FF2B5EF4-FFF2-40B4-BE49-F238E27FC236}">
                <a16:creationId xmlns:a16="http://schemas.microsoft.com/office/drawing/2014/main" id="{CD693324-63D6-4731-8EA9-9CE7278F713C}"/>
              </a:ext>
            </a:extLst>
          </p:cNvPr>
          <p:cNvSpPr>
            <a:spLocks noGrp="1"/>
          </p:cNvSpPr>
          <p:nvPr>
            <p:ph type="sldNum" sz="quarter" idx="12"/>
          </p:nvPr>
        </p:nvSpPr>
        <p:spPr/>
        <p:txBody>
          <a:bodyPr/>
          <a:lstStyle/>
          <a:p>
            <a:fld id="{DEE5BC03-7CE3-4FE3-BC0A-0ACCA8AC1F24}" type="slidenum">
              <a:rPr lang="en-US" smtClean="0"/>
              <a:pPr/>
              <a:t>35</a:t>
            </a:fld>
            <a:endParaRPr lang="en-US"/>
          </a:p>
        </p:txBody>
      </p:sp>
      <p:sp>
        <p:nvSpPr>
          <p:cNvPr id="3" name="TextBox 2">
            <a:extLst>
              <a:ext uri="{FF2B5EF4-FFF2-40B4-BE49-F238E27FC236}">
                <a16:creationId xmlns:a16="http://schemas.microsoft.com/office/drawing/2014/main" id="{80DED02F-73DC-3D86-A254-73F2DC7647BA}"/>
              </a:ext>
            </a:extLst>
          </p:cNvPr>
          <p:cNvSpPr txBox="1"/>
          <p:nvPr/>
        </p:nvSpPr>
        <p:spPr>
          <a:xfrm>
            <a:off x="254524" y="2799761"/>
            <a:ext cx="8788136" cy="412420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a:solidFill>
                  <a:srgbClr val="000000"/>
                </a:solidFill>
              </a:rPr>
              <a:t>7B. Describe how funds will be used FOR REQUIRED &amp; PERMISSIBLE ACTIVITIES – GOODS AND SERVICES.</a:t>
            </a:r>
          </a:p>
          <a:p>
            <a:endParaRPr lang="en-US" sz="600" b="1">
              <a:solidFill>
                <a:srgbClr val="000000"/>
              </a:solidFill>
            </a:endParaRPr>
          </a:p>
          <a:p>
            <a:r>
              <a:rPr lang="en-US" sz="2200" b="1">
                <a:solidFill>
                  <a:srgbClr val="000000"/>
                </a:solidFill>
              </a:rPr>
              <a:t>Required &amp; Permissible Activities  Goods and Services  </a:t>
            </a:r>
            <a:r>
              <a:rPr lang="en-US" sz="2200">
                <a:solidFill>
                  <a:srgbClr val="000000"/>
                </a:solidFill>
              </a:rPr>
              <a:t>$135,601.00</a:t>
            </a:r>
            <a:endParaRPr lang="en-US"/>
          </a:p>
          <a:p>
            <a:endParaRPr lang="en-US" sz="1000">
              <a:solidFill>
                <a:srgbClr val="000000"/>
              </a:solidFill>
            </a:endParaRPr>
          </a:p>
          <a:p>
            <a:r>
              <a:rPr lang="en-US" sz="2400">
                <a:solidFill>
                  <a:srgbClr val="000000"/>
                </a:solidFill>
              </a:rPr>
              <a:t>$30,000 – Equipment for Manufacturing Technology, Mechatronics, and Welding programs, less than $10,000 per item</a:t>
            </a:r>
            <a:br>
              <a:rPr lang="en-US" sz="2400"/>
            </a:br>
            <a:endParaRPr lang="en-US" sz="600">
              <a:solidFill>
                <a:srgbClr val="000000"/>
              </a:solidFill>
            </a:endParaRPr>
          </a:p>
          <a:p>
            <a:r>
              <a:rPr lang="en-US" sz="2400">
                <a:solidFill>
                  <a:srgbClr val="000000"/>
                </a:solidFill>
              </a:rPr>
              <a:t>$17,000 - Conference Registrations for professional development. All registrations will be less than $10,000</a:t>
            </a:r>
            <a:br>
              <a:rPr lang="en-US" sz="2400"/>
            </a:br>
            <a:endParaRPr lang="en-US" sz="600">
              <a:solidFill>
                <a:srgbClr val="000000"/>
              </a:solidFill>
            </a:endParaRPr>
          </a:p>
          <a:p>
            <a:r>
              <a:rPr lang="en-US" sz="2400">
                <a:solidFill>
                  <a:srgbClr val="000000"/>
                </a:solidFill>
              </a:rPr>
              <a:t>$88,601 - Program materials, industry certifications for CTE faculty, instructional equipment for CTE programs. All of these expenses will not meet the definition of capital asset.</a:t>
            </a:r>
            <a:endParaRPr lang="en-US">
              <a:solidFill>
                <a:srgbClr val="000000"/>
              </a:solidFill>
            </a:endParaRPr>
          </a:p>
        </p:txBody>
      </p:sp>
    </p:spTree>
    <p:extLst>
      <p:ext uri="{BB962C8B-B14F-4D97-AF65-F5344CB8AC3E}">
        <p14:creationId xmlns:p14="http://schemas.microsoft.com/office/powerpoint/2010/main" val="21691002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19D70-DDFF-D8AF-D84B-3A4A76D087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8DF555-4F87-8527-3262-B15C9B1EBCE3}"/>
              </a:ext>
            </a:extLst>
          </p:cNvPr>
          <p:cNvSpPr>
            <a:spLocks noGrp="1"/>
          </p:cNvSpPr>
          <p:nvPr>
            <p:ph type="title"/>
          </p:nvPr>
        </p:nvSpPr>
        <p:spPr/>
        <p:txBody>
          <a:bodyPr lIns="91440" tIns="45720" rIns="91440" bIns="45720" anchor="t"/>
          <a:lstStyle/>
          <a:p>
            <a:r>
              <a:rPr lang="en-US"/>
              <a:t>Goods &amp; Services—BEST</a:t>
            </a:r>
          </a:p>
        </p:txBody>
      </p:sp>
      <p:sp>
        <p:nvSpPr>
          <p:cNvPr id="3" name="Content Placeholder 2">
            <a:extLst>
              <a:ext uri="{FF2B5EF4-FFF2-40B4-BE49-F238E27FC236}">
                <a16:creationId xmlns:a16="http://schemas.microsoft.com/office/drawing/2014/main" id="{FC8119C1-7610-88EA-6917-93B678B643F3}"/>
              </a:ext>
            </a:extLst>
          </p:cNvPr>
          <p:cNvSpPr>
            <a:spLocks noGrp="1"/>
          </p:cNvSpPr>
          <p:nvPr>
            <p:ph idx="1"/>
          </p:nvPr>
        </p:nvSpPr>
        <p:spPr/>
        <p:txBody>
          <a:bodyPr lIns="91440" tIns="45720" rIns="91440" bIns="45720" anchor="t"/>
          <a:lstStyle/>
          <a:p>
            <a:pPr marL="0" indent="0">
              <a:buNone/>
            </a:pPr>
            <a:endParaRPr lang="en-US">
              <a:ea typeface="+mn-lt"/>
              <a:cs typeface="+mn-lt"/>
            </a:endParaRPr>
          </a:p>
          <a:p>
            <a:endParaRPr lang="en-US"/>
          </a:p>
        </p:txBody>
      </p:sp>
      <p:sp>
        <p:nvSpPr>
          <p:cNvPr id="4" name="Slide Number Placeholder 3">
            <a:extLst>
              <a:ext uri="{FF2B5EF4-FFF2-40B4-BE49-F238E27FC236}">
                <a16:creationId xmlns:a16="http://schemas.microsoft.com/office/drawing/2014/main" id="{CD693324-63D6-4731-8EA9-9CE7278F713C}"/>
              </a:ext>
            </a:extLst>
          </p:cNvPr>
          <p:cNvSpPr>
            <a:spLocks noGrp="1"/>
          </p:cNvSpPr>
          <p:nvPr>
            <p:ph type="sldNum" sz="quarter" idx="12"/>
          </p:nvPr>
        </p:nvSpPr>
        <p:spPr/>
        <p:txBody>
          <a:bodyPr/>
          <a:lstStyle/>
          <a:p>
            <a:fld id="{DEE5BC03-7CE3-4FE3-BC0A-0ACCA8AC1F24}" type="slidenum">
              <a:rPr lang="en-US" smtClean="0"/>
              <a:pPr/>
              <a:t>36</a:t>
            </a:fld>
            <a:endParaRPr lang="en-US"/>
          </a:p>
        </p:txBody>
      </p:sp>
      <p:sp>
        <p:nvSpPr>
          <p:cNvPr id="7" name="TextBox 6">
            <a:extLst>
              <a:ext uri="{FF2B5EF4-FFF2-40B4-BE49-F238E27FC236}">
                <a16:creationId xmlns:a16="http://schemas.microsoft.com/office/drawing/2014/main" id="{7E22FF7C-7614-711B-BBB9-F644263B378A}"/>
              </a:ext>
            </a:extLst>
          </p:cNvPr>
          <p:cNvSpPr txBox="1"/>
          <p:nvPr/>
        </p:nvSpPr>
        <p:spPr>
          <a:xfrm>
            <a:off x="313441" y="2328421"/>
            <a:ext cx="8788136" cy="48628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b="1">
                <a:solidFill>
                  <a:srgbClr val="000000"/>
                </a:solidFill>
              </a:rPr>
              <a:t>7B. Describe how funds will be used FOR REQUIRED &amp; PERMISSIBLE ACTIVITIES – GOODS AND SERVICES.</a:t>
            </a:r>
          </a:p>
          <a:p>
            <a:endParaRPr lang="en-US" sz="600" b="1">
              <a:solidFill>
                <a:srgbClr val="000000"/>
              </a:solidFill>
            </a:endParaRPr>
          </a:p>
          <a:p>
            <a:r>
              <a:rPr lang="en-US" sz="2200" b="1">
                <a:solidFill>
                  <a:srgbClr val="000000"/>
                </a:solidFill>
              </a:rPr>
              <a:t>Required &amp; Permissible Activities  Goods and Services  </a:t>
            </a:r>
            <a:r>
              <a:rPr lang="en-US" sz="2200">
                <a:solidFill>
                  <a:srgbClr val="000000"/>
                </a:solidFill>
              </a:rPr>
              <a:t>$135,601.00</a:t>
            </a:r>
            <a:endParaRPr lang="en-US"/>
          </a:p>
          <a:p>
            <a:endParaRPr lang="en-US" sz="1000">
              <a:solidFill>
                <a:srgbClr val="000000"/>
              </a:solidFill>
            </a:endParaRPr>
          </a:p>
          <a:p>
            <a:r>
              <a:rPr lang="en-US" sz="2400">
                <a:solidFill>
                  <a:srgbClr val="000000"/>
                </a:solidFill>
                <a:ea typeface="+mn-lt"/>
                <a:cs typeface="+mn-lt"/>
              </a:rPr>
              <a:t>$33,000 – Equipment for Manufacturing Technology, Mechatronics, and Welding programs. Each piece of equipment is less than $10,000 per item (CLNA 3A)</a:t>
            </a:r>
            <a:endParaRPr lang="en-US">
              <a:solidFill>
                <a:srgbClr val="003764"/>
              </a:solidFill>
              <a:ea typeface="+mn-lt"/>
              <a:cs typeface="+mn-lt"/>
            </a:endParaRPr>
          </a:p>
          <a:p>
            <a:endParaRPr lang="en-US" sz="600">
              <a:solidFill>
                <a:srgbClr val="000000"/>
              </a:solidFill>
              <a:ea typeface="+mn-lt"/>
              <a:cs typeface="+mn-lt"/>
            </a:endParaRPr>
          </a:p>
          <a:p>
            <a:r>
              <a:rPr lang="en-US" sz="2400">
                <a:solidFill>
                  <a:srgbClr val="000000"/>
                </a:solidFill>
                <a:ea typeface="+mn-lt"/>
                <a:cs typeface="+mn-lt"/>
              </a:rPr>
              <a:t>$9,000 - Conference Registrations for professional development for ten faculty. (CLNA 5D)</a:t>
            </a:r>
            <a:br>
              <a:rPr lang="en-US" sz="2400">
                <a:ea typeface="+mn-lt"/>
                <a:cs typeface="+mn-lt"/>
              </a:rPr>
            </a:br>
            <a:endParaRPr lang="en-US" sz="600">
              <a:solidFill>
                <a:srgbClr val="000000"/>
              </a:solidFill>
              <a:ea typeface="+mn-lt"/>
              <a:cs typeface="+mn-lt"/>
            </a:endParaRPr>
          </a:p>
          <a:p>
            <a:r>
              <a:rPr lang="en-US" sz="2400">
                <a:solidFill>
                  <a:srgbClr val="000000"/>
                </a:solidFill>
                <a:ea typeface="+mn-lt"/>
                <a:cs typeface="+mn-lt"/>
              </a:rPr>
              <a:t>$93,601 - Program materials, industry certifications for CTE faculty, instructional equipment for CTE programs. All of these expenses will not meet the definition of capital asset. (CLNA 3B)</a:t>
            </a:r>
            <a:endParaRPr lang="en-US"/>
          </a:p>
          <a:p>
            <a:endParaRPr lang="en-US" sz="2400">
              <a:solidFill>
                <a:srgbClr val="000000"/>
              </a:solidFill>
            </a:endParaRPr>
          </a:p>
        </p:txBody>
      </p:sp>
    </p:spTree>
    <p:extLst>
      <p:ext uri="{BB962C8B-B14F-4D97-AF65-F5344CB8AC3E}">
        <p14:creationId xmlns:p14="http://schemas.microsoft.com/office/powerpoint/2010/main" val="29189435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travel</a:t>
            </a:r>
          </a:p>
        </p:txBody>
      </p:sp>
      <p:sp>
        <p:nvSpPr>
          <p:cNvPr id="3" name="Content Placeholder 2"/>
          <p:cNvSpPr>
            <a:spLocks noGrp="1"/>
          </p:cNvSpPr>
          <p:nvPr>
            <p:ph idx="1"/>
          </p:nvPr>
        </p:nvSpPr>
        <p:spPr/>
        <p:txBody>
          <a:bodyPr lIns="91440" tIns="45720" rIns="91440" bIns="45720" anchor="t"/>
          <a:lstStyle/>
          <a:p>
            <a:pPr>
              <a:lnSpc>
                <a:spcPct val="150000"/>
              </a:lnSpc>
            </a:pPr>
            <a:r>
              <a:rPr lang="en-US"/>
              <a:t>Describe travel in narrative</a:t>
            </a:r>
          </a:p>
          <a:p>
            <a:pPr>
              <a:lnSpc>
                <a:spcPct val="150000"/>
              </a:lnSpc>
            </a:pPr>
            <a:r>
              <a:rPr lang="en-US">
                <a:solidFill>
                  <a:srgbClr val="0F2A60"/>
                </a:solidFill>
              </a:rPr>
              <a:t>Workforce Education Council travel is administrative</a:t>
            </a:r>
          </a:p>
          <a:p>
            <a:pPr>
              <a:lnSpc>
                <a:spcPct val="150000"/>
              </a:lnSpc>
            </a:pPr>
            <a:r>
              <a:rPr lang="en-US"/>
              <a:t>All state travel rules apply</a:t>
            </a:r>
          </a:p>
        </p:txBody>
      </p:sp>
      <p:sp>
        <p:nvSpPr>
          <p:cNvPr id="4" name="Slide Number Placeholder 3"/>
          <p:cNvSpPr>
            <a:spLocks noGrp="1"/>
          </p:cNvSpPr>
          <p:nvPr>
            <p:ph type="sldNum" sz="quarter" idx="12"/>
          </p:nvPr>
        </p:nvSpPr>
        <p:spPr/>
        <p:txBody>
          <a:bodyPr/>
          <a:lstStyle/>
          <a:p>
            <a:fld id="{DEE5BC03-7CE3-4FE3-BC0A-0ACCA8AC1F24}" type="slidenum">
              <a:rPr lang="en-US" smtClean="0"/>
              <a:pPr/>
              <a:t>37</a:t>
            </a:fld>
            <a:endParaRPr lang="en-US"/>
          </a:p>
        </p:txBody>
      </p:sp>
    </p:spTree>
    <p:extLst>
      <p:ext uri="{BB962C8B-B14F-4D97-AF65-F5344CB8AC3E}">
        <p14:creationId xmlns:p14="http://schemas.microsoft.com/office/powerpoint/2010/main" val="18818372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5E9FA-2B6B-09AD-85B2-7DAF548670C5}"/>
              </a:ext>
            </a:extLst>
          </p:cNvPr>
          <p:cNvSpPr>
            <a:spLocks noGrp="1"/>
          </p:cNvSpPr>
          <p:nvPr>
            <p:ph type="title"/>
          </p:nvPr>
        </p:nvSpPr>
        <p:spPr/>
        <p:txBody>
          <a:bodyPr lIns="91440" tIns="45720" rIns="91440" bIns="45720" anchor="t"/>
          <a:lstStyle/>
          <a:p>
            <a:r>
              <a:rPr lang="en-US">
                <a:ea typeface="+mj-lt"/>
                <a:cs typeface="+mj-lt"/>
              </a:rPr>
              <a:t>Participant Support</a:t>
            </a:r>
          </a:p>
        </p:txBody>
      </p:sp>
      <p:sp>
        <p:nvSpPr>
          <p:cNvPr id="3" name="Content Placeholder 2">
            <a:extLst>
              <a:ext uri="{FF2B5EF4-FFF2-40B4-BE49-F238E27FC236}">
                <a16:creationId xmlns:a16="http://schemas.microsoft.com/office/drawing/2014/main" id="{8300E4C4-52E8-102B-FDD7-0C125781469F}"/>
              </a:ext>
            </a:extLst>
          </p:cNvPr>
          <p:cNvSpPr>
            <a:spLocks noGrp="1"/>
          </p:cNvSpPr>
          <p:nvPr>
            <p:ph idx="1"/>
          </p:nvPr>
        </p:nvSpPr>
        <p:spPr>
          <a:xfrm>
            <a:off x="536860" y="2113598"/>
            <a:ext cx="8322598" cy="4745373"/>
          </a:xfrm>
        </p:spPr>
        <p:txBody>
          <a:bodyPr lIns="91440" tIns="45720" rIns="91440" bIns="45720" anchor="t"/>
          <a:lstStyle/>
          <a:p>
            <a:r>
              <a:rPr lang="en-US" sz="2200" b="1">
                <a:ea typeface="+mn-lt"/>
                <a:cs typeface="+mn-lt"/>
              </a:rPr>
              <a:t>Support career and technical student organizations</a:t>
            </a:r>
            <a:r>
              <a:rPr lang="en-US" sz="2200">
                <a:ea typeface="+mn-lt"/>
                <a:cs typeface="+mn-lt"/>
              </a:rPr>
              <a:t>, including student preparation for and participation in technical skills competitions aligned with CTE program standards and curricula.</a:t>
            </a:r>
            <a:endParaRPr lang="en-US" sz="2200"/>
          </a:p>
          <a:p>
            <a:r>
              <a:rPr lang="en-US" sz="2200" b="1">
                <a:ea typeface="+mn-lt"/>
                <a:cs typeface="+mn-lt"/>
              </a:rPr>
              <a:t>Support to reduce or eliminate out-of-pocket expenses for special populations participating in CTE </a:t>
            </a:r>
            <a:r>
              <a:rPr lang="en-US" sz="2200">
                <a:ea typeface="+mn-lt"/>
                <a:cs typeface="+mn-lt"/>
              </a:rPr>
              <a:t>and supporting the costs associated with fees, transportation, childcare, or mobility challenges for those special populations. </a:t>
            </a:r>
            <a:endParaRPr lang="en-US" sz="2200"/>
          </a:p>
          <a:p>
            <a:r>
              <a:rPr lang="en-US" sz="2200" b="1">
                <a:ea typeface="+mn-lt"/>
                <a:cs typeface="+mn-lt"/>
              </a:rPr>
              <a:t>Recipients must set their own policy for the request and use</a:t>
            </a:r>
            <a:r>
              <a:rPr lang="en-US" sz="2200">
                <a:ea typeface="+mn-lt"/>
                <a:cs typeface="+mn-lt"/>
              </a:rPr>
              <a:t> of student support funds in line with their approved budget. The application process must be broadly marketed and made available to all eligible students. Criteria for awarding Perkins funding should be clearly communicated and distribution prioritized by highest need.</a:t>
            </a:r>
          </a:p>
          <a:p>
            <a:r>
              <a:rPr lang="en-US" sz="2200" b="1">
                <a:ea typeface="+mn-lt"/>
                <a:cs typeface="+mn-lt"/>
              </a:rPr>
              <a:t>Must supplement and not supplant</a:t>
            </a:r>
            <a:r>
              <a:rPr lang="en-US" sz="2200">
                <a:ea typeface="+mn-lt"/>
                <a:cs typeface="+mn-lt"/>
              </a:rPr>
              <a:t> federal, state, or local funds.</a:t>
            </a:r>
          </a:p>
          <a:p>
            <a:endParaRPr lang="en-US" sz="2200">
              <a:ea typeface="+mn-lt"/>
              <a:cs typeface="+mn-lt"/>
            </a:endParaRPr>
          </a:p>
        </p:txBody>
      </p:sp>
      <p:sp>
        <p:nvSpPr>
          <p:cNvPr id="4" name="Slide Number Placeholder 3">
            <a:extLst>
              <a:ext uri="{FF2B5EF4-FFF2-40B4-BE49-F238E27FC236}">
                <a16:creationId xmlns:a16="http://schemas.microsoft.com/office/drawing/2014/main" id="{D684D812-BD24-FDEA-FA6F-A1EBBDECB05C}"/>
              </a:ext>
            </a:extLst>
          </p:cNvPr>
          <p:cNvSpPr>
            <a:spLocks noGrp="1"/>
          </p:cNvSpPr>
          <p:nvPr>
            <p:ph type="sldNum" sz="quarter" idx="12"/>
          </p:nvPr>
        </p:nvSpPr>
        <p:spPr/>
        <p:txBody>
          <a:bodyPr/>
          <a:lstStyle/>
          <a:p>
            <a:fld id="{DEE5BC03-7CE3-4FE3-BC0A-0ACCA8AC1F24}" type="slidenum">
              <a:rPr lang="en-US" smtClean="0"/>
              <a:pPr/>
              <a:t>38</a:t>
            </a:fld>
            <a:endParaRPr lang="en-US"/>
          </a:p>
        </p:txBody>
      </p:sp>
    </p:spTree>
    <p:extLst>
      <p:ext uri="{BB962C8B-B14F-4D97-AF65-F5344CB8AC3E}">
        <p14:creationId xmlns:p14="http://schemas.microsoft.com/office/powerpoint/2010/main" val="23710090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DFEA8-B71A-740D-A087-5FA114D86C98}"/>
              </a:ext>
            </a:extLst>
          </p:cNvPr>
          <p:cNvSpPr>
            <a:spLocks noGrp="1"/>
          </p:cNvSpPr>
          <p:nvPr>
            <p:ph type="title"/>
          </p:nvPr>
        </p:nvSpPr>
        <p:spPr/>
        <p:txBody>
          <a:bodyPr lIns="91440" tIns="45720" rIns="91440" bIns="45720" anchor="t"/>
          <a:lstStyle/>
          <a:p>
            <a:r>
              <a:rPr lang="en-US"/>
              <a:t>Program Income</a:t>
            </a:r>
          </a:p>
        </p:txBody>
      </p:sp>
      <p:sp>
        <p:nvSpPr>
          <p:cNvPr id="3" name="Content Placeholder 2">
            <a:extLst>
              <a:ext uri="{FF2B5EF4-FFF2-40B4-BE49-F238E27FC236}">
                <a16:creationId xmlns:a16="http://schemas.microsoft.com/office/drawing/2014/main" id="{BA1FDF41-DBD8-950B-A969-22423A38A66B}"/>
              </a:ext>
            </a:extLst>
          </p:cNvPr>
          <p:cNvSpPr>
            <a:spLocks noGrp="1"/>
          </p:cNvSpPr>
          <p:nvPr>
            <p:ph idx="1"/>
          </p:nvPr>
        </p:nvSpPr>
        <p:spPr>
          <a:xfrm>
            <a:off x="536860" y="2353372"/>
            <a:ext cx="8336975" cy="4028893"/>
          </a:xfrm>
        </p:spPr>
        <p:txBody>
          <a:bodyPr lIns="91440" tIns="45720" rIns="91440" bIns="45720" anchor="t"/>
          <a:lstStyle/>
          <a:p>
            <a:r>
              <a:rPr lang="en-US" sz="2400">
                <a:ea typeface="+mn-lt"/>
                <a:cs typeface="+mn-lt"/>
              </a:rPr>
              <a:t>Income earned that is directly generated by a Perkins funded activity or earned as a result of a Perkins award.</a:t>
            </a:r>
          </a:p>
          <a:p>
            <a:r>
              <a:rPr lang="en-US" sz="2400">
                <a:ea typeface="+mn-lt"/>
                <a:cs typeface="+mn-lt"/>
              </a:rPr>
              <a:t>Program income can be used in </a:t>
            </a:r>
            <a:r>
              <a:rPr lang="en-US" sz="2400" b="1">
                <a:ea typeface="+mn-lt"/>
                <a:cs typeface="+mn-lt"/>
              </a:rPr>
              <a:t>addition </a:t>
            </a:r>
            <a:r>
              <a:rPr lang="en-US" sz="2400">
                <a:ea typeface="+mn-lt"/>
                <a:cs typeface="+mn-lt"/>
              </a:rPr>
              <a:t>to the total grant award. </a:t>
            </a:r>
          </a:p>
          <a:p>
            <a:r>
              <a:rPr lang="en-US" sz="2400">
                <a:ea typeface="+mn-lt"/>
                <a:cs typeface="+mn-lt"/>
              </a:rPr>
              <a:t>All program income earned should be used for Perkins-eligible expenditures before invoicing SBCTC.</a:t>
            </a:r>
          </a:p>
          <a:p>
            <a:r>
              <a:rPr lang="en-US" sz="2400">
                <a:ea typeface="+mn-lt"/>
                <a:cs typeface="+mn-lt"/>
              </a:rPr>
              <a:t>Program Income examples:</a:t>
            </a:r>
          </a:p>
          <a:p>
            <a:pPr lvl="1">
              <a:buFont typeface="Courier New" panose="020B0604020202020204" pitchFamily="34" charset="0"/>
              <a:buChar char="o"/>
            </a:pPr>
            <a:r>
              <a:rPr lang="en-US" sz="2000">
                <a:ea typeface="+mn-lt"/>
                <a:cs typeface="+mn-lt"/>
              </a:rPr>
              <a:t>Conference fees charged when Perkins funds the conference.</a:t>
            </a:r>
            <a:endParaRPr lang="en-US" sz="2000"/>
          </a:p>
          <a:p>
            <a:pPr lvl="1">
              <a:buFont typeface="Courier New" panose="020B0604020202020204" pitchFamily="34" charset="0"/>
              <a:buChar char="o"/>
            </a:pPr>
            <a:r>
              <a:rPr lang="en-US" sz="2000">
                <a:ea typeface="+mn-lt"/>
                <a:cs typeface="+mn-lt"/>
              </a:rPr>
              <a:t>Fees earned from services performed under the Award</a:t>
            </a:r>
          </a:p>
          <a:p>
            <a:pPr lvl="1">
              <a:buFont typeface="Courier New" panose="020B0604020202020204" pitchFamily="34" charset="0"/>
              <a:buChar char="o"/>
            </a:pPr>
            <a:r>
              <a:rPr lang="en-US" sz="2000">
                <a:ea typeface="+mn-lt"/>
                <a:cs typeface="+mn-lt"/>
              </a:rPr>
              <a:t>Sale, rental, or usage fees, such as proceeds from a training program operated with Perkins funds.</a:t>
            </a:r>
            <a:endParaRPr lang="en-US" sz="2000"/>
          </a:p>
        </p:txBody>
      </p:sp>
      <p:sp>
        <p:nvSpPr>
          <p:cNvPr id="4" name="Slide Number Placeholder 3">
            <a:extLst>
              <a:ext uri="{FF2B5EF4-FFF2-40B4-BE49-F238E27FC236}">
                <a16:creationId xmlns:a16="http://schemas.microsoft.com/office/drawing/2014/main" id="{D44CA00A-30ED-69DE-61BA-8B77095C334E}"/>
              </a:ext>
            </a:extLst>
          </p:cNvPr>
          <p:cNvSpPr>
            <a:spLocks noGrp="1"/>
          </p:cNvSpPr>
          <p:nvPr>
            <p:ph type="sldNum" sz="quarter" idx="12"/>
          </p:nvPr>
        </p:nvSpPr>
        <p:spPr/>
        <p:txBody>
          <a:bodyPr/>
          <a:lstStyle/>
          <a:p>
            <a:fld id="{DEE5BC03-7CE3-4FE3-BC0A-0ACCA8AC1F24}" type="slidenum">
              <a:rPr lang="en-US" smtClean="0"/>
              <a:pPr/>
              <a:t>39</a:t>
            </a:fld>
            <a:endParaRPr lang="en-US"/>
          </a:p>
        </p:txBody>
      </p:sp>
    </p:spTree>
    <p:extLst>
      <p:ext uri="{BB962C8B-B14F-4D97-AF65-F5344CB8AC3E}">
        <p14:creationId xmlns:p14="http://schemas.microsoft.com/office/powerpoint/2010/main" val="2411555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728D9-7105-1E2A-CF2F-6D9BB07DD1B2}"/>
              </a:ext>
            </a:extLst>
          </p:cNvPr>
          <p:cNvSpPr>
            <a:spLocks noGrp="1"/>
          </p:cNvSpPr>
          <p:nvPr>
            <p:ph type="title"/>
          </p:nvPr>
        </p:nvSpPr>
        <p:spPr>
          <a:xfrm>
            <a:off x="259746" y="1537376"/>
            <a:ext cx="8682255" cy="797070"/>
          </a:xfrm>
        </p:spPr>
        <p:txBody>
          <a:bodyPr lIns="91440" tIns="45720" rIns="91440" bIns="45720" anchor="t"/>
          <a:lstStyle/>
          <a:p>
            <a:r>
              <a:rPr lang="en-US"/>
              <a:t>Perkins Workforce Grants Timelines</a:t>
            </a:r>
            <a:br>
              <a:rPr lang="en-US"/>
            </a:br>
            <a:endParaRPr lang="en-US"/>
          </a:p>
        </p:txBody>
      </p:sp>
      <p:graphicFrame>
        <p:nvGraphicFramePr>
          <p:cNvPr id="6" name="Table 6">
            <a:extLst>
              <a:ext uri="{FF2B5EF4-FFF2-40B4-BE49-F238E27FC236}">
                <a16:creationId xmlns:a16="http://schemas.microsoft.com/office/drawing/2014/main" id="{05218125-21C0-2429-B2C1-5455F2F6D39E}"/>
              </a:ext>
            </a:extLst>
          </p:cNvPr>
          <p:cNvGraphicFramePr>
            <a:graphicFrameLocks noGrp="1"/>
          </p:cNvGraphicFramePr>
          <p:nvPr>
            <p:ph idx="1"/>
            <p:extLst>
              <p:ext uri="{D42A27DB-BD31-4B8C-83A1-F6EECF244321}">
                <p14:modId xmlns:p14="http://schemas.microsoft.com/office/powerpoint/2010/main" val="3241280071"/>
              </p:ext>
            </p:extLst>
          </p:nvPr>
        </p:nvGraphicFramePr>
        <p:xfrm>
          <a:off x="432000" y="2412000"/>
          <a:ext cx="8397496" cy="3811311"/>
        </p:xfrm>
        <a:graphic>
          <a:graphicData uri="http://schemas.openxmlformats.org/drawingml/2006/table">
            <a:tbl>
              <a:tblPr firstRow="1" bandRow="1">
                <a:tableStyleId>{93296810-A885-4BE3-A3E7-6D5BEEA58F35}</a:tableStyleId>
              </a:tblPr>
              <a:tblGrid>
                <a:gridCol w="4159339">
                  <a:extLst>
                    <a:ext uri="{9D8B030D-6E8A-4147-A177-3AD203B41FA5}">
                      <a16:colId xmlns:a16="http://schemas.microsoft.com/office/drawing/2014/main" val="1576693819"/>
                    </a:ext>
                  </a:extLst>
                </a:gridCol>
                <a:gridCol w="1530867">
                  <a:extLst>
                    <a:ext uri="{9D8B030D-6E8A-4147-A177-3AD203B41FA5}">
                      <a16:colId xmlns:a16="http://schemas.microsoft.com/office/drawing/2014/main" val="227244497"/>
                    </a:ext>
                  </a:extLst>
                </a:gridCol>
                <a:gridCol w="1184256">
                  <a:extLst>
                    <a:ext uri="{9D8B030D-6E8A-4147-A177-3AD203B41FA5}">
                      <a16:colId xmlns:a16="http://schemas.microsoft.com/office/drawing/2014/main" val="3893798646"/>
                    </a:ext>
                  </a:extLst>
                </a:gridCol>
                <a:gridCol w="1523034">
                  <a:extLst>
                    <a:ext uri="{9D8B030D-6E8A-4147-A177-3AD203B41FA5}">
                      <a16:colId xmlns:a16="http://schemas.microsoft.com/office/drawing/2014/main" val="3710916055"/>
                    </a:ext>
                  </a:extLst>
                </a:gridCol>
              </a:tblGrid>
              <a:tr h="755459">
                <a:tc>
                  <a:txBody>
                    <a:bodyPr/>
                    <a:lstStyle/>
                    <a:p>
                      <a:pPr algn="l"/>
                      <a:r>
                        <a:rPr lang="en-US">
                          <a:solidFill>
                            <a:schemeClr val="bg1"/>
                          </a:solidFill>
                        </a:rPr>
                        <a:t>Grant Name</a:t>
                      </a:r>
                    </a:p>
                  </a:txBody>
                  <a:tcPr anchor="ctr"/>
                </a:tc>
                <a:tc>
                  <a:txBody>
                    <a:bodyPr/>
                    <a:lstStyle/>
                    <a:p>
                      <a:pPr algn="ctr"/>
                      <a:r>
                        <a:rPr lang="en-US">
                          <a:solidFill>
                            <a:schemeClr val="bg1"/>
                          </a:solidFill>
                        </a:rPr>
                        <a:t>Application Release Date</a:t>
                      </a:r>
                    </a:p>
                  </a:txBody>
                  <a:tcPr anchor="ctr"/>
                </a:tc>
                <a:tc>
                  <a:txBody>
                    <a:bodyPr/>
                    <a:lstStyle/>
                    <a:p>
                      <a:pPr algn="ctr"/>
                      <a:r>
                        <a:rPr lang="en-US">
                          <a:solidFill>
                            <a:schemeClr val="bg1"/>
                          </a:solidFill>
                        </a:rPr>
                        <a:t>Priority </a:t>
                      </a:r>
                    </a:p>
                    <a:p>
                      <a:pPr algn="ctr"/>
                      <a:r>
                        <a:rPr lang="en-US">
                          <a:solidFill>
                            <a:schemeClr val="bg1"/>
                          </a:solidFill>
                        </a:rPr>
                        <a:t>Deadline</a:t>
                      </a:r>
                    </a:p>
                  </a:txBody>
                  <a:tcPr anchor="ctr"/>
                </a:tc>
                <a:tc>
                  <a:txBody>
                    <a:bodyPr/>
                    <a:lstStyle/>
                    <a:p>
                      <a:pPr algn="ctr"/>
                      <a:r>
                        <a:rPr lang="en-US">
                          <a:solidFill>
                            <a:schemeClr val="bg1"/>
                          </a:solidFill>
                        </a:rPr>
                        <a:t>Final </a:t>
                      </a:r>
                    </a:p>
                    <a:p>
                      <a:pPr algn="ctr"/>
                      <a:r>
                        <a:rPr lang="en-US">
                          <a:solidFill>
                            <a:schemeClr val="bg1"/>
                          </a:solidFill>
                        </a:rPr>
                        <a:t>Deadline</a:t>
                      </a:r>
                    </a:p>
                  </a:txBody>
                  <a:tcPr anchor="ctr"/>
                </a:tc>
                <a:extLst>
                  <a:ext uri="{0D108BD9-81ED-4DB2-BD59-A6C34878D82A}">
                    <a16:rowId xmlns:a16="http://schemas.microsoft.com/office/drawing/2014/main" val="1204781649"/>
                  </a:ext>
                </a:extLst>
              </a:tr>
              <a:tr h="558223">
                <a:tc>
                  <a:txBody>
                    <a:bodyPr/>
                    <a:lstStyle/>
                    <a:p>
                      <a:pPr algn="l"/>
                      <a:r>
                        <a:rPr lang="en-US" sz="2400" b="1"/>
                        <a:t>Perkins Plan</a:t>
                      </a:r>
                    </a:p>
                  </a:txBody>
                  <a:tcPr anchor="ctr"/>
                </a:tc>
                <a:tc>
                  <a:txBody>
                    <a:bodyPr/>
                    <a:lstStyle/>
                    <a:p>
                      <a:pPr algn="ctr"/>
                      <a:r>
                        <a:rPr lang="en-US" sz="2400"/>
                        <a:t>Feb. 19</a:t>
                      </a:r>
                    </a:p>
                  </a:txBody>
                  <a:tcPr anchor="ctr"/>
                </a:tc>
                <a:tc>
                  <a:txBody>
                    <a:bodyPr/>
                    <a:lstStyle/>
                    <a:p>
                      <a:pPr algn="ctr"/>
                      <a:r>
                        <a:rPr lang="en-US" sz="2400"/>
                        <a:t>x</a:t>
                      </a:r>
                    </a:p>
                  </a:txBody>
                  <a:tcPr anchor="ctr"/>
                </a:tc>
                <a:tc>
                  <a:txBody>
                    <a:bodyPr/>
                    <a:lstStyle/>
                    <a:p>
                      <a:pPr algn="ctr"/>
                      <a:r>
                        <a:rPr lang="en-US" sz="2400"/>
                        <a:t>April 4</a:t>
                      </a:r>
                    </a:p>
                  </a:txBody>
                  <a:tcPr anchor="ctr"/>
                </a:tc>
                <a:extLst>
                  <a:ext uri="{0D108BD9-81ED-4DB2-BD59-A6C34878D82A}">
                    <a16:rowId xmlns:a16="http://schemas.microsoft.com/office/drawing/2014/main" val="2961413239"/>
                  </a:ext>
                </a:extLst>
              </a:tr>
              <a:tr h="558223">
                <a:tc>
                  <a:txBody>
                    <a:bodyPr/>
                    <a:lstStyle/>
                    <a:p>
                      <a:pPr algn="l"/>
                      <a:r>
                        <a:rPr lang="en-US" sz="2400" b="1"/>
                        <a:t>Perkins Corrections</a:t>
                      </a:r>
                    </a:p>
                  </a:txBody>
                  <a:tcPr anchor="ctr"/>
                </a:tc>
                <a:tc>
                  <a:txBody>
                    <a:bodyPr/>
                    <a:lstStyle/>
                    <a:p>
                      <a:pPr algn="ctr"/>
                      <a:r>
                        <a:rPr lang="en-US" sz="2400"/>
                        <a:t>March 12</a:t>
                      </a:r>
                    </a:p>
                  </a:txBody>
                  <a:tcPr anchor="ctr"/>
                </a:tc>
                <a:tc>
                  <a:txBody>
                    <a:bodyPr/>
                    <a:lstStyle/>
                    <a:p>
                      <a:pPr algn="ctr"/>
                      <a:r>
                        <a:rPr lang="en-US" sz="2400"/>
                        <a:t>x</a:t>
                      </a:r>
                    </a:p>
                  </a:txBody>
                  <a:tcPr anchor="ctr"/>
                </a:tc>
                <a:tc>
                  <a:txBody>
                    <a:bodyPr/>
                    <a:lstStyle/>
                    <a:p>
                      <a:pPr algn="ctr"/>
                      <a:r>
                        <a:rPr lang="en-US" sz="2400"/>
                        <a:t>April 16</a:t>
                      </a:r>
                    </a:p>
                  </a:txBody>
                  <a:tcPr anchor="ctr"/>
                </a:tc>
                <a:extLst>
                  <a:ext uri="{0D108BD9-81ED-4DB2-BD59-A6C34878D82A}">
                    <a16:rowId xmlns:a16="http://schemas.microsoft.com/office/drawing/2014/main" val="2951754981"/>
                  </a:ext>
                </a:extLst>
              </a:tr>
              <a:tr h="558223">
                <a:tc>
                  <a:txBody>
                    <a:bodyPr/>
                    <a:lstStyle/>
                    <a:p>
                      <a:pPr algn="l"/>
                      <a:r>
                        <a:rPr lang="en-US" sz="2400" b="1"/>
                        <a:t>Perkins Leadership Block Grant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u="none" strike="noStrike" kern="1200" cap="none" spc="0" normalizeH="0" baseline="0" noProof="0">
                          <a:ln>
                            <a:noFill/>
                          </a:ln>
                          <a:solidFill>
                            <a:srgbClr val="003764"/>
                          </a:solidFill>
                          <a:effectLst/>
                          <a:uLnTx/>
                          <a:uFillTx/>
                        </a:rPr>
                        <a:t>March 12</a:t>
                      </a:r>
                      <a:endParaRPr kumimoji="0" lang="en-US" sz="2400" b="0" i="0" u="none" strike="noStrike" kern="1200" cap="none" spc="0" normalizeH="0" baseline="0" noProof="0">
                        <a:ln>
                          <a:noFill/>
                        </a:ln>
                        <a:solidFill>
                          <a:srgbClr val="003764"/>
                        </a:solidFill>
                        <a:effectLst/>
                        <a:uLnTx/>
                        <a:uFillTx/>
                        <a:latin typeface="Franklin Gothic Book"/>
                        <a:ea typeface="+mn-ea"/>
                        <a:cs typeface="+mn-cs"/>
                      </a:endParaRPr>
                    </a:p>
                  </a:txBody>
                  <a:tcPr anchor="ctr"/>
                </a:tc>
                <a:tc>
                  <a:txBody>
                    <a:bodyPr/>
                    <a:lstStyle/>
                    <a:p>
                      <a:pPr algn="ctr"/>
                      <a:r>
                        <a:rPr lang="en-US" sz="2400"/>
                        <a:t>x</a:t>
                      </a:r>
                    </a:p>
                  </a:txBody>
                  <a:tcPr anchor="ctr"/>
                </a:tc>
                <a:tc>
                  <a:txBody>
                    <a:bodyPr/>
                    <a:lstStyle/>
                    <a:p>
                      <a:pPr algn="ctr"/>
                      <a:r>
                        <a:rPr lang="en-US" sz="2400"/>
                        <a:t>April 16</a:t>
                      </a:r>
                    </a:p>
                  </a:txBody>
                  <a:tcPr anchor="ctr"/>
                </a:tc>
                <a:extLst>
                  <a:ext uri="{0D108BD9-81ED-4DB2-BD59-A6C34878D82A}">
                    <a16:rowId xmlns:a16="http://schemas.microsoft.com/office/drawing/2014/main" val="1875419698"/>
                  </a:ext>
                </a:extLst>
              </a:tr>
              <a:tr h="558223">
                <a:tc>
                  <a:txBody>
                    <a:bodyPr/>
                    <a:lstStyle/>
                    <a:p>
                      <a:pPr algn="l"/>
                      <a:r>
                        <a:rPr lang="en-US" sz="2400" b="1"/>
                        <a:t>Perkins Non-Trad</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u="none" strike="noStrike" kern="1200" cap="none" spc="0" normalizeH="0" baseline="0" noProof="0">
                          <a:ln>
                            <a:noFill/>
                          </a:ln>
                          <a:solidFill>
                            <a:srgbClr val="003764"/>
                          </a:solidFill>
                          <a:effectLst/>
                          <a:uLnTx/>
                          <a:uFillTx/>
                        </a:rPr>
                        <a:t>March 12</a:t>
                      </a:r>
                      <a:endParaRPr kumimoji="0" lang="en-US" sz="2400" b="0" i="0" u="none" strike="noStrike" kern="1200" cap="none" spc="0" normalizeH="0" baseline="0" noProof="0">
                        <a:ln>
                          <a:noFill/>
                        </a:ln>
                        <a:solidFill>
                          <a:srgbClr val="003764"/>
                        </a:solidFill>
                        <a:effectLst/>
                        <a:uLnTx/>
                        <a:uFillTx/>
                        <a:latin typeface="Franklin Gothic Book"/>
                        <a:ea typeface="+mn-ea"/>
                        <a:cs typeface="+mn-cs"/>
                      </a:endParaRPr>
                    </a:p>
                  </a:txBody>
                  <a:tcPr anchor="ctr"/>
                </a:tc>
                <a:tc>
                  <a:txBody>
                    <a:bodyPr/>
                    <a:lstStyle/>
                    <a:p>
                      <a:pPr algn="ctr"/>
                      <a:r>
                        <a:rPr lang="en-US" sz="2400"/>
                        <a:t>April 16</a:t>
                      </a:r>
                    </a:p>
                  </a:txBody>
                  <a:tcPr anchor="ctr"/>
                </a:tc>
                <a:tc>
                  <a:txBody>
                    <a:bodyPr/>
                    <a:lstStyle/>
                    <a:p>
                      <a:pPr algn="ctr"/>
                      <a:r>
                        <a:rPr lang="en-US" sz="2400"/>
                        <a:t>Nov. 30*</a:t>
                      </a:r>
                    </a:p>
                  </a:txBody>
                  <a:tcPr anchor="ctr"/>
                </a:tc>
                <a:extLst>
                  <a:ext uri="{0D108BD9-81ED-4DB2-BD59-A6C34878D82A}">
                    <a16:rowId xmlns:a16="http://schemas.microsoft.com/office/drawing/2014/main" val="3717942963"/>
                  </a:ext>
                </a:extLst>
              </a:tr>
              <a:tr h="558223">
                <a:tc>
                  <a:txBody>
                    <a:bodyPr/>
                    <a:lstStyle/>
                    <a:p>
                      <a:pPr algn="l"/>
                      <a:r>
                        <a:rPr lang="en-US" sz="2400" b="1"/>
                        <a:t>Perkins Special Projects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u="none" strike="noStrike" kern="1200" cap="none" spc="0" normalizeH="0" baseline="0" noProof="0">
                          <a:ln>
                            <a:noFill/>
                          </a:ln>
                          <a:solidFill>
                            <a:srgbClr val="003764"/>
                          </a:solidFill>
                          <a:effectLst/>
                          <a:uLnTx/>
                          <a:uFillTx/>
                        </a:rPr>
                        <a:t>March 12</a:t>
                      </a:r>
                      <a:endParaRPr kumimoji="0" lang="en-US" sz="2400" b="0" i="0" u="none" strike="noStrike" kern="1200" cap="none" spc="0" normalizeH="0" baseline="0" noProof="0">
                        <a:ln>
                          <a:noFill/>
                        </a:ln>
                        <a:solidFill>
                          <a:srgbClr val="003764"/>
                        </a:solidFill>
                        <a:effectLst/>
                        <a:uLnTx/>
                        <a:uFillTx/>
                        <a:latin typeface="Franklin Gothic Book"/>
                        <a:ea typeface="+mn-ea"/>
                        <a:cs typeface="+mn-cs"/>
                      </a:endParaRPr>
                    </a:p>
                  </a:txBody>
                  <a:tcPr anchor="ctr"/>
                </a:tc>
                <a:tc>
                  <a:txBody>
                    <a:bodyPr/>
                    <a:lstStyle/>
                    <a:p>
                      <a:pPr algn="ctr"/>
                      <a:r>
                        <a:rPr lang="en-US" sz="2400"/>
                        <a:t>April 16</a:t>
                      </a:r>
                    </a:p>
                  </a:txBody>
                  <a:tcPr anchor="ctr"/>
                </a:tc>
                <a:tc>
                  <a:txBody>
                    <a:bodyPr/>
                    <a:lstStyle/>
                    <a:p>
                      <a:pPr algn="ctr"/>
                      <a:r>
                        <a:rPr lang="en-US" sz="2400"/>
                        <a:t>Sept. 17*</a:t>
                      </a:r>
                    </a:p>
                  </a:txBody>
                  <a:tcPr anchor="ctr"/>
                </a:tc>
                <a:extLst>
                  <a:ext uri="{0D108BD9-81ED-4DB2-BD59-A6C34878D82A}">
                    <a16:rowId xmlns:a16="http://schemas.microsoft.com/office/drawing/2014/main" val="1701511725"/>
                  </a:ext>
                </a:extLst>
              </a:tr>
            </a:tbl>
          </a:graphicData>
        </a:graphic>
      </p:graphicFrame>
      <p:sp>
        <p:nvSpPr>
          <p:cNvPr id="4" name="Slide Number Placeholder 3">
            <a:extLst>
              <a:ext uri="{FF2B5EF4-FFF2-40B4-BE49-F238E27FC236}">
                <a16:creationId xmlns:a16="http://schemas.microsoft.com/office/drawing/2014/main" id="{A38A23FC-46CA-8469-ACC6-7FA5A549456C}"/>
              </a:ext>
            </a:extLst>
          </p:cNvPr>
          <p:cNvSpPr>
            <a:spLocks noGrp="1"/>
          </p:cNvSpPr>
          <p:nvPr>
            <p:ph type="sldNum" sz="quarter" idx="12"/>
          </p:nvPr>
        </p:nvSpPr>
        <p:spPr/>
        <p:txBody>
          <a:bodyPr/>
          <a:lstStyle/>
          <a:p>
            <a:fld id="{DEE5BC03-7CE3-4FE3-BC0A-0ACCA8AC1F24}" type="slidenum">
              <a:rPr lang="en-US" smtClean="0"/>
              <a:pPr/>
              <a:t>4</a:t>
            </a:fld>
            <a:endParaRPr lang="en-US"/>
          </a:p>
        </p:txBody>
      </p:sp>
      <p:sp>
        <p:nvSpPr>
          <p:cNvPr id="5" name="TextBox 4">
            <a:extLst>
              <a:ext uri="{FF2B5EF4-FFF2-40B4-BE49-F238E27FC236}">
                <a16:creationId xmlns:a16="http://schemas.microsoft.com/office/drawing/2014/main" id="{7FB5B67A-99E4-880B-7033-9D4528A3DDAA}"/>
              </a:ext>
            </a:extLst>
          </p:cNvPr>
          <p:cNvSpPr txBox="1"/>
          <p:nvPr/>
        </p:nvSpPr>
        <p:spPr>
          <a:xfrm>
            <a:off x="431349" y="6219354"/>
            <a:ext cx="4572000" cy="276999"/>
          </a:xfrm>
          <a:prstGeom prst="rect">
            <a:avLst/>
          </a:prstGeom>
          <a:noFill/>
        </p:spPr>
        <p:txBody>
          <a:bodyPr wrap="square">
            <a:spAutoFit/>
          </a:bodyPr>
          <a:lstStyle/>
          <a:p>
            <a:r>
              <a:rPr lang="en-US" sz="1200"/>
              <a:t>* Depending on availability of funds</a:t>
            </a:r>
          </a:p>
        </p:txBody>
      </p:sp>
    </p:spTree>
    <p:extLst>
      <p:ext uri="{BB962C8B-B14F-4D97-AF65-F5344CB8AC3E}">
        <p14:creationId xmlns:p14="http://schemas.microsoft.com/office/powerpoint/2010/main" val="12989295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352F4-1C49-B67F-F406-042A176FFFE4}"/>
              </a:ext>
            </a:extLst>
          </p:cNvPr>
          <p:cNvSpPr>
            <a:spLocks noGrp="1"/>
          </p:cNvSpPr>
          <p:nvPr>
            <p:ph type="title"/>
          </p:nvPr>
        </p:nvSpPr>
        <p:spPr>
          <a:xfrm>
            <a:off x="214168" y="1709744"/>
            <a:ext cx="9210388" cy="2852737"/>
          </a:xfrm>
        </p:spPr>
        <p:txBody>
          <a:bodyPr/>
          <a:lstStyle/>
          <a:p>
            <a:r>
              <a:rPr lang="en-US"/>
              <a:t>Frequently asked questions</a:t>
            </a:r>
          </a:p>
        </p:txBody>
      </p:sp>
      <p:sp>
        <p:nvSpPr>
          <p:cNvPr id="3" name="Text Placeholder 2">
            <a:extLst>
              <a:ext uri="{FF2B5EF4-FFF2-40B4-BE49-F238E27FC236}">
                <a16:creationId xmlns:a16="http://schemas.microsoft.com/office/drawing/2014/main" id="{BCF771B2-F3A5-AB37-F5DB-BC98B0E96FAF}"/>
              </a:ext>
            </a:extLst>
          </p:cNvPr>
          <p:cNvSpPr>
            <a:spLocks noGrp="1"/>
          </p:cNvSpPr>
          <p:nvPr>
            <p:ph type="body" idx="1"/>
          </p:nvPr>
        </p:nvSpPr>
        <p:spPr>
          <a:xfrm>
            <a:off x="214168" y="4551369"/>
            <a:ext cx="8270588" cy="1500187"/>
          </a:xfrm>
        </p:spPr>
        <p:txBody>
          <a:bodyPr lIns="91440" tIns="45720" rIns="91440" bIns="45720" anchor="t"/>
          <a:lstStyle/>
          <a:p>
            <a:r>
              <a:rPr lang="en-US"/>
              <a:t>Tips for Successful Applications</a:t>
            </a:r>
          </a:p>
        </p:txBody>
      </p:sp>
      <p:sp>
        <p:nvSpPr>
          <p:cNvPr id="4" name="Slide Number Placeholder 3">
            <a:extLst>
              <a:ext uri="{FF2B5EF4-FFF2-40B4-BE49-F238E27FC236}">
                <a16:creationId xmlns:a16="http://schemas.microsoft.com/office/drawing/2014/main" id="{4588C6F0-FCAB-212E-36A9-312B934F0620}"/>
              </a:ext>
            </a:extLst>
          </p:cNvPr>
          <p:cNvSpPr>
            <a:spLocks noGrp="1"/>
          </p:cNvSpPr>
          <p:nvPr>
            <p:ph type="sldNum" sz="quarter" idx="12"/>
          </p:nvPr>
        </p:nvSpPr>
        <p:spPr/>
        <p:txBody>
          <a:bodyPr/>
          <a:lstStyle/>
          <a:p>
            <a:fld id="{DEE5BC03-7CE3-4FE3-BC0A-0ACCA8AC1F24}" type="slidenum">
              <a:rPr lang="en-US" smtClean="0"/>
              <a:pPr/>
              <a:t>40</a:t>
            </a:fld>
            <a:endParaRPr lang="en-US"/>
          </a:p>
        </p:txBody>
      </p:sp>
    </p:spTree>
    <p:extLst>
      <p:ext uri="{BB962C8B-B14F-4D97-AF65-F5344CB8AC3E}">
        <p14:creationId xmlns:p14="http://schemas.microsoft.com/office/powerpoint/2010/main" val="11486724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890F2-1DE3-6A5A-18A5-C30A73333A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395926-7CE4-D25F-5B16-204484DA9CA5}"/>
              </a:ext>
            </a:extLst>
          </p:cNvPr>
          <p:cNvSpPr>
            <a:spLocks noGrp="1"/>
          </p:cNvSpPr>
          <p:nvPr>
            <p:ph type="title"/>
          </p:nvPr>
        </p:nvSpPr>
        <p:spPr/>
        <p:txBody>
          <a:bodyPr/>
          <a:lstStyle/>
          <a:p>
            <a:r>
              <a:rPr lang="en-US"/>
              <a:t>administration</a:t>
            </a:r>
          </a:p>
        </p:txBody>
      </p:sp>
      <p:sp>
        <p:nvSpPr>
          <p:cNvPr id="3" name="Content Placeholder 2">
            <a:extLst>
              <a:ext uri="{FF2B5EF4-FFF2-40B4-BE49-F238E27FC236}">
                <a16:creationId xmlns:a16="http://schemas.microsoft.com/office/drawing/2014/main" id="{BBBD7B92-E7E3-6FC9-BFC2-9BF16E01C294}"/>
              </a:ext>
            </a:extLst>
          </p:cNvPr>
          <p:cNvSpPr>
            <a:spLocks noGrp="1"/>
          </p:cNvSpPr>
          <p:nvPr>
            <p:ph idx="1"/>
          </p:nvPr>
        </p:nvSpPr>
        <p:spPr/>
        <p:txBody>
          <a:bodyPr lIns="91440" tIns="45720" rIns="91440" bIns="45720" anchor="t"/>
          <a:lstStyle/>
          <a:p>
            <a:r>
              <a:rPr lang="en-US">
                <a:solidFill>
                  <a:schemeClr val="tx1"/>
                </a:solidFill>
                <a:latin typeface="Franklin Gothic Book"/>
                <a:cs typeface="Segoe UI"/>
              </a:rPr>
              <a:t>Administrative activities are those activities necessary for the effective and efficient performance of the college’s duties under Perkins, including the supervision of such activities.</a:t>
            </a:r>
          </a:p>
          <a:p>
            <a:r>
              <a:rPr lang="en-US">
                <a:solidFill>
                  <a:schemeClr val="tx1"/>
                </a:solidFill>
                <a:latin typeface="Franklin Gothic Book"/>
                <a:cs typeface="Segoe UI"/>
              </a:rPr>
              <a:t>Any cost that supports the management of the Perkins program is administrative in nature. </a:t>
            </a:r>
            <a:endParaRPr lang="en-US">
              <a:solidFill>
                <a:schemeClr val="tx1"/>
              </a:solidFill>
              <a:latin typeface="Franklin Gothic Book"/>
            </a:endParaRPr>
          </a:p>
          <a:p>
            <a:r>
              <a:rPr lang="en-US">
                <a:solidFill>
                  <a:schemeClr val="tx1"/>
                </a:solidFill>
                <a:cs typeface="Segoe UI"/>
              </a:rPr>
              <a:t>Additional Questions contact: </a:t>
            </a:r>
            <a:r>
              <a:rPr lang="en-US">
                <a:solidFill>
                  <a:schemeClr val="tx1"/>
                </a:solidFill>
                <a:cs typeface="Segoe UI"/>
                <a:hlinkClick r:id="rId3">
                  <a:extLst>
                    <a:ext uri="{A12FA001-AC4F-418D-AE19-62706E023703}">
                      <ahyp:hlinkClr xmlns:ahyp="http://schemas.microsoft.com/office/drawing/2018/hyperlinkcolor" val="tx"/>
                    </a:ext>
                  </a:extLst>
                </a:hlinkClick>
              </a:rPr>
              <a:t>Melanie Kielich</a:t>
            </a:r>
            <a:endParaRPr lang="en-US">
              <a:solidFill>
                <a:schemeClr val="tx1"/>
              </a:solidFill>
              <a:cs typeface="Segoe UI"/>
            </a:endParaRPr>
          </a:p>
          <a:p>
            <a:endParaRPr lang="en-US"/>
          </a:p>
        </p:txBody>
      </p:sp>
      <p:sp>
        <p:nvSpPr>
          <p:cNvPr id="4" name="Slide Number Placeholder 3">
            <a:extLst>
              <a:ext uri="{FF2B5EF4-FFF2-40B4-BE49-F238E27FC236}">
                <a16:creationId xmlns:a16="http://schemas.microsoft.com/office/drawing/2014/main" id="{ECE09A94-94AD-97E7-B17C-8E8A70A294A2}"/>
              </a:ext>
            </a:extLst>
          </p:cNvPr>
          <p:cNvSpPr>
            <a:spLocks noGrp="1"/>
          </p:cNvSpPr>
          <p:nvPr>
            <p:ph type="sldNum" sz="quarter" idx="12"/>
          </p:nvPr>
        </p:nvSpPr>
        <p:spPr/>
        <p:txBody>
          <a:bodyPr/>
          <a:lstStyle/>
          <a:p>
            <a:fld id="{DEE5BC03-7CE3-4FE3-BC0A-0ACCA8AC1F24}" type="slidenum">
              <a:rPr lang="en-US" smtClean="0"/>
              <a:pPr/>
              <a:t>41</a:t>
            </a:fld>
            <a:endParaRPr lang="en-US"/>
          </a:p>
        </p:txBody>
      </p:sp>
    </p:spTree>
    <p:extLst>
      <p:ext uri="{BB962C8B-B14F-4D97-AF65-F5344CB8AC3E}">
        <p14:creationId xmlns:p14="http://schemas.microsoft.com/office/powerpoint/2010/main" val="4190442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lIns="91440" tIns="45720" rIns="91440" bIns="45720" anchor="t"/>
          <a:lstStyle/>
          <a:p>
            <a:r>
              <a:rPr lang="en-US"/>
              <a:t>assurances</a:t>
            </a:r>
          </a:p>
        </p:txBody>
      </p:sp>
      <p:sp>
        <p:nvSpPr>
          <p:cNvPr id="3" name="Content Placeholder 2"/>
          <p:cNvSpPr>
            <a:spLocks noGrp="1"/>
          </p:cNvSpPr>
          <p:nvPr>
            <p:ph idx="1"/>
          </p:nvPr>
        </p:nvSpPr>
        <p:spPr>
          <a:xfrm>
            <a:off x="536860" y="2415155"/>
            <a:ext cx="8540175" cy="3757046"/>
          </a:xfrm>
        </p:spPr>
        <p:txBody>
          <a:bodyPr lIns="91440" tIns="45720" rIns="91440" bIns="45720" anchor="t"/>
          <a:lstStyle/>
          <a:p>
            <a:pPr marL="0" indent="0">
              <a:buNone/>
            </a:pPr>
            <a:r>
              <a:rPr lang="en-US"/>
              <a:t>Find the FY27 Assurances in the Assurances tab in OGMS</a:t>
            </a:r>
          </a:p>
          <a:p>
            <a:pPr marL="514350" indent="-514350">
              <a:buAutoNum type="arabicPeriod"/>
            </a:pPr>
            <a:r>
              <a:rPr lang="en-US"/>
              <a:t>Download form and complete</a:t>
            </a:r>
          </a:p>
          <a:p>
            <a:pPr lvl="1"/>
            <a:r>
              <a:rPr lang="en-US" sz="2800"/>
              <a:t>Perkins Plan--</a:t>
            </a:r>
            <a:r>
              <a:rPr lang="en-US" sz="2800" b="1"/>
              <a:t>2</a:t>
            </a:r>
            <a:r>
              <a:rPr lang="en-US" sz="2800"/>
              <a:t> signatures </a:t>
            </a:r>
          </a:p>
          <a:p>
            <a:pPr lvl="1"/>
            <a:r>
              <a:rPr lang="en-US" sz="2800"/>
              <a:t>Corrections Education--</a:t>
            </a:r>
            <a:r>
              <a:rPr lang="en-US" sz="2800" b="1"/>
              <a:t>3</a:t>
            </a:r>
            <a:r>
              <a:rPr lang="en-US" sz="2800"/>
              <a:t> signatures</a:t>
            </a:r>
          </a:p>
          <a:p>
            <a:pPr marL="514350" indent="-514350">
              <a:buAutoNum type="arabicPeriod"/>
            </a:pPr>
            <a:r>
              <a:rPr lang="en-US"/>
              <a:t>Upload the Assurances to the Attachment tab in OGMS</a:t>
            </a:r>
          </a:p>
          <a:p>
            <a:pPr marL="514350" indent="-514350">
              <a:buAutoNum type="arabicPeriod"/>
            </a:pPr>
            <a:r>
              <a:rPr lang="en-US"/>
              <a:t>Keep the document on file at your institution</a:t>
            </a:r>
            <a:endParaRPr lang="en-US" sz="2800"/>
          </a:p>
          <a:p>
            <a:pPr>
              <a:buAutoNum type="arabicPeriod"/>
            </a:pPr>
            <a:endParaRPr lang="en-US"/>
          </a:p>
        </p:txBody>
      </p:sp>
      <p:sp>
        <p:nvSpPr>
          <p:cNvPr id="4" name="Slide Number Placeholder 3"/>
          <p:cNvSpPr>
            <a:spLocks noGrp="1"/>
          </p:cNvSpPr>
          <p:nvPr>
            <p:ph type="sldNum" sz="quarter" idx="12"/>
          </p:nvPr>
        </p:nvSpPr>
        <p:spPr/>
        <p:txBody>
          <a:bodyPr/>
          <a:lstStyle/>
          <a:p>
            <a:fld id="{DEE5BC03-7CE3-4FE3-BC0A-0ACCA8AC1F24}" type="slidenum">
              <a:rPr lang="en-US" smtClean="0"/>
              <a:pPr/>
              <a:t>42</a:t>
            </a:fld>
            <a:endParaRPr lang="en-US"/>
          </a:p>
        </p:txBody>
      </p:sp>
    </p:spTree>
    <p:extLst>
      <p:ext uri="{BB962C8B-B14F-4D97-AF65-F5344CB8AC3E}">
        <p14:creationId xmlns:p14="http://schemas.microsoft.com/office/powerpoint/2010/main" val="33398780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B4587-2C66-0519-A1D4-1DD3E1920833}"/>
              </a:ext>
            </a:extLst>
          </p:cNvPr>
          <p:cNvSpPr>
            <a:spLocks noGrp="1"/>
          </p:cNvSpPr>
          <p:nvPr>
            <p:ph type="title"/>
          </p:nvPr>
        </p:nvSpPr>
        <p:spPr>
          <a:xfrm>
            <a:off x="536860" y="1549936"/>
            <a:ext cx="8485220" cy="797070"/>
          </a:xfrm>
        </p:spPr>
        <p:txBody>
          <a:bodyPr/>
          <a:lstStyle/>
          <a:p>
            <a:r>
              <a:rPr lang="en-US"/>
              <a:t>Career and Technical Student Organization (CTSO)</a:t>
            </a:r>
          </a:p>
        </p:txBody>
      </p:sp>
      <p:sp>
        <p:nvSpPr>
          <p:cNvPr id="3" name="Content Placeholder 2">
            <a:extLst>
              <a:ext uri="{FF2B5EF4-FFF2-40B4-BE49-F238E27FC236}">
                <a16:creationId xmlns:a16="http://schemas.microsoft.com/office/drawing/2014/main" id="{FCEA7F73-C75E-4A96-8DBC-127358FE5B78}"/>
              </a:ext>
            </a:extLst>
          </p:cNvPr>
          <p:cNvSpPr>
            <a:spLocks noGrp="1"/>
          </p:cNvSpPr>
          <p:nvPr>
            <p:ph idx="1"/>
          </p:nvPr>
        </p:nvSpPr>
        <p:spPr>
          <a:xfrm>
            <a:off x="536860" y="2845654"/>
            <a:ext cx="8336975" cy="3757046"/>
          </a:xfrm>
        </p:spPr>
        <p:txBody>
          <a:bodyPr lIns="91440" tIns="45720" rIns="91440" bIns="45720" anchor="t"/>
          <a:lstStyle/>
          <a:p>
            <a:pPr marL="0" indent="0">
              <a:buNone/>
            </a:pPr>
            <a:r>
              <a:rPr lang="en-US"/>
              <a:t>Requirements:</a:t>
            </a:r>
          </a:p>
          <a:p>
            <a:r>
              <a:rPr lang="en-US"/>
              <a:t>State, Regional, or National Affiliation</a:t>
            </a:r>
          </a:p>
          <a:p>
            <a:r>
              <a:rPr lang="en-US"/>
              <a:t>Leadership or Technical Skills Competition</a:t>
            </a:r>
          </a:p>
          <a:p>
            <a:pPr marL="0" indent="0">
              <a:spcBef>
                <a:spcPts val="0"/>
              </a:spcBef>
              <a:buNone/>
            </a:pPr>
            <a:endParaRPr lang="en-US"/>
          </a:p>
          <a:p>
            <a:pPr marL="0" indent="0">
              <a:spcBef>
                <a:spcPts val="0"/>
              </a:spcBef>
              <a:buNone/>
            </a:pPr>
            <a:r>
              <a:rPr lang="en-US"/>
              <a:t>Focus: </a:t>
            </a:r>
          </a:p>
          <a:p>
            <a:r>
              <a:rPr lang="en-US"/>
              <a:t>Preparation and participation in competitions</a:t>
            </a:r>
          </a:p>
          <a:p>
            <a:r>
              <a:rPr lang="en-US"/>
              <a:t>Increase participation of students in non-trad fields and special populations</a:t>
            </a:r>
          </a:p>
          <a:p>
            <a:pPr marL="0" indent="0">
              <a:buNone/>
            </a:pPr>
            <a:endParaRPr lang="en-US"/>
          </a:p>
        </p:txBody>
      </p:sp>
      <p:sp>
        <p:nvSpPr>
          <p:cNvPr id="4" name="Slide Number Placeholder 3">
            <a:extLst>
              <a:ext uri="{FF2B5EF4-FFF2-40B4-BE49-F238E27FC236}">
                <a16:creationId xmlns:a16="http://schemas.microsoft.com/office/drawing/2014/main" id="{982D2ADA-6F58-6E33-A8EF-3DD8440A653D}"/>
              </a:ext>
            </a:extLst>
          </p:cNvPr>
          <p:cNvSpPr>
            <a:spLocks noGrp="1"/>
          </p:cNvSpPr>
          <p:nvPr>
            <p:ph type="sldNum" sz="quarter" idx="12"/>
          </p:nvPr>
        </p:nvSpPr>
        <p:spPr/>
        <p:txBody>
          <a:bodyPr/>
          <a:lstStyle/>
          <a:p>
            <a:fld id="{DEE5BC03-7CE3-4FE3-BC0A-0ACCA8AC1F24}" type="slidenum">
              <a:rPr lang="en-US" smtClean="0"/>
              <a:pPr/>
              <a:t>43</a:t>
            </a:fld>
            <a:endParaRPr lang="en-US"/>
          </a:p>
        </p:txBody>
      </p:sp>
    </p:spTree>
    <p:extLst>
      <p:ext uri="{BB962C8B-B14F-4D97-AF65-F5344CB8AC3E}">
        <p14:creationId xmlns:p14="http://schemas.microsoft.com/office/powerpoint/2010/main" val="39032486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0A275-9A39-EC0C-1BC6-36DC127D75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6AAACD-E752-4F93-DC7B-3118E1198AAD}"/>
              </a:ext>
            </a:extLst>
          </p:cNvPr>
          <p:cNvSpPr>
            <a:spLocks noGrp="1"/>
          </p:cNvSpPr>
          <p:nvPr>
            <p:ph type="title"/>
          </p:nvPr>
        </p:nvSpPr>
        <p:spPr>
          <a:xfrm>
            <a:off x="536860" y="1549936"/>
            <a:ext cx="8336975" cy="767136"/>
          </a:xfrm>
        </p:spPr>
        <p:txBody>
          <a:bodyPr lIns="91440" tIns="45720" rIns="91440" bIns="45720" anchor="t"/>
          <a:lstStyle/>
          <a:p>
            <a:r>
              <a:rPr lang="en-US"/>
              <a:t>Direct assistance</a:t>
            </a:r>
          </a:p>
        </p:txBody>
      </p:sp>
      <p:sp>
        <p:nvSpPr>
          <p:cNvPr id="3" name="Content Placeholder 2">
            <a:extLst>
              <a:ext uri="{FF2B5EF4-FFF2-40B4-BE49-F238E27FC236}">
                <a16:creationId xmlns:a16="http://schemas.microsoft.com/office/drawing/2014/main" id="{C22474B2-5E17-34B1-2CBC-EC9AB23048CD}"/>
              </a:ext>
            </a:extLst>
          </p:cNvPr>
          <p:cNvSpPr>
            <a:spLocks noGrp="1"/>
          </p:cNvSpPr>
          <p:nvPr>
            <p:ph idx="1"/>
          </p:nvPr>
        </p:nvSpPr>
        <p:spPr>
          <a:xfrm>
            <a:off x="536860" y="2170613"/>
            <a:ext cx="8336975" cy="4014927"/>
          </a:xfrm>
        </p:spPr>
        <p:txBody>
          <a:bodyPr lIns="91440" tIns="45720" rIns="91440" bIns="45720" anchor="t"/>
          <a:lstStyle/>
          <a:p>
            <a:pPr>
              <a:buFont typeface="Arial"/>
              <a:buChar char="•"/>
            </a:pPr>
            <a:r>
              <a:rPr lang="en-US" sz="2600">
                <a:cs typeface="Segoe UI"/>
              </a:rPr>
              <a:t>Assistance may only be provided to an individual to the extent that it is needed to address barriers to the individual's successful participation in CTE programs.</a:t>
            </a:r>
            <a:endParaRPr lang="en-US" sz="2600"/>
          </a:p>
          <a:p>
            <a:pPr>
              <a:buFont typeface="Arial"/>
              <a:buChar char="•"/>
            </a:pPr>
            <a:r>
              <a:rPr lang="en-US" sz="2600">
                <a:cs typeface="Segoe UI"/>
              </a:rPr>
              <a:t>Direct financial assistance for individuals must be a part of a broader, more generally focused effort to address the needs of individuals who are members of special populations. </a:t>
            </a:r>
            <a:endParaRPr lang="en-US" sz="2600"/>
          </a:p>
          <a:p>
            <a:pPr>
              <a:buFont typeface="Arial"/>
              <a:buChar char="•"/>
            </a:pPr>
            <a:r>
              <a:rPr lang="en-US" sz="2600">
                <a:cs typeface="Segoe UI"/>
              </a:rPr>
              <a:t>Funds must be used to supplement, and not supplant, assistance that is otherwise available from non-federal and other federal sources. Grant funds may not be given directly to a student.</a:t>
            </a:r>
            <a:endParaRPr lang="en-US" sz="2600"/>
          </a:p>
        </p:txBody>
      </p:sp>
      <p:sp>
        <p:nvSpPr>
          <p:cNvPr id="4" name="Slide Number Placeholder 3">
            <a:extLst>
              <a:ext uri="{FF2B5EF4-FFF2-40B4-BE49-F238E27FC236}">
                <a16:creationId xmlns:a16="http://schemas.microsoft.com/office/drawing/2014/main" id="{7190B603-56D0-0F7B-09C5-6B1AA32ABE08}"/>
              </a:ext>
            </a:extLst>
          </p:cNvPr>
          <p:cNvSpPr>
            <a:spLocks noGrp="1"/>
          </p:cNvSpPr>
          <p:nvPr>
            <p:ph type="sldNum" sz="quarter" idx="12"/>
          </p:nvPr>
        </p:nvSpPr>
        <p:spPr/>
        <p:txBody>
          <a:bodyPr/>
          <a:lstStyle/>
          <a:p>
            <a:fld id="{DEE5BC03-7CE3-4FE3-BC0A-0ACCA8AC1F24}" type="slidenum">
              <a:rPr lang="en-US" smtClean="0"/>
              <a:pPr/>
              <a:t>44</a:t>
            </a:fld>
            <a:endParaRPr lang="en-US"/>
          </a:p>
        </p:txBody>
      </p:sp>
    </p:spTree>
    <p:extLst>
      <p:ext uri="{BB962C8B-B14F-4D97-AF65-F5344CB8AC3E}">
        <p14:creationId xmlns:p14="http://schemas.microsoft.com/office/powerpoint/2010/main" val="23205797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F18B5-642C-D30E-8AEA-A1A568700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2B35D2-59B7-4343-7071-45A32A1F091B}"/>
              </a:ext>
            </a:extLst>
          </p:cNvPr>
          <p:cNvSpPr>
            <a:spLocks noGrp="1"/>
          </p:cNvSpPr>
          <p:nvPr>
            <p:ph type="title"/>
          </p:nvPr>
        </p:nvSpPr>
        <p:spPr>
          <a:xfrm>
            <a:off x="536860" y="1549936"/>
            <a:ext cx="8336975" cy="767136"/>
          </a:xfrm>
        </p:spPr>
        <p:txBody>
          <a:bodyPr lIns="91440" tIns="45720" rIns="91440" bIns="45720" anchor="t"/>
          <a:lstStyle/>
          <a:p>
            <a:r>
              <a:rPr lang="en-US"/>
              <a:t>Direct assistance</a:t>
            </a:r>
          </a:p>
        </p:txBody>
      </p:sp>
      <p:sp>
        <p:nvSpPr>
          <p:cNvPr id="3" name="Content Placeholder 2">
            <a:extLst>
              <a:ext uri="{FF2B5EF4-FFF2-40B4-BE49-F238E27FC236}">
                <a16:creationId xmlns:a16="http://schemas.microsoft.com/office/drawing/2014/main" id="{E1C039A3-092B-B610-0BE8-99E5ABC9E194}"/>
              </a:ext>
            </a:extLst>
          </p:cNvPr>
          <p:cNvSpPr>
            <a:spLocks noGrp="1"/>
          </p:cNvSpPr>
          <p:nvPr>
            <p:ph idx="1"/>
          </p:nvPr>
        </p:nvSpPr>
        <p:spPr>
          <a:xfrm>
            <a:off x="536860" y="2170613"/>
            <a:ext cx="8336975" cy="4014927"/>
          </a:xfrm>
        </p:spPr>
        <p:txBody>
          <a:bodyPr lIns="91440" tIns="45720" rIns="91440" bIns="45720" anchor="t"/>
          <a:lstStyle/>
          <a:p>
            <a:pPr>
              <a:buFont typeface="Arial"/>
              <a:buChar char="•"/>
            </a:pPr>
            <a:r>
              <a:rPr lang="en-US">
                <a:cs typeface="Segoe UI"/>
              </a:rPr>
              <a:t>The </a:t>
            </a:r>
            <a:r>
              <a:rPr lang="en-US" u="sng">
                <a:cs typeface="Segoe UI"/>
              </a:rPr>
              <a:t>application process</a:t>
            </a:r>
            <a:r>
              <a:rPr lang="en-US">
                <a:cs typeface="Segoe UI"/>
              </a:rPr>
              <a:t> must be </a:t>
            </a:r>
            <a:r>
              <a:rPr lang="en-US" u="sng">
                <a:cs typeface="Segoe UI"/>
              </a:rPr>
              <a:t>broadly marketed</a:t>
            </a:r>
            <a:r>
              <a:rPr lang="en-US">
                <a:cs typeface="Segoe UI"/>
              </a:rPr>
              <a:t> and </a:t>
            </a:r>
            <a:r>
              <a:rPr lang="en-US" u="sng">
                <a:cs typeface="Segoe UI"/>
              </a:rPr>
              <a:t>made available to all eligible students</a:t>
            </a:r>
            <a:r>
              <a:rPr lang="en-US">
                <a:cs typeface="Segoe UI"/>
              </a:rPr>
              <a:t>. </a:t>
            </a:r>
            <a:endParaRPr lang="en-US"/>
          </a:p>
          <a:p>
            <a:pPr>
              <a:buFont typeface="Arial"/>
              <a:buChar char="•"/>
            </a:pPr>
            <a:r>
              <a:rPr lang="en-US">
                <a:cs typeface="Segoe UI"/>
              </a:rPr>
              <a:t>Criteria for awarding Perkins funding should be clearly communicated and distribution prioritized by highest need. </a:t>
            </a:r>
            <a:endParaRPr lang="en-US"/>
          </a:p>
          <a:p>
            <a:pPr>
              <a:buFont typeface="Arial"/>
              <a:buChar char="•"/>
            </a:pPr>
            <a:r>
              <a:rPr lang="en-US">
                <a:ea typeface="Times New Roman" panose="02020603050405020304" pitchFamily="18" charset="0"/>
                <a:cs typeface="Segoe UI"/>
              </a:rPr>
              <a:t>College should document processes to include managing late funding awards (non-Perkins)</a:t>
            </a:r>
          </a:p>
          <a:p>
            <a:pPr marL="457200" indent="-457200">
              <a:buFont typeface="Arial"/>
              <a:buChar char="•"/>
            </a:pPr>
            <a:endParaRPr lang="en-US" sz="2400">
              <a:effectLst/>
              <a:ea typeface="Times New Roman" panose="02020603050405020304" pitchFamily="18" charset="0"/>
              <a:cs typeface="Segoe UI"/>
            </a:endParaRPr>
          </a:p>
        </p:txBody>
      </p:sp>
      <p:sp>
        <p:nvSpPr>
          <p:cNvPr id="4" name="Slide Number Placeholder 3">
            <a:extLst>
              <a:ext uri="{FF2B5EF4-FFF2-40B4-BE49-F238E27FC236}">
                <a16:creationId xmlns:a16="http://schemas.microsoft.com/office/drawing/2014/main" id="{07D50AFA-496C-BFE5-7F44-72DBC8B1B97F}"/>
              </a:ext>
            </a:extLst>
          </p:cNvPr>
          <p:cNvSpPr>
            <a:spLocks noGrp="1"/>
          </p:cNvSpPr>
          <p:nvPr>
            <p:ph type="sldNum" sz="quarter" idx="12"/>
          </p:nvPr>
        </p:nvSpPr>
        <p:spPr/>
        <p:txBody>
          <a:bodyPr/>
          <a:lstStyle/>
          <a:p>
            <a:fld id="{DEE5BC03-7CE3-4FE3-BC0A-0ACCA8AC1F24}" type="slidenum">
              <a:rPr lang="en-US" smtClean="0"/>
              <a:pPr/>
              <a:t>45</a:t>
            </a:fld>
            <a:endParaRPr lang="en-US"/>
          </a:p>
        </p:txBody>
      </p:sp>
    </p:spTree>
    <p:extLst>
      <p:ext uri="{BB962C8B-B14F-4D97-AF65-F5344CB8AC3E}">
        <p14:creationId xmlns:p14="http://schemas.microsoft.com/office/powerpoint/2010/main" val="36114312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38F0D-4E04-146D-D042-D4EC497437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70F5A7-1D74-9C6E-0508-E0F19FB56D63}"/>
              </a:ext>
            </a:extLst>
          </p:cNvPr>
          <p:cNvSpPr>
            <a:spLocks noGrp="1"/>
          </p:cNvSpPr>
          <p:nvPr>
            <p:ph type="title"/>
          </p:nvPr>
        </p:nvSpPr>
        <p:spPr>
          <a:xfrm>
            <a:off x="536860" y="1549936"/>
            <a:ext cx="8336975" cy="767136"/>
          </a:xfrm>
        </p:spPr>
        <p:txBody>
          <a:bodyPr/>
          <a:lstStyle/>
          <a:p>
            <a:r>
              <a:rPr lang="en-US"/>
              <a:t>Meal eligibility requirements</a:t>
            </a:r>
          </a:p>
        </p:txBody>
      </p:sp>
      <p:sp>
        <p:nvSpPr>
          <p:cNvPr id="3" name="Content Placeholder 2">
            <a:extLst>
              <a:ext uri="{FF2B5EF4-FFF2-40B4-BE49-F238E27FC236}">
                <a16:creationId xmlns:a16="http://schemas.microsoft.com/office/drawing/2014/main" id="{35EBA896-7BF1-A0A2-7E36-3900B3A20AE3}"/>
              </a:ext>
            </a:extLst>
          </p:cNvPr>
          <p:cNvSpPr>
            <a:spLocks noGrp="1"/>
          </p:cNvSpPr>
          <p:nvPr>
            <p:ph idx="1"/>
          </p:nvPr>
        </p:nvSpPr>
        <p:spPr>
          <a:xfrm>
            <a:off x="536860" y="2170613"/>
            <a:ext cx="8336975" cy="4014927"/>
          </a:xfrm>
        </p:spPr>
        <p:txBody>
          <a:bodyPr lIns="91440" tIns="45720" rIns="91440" bIns="45720" anchor="t"/>
          <a:lstStyle/>
          <a:p>
            <a:pPr marL="457200" indent="-457200">
              <a:buFont typeface="Wingdings"/>
              <a:buChar char="ü"/>
            </a:pPr>
            <a:r>
              <a:rPr lang="en-US" sz="2400">
                <a:effectLst/>
                <a:ea typeface="Times New Roman" panose="02020603050405020304" pitchFamily="18" charset="0"/>
                <a:cs typeface="Segoe UI"/>
              </a:rPr>
              <a:t>Meals can only be provided to elective/appointive officials and state employees</a:t>
            </a:r>
            <a:r>
              <a:rPr lang="en-US" sz="2400">
                <a:ea typeface="Times New Roman" panose="02020603050405020304" pitchFamily="18" charset="0"/>
                <a:cs typeface="Segoe UI"/>
              </a:rPr>
              <a:t> </a:t>
            </a:r>
            <a:endParaRPr lang="en-US" sz="2400">
              <a:effectLst/>
              <a:ea typeface="Times New Roman" panose="02020603050405020304" pitchFamily="18" charset="0"/>
            </a:endParaRPr>
          </a:p>
          <a:p>
            <a:pPr marL="457200" marR="0" lvl="0" indent="-457200">
              <a:buFont typeface="Wingdings"/>
              <a:buChar char="ü"/>
            </a:pPr>
            <a:r>
              <a:rPr lang="en-US" sz="2400">
                <a:effectLst/>
                <a:ea typeface="Times New Roman" panose="02020603050405020304" pitchFamily="18" charset="0"/>
                <a:cs typeface="Segoe UI"/>
              </a:rPr>
              <a:t>Conduct official state business or to provide training to state employees/officials</a:t>
            </a:r>
          </a:p>
          <a:p>
            <a:pPr marL="457200" indent="-457200">
              <a:buFont typeface="Wingdings"/>
              <a:buChar char="ü"/>
            </a:pPr>
            <a:r>
              <a:rPr lang="en-US" sz="2400">
                <a:effectLst/>
                <a:ea typeface="Times New Roman" panose="02020603050405020304" pitchFamily="18" charset="0"/>
                <a:cs typeface="Segoe UI"/>
              </a:rPr>
              <a:t>Meals are an integral part of the business meeting or training session</a:t>
            </a:r>
            <a:r>
              <a:rPr lang="en-US" sz="2400">
                <a:solidFill>
                  <a:srgbClr val="FF0000"/>
                </a:solidFill>
                <a:ea typeface="Times New Roman" panose="02020603050405020304" pitchFamily="18" charset="0"/>
                <a:cs typeface="Segoe UI"/>
              </a:rPr>
              <a:t> </a:t>
            </a:r>
            <a:endParaRPr lang="en-US" sz="2400">
              <a:effectLst/>
              <a:ea typeface="Times New Roman" panose="02020603050405020304" pitchFamily="18" charset="0"/>
            </a:endParaRPr>
          </a:p>
          <a:p>
            <a:pPr marL="457200" marR="0" lvl="0" indent="-457200">
              <a:buFont typeface="Wingdings"/>
              <a:buChar char="ü"/>
            </a:pPr>
            <a:r>
              <a:rPr lang="en-US" sz="2400">
                <a:effectLst/>
                <a:ea typeface="Times New Roman" panose="02020603050405020304" pitchFamily="18" charset="0"/>
                <a:cs typeface="Segoe UI"/>
              </a:rPr>
              <a:t>Meeting or training takes place away from the employee’s or official’s regular workplace</a:t>
            </a:r>
          </a:p>
          <a:p>
            <a:pPr marL="457200" marR="0" lvl="0" indent="-457200">
              <a:buFont typeface="Wingdings"/>
              <a:buChar char="ü"/>
            </a:pPr>
            <a:r>
              <a:rPr lang="en-US" sz="2400">
                <a:effectLst/>
                <a:ea typeface="Times New Roman" panose="02020603050405020304" pitchFamily="18" charset="0"/>
                <a:cs typeface="Segoe UI"/>
              </a:rPr>
              <a:t>The agency obtains an itemized receipt for the actual costs of the meals with meetings</a:t>
            </a:r>
          </a:p>
          <a:p>
            <a:pPr marL="457200" marR="0" lvl="0" indent="-457200">
              <a:buFont typeface="Wingdings"/>
              <a:buChar char="ü"/>
            </a:pPr>
            <a:r>
              <a:rPr lang="en-US" sz="2400">
                <a:effectLst/>
                <a:ea typeface="Times New Roman" panose="02020603050405020304" pitchFamily="18" charset="0"/>
                <a:cs typeface="Segoe UI"/>
              </a:rPr>
              <a:t>Documentation of advance for approval for meals</a:t>
            </a:r>
          </a:p>
        </p:txBody>
      </p:sp>
      <p:sp>
        <p:nvSpPr>
          <p:cNvPr id="4" name="Slide Number Placeholder 3">
            <a:extLst>
              <a:ext uri="{FF2B5EF4-FFF2-40B4-BE49-F238E27FC236}">
                <a16:creationId xmlns:a16="http://schemas.microsoft.com/office/drawing/2014/main" id="{A6A2DC96-63DE-F3FA-AD5F-7E9E931FF1D7}"/>
              </a:ext>
            </a:extLst>
          </p:cNvPr>
          <p:cNvSpPr>
            <a:spLocks noGrp="1"/>
          </p:cNvSpPr>
          <p:nvPr>
            <p:ph type="sldNum" sz="quarter" idx="12"/>
          </p:nvPr>
        </p:nvSpPr>
        <p:spPr/>
        <p:txBody>
          <a:bodyPr/>
          <a:lstStyle/>
          <a:p>
            <a:fld id="{DEE5BC03-7CE3-4FE3-BC0A-0ACCA8AC1F24}" type="slidenum">
              <a:rPr lang="en-US" smtClean="0"/>
              <a:pPr/>
              <a:t>46</a:t>
            </a:fld>
            <a:endParaRPr lang="en-US"/>
          </a:p>
        </p:txBody>
      </p:sp>
    </p:spTree>
    <p:extLst>
      <p:ext uri="{BB962C8B-B14F-4D97-AF65-F5344CB8AC3E}">
        <p14:creationId xmlns:p14="http://schemas.microsoft.com/office/powerpoint/2010/main" val="7607782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6EE00-720E-CB5E-F4DC-F12B763CED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0BC787-66B2-F937-FA1D-88CE7F38DB63}"/>
              </a:ext>
            </a:extLst>
          </p:cNvPr>
          <p:cNvSpPr>
            <a:spLocks noGrp="1"/>
          </p:cNvSpPr>
          <p:nvPr>
            <p:ph type="title"/>
          </p:nvPr>
        </p:nvSpPr>
        <p:spPr/>
        <p:txBody>
          <a:bodyPr lIns="91440" tIns="45720" rIns="91440" bIns="45720" anchor="t"/>
          <a:lstStyle/>
          <a:p>
            <a:r>
              <a:rPr lang="en-US"/>
              <a:t>Membership fees/Subscriptions</a:t>
            </a:r>
          </a:p>
        </p:txBody>
      </p:sp>
      <p:sp>
        <p:nvSpPr>
          <p:cNvPr id="3" name="Content Placeholder 2">
            <a:extLst>
              <a:ext uri="{FF2B5EF4-FFF2-40B4-BE49-F238E27FC236}">
                <a16:creationId xmlns:a16="http://schemas.microsoft.com/office/drawing/2014/main" id="{5997ED80-D7A7-FF95-7886-3231999275E8}"/>
              </a:ext>
            </a:extLst>
          </p:cNvPr>
          <p:cNvSpPr>
            <a:spLocks noGrp="1"/>
          </p:cNvSpPr>
          <p:nvPr>
            <p:ph idx="1"/>
          </p:nvPr>
        </p:nvSpPr>
        <p:spPr>
          <a:xfrm>
            <a:off x="536860" y="2415155"/>
            <a:ext cx="8451913" cy="3757046"/>
          </a:xfrm>
        </p:spPr>
        <p:txBody>
          <a:bodyPr lIns="91440" tIns="45720" rIns="91440" bIns="45720" anchor="t"/>
          <a:lstStyle/>
          <a:p>
            <a:pPr marL="342900" indent="-342900">
              <a:lnSpc>
                <a:spcPct val="150000"/>
              </a:lnSpc>
            </a:pPr>
            <a:r>
              <a:rPr lang="en-US" b="1"/>
              <a:t>Faculty/Staff</a:t>
            </a:r>
            <a:r>
              <a:rPr lang="en-US"/>
              <a:t>: Use College Name or Staff Role</a:t>
            </a:r>
          </a:p>
          <a:p>
            <a:pPr marL="342900" indent="-342900">
              <a:lnSpc>
                <a:spcPct val="150000"/>
              </a:lnSpc>
            </a:pPr>
            <a:r>
              <a:rPr lang="en-US" b="1"/>
              <a:t>Student</a:t>
            </a:r>
            <a:r>
              <a:rPr lang="en-US"/>
              <a:t>: Guidelines for Direct Assistance to Students</a:t>
            </a:r>
          </a:p>
        </p:txBody>
      </p:sp>
      <p:sp>
        <p:nvSpPr>
          <p:cNvPr id="4" name="Slide Number Placeholder 3">
            <a:extLst>
              <a:ext uri="{FF2B5EF4-FFF2-40B4-BE49-F238E27FC236}">
                <a16:creationId xmlns:a16="http://schemas.microsoft.com/office/drawing/2014/main" id="{904DC227-335C-BDF5-4437-16DBE5DE701B}"/>
              </a:ext>
            </a:extLst>
          </p:cNvPr>
          <p:cNvSpPr>
            <a:spLocks noGrp="1"/>
          </p:cNvSpPr>
          <p:nvPr>
            <p:ph type="sldNum" sz="quarter" idx="12"/>
          </p:nvPr>
        </p:nvSpPr>
        <p:spPr/>
        <p:txBody>
          <a:bodyPr/>
          <a:lstStyle/>
          <a:p>
            <a:fld id="{DEE5BC03-7CE3-4FE3-BC0A-0ACCA8AC1F24}" type="slidenum">
              <a:rPr lang="en-US" smtClean="0"/>
              <a:pPr/>
              <a:t>47</a:t>
            </a:fld>
            <a:endParaRPr lang="en-US"/>
          </a:p>
        </p:txBody>
      </p:sp>
    </p:spTree>
    <p:extLst>
      <p:ext uri="{BB962C8B-B14F-4D97-AF65-F5344CB8AC3E}">
        <p14:creationId xmlns:p14="http://schemas.microsoft.com/office/powerpoint/2010/main" val="965740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C6F98-AAC5-409F-995C-90D685B087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0AB948-58E4-94F0-B7E5-6D72D50450AE}"/>
              </a:ext>
            </a:extLst>
          </p:cNvPr>
          <p:cNvSpPr>
            <a:spLocks noGrp="1"/>
          </p:cNvSpPr>
          <p:nvPr>
            <p:ph type="title"/>
          </p:nvPr>
        </p:nvSpPr>
        <p:spPr/>
        <p:txBody>
          <a:bodyPr lIns="91440" tIns="45720" rIns="91440" bIns="45720" anchor="t"/>
          <a:lstStyle/>
          <a:p>
            <a:r>
              <a:rPr lang="en-US" sz="3200"/>
              <a:t>Online Grant Management System</a:t>
            </a:r>
            <a:r>
              <a:rPr lang="en-US" sz="2400"/>
              <a:t> (OGMS)</a:t>
            </a:r>
          </a:p>
        </p:txBody>
      </p:sp>
      <p:sp>
        <p:nvSpPr>
          <p:cNvPr id="3" name="Content Placeholder 2">
            <a:extLst>
              <a:ext uri="{FF2B5EF4-FFF2-40B4-BE49-F238E27FC236}">
                <a16:creationId xmlns:a16="http://schemas.microsoft.com/office/drawing/2014/main" id="{96F1AB4B-428F-B906-867D-E3482BCBBF97}"/>
              </a:ext>
            </a:extLst>
          </p:cNvPr>
          <p:cNvSpPr>
            <a:spLocks noGrp="1"/>
          </p:cNvSpPr>
          <p:nvPr>
            <p:ph idx="1"/>
          </p:nvPr>
        </p:nvSpPr>
        <p:spPr>
          <a:xfrm>
            <a:off x="536860" y="2110355"/>
            <a:ext cx="8489375" cy="4061846"/>
          </a:xfrm>
        </p:spPr>
        <p:txBody>
          <a:bodyPr lIns="91440" tIns="45720" rIns="91440" bIns="45720" anchor="t"/>
          <a:lstStyle/>
          <a:p>
            <a:pPr marL="0" indent="0">
              <a:buNone/>
            </a:pPr>
            <a:r>
              <a:rPr lang="en-US" b="1" dirty="0"/>
              <a:t>Contact</a:t>
            </a:r>
          </a:p>
          <a:p>
            <a:r>
              <a:rPr lang="en-US" sz="2400">
                <a:hlinkClick r:id="rId3"/>
              </a:rPr>
              <a:t>OGMS</a:t>
            </a:r>
            <a:r>
              <a:rPr lang="en-US" sz="2400"/>
              <a:t> </a:t>
            </a:r>
            <a:r>
              <a:rPr lang="en-US" sz="2400">
                <a:hlinkClick r:id="rId4"/>
              </a:rPr>
              <a:t>Security Contact</a:t>
            </a:r>
            <a:r>
              <a:rPr lang="en-US" sz="2400"/>
              <a:t> for access to the 2026-27 Perkins grants </a:t>
            </a:r>
          </a:p>
          <a:p>
            <a:r>
              <a:rPr lang="en-US" sz="2400" dirty="0">
                <a:hlinkClick r:id="rId5"/>
              </a:rPr>
              <a:t>Kari Kauffman</a:t>
            </a:r>
            <a:r>
              <a:rPr lang="en-US" sz="2400" dirty="0"/>
              <a:t>, 360-704-1021, if your Security Contact cannot resolve your question</a:t>
            </a:r>
          </a:p>
          <a:p>
            <a:pPr marL="0" indent="0">
              <a:spcBef>
                <a:spcPts val="0"/>
              </a:spcBef>
              <a:buNone/>
            </a:pPr>
            <a:endParaRPr lang="en-US" b="1" dirty="0"/>
          </a:p>
          <a:p>
            <a:pPr marL="0" indent="0">
              <a:buNone/>
            </a:pPr>
            <a:r>
              <a:rPr lang="en-US" b="1" dirty="0"/>
              <a:t>Resources</a:t>
            </a:r>
            <a:endParaRPr lang="en-US" dirty="0"/>
          </a:p>
          <a:p>
            <a:r>
              <a:rPr lang="en-US" sz="2400" dirty="0">
                <a:hlinkClick r:id="rId6"/>
              </a:rPr>
              <a:t>OGMS User Manual</a:t>
            </a:r>
            <a:r>
              <a:rPr lang="en-US" sz="2400" dirty="0"/>
              <a:t> is available under the  “</a:t>
            </a:r>
            <a:r>
              <a:rPr lang="en-US" sz="2400" dirty="0">
                <a:hlinkClick r:id="rId7"/>
              </a:rPr>
              <a:t>How To</a:t>
            </a:r>
            <a:r>
              <a:rPr lang="en-US" sz="2400" dirty="0"/>
              <a:t>” tab </a:t>
            </a:r>
          </a:p>
          <a:p>
            <a:r>
              <a:rPr lang="en-US" sz="2400" dirty="0">
                <a:hlinkClick r:id="rId8"/>
              </a:rPr>
              <a:t>Perkins Plan/Perkins Webinars</a:t>
            </a:r>
            <a:endParaRPr lang="en-US" sz="2400" dirty="0"/>
          </a:p>
          <a:p>
            <a:pPr lvl="1"/>
            <a:r>
              <a:rPr lang="en-US" dirty="0">
                <a:hlinkClick r:id="rId9"/>
              </a:rPr>
              <a:t>Recording</a:t>
            </a:r>
            <a:r>
              <a:rPr lang="en-US" dirty="0"/>
              <a:t> starting at 1:00:05</a:t>
            </a:r>
          </a:p>
          <a:p>
            <a:endParaRPr lang="en-US" dirty="0"/>
          </a:p>
        </p:txBody>
      </p:sp>
      <p:sp>
        <p:nvSpPr>
          <p:cNvPr id="4" name="Slide Number Placeholder 3">
            <a:extLst>
              <a:ext uri="{FF2B5EF4-FFF2-40B4-BE49-F238E27FC236}">
                <a16:creationId xmlns:a16="http://schemas.microsoft.com/office/drawing/2014/main" id="{B9D5D559-5973-31A1-D088-EACE195BC713}"/>
              </a:ext>
            </a:extLst>
          </p:cNvPr>
          <p:cNvSpPr>
            <a:spLocks noGrp="1"/>
          </p:cNvSpPr>
          <p:nvPr>
            <p:ph type="sldNum" sz="quarter" idx="12"/>
          </p:nvPr>
        </p:nvSpPr>
        <p:spPr/>
        <p:txBody>
          <a:bodyPr/>
          <a:lstStyle/>
          <a:p>
            <a:fld id="{DEE5BC03-7CE3-4FE3-BC0A-0ACCA8AC1F24}" type="slidenum">
              <a:rPr lang="en-US" smtClean="0"/>
              <a:pPr/>
              <a:t>48</a:t>
            </a:fld>
            <a:endParaRPr lang="en-US"/>
          </a:p>
        </p:txBody>
      </p:sp>
    </p:spTree>
    <p:extLst>
      <p:ext uri="{BB962C8B-B14F-4D97-AF65-F5344CB8AC3E}">
        <p14:creationId xmlns:p14="http://schemas.microsoft.com/office/powerpoint/2010/main" val="37720897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F2FBE-A366-866A-7318-6A330F8CFD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0D412B-9D98-989E-7CE6-E80A6B468A66}"/>
              </a:ext>
            </a:extLst>
          </p:cNvPr>
          <p:cNvSpPr>
            <a:spLocks noGrp="1"/>
          </p:cNvSpPr>
          <p:nvPr>
            <p:ph type="title"/>
          </p:nvPr>
        </p:nvSpPr>
        <p:spPr/>
        <p:txBody>
          <a:bodyPr lIns="91440" tIns="45720" rIns="91440" bIns="45720" anchor="t"/>
          <a:lstStyle/>
          <a:p>
            <a:r>
              <a:rPr lang="en-US"/>
              <a:t>Paid Internships/Stipends</a:t>
            </a:r>
          </a:p>
        </p:txBody>
      </p:sp>
      <p:sp>
        <p:nvSpPr>
          <p:cNvPr id="3" name="Content Placeholder 2">
            <a:extLst>
              <a:ext uri="{FF2B5EF4-FFF2-40B4-BE49-F238E27FC236}">
                <a16:creationId xmlns:a16="http://schemas.microsoft.com/office/drawing/2014/main" id="{DF1568AD-5FEB-15F9-1271-C1A088D622B7}"/>
              </a:ext>
            </a:extLst>
          </p:cNvPr>
          <p:cNvSpPr>
            <a:spLocks noGrp="1"/>
          </p:cNvSpPr>
          <p:nvPr>
            <p:ph idx="1"/>
          </p:nvPr>
        </p:nvSpPr>
        <p:spPr/>
        <p:txBody>
          <a:bodyPr lIns="91440" tIns="45720" rIns="91440" bIns="45720" anchor="t"/>
          <a:lstStyle/>
          <a:p>
            <a:r>
              <a:rPr lang="en-US"/>
              <a:t>Paid Internship</a:t>
            </a:r>
          </a:p>
          <a:p>
            <a:pPr lvl="1"/>
            <a:r>
              <a:rPr lang="en-US"/>
              <a:t>Not an acceptable use of funds</a:t>
            </a:r>
          </a:p>
          <a:p>
            <a:pPr lvl="1"/>
            <a:r>
              <a:rPr lang="en-US">
                <a:solidFill>
                  <a:schemeClr val="tx1"/>
                </a:solidFill>
                <a:latin typeface="Franklin Gothic Book"/>
                <a:ea typeface="Calibri"/>
                <a:cs typeface="Calibri"/>
              </a:rPr>
              <a:t>Intent of Perkins is to provide funding for CTE programs and services that indirectly benefit students </a:t>
            </a:r>
          </a:p>
          <a:p>
            <a:r>
              <a:rPr lang="en-US">
                <a:solidFill>
                  <a:schemeClr val="tx1"/>
                </a:solidFill>
                <a:latin typeface="Franklin Gothic Book"/>
                <a:ea typeface="Calibri"/>
                <a:cs typeface="Calibri"/>
              </a:rPr>
              <a:t>Stipends</a:t>
            </a:r>
          </a:p>
          <a:p>
            <a:pPr lvl="1"/>
            <a:r>
              <a:rPr lang="en-US">
                <a:solidFill>
                  <a:schemeClr val="tx1"/>
                </a:solidFill>
                <a:latin typeface="Franklin Gothic Book"/>
                <a:ea typeface="Calibri"/>
                <a:cs typeface="Calibri"/>
              </a:rPr>
              <a:t>Possible</a:t>
            </a:r>
          </a:p>
          <a:p>
            <a:pPr lvl="1"/>
            <a:r>
              <a:rPr lang="en-US">
                <a:solidFill>
                  <a:schemeClr val="tx1"/>
                </a:solidFill>
                <a:latin typeface="Franklin Gothic Book"/>
                <a:ea typeface="Calibri"/>
                <a:cs typeface="Calibri"/>
              </a:rPr>
              <a:t>Align with gap/needs identified CLNA</a:t>
            </a:r>
          </a:p>
          <a:p>
            <a:pPr lvl="1"/>
            <a:r>
              <a:rPr lang="en-US">
                <a:solidFill>
                  <a:schemeClr val="tx1"/>
                </a:solidFill>
                <a:latin typeface="Franklin Gothic Book"/>
                <a:ea typeface="Calibri"/>
                <a:cs typeface="Calibri"/>
              </a:rPr>
              <a:t>Prior written approval needed </a:t>
            </a:r>
          </a:p>
          <a:p>
            <a:pPr lvl="1"/>
            <a:r>
              <a:rPr lang="en-US">
                <a:solidFill>
                  <a:schemeClr val="tx1"/>
                </a:solidFill>
                <a:latin typeface="Franklin Gothic Book"/>
                <a:ea typeface="Calibri"/>
                <a:cs typeface="Calibri"/>
              </a:rPr>
              <a:t>Contact SBCTC</a:t>
            </a:r>
            <a:endParaRPr lang="en-US">
              <a:solidFill>
                <a:schemeClr val="tx1"/>
              </a:solidFill>
            </a:endParaRPr>
          </a:p>
          <a:p>
            <a:pPr lvl="1">
              <a:buFont typeface="Courier New" panose="020B0604020202020204" pitchFamily="34" charset="0"/>
              <a:buChar char="o"/>
            </a:pPr>
            <a:endParaRPr lang="en-US">
              <a:solidFill>
                <a:schemeClr val="tx1"/>
              </a:solidFill>
              <a:latin typeface="Franklin Gothic Book"/>
              <a:ea typeface="Calibri"/>
              <a:cs typeface="Calibri"/>
            </a:endParaRPr>
          </a:p>
        </p:txBody>
      </p:sp>
      <p:sp>
        <p:nvSpPr>
          <p:cNvPr id="4" name="Slide Number Placeholder 3">
            <a:extLst>
              <a:ext uri="{FF2B5EF4-FFF2-40B4-BE49-F238E27FC236}">
                <a16:creationId xmlns:a16="http://schemas.microsoft.com/office/drawing/2014/main" id="{BB79147D-5285-6D3F-B600-6237BF29059A}"/>
              </a:ext>
            </a:extLst>
          </p:cNvPr>
          <p:cNvSpPr>
            <a:spLocks noGrp="1"/>
          </p:cNvSpPr>
          <p:nvPr>
            <p:ph type="sldNum" sz="quarter" idx="12"/>
          </p:nvPr>
        </p:nvSpPr>
        <p:spPr/>
        <p:txBody>
          <a:bodyPr/>
          <a:lstStyle/>
          <a:p>
            <a:fld id="{DEE5BC03-7CE3-4FE3-BC0A-0ACCA8AC1F24}" type="slidenum">
              <a:rPr lang="en-US" smtClean="0"/>
              <a:pPr/>
              <a:t>49</a:t>
            </a:fld>
            <a:endParaRPr lang="en-US"/>
          </a:p>
        </p:txBody>
      </p:sp>
    </p:spTree>
    <p:extLst>
      <p:ext uri="{BB962C8B-B14F-4D97-AF65-F5344CB8AC3E}">
        <p14:creationId xmlns:p14="http://schemas.microsoft.com/office/powerpoint/2010/main" val="2476022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EF11589-1523-C7DB-7D57-BC31E687817E}"/>
              </a:ext>
            </a:extLst>
          </p:cNvPr>
          <p:cNvSpPr>
            <a:spLocks noGrp="1"/>
          </p:cNvSpPr>
          <p:nvPr>
            <p:ph type="title"/>
          </p:nvPr>
        </p:nvSpPr>
        <p:spPr/>
        <p:txBody>
          <a:bodyPr/>
          <a:lstStyle/>
          <a:p>
            <a:r>
              <a:rPr lang="en-US"/>
              <a:t>Perkins plan grant</a:t>
            </a:r>
          </a:p>
        </p:txBody>
      </p:sp>
      <p:sp>
        <p:nvSpPr>
          <p:cNvPr id="4" name="Slide Number Placeholder 3">
            <a:extLst>
              <a:ext uri="{FF2B5EF4-FFF2-40B4-BE49-F238E27FC236}">
                <a16:creationId xmlns:a16="http://schemas.microsoft.com/office/drawing/2014/main" id="{82F71AC0-CA2C-DB36-5487-4838A13BA48B}"/>
              </a:ext>
            </a:extLst>
          </p:cNvPr>
          <p:cNvSpPr>
            <a:spLocks noGrp="1"/>
          </p:cNvSpPr>
          <p:nvPr>
            <p:ph type="sldNum" sz="quarter" idx="12"/>
          </p:nvPr>
        </p:nvSpPr>
        <p:spPr/>
        <p:txBody>
          <a:bodyPr/>
          <a:lstStyle/>
          <a:p>
            <a:fld id="{DEE5BC03-7CE3-4FE3-BC0A-0ACCA8AC1F24}" type="slidenum">
              <a:rPr lang="en-US" smtClean="0"/>
              <a:pPr/>
              <a:t>5</a:t>
            </a:fld>
            <a:endParaRPr lang="en-US"/>
          </a:p>
        </p:txBody>
      </p:sp>
    </p:spTree>
    <p:extLst>
      <p:ext uri="{BB962C8B-B14F-4D97-AF65-F5344CB8AC3E}">
        <p14:creationId xmlns:p14="http://schemas.microsoft.com/office/powerpoint/2010/main" val="15782540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9C822-F3AB-ACA7-B346-797D7F7CFD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250E30-3A5E-4F22-2DF7-999448030C13}"/>
              </a:ext>
            </a:extLst>
          </p:cNvPr>
          <p:cNvSpPr>
            <a:spLocks noGrp="1"/>
          </p:cNvSpPr>
          <p:nvPr>
            <p:ph type="title"/>
          </p:nvPr>
        </p:nvSpPr>
        <p:spPr/>
        <p:txBody>
          <a:bodyPr/>
          <a:lstStyle/>
          <a:p>
            <a:r>
              <a:rPr lang="en-US"/>
              <a:t>Professional development</a:t>
            </a:r>
          </a:p>
        </p:txBody>
      </p:sp>
      <p:sp>
        <p:nvSpPr>
          <p:cNvPr id="3" name="Content Placeholder 2">
            <a:extLst>
              <a:ext uri="{FF2B5EF4-FFF2-40B4-BE49-F238E27FC236}">
                <a16:creationId xmlns:a16="http://schemas.microsoft.com/office/drawing/2014/main" id="{2FECB5E0-01CA-9B0E-B0BE-9695BB006583}"/>
              </a:ext>
            </a:extLst>
          </p:cNvPr>
          <p:cNvSpPr>
            <a:spLocks noGrp="1"/>
          </p:cNvSpPr>
          <p:nvPr>
            <p:ph idx="1"/>
          </p:nvPr>
        </p:nvSpPr>
        <p:spPr/>
        <p:txBody>
          <a:bodyPr lIns="91440" tIns="45720" rIns="91440" bIns="45720" anchor="t"/>
          <a:lstStyle/>
          <a:p>
            <a:r>
              <a:rPr lang="en-US"/>
              <a:t>Sustained, intensive, collaborative, job-embedded, classroom-focused</a:t>
            </a:r>
          </a:p>
          <a:p>
            <a:r>
              <a:rPr lang="en-US"/>
              <a:t>Not stand-alone, 1-day, or short-term workshops</a:t>
            </a:r>
          </a:p>
          <a:p>
            <a:r>
              <a:rPr lang="en-US">
                <a:ea typeface="Calibri"/>
              </a:rPr>
              <a:t>O</a:t>
            </a:r>
            <a:r>
              <a:rPr lang="en-US">
                <a:effectLst/>
                <a:ea typeface="Calibri"/>
              </a:rPr>
              <a:t>ngoing and provides continuing support to staff</a:t>
            </a:r>
          </a:p>
          <a:p>
            <a:r>
              <a:rPr lang="en-US">
                <a:ea typeface="Calibri"/>
              </a:rPr>
              <a:t>Regularly </a:t>
            </a:r>
            <a:r>
              <a:rPr lang="en-US">
                <a:effectLst/>
                <a:ea typeface="Calibri"/>
              </a:rPr>
              <a:t>evaluated for its impact on increased educator effectiveness and improved student </a:t>
            </a:r>
            <a:r>
              <a:rPr lang="en-US">
                <a:ea typeface="Calibri"/>
              </a:rPr>
              <a:t>academic/technical</a:t>
            </a:r>
            <a:r>
              <a:rPr lang="en-US">
                <a:effectLst/>
                <a:ea typeface="Calibri"/>
              </a:rPr>
              <a:t> achievement </a:t>
            </a:r>
            <a:r>
              <a:rPr lang="en-US" sz="2000">
                <a:effectLst/>
                <a:ea typeface="Calibri"/>
              </a:rPr>
              <a:t>(</a:t>
            </a:r>
            <a:r>
              <a:rPr lang="en-US" sz="2000">
                <a:ea typeface="Calibri"/>
              </a:rPr>
              <a:t>Section</a:t>
            </a:r>
            <a:r>
              <a:rPr lang="en-US" sz="2000">
                <a:effectLst/>
                <a:ea typeface="Calibri"/>
              </a:rPr>
              <a:t> 3(40)(B)(viii))</a:t>
            </a:r>
          </a:p>
          <a:p>
            <a:r>
              <a:rPr lang="en-US">
                <a:ea typeface="Calibri"/>
              </a:rPr>
              <a:t>Professional Development Plan</a:t>
            </a:r>
            <a:endParaRPr lang="en-US" sz="2000">
              <a:ea typeface="Calibri"/>
            </a:endParaRPr>
          </a:p>
        </p:txBody>
      </p:sp>
      <p:sp>
        <p:nvSpPr>
          <p:cNvPr id="4" name="Slide Number Placeholder 3">
            <a:extLst>
              <a:ext uri="{FF2B5EF4-FFF2-40B4-BE49-F238E27FC236}">
                <a16:creationId xmlns:a16="http://schemas.microsoft.com/office/drawing/2014/main" id="{791F4ED3-B3D7-4D4C-073E-40515820CF02}"/>
              </a:ext>
            </a:extLst>
          </p:cNvPr>
          <p:cNvSpPr>
            <a:spLocks noGrp="1"/>
          </p:cNvSpPr>
          <p:nvPr>
            <p:ph type="sldNum" sz="quarter" idx="12"/>
          </p:nvPr>
        </p:nvSpPr>
        <p:spPr/>
        <p:txBody>
          <a:bodyPr/>
          <a:lstStyle/>
          <a:p>
            <a:fld id="{DEE5BC03-7CE3-4FE3-BC0A-0ACCA8AC1F24}" type="slidenum">
              <a:rPr lang="en-US" smtClean="0"/>
              <a:pPr/>
              <a:t>50</a:t>
            </a:fld>
            <a:endParaRPr lang="en-US"/>
          </a:p>
        </p:txBody>
      </p:sp>
    </p:spTree>
    <p:extLst>
      <p:ext uri="{BB962C8B-B14F-4D97-AF65-F5344CB8AC3E}">
        <p14:creationId xmlns:p14="http://schemas.microsoft.com/office/powerpoint/2010/main" val="34864639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lIns="91440" tIns="45720" rIns="91440" bIns="45720" anchor="t"/>
          <a:lstStyle/>
          <a:p>
            <a:r>
              <a:rPr lang="en-US"/>
              <a:t>Questions? </a:t>
            </a:r>
          </a:p>
        </p:txBody>
      </p:sp>
      <p:sp>
        <p:nvSpPr>
          <p:cNvPr id="4" name="Slide Number Placeholder 3"/>
          <p:cNvSpPr>
            <a:spLocks noGrp="1"/>
          </p:cNvSpPr>
          <p:nvPr>
            <p:ph type="sldNum" sz="quarter" idx="12"/>
          </p:nvPr>
        </p:nvSpPr>
        <p:spPr/>
        <p:txBody>
          <a:bodyPr/>
          <a:lstStyle/>
          <a:p>
            <a:fld id="{DEE5BC03-7CE3-4FE3-BC0A-0ACCA8AC1F24}" type="slidenum">
              <a:rPr lang="en-US" smtClean="0"/>
              <a:pPr/>
              <a:t>51</a:t>
            </a:fld>
            <a:endParaRPr lang="en-US"/>
          </a:p>
        </p:txBody>
      </p:sp>
    </p:spTree>
    <p:extLst>
      <p:ext uri="{BB962C8B-B14F-4D97-AF65-F5344CB8AC3E}">
        <p14:creationId xmlns:p14="http://schemas.microsoft.com/office/powerpoint/2010/main" val="236596637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Contact Information</a:t>
            </a:r>
          </a:p>
        </p:txBody>
      </p:sp>
      <p:sp>
        <p:nvSpPr>
          <p:cNvPr id="3" name="Text Placeholder 2"/>
          <p:cNvSpPr>
            <a:spLocks noGrp="1"/>
          </p:cNvSpPr>
          <p:nvPr>
            <p:ph type="body" sz="quarter" idx="10"/>
          </p:nvPr>
        </p:nvSpPr>
        <p:spPr/>
        <p:txBody>
          <a:bodyPr lIns="91440" tIns="45720" rIns="91440" bIns="45720" anchor="t"/>
          <a:lstStyle/>
          <a:p>
            <a:pPr marL="0" indent="0">
              <a:spcBef>
                <a:spcPts val="0"/>
              </a:spcBef>
              <a:buNone/>
            </a:pPr>
            <a:r>
              <a:rPr lang="en-US"/>
              <a:t>PROGRAM Questions</a:t>
            </a:r>
          </a:p>
          <a:p>
            <a:pPr indent="0">
              <a:spcBef>
                <a:spcPts val="0"/>
              </a:spcBef>
            </a:pPr>
            <a:r>
              <a:rPr lang="en-US">
                <a:hlinkClick r:id="rId3"/>
              </a:rPr>
              <a:t>Kimberly Ingram</a:t>
            </a:r>
            <a:r>
              <a:rPr lang="en-US"/>
              <a:t>, Program Administrator</a:t>
            </a:r>
          </a:p>
          <a:p>
            <a:pPr indent="0">
              <a:spcBef>
                <a:spcPts val="0"/>
              </a:spcBef>
            </a:pPr>
            <a:r>
              <a:rPr lang="en-US">
                <a:hlinkClick r:id="rId4"/>
              </a:rPr>
              <a:t>Bill Belden</a:t>
            </a:r>
            <a:r>
              <a:rPr lang="en-US"/>
              <a:t>, Policy Associate</a:t>
            </a:r>
          </a:p>
          <a:p>
            <a:pPr marL="0" indent="0">
              <a:spcBef>
                <a:spcPts val="0"/>
              </a:spcBef>
              <a:buNone/>
            </a:pPr>
            <a:endParaRPr lang="en-US"/>
          </a:p>
          <a:p>
            <a:pPr marL="0" indent="0">
              <a:spcBef>
                <a:spcPts val="0"/>
              </a:spcBef>
              <a:buNone/>
            </a:pPr>
            <a:r>
              <a:rPr lang="en-US"/>
              <a:t>BUDGET Questions </a:t>
            </a:r>
          </a:p>
          <a:p>
            <a:pPr indent="0">
              <a:spcBef>
                <a:spcPts val="0"/>
              </a:spcBef>
            </a:pPr>
            <a:r>
              <a:rPr lang="en-US">
                <a:hlinkClick r:id="rId5"/>
              </a:rPr>
              <a:t>Melanie Kielich</a:t>
            </a:r>
            <a:r>
              <a:rPr lang="en-US"/>
              <a:t>, Fiscal Grant Administrator</a:t>
            </a:r>
          </a:p>
          <a:p>
            <a:pPr indent="0">
              <a:spcBef>
                <a:spcPts val="0"/>
              </a:spcBef>
            </a:pPr>
            <a:r>
              <a:rPr lang="en-US">
                <a:hlinkClick r:id="rId6"/>
              </a:rPr>
              <a:t>Denise Costello</a:t>
            </a:r>
            <a:r>
              <a:rPr lang="en-US"/>
              <a:t>, Associate Director Fiscal </a:t>
            </a:r>
            <a:r>
              <a:rPr lang="en-US" err="1"/>
              <a:t>Mgmt</a:t>
            </a:r>
            <a:endParaRPr lang="en-US"/>
          </a:p>
          <a:p>
            <a:pPr marL="0" indent="0">
              <a:spcBef>
                <a:spcPts val="0"/>
              </a:spcBef>
              <a:buNone/>
            </a:pPr>
            <a:endParaRPr lang="en-US"/>
          </a:p>
          <a:p>
            <a:pPr marL="0" indent="0">
              <a:spcBef>
                <a:spcPts val="0"/>
              </a:spcBef>
              <a:buNone/>
            </a:pPr>
            <a:r>
              <a:rPr lang="en-US"/>
              <a:t>OGMS/OBIS Questions</a:t>
            </a:r>
          </a:p>
          <a:p>
            <a:pPr indent="0">
              <a:spcBef>
                <a:spcPts val="0"/>
              </a:spcBef>
            </a:pPr>
            <a:r>
              <a:rPr lang="en-US">
                <a:hlinkClick r:id="rId7"/>
              </a:rPr>
              <a:t>Kari Kauffman</a:t>
            </a:r>
            <a:r>
              <a:rPr lang="en-US"/>
              <a:t>, Program Coordinator</a:t>
            </a:r>
          </a:p>
        </p:txBody>
      </p:sp>
    </p:spTree>
    <p:extLst>
      <p:ext uri="{BB962C8B-B14F-4D97-AF65-F5344CB8AC3E}">
        <p14:creationId xmlns:p14="http://schemas.microsoft.com/office/powerpoint/2010/main" val="4188286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B4A90-F884-6209-9B75-520499CA73C2}"/>
              </a:ext>
            </a:extLst>
          </p:cNvPr>
          <p:cNvSpPr>
            <a:spLocks noGrp="1"/>
          </p:cNvSpPr>
          <p:nvPr>
            <p:ph type="title"/>
          </p:nvPr>
        </p:nvSpPr>
        <p:spPr/>
        <p:txBody>
          <a:bodyPr lIns="91440" tIns="45720" rIns="91440" bIns="45720" anchor="t"/>
          <a:lstStyle/>
          <a:p>
            <a:r>
              <a:rPr lang="en-US"/>
              <a:t>Perkins plan</a:t>
            </a:r>
          </a:p>
        </p:txBody>
      </p:sp>
      <p:sp>
        <p:nvSpPr>
          <p:cNvPr id="3" name="Content Placeholder 2">
            <a:extLst>
              <a:ext uri="{FF2B5EF4-FFF2-40B4-BE49-F238E27FC236}">
                <a16:creationId xmlns:a16="http://schemas.microsoft.com/office/drawing/2014/main" id="{AE170491-062C-2441-7553-BFBDC3233C15}"/>
              </a:ext>
            </a:extLst>
          </p:cNvPr>
          <p:cNvSpPr>
            <a:spLocks noGrp="1"/>
          </p:cNvSpPr>
          <p:nvPr>
            <p:ph idx="1"/>
          </p:nvPr>
        </p:nvSpPr>
        <p:spPr>
          <a:xfrm>
            <a:off x="536859" y="2131070"/>
            <a:ext cx="8336975" cy="3757046"/>
          </a:xfrm>
        </p:spPr>
        <p:txBody>
          <a:bodyPr lIns="91440" tIns="45720" rIns="91440" bIns="45720" anchor="t"/>
          <a:lstStyle/>
          <a:p>
            <a:pPr>
              <a:lnSpc>
                <a:spcPct val="150000"/>
              </a:lnSpc>
            </a:pPr>
            <a:r>
              <a:rPr lang="en-US"/>
              <a:t>Initial Planning Numbers</a:t>
            </a:r>
          </a:p>
          <a:p>
            <a:pPr>
              <a:lnSpc>
                <a:spcPct val="150000"/>
              </a:lnSpc>
            </a:pPr>
            <a:r>
              <a:rPr lang="en-US"/>
              <a:t>Application</a:t>
            </a:r>
          </a:p>
          <a:p>
            <a:pPr>
              <a:lnSpc>
                <a:spcPct val="150000"/>
              </a:lnSpc>
            </a:pPr>
            <a:r>
              <a:rPr lang="en-US"/>
              <a:t>Guidelines</a:t>
            </a:r>
          </a:p>
          <a:p>
            <a:pPr>
              <a:lnSpc>
                <a:spcPct val="150000"/>
              </a:lnSpc>
            </a:pPr>
            <a:r>
              <a:rPr lang="en-US"/>
              <a:t>Budget Requests and CLNA</a:t>
            </a:r>
          </a:p>
          <a:p>
            <a:pPr>
              <a:lnSpc>
                <a:spcPct val="150000"/>
              </a:lnSpc>
            </a:pPr>
            <a:r>
              <a:rPr lang="en-US"/>
              <a:t>Leveraging Perkins Plan Award</a:t>
            </a:r>
          </a:p>
          <a:p>
            <a:endParaRPr lang="en-US"/>
          </a:p>
          <a:p>
            <a:endParaRPr lang="en-US"/>
          </a:p>
          <a:p>
            <a:endParaRPr lang="en-US"/>
          </a:p>
        </p:txBody>
      </p:sp>
      <p:sp>
        <p:nvSpPr>
          <p:cNvPr id="4" name="Slide Number Placeholder 3">
            <a:extLst>
              <a:ext uri="{FF2B5EF4-FFF2-40B4-BE49-F238E27FC236}">
                <a16:creationId xmlns:a16="http://schemas.microsoft.com/office/drawing/2014/main" id="{14D615EC-D80D-9F7A-84EF-92F48DD72241}"/>
              </a:ext>
            </a:extLst>
          </p:cNvPr>
          <p:cNvSpPr>
            <a:spLocks noGrp="1"/>
          </p:cNvSpPr>
          <p:nvPr>
            <p:ph type="sldNum" sz="quarter" idx="12"/>
          </p:nvPr>
        </p:nvSpPr>
        <p:spPr/>
        <p:txBody>
          <a:bodyPr/>
          <a:lstStyle/>
          <a:p>
            <a:fld id="{DEE5BC03-7CE3-4FE3-BC0A-0ACCA8AC1F24}" type="slidenum">
              <a:rPr lang="en-US" smtClean="0"/>
              <a:pPr/>
              <a:t>6</a:t>
            </a:fld>
            <a:endParaRPr lang="en-US"/>
          </a:p>
        </p:txBody>
      </p:sp>
    </p:spTree>
    <p:extLst>
      <p:ext uri="{BB962C8B-B14F-4D97-AF65-F5344CB8AC3E}">
        <p14:creationId xmlns:p14="http://schemas.microsoft.com/office/powerpoint/2010/main" val="32507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DED4F-099C-F9A0-3B67-86A2590C2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FBC473-FA2D-8870-625A-96182F26F88F}"/>
              </a:ext>
            </a:extLst>
          </p:cNvPr>
          <p:cNvSpPr>
            <a:spLocks noGrp="1"/>
          </p:cNvSpPr>
          <p:nvPr>
            <p:ph type="title"/>
          </p:nvPr>
        </p:nvSpPr>
        <p:spPr>
          <a:xfrm>
            <a:off x="486494" y="1251750"/>
            <a:ext cx="7645452" cy="913089"/>
          </a:xfrm>
        </p:spPr>
        <p:txBody>
          <a:bodyPr lIns="91440" tIns="45720" rIns="91440" bIns="45720" anchor="b">
            <a:normAutofit fontScale="90000"/>
          </a:bodyPr>
          <a:lstStyle/>
          <a:p>
            <a:r>
              <a:rPr lang="en-US" sz="3600"/>
              <a:t>Perkins Plan</a:t>
            </a:r>
            <a:r>
              <a:rPr lang="en-US" sz="3600" kern="1200" cap="all" baseline="0">
                <a:latin typeface="+mj-lt"/>
                <a:ea typeface="+mj-ea"/>
                <a:cs typeface="+mj-cs"/>
              </a:rPr>
              <a:t> Grant</a:t>
            </a:r>
            <a:br>
              <a:rPr lang="en-US" sz="2700" kern="1200" cap="all" baseline="0">
                <a:latin typeface="+mj-lt"/>
                <a:ea typeface="+mj-ea"/>
                <a:cs typeface="+mj-cs"/>
              </a:rPr>
            </a:br>
            <a:endParaRPr lang="en-US" sz="2700" kern="1200" cap="all" baseline="0">
              <a:latin typeface="+mj-lt"/>
              <a:ea typeface="+mj-ea"/>
              <a:cs typeface="+mj-cs"/>
            </a:endParaRPr>
          </a:p>
        </p:txBody>
      </p:sp>
      <p:sp>
        <p:nvSpPr>
          <p:cNvPr id="6" name="TextBox 5">
            <a:extLst>
              <a:ext uri="{FF2B5EF4-FFF2-40B4-BE49-F238E27FC236}">
                <a16:creationId xmlns:a16="http://schemas.microsoft.com/office/drawing/2014/main" id="{24D4120F-8CEA-7FDF-DB03-E890FB56B1FF}"/>
              </a:ext>
            </a:extLst>
          </p:cNvPr>
          <p:cNvSpPr txBox="1"/>
          <p:nvPr/>
        </p:nvSpPr>
        <p:spPr>
          <a:xfrm>
            <a:off x="486494" y="6143347"/>
            <a:ext cx="7930142" cy="237703"/>
          </a:xfrm>
          <a:prstGeom prst="rect">
            <a:avLst/>
          </a:prstGeom>
        </p:spPr>
        <p:txBody>
          <a:bodyPr lIns="91440" tIns="45720" rIns="91440" bIns="45720" anchor="t">
            <a:noAutofit/>
          </a:bodyPr>
          <a:lstStyle/>
          <a:p>
            <a:pPr defTabSz="914400">
              <a:lnSpc>
                <a:spcPct val="90000"/>
              </a:lnSpc>
              <a:spcBef>
                <a:spcPts val="1000"/>
              </a:spcBef>
            </a:pPr>
            <a:r>
              <a:rPr lang="en-US" sz="1200" kern="1200">
                <a:solidFill>
                  <a:srgbClr val="003764"/>
                </a:solidFill>
                <a:latin typeface="+mn-lt"/>
                <a:ea typeface="+mn-ea"/>
                <a:cs typeface="+mn-cs"/>
              </a:rPr>
              <a:t>*</a:t>
            </a:r>
            <a:r>
              <a:rPr lang="en-US" sz="1200" kern="1200">
                <a:solidFill>
                  <a:srgbClr val="003764"/>
                </a:solidFill>
                <a:effectLst/>
                <a:latin typeface="+mn-lt"/>
                <a:ea typeface="+mn-ea"/>
                <a:cs typeface="+mn-cs"/>
              </a:rPr>
              <a:t>The availability of funds depends on federal budgets</a:t>
            </a:r>
            <a:r>
              <a:rPr lang="en-US" sz="1200">
                <a:solidFill>
                  <a:srgbClr val="003764"/>
                </a:solidFill>
              </a:rPr>
              <a:t> and </a:t>
            </a:r>
            <a:r>
              <a:rPr lang="en-US" sz="1200" kern="1200">
                <a:solidFill>
                  <a:srgbClr val="003764"/>
                </a:solidFill>
                <a:effectLst/>
                <a:latin typeface="+mn-lt"/>
                <a:ea typeface="+mn-ea"/>
                <a:cs typeface="+mn-cs"/>
              </a:rPr>
              <a:t>Workforce Training and Education Coordinating Board (WTECB) policy</a:t>
            </a:r>
            <a:r>
              <a:rPr lang="en-US" sz="1200">
                <a:solidFill>
                  <a:srgbClr val="003764"/>
                </a:solidFill>
              </a:rPr>
              <a:t>.</a:t>
            </a:r>
            <a:endParaRPr lang="en-US" sz="1200" kern="1200">
              <a:solidFill>
                <a:srgbClr val="003764"/>
              </a:solidFill>
              <a:latin typeface="+mn-lt"/>
              <a:ea typeface="+mn-ea"/>
              <a:cs typeface="+mn-cs"/>
            </a:endParaRPr>
          </a:p>
        </p:txBody>
      </p:sp>
      <p:sp>
        <p:nvSpPr>
          <p:cNvPr id="4" name="Slide Number Placeholder 3">
            <a:extLst>
              <a:ext uri="{FF2B5EF4-FFF2-40B4-BE49-F238E27FC236}">
                <a16:creationId xmlns:a16="http://schemas.microsoft.com/office/drawing/2014/main" id="{D1A9BF10-67C0-817F-DD22-32B87D12C46A}"/>
              </a:ext>
            </a:extLst>
          </p:cNvPr>
          <p:cNvSpPr>
            <a:spLocks noGrp="1"/>
          </p:cNvSpPr>
          <p:nvPr>
            <p:ph type="sldNum" sz="quarter" idx="12"/>
          </p:nvPr>
        </p:nvSpPr>
        <p:spPr>
          <a:xfrm>
            <a:off x="8416636" y="6529852"/>
            <a:ext cx="457199" cy="191623"/>
          </a:xfrm>
        </p:spPr>
        <p:txBody>
          <a:bodyPr>
            <a:normAutofit/>
          </a:bodyPr>
          <a:lstStyle/>
          <a:p>
            <a:pPr>
              <a:lnSpc>
                <a:spcPct val="90000"/>
              </a:lnSpc>
              <a:spcAft>
                <a:spcPts val="600"/>
              </a:spcAft>
            </a:pPr>
            <a:fld id="{DEE5BC03-7CE3-4FE3-BC0A-0ACCA8AC1F24}" type="slidenum">
              <a:rPr lang="en-US" sz="700" smtClean="0"/>
              <a:pPr>
                <a:lnSpc>
                  <a:spcPct val="90000"/>
                </a:lnSpc>
                <a:spcAft>
                  <a:spcPts val="600"/>
                </a:spcAft>
              </a:pPr>
              <a:t>7</a:t>
            </a:fld>
            <a:endParaRPr lang="en-US" sz="700"/>
          </a:p>
        </p:txBody>
      </p:sp>
      <p:graphicFrame>
        <p:nvGraphicFramePr>
          <p:cNvPr id="8" name="Content Placeholder 2">
            <a:extLst>
              <a:ext uri="{FF2B5EF4-FFF2-40B4-BE49-F238E27FC236}">
                <a16:creationId xmlns:a16="http://schemas.microsoft.com/office/drawing/2014/main" id="{4EA6F88E-E465-895D-72AA-8593FFB4E152}"/>
              </a:ext>
            </a:extLst>
          </p:cNvPr>
          <p:cNvGraphicFramePr>
            <a:graphicFrameLocks noGrp="1"/>
          </p:cNvGraphicFramePr>
          <p:nvPr>
            <p:ph idx="1"/>
          </p:nvPr>
        </p:nvGraphicFramePr>
        <p:xfrm>
          <a:off x="486494" y="2095130"/>
          <a:ext cx="7867393" cy="36999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62670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5E028-111F-D9B7-A003-F5692DFE9A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AE0E10-5E73-79BC-CFE7-D7615F74746E}"/>
              </a:ext>
            </a:extLst>
          </p:cNvPr>
          <p:cNvSpPr>
            <a:spLocks noGrp="1"/>
          </p:cNvSpPr>
          <p:nvPr>
            <p:ph type="title"/>
          </p:nvPr>
        </p:nvSpPr>
        <p:spPr>
          <a:xfrm>
            <a:off x="484667" y="1552345"/>
            <a:ext cx="8336975" cy="797070"/>
          </a:xfrm>
        </p:spPr>
        <p:txBody>
          <a:bodyPr lIns="91440" tIns="45720" rIns="91440" bIns="45720" anchor="t"/>
          <a:lstStyle/>
          <a:p>
            <a:r>
              <a:rPr lang="en-US" dirty="0"/>
              <a:t>Perkins initial planning numbers</a:t>
            </a:r>
          </a:p>
        </p:txBody>
      </p:sp>
      <p:sp>
        <p:nvSpPr>
          <p:cNvPr id="3" name="Content Placeholder 2">
            <a:extLst>
              <a:ext uri="{FF2B5EF4-FFF2-40B4-BE49-F238E27FC236}">
                <a16:creationId xmlns:a16="http://schemas.microsoft.com/office/drawing/2014/main" id="{B4901209-5D02-A08C-3BD1-029BD87205E9}"/>
              </a:ext>
            </a:extLst>
          </p:cNvPr>
          <p:cNvSpPr>
            <a:spLocks noGrp="1"/>
          </p:cNvSpPr>
          <p:nvPr>
            <p:ph idx="1"/>
          </p:nvPr>
        </p:nvSpPr>
        <p:spPr>
          <a:xfrm>
            <a:off x="484667" y="2346704"/>
            <a:ext cx="8454810" cy="3698129"/>
          </a:xfrm>
        </p:spPr>
        <p:txBody>
          <a:bodyPr lIns="91440" tIns="45720" rIns="91440" bIns="45720" anchor="t"/>
          <a:lstStyle/>
          <a:p>
            <a:pPr>
              <a:lnSpc>
                <a:spcPct val="110000"/>
              </a:lnSpc>
            </a:pPr>
            <a:r>
              <a:rPr lang="en-US"/>
              <a:t>February 18th Announcement Email</a:t>
            </a:r>
          </a:p>
          <a:p>
            <a:pPr>
              <a:lnSpc>
                <a:spcPct val="110000"/>
              </a:lnSpc>
            </a:pPr>
            <a:r>
              <a:rPr lang="en-US"/>
              <a:t>Award Formula </a:t>
            </a:r>
          </a:p>
          <a:p>
            <a:pPr lvl="1">
              <a:lnSpc>
                <a:spcPct val="110000"/>
              </a:lnSpc>
              <a:buFont typeface="Wingdings" panose="020B0604020202020204" pitchFamily="34" charset="0"/>
              <a:buChar char="§"/>
            </a:pPr>
            <a:r>
              <a:rPr lang="en-US" sz="2800"/>
              <a:t>Training: </a:t>
            </a:r>
            <a:r>
              <a:rPr lang="en-US" sz="2800" i="1" dirty="0">
                <a:hlinkClick r:id="rId3"/>
              </a:rPr>
              <a:t>Perkins Data, Coding, and Award Formula</a:t>
            </a:r>
            <a:endParaRPr lang="en-US" sz="2800" dirty="0"/>
          </a:p>
          <a:p>
            <a:pPr lvl="1">
              <a:lnSpc>
                <a:spcPct val="110000"/>
              </a:lnSpc>
              <a:buFont typeface="Wingdings" panose="020B0604020202020204" pitchFamily="34" charset="0"/>
              <a:buChar char="§"/>
            </a:pPr>
            <a:r>
              <a:rPr lang="en-US" sz="2800"/>
              <a:t>Webinars: </a:t>
            </a:r>
            <a:r>
              <a:rPr lang="en-US" sz="2800" dirty="0">
                <a:hlinkClick r:id="rId4"/>
              </a:rPr>
              <a:t>Perkins Plan</a:t>
            </a:r>
            <a:r>
              <a:rPr lang="en-US" sz="2800"/>
              <a:t>/Perkins Webinars</a:t>
            </a:r>
          </a:p>
          <a:p>
            <a:pPr lvl="1">
              <a:lnSpc>
                <a:spcPct val="110000"/>
              </a:lnSpc>
              <a:buFont typeface="Wingdings" panose="020B0604020202020204" pitchFamily="34" charset="0"/>
              <a:buChar char="§"/>
            </a:pPr>
            <a:r>
              <a:rPr lang="en-US" sz="2800" dirty="0">
                <a:hlinkClick r:id="rId5"/>
              </a:rPr>
              <a:t>Perkins V Cohort Data Dictionary</a:t>
            </a:r>
            <a:endParaRPr lang="en-US" sz="2800" dirty="0"/>
          </a:p>
          <a:p>
            <a:pPr>
              <a:lnSpc>
                <a:spcPct val="110000"/>
              </a:lnSpc>
            </a:pPr>
            <a:endParaRPr lang="en-US" sz="2600"/>
          </a:p>
        </p:txBody>
      </p:sp>
      <p:sp>
        <p:nvSpPr>
          <p:cNvPr id="4" name="Slide Number Placeholder 3">
            <a:extLst>
              <a:ext uri="{FF2B5EF4-FFF2-40B4-BE49-F238E27FC236}">
                <a16:creationId xmlns:a16="http://schemas.microsoft.com/office/drawing/2014/main" id="{C45B69BB-3134-86F3-998F-62C14E21D5D7}"/>
              </a:ext>
            </a:extLst>
          </p:cNvPr>
          <p:cNvSpPr>
            <a:spLocks noGrp="1"/>
          </p:cNvSpPr>
          <p:nvPr>
            <p:ph type="sldNum" sz="quarter" idx="12"/>
          </p:nvPr>
        </p:nvSpPr>
        <p:spPr/>
        <p:txBody>
          <a:bodyPr/>
          <a:lstStyle/>
          <a:p>
            <a:fld id="{DEE5BC03-7CE3-4FE3-BC0A-0ACCA8AC1F24}" type="slidenum">
              <a:rPr lang="en-US" smtClean="0"/>
              <a:pPr/>
              <a:t>8</a:t>
            </a:fld>
            <a:endParaRPr lang="en-US"/>
          </a:p>
        </p:txBody>
      </p:sp>
    </p:spTree>
    <p:extLst>
      <p:ext uri="{BB962C8B-B14F-4D97-AF65-F5344CB8AC3E}">
        <p14:creationId xmlns:p14="http://schemas.microsoft.com/office/powerpoint/2010/main" val="3126720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5E028-111F-D9B7-A003-F5692DFE9A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AE0E10-5E73-79BC-CFE7-D7615F74746E}"/>
              </a:ext>
            </a:extLst>
          </p:cNvPr>
          <p:cNvSpPr>
            <a:spLocks noGrp="1"/>
          </p:cNvSpPr>
          <p:nvPr>
            <p:ph type="title"/>
          </p:nvPr>
        </p:nvSpPr>
        <p:spPr>
          <a:xfrm>
            <a:off x="536859" y="1312263"/>
            <a:ext cx="8336975" cy="797070"/>
          </a:xfrm>
        </p:spPr>
        <p:txBody>
          <a:bodyPr lIns="91440" tIns="45720" rIns="91440" bIns="45720" anchor="t"/>
          <a:lstStyle/>
          <a:p>
            <a:r>
              <a:rPr lang="en-US"/>
              <a:t>Perkins plan application</a:t>
            </a:r>
          </a:p>
        </p:txBody>
      </p:sp>
      <p:sp>
        <p:nvSpPr>
          <p:cNvPr id="3" name="Content Placeholder 2">
            <a:extLst>
              <a:ext uri="{FF2B5EF4-FFF2-40B4-BE49-F238E27FC236}">
                <a16:creationId xmlns:a16="http://schemas.microsoft.com/office/drawing/2014/main" id="{B4901209-5D02-A08C-3BD1-029BD87205E9}"/>
              </a:ext>
            </a:extLst>
          </p:cNvPr>
          <p:cNvSpPr>
            <a:spLocks noGrp="1"/>
          </p:cNvSpPr>
          <p:nvPr>
            <p:ph idx="1"/>
          </p:nvPr>
        </p:nvSpPr>
        <p:spPr>
          <a:xfrm>
            <a:off x="536859" y="2037266"/>
            <a:ext cx="8611295" cy="4762886"/>
          </a:xfrm>
        </p:spPr>
        <p:txBody>
          <a:bodyPr lIns="91440" tIns="45720" rIns="91440" bIns="45720" anchor="t"/>
          <a:lstStyle/>
          <a:p>
            <a:pPr marL="514350" indent="-514350">
              <a:lnSpc>
                <a:spcPct val="150000"/>
              </a:lnSpc>
              <a:buAutoNum type="arabicPeriod"/>
            </a:pPr>
            <a:r>
              <a:rPr lang="en-US"/>
              <a:t>Complete Application Questions</a:t>
            </a:r>
          </a:p>
          <a:p>
            <a:pPr marL="514350" indent="-514350">
              <a:lnSpc>
                <a:spcPct val="150000"/>
              </a:lnSpc>
              <a:buAutoNum type="arabicPeriod"/>
            </a:pPr>
            <a:r>
              <a:rPr lang="en-US"/>
              <a:t>Upload Documents to Attachments in OGMS</a:t>
            </a:r>
          </a:p>
          <a:p>
            <a:pPr lvl="1">
              <a:lnSpc>
                <a:spcPct val="150000"/>
              </a:lnSpc>
              <a:spcBef>
                <a:spcPts val="700"/>
              </a:spcBef>
            </a:pPr>
            <a:r>
              <a:rPr lang="en-US" sz="2800"/>
              <a:t>Assurances</a:t>
            </a:r>
          </a:p>
          <a:p>
            <a:pPr lvl="1">
              <a:lnSpc>
                <a:spcPct val="150000"/>
              </a:lnSpc>
              <a:spcBef>
                <a:spcPts val="700"/>
              </a:spcBef>
            </a:pPr>
            <a:r>
              <a:rPr lang="en-US" sz="2800"/>
              <a:t>Comprehensive Local Needs Assessment (CLNA)</a:t>
            </a:r>
          </a:p>
          <a:p>
            <a:pPr lvl="1">
              <a:lnSpc>
                <a:spcPct val="150000"/>
              </a:lnSpc>
              <a:spcBef>
                <a:spcPts val="700"/>
              </a:spcBef>
            </a:pPr>
            <a:r>
              <a:rPr lang="en-US" sz="2800"/>
              <a:t>Programs of Study Verification Form</a:t>
            </a:r>
          </a:p>
          <a:p>
            <a:pPr>
              <a:lnSpc>
                <a:spcPct val="110000"/>
              </a:lnSpc>
              <a:buAutoNum type="arabicPeriod"/>
            </a:pPr>
            <a:endParaRPr lang="en-US" sz="2600"/>
          </a:p>
        </p:txBody>
      </p:sp>
      <p:sp>
        <p:nvSpPr>
          <p:cNvPr id="4" name="Slide Number Placeholder 3">
            <a:extLst>
              <a:ext uri="{FF2B5EF4-FFF2-40B4-BE49-F238E27FC236}">
                <a16:creationId xmlns:a16="http://schemas.microsoft.com/office/drawing/2014/main" id="{C45B69BB-3134-86F3-998F-62C14E21D5D7}"/>
              </a:ext>
            </a:extLst>
          </p:cNvPr>
          <p:cNvSpPr>
            <a:spLocks noGrp="1"/>
          </p:cNvSpPr>
          <p:nvPr>
            <p:ph type="sldNum" sz="quarter" idx="12"/>
          </p:nvPr>
        </p:nvSpPr>
        <p:spPr/>
        <p:txBody>
          <a:bodyPr/>
          <a:lstStyle/>
          <a:p>
            <a:fld id="{DEE5BC03-7CE3-4FE3-BC0A-0ACCA8AC1F24}" type="slidenum">
              <a:rPr lang="en-US" smtClean="0"/>
              <a:pPr/>
              <a:t>9</a:t>
            </a:fld>
            <a:endParaRPr lang="en-US"/>
          </a:p>
        </p:txBody>
      </p:sp>
    </p:spTree>
    <p:extLst>
      <p:ext uri="{BB962C8B-B14F-4D97-AF65-F5344CB8AC3E}">
        <p14:creationId xmlns:p14="http://schemas.microsoft.com/office/powerpoint/2010/main" val="4201385321"/>
      </p:ext>
    </p:extLst>
  </p:cSld>
  <p:clrMapOvr>
    <a:masterClrMapping/>
  </p:clrMapOvr>
</p:sld>
</file>

<file path=ppt/theme/theme1.xml><?xml version="1.0" encoding="utf-8"?>
<a:theme xmlns:a="http://schemas.openxmlformats.org/drawingml/2006/main" name="Office Theme">
  <a:themeElements>
    <a:clrScheme name="SBCTC">
      <a:dk1>
        <a:srgbClr val="003764"/>
      </a:dk1>
      <a:lt1>
        <a:sysClr val="window" lastClr="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SBCTC">
      <a:majorFont>
        <a:latin typeface="Franklin Gothic Medium"/>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98FFB89-CD0A-4600-B5B7-284311B06406}" vid="{A645EE94-F025-4290-8BAC-E89C32ADF8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93a8054d-f771-420c-a31d-be004cb1017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2685A0BC49EE0488C1DBDC291576BA0" ma:contentTypeVersion="18" ma:contentTypeDescription="Create a new document." ma:contentTypeScope="" ma:versionID="0984e45bf5f473fbd92360a6433fade7">
  <xsd:schema xmlns:xsd="http://www.w3.org/2001/XMLSchema" xmlns:xs="http://www.w3.org/2001/XMLSchema" xmlns:p="http://schemas.microsoft.com/office/2006/metadata/properties" xmlns:ns3="93a8054d-f771-420c-a31d-be004cb1017c" xmlns:ns4="9356501e-7ed8-47e9-af55-f6421fb2bac0" targetNamespace="http://schemas.microsoft.com/office/2006/metadata/properties" ma:root="true" ma:fieldsID="44ad52b0fb0f27cf3648c35cc724c17f" ns3:_="" ns4:_="">
    <xsd:import namespace="93a8054d-f771-420c-a31d-be004cb1017c"/>
    <xsd:import namespace="9356501e-7ed8-47e9-af55-f6421fb2bac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_activity" minOccurs="0"/>
                <xsd:element ref="ns3:MediaServiceObjectDetectorVersion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a8054d-f771-420c-a31d-be004cb1017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activity" ma:index="15" nillable="true" ma:displayName="_activity" ma:hidden="true" ma:internalName="_activity">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356501e-7ed8-47e9-af55-f6421fb2bac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70379E-069C-4252-B979-6B76F195F191}">
  <ds:schemaRefs>
    <ds:schemaRef ds:uri="9356501e-7ed8-47e9-af55-f6421fb2bac0"/>
    <ds:schemaRef ds:uri="93a8054d-f771-420c-a31d-be004cb1017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D5F824B-ED21-4DB4-913E-AC9EA07BECD4}">
  <ds:schemaRefs>
    <ds:schemaRef ds:uri="http://schemas.microsoft.com/sharepoint/v3/contenttype/forms"/>
  </ds:schemaRefs>
</ds:datastoreItem>
</file>

<file path=customXml/itemProps3.xml><?xml version="1.0" encoding="utf-8"?>
<ds:datastoreItem xmlns:ds="http://schemas.openxmlformats.org/officeDocument/2006/customXml" ds:itemID="{E936DAAC-779A-4BFB-A1E9-896027465EAE}">
  <ds:schemaRefs>
    <ds:schemaRef ds:uri="9356501e-7ed8-47e9-af55-f6421fb2bac0"/>
    <ds:schemaRef ds:uri="93a8054d-f771-420c-a31d-be004cb1017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TotalTime>
  <Words>4093</Words>
  <Application>Microsoft Office PowerPoint</Application>
  <PresentationFormat>On-screen Show (4:3)</PresentationFormat>
  <Paragraphs>580</Paragraphs>
  <Slides>52</Slides>
  <Notes>46</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52</vt:i4>
      </vt:variant>
    </vt:vector>
  </HeadingPairs>
  <TitlesOfParts>
    <vt:vector size="64" baseType="lpstr">
      <vt:lpstr>Aptos</vt:lpstr>
      <vt:lpstr>Arial</vt:lpstr>
      <vt:lpstr>Arial,Sans-Serif</vt:lpstr>
      <vt:lpstr>Calibri</vt:lpstr>
      <vt:lpstr>Courier New</vt:lpstr>
      <vt:lpstr>Franklin Gothic Book</vt:lpstr>
      <vt:lpstr>Franklin Gothic Medium</vt:lpstr>
      <vt:lpstr>Segoe UI</vt:lpstr>
      <vt:lpstr>Times New Roman</vt:lpstr>
      <vt:lpstr>Verdana</vt:lpstr>
      <vt:lpstr>Wingdings</vt:lpstr>
      <vt:lpstr>Office Theme</vt:lpstr>
      <vt:lpstr>2026-27 PERKINS workforce Grants</vt:lpstr>
      <vt:lpstr>Perkins Grant Overview</vt:lpstr>
      <vt:lpstr>Perkins workforce grants important dates</vt:lpstr>
      <vt:lpstr>Perkins Workforce Grants Timelines </vt:lpstr>
      <vt:lpstr>Perkins plan grant</vt:lpstr>
      <vt:lpstr>Perkins plan</vt:lpstr>
      <vt:lpstr>Perkins Plan Grant </vt:lpstr>
      <vt:lpstr>Perkins initial planning numbers</vt:lpstr>
      <vt:lpstr>Perkins plan application</vt:lpstr>
      <vt:lpstr>Perkins plan application</vt:lpstr>
      <vt:lpstr>Perkins plan Application sections FY27, FY29 (ODD years with clna)</vt:lpstr>
      <vt:lpstr>Budget requests AND CLNA</vt:lpstr>
      <vt:lpstr>Budget requests and CLNA</vt:lpstr>
      <vt:lpstr>CLNA and Budget requests</vt:lpstr>
      <vt:lpstr>CLNA and Budget requests</vt:lpstr>
      <vt:lpstr>CLNA and Budget requests</vt:lpstr>
      <vt:lpstr>Programs of Study Verification form</vt:lpstr>
      <vt:lpstr>Leveraging perkins plan funding</vt:lpstr>
      <vt:lpstr>Perkins leadership grants</vt:lpstr>
      <vt:lpstr>Perkins leadership grants </vt:lpstr>
      <vt:lpstr>Corrections education Grant </vt:lpstr>
      <vt:lpstr>Leadership block Grant </vt:lpstr>
      <vt:lpstr>Non-traditional gender employment and training (non-trad) Grant </vt:lpstr>
      <vt:lpstr>Special project Grant </vt:lpstr>
      <vt:lpstr>Perkins leadership Application  budget categories</vt:lpstr>
      <vt:lpstr>perkins updates  &amp; reminders</vt:lpstr>
      <vt:lpstr>Updates &amp; reminders</vt:lpstr>
      <vt:lpstr>FISCAL Updates</vt:lpstr>
      <vt:lpstr>One Stop Contributions</vt:lpstr>
      <vt:lpstr>Perkins plan Application  budget categories/Activities</vt:lpstr>
      <vt:lpstr>Salaries, wages, &amp; benefits</vt:lpstr>
      <vt:lpstr>Capital asset process</vt:lpstr>
      <vt:lpstr>Goods &amp; Services</vt:lpstr>
      <vt:lpstr>Goods &amp; Services—need more detail</vt:lpstr>
      <vt:lpstr>Goods &amp; Services—BETTER (missing CLNA reference)</vt:lpstr>
      <vt:lpstr>Goods &amp; Services—BEST</vt:lpstr>
      <vt:lpstr>travel</vt:lpstr>
      <vt:lpstr>Participant Support</vt:lpstr>
      <vt:lpstr>Program Income</vt:lpstr>
      <vt:lpstr>Frequently asked questions</vt:lpstr>
      <vt:lpstr>administration</vt:lpstr>
      <vt:lpstr>assurances</vt:lpstr>
      <vt:lpstr>Career and Technical Student Organization (CTSO)</vt:lpstr>
      <vt:lpstr>Direct assistance</vt:lpstr>
      <vt:lpstr>Direct assistance</vt:lpstr>
      <vt:lpstr>Meal eligibility requirements</vt:lpstr>
      <vt:lpstr>Membership fees/Subscriptions</vt:lpstr>
      <vt:lpstr>Online Grant Management System (OGMS)</vt:lpstr>
      <vt:lpstr>Paid Internships/Stipends</vt:lpstr>
      <vt:lpstr>Professional development</vt:lpstr>
      <vt:lpstr>Questions? </vt:lpstr>
      <vt:lpstr>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IELCE I-BEST Webinar Presentation</dc:title>
  <dc:creator>SBCTC</dc:creator>
  <cp:keywords>SBCTC, ielce, i-best, webinar, grant, beda</cp:keywords>
  <cp:lastModifiedBy>Kimberly Ingram</cp:lastModifiedBy>
  <cp:revision>29</cp:revision>
  <dcterms:created xsi:type="dcterms:W3CDTF">2018-05-24T23:21:12Z</dcterms:created>
  <dcterms:modified xsi:type="dcterms:W3CDTF">2026-02-24T01:16:25Z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0x01010082685A0BC49EE0488C1DBDC291576BA0</vt:lpwstr>
  </property>
  <property fmtid="{D5CDD505-2E9C-101B-9397-08002B2CF9AE}" pid="3" name="_dlc_DocIdItemGuid">
    <vt:lpwstr>dd1dc9d0-b599-4e44-a800-d2570dbbc0e7</vt:lpwstr>
  </property>
</Properties>
</file>