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32"/>
  </p:notesMasterIdLst>
  <p:handoutMasterIdLst>
    <p:handoutMasterId r:id="rId33"/>
  </p:handoutMasterIdLst>
  <p:sldIdLst>
    <p:sldId id="263" r:id="rId6"/>
    <p:sldId id="259" r:id="rId7"/>
    <p:sldId id="262" r:id="rId8"/>
    <p:sldId id="265" r:id="rId9"/>
    <p:sldId id="321" r:id="rId10"/>
    <p:sldId id="266" r:id="rId11"/>
    <p:sldId id="349" r:id="rId12"/>
    <p:sldId id="264" r:id="rId13"/>
    <p:sldId id="350" r:id="rId14"/>
    <p:sldId id="351" r:id="rId15"/>
    <p:sldId id="352" r:id="rId16"/>
    <p:sldId id="345" r:id="rId17"/>
    <p:sldId id="356" r:id="rId18"/>
    <p:sldId id="357" r:id="rId19"/>
    <p:sldId id="358" r:id="rId20"/>
    <p:sldId id="359" r:id="rId21"/>
    <p:sldId id="360" r:id="rId22"/>
    <p:sldId id="361" r:id="rId23"/>
    <p:sldId id="362" r:id="rId24"/>
    <p:sldId id="363" r:id="rId25"/>
    <p:sldId id="267" r:id="rId26"/>
    <p:sldId id="354" r:id="rId27"/>
    <p:sldId id="353" r:id="rId28"/>
    <p:sldId id="282" r:id="rId29"/>
    <p:sldId id="270" r:id="rId30"/>
    <p:sldId id="346"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McClain" initials="TM" lastIdx="12" clrIdx="0">
    <p:extLst>
      <p:ext uri="{19B8F6BF-5375-455C-9EA6-DF929625EA0E}">
        <p15:presenceInfo xmlns:p15="http://schemas.microsoft.com/office/powerpoint/2012/main" userId="S-1-5-21-2162954678-3364338229-3037977907-8651" providerId="AD"/>
      </p:ext>
    </p:extLst>
  </p:cmAuthor>
  <p:cmAuthor id="2" name="Dylan Jilek" initials="DJ" lastIdx="13" clrIdx="1">
    <p:extLst>
      <p:ext uri="{19B8F6BF-5375-455C-9EA6-DF929625EA0E}">
        <p15:presenceInfo xmlns:p15="http://schemas.microsoft.com/office/powerpoint/2012/main" userId="Dylan Jil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62558" autoAdjust="0"/>
  </p:normalViewPr>
  <p:slideViewPr>
    <p:cSldViewPr snapToGrid="0">
      <p:cViewPr varScale="1">
        <p:scale>
          <a:sx n="71" d="100"/>
          <a:sy n="71" d="100"/>
        </p:scale>
        <p:origin x="3132" y="7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5"/>
          </a:xfrm>
          <a:prstGeom prst="rect">
            <a:avLst/>
          </a:prstGeom>
        </p:spPr>
        <p:txBody>
          <a:bodyPr vert="horz" lIns="92757" tIns="46378" rIns="92757" bIns="46378" rtlCol="0"/>
          <a:lstStyle>
            <a:lvl1pPr algn="r">
              <a:defRPr sz="1200"/>
            </a:lvl1pPr>
          </a:lstStyle>
          <a:p>
            <a:fld id="{7DA7D8E9-3331-4291-9F17-3FF41B935400}" type="datetimeFigureOut">
              <a:rPr lang="en-US" smtClean="0"/>
              <a:t>10/9/2020</a:t>
            </a:fld>
            <a:endParaRPr lang="en-US"/>
          </a:p>
        </p:txBody>
      </p:sp>
      <p:sp>
        <p:nvSpPr>
          <p:cNvPr id="4" name="Footer Placeholder 3"/>
          <p:cNvSpPr>
            <a:spLocks noGrp="1"/>
          </p:cNvSpPr>
          <p:nvPr>
            <p:ph type="ftr" sz="quarter" idx="2"/>
          </p:nvPr>
        </p:nvSpPr>
        <p:spPr>
          <a:xfrm>
            <a:off x="0" y="8829967"/>
            <a:ext cx="3037840" cy="466434"/>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4"/>
          </a:xfrm>
          <a:prstGeom prst="rect">
            <a:avLst/>
          </a:prstGeom>
        </p:spPr>
        <p:txBody>
          <a:bodyPr vert="horz" lIns="92757" tIns="46378" rIns="92757" bIns="46378"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2757" tIns="46378" rIns="92757" bIns="46378" rtlCol="0"/>
          <a:lstStyle>
            <a:lvl1pPr algn="r">
              <a:defRPr sz="1200"/>
            </a:lvl1pPr>
          </a:lstStyle>
          <a:p>
            <a:fld id="{5A6DBB64-96D6-42B0-8680-D8E44BBF474E}" type="datetimeFigureOut">
              <a:rPr lang="en-US" smtClean="0"/>
              <a:t>10/9/2020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2757" tIns="46378" rIns="92757" bIns="4637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4"/>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4"/>
          </a:xfrm>
          <a:prstGeom prst="rect">
            <a:avLst/>
          </a:prstGeom>
        </p:spPr>
        <p:txBody>
          <a:bodyPr vert="horz" lIns="92757" tIns="46378" rIns="92757" bIns="46378"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dirty="0"/>
          </a:p>
        </p:txBody>
      </p:sp>
    </p:spTree>
    <p:extLst>
      <p:ext uri="{BB962C8B-B14F-4D97-AF65-F5344CB8AC3E}">
        <p14:creationId xmlns:p14="http://schemas.microsoft.com/office/powerpoint/2010/main" val="91018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sz="1200" kern="1200" dirty="0">
                <a:solidFill>
                  <a:schemeClr val="tx1"/>
                </a:solidFill>
                <a:effectLst/>
                <a:latin typeface="+mn-lt"/>
                <a:ea typeface="+mn-ea"/>
                <a:cs typeface="+mn-cs"/>
              </a:rPr>
              <a:t>So with some semblance of a purpose established, here are some more specific examples of how Professional/Technical Restart funding can be utilized:</a:t>
            </a:r>
          </a:p>
          <a:p>
            <a:endParaRPr lang="en-US" sz="1200" kern="1200" dirty="0">
              <a:solidFill>
                <a:schemeClr val="tx1"/>
              </a:solidFill>
              <a:effectLst/>
              <a:latin typeface="+mn-lt"/>
              <a:ea typeface="+mn-ea"/>
              <a:cs typeface="+mn-cs"/>
            </a:endParaRPr>
          </a:p>
          <a:p>
            <a:pPr marL="171450" indent="-171450">
              <a:buFontTx/>
              <a:buChar char="-"/>
            </a:pPr>
            <a:r>
              <a:rPr lang="en-US" sz="1200" dirty="0"/>
              <a:t>Instructional costs to reopen courses closed/suspended due to COVID-19</a:t>
            </a:r>
          </a:p>
          <a:p>
            <a:pPr marL="171450" indent="-171450">
              <a:buFontTx/>
              <a:buChar char="-"/>
            </a:pPr>
            <a:r>
              <a:rPr lang="en-US" sz="1200" dirty="0"/>
              <a:t>Professional development related to remote instruction</a:t>
            </a:r>
          </a:p>
          <a:p>
            <a:pPr marL="171450" indent="-171450">
              <a:buFontTx/>
              <a:buChar char="-"/>
            </a:pPr>
            <a:r>
              <a:rPr lang="en-US" sz="1200" dirty="0"/>
              <a:t>Equipment, devices, and services ensuring equitable access for students</a:t>
            </a:r>
          </a:p>
          <a:p>
            <a:pPr marL="171450" indent="-171450">
              <a:buFontTx/>
              <a:buChar char="-"/>
            </a:pPr>
            <a:r>
              <a:rPr lang="en-US" sz="1200" dirty="0"/>
              <a:t>Equipment and teaching aids for remote instruction</a:t>
            </a:r>
          </a:p>
          <a:p>
            <a:pPr marL="171450" indent="-171450">
              <a:buFontTx/>
              <a:buChar char="-"/>
            </a:pPr>
            <a:r>
              <a:rPr lang="en-US" sz="1200" dirty="0"/>
              <a:t>Simulation equipment and software</a:t>
            </a:r>
          </a:p>
          <a:p>
            <a:pPr marL="171450" indent="-171450">
              <a:buFontTx/>
              <a:buChar char="-"/>
            </a:pPr>
            <a:r>
              <a:rPr lang="en-US" sz="1200" dirty="0"/>
              <a:t>Supplies and PPE related to health and safety requirements</a:t>
            </a:r>
          </a:p>
          <a:p>
            <a:pPr marL="171450" indent="-171450">
              <a:buFontTx/>
              <a:buChar char="-"/>
            </a:pPr>
            <a:r>
              <a:rPr lang="en-US" sz="1200" dirty="0"/>
              <a:t>Pandemic-related student support services</a:t>
            </a:r>
          </a:p>
          <a:p>
            <a:pPr marL="171450" indent="-171450">
              <a:buFontTx/>
              <a:buChar char="-"/>
            </a:pPr>
            <a:r>
              <a:rPr lang="en-US" sz="1200" dirty="0"/>
              <a:t>Curriculum revision or development in response to changing industry needs or modifications to content delivery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Please keep in mind that this is far from an exhaustive list and I trust that all of you are far more creative than me in how you spend your money! In general, it’s safe to say that this is a relatively flexible funding source with few restrictions; however, I want to reiterate that expenses need to be clearly and consistently tied to professional/technical program recovery and the impact of COVID-19.</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2331390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a:t>
            </a:r>
          </a:p>
          <a:p>
            <a:endParaRPr lang="en-US" dirty="0"/>
          </a:p>
          <a:p>
            <a:r>
              <a:rPr lang="en-US" sz="1200" kern="1200" dirty="0">
                <a:solidFill>
                  <a:schemeClr val="tx1"/>
                </a:solidFill>
                <a:effectLst/>
                <a:latin typeface="+mn-lt"/>
                <a:ea typeface="+mn-ea"/>
                <a:cs typeface="+mn-cs"/>
              </a:rPr>
              <a:t>Since we’re on the topic of restrictions, though, there are some:</a:t>
            </a:r>
          </a:p>
          <a:p>
            <a:endParaRPr lang="en-US" sz="1200" kern="1200" dirty="0">
              <a:solidFill>
                <a:schemeClr val="tx1"/>
              </a:solidFill>
              <a:effectLst/>
              <a:latin typeface="+mn-lt"/>
              <a:ea typeface="+mn-ea"/>
              <a:cs typeface="+mn-cs"/>
            </a:endParaRPr>
          </a:p>
          <a:p>
            <a:pPr marL="228600" lvl="0" indent="-228600">
              <a:buAutoNum type="arabicPeriod"/>
            </a:pPr>
            <a:r>
              <a:rPr lang="en-US" sz="1200" kern="1200" dirty="0">
                <a:solidFill>
                  <a:schemeClr val="tx1"/>
                </a:solidFill>
                <a:effectLst/>
                <a:latin typeface="+mn-lt"/>
                <a:ea typeface="+mn-ea"/>
                <a:cs typeface="+mn-cs"/>
              </a:rPr>
              <a:t>Tim has already addressed the Restart Grant’s association with COVID-19 recovery. I would like to add that you may use these grant funds to cover costs incurred since the start of state fiscal year 21, on July 1, 2020. This funding is intended to assist with restarting programs this fall. </a:t>
            </a:r>
          </a:p>
          <a:p>
            <a:pPr marL="228600" lvl="0" indent="-228600">
              <a:buAutoNum type="arabicPeriod"/>
            </a:pPr>
            <a:r>
              <a:rPr lang="en-US" sz="1200" kern="1200" dirty="0">
                <a:solidFill>
                  <a:schemeClr val="tx1"/>
                </a:solidFill>
                <a:effectLst/>
                <a:latin typeface="+mn-lt"/>
                <a:ea typeface="+mn-ea"/>
                <a:cs typeface="+mn-cs"/>
              </a:rPr>
              <a:t>Supplanting: Though allocated by the Governor, these are federal CARES Act funds, so supplanting rules apply. While the Restart grant may be used for expenses that were once covered by state funds, it should fill a gap or supplement existing programs and services. Restart funds may not be used to “free-up” state funds or cover expected losses that have not come to pass.</a:t>
            </a:r>
          </a:p>
          <a:p>
            <a:pPr marL="228600" lvl="0" indent="-228600">
              <a:buAutoNum type="arabicPeriod"/>
            </a:pPr>
            <a:r>
              <a:rPr lang="en-US" sz="1200" kern="1200" dirty="0">
                <a:solidFill>
                  <a:schemeClr val="tx1"/>
                </a:solidFill>
                <a:effectLst/>
                <a:latin typeface="+mn-lt"/>
                <a:ea typeface="+mn-ea"/>
                <a:cs typeface="+mn-cs"/>
              </a:rPr>
              <a:t>The Federal Funds Information Issue Brief on GEER funding was very clear in discouraging its use “for payments to administrators and executives of IHEs or teachers’ unions or associations.” Consequently, administrative expenses are permitted but discouraged. </a:t>
            </a:r>
          </a:p>
          <a:p>
            <a:pPr marL="228600" lvl="0" indent="-228600">
              <a:buAutoNum type="arabicPeriod"/>
            </a:pPr>
            <a:r>
              <a:rPr lang="en-US" sz="1200" kern="1200" dirty="0">
                <a:solidFill>
                  <a:schemeClr val="tx1"/>
                </a:solidFill>
                <a:effectLst/>
                <a:latin typeface="+mn-lt"/>
                <a:ea typeface="+mn-ea"/>
                <a:cs typeface="+mn-cs"/>
              </a:rPr>
              <a:t>As discussed previously, Restart funds should be used to address institutional or systemic barriers, but not for financial aid or direct support to students. Student services related to the impacts of the pandemic are acceptable, of course, as are loan programs to ensure that students have access to internet, technology, equipment, tools, PPE, etc.</a:t>
            </a:r>
          </a:p>
          <a:p>
            <a:pPr marL="228600" lvl="0" indent="-228600">
              <a:buAutoNum type="arabicPeriod"/>
            </a:pPr>
            <a:r>
              <a:rPr lang="en-US" sz="1200" kern="1200" dirty="0">
                <a:solidFill>
                  <a:schemeClr val="tx1"/>
                </a:solidFill>
                <a:effectLst/>
                <a:latin typeface="+mn-lt"/>
                <a:ea typeface="+mn-ea"/>
                <a:cs typeface="+mn-cs"/>
              </a:rPr>
              <a:t>Restart funds may not be used on capital construction or renovation projects. Capital expenses of $5,000 or more, however, are not prohibited. </a:t>
            </a:r>
          </a:p>
          <a:p>
            <a:pPr marL="228600" lvl="0" indent="-228600">
              <a:buAutoNum type="arabicPeriod"/>
            </a:pPr>
            <a:r>
              <a:rPr lang="en-US" dirty="0"/>
              <a:t>For Purchased Items – Disposal of Items</a:t>
            </a:r>
          </a:p>
          <a:p>
            <a:pPr marL="628650" lvl="1" indent="-171450">
              <a:buFont typeface="Arial" panose="020B0604020202020204" pitchFamily="34" charset="0"/>
              <a:buChar char="•"/>
            </a:pPr>
            <a:r>
              <a:rPr lang="en-US" dirty="0"/>
              <a:t>This applies to Equipment (Capital Outlays) and Supplies. </a:t>
            </a:r>
          </a:p>
          <a:p>
            <a:pPr marL="628650" lvl="1" indent="-171450">
              <a:buFont typeface="Arial" panose="020B0604020202020204" pitchFamily="34" charset="0"/>
              <a:buChar char="•"/>
            </a:pPr>
            <a:r>
              <a:rPr lang="en-US" dirty="0"/>
              <a:t>Please note that when this grant ends, the equipment and supplies purchased with the funds must be transferred to CTE program(s) covered by Perkins funding. </a:t>
            </a:r>
          </a:p>
          <a:p>
            <a:pPr marL="628650" lvl="1" indent="-171450">
              <a:buFont typeface="Arial" panose="020B0604020202020204" pitchFamily="34" charset="0"/>
              <a:buChar char="•"/>
            </a:pPr>
            <a:r>
              <a:rPr lang="en-US" dirty="0"/>
              <a:t>Guidance for disposal of items otherwise remains the same as these items as under Perkins funding. For full guidance, please see page 8 of the fiscal guidelines. </a:t>
            </a:r>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250068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Let’s pause here to check in about questions you have on the grant itself before Dylan lets me off the hook by touching on the Fiscal guidelines. </a:t>
            </a: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96116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(Dylan) </a:t>
            </a:r>
            <a:r>
              <a:rPr lang="en-US" sz="1200" kern="1200" dirty="0">
                <a:solidFill>
                  <a:schemeClr val="tx1"/>
                </a:solidFill>
                <a:effectLst/>
                <a:latin typeface="+mn-lt"/>
                <a:ea typeface="+mn-ea"/>
                <a:cs typeface="+mn-cs"/>
              </a:rPr>
              <a:t>Let’s go through the budget activity and categories now.</a:t>
            </a:r>
            <a:r>
              <a:rPr lang="en-US" sz="1200" b="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grant has one a</a:t>
            </a:r>
            <a:r>
              <a:rPr lang="en-US" sz="1200" kern="1200" dirty="0">
                <a:solidFill>
                  <a:schemeClr val="tx1"/>
                </a:solidFill>
                <a:effectLst/>
                <a:latin typeface="+mn-lt"/>
                <a:ea typeface="+mn-ea"/>
                <a:cs typeface="+mn-cs"/>
              </a:rPr>
              <a:t>ctivity, or line, and several categories, or columns. </a:t>
            </a:r>
            <a:r>
              <a:rPr lang="en-US" sz="1200" b="0" kern="1200" dirty="0">
                <a:solidFill>
                  <a:schemeClr val="tx1"/>
                </a:solidFill>
                <a:effectLst/>
                <a:latin typeface="+mn-lt"/>
                <a:ea typeface="+mn-ea"/>
                <a:cs typeface="+mn-cs"/>
              </a:rPr>
              <a:t>The first budget category </a:t>
            </a:r>
            <a:r>
              <a:rPr lang="en-US" sz="1200" kern="1200" dirty="0">
                <a:solidFill>
                  <a:schemeClr val="tx1"/>
                </a:solidFill>
                <a:effectLst/>
                <a:latin typeface="+mn-lt"/>
                <a:ea typeface="+mn-ea"/>
                <a:cs typeface="+mn-cs"/>
              </a:rPr>
              <a:t>is Salaries and Benefits.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Salaries and benefits</a:t>
            </a:r>
            <a:r>
              <a:rPr lang="en-US" sz="1200" kern="1200" dirty="0">
                <a:solidFill>
                  <a:schemeClr val="tx1"/>
                </a:solidFill>
                <a:effectLst/>
                <a:latin typeface="+mn-lt"/>
                <a:ea typeface="+mn-ea"/>
                <a:cs typeface="+mn-cs"/>
              </a:rPr>
              <a:t> is where you budget costs for employees at your college.  </a:t>
            </a:r>
          </a:p>
          <a:p>
            <a:pPr lvl="0"/>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This is only for direct employees (not any contractors you may use or any faculty or staff at </a:t>
            </a:r>
            <a:r>
              <a:rPr lang="en-US" sz="1200" b="1" i="1" kern="1200" dirty="0">
                <a:solidFill>
                  <a:schemeClr val="tx1"/>
                </a:solidFill>
                <a:effectLst/>
                <a:latin typeface="+mn-lt"/>
                <a:ea typeface="+mn-ea"/>
                <a:cs typeface="+mn-cs"/>
              </a:rPr>
              <a:t>other</a:t>
            </a:r>
            <a:r>
              <a:rPr lang="en-US" sz="1200" kern="1200" dirty="0">
                <a:solidFill>
                  <a:schemeClr val="tx1"/>
                </a:solidFill>
                <a:effectLst/>
                <a:latin typeface="+mn-lt"/>
                <a:ea typeface="+mn-ea"/>
                <a:cs typeface="+mn-cs"/>
              </a:rPr>
              <a:t> colleges).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 must include staff titles, a brief description of their duties as they relate to this grant, and some kind of a salary breakdown.  You can give us an FTE or FTEF amount, the percent of their salary funded by the grant, or an hourly wage.  In this case, FTE means full-time</a:t>
            </a:r>
            <a:r>
              <a:rPr lang="en-US" sz="1200" kern="1200" baseline="0" dirty="0">
                <a:solidFill>
                  <a:schemeClr val="tx1"/>
                </a:solidFill>
                <a:effectLst/>
                <a:latin typeface="+mn-lt"/>
                <a:ea typeface="+mn-ea"/>
                <a:cs typeface="+mn-cs"/>
              </a:rPr>
              <a:t> equivalent staff and FTEF means full-time equivalent faculty.  </a:t>
            </a:r>
          </a:p>
          <a:p>
            <a:pPr lvl="1"/>
            <a:endParaRPr lang="en-US" sz="1200" kern="1200" dirty="0">
              <a:solidFill>
                <a:schemeClr val="tx1"/>
              </a:solidFill>
              <a:effectLst/>
              <a:latin typeface="+mn-lt"/>
              <a:ea typeface="+mn-ea"/>
              <a:cs typeface="+mn-cs"/>
            </a:endParaRPr>
          </a:p>
          <a:p>
            <a:pPr lvl="1"/>
            <a:r>
              <a:rPr lang="en-US" sz="1200" kern="1200" dirty="0">
                <a:solidFill>
                  <a:srgbClr val="003764"/>
                </a:solidFill>
                <a:effectLst/>
                <a:latin typeface="+mn-lt"/>
                <a:ea typeface="+mn-ea"/>
                <a:cs typeface="+mn-cs"/>
              </a:rPr>
              <a:t>Page 4 </a:t>
            </a:r>
            <a:r>
              <a:rPr lang="en-US" sz="1200" kern="1200" dirty="0">
                <a:solidFill>
                  <a:schemeClr val="tx1"/>
                </a:solidFill>
                <a:effectLst/>
                <a:latin typeface="+mn-lt"/>
                <a:ea typeface="+mn-ea"/>
                <a:cs typeface="+mn-cs"/>
              </a:rPr>
              <a:t>of the grant fiscal guidelines document has examples of how to format narrative answers for salaries.  We need that level of detail in answers.  </a:t>
            </a:r>
          </a:p>
          <a:p>
            <a:pPr lvl="1"/>
            <a:endParaRPr lang="en-US" sz="1200" kern="1200" dirty="0">
              <a:solidFill>
                <a:schemeClr val="tx1"/>
              </a:solidFill>
              <a:effectLst/>
              <a:latin typeface="+mn-lt"/>
              <a:ea typeface="+mn-ea"/>
              <a:cs typeface="+mn-cs"/>
            </a:endParaRPr>
          </a:p>
          <a:p>
            <a:pPr lvl="1"/>
            <a:r>
              <a:rPr lang="en-US" dirty="0"/>
              <a:t>Pages 16 and 17 of </a:t>
            </a:r>
            <a:r>
              <a:rPr lang="en-US" sz="1200" kern="1200" dirty="0">
                <a:solidFill>
                  <a:schemeClr val="tx1"/>
                </a:solidFill>
                <a:effectLst/>
                <a:latin typeface="+mn-lt"/>
                <a:ea typeface="+mn-ea"/>
                <a:cs typeface="+mn-cs"/>
              </a:rPr>
              <a:t>the fiscal guidelines contain details to help you calculate FTE and FTEF.</a:t>
            </a: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Also, don’t forget that any</a:t>
            </a:r>
            <a:r>
              <a:rPr lang="en-US" sz="1200" kern="1200" baseline="0" dirty="0">
                <a:solidFill>
                  <a:schemeClr val="tx1"/>
                </a:solidFill>
                <a:effectLst/>
                <a:latin typeface="+mn-lt"/>
                <a:ea typeface="+mn-ea"/>
                <a:cs typeface="+mn-cs"/>
              </a:rPr>
              <a:t> position funded in whole or in part by a federal grant, must complete time and effort reports throughout the grant period.  You can find information on this on page13 of the fiscal guidelines, and an entire manual devoted to Time and Effort that you can find in the How To section of OGMS.  You can also find it on our website (just search “Time and Effort” once you’re at SBCTC’s website).  It’s also available in OBIS.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1428992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(Dylan) </a:t>
            </a:r>
            <a:r>
              <a:rPr lang="en-US" sz="1200" b="1" kern="1200" dirty="0">
                <a:solidFill>
                  <a:schemeClr val="tx1"/>
                </a:solidFill>
                <a:effectLst/>
                <a:latin typeface="+mn-lt"/>
                <a:ea typeface="+mn-ea"/>
                <a:cs typeface="+mn-cs"/>
              </a:rPr>
              <a:t>Goods and Services</a:t>
            </a:r>
            <a:r>
              <a:rPr lang="en-US" sz="1200" kern="1200" dirty="0">
                <a:solidFill>
                  <a:schemeClr val="tx1"/>
                </a:solidFill>
                <a:effectLst/>
                <a:latin typeface="+mn-lt"/>
                <a:ea typeface="+mn-ea"/>
                <a:cs typeface="+mn-cs"/>
              </a:rPr>
              <a:t> is where you’ll budget items you’ll purchase from these grant funds.  Be sure to tell us what kinds of goods</a:t>
            </a:r>
            <a:r>
              <a:rPr lang="en-US" sz="1200" kern="1200" baseline="0" dirty="0">
                <a:solidFill>
                  <a:schemeClr val="tx1"/>
                </a:solidFill>
                <a:effectLst/>
                <a:latin typeface="+mn-lt"/>
                <a:ea typeface="+mn-ea"/>
                <a:cs typeface="+mn-cs"/>
              </a:rPr>
              <a:t> and services you’ll purchase.  </a:t>
            </a:r>
          </a:p>
          <a:p>
            <a:endParaRPr lang="en-US" sz="1200" kern="1200" baseline="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All goods and</a:t>
            </a:r>
            <a:r>
              <a:rPr lang="en-US" sz="1200" kern="1200" baseline="0" dirty="0">
                <a:solidFill>
                  <a:schemeClr val="tx1"/>
                </a:solidFill>
                <a:effectLst/>
                <a:latin typeface="+mn-lt"/>
                <a:ea typeface="+mn-ea"/>
                <a:cs typeface="+mn-cs"/>
              </a:rPr>
              <a:t> services purchased must be in support of the specific career and technical education, or CTE, programs named in your application.  Be sure your narrative reflects that.  You cannot use funds to purchase general office supplies for your workforce office.  You can, however, purchase office supplies that directly support your nursing program, for example.  </a:t>
            </a:r>
            <a:r>
              <a:rPr lang="en-US" sz="1200" kern="1200" dirty="0">
                <a:solidFill>
                  <a:schemeClr val="tx1"/>
                </a:solidFill>
                <a:effectLst/>
                <a:latin typeface="+mn-lt"/>
                <a:ea typeface="+mn-ea"/>
                <a:cs typeface="+mn-cs"/>
              </a:rPr>
              <a:t>You</a:t>
            </a:r>
            <a:r>
              <a:rPr lang="en-US" sz="1200" kern="1200" baseline="0" dirty="0">
                <a:solidFill>
                  <a:schemeClr val="tx1"/>
                </a:solidFill>
                <a:effectLst/>
                <a:latin typeface="+mn-lt"/>
                <a:ea typeface="+mn-ea"/>
                <a:cs typeface="+mn-cs"/>
              </a:rPr>
              <a:t> can say you’ll purchase classroom materials and supplies for your welding program. You can simply reference that the items will be purchased in support of specific CTE programs.  </a:t>
            </a:r>
          </a:p>
          <a:p>
            <a:pPr lvl="1"/>
            <a:endParaRPr lang="en-US" sz="1200" kern="1200" baseline="0" dirty="0">
              <a:solidFill>
                <a:schemeClr val="tx1"/>
              </a:solidFill>
              <a:effectLst/>
              <a:latin typeface="+mn-lt"/>
              <a:ea typeface="+mn-ea"/>
              <a:cs typeface="+mn-cs"/>
            </a:endParaRPr>
          </a:p>
          <a:p>
            <a:pPr lvl="1"/>
            <a:r>
              <a:rPr lang="en-US" sz="1200" kern="1200" baseline="0" dirty="0">
                <a:solidFill>
                  <a:schemeClr val="tx1"/>
                </a:solidFill>
                <a:effectLst/>
                <a:latin typeface="+mn-lt"/>
                <a:ea typeface="+mn-ea"/>
                <a:cs typeface="+mn-cs"/>
              </a:rPr>
              <a:t>If your budget narrative uses the term “equipment” be sure to tell us the equipment doesn’t meet the definition of capital outlays.  We’ll discuss that more later in this presentation.  </a:t>
            </a:r>
          </a:p>
          <a:p>
            <a:pPr lvl="1"/>
            <a:endParaRPr lang="en-US" sz="1200" kern="1200" baseline="0" dirty="0">
              <a:solidFill>
                <a:schemeClr val="tx1"/>
              </a:solidFill>
              <a:effectLst/>
              <a:latin typeface="+mn-lt"/>
              <a:ea typeface="+mn-ea"/>
              <a:cs typeface="+mn-cs"/>
            </a:endParaRPr>
          </a:p>
          <a:p>
            <a:pPr lvl="1"/>
            <a:r>
              <a:rPr lang="en-US" sz="1200" kern="1200" baseline="0" dirty="0">
                <a:solidFill>
                  <a:schemeClr val="tx1"/>
                </a:solidFill>
                <a:effectLst/>
                <a:latin typeface="+mn-lt"/>
                <a:ea typeface="+mn-ea"/>
                <a:cs typeface="+mn-cs"/>
              </a:rPr>
              <a:t>Please note that any non-consumable goods you purchase must be retained by your college.  Items purchased cannot be given to students.  Students may use them, and even check them out, but the college must ultimately retain them.  For example, if you purchase laptops for student use in a CTE program, you could check them out to students to use but not give them to students to keep.  </a:t>
            </a:r>
            <a:endParaRPr lang="en-US" sz="1200" kern="1200" dirty="0">
              <a:solidFill>
                <a:schemeClr val="tx1"/>
              </a:solidFill>
              <a:effectLst/>
              <a:latin typeface="+mn-lt"/>
              <a:ea typeface="+mn-ea"/>
              <a:cs typeface="+mn-cs"/>
            </a:endParaRP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 would also budget services here.  Services include interagency agreements or interlocal agreements which are defined as contracts between two or more public entities (like other community or technical colleges).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581733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(Dylan) Building rental and utilization is if you have to rent space to accomplish grant objectives.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Any rent charged to the grant has to be at or below what is considered to be fair market value in your area.  In your budget narrative, verify that rent is at or below fair market value or FMV.  Also, keep documentation that backs that statement up on file at your organization.  Your grants</a:t>
            </a:r>
            <a:r>
              <a:rPr lang="en-US" sz="1200" kern="1200" baseline="0" dirty="0">
                <a:solidFill>
                  <a:schemeClr val="tx1"/>
                </a:solidFill>
                <a:effectLst/>
                <a:latin typeface="+mn-lt"/>
                <a:ea typeface="+mn-ea"/>
                <a:cs typeface="+mn-cs"/>
              </a:rPr>
              <a:t> or business office can help you determine fair market value for your area.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Also, the only way you can charge rent of a college or college foundation owned facility to this grant is if your college or foundation has a policy that rent is charged to every program, not just the programs supporting this funding.  If that’s the case, be sure to include in your narrative that it is the college’s policy to charge to rent to all programs.  And be sure to keep documentation in your files as well.</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173613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(Dylan) Travel is the next budget category.  It’s fairly self-explanatory.  Just tell us generally why the travel is required.  Is it for travel to professional development activities, off-campus meetings related to curriculum development etc.?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only reminders I have for you are that all state travel rules must be followed and state travel rates must be used.  Even though</a:t>
            </a:r>
            <a:r>
              <a:rPr lang="en-US" sz="1200" kern="1200" baseline="0" dirty="0">
                <a:solidFill>
                  <a:schemeClr val="tx1"/>
                </a:solidFill>
                <a:effectLst/>
                <a:latin typeface="+mn-lt"/>
                <a:ea typeface="+mn-ea"/>
                <a:cs typeface="+mn-cs"/>
              </a:rPr>
              <a:t> these are federal funds, your college is still a state entity and must follow state rules in addition to federal rules.  </a:t>
            </a:r>
            <a:r>
              <a:rPr lang="en-US" sz="1200" kern="1200" dirty="0">
                <a:solidFill>
                  <a:schemeClr val="tx1"/>
                </a:solidFill>
                <a:effectLst/>
                <a:latin typeface="+mn-lt"/>
                <a:ea typeface="+mn-ea"/>
                <a:cs typeface="+mn-cs"/>
              </a:rPr>
              <a:t>Your college will also have internal processes you must follow. Additionally, please note that if faculty/staff are not assigned as working remotely from their home, they cannot charge travel starting at their home since that would not be their assigned workplace.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98029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(Dylan) </a:t>
            </a:r>
            <a:r>
              <a:rPr lang="en-US" sz="1200" b="1" kern="1200" dirty="0">
                <a:solidFill>
                  <a:schemeClr val="tx1"/>
                </a:solidFill>
                <a:effectLst/>
                <a:latin typeface="+mn-lt"/>
                <a:ea typeface="+mn-ea"/>
                <a:cs typeface="+mn-cs"/>
              </a:rPr>
              <a:t>Contracts</a:t>
            </a:r>
            <a:r>
              <a:rPr lang="en-US" sz="1200" kern="1200" dirty="0">
                <a:solidFill>
                  <a:schemeClr val="tx1"/>
                </a:solidFill>
                <a:effectLst/>
                <a:latin typeface="+mn-lt"/>
                <a:ea typeface="+mn-ea"/>
                <a:cs typeface="+mn-cs"/>
              </a:rPr>
              <a:t> is the next budget category.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This is where you’ll budget any true contracts your organization has.  This might be something like a guest speaker or a contractor for curriculum development.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Give us a brief description of what the contract is for.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Don’t forget that any rules that apply to your organization under this grant must be passed along to the contractor.  For example, you’re required to follow state rules and rates for any travel.  If you contract with someone and will reimburse their travel expenses, you have to make sure they follow all state rules and rates for that travel.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3640085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(Dylan) </a:t>
            </a:r>
            <a:r>
              <a:rPr lang="en-US" sz="1200" b="1" kern="1200" dirty="0">
                <a:solidFill>
                  <a:schemeClr val="tx1"/>
                </a:solidFill>
                <a:effectLst/>
                <a:latin typeface="+mn-lt"/>
                <a:ea typeface="+mn-ea"/>
                <a:cs typeface="+mn-cs"/>
              </a:rPr>
              <a:t>Capital Outlays </a:t>
            </a:r>
            <a:r>
              <a:rPr lang="en-US" sz="1200" kern="1200" dirty="0">
                <a:solidFill>
                  <a:schemeClr val="tx1"/>
                </a:solidFill>
                <a:effectLst/>
                <a:latin typeface="+mn-lt"/>
                <a:ea typeface="+mn-ea"/>
                <a:cs typeface="+mn-cs"/>
              </a:rPr>
              <a:t>is next.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 most important thing to remember with capital outlays is that they must be approved by SBCTC prior to your organization making the purchase.  If they’re not already in your budget, do a budget revision in OBIS to add them before you make the purchase.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Capital outlays are defined as: </a:t>
            </a:r>
          </a:p>
          <a:p>
            <a:pPr lvl="2"/>
            <a:endParaRPr lang="en-US" sz="120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Property or equipment with a useful life in excess of 1 year and a per unit acquisition cost of $5,000 or more.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In your budget we need you to be pretty specific about the capital outlays that will be purchased.  You can’t put a placeholder in your budget that simply says “equipment.”  We have to be able to know and approve the specific items you’ll purchase…and before you purchase them.  </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Capital Outlays items must typically be considered “special purpose” items to be an eligible expense from this grant.  General purpose items like furniture with a per unit price of $5,000 will not be approved.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30774316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a:solidFill>
                  <a:schemeClr val="tx1"/>
                </a:solidFill>
                <a:effectLst/>
                <a:latin typeface="+mn-lt"/>
                <a:ea typeface="+mn-ea"/>
                <a:cs typeface="+mn-cs"/>
              </a:rPr>
              <a:t>(Dylan)</a:t>
            </a:r>
            <a:r>
              <a:rPr lang="en-US" sz="1200" b="0"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Indirect</a:t>
            </a:r>
            <a:r>
              <a:rPr lang="en-US" sz="1200" kern="1200" dirty="0">
                <a:solidFill>
                  <a:schemeClr val="tx1"/>
                </a:solidFill>
                <a:effectLst/>
                <a:latin typeface="+mn-lt"/>
                <a:ea typeface="+mn-ea"/>
                <a:cs typeface="+mn-cs"/>
              </a:rPr>
              <a:t> is the last category.</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Your organization can claim up to 5% of salaries (but not benefits) charged to the grant in indirect.  This is to cover such costs as operation, maintenance, library, and student administration expense that cannot be clearly allocated to an individual program.</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23250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Good afternoon and welcome to our webinar introducing the Professional/Technical Programs Restart Grant. I’m Tim McClain, and I use he/him pronouns. I am a Program Administrator for Workforce Education, and I’m pleased to be joined today by Dylan Jilek, Kari Kauffman, and Carolyn McKinnon, who will introduce themselves shortly.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a few virtual housekeeping items: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Please note, this</a:t>
            </a:r>
            <a:r>
              <a:rPr lang="en-US" baseline="0" dirty="0"/>
              <a:t> webinar is being recorded. The recording and PowerPoint will be made available after our meeting has concluded.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Automated captions have been turned on for this presentation and will be available throughout the presentation. </a:t>
            </a:r>
            <a:endParaRPr lang="en-US" baseline="0" dirty="0">
              <a:solidFill>
                <a:schemeClr val="bg1"/>
              </a:solidFill>
            </a:endParaRPr>
          </a:p>
          <a:p>
            <a:pPr marL="171450" indent="-171450">
              <a:buFontTx/>
              <a:buChar char="-"/>
            </a:pPr>
            <a:r>
              <a:rPr lang="en-US" baseline="0" dirty="0">
                <a:solidFill>
                  <a:schemeClr val="bg1"/>
                </a:solidFill>
              </a:rPr>
              <a:t>We would appreciate it if everyone would remain muted and off camera to minimize distractions and ensure there is sufficient bandwidth for everyone participating today.</a:t>
            </a:r>
          </a:p>
          <a:p>
            <a:pPr marL="171450" indent="-171450">
              <a:buFontTx/>
              <a:buChar char="-"/>
            </a:pPr>
            <a:r>
              <a:rPr lang="en-US" baseline="0" dirty="0">
                <a:solidFill>
                  <a:schemeClr val="bg1"/>
                </a:solidFill>
              </a:rPr>
              <a:t>We will pause throughout the presentation for questions; however, we may not be able to answer all of them today. You may submit questions by chat at any time. In addition, Carolyn will be taking notes, and we intend to compile an FAQ document answering your questions for circulation next week.</a:t>
            </a:r>
            <a:endParaRPr lang="en-US" dirty="0">
              <a:solidFill>
                <a:schemeClr val="bg1"/>
              </a:solidFill>
            </a:endParaRPr>
          </a:p>
          <a:p>
            <a:endParaRPr lang="en-US" dirty="0">
              <a:solidFill>
                <a:schemeClr val="bg1"/>
              </a:solidFill>
            </a:endParaRPr>
          </a:p>
          <a:p>
            <a:r>
              <a:rPr lang="en-US" dirty="0">
                <a:solidFill>
                  <a:schemeClr val="bg1"/>
                </a:solidFill>
              </a:rPr>
              <a:t>Now, we’ll briefly introduce the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a:t>
            </a:fld>
            <a:endParaRPr lang="en-US" dirty="0"/>
          </a:p>
        </p:txBody>
      </p:sp>
    </p:spTree>
    <p:extLst>
      <p:ext uri="{BB962C8B-B14F-4D97-AF65-F5344CB8AC3E}">
        <p14:creationId xmlns:p14="http://schemas.microsoft.com/office/powerpoint/2010/main" val="366081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 Any questions about budget</a:t>
            </a:r>
            <a:r>
              <a:rPr lang="en-US" baseline="0" dirty="0"/>
              <a:t> or budget narrative? </a:t>
            </a:r>
          </a:p>
          <a:p>
            <a:endParaRPr lang="en-US" baseline="0" dirty="0"/>
          </a:p>
          <a:p>
            <a:r>
              <a:rPr lang="en-US" baseline="0" dirty="0"/>
              <a:t>After this question and answer period we’ll walk through how to apply in OGMS, the application feedback, review, and approval process, and the FAQ process.  We’ll then take additional questions at the end of the presentation.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770470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 I’m happy now to turn it over to Kari to cover the grant management system.</a:t>
            </a:r>
          </a:p>
          <a:p>
            <a:endParaRPr lang="en-US" dirty="0"/>
          </a:p>
          <a:p>
            <a:r>
              <a:rPr lang="en-US" dirty="0"/>
              <a:t>Kari</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defTabSz="927567">
              <a:defRPr/>
            </a:pPr>
            <a:r>
              <a:rPr lang="en-US" baseline="0" dirty="0"/>
              <a:t>You’ll apply for this funding in OGMS. If you don’t have an account, you’ll need to contact your college’s OGMS Security Contact. They will create you an account – SBCTC staff cannot create OGMS accounts for college faculty and staff. You can find the list of Security Contacts in OGMS. Links are provided in the slide, which will be made available on the SBCTC website after the presentation. </a:t>
            </a:r>
          </a:p>
          <a:p>
            <a:pPr defTabSz="927567">
              <a:defRPr/>
            </a:pPr>
            <a:endParaRPr lang="en-US" baseline="0" dirty="0"/>
          </a:p>
          <a:p>
            <a:pPr defTabSz="927567">
              <a:defRPr/>
            </a:pPr>
            <a:r>
              <a:rPr lang="en-US" baseline="0" dirty="0"/>
              <a:t>If you already have an OGMS account, you still need to contact your OGMS Security Contact for access to the application. The application will be called “2020-22 Professional/Technical Programs Restart Grant” in OGMS. </a:t>
            </a:r>
            <a:endParaRPr lang="en-US" dirty="0"/>
          </a:p>
          <a:p>
            <a:r>
              <a:rPr lang="en-US" dirty="0"/>
              <a:t>Should you have questions about</a:t>
            </a:r>
            <a:r>
              <a:rPr lang="en-US" baseline="0" dirty="0"/>
              <a:t> how to apply for the grant in OGMS, or have other OGMS related questions, please see the User Manual under the How To tab in OGMS first. 	</a:t>
            </a:r>
          </a:p>
          <a:p>
            <a:pPr marL="173919" indent="-173919" defTabSz="927567">
              <a:buFont typeface="Arial" panose="020B0604020202020204" pitchFamily="34" charset="0"/>
              <a:buChar char="•"/>
              <a:defRPr/>
            </a:pPr>
            <a:r>
              <a:rPr lang="en-US" dirty="0"/>
              <a:t>Most frequently answered OGMS questions will be answered in the User Manual. </a:t>
            </a:r>
            <a:endParaRPr lang="en-US" baseline="0" dirty="0"/>
          </a:p>
          <a:p>
            <a:pPr marL="173919" indent="-173919" defTabSz="927567">
              <a:buFont typeface="Arial" panose="020B0604020202020204" pitchFamily="34" charset="0"/>
              <a:buChar char="•"/>
              <a:defRPr/>
            </a:pPr>
            <a:r>
              <a:rPr lang="en-US" baseline="0" dirty="0"/>
              <a:t>If your question is not addressed in the manual, start by contacting your organization’s OGMS Security Contact. </a:t>
            </a:r>
          </a:p>
          <a:p>
            <a:pPr marL="637703" lvl="1" indent="-173919">
              <a:buFont typeface="Arial" panose="020B0604020202020204" pitchFamily="34" charset="0"/>
              <a:buChar char="•"/>
            </a:pPr>
            <a:r>
              <a:rPr lang="en-US" baseline="0" dirty="0"/>
              <a:t>If your Security Contact cannot help, contact me; my information is posted in the slide here, and will also be posted in the final slide of this webinar. </a:t>
            </a:r>
            <a:endParaRPr lang="en-US"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29937025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You’ll notice in OGMS that the application itself is comparatively brief, as the majority of the content will be included in the attached Program Matrix. The grant application in OGMS contains two sections:</a:t>
            </a:r>
          </a:p>
          <a:p>
            <a:pPr marL="171450" indent="-171450">
              <a:buFont typeface="Arial" panose="020B0604020202020204" pitchFamily="34" charset="0"/>
              <a:buChar char="•"/>
            </a:pPr>
            <a:r>
              <a:rPr lang="en-US" dirty="0"/>
              <a:t>The five-question first section includes questions related to the total budget request, as well as programs involved in the application and grant and fiscal accountability. </a:t>
            </a:r>
          </a:p>
          <a:p>
            <a:pPr marL="171450" indent="-171450">
              <a:buFont typeface="Arial" panose="020B0604020202020204" pitchFamily="34" charset="0"/>
              <a:buChar char="•"/>
            </a:pPr>
            <a:r>
              <a:rPr lang="en-US" dirty="0"/>
              <a:t>The second section is the application budget narrative, which includes 7 questions about how you will categorize and use the funding.</a:t>
            </a:r>
          </a:p>
          <a:p>
            <a:endParaRPr lang="en-US" dirty="0"/>
          </a:p>
          <a:p>
            <a:r>
              <a:rPr lang="en-US" dirty="0"/>
              <a:t>Applicants are required to attach two items to their grant applications in the Attachments section of their grant in OGMS. These include</a:t>
            </a:r>
          </a:p>
          <a:p>
            <a:pPr marL="628650" lvl="1" indent="-171450">
              <a:buFont typeface="Arial" panose="020B0604020202020204" pitchFamily="34" charset="0"/>
              <a:buChar char="•"/>
            </a:pPr>
            <a:r>
              <a:rPr lang="en-US" dirty="0"/>
              <a:t>Completed and signed copy of the Assurances</a:t>
            </a:r>
          </a:p>
          <a:p>
            <a:pPr marL="628650" lvl="1" indent="-171450">
              <a:buFont typeface="Arial" panose="020B0604020202020204" pitchFamily="34" charset="0"/>
              <a:buChar char="•"/>
            </a:pPr>
            <a:r>
              <a:rPr lang="en-US" dirty="0"/>
              <a:t>Completed Program Matrices in PDF format</a:t>
            </a:r>
          </a:p>
          <a:p>
            <a:pPr marL="1085850" lvl="2" indent="-171450">
              <a:buFont typeface="Arial" panose="020B0604020202020204" pitchFamily="34" charset="0"/>
              <a:buChar char="•"/>
            </a:pPr>
            <a:r>
              <a:rPr lang="en-US" dirty="0"/>
              <a:t>Again, the bulk of the application questions are addressed in the Program Matrix.</a:t>
            </a:r>
          </a:p>
          <a:p>
            <a:pPr marL="1085850" lvl="2" indent="-171450">
              <a:buFont typeface="Arial" panose="020B0604020202020204" pitchFamily="34" charset="0"/>
              <a:buChar char="•"/>
            </a:pPr>
            <a:r>
              <a:rPr lang="en-US" dirty="0"/>
              <a:t>Please ensure that you fill out one Program Matrix table for each program being submitted for Prof/Tech Restart funding.</a:t>
            </a:r>
          </a:p>
          <a:p>
            <a:pPr marL="1085850" lvl="2" indent="-171450">
              <a:buFont typeface="Arial" panose="020B0604020202020204" pitchFamily="34" charset="0"/>
              <a:buChar char="•"/>
            </a:pPr>
            <a:r>
              <a:rPr lang="en-US" dirty="0"/>
              <a:t>You will compile those tables in one Word doc, save as a PDF, and submit as an attachment in OGMS. </a:t>
            </a:r>
          </a:p>
          <a:p>
            <a:pPr marL="914400" lvl="2" indent="0">
              <a:buFont typeface="Arial" panose="020B0604020202020204" pitchFamily="34" charset="0"/>
              <a:buNone/>
            </a:pPr>
            <a:r>
              <a:rPr lang="en-US" dirty="0"/>
              <a:t>The program matrix includes 9 short-answer informational fields, estimated spending in each budget category, and 7 narrative response fields that align with the grant evaluation criteria. </a:t>
            </a:r>
          </a:p>
          <a:p>
            <a:endParaRPr lang="en-US" dirty="0"/>
          </a:p>
          <a:p>
            <a:endParaRPr lang="en-US" dirty="0"/>
          </a:p>
          <a:p>
            <a:pPr marL="1543050" lvl="3" indent="-171450">
              <a:buFont typeface="Arial" panose="020B0604020202020204" pitchFamily="34" charset="0"/>
              <a:buChar char="•"/>
            </a:pPr>
            <a:endParaRPr lang="en-US" dirty="0"/>
          </a:p>
          <a:p>
            <a:pPr marL="1371600" lvl="3"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431720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 </a:t>
            </a:r>
          </a:p>
          <a:p>
            <a:endParaRPr lang="en-US" dirty="0"/>
          </a:p>
          <a:p>
            <a:r>
              <a:rPr lang="en-US" dirty="0"/>
              <a:t>Speaking of evaluation criteria, here they are!</a:t>
            </a:r>
          </a:p>
          <a:p>
            <a:endParaRPr lang="en-US" dirty="0"/>
          </a:p>
          <a:p>
            <a:r>
              <a:rPr lang="en-US" dirty="0"/>
              <a:t>There are 4 eligibility criteria and 3 prioritization criteria. In other words, we will be looking first at whether program applications are aligned with the intent and requirements of the Restart grant and then we will use the prioritization criteria to decide on funding levels. The questions in the Program Matrix align directly with these criteria, so please read and answer them carefully, as there will be little time to provide feedback or request clarification.</a:t>
            </a:r>
          </a:p>
          <a:p>
            <a:endParaRPr lang="en-US" dirty="0"/>
          </a:p>
          <a:p>
            <a:r>
              <a:rPr lang="en-US" dirty="0"/>
              <a:t>The four eligibility criteria are:</a:t>
            </a:r>
          </a:p>
          <a:p>
            <a:pPr marL="228600" indent="-228600">
              <a:buAutoNum type="arabicPeriod"/>
            </a:pPr>
            <a:r>
              <a:rPr lang="en-US" dirty="0"/>
              <a:t>Pandemic-Impacted Program Needs: Here we are looking to evaluate to what degree a program has been impacted by COVID-19 and confirm that there is a realistic plan to bring it back to full operational capacity.</a:t>
            </a:r>
          </a:p>
          <a:p>
            <a:pPr marL="228600" indent="-228600">
              <a:buAutoNum type="arabicPeriod"/>
            </a:pPr>
            <a:r>
              <a:rPr lang="en-US" dirty="0"/>
              <a:t>Labor Market Need: This, of course, pertains to the demand in a college’s service area or region, especially as it pertains to job openings or employment growth and stability in a post-pandemic economy. This could also include necessary, industry-informed changes to curriculum, program design, technology, or training.</a:t>
            </a:r>
          </a:p>
          <a:p>
            <a:pPr marL="228600" indent="-228600">
              <a:buAutoNum type="arabicPeriod"/>
            </a:pPr>
            <a:r>
              <a:rPr lang="en-US" dirty="0"/>
              <a:t>Outreach and Recruitment to Impacted Populations: Consistent with our agency and system vision and values, we will be evaluating each program’s efforts to provide equitable access to those most disproportionately impacted by the pandemic.</a:t>
            </a:r>
          </a:p>
          <a:p>
            <a:pPr marL="228600" indent="-228600">
              <a:buAutoNum type="arabicPeriod"/>
            </a:pPr>
            <a:r>
              <a:rPr lang="en-US" dirty="0"/>
              <a:t>Timeline: Finally, we will be looking for a timeline that provides a reasonable and detailed plan to restart the program, including clear outcomes, steps, benchmarks, and contingency plans.</a:t>
            </a:r>
          </a:p>
          <a:p>
            <a:pPr marL="228600" indent="-228600">
              <a:buAutoNum type="arabicPeriod"/>
            </a:pPr>
            <a:endParaRPr lang="en-US" dirty="0"/>
          </a:p>
          <a:p>
            <a:pPr marL="0" indent="0">
              <a:buNone/>
            </a:pPr>
            <a:r>
              <a:rPr lang="en-US" dirty="0"/>
              <a:t>The three prioritization criteria are:</a:t>
            </a:r>
          </a:p>
          <a:p>
            <a:pPr marL="228600" indent="-228600">
              <a:buAutoNum type="arabicPeriod"/>
            </a:pPr>
            <a:r>
              <a:rPr lang="en-US" dirty="0"/>
              <a:t>Experiential and Work-Based Learning: We will prioritize programs that feature and/or focus on experiential and work-based learning opportunities, including programs with Career Launch endorsements.</a:t>
            </a:r>
          </a:p>
          <a:p>
            <a:pPr marL="228600" indent="-228600">
              <a:buAutoNum type="arabicPeriod"/>
            </a:pPr>
            <a:r>
              <a:rPr lang="en-US" dirty="0"/>
              <a:t>Partnerships: The degree to which colleges will collaborate on restart activities will also be a consideration. This would include partnerships with other colleges, high schools, labor, employers, government agencies, CBOs, and registered apprenticeship training sponsors.</a:t>
            </a:r>
          </a:p>
          <a:p>
            <a:pPr marL="228600" indent="-228600">
              <a:buAutoNum type="arabicPeriod"/>
            </a:pPr>
            <a:r>
              <a:rPr lang="en-US" dirty="0"/>
              <a:t>Equitable Distribution: Finally, we will be looking at the geographic and demographic characteristics of the applicants’ programs in an effort to ensure that the funding is sufficiently spread throughout the state and that under-resourced colleges and programs are prioritized.</a:t>
            </a:r>
          </a:p>
          <a:p>
            <a:pPr marL="0" indent="0">
              <a:buNone/>
            </a:pPr>
            <a:endParaRPr lang="en-US" dirty="0"/>
          </a:p>
          <a:p>
            <a:pPr marL="0" indent="0">
              <a:buNone/>
            </a:pPr>
            <a:r>
              <a:rPr lang="en-US" dirty="0"/>
              <a:t>All of these criteria and more are outlined in greater detail in the Grant Guidelines and Program Matrix.</a:t>
            </a:r>
          </a:p>
          <a:p>
            <a:pPr marL="0" indent="0">
              <a:buNone/>
            </a:pPr>
            <a:r>
              <a:rPr lang="en-US" dirty="0"/>
              <a:t> </a:t>
            </a:r>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3015982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a:t>
            </a:r>
          </a:p>
          <a:p>
            <a:endParaRPr lang="en-US" dirty="0"/>
          </a:p>
          <a:p>
            <a:r>
              <a:rPr lang="en-US" dirty="0"/>
              <a:t>Contact</a:t>
            </a:r>
            <a:r>
              <a:rPr lang="en-US" baseline="0" dirty="0"/>
              <a:t> Tim McClain with all questions related to this funding – his email is linked in this slide.</a:t>
            </a:r>
          </a:p>
          <a:p>
            <a:endParaRPr lang="en-US" baseline="0" dirty="0"/>
          </a:p>
          <a:p>
            <a:r>
              <a:rPr lang="en-US" baseline="0" dirty="0"/>
              <a:t>We will have FAQ documents posted on the SBCTC webpage and disseminated through the appropriate listservs as soon as possible. Please note that while this is new funding and circumstances are continually changing, we will do our very best to provide accurate and up-to-date information; however, some answers may take longer than others and our time frame is tight. Please be patient with us as we, too, navigate these difficult times. </a:t>
            </a:r>
          </a:p>
          <a:p>
            <a:endParaRPr lang="en-US" baseline="0" dirty="0"/>
          </a:p>
          <a:p>
            <a:r>
              <a:rPr lang="en-US" baseline="0" dirty="0"/>
              <a:t>Now, back to Tim to close us out (and/or take on some of those tricky questions)!</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3366384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Okay, we’ve reached the end of the presentation materials.</a:t>
            </a:r>
          </a:p>
          <a:p>
            <a:endParaRPr lang="en-US" dirty="0"/>
          </a:p>
          <a:p>
            <a:r>
              <a:rPr lang="en-US" dirty="0"/>
              <a:t>Let’s pause here to take questions from chat. </a:t>
            </a:r>
          </a:p>
          <a:p>
            <a:endParaRPr lang="en-US" dirty="0"/>
          </a:p>
          <a:p>
            <a:r>
              <a:rPr lang="en-US" dirty="0"/>
              <a:t>After</a:t>
            </a:r>
            <a:r>
              <a:rPr lang="en-US" baseline="0" dirty="0"/>
              <a:t> we address a few of your chat questions you can unmute and ask questions.</a:t>
            </a:r>
          </a:p>
          <a:p>
            <a:endParaRPr lang="en-US" baseline="0" dirty="0"/>
          </a:p>
          <a:p>
            <a:r>
              <a:rPr lang="en-US" baseline="0" dirty="0"/>
              <a:t>Remember, you can continue to send questions to us after today’s webinar. We’ll try to compile them in the FAQ in an exceptionally timely manner.</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2406333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Obviously, there will be more questions as you dig into the application, so here are the folks that can take them. </a:t>
            </a:r>
          </a:p>
          <a:p>
            <a:endParaRPr lang="en-US" dirty="0"/>
          </a:p>
          <a:p>
            <a:r>
              <a:rPr lang="en-US" dirty="0"/>
              <a:t>CLOSING</a:t>
            </a:r>
          </a:p>
          <a:p>
            <a:r>
              <a:rPr lang="en-US" dirty="0"/>
              <a:t>We’ve come to the end of this webinar and the week!</a:t>
            </a:r>
          </a:p>
          <a:p>
            <a:endParaRPr lang="en-US" dirty="0"/>
          </a:p>
          <a:p>
            <a:r>
              <a:rPr lang="en-US" dirty="0"/>
              <a:t>We all want to thank you for your time and interest in this grant opportunity. And, of course, for everything you do to support our students and communities! </a:t>
            </a:r>
          </a:p>
          <a:p>
            <a:endParaRPr lang="en-US" dirty="0"/>
          </a:p>
          <a:p>
            <a:r>
              <a:rPr lang="en-US" dirty="0"/>
              <a:t>At this time the webinar will conclude and recording stops. </a:t>
            </a:r>
          </a:p>
          <a:p>
            <a:endParaRPr lang="en-US" dirty="0"/>
          </a:p>
          <a:p>
            <a:r>
              <a:rPr lang="en-US" dirty="0"/>
              <a:t>Thank you again.</a:t>
            </a:r>
          </a:p>
        </p:txBody>
      </p:sp>
      <p:sp>
        <p:nvSpPr>
          <p:cNvPr id="4" name="Slide Number Placeholder 3"/>
          <p:cNvSpPr>
            <a:spLocks noGrp="1"/>
          </p:cNvSpPr>
          <p:nvPr>
            <p:ph type="sldNum" sz="quarter" idx="5"/>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136149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TIM: Again, I’m Tim McClain. I will be your primary contact for Professional/Technical Restart</a:t>
            </a:r>
            <a:r>
              <a:rPr lang="en-US" baseline="0" dirty="0"/>
              <a:t> program </a:t>
            </a:r>
            <a:r>
              <a:rPr lang="en-US" dirty="0"/>
              <a:t>questions – application content, evaluation criteria, program feedback, and so forth. Dylan…?</a:t>
            </a:r>
          </a:p>
          <a:p>
            <a:endParaRPr lang="en-US" dirty="0">
              <a:solidFill>
                <a:srgbClr val="C00000"/>
              </a:solidFill>
              <a:highlight>
                <a:srgbClr val="FFFF00"/>
              </a:highlight>
            </a:endParaRPr>
          </a:p>
          <a:p>
            <a:r>
              <a:rPr lang="en-US" dirty="0">
                <a:solidFill>
                  <a:srgbClr val="C00000"/>
                </a:solidFill>
                <a:highlight>
                  <a:srgbClr val="FFFF00"/>
                </a:highlight>
              </a:rPr>
              <a:t>Dylan:</a:t>
            </a:r>
            <a:r>
              <a:rPr lang="en-US" baseline="0" dirty="0">
                <a:solidFill>
                  <a:srgbClr val="C00000"/>
                </a:solidFill>
                <a:highlight>
                  <a:srgbClr val="FFFF00"/>
                </a:highlight>
              </a:rPr>
              <a:t> Hello, I’m a Contracts Specialist working with Grants and Contracts for SBCTC. I use they/them pronouns. </a:t>
            </a:r>
            <a:r>
              <a:rPr lang="en-US" baseline="0" dirty="0">
                <a:highlight>
                  <a:srgbClr val="FFFF00"/>
                </a:highlight>
              </a:rPr>
              <a:t>Among many other duties, I will be reviewing your application budgets as well as any budget revision requests you have throughout the life of awarded grants. I’m also a Time and Effort expert/contact at the State Board – a reminder that Time and Effort documentation is required for any salaries or benefits charged to this federal grant. </a:t>
            </a:r>
          </a:p>
          <a:p>
            <a:endParaRPr lang="en-US" baseline="0" dirty="0">
              <a:solidFill>
                <a:srgbClr val="C00000"/>
              </a:solidFill>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rgbClr val="C00000"/>
                </a:solidFill>
                <a:highlight>
                  <a:srgbClr val="FFFF00"/>
                </a:highlight>
              </a:rPr>
              <a:t>Kari: </a:t>
            </a:r>
            <a:r>
              <a:rPr lang="en-US" baseline="0" dirty="0">
                <a:highlight>
                  <a:srgbClr val="FFFF00"/>
                </a:highlight>
              </a:rPr>
              <a:t>Hello, I’m a Program Assistant working with Grants and Contracts for SBCTC. I’m available to answer any questions about working on and submitting your application in OGMS, the Online Grant Management System. </a:t>
            </a:r>
            <a:endParaRPr lang="en-US" dirty="0">
              <a:highlight>
                <a:srgbClr val="FFFF00"/>
              </a:highlight>
            </a:endParaRPr>
          </a:p>
          <a:p>
            <a:endParaRPr lang="en-US" baseline="0" dirty="0">
              <a:solidFill>
                <a:srgbClr val="C00000"/>
              </a:solidFill>
              <a:highlight>
                <a:srgbClr val="FFFF00"/>
              </a:highlight>
            </a:endParaRPr>
          </a:p>
          <a:p>
            <a:r>
              <a:rPr lang="en-US" baseline="0" dirty="0">
                <a:solidFill>
                  <a:srgbClr val="C00000"/>
                </a:solidFill>
                <a:highlight>
                  <a:srgbClr val="FFFF00"/>
                </a:highlight>
              </a:rPr>
              <a:t>Carolyn:</a:t>
            </a:r>
            <a:endParaRPr lang="en-US" dirty="0">
              <a:solidFill>
                <a:srgbClr val="C00000"/>
              </a:solidFill>
              <a:highlight>
                <a:srgbClr val="FFFF00"/>
              </a:highlight>
            </a:endParaRPr>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dirty="0"/>
          </a:p>
        </p:txBody>
      </p:sp>
    </p:spTree>
    <p:extLst>
      <p:ext uri="{BB962C8B-B14F-4D97-AF65-F5344CB8AC3E}">
        <p14:creationId xmlns:p14="http://schemas.microsoft.com/office/powerpoint/2010/main" val="259764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Thanks, all.</a:t>
            </a:r>
          </a:p>
          <a:p>
            <a:endParaRPr lang="en-US" dirty="0"/>
          </a:p>
          <a:p>
            <a:r>
              <a:rPr lang="en-US" dirty="0"/>
              <a:t>To get us started, let’s look at our learning outcomes for today. </a:t>
            </a:r>
          </a:p>
          <a:p>
            <a:endParaRPr lang="en-US" dirty="0"/>
          </a:p>
          <a:p>
            <a:r>
              <a:rPr lang="en-US" dirty="0"/>
              <a:t>Context: </a:t>
            </a:r>
          </a:p>
          <a:p>
            <a:pPr lvl="1"/>
            <a:r>
              <a:rPr lang="en-US" dirty="0"/>
              <a:t>First, we want you to understand what the Professional/Technical Restart grant is, where it came from, what we mean by “restart”, and how this relates to current and future economic and educational conditions. </a:t>
            </a:r>
          </a:p>
          <a:p>
            <a:pPr lvl="1"/>
            <a:endParaRPr lang="en-US" dirty="0"/>
          </a:p>
          <a:p>
            <a:pPr lvl="1"/>
            <a:r>
              <a:rPr lang="en-US" dirty="0"/>
              <a:t>Obviously, we’re breaking new ground here and trying to deploy these emergency funds as quickly as possible, so we’ll do our best to explain their purpose and answer your questions, but do know that there are some moving targets and details that we are still fleshing out, so we’d appreciate your patience and forgiveness as we work through this on a very short timeline.</a:t>
            </a:r>
          </a:p>
          <a:p>
            <a:pPr lvl="1"/>
            <a:endParaRPr lang="en-US" dirty="0"/>
          </a:p>
          <a:p>
            <a:r>
              <a:rPr lang="en-US" dirty="0"/>
              <a:t>DYLAN</a:t>
            </a:r>
          </a:p>
          <a:p>
            <a:endParaRPr lang="en-US" dirty="0"/>
          </a:p>
          <a:p>
            <a:r>
              <a:rPr lang="en-US" dirty="0"/>
              <a:t>Funding:</a:t>
            </a:r>
          </a:p>
          <a:p>
            <a:pPr lvl="1"/>
            <a:r>
              <a:rPr lang="en-US" dirty="0"/>
              <a:t>My role and primary outcome today is to outline the fiscal requirements of the grant. I will also address how applications will be evaluated and approved. Kari Kauffman, who works with me on the Education Fiscal team, will help you understand how to apply for Restart funding, and touch on how to navigate OGMS. </a:t>
            </a:r>
          </a:p>
          <a:p>
            <a:endParaRPr lang="en-US" dirty="0"/>
          </a:p>
          <a:p>
            <a:r>
              <a:rPr lang="en-US" dirty="0"/>
              <a:t>Questions &amp; Answers:</a:t>
            </a:r>
          </a:p>
          <a:p>
            <a:pPr lvl="1"/>
            <a:r>
              <a:rPr lang="en-US" dirty="0"/>
              <a:t>Finally, we want you to have the opportunity to ask questions and get answers.</a:t>
            </a:r>
          </a:p>
          <a:p>
            <a:pPr lvl="1"/>
            <a:endParaRPr lang="en-US" dirty="0"/>
          </a:p>
          <a:p>
            <a:pPr lvl="1"/>
            <a:r>
              <a:rPr lang="en-US" dirty="0"/>
              <a:t>You can type your questions into the chat box as we go, or you can save them for the Q&amp;A time on our agenda today. Again, Carolyn will be taking notes and we will follow with an FAQ document in the days following the webinar. </a:t>
            </a:r>
          </a:p>
          <a:p>
            <a:pPr lvl="1"/>
            <a:endParaRPr lang="en-US" dirty="0"/>
          </a:p>
          <a:p>
            <a:pPr lvl="1"/>
            <a:r>
              <a:rPr lang="en-US" dirty="0"/>
              <a:t>We understand you’ll have questions come up later as you work on your proposals. We’ll give you instructions on how to send in your questions and find</a:t>
            </a:r>
            <a:r>
              <a:rPr lang="en-US" baseline="0" dirty="0"/>
              <a:t> the FAQ</a:t>
            </a:r>
            <a:r>
              <a:rPr lang="en-US" dirty="0"/>
              <a:t> updates later in this session.</a:t>
            </a:r>
          </a:p>
          <a:p>
            <a:pPr lvl="1"/>
            <a:endParaRPr lang="en-US" dirty="0"/>
          </a:p>
          <a:p>
            <a:pPr lvl="1"/>
            <a:r>
              <a:rPr lang="en-US" dirty="0"/>
              <a:t>Now, I’ll kick it back to Tim to provide an overview of today’s agenda…</a:t>
            </a:r>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dirty="0"/>
          </a:p>
        </p:txBody>
      </p:sp>
    </p:spTree>
    <p:extLst>
      <p:ext uri="{BB962C8B-B14F-4D97-AF65-F5344CB8AC3E}">
        <p14:creationId xmlns:p14="http://schemas.microsoft.com/office/powerpoint/2010/main" val="2602240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dirty="0"/>
              <a:t>Let’s look at our agenda for today. </a:t>
            </a:r>
          </a:p>
          <a:p>
            <a:endParaRPr lang="en-US" dirty="0"/>
          </a:p>
          <a:p>
            <a:r>
              <a:rPr lang="en-US" dirty="0"/>
              <a:t>First, we’ll look at both our application and funding timelines. </a:t>
            </a:r>
          </a:p>
          <a:p>
            <a:endParaRPr lang="en-US" dirty="0"/>
          </a:p>
          <a:p>
            <a:r>
              <a:rPr lang="en-US" dirty="0"/>
              <a:t>Then, I’ll discuss the background and purpose of Restart funding and explain what we mean by the term “restart”.</a:t>
            </a:r>
          </a:p>
          <a:p>
            <a:endParaRPr lang="en-US" dirty="0"/>
          </a:p>
          <a:p>
            <a:r>
              <a:rPr lang="en-US" dirty="0"/>
              <a:t>Because this is a new and fairly specific funding source, I’ll take some time to provide examples of allowable activities and expenses.</a:t>
            </a:r>
          </a:p>
          <a:p>
            <a:endParaRPr lang="en-US" dirty="0"/>
          </a:p>
          <a:p>
            <a:r>
              <a:rPr lang="en-US" dirty="0"/>
              <a:t>Dylan and Kari will take it from there to discuss the fiscal guidelines, reporting and invoicing requirements, OGMS, and so forth.</a:t>
            </a:r>
          </a:p>
          <a:p>
            <a:endParaRPr lang="en-US" dirty="0"/>
          </a:p>
          <a:p>
            <a:r>
              <a:rPr lang="en-US" dirty="0"/>
              <a:t>I’ll briefly explain the application review process and evaluation criteria.</a:t>
            </a:r>
          </a:p>
          <a:p>
            <a:endParaRPr lang="en-US" dirty="0"/>
          </a:p>
          <a:p>
            <a:r>
              <a:rPr lang="en-US" dirty="0"/>
              <a:t>Finally, we’ll take your questions. For some questions, we’ll be able to provide answers today. Others could require some research on our part and we’ll capture those and then post responses online for you to reference. So, again, you can submit your questions in the chat feature during the webinar as they come up for you, or you can hold them until the Q&amp;A agenda item. </a:t>
            </a:r>
          </a:p>
          <a:p>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3904088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a:t>
            </a:r>
          </a:p>
          <a:p>
            <a:r>
              <a:rPr lang="en-US" dirty="0"/>
              <a:t>We’ll take a quick look at the timeline for applications for this funding. </a:t>
            </a:r>
          </a:p>
          <a:p>
            <a:endParaRPr lang="en-US" dirty="0"/>
          </a:p>
          <a:p>
            <a:r>
              <a:rPr lang="en-US" dirty="0"/>
              <a:t>Applications available: Thursday, October 8, 2020</a:t>
            </a:r>
          </a:p>
          <a:p>
            <a:r>
              <a:rPr lang="en-US" dirty="0"/>
              <a:t>Q&amp;A closes: Friday, October 16</a:t>
            </a:r>
          </a:p>
          <a:p>
            <a:r>
              <a:rPr lang="en-US" dirty="0"/>
              <a:t>Applications due: Friday, October 23</a:t>
            </a:r>
          </a:p>
          <a:p>
            <a:r>
              <a:rPr lang="en-US" dirty="0"/>
              <a:t>Applicant revisions due: Prior to Friday, November 13*</a:t>
            </a:r>
          </a:p>
          <a:p>
            <a:r>
              <a:rPr lang="en-US" sz="1200" dirty="0"/>
              <a:t>*Technical and budget revisions only. Due to the tight turnaround time, applications with content omissions, missing attachments, or that are otherwise incomplete will be evaluated as submitted.</a:t>
            </a:r>
            <a:endParaRPr lang="en-US" dirty="0"/>
          </a:p>
          <a:p>
            <a:r>
              <a:rPr lang="en-US" dirty="0"/>
              <a:t>Allocations begin: ASAP following approval (we anticipate late November)</a:t>
            </a:r>
          </a:p>
          <a:p>
            <a:endParaRPr lang="en-US" dirty="0"/>
          </a:p>
          <a:p>
            <a:r>
              <a:rPr lang="en-US" dirty="0"/>
              <a:t>NOTE: We do not anticipate releasing another competitive application for Restart grants, but may do so if all funding is not awarded in one round. </a:t>
            </a:r>
          </a:p>
          <a:p>
            <a:endParaRPr lang="en-US" dirty="0"/>
          </a:p>
          <a:p>
            <a:r>
              <a:rPr lang="en-US" dirty="0"/>
              <a:t>Last note – the Application due date was chosen with the intention of making these funds available to colleges as quickly as possible. We recognize that this is a quick turnaround time for a grant application and are considering extending the deadline by an additional week, which would make the application due date Friday, October 30, and also extend the Q&amp;A closing date to Friday, October 23. We’ve created a poll to get a quick impression from you – please respond to the poll with your preference around deadlines.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2905179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 </a:t>
            </a:r>
          </a:p>
          <a:p>
            <a:endParaRPr lang="en-US" dirty="0"/>
          </a:p>
          <a:p>
            <a:r>
              <a:rPr lang="en-US" dirty="0"/>
              <a:t>Note that this funding will extend beyond state fiscal year 2020. The end date of this funding is aligned with the federal fiscal year and is September 30, 2022. </a:t>
            </a:r>
          </a:p>
          <a:p>
            <a:endParaRPr lang="en-US" dirty="0"/>
          </a:p>
          <a:p>
            <a:r>
              <a:rPr lang="en-US" dirty="0"/>
              <a:t>Program and fiscal status reports will be due to SBCTC at mid-year and year-end points throughout the grant. These reports will be used by SBCTC to report to the state of WA; WA state will then report as a whole on GEER funding to the federal government. SBCTC will provide templates for these reports to grantees via email. These dates are subject to change. </a:t>
            </a:r>
          </a:p>
          <a:p>
            <a:endParaRPr lang="en-US" dirty="0"/>
          </a:p>
          <a:p>
            <a:r>
              <a:rPr lang="en-US" dirty="0"/>
              <a:t>Billing deadlines are consistent with SBCTC’s deadlines for grants billed on a quarterly basis and are available in the Fiscal Guidelines. </a:t>
            </a:r>
          </a:p>
        </p:txBody>
      </p:sp>
      <p:sp>
        <p:nvSpPr>
          <p:cNvPr id="4" name="Slide Number Placeholder 3"/>
          <p:cNvSpPr>
            <a:spLocks noGrp="1"/>
          </p:cNvSpPr>
          <p:nvPr>
            <p:ph type="sldNum" sz="quarter" idx="5"/>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195857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TIM</a:t>
            </a:r>
          </a:p>
          <a:p>
            <a:endParaRPr lang="en-US" baseline="0" dirty="0"/>
          </a:p>
          <a:p>
            <a:r>
              <a:rPr lang="en-US" baseline="0" dirty="0"/>
              <a:t>As outlined in the Grant Guidelines, there is a total of $5M available in Professional/Technical Restart funding, which has been allocated from the Governor’s Emergency Education Relief (GEER) fund. This is federal CARES Act funding, so naturally, proposals must align with the Coronavirus Aid, Relief, and Economic Recovery Act. In other words, this is not general use funding – it must be invested solely in programs significantly impacted by the pandemic.</a:t>
            </a:r>
          </a:p>
          <a:p>
            <a:endParaRPr lang="en-US" baseline="0" dirty="0"/>
          </a:p>
          <a:p>
            <a:r>
              <a:rPr lang="en-US" baseline="0" dirty="0"/>
              <a:t>A college may apply for as much as $200,000 in total. Each application may include requests for multiple programs, but each program will be evaluated independently for need and eligibility, the criteria for which will be discussed later. </a:t>
            </a:r>
            <a:r>
              <a:rPr lang="en-US" sz="1200" kern="1200" dirty="0">
                <a:solidFill>
                  <a:schemeClr val="tx1"/>
                </a:solidFill>
                <a:effectLst/>
                <a:latin typeface="+mn-lt"/>
                <a:ea typeface="+mn-ea"/>
                <a:cs typeface="+mn-cs"/>
              </a:rPr>
              <a:t>Programs funded must be credit- or certificate-bearing professional/technical programs or registered apprenticeships that have been closed, limited, modified, or otherwise hampered by the pandemic. Again, this is not for developing new programs or improving or strengthening those that have weathered the storm – it is for RESTARTING prof/tech programs. So what, exactly, does this mean?</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dirty="0"/>
          </a:p>
        </p:txBody>
      </p:sp>
    </p:spTree>
    <p:extLst>
      <p:ext uri="{BB962C8B-B14F-4D97-AF65-F5344CB8AC3E}">
        <p14:creationId xmlns:p14="http://schemas.microsoft.com/office/powerpoint/2010/main" val="3015126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a:t>
            </a:r>
          </a:p>
          <a:p>
            <a:endParaRPr lang="en-US" dirty="0"/>
          </a:p>
          <a:p>
            <a:r>
              <a:rPr lang="en-US" sz="1200" kern="1200" dirty="0">
                <a:solidFill>
                  <a:schemeClr val="tx1"/>
                </a:solidFill>
                <a:effectLst/>
                <a:latin typeface="+mn-lt"/>
                <a:ea typeface="+mn-ea"/>
                <a:cs typeface="+mn-cs"/>
              </a:rPr>
              <a:t>So glad you asked! Here are a few examples of what it means to RESTART a program under these circumstances:</a:t>
            </a:r>
          </a:p>
          <a:p>
            <a:pPr lvl="0"/>
            <a:endParaRPr lang="en-US" sz="1200" kern="1200" dirty="0">
              <a:solidFill>
                <a:schemeClr val="tx1"/>
              </a:solidFill>
              <a:effectLst/>
              <a:latin typeface="+mn-lt"/>
              <a:ea typeface="+mn-ea"/>
              <a:cs typeface="+mn-cs"/>
            </a:endParaRPr>
          </a:p>
          <a:p>
            <a:pPr marL="171450" lvl="0" indent="-171450">
              <a:buFontTx/>
              <a:buChar char="-"/>
            </a:pPr>
            <a:r>
              <a:rPr lang="en-US" sz="1200" kern="1200" dirty="0">
                <a:solidFill>
                  <a:schemeClr val="tx1"/>
                </a:solidFill>
                <a:effectLst/>
                <a:latin typeface="+mn-lt"/>
                <a:ea typeface="+mn-ea"/>
                <a:cs typeface="+mn-cs"/>
              </a:rPr>
              <a:t>Reopen programs closed or suspended: This is relatively straightforward. If your college closed or suspended programs due to budget cuts or low enrollment, this funding can cover costs associated with reestablishing these.</a:t>
            </a:r>
          </a:p>
          <a:p>
            <a:pPr marL="171450" lvl="0" indent="-171450">
              <a:buFontTx/>
              <a:buChar char="-"/>
            </a:pPr>
            <a:r>
              <a:rPr lang="en-US" sz="1200" kern="1200" dirty="0">
                <a:solidFill>
                  <a:schemeClr val="tx1"/>
                </a:solidFill>
                <a:effectLst/>
                <a:latin typeface="+mn-lt"/>
                <a:ea typeface="+mn-ea"/>
                <a:cs typeface="+mn-cs"/>
              </a:rPr>
              <a:t>Reconstituting limited or reduced programs: Likewise, if the college had to offer fewer course sections, stagger them, or cap enrollment, Restart funds can help here.</a:t>
            </a:r>
          </a:p>
          <a:p>
            <a:pPr marL="171450" lvl="0" indent="-171450">
              <a:buFontTx/>
              <a:buChar char="-"/>
            </a:pPr>
            <a:r>
              <a:rPr lang="en-US" sz="1200" kern="1200" dirty="0">
                <a:solidFill>
                  <a:schemeClr val="tx1"/>
                </a:solidFill>
                <a:effectLst/>
                <a:latin typeface="+mn-lt"/>
                <a:ea typeface="+mn-ea"/>
                <a:cs typeface="+mn-cs"/>
              </a:rPr>
              <a:t>Restore pathways: If there were required activities such as cooperative learning experiences, capstone projects, exams, and the like that were interrupted or programs offered at off-campus sites that provided onramps to degree or certificate pathways, this is an opportunity to consider reestablishing these activities or rebuilding the relationships with community partners.</a:t>
            </a:r>
          </a:p>
          <a:p>
            <a:pPr marL="171450" lvl="0" indent="-171450">
              <a:buFontTx/>
              <a:buChar char="-"/>
            </a:pPr>
            <a:r>
              <a:rPr lang="en-US" sz="1200" kern="1200" dirty="0">
                <a:solidFill>
                  <a:schemeClr val="tx1"/>
                </a:solidFill>
                <a:effectLst/>
                <a:latin typeface="+mn-lt"/>
                <a:ea typeface="+mn-ea"/>
                <a:cs typeface="+mn-cs"/>
              </a:rPr>
              <a:t>Recruitment and retention in critical programs: Restart funding can be used to support recruitment and retention efforts in programs that experienced steep enrollment declines due to COVID-19 and those that will be essential to economic recovery such as healthcare, technology, food processing, and so forth. Please note that there’s no established list of what those programs are, so you will need to use labor market data and regional forecasting to make a compelling case for why a program might be right for Restart funding.</a:t>
            </a:r>
          </a:p>
          <a:p>
            <a:pPr marL="171450" lvl="0" indent="-171450">
              <a:buFontTx/>
              <a:buChar char="-"/>
            </a:pPr>
            <a:r>
              <a:rPr lang="en-US" sz="1200" kern="1200" dirty="0">
                <a:solidFill>
                  <a:schemeClr val="tx1"/>
                </a:solidFill>
                <a:effectLst/>
                <a:latin typeface="+mn-lt"/>
                <a:ea typeface="+mn-ea"/>
                <a:cs typeface="+mn-cs"/>
              </a:rPr>
              <a:t>Remove COVID-related barriers to completion: Where there is a need for PPE or other environmental health and safety measures to ensure that students can fully participate in a program, Restart funds can help. The same is true of equipment, instructional aids, and professional development related to distance learning. There are, of course, any number of other needs you’ll identify that can be considered, but please note that we are talking about institutional or programmatic barriers, not personal ones. In other words, this does not include financial aid or direct support to students.</a:t>
            </a:r>
          </a:p>
          <a:p>
            <a:pPr marL="171450" lvl="0" indent="-171450">
              <a:buFontTx/>
              <a:buChar char="-"/>
            </a:pPr>
            <a:r>
              <a:rPr lang="en-US" sz="1200" kern="1200" dirty="0">
                <a:solidFill>
                  <a:schemeClr val="tx1"/>
                </a:solidFill>
                <a:effectLst/>
                <a:latin typeface="+mn-lt"/>
                <a:ea typeface="+mn-ea"/>
                <a:cs typeface="+mn-cs"/>
              </a:rPr>
              <a:t>Reestablish experiential and/or work-based learning opportunities: This is also pretty straightforward. If the pandemic has limited or eliminated opportunities for work-based learning, Restart funding may be used to support partnerships and strategies to reestablish these. Restart funding may also be used to expand experiential learning in critical, in-demand fields and work-based learning associated with Career Launch endorsed programs. They may also be used for alternatives to on-the-job training, such as simulation equipment and software programs.</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319764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10/9/2020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10/9/2020</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10/9/2020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10/9/2020</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10/9/2020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10/9/2020</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10/9/2020</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10/9/2020</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10/9/2020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10/9/2020</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tmcclain@sbctc.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tmcclain@sbctc.edu" TargetMode="External"/><Relationship Id="rId7" Type="http://schemas.openxmlformats.org/officeDocument/2006/relationships/hyperlink" Target="https://creativecommons.org/licenses/by/4.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hyperlink" Target="mailto:kkauffman@sbct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to the 2020-22 Professional/Technical Program Restart Grant Webinar!</a:t>
            </a:r>
          </a:p>
        </p:txBody>
      </p:sp>
      <p:sp>
        <p:nvSpPr>
          <p:cNvPr id="3" name="Content Placeholder 2"/>
          <p:cNvSpPr>
            <a:spLocks noGrp="1"/>
          </p:cNvSpPr>
          <p:nvPr>
            <p:ph idx="1"/>
          </p:nvPr>
        </p:nvSpPr>
        <p:spPr>
          <a:xfrm>
            <a:off x="536859" y="3433471"/>
            <a:ext cx="8336975" cy="2787226"/>
          </a:xfrm>
        </p:spPr>
        <p:txBody>
          <a:bodyPr/>
          <a:lstStyle/>
          <a:p>
            <a:r>
              <a:rPr lang="en-US" dirty="0"/>
              <a:t>The webinar will start at 1:00 p.m.</a:t>
            </a:r>
          </a:p>
          <a:p>
            <a:r>
              <a:rPr lang="en-US" dirty="0"/>
              <a:t>Please mute and disable your camera until you wish to participate.</a:t>
            </a:r>
          </a:p>
          <a:p>
            <a:r>
              <a:rPr lang="en-US" dirty="0"/>
              <a:t>You may submit questions in the chat box to minimize interruptions and maximize our time together.</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a:t>
            </a:fld>
            <a:endParaRPr lang="en-US" dirty="0"/>
          </a:p>
        </p:txBody>
      </p:sp>
    </p:spTree>
    <p:extLst>
      <p:ext uri="{BB962C8B-B14F-4D97-AF65-F5344CB8AC3E}">
        <p14:creationId xmlns:p14="http://schemas.microsoft.com/office/powerpoint/2010/main" val="1645642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884E-D6A7-4720-9C97-C1E0DAD8E01C}"/>
              </a:ext>
            </a:extLst>
          </p:cNvPr>
          <p:cNvSpPr>
            <a:spLocks noGrp="1"/>
          </p:cNvSpPr>
          <p:nvPr>
            <p:ph type="title"/>
          </p:nvPr>
        </p:nvSpPr>
        <p:spPr/>
        <p:txBody>
          <a:bodyPr/>
          <a:lstStyle/>
          <a:p>
            <a:r>
              <a:rPr lang="en-US" dirty="0"/>
              <a:t>Examples of Allowable Expenses</a:t>
            </a:r>
          </a:p>
        </p:txBody>
      </p:sp>
      <p:sp>
        <p:nvSpPr>
          <p:cNvPr id="3" name="Content Placeholder 2">
            <a:extLst>
              <a:ext uri="{FF2B5EF4-FFF2-40B4-BE49-F238E27FC236}">
                <a16:creationId xmlns:a16="http://schemas.microsoft.com/office/drawing/2014/main" id="{9758F6DA-A5CF-4F56-B740-B7FAA7429255}"/>
              </a:ext>
            </a:extLst>
          </p:cNvPr>
          <p:cNvSpPr>
            <a:spLocks noGrp="1"/>
          </p:cNvSpPr>
          <p:nvPr>
            <p:ph idx="1"/>
          </p:nvPr>
        </p:nvSpPr>
        <p:spPr>
          <a:xfrm>
            <a:off x="328614" y="2057400"/>
            <a:ext cx="8545222" cy="4664075"/>
          </a:xfrm>
        </p:spPr>
        <p:txBody>
          <a:bodyPr/>
          <a:lstStyle/>
          <a:p>
            <a:r>
              <a:rPr lang="en-US" sz="2400" dirty="0"/>
              <a:t>Instructional costs to reopen courses closed/suspended due to COVID-19</a:t>
            </a:r>
          </a:p>
          <a:p>
            <a:r>
              <a:rPr lang="en-US" sz="2400" dirty="0"/>
              <a:t>Professional development related to remote instruction</a:t>
            </a:r>
          </a:p>
          <a:p>
            <a:r>
              <a:rPr lang="en-US" sz="2400" dirty="0"/>
              <a:t>Equipment, devices, and services ensuring equitable access for students</a:t>
            </a:r>
          </a:p>
          <a:p>
            <a:r>
              <a:rPr lang="en-US" sz="2400" dirty="0"/>
              <a:t>Equipment and teaching aids for remote instruction</a:t>
            </a:r>
          </a:p>
          <a:p>
            <a:r>
              <a:rPr lang="en-US" sz="2400" dirty="0"/>
              <a:t>Simulation equipment and software</a:t>
            </a:r>
          </a:p>
          <a:p>
            <a:r>
              <a:rPr lang="en-US" sz="2400" dirty="0"/>
              <a:t>Supplies and PPE related to health and safety requirements</a:t>
            </a:r>
          </a:p>
          <a:p>
            <a:r>
              <a:rPr lang="en-US" sz="2400" dirty="0"/>
              <a:t>Pandemic-related student support services</a:t>
            </a:r>
          </a:p>
          <a:p>
            <a:r>
              <a:rPr lang="en-US" sz="2400" dirty="0"/>
              <a:t>Curriculum revision or development in response to changing industry needs or modifications to content delivery</a:t>
            </a:r>
          </a:p>
          <a:p>
            <a:endParaRPr lang="en-US" sz="2400" dirty="0"/>
          </a:p>
          <a:p>
            <a:endParaRPr lang="en-US" dirty="0"/>
          </a:p>
        </p:txBody>
      </p:sp>
      <p:sp>
        <p:nvSpPr>
          <p:cNvPr id="4" name="Slide Number Placeholder 3">
            <a:extLst>
              <a:ext uri="{FF2B5EF4-FFF2-40B4-BE49-F238E27FC236}">
                <a16:creationId xmlns:a16="http://schemas.microsoft.com/office/drawing/2014/main" id="{F2F11D5E-C16E-4906-B5D3-D0CD4484808C}"/>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18616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4B923-4526-49D9-AF89-02895392ECAC}"/>
              </a:ext>
            </a:extLst>
          </p:cNvPr>
          <p:cNvSpPr>
            <a:spLocks noGrp="1"/>
          </p:cNvSpPr>
          <p:nvPr>
            <p:ph type="title"/>
          </p:nvPr>
        </p:nvSpPr>
        <p:spPr/>
        <p:txBody>
          <a:bodyPr/>
          <a:lstStyle/>
          <a:p>
            <a:r>
              <a:rPr lang="en-US" dirty="0"/>
              <a:t>Funding Restrictions/Limitations</a:t>
            </a:r>
          </a:p>
        </p:txBody>
      </p:sp>
      <p:sp>
        <p:nvSpPr>
          <p:cNvPr id="3" name="Content Placeholder 2">
            <a:extLst>
              <a:ext uri="{FF2B5EF4-FFF2-40B4-BE49-F238E27FC236}">
                <a16:creationId xmlns:a16="http://schemas.microsoft.com/office/drawing/2014/main" id="{029217E4-7967-4C44-BC55-7025EE1972B7}"/>
              </a:ext>
            </a:extLst>
          </p:cNvPr>
          <p:cNvSpPr>
            <a:spLocks noGrp="1"/>
          </p:cNvSpPr>
          <p:nvPr>
            <p:ph idx="1"/>
          </p:nvPr>
        </p:nvSpPr>
        <p:spPr>
          <a:xfrm>
            <a:off x="128589" y="2347006"/>
            <a:ext cx="8872536" cy="4136920"/>
          </a:xfrm>
        </p:spPr>
        <p:txBody>
          <a:bodyPr/>
          <a:lstStyle/>
          <a:p>
            <a:r>
              <a:rPr lang="en-US" dirty="0"/>
              <a:t>All expenses must relate directly to programs impacted by COVID-19</a:t>
            </a:r>
          </a:p>
          <a:p>
            <a:r>
              <a:rPr lang="en-US" dirty="0"/>
              <a:t>Federal supplanting rules apply</a:t>
            </a:r>
          </a:p>
          <a:p>
            <a:r>
              <a:rPr lang="en-US" dirty="0"/>
              <a:t>Administrative costs are strongly discouraged</a:t>
            </a:r>
          </a:p>
          <a:p>
            <a:r>
              <a:rPr lang="en-US" dirty="0"/>
              <a:t>Financial aid/direct assistance to students is not permitted (computer/tool/PPE/etc. loan programs are)</a:t>
            </a:r>
          </a:p>
          <a:p>
            <a:r>
              <a:rPr lang="en-US" dirty="0"/>
              <a:t>Facility construction/renovation is not permitted</a:t>
            </a:r>
            <a:endParaRPr lang="en-US" u="sng" dirty="0"/>
          </a:p>
          <a:p>
            <a:r>
              <a:rPr lang="en-US" dirty="0"/>
              <a:t>Equipment transfer and disposal</a:t>
            </a:r>
          </a:p>
          <a:p>
            <a:endParaRPr lang="en-US" dirty="0"/>
          </a:p>
          <a:p>
            <a:endParaRPr lang="en-US" dirty="0"/>
          </a:p>
        </p:txBody>
      </p:sp>
      <p:sp>
        <p:nvSpPr>
          <p:cNvPr id="4" name="Slide Number Placeholder 3">
            <a:extLst>
              <a:ext uri="{FF2B5EF4-FFF2-40B4-BE49-F238E27FC236}">
                <a16:creationId xmlns:a16="http://schemas.microsoft.com/office/drawing/2014/main" id="{F4E877EF-E2CF-48CB-8CCE-32FA30549BB6}"/>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150644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DE795-050A-4168-A0D1-98C96F4C57ED}"/>
              </a:ext>
            </a:extLst>
          </p:cNvPr>
          <p:cNvSpPr>
            <a:spLocks noGrp="1"/>
          </p:cNvSpPr>
          <p:nvPr>
            <p:ph type="title"/>
          </p:nvPr>
        </p:nvSpPr>
        <p:spPr/>
        <p:txBody>
          <a:bodyPr/>
          <a:lstStyle/>
          <a:p>
            <a:r>
              <a:rPr lang="en-US" dirty="0"/>
              <a:t>Questions about the grant or allowable expenses/activities before we turn to Fiscal Guidelines?</a:t>
            </a:r>
          </a:p>
        </p:txBody>
      </p:sp>
      <p:sp>
        <p:nvSpPr>
          <p:cNvPr id="4" name="Slide Number Placeholder 3">
            <a:extLst>
              <a:ext uri="{FF2B5EF4-FFF2-40B4-BE49-F238E27FC236}">
                <a16:creationId xmlns:a16="http://schemas.microsoft.com/office/drawing/2014/main" id="{8B638B71-191F-4DE7-85B5-02D1429C383F}"/>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587624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189B-D5A8-4751-9F0F-EFC0BC8A28BA}"/>
              </a:ext>
            </a:extLst>
          </p:cNvPr>
          <p:cNvSpPr>
            <a:spLocks noGrp="1"/>
          </p:cNvSpPr>
          <p:nvPr>
            <p:ph type="title"/>
          </p:nvPr>
        </p:nvSpPr>
        <p:spPr/>
        <p:txBody>
          <a:bodyPr/>
          <a:lstStyle/>
          <a:p>
            <a:r>
              <a:rPr lang="en-US" dirty="0"/>
              <a:t>Salaries/Benefits</a:t>
            </a:r>
          </a:p>
        </p:txBody>
      </p:sp>
      <p:sp>
        <p:nvSpPr>
          <p:cNvPr id="3" name="Content Placeholder 2">
            <a:extLst>
              <a:ext uri="{FF2B5EF4-FFF2-40B4-BE49-F238E27FC236}">
                <a16:creationId xmlns:a16="http://schemas.microsoft.com/office/drawing/2014/main" id="{EF5A78D1-B37A-41D1-AF12-695D64CED552}"/>
              </a:ext>
            </a:extLst>
          </p:cNvPr>
          <p:cNvSpPr>
            <a:spLocks noGrp="1"/>
          </p:cNvSpPr>
          <p:nvPr>
            <p:ph idx="1"/>
          </p:nvPr>
        </p:nvSpPr>
        <p:spPr/>
        <p:txBody>
          <a:bodyPr/>
          <a:lstStyle/>
          <a:p>
            <a:pPr>
              <a:spcAft>
                <a:spcPts val="600"/>
              </a:spcAft>
            </a:pPr>
            <a:r>
              <a:rPr lang="en-US" dirty="0"/>
              <a:t>All position titles to be funded by the grant. </a:t>
            </a:r>
          </a:p>
          <a:p>
            <a:pPr>
              <a:spcAft>
                <a:spcPts val="600"/>
              </a:spcAft>
            </a:pPr>
            <a:r>
              <a:rPr lang="en-US" dirty="0"/>
              <a:t>Percentages of effort, full-time equivalent faculty (FTEF), full-time equivalent staff (FTE), or hourly wage information for each position to be funded from the grant. </a:t>
            </a:r>
            <a:r>
              <a:rPr lang="en-US" i="1" dirty="0"/>
              <a:t>(Fiscal Guidelines Appendix A)</a:t>
            </a:r>
          </a:p>
          <a:p>
            <a:r>
              <a:rPr lang="en-US" dirty="0"/>
              <a:t>A brief description of duties by position as they relate to the grant. </a:t>
            </a:r>
          </a:p>
          <a:p>
            <a:r>
              <a:rPr lang="en-US" dirty="0"/>
              <a:t>Time &amp; Effort documentation required</a:t>
            </a:r>
          </a:p>
          <a:p>
            <a:endParaRPr lang="en-US" dirty="0"/>
          </a:p>
        </p:txBody>
      </p:sp>
      <p:sp>
        <p:nvSpPr>
          <p:cNvPr id="4" name="Slide Number Placeholder 3">
            <a:extLst>
              <a:ext uri="{FF2B5EF4-FFF2-40B4-BE49-F238E27FC236}">
                <a16:creationId xmlns:a16="http://schemas.microsoft.com/office/drawing/2014/main" id="{0F409500-AB83-46C0-97AB-61718C998378}"/>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2354586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185F-71EE-49DE-BA10-5D2D385F8AC8}"/>
              </a:ext>
            </a:extLst>
          </p:cNvPr>
          <p:cNvSpPr>
            <a:spLocks noGrp="1"/>
          </p:cNvSpPr>
          <p:nvPr>
            <p:ph type="title"/>
          </p:nvPr>
        </p:nvSpPr>
        <p:spPr/>
        <p:txBody>
          <a:bodyPr/>
          <a:lstStyle/>
          <a:p>
            <a:r>
              <a:rPr lang="en-US" dirty="0"/>
              <a:t>Goods &amp; Services</a:t>
            </a:r>
          </a:p>
        </p:txBody>
      </p:sp>
      <p:sp>
        <p:nvSpPr>
          <p:cNvPr id="3" name="Content Placeholder 2">
            <a:extLst>
              <a:ext uri="{FF2B5EF4-FFF2-40B4-BE49-F238E27FC236}">
                <a16:creationId xmlns:a16="http://schemas.microsoft.com/office/drawing/2014/main" id="{2201CDA1-2929-4553-B9F0-2660C82DAAAD}"/>
              </a:ext>
            </a:extLst>
          </p:cNvPr>
          <p:cNvSpPr>
            <a:spLocks noGrp="1"/>
          </p:cNvSpPr>
          <p:nvPr>
            <p:ph idx="1"/>
          </p:nvPr>
        </p:nvSpPr>
        <p:spPr/>
        <p:txBody>
          <a:bodyPr/>
          <a:lstStyle/>
          <a:p>
            <a:r>
              <a:rPr lang="en-US" dirty="0"/>
              <a:t>Goods  </a:t>
            </a:r>
          </a:p>
          <a:p>
            <a:pPr marL="682625">
              <a:buFont typeface="Calibri" panose="020F0502020204030204" pitchFamily="34" charset="0"/>
              <a:buChar char="-"/>
            </a:pPr>
            <a:r>
              <a:rPr lang="en-US" dirty="0"/>
              <a:t>Instructional materials, computers, supplies for a CTE program, etc.</a:t>
            </a:r>
          </a:p>
          <a:p>
            <a:pPr marL="682625">
              <a:buFont typeface="Calibri" panose="020F0502020204030204" pitchFamily="34" charset="0"/>
              <a:buChar char="-"/>
            </a:pPr>
            <a:r>
              <a:rPr lang="en-US" dirty="0"/>
              <a:t>May not meet definition of capital outlays</a:t>
            </a:r>
          </a:p>
          <a:p>
            <a:pPr marL="682625">
              <a:buFont typeface="Calibri" panose="020F0502020204030204" pitchFamily="34" charset="0"/>
              <a:buChar char="-"/>
            </a:pPr>
            <a:r>
              <a:rPr lang="en-US" dirty="0"/>
              <a:t>Non-consumables must be retained</a:t>
            </a:r>
          </a:p>
          <a:p>
            <a:r>
              <a:rPr lang="en-US" dirty="0"/>
              <a:t>Services –</a:t>
            </a:r>
          </a:p>
          <a:p>
            <a:pPr marL="682625">
              <a:buFont typeface="Calibri" panose="020F0502020204030204" pitchFamily="34" charset="0"/>
              <a:buChar char="-"/>
            </a:pPr>
            <a:r>
              <a:rPr lang="en-US" dirty="0"/>
              <a:t>Equipment lease, sign language interpreters, interagency/interlocal agreements, etc. </a:t>
            </a:r>
          </a:p>
          <a:p>
            <a:endParaRPr lang="en-US" dirty="0"/>
          </a:p>
        </p:txBody>
      </p:sp>
      <p:sp>
        <p:nvSpPr>
          <p:cNvPr id="4" name="Slide Number Placeholder 3">
            <a:extLst>
              <a:ext uri="{FF2B5EF4-FFF2-40B4-BE49-F238E27FC236}">
                <a16:creationId xmlns:a16="http://schemas.microsoft.com/office/drawing/2014/main" id="{14EBEADE-3140-4D2C-87A9-ACFCD94E2F6F}"/>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3695852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A3990-2228-4F18-A8AB-A128EF60B7E2}"/>
              </a:ext>
            </a:extLst>
          </p:cNvPr>
          <p:cNvSpPr>
            <a:spLocks noGrp="1"/>
          </p:cNvSpPr>
          <p:nvPr>
            <p:ph type="title"/>
          </p:nvPr>
        </p:nvSpPr>
        <p:spPr/>
        <p:txBody>
          <a:bodyPr/>
          <a:lstStyle/>
          <a:p>
            <a:r>
              <a:rPr lang="en-US" dirty="0"/>
              <a:t>Building Rental &amp; Utilization</a:t>
            </a:r>
          </a:p>
        </p:txBody>
      </p:sp>
      <p:sp>
        <p:nvSpPr>
          <p:cNvPr id="3" name="Content Placeholder 2">
            <a:extLst>
              <a:ext uri="{FF2B5EF4-FFF2-40B4-BE49-F238E27FC236}">
                <a16:creationId xmlns:a16="http://schemas.microsoft.com/office/drawing/2014/main" id="{3FE2C692-5299-4D84-99DC-9A9F3E3B9164}"/>
              </a:ext>
            </a:extLst>
          </p:cNvPr>
          <p:cNvSpPr>
            <a:spLocks noGrp="1"/>
          </p:cNvSpPr>
          <p:nvPr>
            <p:ph idx="1"/>
          </p:nvPr>
        </p:nvSpPr>
        <p:spPr/>
        <p:txBody>
          <a:bodyPr/>
          <a:lstStyle/>
          <a:p>
            <a:r>
              <a:rPr lang="en-US" dirty="0"/>
              <a:t>Any rent charged to grant must be at or below fair market value (FMV) – affirm in grant narrative</a:t>
            </a:r>
          </a:p>
          <a:p>
            <a:r>
              <a:rPr lang="en-US" dirty="0"/>
              <a:t>If college/foundation charges rent to programs in college/foundation-owned facility, must have policy that rent is charged to ALL programs, not just Perkins</a:t>
            </a:r>
          </a:p>
          <a:p>
            <a:endParaRPr lang="en-US" dirty="0"/>
          </a:p>
        </p:txBody>
      </p:sp>
      <p:sp>
        <p:nvSpPr>
          <p:cNvPr id="4" name="Slide Number Placeholder 3">
            <a:extLst>
              <a:ext uri="{FF2B5EF4-FFF2-40B4-BE49-F238E27FC236}">
                <a16:creationId xmlns:a16="http://schemas.microsoft.com/office/drawing/2014/main" id="{ED39C9FD-1157-49C6-A190-EEA639899D33}"/>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684086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B2AEC-ABCF-400E-BB70-D9416650A512}"/>
              </a:ext>
            </a:extLst>
          </p:cNvPr>
          <p:cNvSpPr>
            <a:spLocks noGrp="1"/>
          </p:cNvSpPr>
          <p:nvPr>
            <p:ph type="title"/>
          </p:nvPr>
        </p:nvSpPr>
        <p:spPr/>
        <p:txBody>
          <a:bodyPr/>
          <a:lstStyle/>
          <a:p>
            <a:r>
              <a:rPr lang="en-US" dirty="0"/>
              <a:t>Travel</a:t>
            </a:r>
          </a:p>
        </p:txBody>
      </p:sp>
      <p:sp>
        <p:nvSpPr>
          <p:cNvPr id="3" name="Content Placeholder 2">
            <a:extLst>
              <a:ext uri="{FF2B5EF4-FFF2-40B4-BE49-F238E27FC236}">
                <a16:creationId xmlns:a16="http://schemas.microsoft.com/office/drawing/2014/main" id="{978352C9-E9F6-4562-BF73-A2BFAE0E5C65}"/>
              </a:ext>
            </a:extLst>
          </p:cNvPr>
          <p:cNvSpPr>
            <a:spLocks noGrp="1"/>
          </p:cNvSpPr>
          <p:nvPr>
            <p:ph idx="1"/>
          </p:nvPr>
        </p:nvSpPr>
        <p:spPr/>
        <p:txBody>
          <a:bodyPr/>
          <a:lstStyle/>
          <a:p>
            <a:r>
              <a:rPr lang="en-US" dirty="0"/>
              <a:t>Describe travel in narrative</a:t>
            </a:r>
          </a:p>
          <a:p>
            <a:r>
              <a:rPr lang="en-US" dirty="0"/>
              <a:t>All state travel rules apply</a:t>
            </a:r>
          </a:p>
          <a:p>
            <a:endParaRPr lang="en-US" dirty="0"/>
          </a:p>
        </p:txBody>
      </p:sp>
      <p:sp>
        <p:nvSpPr>
          <p:cNvPr id="4" name="Slide Number Placeholder 3">
            <a:extLst>
              <a:ext uri="{FF2B5EF4-FFF2-40B4-BE49-F238E27FC236}">
                <a16:creationId xmlns:a16="http://schemas.microsoft.com/office/drawing/2014/main" id="{FEA28148-CE96-4538-BBFA-34E554149C22}"/>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229933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E4DD9-7033-4E18-97F0-4FC2CC442F0C}"/>
              </a:ext>
            </a:extLst>
          </p:cNvPr>
          <p:cNvSpPr>
            <a:spLocks noGrp="1"/>
          </p:cNvSpPr>
          <p:nvPr>
            <p:ph type="title"/>
          </p:nvPr>
        </p:nvSpPr>
        <p:spPr/>
        <p:txBody>
          <a:bodyPr/>
          <a:lstStyle/>
          <a:p>
            <a:r>
              <a:rPr lang="en-US" dirty="0"/>
              <a:t>Contracts</a:t>
            </a:r>
          </a:p>
        </p:txBody>
      </p:sp>
      <p:sp>
        <p:nvSpPr>
          <p:cNvPr id="3" name="Content Placeholder 2">
            <a:extLst>
              <a:ext uri="{FF2B5EF4-FFF2-40B4-BE49-F238E27FC236}">
                <a16:creationId xmlns:a16="http://schemas.microsoft.com/office/drawing/2014/main" id="{AEEC1A3C-ECDE-4A0B-9F86-2FACDEEDC5F5}"/>
              </a:ext>
            </a:extLst>
          </p:cNvPr>
          <p:cNvSpPr>
            <a:spLocks noGrp="1"/>
          </p:cNvSpPr>
          <p:nvPr>
            <p:ph idx="1"/>
          </p:nvPr>
        </p:nvSpPr>
        <p:spPr/>
        <p:txBody>
          <a:bodyPr/>
          <a:lstStyle/>
          <a:p>
            <a:r>
              <a:rPr lang="en-US" dirty="0"/>
              <a:t>Guest speakers, external curriculum reviewers, etc.  </a:t>
            </a:r>
          </a:p>
          <a:p>
            <a:r>
              <a:rPr lang="en-US" dirty="0"/>
              <a:t>Describe contract purpose</a:t>
            </a:r>
          </a:p>
          <a:p>
            <a:r>
              <a:rPr lang="en-US" dirty="0"/>
              <a:t>Rules that apply to your organization for this funding also apply to any contractors</a:t>
            </a:r>
          </a:p>
          <a:p>
            <a:endParaRPr lang="en-US" dirty="0"/>
          </a:p>
        </p:txBody>
      </p:sp>
      <p:sp>
        <p:nvSpPr>
          <p:cNvPr id="4" name="Slide Number Placeholder 3">
            <a:extLst>
              <a:ext uri="{FF2B5EF4-FFF2-40B4-BE49-F238E27FC236}">
                <a16:creationId xmlns:a16="http://schemas.microsoft.com/office/drawing/2014/main" id="{44AED817-5EB4-4DCB-8244-AA265FA46938}"/>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466993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C9343-EF10-4045-A472-97AC20D2C93C}"/>
              </a:ext>
            </a:extLst>
          </p:cNvPr>
          <p:cNvSpPr>
            <a:spLocks noGrp="1"/>
          </p:cNvSpPr>
          <p:nvPr>
            <p:ph type="title"/>
          </p:nvPr>
        </p:nvSpPr>
        <p:spPr/>
        <p:txBody>
          <a:bodyPr/>
          <a:lstStyle/>
          <a:p>
            <a:r>
              <a:rPr lang="en-US" dirty="0"/>
              <a:t>Capital Outlays</a:t>
            </a:r>
          </a:p>
        </p:txBody>
      </p:sp>
      <p:sp>
        <p:nvSpPr>
          <p:cNvPr id="3" name="Content Placeholder 2">
            <a:extLst>
              <a:ext uri="{FF2B5EF4-FFF2-40B4-BE49-F238E27FC236}">
                <a16:creationId xmlns:a16="http://schemas.microsoft.com/office/drawing/2014/main" id="{D76B858F-A67E-4B4C-8B57-04FA76A3061F}"/>
              </a:ext>
            </a:extLst>
          </p:cNvPr>
          <p:cNvSpPr>
            <a:spLocks noGrp="1"/>
          </p:cNvSpPr>
          <p:nvPr>
            <p:ph idx="1"/>
          </p:nvPr>
        </p:nvSpPr>
        <p:spPr/>
        <p:txBody>
          <a:bodyPr/>
          <a:lstStyle/>
          <a:p>
            <a:r>
              <a:rPr lang="en-US" dirty="0"/>
              <a:t>Must be approved by SBCTC prior to purchase</a:t>
            </a:r>
          </a:p>
          <a:p>
            <a:r>
              <a:rPr lang="en-US" dirty="0"/>
              <a:t>Property or equipment with a useful life in excess of 1 year and a per unit acquisition cost of $5,000 or more</a:t>
            </a:r>
          </a:p>
          <a:p>
            <a:r>
              <a:rPr lang="en-US" dirty="0"/>
              <a:t>Include details in budget</a:t>
            </a:r>
          </a:p>
          <a:p>
            <a:r>
              <a:rPr lang="en-US" dirty="0"/>
              <a:t>Must be “special purpose” – not general purpose like furniture</a:t>
            </a:r>
          </a:p>
          <a:p>
            <a:endParaRPr lang="en-US" dirty="0"/>
          </a:p>
        </p:txBody>
      </p:sp>
      <p:sp>
        <p:nvSpPr>
          <p:cNvPr id="4" name="Slide Number Placeholder 3">
            <a:extLst>
              <a:ext uri="{FF2B5EF4-FFF2-40B4-BE49-F238E27FC236}">
                <a16:creationId xmlns:a16="http://schemas.microsoft.com/office/drawing/2014/main" id="{F816F409-A058-473D-AD58-DC25072AFA73}"/>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2807464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4990-803C-44A1-A6AF-B4CFEB2D9365}"/>
              </a:ext>
            </a:extLst>
          </p:cNvPr>
          <p:cNvSpPr>
            <a:spLocks noGrp="1"/>
          </p:cNvSpPr>
          <p:nvPr>
            <p:ph type="title"/>
          </p:nvPr>
        </p:nvSpPr>
        <p:spPr/>
        <p:txBody>
          <a:bodyPr/>
          <a:lstStyle/>
          <a:p>
            <a:r>
              <a:rPr lang="en-US" dirty="0"/>
              <a:t>Indirect</a:t>
            </a:r>
          </a:p>
        </p:txBody>
      </p:sp>
      <p:sp>
        <p:nvSpPr>
          <p:cNvPr id="3" name="Content Placeholder 2">
            <a:extLst>
              <a:ext uri="{FF2B5EF4-FFF2-40B4-BE49-F238E27FC236}">
                <a16:creationId xmlns:a16="http://schemas.microsoft.com/office/drawing/2014/main" id="{BAF58BB7-DE4E-4AA1-BBCE-E33A12A6D48F}"/>
              </a:ext>
            </a:extLst>
          </p:cNvPr>
          <p:cNvSpPr>
            <a:spLocks noGrp="1"/>
          </p:cNvSpPr>
          <p:nvPr>
            <p:ph idx="1"/>
          </p:nvPr>
        </p:nvSpPr>
        <p:spPr/>
        <p:txBody>
          <a:bodyPr/>
          <a:lstStyle/>
          <a:p>
            <a:r>
              <a:rPr lang="en-US" dirty="0"/>
              <a:t>5% of salaries (no benefits)</a:t>
            </a:r>
          </a:p>
          <a:p>
            <a:endParaRPr lang="en-US" dirty="0"/>
          </a:p>
        </p:txBody>
      </p:sp>
      <p:sp>
        <p:nvSpPr>
          <p:cNvPr id="4" name="Slide Number Placeholder 3">
            <a:extLst>
              <a:ext uri="{FF2B5EF4-FFF2-40B4-BE49-F238E27FC236}">
                <a16:creationId xmlns:a16="http://schemas.microsoft.com/office/drawing/2014/main" id="{5A616E63-6A16-480B-99FF-7B31100F5E74}"/>
              </a:ext>
            </a:extLst>
          </p:cNvPr>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218164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3863685"/>
            <a:ext cx="8441603" cy="1074075"/>
          </a:xfrm>
        </p:spPr>
        <p:txBody>
          <a:bodyPr/>
          <a:lstStyle/>
          <a:p>
            <a:r>
              <a:rPr lang="en-US" dirty="0"/>
              <a:t>2020-22 Prof/Tech Restart Grant Webinar</a:t>
            </a:r>
          </a:p>
        </p:txBody>
      </p:sp>
      <p:sp>
        <p:nvSpPr>
          <p:cNvPr id="6" name="Text Placeholder 5"/>
          <p:cNvSpPr>
            <a:spLocks noGrp="1"/>
          </p:cNvSpPr>
          <p:nvPr>
            <p:ph type="body" sz="quarter" idx="10"/>
          </p:nvPr>
        </p:nvSpPr>
        <p:spPr>
          <a:xfrm>
            <a:off x="369888" y="5401540"/>
            <a:ext cx="8042593" cy="758825"/>
          </a:xfrm>
        </p:spPr>
        <p:txBody>
          <a:bodyPr/>
          <a:lstStyle/>
          <a:p>
            <a:r>
              <a:rPr lang="en-US" dirty="0"/>
              <a:t>Tim McClain, Dylan Jilek, Kari Kauffman, and Carolyn McKinnon</a:t>
            </a:r>
          </a:p>
          <a:p>
            <a:r>
              <a:rPr lang="en-US" dirty="0"/>
              <a:t>October 9, 2020</a:t>
            </a:r>
          </a:p>
        </p:txBody>
      </p:sp>
    </p:spTree>
    <p:extLst>
      <p:ext uri="{BB962C8B-B14F-4D97-AF65-F5344CB8AC3E}">
        <p14:creationId xmlns:p14="http://schemas.microsoft.com/office/powerpoint/2010/main" val="3283783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7E14D-4A93-4D93-91DF-F33D6E63BBC6}"/>
              </a:ext>
            </a:extLst>
          </p:cNvPr>
          <p:cNvSpPr>
            <a:spLocks noGrp="1"/>
          </p:cNvSpPr>
          <p:nvPr>
            <p:ph type="title"/>
          </p:nvPr>
        </p:nvSpPr>
        <p:spPr/>
        <p:txBody>
          <a:bodyPr/>
          <a:lstStyle/>
          <a:p>
            <a:r>
              <a:rPr lang="en-US" dirty="0"/>
              <a:t>Questions about Budget or Budget Narrative?</a:t>
            </a:r>
          </a:p>
        </p:txBody>
      </p:sp>
      <p:sp>
        <p:nvSpPr>
          <p:cNvPr id="3" name="Content Placeholder 2">
            <a:extLst>
              <a:ext uri="{FF2B5EF4-FFF2-40B4-BE49-F238E27FC236}">
                <a16:creationId xmlns:a16="http://schemas.microsoft.com/office/drawing/2014/main" id="{B1F9FE5D-2389-4855-9E37-D5CACAA48BED}"/>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1218941-5211-4D5F-B44F-8759A3DE2D94}"/>
              </a:ext>
            </a:extLst>
          </p:cNvPr>
          <p:cNvSpPr>
            <a:spLocks noGrp="1"/>
          </p:cNvSpPr>
          <p:nvPr>
            <p:ph type="sldNum" sz="quarter" idx="12"/>
          </p:nvPr>
        </p:nvSpPr>
        <p:spPr/>
        <p:txBody>
          <a:bodyPr/>
          <a:lstStyle/>
          <a:p>
            <a:fld id="{DEE5BC03-7CE3-4FE3-BC0A-0ACCA8AC1F24}" type="slidenum">
              <a:rPr lang="en-US" smtClean="0"/>
              <a:pPr/>
              <a:t>20</a:t>
            </a:fld>
            <a:endParaRPr lang="en-US" dirty="0"/>
          </a:p>
        </p:txBody>
      </p:sp>
    </p:spTree>
    <p:extLst>
      <p:ext uri="{BB962C8B-B14F-4D97-AF65-F5344CB8AC3E}">
        <p14:creationId xmlns:p14="http://schemas.microsoft.com/office/powerpoint/2010/main" val="1395119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Grant Management System</a:t>
            </a:r>
          </a:p>
        </p:txBody>
      </p:sp>
      <p:sp>
        <p:nvSpPr>
          <p:cNvPr id="3" name="Content Placeholder 2"/>
          <p:cNvSpPr>
            <a:spLocks noGrp="1"/>
          </p:cNvSpPr>
          <p:nvPr>
            <p:ph idx="1"/>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grant.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21</a:t>
            </a:fld>
            <a:endParaRPr lang="en-US" dirty="0"/>
          </a:p>
        </p:txBody>
      </p:sp>
    </p:spTree>
    <p:extLst>
      <p:ext uri="{BB962C8B-B14F-4D97-AF65-F5344CB8AC3E}">
        <p14:creationId xmlns:p14="http://schemas.microsoft.com/office/powerpoint/2010/main" val="162450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B64C0-D95E-47D0-B9DB-12165CA24255}"/>
              </a:ext>
            </a:extLst>
          </p:cNvPr>
          <p:cNvSpPr>
            <a:spLocks noGrp="1"/>
          </p:cNvSpPr>
          <p:nvPr>
            <p:ph type="title"/>
          </p:nvPr>
        </p:nvSpPr>
        <p:spPr/>
        <p:txBody>
          <a:bodyPr/>
          <a:lstStyle/>
          <a:p>
            <a:r>
              <a:rPr lang="en-US" dirty="0"/>
              <a:t>Application Process/Content </a:t>
            </a:r>
          </a:p>
        </p:txBody>
      </p:sp>
      <p:sp>
        <p:nvSpPr>
          <p:cNvPr id="3" name="Content Placeholder 2">
            <a:extLst>
              <a:ext uri="{FF2B5EF4-FFF2-40B4-BE49-F238E27FC236}">
                <a16:creationId xmlns:a16="http://schemas.microsoft.com/office/drawing/2014/main" id="{BEC04DD1-BED2-48B5-B714-4B9A4EC66BF7}"/>
              </a:ext>
            </a:extLst>
          </p:cNvPr>
          <p:cNvSpPr>
            <a:spLocks noGrp="1"/>
          </p:cNvSpPr>
          <p:nvPr>
            <p:ph idx="1"/>
          </p:nvPr>
        </p:nvSpPr>
        <p:spPr/>
        <p:txBody>
          <a:bodyPr/>
          <a:lstStyle/>
          <a:p>
            <a:r>
              <a:rPr lang="en-US" dirty="0"/>
              <a:t>Abbreviated OGMS Application</a:t>
            </a:r>
          </a:p>
          <a:p>
            <a:r>
              <a:rPr lang="en-US" dirty="0"/>
              <a:t>Attached Program Matrix (Word Doc)</a:t>
            </a:r>
          </a:p>
          <a:p>
            <a:pPr lvl="1"/>
            <a:r>
              <a:rPr lang="en-US" dirty="0"/>
              <a:t>One Matrix/Chart Per Program</a:t>
            </a:r>
          </a:p>
          <a:p>
            <a:pPr lvl="1"/>
            <a:r>
              <a:rPr lang="en-US" dirty="0"/>
              <a:t>Copy/Paste Charts, Save as One PDF</a:t>
            </a:r>
          </a:p>
          <a:p>
            <a:pPr lvl="1"/>
            <a:r>
              <a:rPr lang="en-US" dirty="0"/>
              <a:t>Upload as OGMS Attachment</a:t>
            </a:r>
          </a:p>
          <a:p>
            <a:r>
              <a:rPr lang="en-US" dirty="0"/>
              <a:t>9 Information Fields</a:t>
            </a:r>
          </a:p>
          <a:p>
            <a:r>
              <a:rPr lang="en-US" dirty="0"/>
              <a:t>Budget Categories </a:t>
            </a:r>
          </a:p>
          <a:p>
            <a:r>
              <a:rPr lang="en-US" dirty="0"/>
              <a:t>7 Narrative Response Fields</a:t>
            </a:r>
          </a:p>
        </p:txBody>
      </p:sp>
      <p:sp>
        <p:nvSpPr>
          <p:cNvPr id="4" name="Slide Number Placeholder 3">
            <a:extLst>
              <a:ext uri="{FF2B5EF4-FFF2-40B4-BE49-F238E27FC236}">
                <a16:creationId xmlns:a16="http://schemas.microsoft.com/office/drawing/2014/main" id="{8D2BA98F-62A1-4B6C-9AF7-736458561B07}"/>
              </a:ext>
            </a:extLst>
          </p:cNvPr>
          <p:cNvSpPr>
            <a:spLocks noGrp="1"/>
          </p:cNvSpPr>
          <p:nvPr>
            <p:ph type="sldNum" sz="quarter" idx="12"/>
          </p:nvPr>
        </p:nvSpPr>
        <p:spPr/>
        <p:txBody>
          <a:bodyPr/>
          <a:lstStyle/>
          <a:p>
            <a:fld id="{DEE5BC03-7CE3-4FE3-BC0A-0ACCA8AC1F24}" type="slidenum">
              <a:rPr lang="en-US" smtClean="0"/>
              <a:pPr/>
              <a:t>22</a:t>
            </a:fld>
            <a:endParaRPr lang="en-US" dirty="0"/>
          </a:p>
        </p:txBody>
      </p:sp>
    </p:spTree>
    <p:extLst>
      <p:ext uri="{BB962C8B-B14F-4D97-AF65-F5344CB8AC3E}">
        <p14:creationId xmlns:p14="http://schemas.microsoft.com/office/powerpoint/2010/main" val="3171346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E86F-0832-4DB7-9E12-B9919C1312F1}"/>
              </a:ext>
            </a:extLst>
          </p:cNvPr>
          <p:cNvSpPr>
            <a:spLocks noGrp="1"/>
          </p:cNvSpPr>
          <p:nvPr>
            <p:ph type="title"/>
          </p:nvPr>
        </p:nvSpPr>
        <p:spPr/>
        <p:txBody>
          <a:bodyPr/>
          <a:lstStyle/>
          <a:p>
            <a:r>
              <a:rPr lang="en-US" dirty="0"/>
              <a:t>Application review and Evaluation</a:t>
            </a:r>
          </a:p>
        </p:txBody>
      </p:sp>
      <p:sp>
        <p:nvSpPr>
          <p:cNvPr id="3" name="Content Placeholder 2">
            <a:extLst>
              <a:ext uri="{FF2B5EF4-FFF2-40B4-BE49-F238E27FC236}">
                <a16:creationId xmlns:a16="http://schemas.microsoft.com/office/drawing/2014/main" id="{54CC7F75-D031-4B82-BC4B-48589405AF76}"/>
              </a:ext>
            </a:extLst>
          </p:cNvPr>
          <p:cNvSpPr>
            <a:spLocks noGrp="1"/>
          </p:cNvSpPr>
          <p:nvPr>
            <p:ph idx="1"/>
          </p:nvPr>
        </p:nvSpPr>
        <p:spPr>
          <a:xfrm>
            <a:off x="536860" y="2071688"/>
            <a:ext cx="8336975" cy="4214812"/>
          </a:xfrm>
        </p:spPr>
        <p:txBody>
          <a:bodyPr/>
          <a:lstStyle/>
          <a:p>
            <a:r>
              <a:rPr lang="en-US" dirty="0"/>
              <a:t>SBCTC will assemble review panel</a:t>
            </a:r>
          </a:p>
          <a:p>
            <a:r>
              <a:rPr lang="en-US" dirty="0"/>
              <a:t>4 Eligibility Criteria</a:t>
            </a:r>
          </a:p>
          <a:p>
            <a:pPr lvl="1"/>
            <a:r>
              <a:rPr lang="en-US" dirty="0"/>
              <a:t>Pandemic-Impacted Program Needs</a:t>
            </a:r>
          </a:p>
          <a:p>
            <a:pPr lvl="1"/>
            <a:r>
              <a:rPr lang="en-US" dirty="0"/>
              <a:t>Labor Market Need</a:t>
            </a:r>
          </a:p>
          <a:p>
            <a:pPr lvl="1"/>
            <a:r>
              <a:rPr lang="en-US" dirty="0"/>
              <a:t>Outreach/Recruitment to Impacted Populations</a:t>
            </a:r>
          </a:p>
          <a:p>
            <a:pPr lvl="1"/>
            <a:r>
              <a:rPr lang="en-US" dirty="0"/>
              <a:t>Timeline</a:t>
            </a:r>
          </a:p>
          <a:p>
            <a:r>
              <a:rPr lang="en-US" dirty="0"/>
              <a:t>3 Prioritization Criteria</a:t>
            </a:r>
          </a:p>
          <a:p>
            <a:pPr lvl="1"/>
            <a:r>
              <a:rPr lang="en-US" dirty="0"/>
              <a:t>Experiential/Work-Based Learning</a:t>
            </a:r>
          </a:p>
          <a:p>
            <a:pPr lvl="1"/>
            <a:r>
              <a:rPr lang="en-US" dirty="0"/>
              <a:t>Partnerships</a:t>
            </a:r>
          </a:p>
          <a:p>
            <a:pPr lvl="1"/>
            <a:r>
              <a:rPr lang="en-US" dirty="0"/>
              <a:t>Equitable Distribution </a:t>
            </a:r>
          </a:p>
        </p:txBody>
      </p:sp>
      <p:sp>
        <p:nvSpPr>
          <p:cNvPr id="4" name="Slide Number Placeholder 3">
            <a:extLst>
              <a:ext uri="{FF2B5EF4-FFF2-40B4-BE49-F238E27FC236}">
                <a16:creationId xmlns:a16="http://schemas.microsoft.com/office/drawing/2014/main" id="{8E748043-974C-4B66-8B78-CF66513EBF25}"/>
              </a:ext>
            </a:extLst>
          </p:cNvPr>
          <p:cNvSpPr>
            <a:spLocks noGrp="1"/>
          </p:cNvSpPr>
          <p:nvPr>
            <p:ph type="sldNum" sz="quarter" idx="12"/>
          </p:nvPr>
        </p:nvSpPr>
        <p:spPr/>
        <p:txBody>
          <a:bodyPr/>
          <a:lstStyle/>
          <a:p>
            <a:fld id="{DEE5BC03-7CE3-4FE3-BC0A-0ACCA8AC1F24}" type="slidenum">
              <a:rPr lang="en-US" smtClean="0"/>
              <a:pPr/>
              <a:t>23</a:t>
            </a:fld>
            <a:endParaRPr lang="en-US" dirty="0"/>
          </a:p>
        </p:txBody>
      </p:sp>
    </p:spTree>
    <p:extLst>
      <p:ext uri="{BB962C8B-B14F-4D97-AF65-F5344CB8AC3E}">
        <p14:creationId xmlns:p14="http://schemas.microsoft.com/office/powerpoint/2010/main" val="4028881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 Process</a:t>
            </a:r>
          </a:p>
        </p:txBody>
      </p:sp>
      <p:sp>
        <p:nvSpPr>
          <p:cNvPr id="3" name="Content Placeholder 2"/>
          <p:cNvSpPr>
            <a:spLocks noGrp="1"/>
          </p:cNvSpPr>
          <p:nvPr>
            <p:ph idx="1"/>
          </p:nvPr>
        </p:nvSpPr>
        <p:spPr/>
        <p:txBody>
          <a:bodyPr/>
          <a:lstStyle/>
          <a:p>
            <a:r>
              <a:rPr lang="en-US" dirty="0"/>
              <a:t>We are taking note of all questions asked and posted to the chat box.</a:t>
            </a:r>
          </a:p>
          <a:p>
            <a:r>
              <a:rPr lang="en-US" dirty="0"/>
              <a:t>Contact </a:t>
            </a:r>
            <a:r>
              <a:rPr lang="en-US" dirty="0">
                <a:hlinkClick r:id="rId3"/>
              </a:rPr>
              <a:t>Tim McClain</a:t>
            </a:r>
            <a:r>
              <a:rPr lang="en-US" dirty="0"/>
              <a:t> with additional questions by Monday, October 12.</a:t>
            </a:r>
          </a:p>
          <a:p>
            <a:r>
              <a:rPr lang="en-US" dirty="0"/>
              <a:t>An FAQ document will be posted to the SBCTC website and sent through the WEC and Deans of Instruction listservs as soon as possible.</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24</a:t>
            </a:fld>
            <a:endParaRPr lang="en-US" dirty="0"/>
          </a:p>
        </p:txBody>
      </p:sp>
    </p:spTree>
    <p:extLst>
      <p:ext uri="{BB962C8B-B14F-4D97-AF65-F5344CB8AC3E}">
        <p14:creationId xmlns:p14="http://schemas.microsoft.com/office/powerpoint/2010/main" val="949953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for your questions!</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25</a:t>
            </a:fld>
            <a:endParaRPr lang="en-US" dirty="0"/>
          </a:p>
        </p:txBody>
      </p:sp>
    </p:spTree>
    <p:extLst>
      <p:ext uri="{BB962C8B-B14F-4D97-AF65-F5344CB8AC3E}">
        <p14:creationId xmlns:p14="http://schemas.microsoft.com/office/powerpoint/2010/main" val="2072387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a:xfrm>
            <a:off x="536860" y="2207521"/>
            <a:ext cx="8336975" cy="3757046"/>
          </a:xfrm>
        </p:spPr>
        <p:txBody>
          <a:bodyPr/>
          <a:lstStyle/>
          <a:p>
            <a:pPr marL="0" indent="0">
              <a:buNone/>
            </a:pPr>
            <a:r>
              <a:rPr lang="en-US" dirty="0"/>
              <a:t>For general application questions: </a:t>
            </a:r>
          </a:p>
          <a:p>
            <a:r>
              <a:rPr lang="en-US" dirty="0">
                <a:hlinkClick r:id="rId3"/>
              </a:rPr>
              <a:t>Tim McClain</a:t>
            </a:r>
            <a:r>
              <a:rPr lang="en-US" dirty="0"/>
              <a:t>, 360-704-4342</a:t>
            </a:r>
          </a:p>
          <a:p>
            <a:pPr marL="0" indent="0">
              <a:buNone/>
            </a:pPr>
            <a:r>
              <a:rPr lang="en-US" dirty="0"/>
              <a:t>For OGMS questions: </a:t>
            </a:r>
          </a:p>
          <a:p>
            <a:r>
              <a:rPr lang="en-US" dirty="0">
                <a:hlinkClick r:id="rId4"/>
              </a:rPr>
              <a:t>Kari Kauffman</a:t>
            </a:r>
            <a:r>
              <a:rPr lang="en-US" dirty="0"/>
              <a:t>, 360-704-1021</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26</a:t>
            </a:fld>
            <a:endParaRPr lang="en-US" dirty="0"/>
          </a:p>
        </p:txBody>
      </p:sp>
      <p:grpSp>
        <p:nvGrpSpPr>
          <p:cNvPr id="11" name="Group 10" descr="CC BY"/>
          <p:cNvGrpSpPr/>
          <p:nvPr/>
        </p:nvGrpSpPr>
        <p:grpSpPr>
          <a:xfrm>
            <a:off x="536860" y="6524539"/>
            <a:ext cx="525145" cy="230505"/>
            <a:chOff x="0" y="0"/>
            <a:chExt cx="525705" cy="230505"/>
          </a:xfrm>
        </p:grpSpPr>
        <p:pic>
          <p:nvPicPr>
            <p:cNvPr id="12" name="Picture 11" descr="Creative Commons CC"/>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0"/>
              <a:ext cx="230505" cy="230505"/>
            </a:xfrm>
            <a:prstGeom prst="rect">
              <a:avLst/>
            </a:prstGeom>
            <a:noFill/>
            <a:ln>
              <a:noFill/>
            </a:ln>
          </p:spPr>
        </p:pic>
        <p:pic>
          <p:nvPicPr>
            <p:cNvPr id="13" name="Picture 12" descr="Creative Commons BY"/>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5200" y="0"/>
              <a:ext cx="230505" cy="230505"/>
            </a:xfrm>
            <a:prstGeom prst="rect">
              <a:avLst/>
            </a:prstGeom>
            <a:noFill/>
            <a:ln>
              <a:noFill/>
            </a:ln>
          </p:spPr>
        </p:pic>
      </p:grpSp>
      <p:sp>
        <p:nvSpPr>
          <p:cNvPr id="14" name="Rectangle 10"/>
          <p:cNvSpPr>
            <a:spLocks noChangeArrowheads="1"/>
          </p:cNvSpPr>
          <p:nvPr/>
        </p:nvSpPr>
        <p:spPr bwMode="auto">
          <a:xfrm>
            <a:off x="-2358886"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0" algn="l"/>
              </a:tabLst>
              <a:defRPr>
                <a:solidFill>
                  <a:schemeClr val="tx1"/>
                </a:solidFill>
                <a:latin typeface="Arial" panose="020B0604020202020204" pitchFamily="34" charset="0"/>
              </a:defRPr>
            </a:lvl1pPr>
            <a:lvl2pPr eaLnBrk="0" fontAlgn="base" hangingPunct="0">
              <a:spcBef>
                <a:spcPct val="0"/>
              </a:spcBef>
              <a:spcAft>
                <a:spcPct val="0"/>
              </a:spcAft>
              <a:tabLst>
                <a:tab pos="0" algn="l"/>
              </a:tabLst>
              <a:defRPr>
                <a:solidFill>
                  <a:schemeClr val="tx1"/>
                </a:solidFill>
                <a:latin typeface="Arial" panose="020B0604020202020204" pitchFamily="34" charset="0"/>
              </a:defRPr>
            </a:lvl2pPr>
            <a:lvl3pPr eaLnBrk="0" fontAlgn="base" hangingPunct="0">
              <a:spcBef>
                <a:spcPct val="0"/>
              </a:spcBef>
              <a:spcAft>
                <a:spcPct val="0"/>
              </a:spcAft>
              <a:tabLst>
                <a:tab pos="0" algn="l"/>
              </a:tabLst>
              <a:defRPr>
                <a:solidFill>
                  <a:schemeClr val="tx1"/>
                </a:solidFill>
                <a:latin typeface="Arial" panose="020B0604020202020204" pitchFamily="34" charset="0"/>
              </a:defRPr>
            </a:lvl3pPr>
            <a:lvl4pPr eaLnBrk="0" fontAlgn="base" hangingPunct="0">
              <a:spcBef>
                <a:spcPct val="0"/>
              </a:spcBef>
              <a:spcAft>
                <a:spcPct val="0"/>
              </a:spcAft>
              <a:tabLst>
                <a:tab pos="0" algn="l"/>
              </a:tabLst>
              <a:defRPr>
                <a:solidFill>
                  <a:schemeClr val="tx1"/>
                </a:solidFill>
                <a:latin typeface="Arial" panose="020B0604020202020204" pitchFamily="34" charset="0"/>
              </a:defRPr>
            </a:lvl4pPr>
            <a:lvl5pPr eaLnBrk="0" fontAlgn="base" hangingPunct="0">
              <a:spcBef>
                <a:spcPct val="0"/>
              </a:spcBef>
              <a:spcAft>
                <a:spcPct val="0"/>
              </a:spcAft>
              <a:tabLst>
                <a:tab pos="0" algn="l"/>
              </a:tabLst>
              <a:defRPr>
                <a:solidFill>
                  <a:schemeClr val="tx1"/>
                </a:solidFill>
                <a:latin typeface="Arial" panose="020B0604020202020204" pitchFamily="34" charset="0"/>
              </a:defRPr>
            </a:lvl5pPr>
            <a:lvl6pPr eaLnBrk="0" fontAlgn="base" hangingPunct="0">
              <a:spcBef>
                <a:spcPct val="0"/>
              </a:spcBef>
              <a:spcAft>
                <a:spcPct val="0"/>
              </a:spcAft>
              <a:tabLst>
                <a:tab pos="0" algn="l"/>
              </a:tabLst>
              <a:defRPr>
                <a:solidFill>
                  <a:schemeClr val="tx1"/>
                </a:solidFill>
                <a:latin typeface="Arial" panose="020B0604020202020204" pitchFamily="34" charset="0"/>
              </a:defRPr>
            </a:lvl6pPr>
            <a:lvl7pPr eaLnBrk="0" fontAlgn="base" hangingPunct="0">
              <a:spcBef>
                <a:spcPct val="0"/>
              </a:spcBef>
              <a:spcAft>
                <a:spcPct val="0"/>
              </a:spcAft>
              <a:tabLst>
                <a:tab pos="0" algn="l"/>
              </a:tabLst>
              <a:defRPr>
                <a:solidFill>
                  <a:schemeClr val="tx1"/>
                </a:solidFill>
                <a:latin typeface="Arial" panose="020B0604020202020204" pitchFamily="34" charset="0"/>
              </a:defRPr>
            </a:lvl7pPr>
            <a:lvl8pPr eaLnBrk="0" fontAlgn="base" hangingPunct="0">
              <a:spcBef>
                <a:spcPct val="0"/>
              </a:spcBef>
              <a:spcAft>
                <a:spcPct val="0"/>
              </a:spcAft>
              <a:tabLst>
                <a:tab pos="0" algn="l"/>
              </a:tabLst>
              <a:defRPr>
                <a:solidFill>
                  <a:schemeClr val="tx1"/>
                </a:solidFill>
                <a:latin typeface="Arial" panose="020B0604020202020204" pitchFamily="34" charset="0"/>
              </a:defRPr>
            </a:lvl8pPr>
            <a:lvl9pPr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Lst>
            </a:pPr>
            <a:r>
              <a:rPr kumimoji="0" lang="en-US" altLang="en-US" sz="1100" b="0" i="0" u="none" strike="noStrike" cap="none" normalizeH="0" baseline="0" dirty="0">
                <a:ln>
                  <a:noFill/>
                </a:ln>
                <a:solidFill>
                  <a:schemeClr val="tx1"/>
                </a:solidFill>
                <a:effectLst/>
                <a:latin typeface="Franklin Gothic Book" panose="020B0503020102020204" pitchFamily="34" charset="0"/>
                <a:ea typeface="Calibri" panose="020F0502020204030204" pitchFamily="34" charset="0"/>
                <a:cs typeface="Times New Roman" panose="02020603050405020304" pitchFamily="18" charset="0"/>
                <a:hlinkClick r:id="rId7"/>
              </a:rPr>
              <a:t>CC BY 4.0</a:t>
            </a:r>
            <a:r>
              <a:rPr kumimoji="0" lang="en-US" altLang="en-US" sz="1100" b="0" i="0" u="none" strike="noStrike" cap="none" normalizeH="0" baseline="0" dirty="0">
                <a:ln>
                  <a:noFill/>
                </a:ln>
                <a:solidFill>
                  <a:schemeClr val="tx1"/>
                </a:solidFill>
                <a:effectLst/>
                <a:latin typeface="Franklin Gothic Book" panose="020B0503020102020204" pitchFamily="34" charset="0"/>
                <a:ea typeface="Calibri" panose="020F0502020204030204" pitchFamily="34" charset="0"/>
                <a:cs typeface="Times New Roman" panose="02020603050405020304" pitchFamily="18" charset="0"/>
              </a:rPr>
              <a:t>, unless otherwise noted.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785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SBCTC Staff Introductions</a:t>
            </a:r>
          </a:p>
        </p:txBody>
      </p:sp>
      <p:sp>
        <p:nvSpPr>
          <p:cNvPr id="3" name="Content Placeholder 2"/>
          <p:cNvSpPr>
            <a:spLocks noGrp="1"/>
          </p:cNvSpPr>
          <p:nvPr>
            <p:ph idx="1"/>
          </p:nvPr>
        </p:nvSpPr>
        <p:spPr/>
        <p:txBody>
          <a:bodyPr/>
          <a:lstStyle/>
          <a:p>
            <a:r>
              <a:rPr lang="en-US" dirty="0"/>
              <a:t>Tim McClain, Program Administrator</a:t>
            </a:r>
          </a:p>
          <a:p>
            <a:r>
              <a:rPr lang="en-US" dirty="0"/>
              <a:t>Dylan Jilek, Contracts Specialist</a:t>
            </a:r>
          </a:p>
          <a:p>
            <a:r>
              <a:rPr lang="en-US" dirty="0"/>
              <a:t>Kari Kauffman, Program Assistant</a:t>
            </a:r>
          </a:p>
          <a:p>
            <a:r>
              <a:rPr lang="en-US" dirty="0"/>
              <a:t>Carolyn McKinnon, Policy Associate</a:t>
            </a:r>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6115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for today’s webinar</a:t>
            </a:r>
          </a:p>
        </p:txBody>
      </p:sp>
      <p:sp>
        <p:nvSpPr>
          <p:cNvPr id="3" name="Content Placeholder 2"/>
          <p:cNvSpPr>
            <a:spLocks noGrp="1"/>
          </p:cNvSpPr>
          <p:nvPr>
            <p:ph idx="1"/>
          </p:nvPr>
        </p:nvSpPr>
        <p:spPr>
          <a:xfrm>
            <a:off x="536860" y="2151910"/>
            <a:ext cx="8336975" cy="3757046"/>
          </a:xfrm>
        </p:spPr>
        <p:txBody>
          <a:bodyPr/>
          <a:lstStyle/>
          <a:p>
            <a:r>
              <a:rPr lang="en-US" sz="2400" dirty="0"/>
              <a:t>Context: </a:t>
            </a:r>
          </a:p>
          <a:p>
            <a:pPr lvl="1"/>
            <a:r>
              <a:rPr lang="en-US" sz="2000" dirty="0"/>
              <a:t>Understand what Professional/Technical Restart funds are designated for, what “restart” means in this context, and how this grant funding be used to respond to needs associated with COVID-19 and a post-pandemic economy.</a:t>
            </a:r>
          </a:p>
          <a:p>
            <a:r>
              <a:rPr lang="en-US" sz="2400" dirty="0"/>
              <a:t>Applications for Funding: </a:t>
            </a:r>
          </a:p>
          <a:p>
            <a:pPr lvl="1"/>
            <a:r>
              <a:rPr lang="en-US" sz="2000" dirty="0"/>
              <a:t>Understand how to access funding applications in the Online Grant Management System (OGMS), which programs and expenses are eligible for funding, and how proposals will be evaluated.</a:t>
            </a:r>
          </a:p>
          <a:p>
            <a:r>
              <a:rPr lang="en-US" sz="2400" dirty="0"/>
              <a:t>Questions &amp; Answers:</a:t>
            </a:r>
          </a:p>
          <a:p>
            <a:pPr lvl="1"/>
            <a:r>
              <a:rPr lang="en-US" sz="2000" dirty="0"/>
              <a:t>Provide the opportunity to ask questions and get answers.</a:t>
            </a:r>
          </a:p>
          <a:p>
            <a:endParaRPr lang="en-US" sz="24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94809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536860" y="2124200"/>
            <a:ext cx="8336975" cy="3757046"/>
          </a:xfrm>
        </p:spPr>
        <p:txBody>
          <a:bodyPr/>
          <a:lstStyle/>
          <a:p>
            <a:pPr marL="514350" indent="-514350">
              <a:buAutoNum type="arabicPeriod"/>
            </a:pPr>
            <a:r>
              <a:rPr lang="en-US" sz="2400" dirty="0"/>
              <a:t>Application and Funding Timeline</a:t>
            </a:r>
          </a:p>
          <a:p>
            <a:pPr marL="514350" indent="-514350">
              <a:buAutoNum type="arabicPeriod"/>
            </a:pPr>
            <a:r>
              <a:rPr lang="en-US" sz="2400" dirty="0"/>
              <a:t>Prof/Tech Program Restart Overview</a:t>
            </a:r>
          </a:p>
          <a:p>
            <a:pPr marL="514350" indent="-514350">
              <a:buAutoNum type="arabicPeriod"/>
            </a:pPr>
            <a:r>
              <a:rPr lang="en-US" sz="2400" dirty="0"/>
              <a:t>Allowable Activities and Expenses</a:t>
            </a:r>
          </a:p>
          <a:p>
            <a:pPr marL="514350" indent="-514350">
              <a:buAutoNum type="arabicPeriod"/>
            </a:pPr>
            <a:r>
              <a:rPr lang="en-US" sz="2400" dirty="0"/>
              <a:t>Fiscal Guidelines and Requirements</a:t>
            </a:r>
          </a:p>
          <a:p>
            <a:pPr marL="514350" indent="-514350">
              <a:buAutoNum type="arabicPeriod"/>
            </a:pPr>
            <a:r>
              <a:rPr lang="en-US" sz="2400" dirty="0"/>
              <a:t>OGMS System</a:t>
            </a:r>
          </a:p>
          <a:p>
            <a:pPr marL="514350" indent="-514350">
              <a:buAutoNum type="arabicPeriod"/>
            </a:pPr>
            <a:r>
              <a:rPr lang="en-US" sz="2400" dirty="0"/>
              <a:t>Application Review and Evaluation Criteria</a:t>
            </a:r>
          </a:p>
          <a:p>
            <a:pPr marL="514350" indent="-514350">
              <a:buAutoNum type="arabicPeriod"/>
            </a:pPr>
            <a:r>
              <a:rPr lang="en-US" sz="2400" dirty="0"/>
              <a:t>Questions and Answers</a:t>
            </a:r>
          </a:p>
          <a:p>
            <a:endParaRPr lang="en-US" sz="24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348312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Timeline</a:t>
            </a:r>
          </a:p>
        </p:txBody>
      </p:sp>
      <p:sp>
        <p:nvSpPr>
          <p:cNvPr id="3" name="Content Placeholder 2"/>
          <p:cNvSpPr>
            <a:spLocks noGrp="1"/>
          </p:cNvSpPr>
          <p:nvPr>
            <p:ph idx="1"/>
          </p:nvPr>
        </p:nvSpPr>
        <p:spPr>
          <a:xfrm>
            <a:off x="262053" y="2164161"/>
            <a:ext cx="8619893" cy="3768435"/>
          </a:xfrm>
        </p:spPr>
        <p:txBody>
          <a:bodyPr/>
          <a:lstStyle/>
          <a:p>
            <a:r>
              <a:rPr lang="en-US" dirty="0"/>
              <a:t>Applications available: Thursday, October 8, 2020</a:t>
            </a:r>
          </a:p>
          <a:p>
            <a:r>
              <a:rPr lang="en-US" dirty="0"/>
              <a:t>Q&amp;A closes: Friday, October 16</a:t>
            </a:r>
          </a:p>
          <a:p>
            <a:r>
              <a:rPr lang="en-US" dirty="0"/>
              <a:t>Applications due: Friday, October 23</a:t>
            </a:r>
          </a:p>
          <a:p>
            <a:r>
              <a:rPr lang="en-US" dirty="0"/>
              <a:t>Applicant revisions: Prior to Friday, November 13*</a:t>
            </a:r>
          </a:p>
          <a:p>
            <a:r>
              <a:rPr lang="en-US" dirty="0"/>
              <a:t>Allocations begin: ASAP following approval</a:t>
            </a:r>
          </a:p>
          <a:p>
            <a:pPr marL="0" indent="0">
              <a:buNone/>
            </a:pPr>
            <a:r>
              <a:rPr lang="en-US" sz="2400" dirty="0"/>
              <a:t>*Technical and budget revisions only. Due to the tight turnaround time, applications with content omissions, missing attachments, or that are otherwise incomplete will be evaluated as submitted.</a:t>
            </a:r>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2470488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2A70-23EE-4AB2-95FE-CB8F54C75B10}"/>
              </a:ext>
            </a:extLst>
          </p:cNvPr>
          <p:cNvSpPr>
            <a:spLocks noGrp="1"/>
          </p:cNvSpPr>
          <p:nvPr>
            <p:ph type="title"/>
          </p:nvPr>
        </p:nvSpPr>
        <p:spPr/>
        <p:txBody>
          <a:bodyPr/>
          <a:lstStyle/>
          <a:p>
            <a:r>
              <a:rPr lang="en-US" dirty="0"/>
              <a:t>Grant funding Timeline</a:t>
            </a:r>
          </a:p>
        </p:txBody>
      </p:sp>
      <p:sp>
        <p:nvSpPr>
          <p:cNvPr id="3" name="Content Placeholder 2">
            <a:extLst>
              <a:ext uri="{FF2B5EF4-FFF2-40B4-BE49-F238E27FC236}">
                <a16:creationId xmlns:a16="http://schemas.microsoft.com/office/drawing/2014/main" id="{6BE21FAC-5C69-4B78-9486-C065F1A98A6F}"/>
              </a:ext>
            </a:extLst>
          </p:cNvPr>
          <p:cNvSpPr>
            <a:spLocks noGrp="1"/>
          </p:cNvSpPr>
          <p:nvPr>
            <p:ph idx="1"/>
          </p:nvPr>
        </p:nvSpPr>
        <p:spPr>
          <a:xfrm>
            <a:off x="536860" y="2415154"/>
            <a:ext cx="8336975" cy="4068771"/>
          </a:xfrm>
        </p:spPr>
        <p:txBody>
          <a:bodyPr/>
          <a:lstStyle/>
          <a:p>
            <a:r>
              <a:rPr lang="en-US" dirty="0"/>
              <a:t>Mid-Year FY21 Program and fiscal Status Report Due to SBCTC: April 30, 2021</a:t>
            </a:r>
          </a:p>
          <a:p>
            <a:r>
              <a:rPr lang="en-US" dirty="0"/>
              <a:t>Year-End FY21 Program and fiscal Status Report Due to SBCTC: October 31, 2021</a:t>
            </a:r>
          </a:p>
          <a:p>
            <a:r>
              <a:rPr lang="en-US" dirty="0"/>
              <a:t>Mid-Year FY22 Program and fiscal Status Report Due to SBCTC: April 30, 2022</a:t>
            </a:r>
          </a:p>
          <a:p>
            <a:r>
              <a:rPr lang="en-US" dirty="0"/>
              <a:t>Year-End FY22 Program and fiscal Status Report Due to SBCTC: October 31, 2022</a:t>
            </a:r>
          </a:p>
          <a:p>
            <a:pPr marL="0" indent="0" algn="ctr">
              <a:buNone/>
            </a:pPr>
            <a:r>
              <a:rPr lang="en-US" b="1" u="sng" dirty="0"/>
              <a:t>GRANT FUNDING PERIOD ENDS: September 30, 2022</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7DB76D9-DDFF-4368-BC96-2423D00104B5}"/>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2127794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Overview</a:t>
            </a:r>
          </a:p>
        </p:txBody>
      </p:sp>
      <p:sp>
        <p:nvSpPr>
          <p:cNvPr id="3" name="Content Placeholder 2"/>
          <p:cNvSpPr>
            <a:spLocks noGrp="1"/>
          </p:cNvSpPr>
          <p:nvPr>
            <p:ph idx="1"/>
          </p:nvPr>
        </p:nvSpPr>
        <p:spPr/>
        <p:txBody>
          <a:bodyPr/>
          <a:lstStyle/>
          <a:p>
            <a:r>
              <a:rPr lang="en-US" dirty="0"/>
              <a:t>$5M in CARES Act Funding</a:t>
            </a:r>
          </a:p>
          <a:p>
            <a:r>
              <a:rPr lang="en-US" dirty="0"/>
              <a:t>Allocated to SBCTC through Governor’s Emergency Education Relief (GEER) Fund</a:t>
            </a:r>
          </a:p>
          <a:p>
            <a:r>
              <a:rPr lang="en-US" dirty="0"/>
              <a:t>Maximum of $200,000 Available to Colleges</a:t>
            </a:r>
          </a:p>
          <a:p>
            <a:r>
              <a:rPr lang="en-US" dirty="0"/>
              <a:t>Exclusively for Credit- or Certificate-Bearing Prof/Tech and Registered Apprenticeship Programs</a:t>
            </a:r>
          </a:p>
          <a:p>
            <a:r>
              <a:rPr lang="en-US" dirty="0"/>
              <a:t>Earmarked for COVID-Related Program Impacts</a:t>
            </a:r>
          </a:p>
          <a:p>
            <a:r>
              <a:rPr lang="en-US" dirty="0"/>
              <a:t>Colleges May Request Funding for Multiple Programs in One Application</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470605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FD654-7AF0-4965-9923-65A5E2D36E05}"/>
              </a:ext>
            </a:extLst>
          </p:cNvPr>
          <p:cNvSpPr>
            <a:spLocks noGrp="1"/>
          </p:cNvSpPr>
          <p:nvPr>
            <p:ph type="title"/>
          </p:nvPr>
        </p:nvSpPr>
        <p:spPr/>
        <p:txBody>
          <a:bodyPr/>
          <a:lstStyle/>
          <a:p>
            <a:r>
              <a:rPr lang="en-US" dirty="0"/>
              <a:t>What does it mean to “Restart”?</a:t>
            </a:r>
          </a:p>
        </p:txBody>
      </p:sp>
      <p:sp>
        <p:nvSpPr>
          <p:cNvPr id="3" name="Content Placeholder 2">
            <a:extLst>
              <a:ext uri="{FF2B5EF4-FFF2-40B4-BE49-F238E27FC236}">
                <a16:creationId xmlns:a16="http://schemas.microsoft.com/office/drawing/2014/main" id="{75A8E679-4D02-4DF6-8A1C-5F5BBAC9F93E}"/>
              </a:ext>
            </a:extLst>
          </p:cNvPr>
          <p:cNvSpPr>
            <a:spLocks noGrp="1"/>
          </p:cNvSpPr>
          <p:nvPr>
            <p:ph idx="1"/>
          </p:nvPr>
        </p:nvSpPr>
        <p:spPr>
          <a:xfrm>
            <a:off x="536860" y="2128838"/>
            <a:ext cx="8336975" cy="4355087"/>
          </a:xfrm>
        </p:spPr>
        <p:txBody>
          <a:bodyPr/>
          <a:lstStyle/>
          <a:p>
            <a:r>
              <a:rPr lang="en-US" sz="2600" dirty="0"/>
              <a:t>Reopen programs closed or suspended</a:t>
            </a:r>
          </a:p>
          <a:p>
            <a:r>
              <a:rPr lang="en-US" sz="2600" dirty="0"/>
              <a:t>Reconstitute those that were reduced or limited</a:t>
            </a:r>
          </a:p>
          <a:p>
            <a:r>
              <a:rPr lang="en-US" sz="2600" dirty="0"/>
              <a:t>Restore pathways to completion (e.g. resume interrupted activities, courses, onramps, outreach, etc.)</a:t>
            </a:r>
          </a:p>
          <a:p>
            <a:r>
              <a:rPr lang="en-US" sz="2600" dirty="0"/>
              <a:t>Recruit/retain students in program critical to economic recovery</a:t>
            </a:r>
          </a:p>
          <a:p>
            <a:r>
              <a:rPr lang="en-US" sz="2600" dirty="0"/>
              <a:t>Remove COVID-related barriers to completion or credential attainment</a:t>
            </a:r>
          </a:p>
          <a:p>
            <a:r>
              <a:rPr lang="en-US" sz="2600" dirty="0"/>
              <a:t>Reestablish experiential/work-based learning opportunities </a:t>
            </a:r>
          </a:p>
          <a:p>
            <a:endParaRPr lang="en-US" dirty="0"/>
          </a:p>
        </p:txBody>
      </p:sp>
      <p:sp>
        <p:nvSpPr>
          <p:cNvPr id="4" name="Slide Number Placeholder 3">
            <a:extLst>
              <a:ext uri="{FF2B5EF4-FFF2-40B4-BE49-F238E27FC236}">
                <a16:creationId xmlns:a16="http://schemas.microsoft.com/office/drawing/2014/main" id="{81FBBD2B-D656-42C7-975A-4398720A78C3}"/>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46727364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Z7X6SQ3F62JH-64-78</_dlc_DocId>
    <_dlc_DocIdUrl xmlns="dbb9891f-5342-44b3-9004-2472729e727f">
      <Url>https://portal.sbctc.edu/sites/Intranet/publications/_layouts/15/DocIdRedir.aspx?ID=Z7X6SQ3F62JH-64-78</Url>
      <Description>Z7X6SQ3F62JH-64-78</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E5EF79-1082-4748-9BA5-2D0E8E6B7775}">
  <ds:schemaRefs>
    <ds:schemaRef ds:uri="http://schemas.microsoft.com/sharepoint/events"/>
  </ds:schemaRefs>
</ds:datastoreItem>
</file>

<file path=customXml/itemProps2.xml><?xml version="1.0" encoding="utf-8"?>
<ds:datastoreItem xmlns:ds="http://schemas.openxmlformats.org/officeDocument/2006/customXml" ds:itemID="{8F3370DF-98B4-452B-8DA2-78455D41B4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D6A940-36FF-4CB3-B7C1-8A7054F11ACA}">
  <ds:schemaRefs>
    <ds:schemaRef ds:uri="http://schemas.microsoft.com/office/2006/metadata/properties"/>
    <ds:schemaRef ds:uri="http://schemas.microsoft.com/sharepoint/v3"/>
    <ds:schemaRef ds:uri="http://schemas.microsoft.com/sharepoint/v4"/>
    <ds:schemaRef ds:uri="http://schemas.microsoft.com/office/infopath/2007/PartnerControls"/>
    <ds:schemaRef ds:uri="http://purl.org/dc/dcmitype/"/>
    <ds:schemaRef ds:uri="http://schemas.microsoft.com/office/2006/documentManagement/types"/>
    <ds:schemaRef ds:uri="http://purl.org/dc/terms/"/>
    <ds:schemaRef ds:uri="http://schemas.openxmlformats.org/package/2006/metadata/core-properties"/>
    <ds:schemaRef ds:uri="http://purl.org/dc/elements/1.1/"/>
    <ds:schemaRef ds:uri="dbb9891f-5342-44b3-9004-2472729e727f"/>
    <ds:schemaRef ds:uri="686bc730-dfb5-4557-ac43-64e2aeb71117"/>
    <ds:schemaRef ds:uri="http://www.w3.org/XML/1998/namespace"/>
  </ds:schemaRefs>
</ds:datastoreItem>
</file>

<file path=customXml/itemProps4.xml><?xml version="1.0" encoding="utf-8"?>
<ds:datastoreItem xmlns:ds="http://schemas.openxmlformats.org/officeDocument/2006/customXml" ds:itemID="{EE77C9D9-27EA-4988-8304-45C8213DE2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1961</TotalTime>
  <Words>5900</Words>
  <Application>Microsoft Office PowerPoint</Application>
  <PresentationFormat>On-screen Show (4:3)</PresentationFormat>
  <Paragraphs>443</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Franklin Gothic Book</vt:lpstr>
      <vt:lpstr>Franklin Gothic Medium</vt:lpstr>
      <vt:lpstr>Office Theme</vt:lpstr>
      <vt:lpstr>Welcome to the 2020-22 Professional/Technical Program Restart Grant Webinar!</vt:lpstr>
      <vt:lpstr>2020-22 Prof/Tech Restart Grant Webinar</vt:lpstr>
      <vt:lpstr>SBCTC Staff Introductions</vt:lpstr>
      <vt:lpstr>Objectives for today’s webinar</vt:lpstr>
      <vt:lpstr>Agenda</vt:lpstr>
      <vt:lpstr>Application Timeline</vt:lpstr>
      <vt:lpstr>Grant funding Timeline</vt:lpstr>
      <vt:lpstr>Program Overview</vt:lpstr>
      <vt:lpstr>What does it mean to “Restart”?</vt:lpstr>
      <vt:lpstr>Examples of Allowable Expenses</vt:lpstr>
      <vt:lpstr>Funding Restrictions/Limitations</vt:lpstr>
      <vt:lpstr>Questions about the grant or allowable expenses/activities before we turn to Fiscal Guidelines?</vt:lpstr>
      <vt:lpstr>Salaries/Benefits</vt:lpstr>
      <vt:lpstr>Goods &amp; Services</vt:lpstr>
      <vt:lpstr>Building Rental &amp; Utilization</vt:lpstr>
      <vt:lpstr>Travel</vt:lpstr>
      <vt:lpstr>Contracts</vt:lpstr>
      <vt:lpstr>Capital Outlays</vt:lpstr>
      <vt:lpstr>Indirect</vt:lpstr>
      <vt:lpstr>Questions about Budget or Budget Narrative?</vt:lpstr>
      <vt:lpstr>Online Grant Management System</vt:lpstr>
      <vt:lpstr>Application Process/Content </vt:lpstr>
      <vt:lpstr>Application review and Evaluation</vt:lpstr>
      <vt:lpstr>FAQ Process</vt:lpstr>
      <vt:lpstr>Time for your questions!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2019-20 Career Launch Webinar!</dc:title>
  <dc:creator>Dylan Jilek</dc:creator>
  <cp:lastModifiedBy>Dylan Jilek</cp:lastModifiedBy>
  <cp:revision>171</cp:revision>
  <cp:lastPrinted>2019-09-12T20:36:20Z</cp:lastPrinted>
  <dcterms:created xsi:type="dcterms:W3CDTF">2019-08-19T21:03:07Z</dcterms:created>
  <dcterms:modified xsi:type="dcterms:W3CDTF">2020-10-09T22:57:14Z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7eab2c9d-151f-4275-a68b-032ca01519fe</vt:lpwstr>
  </property>
  <property fmtid="{D5CDD505-2E9C-101B-9397-08002B2CF9AE}" pid="4" name="_MarkAsFinal">
    <vt:bool>true</vt:bool>
  </property>
</Properties>
</file>