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 id="2147483673" r:id="rId6"/>
  </p:sldMasterIdLst>
  <p:notesMasterIdLst>
    <p:notesMasterId r:id="rId22"/>
  </p:notesMasterIdLst>
  <p:handoutMasterIdLst>
    <p:handoutMasterId r:id="rId23"/>
  </p:handoutMasterIdLst>
  <p:sldIdLst>
    <p:sldId id="309" r:id="rId7"/>
    <p:sldId id="287" r:id="rId8"/>
    <p:sldId id="310" r:id="rId9"/>
    <p:sldId id="292" r:id="rId10"/>
    <p:sldId id="304" r:id="rId11"/>
    <p:sldId id="284" r:id="rId12"/>
    <p:sldId id="293" r:id="rId13"/>
    <p:sldId id="306" r:id="rId14"/>
    <p:sldId id="305" r:id="rId15"/>
    <p:sldId id="262" r:id="rId16"/>
    <p:sldId id="299" r:id="rId17"/>
    <p:sldId id="307" r:id="rId18"/>
    <p:sldId id="273" r:id="rId19"/>
    <p:sldId id="308" r:id="rId20"/>
    <p:sldId id="261"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A027982-7FDE-4A41-AA7C-406BB3C45D55}">
          <p14:sldIdLst>
            <p14:sldId id="309"/>
            <p14:sldId id="287"/>
            <p14:sldId id="310"/>
            <p14:sldId id="292"/>
            <p14:sldId id="304"/>
            <p14:sldId id="284"/>
            <p14:sldId id="293"/>
            <p14:sldId id="306"/>
            <p14:sldId id="305"/>
            <p14:sldId id="262"/>
            <p14:sldId id="299"/>
            <p14:sldId id="307"/>
            <p14:sldId id="273"/>
            <p14:sldId id="308"/>
            <p14:sldId id="26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32" autoAdjust="0"/>
    <p:restoredTop sz="47633" autoAdjust="0"/>
  </p:normalViewPr>
  <p:slideViewPr>
    <p:cSldViewPr snapToGrid="0">
      <p:cViewPr varScale="1">
        <p:scale>
          <a:sx n="55" d="100"/>
          <a:sy n="55" d="100"/>
        </p:scale>
        <p:origin x="3294" y="6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9/26/2019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9/26/2019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Thank you for joining us today. We are just </a:t>
            </a:r>
            <a:r>
              <a:rPr lang="en-US" baseline="0" dirty="0"/>
              <a:t>waiting for participants to join the webinar. </a:t>
            </a:r>
            <a:endParaRPr lang="en-US" dirty="0"/>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a:t>
            </a:fld>
            <a:endParaRPr lang="en-US"/>
          </a:p>
        </p:txBody>
      </p:sp>
    </p:spTree>
    <p:extLst>
      <p:ext uri="{BB962C8B-B14F-4D97-AF65-F5344CB8AC3E}">
        <p14:creationId xmlns:p14="http://schemas.microsoft.com/office/powerpoint/2010/main" val="21673580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a:t>
            </a:r>
            <a:r>
              <a:rPr lang="en-US" sz="1200" kern="1200" dirty="0" smtClean="0">
                <a:solidFill>
                  <a:schemeClr val="tx1"/>
                </a:solidFill>
                <a:effectLst/>
                <a:latin typeface="+mn-lt"/>
                <a:ea typeface="+mn-ea"/>
                <a:cs typeface="+mn-cs"/>
              </a:rPr>
              <a:t>Jessica)</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Let’s start by talking about the budget template and what we are looking for in each of the categories.</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This</a:t>
            </a:r>
            <a:r>
              <a:rPr lang="en-US" sz="1200" kern="1200" baseline="0" dirty="0">
                <a:solidFill>
                  <a:schemeClr val="tx1"/>
                </a:solidFill>
                <a:effectLst/>
                <a:latin typeface="+mn-lt"/>
                <a:ea typeface="+mn-ea"/>
                <a:cs typeface="+mn-cs"/>
              </a:rPr>
              <a:t> funding opportunity has three</a:t>
            </a:r>
            <a:r>
              <a:rPr lang="en-US" sz="1200" kern="1200" dirty="0">
                <a:solidFill>
                  <a:schemeClr val="tx1"/>
                </a:solidFill>
                <a:effectLst/>
                <a:latin typeface="+mn-lt"/>
                <a:ea typeface="+mn-ea"/>
                <a:cs typeface="+mn-cs"/>
              </a:rPr>
              <a:t> main budget categories.  For accounting,</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tracking, and reporting purposes, it’s critical that things be budgeted on the correct budget lines and in the correct budget cells.  </a:t>
            </a:r>
          </a:p>
          <a:p>
            <a:pPr lvl="0"/>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Administration</a:t>
            </a:r>
            <a:r>
              <a:rPr lang="en-US" sz="1200" kern="1200" dirty="0">
                <a:solidFill>
                  <a:schemeClr val="tx1"/>
                </a:solidFill>
                <a:effectLst/>
                <a:latin typeface="+mn-lt"/>
                <a:ea typeface="+mn-ea"/>
                <a:cs typeface="+mn-cs"/>
              </a:rPr>
              <a:t> line is where you can budget up to 10% of the grant total for administrative expenses related to your program.  These would include staff time for oversight of the SEAG program, administrative requirements for this funding opportunity (like completing application materials and reports), monitoring budgets, supervision of staff or faculty and associated expenses. </a:t>
            </a:r>
          </a:p>
          <a:p>
            <a:pPr lvl="0"/>
            <a:endParaRPr lang="en-US" sz="1200" kern="1200" dirty="0">
              <a:solidFill>
                <a:schemeClr val="tx1"/>
              </a:solidFill>
              <a:effectLst/>
              <a:latin typeface="+mn-lt"/>
              <a:ea typeface="+mn-ea"/>
              <a:cs typeface="+mn-cs"/>
            </a:endParaRPr>
          </a:p>
          <a:p>
            <a:pPr lvl="1"/>
            <a:endParaRPr lang="en-US" sz="1200" kern="1200" dirty="0">
              <a:solidFill>
                <a:schemeClr val="tx1"/>
              </a:solidFill>
              <a:effectLst/>
              <a:latin typeface="+mn-lt"/>
              <a:ea typeface="+mn-ea"/>
              <a:cs typeface="+mn-cs"/>
            </a:endParaRPr>
          </a:p>
          <a:p>
            <a:r>
              <a:rPr lang="en-US" b="1" dirty="0"/>
              <a:t>Student Grants </a:t>
            </a:r>
            <a:r>
              <a:rPr lang="en-US" dirty="0"/>
              <a:t>– This category should account for the bulk of your budget. Afterall, the intention behind this funding opportunity is to address emergencies that students are experiencing that may prevent them from remaining enrolled. </a:t>
            </a:r>
          </a:p>
          <a:p>
            <a:endParaRPr lang="en-US" dirty="0"/>
          </a:p>
          <a:p>
            <a:r>
              <a:rPr lang="en-US" b="1" dirty="0"/>
              <a:t>Program Supports </a:t>
            </a:r>
            <a:r>
              <a:rPr lang="en-US" dirty="0"/>
              <a:t>– Are costs associated with providing direct services to students related to this program, which may include case management and referrals, etc.</a:t>
            </a:r>
          </a:p>
        </p:txBody>
      </p:sp>
      <p:sp>
        <p:nvSpPr>
          <p:cNvPr id="4" name="Slide Number Placeholder 3"/>
          <p:cNvSpPr>
            <a:spLocks noGrp="1"/>
          </p:cNvSpPr>
          <p:nvPr>
            <p:ph type="sldNum" sz="quarter" idx="10"/>
          </p:nvPr>
        </p:nvSpPr>
        <p:spPr/>
        <p:txBody>
          <a:bodyPr/>
          <a:lstStyle/>
          <a:p>
            <a:fld id="{87384A02-D147-49A8-A06D-A5C08FF69055}" type="slidenum">
              <a:rPr lang="en-US" smtClean="0"/>
              <a:t>10</a:t>
            </a:fld>
            <a:endParaRPr lang="en-US"/>
          </a:p>
        </p:txBody>
      </p:sp>
    </p:spTree>
    <p:extLst>
      <p:ext uri="{BB962C8B-B14F-4D97-AF65-F5344CB8AC3E}">
        <p14:creationId xmlns:p14="http://schemas.microsoft.com/office/powerpoint/2010/main" val="40712144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(Jessica</a:t>
            </a:r>
            <a:r>
              <a:rPr lang="en-US" sz="1200" kern="1200" dirty="0">
                <a:solidFill>
                  <a:schemeClr val="tx1"/>
                </a:solidFill>
                <a:effectLst/>
                <a:latin typeface="+mn-lt"/>
                <a:ea typeface="+mn-ea"/>
                <a:cs typeface="+mn-cs"/>
              </a:rPr>
              <a:t>)</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2019-21 SEAG Program 2-YR Budget Forms – please use the budget template we have provided. You can find this budget template in the Grant Info link in</a:t>
            </a:r>
            <a:r>
              <a:rPr lang="en-US" sz="1200" kern="1200" baseline="0" dirty="0">
                <a:solidFill>
                  <a:schemeClr val="tx1"/>
                </a:solidFill>
                <a:effectLst/>
                <a:latin typeface="+mn-lt"/>
                <a:ea typeface="+mn-ea"/>
                <a:cs typeface="+mn-cs"/>
              </a:rPr>
              <a:t> the upper right hand corner of your application screen. You will also find the Guidelines document in the Grant Info Screen. </a:t>
            </a:r>
            <a:endParaRPr lang="en-US" sz="1200" kern="1200" baseline="0" dirty="0" smtClean="0">
              <a:solidFill>
                <a:schemeClr val="tx1"/>
              </a:solidFill>
              <a:effectLst/>
              <a:latin typeface="+mn-lt"/>
              <a:ea typeface="+mn-ea"/>
              <a:cs typeface="+mn-cs"/>
            </a:endParaRPr>
          </a:p>
          <a:p>
            <a:pPr lvl="0"/>
            <a:endParaRPr lang="en-US" sz="1200" kern="1200" baseline="0" dirty="0" smtClean="0">
              <a:solidFill>
                <a:schemeClr val="tx1"/>
              </a:solidFill>
              <a:effectLst/>
              <a:latin typeface="+mn-lt"/>
              <a:ea typeface="+mn-ea"/>
              <a:cs typeface="+mn-cs"/>
            </a:endParaRPr>
          </a:p>
          <a:p>
            <a:pPr lvl="0"/>
            <a:r>
              <a:rPr lang="en-US" sz="1200" kern="1200" baseline="0" dirty="0" smtClean="0">
                <a:solidFill>
                  <a:schemeClr val="tx1"/>
                </a:solidFill>
                <a:effectLst/>
                <a:latin typeface="+mn-lt"/>
                <a:ea typeface="+mn-ea"/>
                <a:cs typeface="+mn-cs"/>
              </a:rPr>
              <a:t>Please note that the traditional budget matrix is not available in OGMS. You will click a checkbox in the Budget tab for completion, but fill out your budget in the provided Excel spreadsheet template. </a:t>
            </a:r>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SEAG Request Form &amp; Student Follow-up Survey – We’ve provided a sample SEAG Request Form (Appendix A) and Student Follow-up Survey (Appendix C) in the grant guidelines. Please feel free to use these as guides for developing your own forms, which you will attach as part of your application.</a:t>
            </a:r>
          </a:p>
          <a:p>
            <a:pPr lvl="0"/>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You’ll also need to complete and upload the 2019-21 SEAG Assurances.</a:t>
            </a:r>
            <a:r>
              <a:rPr lang="en-US" sz="1200" kern="1200" baseline="0" dirty="0">
                <a:solidFill>
                  <a:schemeClr val="tx1"/>
                </a:solidFill>
                <a:effectLst/>
                <a:latin typeface="+mn-lt"/>
                <a:ea typeface="+mn-ea"/>
                <a:cs typeface="+mn-cs"/>
              </a:rPr>
              <a:t> You will find the document for download in the Assurances tab. </a:t>
            </a:r>
            <a:endParaRPr lang="en-US" sz="1200" kern="1200" dirty="0">
              <a:solidFill>
                <a:schemeClr val="tx1"/>
              </a:solidFill>
              <a:effectLst/>
              <a:latin typeface="+mn-lt"/>
              <a:ea typeface="+mn-ea"/>
              <a:cs typeface="+mn-cs"/>
            </a:endParaRP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All attachments will need to be uploaded to the Attachments section of the application in OGMS for us to consider your application complete.</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You</a:t>
            </a:r>
            <a:r>
              <a:rPr lang="en-US" sz="1200" kern="1200" baseline="0" dirty="0">
                <a:solidFill>
                  <a:schemeClr val="tx1"/>
                </a:solidFill>
                <a:effectLst/>
                <a:latin typeface="+mn-lt"/>
                <a:ea typeface="+mn-ea"/>
                <a:cs typeface="+mn-cs"/>
              </a:rPr>
              <a:t>’ll upload the in the Attachments tab, which is on the right side of the OGMS screen. </a:t>
            </a:r>
          </a:p>
          <a:p>
            <a:pPr marL="628650" lvl="1" indent="-171450">
              <a:buFont typeface="Arial" panose="020B0604020202020204" pitchFamily="34" charset="0"/>
              <a:buChar char="•"/>
            </a:pPr>
            <a:r>
              <a:rPr lang="en-US" sz="1200" kern="1200" baseline="0" dirty="0">
                <a:solidFill>
                  <a:schemeClr val="tx1"/>
                </a:solidFill>
                <a:effectLst/>
                <a:latin typeface="+mn-lt"/>
                <a:ea typeface="+mn-ea"/>
                <a:cs typeface="+mn-cs"/>
              </a:rPr>
              <a:t>You can’t delete files once they’ve been uploaded. Don’t worry – we’ll simply consider the most recently uploaded file as the file you intended to upload. Or, you can email us and let us know which file you mean for us to use.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11</a:t>
            </a:fld>
            <a:endParaRPr lang="en-US"/>
          </a:p>
        </p:txBody>
      </p:sp>
    </p:spTree>
    <p:extLst>
      <p:ext uri="{BB962C8B-B14F-4D97-AF65-F5344CB8AC3E}">
        <p14:creationId xmlns:p14="http://schemas.microsoft.com/office/powerpoint/2010/main" val="13512237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(Jessica)</a:t>
            </a:r>
          </a:p>
          <a:p>
            <a:pPr lvl="0"/>
            <a:r>
              <a:rPr lang="en-US" sz="1200" kern="1200" dirty="0">
                <a:solidFill>
                  <a:schemeClr val="tx1"/>
                </a:solidFill>
                <a:effectLst/>
                <a:latin typeface="+mn-lt"/>
                <a:ea typeface="+mn-ea"/>
                <a:cs typeface="+mn-cs"/>
              </a:rPr>
              <a:t>In Appendix B of the SEAG Program guidelines, we included details about what kinds of data selected colleges will be expected to gather. This data includes:</a:t>
            </a:r>
          </a:p>
          <a:p>
            <a:pPr lvl="0"/>
            <a:endParaRPr lang="en-US" sz="1200" kern="1200" dirty="0">
              <a:solidFill>
                <a:schemeClr val="tx1"/>
              </a:solidFill>
              <a:effectLst/>
              <a:latin typeface="+mn-lt"/>
              <a:ea typeface="+mn-ea"/>
              <a:cs typeface="+mn-cs"/>
            </a:endParaRPr>
          </a:p>
          <a:p>
            <a:r>
              <a:rPr lang="en-US" sz="4000" dirty="0"/>
              <a:t>1. Student Information</a:t>
            </a:r>
          </a:p>
          <a:p>
            <a:pPr marL="457200" lvl="1" indent="0">
              <a:buFont typeface="Arial" panose="020B0604020202020204" pitchFamily="34" charset="0"/>
              <a:buNone/>
            </a:pPr>
            <a:r>
              <a:rPr lang="en-US" sz="3600" dirty="0"/>
              <a:t>Demographic information about students utilizing your SEAG program</a:t>
            </a:r>
          </a:p>
          <a:p>
            <a:r>
              <a:rPr lang="en-US" sz="4000" dirty="0"/>
              <a:t>2. Program Information</a:t>
            </a:r>
          </a:p>
          <a:p>
            <a:pPr lvl="1"/>
            <a:r>
              <a:rPr lang="en-US" sz="3600" dirty="0"/>
              <a:t>Data about how many students have submitted requests and the results of those requests</a:t>
            </a:r>
            <a:endParaRPr lang="en-US" sz="3600" kern="1200" dirty="0">
              <a:solidFill>
                <a:schemeClr val="tx1"/>
              </a:solidFill>
              <a:effectLst/>
              <a:latin typeface="+mn-lt"/>
              <a:ea typeface="+mn-ea"/>
              <a:cs typeface="+mn-cs"/>
            </a:endParaRPr>
          </a:p>
          <a:p>
            <a:pPr lvl="1"/>
            <a:endParaRPr lang="en-US" sz="3600" kern="1200" dirty="0">
              <a:solidFill>
                <a:schemeClr val="tx1"/>
              </a:solidFill>
              <a:effectLst/>
              <a:latin typeface="+mn-lt"/>
              <a:ea typeface="+mn-ea"/>
              <a:cs typeface="+mn-cs"/>
            </a:endParaRPr>
          </a:p>
          <a:p>
            <a:pPr lvl="0"/>
            <a:r>
              <a:rPr lang="en-US" sz="3600" kern="1200" dirty="0">
                <a:solidFill>
                  <a:schemeClr val="tx1"/>
                </a:solidFill>
                <a:effectLst/>
                <a:latin typeface="+mn-lt"/>
                <a:ea typeface="+mn-ea"/>
                <a:cs typeface="+mn-cs"/>
              </a:rPr>
              <a:t>Selected colleges will be expected to submit monthly program reports by the 10</a:t>
            </a:r>
            <a:r>
              <a:rPr lang="en-US" sz="3600" kern="1200" baseline="30000" dirty="0">
                <a:solidFill>
                  <a:schemeClr val="tx1"/>
                </a:solidFill>
                <a:effectLst/>
                <a:latin typeface="+mn-lt"/>
                <a:ea typeface="+mn-ea"/>
                <a:cs typeface="+mn-cs"/>
              </a:rPr>
              <a:t>th</a:t>
            </a:r>
            <a:r>
              <a:rPr lang="en-US" sz="3600" kern="1200" dirty="0">
                <a:solidFill>
                  <a:schemeClr val="tx1"/>
                </a:solidFill>
                <a:effectLst/>
                <a:latin typeface="+mn-lt"/>
                <a:ea typeface="+mn-ea"/>
                <a:cs typeface="+mn-cs"/>
              </a:rPr>
              <a:t> day of the following month and year-end summative reports on July 31</a:t>
            </a:r>
            <a:r>
              <a:rPr lang="en-US" sz="3600" kern="1200" baseline="30000" dirty="0">
                <a:solidFill>
                  <a:schemeClr val="tx1"/>
                </a:solidFill>
                <a:effectLst/>
                <a:latin typeface="+mn-lt"/>
                <a:ea typeface="+mn-ea"/>
                <a:cs typeface="+mn-cs"/>
              </a:rPr>
              <a:t>st</a:t>
            </a:r>
            <a:r>
              <a:rPr lang="en-US" sz="3600" kern="1200" dirty="0">
                <a:solidFill>
                  <a:schemeClr val="tx1"/>
                </a:solidFill>
                <a:effectLst/>
                <a:latin typeface="+mn-lt"/>
                <a:ea typeface="+mn-ea"/>
                <a:cs typeface="+mn-cs"/>
              </a:rPr>
              <a:t> 2020 and July 31</a:t>
            </a:r>
            <a:r>
              <a:rPr lang="en-US" sz="3600" kern="1200" baseline="30000" dirty="0">
                <a:solidFill>
                  <a:schemeClr val="tx1"/>
                </a:solidFill>
                <a:effectLst/>
                <a:latin typeface="+mn-lt"/>
                <a:ea typeface="+mn-ea"/>
                <a:cs typeface="+mn-cs"/>
              </a:rPr>
              <a:t>st</a:t>
            </a:r>
            <a:r>
              <a:rPr lang="en-US" sz="3600" kern="1200" dirty="0">
                <a:solidFill>
                  <a:schemeClr val="tx1"/>
                </a:solidFill>
                <a:effectLst/>
                <a:latin typeface="+mn-lt"/>
                <a:ea typeface="+mn-ea"/>
                <a:cs typeface="+mn-cs"/>
              </a:rPr>
              <a:t> 2021</a:t>
            </a:r>
            <a:r>
              <a:rPr lang="en-US" sz="3600" kern="1200" dirty="0" smtClean="0">
                <a:solidFill>
                  <a:schemeClr val="tx1"/>
                </a:solidFill>
                <a:effectLst/>
                <a:latin typeface="+mn-lt"/>
                <a:ea typeface="+mn-ea"/>
                <a:cs typeface="+mn-cs"/>
              </a:rPr>
              <a:t>.</a:t>
            </a:r>
          </a:p>
          <a:p>
            <a:pPr lvl="0"/>
            <a:endParaRPr lang="en-US" sz="3600" kern="1200" dirty="0" smtClean="0">
              <a:solidFill>
                <a:schemeClr val="tx1"/>
              </a:solidFill>
              <a:effectLst/>
              <a:latin typeface="+mn-lt"/>
              <a:ea typeface="+mn-ea"/>
              <a:cs typeface="+mn-cs"/>
            </a:endParaRPr>
          </a:p>
          <a:p>
            <a:pPr lvl="0"/>
            <a:r>
              <a:rPr lang="en-US" sz="3600" kern="1200" dirty="0" smtClean="0">
                <a:solidFill>
                  <a:schemeClr val="tx1"/>
                </a:solidFill>
                <a:effectLst/>
                <a:latin typeface="+mn-lt"/>
                <a:ea typeface="+mn-ea"/>
                <a:cs typeface="+mn-cs"/>
              </a:rPr>
              <a:t>I’m going to hand it over to Dylan to briefly</a:t>
            </a:r>
            <a:r>
              <a:rPr lang="en-US" sz="3600" kern="1200" baseline="0" dirty="0" smtClean="0">
                <a:solidFill>
                  <a:schemeClr val="tx1"/>
                </a:solidFill>
                <a:effectLst/>
                <a:latin typeface="+mn-lt"/>
                <a:ea typeface="+mn-ea"/>
                <a:cs typeface="+mn-cs"/>
              </a:rPr>
              <a:t> go over </a:t>
            </a:r>
            <a:r>
              <a:rPr lang="en-US" sz="3600" kern="1200" dirty="0" smtClean="0">
                <a:solidFill>
                  <a:schemeClr val="tx1"/>
                </a:solidFill>
                <a:effectLst/>
                <a:latin typeface="+mn-lt"/>
                <a:ea typeface="+mn-ea"/>
                <a:cs typeface="+mn-cs"/>
              </a:rPr>
              <a:t>the Online Grant Management System. </a:t>
            </a:r>
            <a:endParaRPr lang="en-US" sz="3600" dirty="0"/>
          </a:p>
        </p:txBody>
      </p:sp>
      <p:sp>
        <p:nvSpPr>
          <p:cNvPr id="4" name="Slide Number Placeholder 3"/>
          <p:cNvSpPr>
            <a:spLocks noGrp="1"/>
          </p:cNvSpPr>
          <p:nvPr>
            <p:ph type="sldNum" sz="quarter" idx="10"/>
          </p:nvPr>
        </p:nvSpPr>
        <p:spPr/>
        <p:txBody>
          <a:bodyPr/>
          <a:lstStyle/>
          <a:p>
            <a:fld id="{87384A02-D147-49A8-A06D-A5C08FF69055}" type="slidenum">
              <a:rPr lang="en-US" smtClean="0"/>
              <a:t>12</a:t>
            </a:fld>
            <a:endParaRPr lang="en-US"/>
          </a:p>
        </p:txBody>
      </p:sp>
    </p:spTree>
    <p:extLst>
      <p:ext uri="{BB962C8B-B14F-4D97-AF65-F5344CB8AC3E}">
        <p14:creationId xmlns:p14="http://schemas.microsoft.com/office/powerpoint/2010/main" val="21067390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(Dylan)</a:t>
            </a:r>
          </a:p>
          <a:p>
            <a:endParaRPr lang="en-US" dirty="0"/>
          </a:p>
          <a:p>
            <a:r>
              <a:rPr lang="en-US" dirty="0"/>
              <a:t>We’ll now address some frequently</a:t>
            </a:r>
            <a:r>
              <a:rPr lang="en-US" baseline="0" dirty="0"/>
              <a:t> asked questions about the Online Grant Management System (OGMS), located at ogms.sbctc.edu. </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You’ll apply for this funding in OGMS. If you don’t have an account, you’ll need to contact your college’s OGMS Security Contact. They will create you an account – SBCTC staff cannot create OGMS accounts for college faculty and staff. The list of Security Contacts is linked in the slide – we will make the PowerPoint available after the presentation.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If you already have an OGMS account, you still need to contact your OGMS Security Contact for access to the 2019-21 SEAG Program application.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Should you have questions about</a:t>
            </a:r>
            <a:r>
              <a:rPr lang="en-US" baseline="0" dirty="0"/>
              <a:t> how to apply for the funding in OGMS, or have other OGMS related questions, please see the User Manual under the How To tab in OGMS first. We’ll do a brief demo on where you can find this helpful document. Links are available in the slide.</a:t>
            </a:r>
          </a:p>
          <a:p>
            <a:r>
              <a:rPr lang="en-US" baseline="0" dirty="0"/>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Most frequently asked OGMS questions will be answered in the User Manual. </a:t>
            </a:r>
            <a:endParaRPr lang="en-US"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If your question is not addressed in the manual, start by contacting your organization’s OGMS Security Contact. </a:t>
            </a:r>
          </a:p>
          <a:p>
            <a:pPr marL="628650" lvl="1" indent="-171450">
              <a:buFont typeface="Arial" panose="020B0604020202020204" pitchFamily="34" charset="0"/>
              <a:buChar char="•"/>
            </a:pPr>
            <a:r>
              <a:rPr lang="en-US" baseline="0" dirty="0"/>
              <a:t>If your Security Contact cannot help, contact me at the State Board via email (linked in the slide), by phone at 360-704-1021. </a:t>
            </a:r>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13</a:t>
            </a:fld>
            <a:endParaRPr lang="en-US" dirty="0"/>
          </a:p>
        </p:txBody>
      </p:sp>
    </p:spTree>
    <p:extLst>
      <p:ext uri="{BB962C8B-B14F-4D97-AF65-F5344CB8AC3E}">
        <p14:creationId xmlns:p14="http://schemas.microsoft.com/office/powerpoint/2010/main" val="21987880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DYLAN</a:t>
            </a:r>
          </a:p>
          <a:p>
            <a:endParaRPr lang="en-US" dirty="0"/>
          </a:p>
          <a:p>
            <a:r>
              <a:rPr lang="en-US" dirty="0"/>
              <a:t>Contact</a:t>
            </a:r>
            <a:r>
              <a:rPr lang="en-US" baseline="0" dirty="0"/>
              <a:t> Jessica Porter with all questions related to this funding – her email is linked in this slide.</a:t>
            </a:r>
          </a:p>
          <a:p>
            <a:endParaRPr lang="en-US" baseline="0" dirty="0"/>
          </a:p>
          <a:p>
            <a:r>
              <a:rPr lang="en-US" baseline="0" dirty="0"/>
              <a:t>We have Q&amp;A documents posted on the SBCTC webpage for this funding source. These documents will be updated every 48 hours until Thursday, October 17, the week before applications are due. </a:t>
            </a:r>
          </a:p>
          <a:p>
            <a:endParaRPr lang="en-US" baseline="0" dirty="0"/>
          </a:p>
          <a:p>
            <a:r>
              <a:rPr lang="en-US" baseline="0" dirty="0"/>
              <a:t>Now, back to Jessica!</a:t>
            </a: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81350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(Jessica)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Thank you for joining us for today’s presentation about the Student Emergency Assistance Grants (SEAG) Program funding opportunity. </a:t>
            </a:r>
          </a:p>
          <a:p>
            <a:endParaRPr lang="en-US" dirty="0"/>
          </a:p>
          <a:p>
            <a:r>
              <a:rPr lang="en-US" dirty="0"/>
              <a:t>(If we have time, review additional questions that have been submitted during the webinar.)</a:t>
            </a:r>
          </a:p>
          <a:p>
            <a:endParaRPr lang="en-US" dirty="0"/>
          </a:p>
          <a:p>
            <a:r>
              <a:rPr lang="en-US" dirty="0"/>
              <a:t>We will continue to field questions about the SEAG Program funding opportunity through October 17</a:t>
            </a:r>
            <a:r>
              <a:rPr lang="en-US" baseline="30000" dirty="0"/>
              <a:t>th</a:t>
            </a:r>
            <a:r>
              <a:rPr lang="en-US" dirty="0"/>
              <a:t>. Answers to those questions are available on the funding opportunity webpage https://www.sbctc.edu/colleges-staff/grants/supporting-college-students-experiencing-homelessness.aspx.</a:t>
            </a:r>
          </a:p>
          <a:p>
            <a:endParaRPr lang="en-US" dirty="0"/>
          </a:p>
          <a:p>
            <a:r>
              <a:rPr lang="en-US" dirty="0"/>
              <a:t>Going forward: </a:t>
            </a:r>
            <a:endParaRPr lang="en-US" strike="sngStrike" dirty="0"/>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Contact Jessica Porter for program questions (jporter@sbctc.edu,</a:t>
            </a:r>
            <a:r>
              <a:rPr lang="en-US" baseline="0" dirty="0"/>
              <a:t> 360-704-3902)</a:t>
            </a:r>
            <a:r>
              <a:rPr lang="en-US" dirty="0"/>
              <a:t>. </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Contact Dylan Jilek for</a:t>
            </a:r>
            <a:r>
              <a:rPr lang="en-US" baseline="0" dirty="0"/>
              <a:t> OGMS </a:t>
            </a:r>
            <a:r>
              <a:rPr lang="en-US" dirty="0"/>
              <a:t>questions (djilek@sbctc.edu, 360-704-1021) . </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15</a:t>
            </a:fld>
            <a:endParaRPr lang="en-US"/>
          </a:p>
        </p:txBody>
      </p:sp>
    </p:spTree>
    <p:extLst>
      <p:ext uri="{BB962C8B-B14F-4D97-AF65-F5344CB8AC3E}">
        <p14:creationId xmlns:p14="http://schemas.microsoft.com/office/powerpoint/2010/main" val="2025179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Good afternoon, everyone. I’m Erin Frasier, Policy Associate for Workforce Education at the State Board, and I am pleased to be joined by Program Coordinator, Jessica Porter, Program </a:t>
            </a:r>
            <a:r>
              <a:rPr lang="en-US" sz="1200" kern="1200" dirty="0" smtClean="0">
                <a:solidFill>
                  <a:schemeClr val="tx1"/>
                </a:solidFill>
                <a:effectLst/>
                <a:latin typeface="+mn-lt"/>
                <a:ea typeface="+mn-ea"/>
                <a:cs typeface="+mn-cs"/>
              </a:rPr>
              <a:t>Coordinator, </a:t>
            </a:r>
            <a:r>
              <a:rPr lang="en-US" sz="1200" kern="1200" dirty="0">
                <a:solidFill>
                  <a:schemeClr val="tx1"/>
                </a:solidFill>
                <a:effectLst/>
                <a:latin typeface="+mn-lt"/>
                <a:ea typeface="+mn-ea"/>
                <a:cs typeface="+mn-cs"/>
              </a:rPr>
              <a:t>Dylan Jilek, and Contracts Specialist, Michele Rockwell…</a:t>
            </a:r>
          </a:p>
          <a:p>
            <a:endParaRPr lang="en-US" dirty="0"/>
          </a:p>
          <a:p>
            <a:r>
              <a:rPr lang="en-US" baseline="0" dirty="0"/>
              <a:t> </a:t>
            </a:r>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2</a:t>
            </a:fld>
            <a:endParaRPr lang="en-US" dirty="0"/>
          </a:p>
        </p:txBody>
      </p:sp>
    </p:spTree>
    <p:extLst>
      <p:ext uri="{BB962C8B-B14F-4D97-AF65-F5344CB8AC3E}">
        <p14:creationId xmlns:p14="http://schemas.microsoft.com/office/powerpoint/2010/main" val="4206730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(Erin) As a Policy Associate, I am tasked with responding to policy questions from stakeholders, especially the legislature, and I will work to ensure our implementation efforts are in alignment with the intention of the legislation, meet the needs of students and record necessary data to report on successes, struggles and unmet needs. </a:t>
            </a:r>
          </a:p>
          <a:p>
            <a:endParaRPr lang="en-US" dirty="0"/>
          </a:p>
          <a:p>
            <a:r>
              <a:rPr lang="en-US" dirty="0"/>
              <a:t>You will have the support of several other State Board staff during the development of your Student Emergency Assistance Grant (SEAG) program proposals and throughout implementation, so let’s meet them now...</a:t>
            </a:r>
          </a:p>
          <a:p>
            <a:endParaRPr lang="en-US" dirty="0"/>
          </a:p>
          <a:p>
            <a:r>
              <a:rPr lang="en-US" dirty="0"/>
              <a:t>(Jessica) Hi, I’m Jessica Porter the Coordinator for the SEAG Program and your main contact for program related questions  – application content, program feedback, reports, allowable expenses, ideas, and resources.</a:t>
            </a:r>
          </a:p>
          <a:p>
            <a:endParaRPr lang="en-US" dirty="0"/>
          </a:p>
          <a:p>
            <a:r>
              <a:rPr lang="en-US" dirty="0"/>
              <a:t>(Michele)  Hi,</a:t>
            </a:r>
            <a:r>
              <a:rPr lang="en-US" baseline="0" dirty="0"/>
              <a:t> I’m Michele Rockwell, a contracts specialist with SBCTC.  Among many other duties, I review your budgets. </a:t>
            </a:r>
          </a:p>
          <a:p>
            <a:endParaRPr lang="en-US" dirty="0"/>
          </a:p>
          <a:p>
            <a:r>
              <a:rPr lang="en-US" dirty="0"/>
              <a:t>(Dylan) Hi, I’m Dylan Jilek, a Program Coordinator </a:t>
            </a:r>
            <a:r>
              <a:rPr lang="en-US" baseline="0" dirty="0"/>
              <a:t>with Grants and Contracts for SBCTC. I am available to answer any questions about working on and submitting your application in OGMS, the Online Grant Management System. </a:t>
            </a:r>
            <a:endParaRPr lang="en-US" dirty="0"/>
          </a:p>
          <a:p>
            <a:endParaRPr lang="en-US" dirty="0"/>
          </a:p>
          <a:p>
            <a:r>
              <a:rPr lang="en-US" dirty="0"/>
              <a:t>(Jessica) We are very excited about this new opportunity and look forward to partnering with you.</a:t>
            </a:r>
          </a:p>
          <a:p>
            <a:r>
              <a:rPr lang="en-US" baseline="0" dirty="0"/>
              <a:t> </a:t>
            </a:r>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3</a:t>
            </a:fld>
            <a:endParaRPr lang="en-US" dirty="0"/>
          </a:p>
        </p:txBody>
      </p:sp>
    </p:spTree>
    <p:extLst>
      <p:ext uri="{BB962C8B-B14F-4D97-AF65-F5344CB8AC3E}">
        <p14:creationId xmlns:p14="http://schemas.microsoft.com/office/powerpoint/2010/main" val="2905786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(Jessica)</a:t>
            </a:r>
          </a:p>
          <a:p>
            <a:r>
              <a:rPr lang="en-US" dirty="0"/>
              <a:t>Let’s review our learning objectives for today’s webinar.</a:t>
            </a:r>
          </a:p>
          <a:p>
            <a:endParaRPr lang="en-US" dirty="0"/>
          </a:p>
          <a:p>
            <a:r>
              <a:rPr lang="en-US" b="1" dirty="0"/>
              <a:t>Funding Overview: </a:t>
            </a:r>
            <a:r>
              <a:rPr lang="en-US" dirty="0"/>
              <a:t>We’ll look at where this funding is coming from and its intended purposes.</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Applications for Funding: </a:t>
            </a:r>
            <a:r>
              <a:rPr lang="en-US" sz="1200" b="0" kern="1200" dirty="0">
                <a:solidFill>
                  <a:schemeClr val="tx1"/>
                </a:solidFill>
                <a:effectLst/>
                <a:latin typeface="+mn-lt"/>
                <a:ea typeface="+mn-ea"/>
                <a:cs typeface="+mn-cs"/>
              </a:rPr>
              <a:t>W</a:t>
            </a:r>
            <a:r>
              <a:rPr lang="en-US" sz="1200" kern="1200" dirty="0">
                <a:solidFill>
                  <a:schemeClr val="tx1"/>
                </a:solidFill>
                <a:effectLst/>
                <a:latin typeface="+mn-lt"/>
                <a:ea typeface="+mn-ea"/>
                <a:cs typeface="+mn-cs"/>
              </a:rPr>
              <a:t>e will review how to access applications in the Online Grant Management System as well as, program requirements, budget forms, eligible expenses and other details that will help you know how to apply for SEAG Program funding and understand how applications will be evaluated. </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Questions &amp; Answers: </a:t>
            </a:r>
            <a:r>
              <a:rPr lang="en-US" sz="1200" b="0" kern="1200" dirty="0">
                <a:solidFill>
                  <a:schemeClr val="tx1"/>
                </a:solidFill>
                <a:effectLst/>
                <a:latin typeface="+mn-lt"/>
                <a:ea typeface="+mn-ea"/>
                <a:cs typeface="+mn-cs"/>
              </a:rPr>
              <a:t>Please</a:t>
            </a:r>
            <a:r>
              <a:rPr lang="en-US" sz="1200" kern="1200" dirty="0">
                <a:solidFill>
                  <a:schemeClr val="tx1"/>
                </a:solidFill>
                <a:effectLst/>
                <a:latin typeface="+mn-lt"/>
                <a:ea typeface="+mn-ea"/>
                <a:cs typeface="+mn-cs"/>
              </a:rPr>
              <a:t> type your questions into the chat box as we go and we will attempt to address them at the end of today’s presentation. We’d like to thank those of you who have already responded with your questions, which have helped inform the development of today’s webinar.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only have an hour to cover the information we’ve prepared for today’s presentation so if we run out of time before we can address all of your questions, we will follow up with you offline and update the Q&amp;A content, which you can be accessed from the SSEH funding opportunity webpage https://www.sbctc.edu/colleges-staff/grants/supporting-college-students-experiencing-homelessness.aspx.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understand you’ll likely have additional questions as you work on your proposals. We will remind you at the end of today’s webinar how you can submit further questions and where you can find the Q&amp;A updates throughout the application process.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So now I’m going to hand this over to Erin to talk more about this funding opportunity.</a:t>
            </a:r>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4</a:t>
            </a:fld>
            <a:endParaRPr lang="en-US" dirty="0"/>
          </a:p>
        </p:txBody>
      </p:sp>
    </p:spTree>
    <p:extLst>
      <p:ext uri="{BB962C8B-B14F-4D97-AF65-F5344CB8AC3E}">
        <p14:creationId xmlns:p14="http://schemas.microsoft.com/office/powerpoint/2010/main" val="32191649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(Erin)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Through Second Substitute House Bill 1893, the state legislature established the Emergency Assistance Grant program to provide community and technical college students monetary aid to assist them with unforeseen emergency situations that affect their ability to attend classes. Student Emergency Assistance Grants, for example, can be used to assist students with paying for food, transportation, child care, or other goods or services needed to continue attending classes. Emergency Aid under this program is considered a grant and students cannot be required to reimburse the college.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is a 2-year funding cycle and funds will be allocated to the selected colleges. Funding awards will be based on the amount of resources available and the number of qualified applications approved for funding.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Competitive applications must: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demonstrate need, which may include showing demographic data on student income levels, students experiencing homelessness or food insecurity, and other factors;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ensure that students' access to emergency aid funds will be as low barrier as possible;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allow flexibility in who may apply for funds and include students who may not necessarily meet the definition of "needy student" but who may be experiencing emergency situations;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indicate how the CTC will prioritize the disbursement of emergency aid funds.</a:t>
            </a:r>
          </a:p>
          <a:p>
            <a:pPr marL="0" lvl="0" indent="0">
              <a:buFont typeface="Arial" panose="020B0604020202020204" pitchFamily="34" charset="0"/>
              <a:buNone/>
            </a:pP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colleges selected may not require a student to fill out the Free Application for Federal Student Aid (FAFSA) to receive assistance. Students are required to submit requests in writing.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SBCTC will facilitate submission of the required annual reports to the Legislature by December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of each year. SEAG Program colleges will comply with all reporting requirements to assist the SBCTC in this effort. </a:t>
            </a:r>
          </a:p>
          <a:p>
            <a:endParaRPr lang="en-US" dirty="0"/>
          </a:p>
          <a:p>
            <a:r>
              <a:rPr lang="en-US" dirty="0" smtClean="0"/>
              <a:t>Back to Jessica to go over the timeline</a:t>
            </a:r>
            <a:r>
              <a:rPr lang="en-US" baseline="0" dirty="0" smtClean="0"/>
              <a:t> for this funding. </a:t>
            </a:r>
            <a:endParaRPr lang="en-US" dirty="0"/>
          </a:p>
          <a:p>
            <a:endParaRPr lang="en-US" dirty="0"/>
          </a:p>
        </p:txBody>
      </p:sp>
      <p:sp>
        <p:nvSpPr>
          <p:cNvPr id="4" name="Slide Number Placeholder 3"/>
          <p:cNvSpPr>
            <a:spLocks noGrp="1"/>
          </p:cNvSpPr>
          <p:nvPr>
            <p:ph type="sldNum" sz="quarter" idx="10"/>
          </p:nvPr>
        </p:nvSpPr>
        <p:spPr/>
        <p:txBody>
          <a:bodyPr/>
          <a:lstStyle/>
          <a:p>
            <a:fld id="{87384A02-D147-49A8-A06D-A5C08FF69055}" type="slidenum">
              <a:rPr lang="en-US" smtClean="0"/>
              <a:t>5</a:t>
            </a:fld>
            <a:endParaRPr lang="en-US" dirty="0"/>
          </a:p>
        </p:txBody>
      </p:sp>
    </p:spTree>
    <p:extLst>
      <p:ext uri="{BB962C8B-B14F-4D97-AF65-F5344CB8AC3E}">
        <p14:creationId xmlns:p14="http://schemas.microsoft.com/office/powerpoint/2010/main" val="9206285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(Jessica)</a:t>
            </a:r>
          </a:p>
          <a:p>
            <a:r>
              <a:rPr lang="en-US" sz="1200" kern="1200" dirty="0">
                <a:solidFill>
                  <a:schemeClr val="tx1"/>
                </a:solidFill>
                <a:effectLst/>
                <a:latin typeface="+mn-lt"/>
                <a:ea typeface="+mn-ea"/>
                <a:cs typeface="+mn-cs"/>
              </a:rPr>
              <a:t>Let’s review important dates regarding this funding opportunity.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were excited to release this funding opportunity early on September 13th and provide additional time for you to complete your applications.  </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Q&amp;A will be available for additional questions through October 17</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Applications are due by </a:t>
            </a:r>
            <a:r>
              <a:rPr lang="en-US" sz="1200" kern="1200" dirty="0" smtClean="0">
                <a:solidFill>
                  <a:schemeClr val="tx1"/>
                </a:solidFill>
                <a:effectLst/>
                <a:latin typeface="+mn-lt"/>
                <a:ea typeface="+mn-ea"/>
                <a:cs typeface="+mn-cs"/>
              </a:rPr>
              <a:t>11:55 </a:t>
            </a:r>
            <a:r>
              <a:rPr lang="en-US" sz="1200" kern="1200" dirty="0">
                <a:solidFill>
                  <a:schemeClr val="tx1"/>
                </a:solidFill>
                <a:effectLst/>
                <a:latin typeface="+mn-lt"/>
                <a:ea typeface="+mn-ea"/>
                <a:cs typeface="+mn-cs"/>
              </a:rPr>
              <a:t>PM on October 24th and SBCTC staff will only be available until 4 PM. This is one week after the SSEH applications are due.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Selected colleges will be notified no later than November 15</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and present their proposals on November 25</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to the Legislative-Executive </a:t>
            </a:r>
            <a:r>
              <a:rPr lang="en-US" sz="1200" kern="1200" dirty="0" err="1">
                <a:solidFill>
                  <a:schemeClr val="tx1"/>
                </a:solidFill>
                <a:effectLst/>
                <a:latin typeface="+mn-lt"/>
                <a:ea typeface="+mn-ea"/>
                <a:cs typeface="+mn-cs"/>
              </a:rPr>
              <a:t>WorkFirst</a:t>
            </a:r>
            <a:r>
              <a:rPr lang="en-US" sz="1200" kern="1200" dirty="0">
                <a:solidFill>
                  <a:schemeClr val="tx1"/>
                </a:solidFill>
                <a:effectLst/>
                <a:latin typeface="+mn-lt"/>
                <a:ea typeface="+mn-ea"/>
                <a:cs typeface="+mn-cs"/>
              </a:rPr>
              <a:t> Poverty Reduction Oversight Taskforce. This will be our first report to the legislature.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Funds will be allocated for FY20 on December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Please consider the funding timeframe of December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through June 30</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for the first fiscal year of your proposal.</a:t>
            </a:r>
          </a:p>
          <a:p>
            <a:endParaRPr lang="en-US" baseline="0" dirty="0"/>
          </a:p>
          <a:p>
            <a:r>
              <a:rPr lang="en-US" dirty="0"/>
              <a:t>I’m going to now hand this back to Erin to discuss some of the guiding principles behind the SEAG Program design.</a:t>
            </a:r>
          </a:p>
        </p:txBody>
      </p:sp>
      <p:sp>
        <p:nvSpPr>
          <p:cNvPr id="4" name="Slide Number Placeholder 3"/>
          <p:cNvSpPr>
            <a:spLocks noGrp="1"/>
          </p:cNvSpPr>
          <p:nvPr>
            <p:ph type="sldNum" sz="quarter" idx="10"/>
          </p:nvPr>
        </p:nvSpPr>
        <p:spPr/>
        <p:txBody>
          <a:bodyPr/>
          <a:lstStyle/>
          <a:p>
            <a:fld id="{87384A02-D147-49A8-A06D-A5C08FF69055}" type="slidenum">
              <a:rPr lang="en-US" smtClean="0"/>
              <a:t>6</a:t>
            </a:fld>
            <a:endParaRPr lang="en-US" dirty="0"/>
          </a:p>
        </p:txBody>
      </p:sp>
    </p:spTree>
    <p:extLst>
      <p:ext uri="{BB962C8B-B14F-4D97-AF65-F5344CB8AC3E}">
        <p14:creationId xmlns:p14="http://schemas.microsoft.com/office/powerpoint/2010/main" val="3912204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(Erin)</a:t>
            </a:r>
          </a:p>
          <a:p>
            <a:r>
              <a:rPr lang="en-US" b="0" dirty="0"/>
              <a:t>In developing your program proposal, please consider the following principles that the review committee will be hoping to see integrated into your design:</a:t>
            </a:r>
          </a:p>
          <a:p>
            <a:endParaRPr lang="en-US" b="0" dirty="0"/>
          </a:p>
          <a:p>
            <a:r>
              <a:rPr lang="en-US" b="1" dirty="0"/>
              <a:t>Trust students </a:t>
            </a:r>
            <a:r>
              <a:rPr lang="en-US" dirty="0"/>
              <a:t>- </a:t>
            </a:r>
            <a:r>
              <a:rPr lang="en-US" sz="1200" kern="1200" dirty="0">
                <a:solidFill>
                  <a:schemeClr val="tx1"/>
                </a:solidFill>
                <a:effectLst/>
                <a:latin typeface="+mn-lt"/>
                <a:ea typeface="+mn-ea"/>
                <a:cs typeface="+mn-cs"/>
              </a:rPr>
              <a:t>Administering these grants to students will require your college to create safe spaces for students to ask for help. College faculty and staff will need to trust student requests for assistance without requiring documented “proof” beyond the stated need.</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Be timely </a:t>
            </a:r>
            <a:r>
              <a:rPr lang="en-US" sz="1200" kern="1200" dirty="0">
                <a:solidFill>
                  <a:schemeClr val="tx1"/>
                </a:solidFill>
                <a:effectLst/>
                <a:latin typeface="+mn-lt"/>
                <a:ea typeface="+mn-ea"/>
                <a:cs typeface="+mn-cs"/>
              </a:rPr>
              <a:t>- Financial emergencies can derail a student’s future in a matter of days. A key component of this funding is to enable colleges to respond and address students’ emergency needs more quickly and efficiently.</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Create a network of support </a:t>
            </a:r>
            <a:r>
              <a:rPr lang="en-US" sz="1200" kern="1200" dirty="0">
                <a:solidFill>
                  <a:schemeClr val="tx1"/>
                </a:solidFill>
                <a:effectLst/>
                <a:latin typeface="+mn-lt"/>
                <a:ea typeface="+mn-ea"/>
                <a:cs typeface="+mn-cs"/>
              </a:rPr>
              <a:t>- Creating a network of support for students in need is one of the most important hopes of the SEAG Program. Colleges need a plan to support students beyond this financial assistance to help remedy underlying causes of need and to support student resiliency and persistence in college. </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Be free of bias and discrimination </a:t>
            </a:r>
            <a:r>
              <a:rPr lang="en-US" sz="1200" kern="1200" dirty="0">
                <a:solidFill>
                  <a:schemeClr val="tx1"/>
                </a:solidFill>
                <a:effectLst/>
                <a:latin typeface="+mn-lt"/>
                <a:ea typeface="+mn-ea"/>
                <a:cs typeface="+mn-cs"/>
              </a:rPr>
              <a:t>– SEAG Program staff should demonstrate a commitment to diversity, equity and inclusion, reduce stigma associated with asking for help and ensure decisions are free from bias.</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Track outcomes/provide follow-up </a:t>
            </a:r>
            <a:r>
              <a:rPr lang="en-US" sz="1200" kern="1200" dirty="0">
                <a:solidFill>
                  <a:schemeClr val="tx1"/>
                </a:solidFill>
                <a:effectLst/>
                <a:latin typeface="+mn-lt"/>
                <a:ea typeface="+mn-ea"/>
                <a:cs typeface="+mn-cs"/>
              </a:rPr>
              <a:t>- Colleges will be required to report on a minimum set of data elements related to student and program information and should consider additional data collection elements that will inform program design and reporting to the legislature. Consideration should be given to the process of data collection in a way that maintains the low-barrier intentions of this program. </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Leverage available resources </a:t>
            </a:r>
            <a:r>
              <a:rPr lang="en-US" sz="1200" kern="1200" dirty="0">
                <a:solidFill>
                  <a:schemeClr val="tx1"/>
                </a:solidFill>
                <a:effectLst/>
                <a:latin typeface="+mn-lt"/>
                <a:ea typeface="+mn-ea"/>
                <a:cs typeface="+mn-cs"/>
              </a:rPr>
              <a:t>- Colleges should leverage available college and community financial resources to most effectively impact student success. </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Enhance student access and support </a:t>
            </a:r>
            <a:r>
              <a:rPr lang="en-US" sz="1200" kern="1200" dirty="0">
                <a:solidFill>
                  <a:schemeClr val="tx1"/>
                </a:solidFill>
                <a:effectLst/>
                <a:latin typeface="+mn-lt"/>
                <a:ea typeface="+mn-ea"/>
                <a:cs typeface="+mn-cs"/>
              </a:rPr>
              <a:t>- Colleges should design placement of dedicated SEAG Program staff in a way to ensure equitable access and enhanced connection to other student supports and services. Opportunities to access the SEAG Program should include options in addition to face-to-face and on-site options, including online, phone and satellite campus access points</a:t>
            </a:r>
            <a:r>
              <a:rPr lang="en-US" sz="1200"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I’m going to hand it back to Jessica to go over the delivery model. </a:t>
            </a: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7</a:t>
            </a:fld>
            <a:endParaRPr lang="en-US"/>
          </a:p>
        </p:txBody>
      </p:sp>
    </p:spTree>
    <p:extLst>
      <p:ext uri="{BB962C8B-B14F-4D97-AF65-F5344CB8AC3E}">
        <p14:creationId xmlns:p14="http://schemas.microsoft.com/office/powerpoint/2010/main" val="8769787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(Jessica)</a:t>
            </a:r>
          </a:p>
          <a:p>
            <a:r>
              <a:rPr lang="en-US" b="0" dirty="0"/>
              <a:t>In addition to program design principles, we have also suggested several program delivery elements. The review committee will be evaluating your program design within the framework of the elements so you will see each presented within the narrative questions in OGMS. You can think of these as steps within the SEAG Program Delivery Process we want you to speak to in your program design. </a:t>
            </a:r>
          </a:p>
          <a:p>
            <a:endParaRPr lang="en-US" b="1" dirty="0"/>
          </a:p>
          <a:p>
            <a:r>
              <a:rPr lang="en-US" b="1" dirty="0"/>
              <a:t>1. Identifying students with financial emergency - </a:t>
            </a:r>
            <a:r>
              <a:rPr lang="en-US" sz="1200" kern="1200" dirty="0">
                <a:solidFill>
                  <a:schemeClr val="tx1"/>
                </a:solidFill>
                <a:effectLst/>
                <a:latin typeface="+mn-lt"/>
                <a:ea typeface="+mn-ea"/>
                <a:cs typeface="+mn-cs"/>
              </a:rPr>
              <a:t>Students will most likely approach a faculty member, academic advisor, or other staff when a crisis first occurs. Colleges must have a plan in place to create a student-centered, proactive “front line” to identify and refer students to the SEAG Program.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Colleges must also describe their outreach plans and ensure the stigma of requesting help is reduced. </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2. SEAG Request Process </a:t>
            </a:r>
            <a:r>
              <a:rPr lang="en-US" sz="1200" kern="1200" dirty="0">
                <a:solidFill>
                  <a:schemeClr val="tx1"/>
                </a:solidFill>
                <a:effectLst/>
                <a:latin typeface="+mn-lt"/>
                <a:ea typeface="+mn-ea"/>
                <a:cs typeface="+mn-cs"/>
              </a:rPr>
              <a:t>- A key component of this funding is to enable colleges to respond and address students’ emergency needs more quickly and efficiently. Colleges must strive for equitable and low-barrier access to request processes. </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3. SEAG Request Review &amp; Decision Processes </a:t>
            </a:r>
            <a:r>
              <a:rPr lang="en-US" sz="1200" kern="1200" dirty="0">
                <a:solidFill>
                  <a:schemeClr val="tx1"/>
                </a:solidFill>
                <a:effectLst/>
                <a:latin typeface="+mn-lt"/>
                <a:ea typeface="+mn-ea"/>
                <a:cs typeface="+mn-cs"/>
              </a:rPr>
              <a:t>– The review process must be transparent identifying how decisions will be made and who will be involved including award limits and ways for students to reapply. Decisions about requests must be made in a timely manner. Please include back-up plans for when key personnel are unavailable.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4. Notification </a:t>
            </a:r>
            <a:r>
              <a:rPr lang="en-US" sz="1200" kern="1200" dirty="0">
                <a:solidFill>
                  <a:schemeClr val="tx1"/>
                </a:solidFill>
                <a:effectLst/>
                <a:latin typeface="+mn-lt"/>
                <a:ea typeface="+mn-ea"/>
                <a:cs typeface="+mn-cs"/>
              </a:rPr>
              <a:t>– Students must be notified of approval or denial with next steps and additional resources to address their needs.</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5. Disbursement</a:t>
            </a:r>
            <a:r>
              <a:rPr lang="en-US" sz="1200" kern="1200" dirty="0">
                <a:solidFill>
                  <a:schemeClr val="tx1"/>
                </a:solidFill>
                <a:effectLst/>
                <a:latin typeface="+mn-lt"/>
                <a:ea typeface="+mn-ea"/>
                <a:cs typeface="+mn-cs"/>
              </a:rPr>
              <a:t>- Colleges must disburse grants within 4 business days or less. Examples of ways your college may choose to disburse funds: 1) a check written directly to the student, 2) a check written to a third-party vendor, or 3) a gift card/pre-paid credit card.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*Special note: grants made under the SEAG Program in response to students’ written emergency assistance requests are not considered gifts. The State Board will work with colleges to ensure compliance with state regulations, including regulations that prohibit the gifting of state resources.</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6. Follow-up </a:t>
            </a:r>
            <a:r>
              <a:rPr lang="en-US" sz="1200" kern="1200" dirty="0">
                <a:solidFill>
                  <a:schemeClr val="tx1"/>
                </a:solidFill>
                <a:effectLst/>
                <a:latin typeface="+mn-lt"/>
                <a:ea typeface="+mn-ea"/>
                <a:cs typeface="+mn-cs"/>
              </a:rPr>
              <a:t>- Colleges must follow up with the student at least once within 10 days, and then again within 45 days. Follow-up should include referral to additional resources and serve as an opportunity to check-in to see if the emergency has been addressed.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As you design your program proposals, please keep in mind the review committee will be evaluating:</a:t>
            </a:r>
          </a:p>
          <a:p>
            <a:pPr marL="228600" indent="-228600">
              <a:buFont typeface="+mj-lt"/>
              <a:buAutoNum type="arabicPeriod"/>
            </a:pPr>
            <a:r>
              <a:rPr lang="en-US" sz="1200" kern="1200" dirty="0">
                <a:solidFill>
                  <a:schemeClr val="tx1"/>
                </a:solidFill>
                <a:effectLst/>
                <a:latin typeface="+mn-lt"/>
                <a:ea typeface="+mn-ea"/>
                <a:cs typeface="+mn-cs"/>
              </a:rPr>
              <a:t>how equitable and low-barrier access will be for students </a:t>
            </a:r>
          </a:p>
          <a:p>
            <a:pPr marL="228600" indent="-228600">
              <a:buFont typeface="+mj-lt"/>
              <a:buAutoNum type="arabicPeriod"/>
            </a:pPr>
            <a:r>
              <a:rPr lang="en-US" sz="1200" kern="1200" dirty="0">
                <a:solidFill>
                  <a:schemeClr val="tx1"/>
                </a:solidFill>
                <a:effectLst/>
                <a:latin typeface="+mn-lt"/>
                <a:ea typeface="+mn-ea"/>
                <a:cs typeface="+mn-cs"/>
              </a:rPr>
              <a:t>how quickly you will be able to connect students to the emergency funds they need </a:t>
            </a:r>
          </a:p>
          <a:p>
            <a:pPr marL="228600" indent="-228600">
              <a:buFont typeface="+mj-lt"/>
              <a:buAutoNum type="arabicPeriod"/>
            </a:pPr>
            <a:r>
              <a:rPr lang="en-US" sz="1200" kern="1200" dirty="0">
                <a:solidFill>
                  <a:schemeClr val="tx1"/>
                </a:solidFill>
                <a:effectLst/>
                <a:latin typeface="+mn-lt"/>
                <a:ea typeface="+mn-ea"/>
                <a:cs typeface="+mn-cs"/>
              </a:rPr>
              <a:t>how effectively you will connect students in need to other supportive services or programs to address underlying </a:t>
            </a:r>
            <a:r>
              <a:rPr lang="en-US" sz="1200" kern="1200" dirty="0" smtClean="0">
                <a:solidFill>
                  <a:schemeClr val="tx1"/>
                </a:solidFill>
                <a:effectLst/>
                <a:latin typeface="+mn-lt"/>
                <a:ea typeface="+mn-ea"/>
                <a:cs typeface="+mn-cs"/>
              </a:rPr>
              <a:t>needs</a:t>
            </a:r>
          </a:p>
          <a:p>
            <a:pPr marL="228600" indent="-228600">
              <a:buFont typeface="+mj-lt"/>
              <a:buAutoNum type="arabicPeriod"/>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87384A02-D147-49A8-A06D-A5C08FF69055}" type="slidenum">
              <a:rPr lang="en-US" smtClean="0"/>
              <a:t>8</a:t>
            </a:fld>
            <a:endParaRPr lang="en-US"/>
          </a:p>
        </p:txBody>
      </p:sp>
    </p:spTree>
    <p:extLst>
      <p:ext uri="{BB962C8B-B14F-4D97-AF65-F5344CB8AC3E}">
        <p14:creationId xmlns:p14="http://schemas.microsoft.com/office/powerpoint/2010/main" val="1484831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(Jessica) </a:t>
            </a:r>
          </a:p>
          <a:p>
            <a:r>
              <a:rPr lang="en-US" dirty="0"/>
              <a:t>Ok, now let’s talk about what needs to be directly addressed in your application.</a:t>
            </a:r>
          </a:p>
          <a:p>
            <a:endParaRPr lang="en-US" dirty="0"/>
          </a:p>
          <a:p>
            <a:pPr marL="0" indent="0">
              <a:buNone/>
            </a:pPr>
            <a:r>
              <a:rPr lang="en-US" b="1" dirty="0" smtClean="0"/>
              <a:t>1. Demonstrated </a:t>
            </a:r>
            <a:r>
              <a:rPr lang="en-US" b="1" dirty="0"/>
              <a:t>Need </a:t>
            </a:r>
            <a:r>
              <a:rPr lang="en-US" dirty="0"/>
              <a:t>– This is an opportunity for your college to showcase what you know about your students’ needs including demographic data about student income, number of students experiencing food insecurity or homelessness, number of students accessing the college’s food pantry and other specific information about your student population.</a:t>
            </a:r>
          </a:p>
          <a:p>
            <a:pPr marL="0" indent="0">
              <a:buNone/>
            </a:pPr>
            <a:endParaRPr lang="en-US" dirty="0"/>
          </a:p>
          <a:p>
            <a:pPr marL="0" indent="0">
              <a:buNone/>
            </a:pPr>
            <a:r>
              <a:rPr lang="en-US" b="1" dirty="0" smtClean="0"/>
              <a:t>2. Existing </a:t>
            </a:r>
            <a:r>
              <a:rPr lang="en-US" b="1" dirty="0"/>
              <a:t>Student Assistance Efforts </a:t>
            </a:r>
            <a:r>
              <a:rPr lang="en-US" dirty="0"/>
              <a:t>– What is your college already doing to identify and address students’ needs including during times of crisis or emergency in the students’ lives? What is your college’s current capacity to address students’ needs?</a:t>
            </a:r>
          </a:p>
          <a:p>
            <a:pPr marL="0" indent="0">
              <a:buNone/>
            </a:pPr>
            <a:endParaRPr lang="en-US" dirty="0"/>
          </a:p>
          <a:p>
            <a:pPr marL="0" indent="0">
              <a:buNone/>
            </a:pPr>
            <a:r>
              <a:rPr lang="en-US" b="1" dirty="0" smtClean="0"/>
              <a:t>3. Plan </a:t>
            </a:r>
            <a:r>
              <a:rPr lang="en-US" b="1" dirty="0"/>
              <a:t>of Operation </a:t>
            </a:r>
            <a:r>
              <a:rPr lang="en-US" dirty="0"/>
              <a:t>– </a:t>
            </a:r>
            <a:r>
              <a:rPr lang="en-US" dirty="0" smtClean="0"/>
              <a:t>Please note that section</a:t>
            </a:r>
            <a:r>
              <a:rPr lang="en-US" baseline="0" dirty="0" smtClean="0"/>
              <a:t> three covers all elements of our plan of operation and each question corresponds with the elements we have provided in the guidelines document. Please refer to the guidelines for recommendations as you develop your plan. The review committee is especially interested in how you address the following elements:</a:t>
            </a:r>
          </a:p>
          <a:p>
            <a:pPr marL="171450" indent="-171450">
              <a:buFont typeface="Arial" panose="020B0604020202020204" pitchFamily="34" charset="0"/>
              <a:buChar char="•"/>
            </a:pPr>
            <a:r>
              <a:rPr lang="en-US" baseline="0" dirty="0" smtClean="0"/>
              <a:t>Ensure equitable access to SEAG funds (please don’t make this a hidden resource) and reduce stigma around students asking for help</a:t>
            </a:r>
          </a:p>
          <a:p>
            <a:pPr marL="171450" indent="-171450">
              <a:buFont typeface="Arial" panose="020B0604020202020204" pitchFamily="34" charset="0"/>
              <a:buChar char="•"/>
            </a:pPr>
            <a:r>
              <a:rPr lang="en-US" baseline="0" dirty="0" smtClean="0"/>
              <a:t>Ensure access funds is available at all times including a back-up plan for staff absences </a:t>
            </a:r>
          </a:p>
          <a:p>
            <a:pPr marL="171450" indent="-171450">
              <a:buFont typeface="Arial" panose="020B0604020202020204" pitchFamily="34" charset="0"/>
              <a:buChar char="•"/>
            </a:pPr>
            <a:r>
              <a:rPr lang="en-US" baseline="0" dirty="0" smtClean="0"/>
              <a:t>Ensure multiple application options for students</a:t>
            </a:r>
          </a:p>
          <a:p>
            <a:pPr marL="171450" indent="-171450">
              <a:buFont typeface="Arial" panose="020B0604020202020204" pitchFamily="34" charset="0"/>
              <a:buChar char="•"/>
            </a:pPr>
            <a:r>
              <a:rPr lang="en-US" baseline="0" dirty="0" smtClean="0"/>
              <a:t>Ensure low-barrier application process</a:t>
            </a:r>
          </a:p>
          <a:p>
            <a:pPr marL="171450" indent="-171450">
              <a:buFont typeface="Arial" panose="020B0604020202020204" pitchFamily="34" charset="0"/>
              <a:buChar char="•"/>
            </a:pPr>
            <a:r>
              <a:rPr lang="en-US" baseline="0" dirty="0" smtClean="0"/>
              <a:t>Clearly identify people involved in decision-making process and prioritization of funding</a:t>
            </a:r>
          </a:p>
          <a:p>
            <a:pPr marL="171450" indent="-171450">
              <a:buFont typeface="Arial" panose="020B0604020202020204" pitchFamily="34" charset="0"/>
              <a:buChar char="•"/>
            </a:pPr>
            <a:r>
              <a:rPr lang="en-US" baseline="0" dirty="0" smtClean="0"/>
              <a:t>Ensure all students requesting supports are notified in a timely manner regardless of decision</a:t>
            </a:r>
          </a:p>
          <a:p>
            <a:pPr marL="171450" indent="-171450">
              <a:buFont typeface="Arial" panose="020B0604020202020204" pitchFamily="34" charset="0"/>
              <a:buChar char="•"/>
            </a:pPr>
            <a:r>
              <a:rPr lang="en-US" baseline="0" dirty="0" smtClean="0"/>
              <a:t>Ensure all students requesting are connected to other support programs and services</a:t>
            </a:r>
          </a:p>
          <a:p>
            <a:pPr marL="171450" indent="-171450">
              <a:buFont typeface="Arial" panose="020B0604020202020204" pitchFamily="34" charset="0"/>
              <a:buChar char="•"/>
            </a:pPr>
            <a:r>
              <a:rPr lang="en-US" baseline="0" dirty="0" smtClean="0"/>
              <a:t>Ensure time between request and decision and disbursement is quick as possible</a:t>
            </a:r>
          </a:p>
          <a:p>
            <a:pPr marL="171450" indent="-171450">
              <a:buFont typeface="Arial" panose="020B0604020202020204" pitchFamily="34" charset="0"/>
              <a:buChar char="•"/>
            </a:pPr>
            <a:r>
              <a:rPr lang="en-US" baseline="0" dirty="0" smtClean="0"/>
              <a:t>Ensure follow up with students to address needs beyond emergency assistance request</a:t>
            </a:r>
          </a:p>
          <a:p>
            <a:pPr marL="0" indent="0">
              <a:buNone/>
            </a:pPr>
            <a:endParaRPr lang="en-US" dirty="0" smtClean="0"/>
          </a:p>
          <a:p>
            <a:pPr marL="0" indent="0">
              <a:buNone/>
            </a:pPr>
            <a:endParaRPr lang="en-US" dirty="0"/>
          </a:p>
          <a:p>
            <a:pPr marL="0" indent="0">
              <a:buNone/>
            </a:pPr>
            <a:r>
              <a:rPr lang="en-US" b="1" dirty="0" smtClean="0"/>
              <a:t>4. Capacity </a:t>
            </a:r>
            <a:r>
              <a:rPr lang="en-US" b="1" dirty="0"/>
              <a:t>and Leveraging Resources </a:t>
            </a:r>
            <a:r>
              <a:rPr lang="en-US" dirty="0"/>
              <a:t>– How will your college ensure collaboration internally across departments within your college and externally with community resources?</a:t>
            </a:r>
          </a:p>
          <a:p>
            <a:pPr marL="228600" indent="-228600">
              <a:buAutoNum type="arabicPeriod"/>
            </a:pPr>
            <a:endParaRPr lang="en-US" dirty="0"/>
          </a:p>
          <a:p>
            <a:pPr marL="0" indent="0">
              <a:buNone/>
            </a:pPr>
            <a:r>
              <a:rPr lang="en-US" b="1" dirty="0" smtClean="0"/>
              <a:t>5. Implementation </a:t>
            </a:r>
            <a:r>
              <a:rPr lang="en-US" b="1" dirty="0"/>
              <a:t>Timeline </a:t>
            </a:r>
            <a:r>
              <a:rPr lang="en-US" dirty="0"/>
              <a:t>– We know it takes time to implement programs. What is a feasible timeframe for your college to implement the proposed SEAG Program. Which elements can be implemented in the short-term and which are more long-term plans?</a:t>
            </a:r>
          </a:p>
          <a:p>
            <a:pPr marL="0" indent="0">
              <a:buNone/>
            </a:pPr>
            <a:endParaRPr lang="en-US" dirty="0"/>
          </a:p>
          <a:p>
            <a:pPr marL="0" indent="0">
              <a:buNone/>
            </a:pPr>
            <a:r>
              <a:rPr lang="en-US" b="1" dirty="0" smtClean="0"/>
              <a:t>6. Evaluation </a:t>
            </a:r>
            <a:r>
              <a:rPr lang="en-US" b="1" dirty="0"/>
              <a:t>Plan </a:t>
            </a:r>
            <a:r>
              <a:rPr lang="en-US" dirty="0"/>
              <a:t>– Identify the kinds of data you will use to help you evaluate your programs. We will share additional specifics about data and reporting  requirements toward the end of this presentation.</a:t>
            </a:r>
          </a:p>
          <a:p>
            <a:pPr marL="0" indent="0">
              <a:buNone/>
            </a:pPr>
            <a:endParaRPr lang="en-US" dirty="0"/>
          </a:p>
          <a:p>
            <a:pPr marL="0" indent="0">
              <a:buNone/>
            </a:pPr>
            <a:r>
              <a:rPr lang="en-US" b="1" dirty="0" smtClean="0"/>
              <a:t>7. Supporting </a:t>
            </a:r>
            <a:r>
              <a:rPr lang="en-US" b="1" dirty="0"/>
              <a:t>Documents </a:t>
            </a:r>
            <a:r>
              <a:rPr lang="en-US" dirty="0"/>
              <a:t>– We will now talk about the supporting documents for your application, which include:</a:t>
            </a:r>
          </a:p>
          <a:p>
            <a:pPr marL="685800" lvl="1" indent="-228600">
              <a:buAutoNum type="arabicPeriod"/>
            </a:pPr>
            <a:r>
              <a:rPr lang="en-US" dirty="0"/>
              <a:t>Assurances</a:t>
            </a:r>
          </a:p>
          <a:p>
            <a:pPr marL="685800" lvl="1" indent="-228600">
              <a:buAutoNum type="arabicPeriod"/>
            </a:pPr>
            <a:r>
              <a:rPr lang="en-US" dirty="0"/>
              <a:t>Request Form</a:t>
            </a:r>
          </a:p>
          <a:p>
            <a:pPr marL="685800" lvl="1" indent="-228600">
              <a:buAutoNum type="arabicPeriod"/>
            </a:pPr>
            <a:r>
              <a:rPr lang="en-US" dirty="0"/>
              <a:t>Student Follow-up Survey</a:t>
            </a:r>
          </a:p>
          <a:p>
            <a:pPr marL="685800" lvl="1" indent="-228600">
              <a:buAutoNum type="arabicPeriod"/>
            </a:pPr>
            <a:r>
              <a:rPr lang="en-US" dirty="0"/>
              <a:t>Budget</a:t>
            </a:r>
          </a:p>
        </p:txBody>
      </p:sp>
      <p:sp>
        <p:nvSpPr>
          <p:cNvPr id="4" name="Slide Number Placeholder 3"/>
          <p:cNvSpPr>
            <a:spLocks noGrp="1"/>
          </p:cNvSpPr>
          <p:nvPr>
            <p:ph type="sldNum" sz="quarter" idx="5"/>
          </p:nvPr>
        </p:nvSpPr>
        <p:spPr/>
        <p:txBody>
          <a:bodyPr/>
          <a:lstStyle/>
          <a:p>
            <a:fld id="{87384A02-D147-49A8-A06D-A5C08FF69055}" type="slidenum">
              <a:rPr lang="en-US" smtClean="0"/>
              <a:t>9</a:t>
            </a:fld>
            <a:endParaRPr lang="en-US"/>
          </a:p>
        </p:txBody>
      </p:sp>
    </p:spTree>
    <p:extLst>
      <p:ext uri="{BB962C8B-B14F-4D97-AF65-F5344CB8AC3E}">
        <p14:creationId xmlns:p14="http://schemas.microsoft.com/office/powerpoint/2010/main" val="8586866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9/26/2019</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9/26/2019</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b="0" i="1" kern="1200" dirty="0">
                <a:solidFill>
                  <a:schemeClr val="bg1">
                    <a:lumMod val="50000"/>
                  </a:schemeClr>
                </a:solidFill>
                <a:effectLst/>
                <a:latin typeface="+mn-lt"/>
                <a:ea typeface="+mn-ea"/>
                <a:cs typeface="+mn-cs"/>
              </a:rPr>
              <a:t>Except where otherwise noted, this work is licensed under </a:t>
            </a:r>
            <a:r>
              <a:rPr lang="en-US" sz="750" b="0" i="1" u="sng" kern="1200" dirty="0">
                <a:solidFill>
                  <a:schemeClr val="tx1"/>
                </a:solidFill>
                <a:effectLst/>
                <a:latin typeface="+mn-lt"/>
                <a:ea typeface="+mn-ea"/>
                <a:cs typeface="+mn-cs"/>
              </a:rPr>
              <a:t>CC BY 4.0</a:t>
            </a:r>
            <a:r>
              <a:rPr lang="en-US" sz="750" b="0" i="1" dirty="0">
                <a:solidFill>
                  <a:schemeClr val="bg1">
                    <a:lumMod val="50000"/>
                  </a:schemeClr>
                </a:solidFill>
                <a:latin typeface="+mn-lt"/>
              </a:rPr>
              <a:t>.</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38084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39011998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9/26/2019</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5905463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9/26/2019</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8905839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9/26/2019</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512992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9/26/2019</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6707825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9/26/2019</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8623131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9/26/2019</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112716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9/26/2019</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9/26/2019</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321133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9/26/2019</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5638397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9/26/2019</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0348327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9/26/2019</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33360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9/26/2019</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9/26/2019</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9/26/2019</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9/26/2019</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9/26/2019</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9/26/2019</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9/26/2019</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903112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treamtext.net/player?event=SBCT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jporter@sbctc.edu"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ogms.sbctc.edu/App/SBCTCAppHome.aspx" TargetMode="External"/><Relationship Id="rId7" Type="http://schemas.openxmlformats.org/officeDocument/2006/relationships/hyperlink" Target="mailto:djilek@sbctc.edu"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ogms.sbctc.edu/HowTo.aspx" TargetMode="External"/><Relationship Id="rId5" Type="http://schemas.openxmlformats.org/officeDocument/2006/relationships/hyperlink" Target="https://ogms.sbctc.edu/docs/OGMS_UserManual.pdf" TargetMode="External"/><Relationship Id="rId4" Type="http://schemas.openxmlformats.org/officeDocument/2006/relationships/hyperlink" Target="https://ogms.sbctc.edu/SecurityContacts.asp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porter@sbctc.edu" TargetMode="External"/><Relationship Id="rId2" Type="http://schemas.openxmlformats.org/officeDocument/2006/relationships/notesSlide" Target="../notesSlides/notesSlide14.xml"/><Relationship Id="rId1" Type="http://schemas.openxmlformats.org/officeDocument/2006/relationships/slideLayout" Target="../slideLayouts/slideLayout14.xml"/><Relationship Id="rId4" Type="http://schemas.openxmlformats.org/officeDocument/2006/relationships/hyperlink" Target="https://www.sbctc.edu/colleges-staff/grants/student-emergency-assistance-grant-program.asp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djilek@sbctc.edu" TargetMode="External"/><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hyperlink" Target="mailto:jporter@sbctc.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306360"/>
            <a:ext cx="8336975" cy="797070"/>
          </a:xfrm>
        </p:spPr>
        <p:txBody>
          <a:bodyPr/>
          <a:lstStyle/>
          <a:p>
            <a:r>
              <a:rPr lang="en-US" dirty="0"/>
              <a:t>WELCOME TO THE </a:t>
            </a:r>
            <a:r>
              <a:rPr lang="en-US" dirty="0" smtClean="0"/>
              <a:t>2019-21 </a:t>
            </a:r>
            <a:r>
              <a:rPr lang="en-US" dirty="0"/>
              <a:t>STUDENT EMERGENCY ASSISTANCE GRANT (SEAG) Program webinar</a:t>
            </a:r>
          </a:p>
        </p:txBody>
      </p:sp>
      <p:sp>
        <p:nvSpPr>
          <p:cNvPr id="3" name="Content Placeholder 2"/>
          <p:cNvSpPr>
            <a:spLocks noGrp="1"/>
          </p:cNvSpPr>
          <p:nvPr>
            <p:ph idx="1"/>
          </p:nvPr>
        </p:nvSpPr>
        <p:spPr>
          <a:xfrm>
            <a:off x="536859" y="2964429"/>
            <a:ext cx="8336975" cy="3757046"/>
          </a:xfrm>
        </p:spPr>
        <p:txBody>
          <a:bodyPr/>
          <a:lstStyle/>
          <a:p>
            <a:r>
              <a:rPr lang="en-US" dirty="0"/>
              <a:t>The webinar will start at 2:00 p.m.</a:t>
            </a:r>
          </a:p>
          <a:p>
            <a:r>
              <a:rPr lang="en-US" dirty="0"/>
              <a:t>Live captions are available at </a:t>
            </a:r>
            <a:r>
              <a:rPr lang="en-US" dirty="0">
                <a:hlinkClick r:id="rId3"/>
              </a:rPr>
              <a:t>https://www.streamtext.net/player?event=SBCTC</a:t>
            </a:r>
            <a:r>
              <a:rPr lang="en-US" dirty="0"/>
              <a:t> </a:t>
            </a:r>
          </a:p>
          <a:p>
            <a:r>
              <a:rPr lang="en-US" dirty="0" smtClean="0"/>
              <a:t>If your college is considering submitting an application, and would like to ensure you receive any new information about this funding source, please email your point of contact’s information to Jessica (</a:t>
            </a:r>
            <a:r>
              <a:rPr lang="en-US" dirty="0" smtClean="0">
                <a:hlinkClick r:id="rId4"/>
              </a:rPr>
              <a:t>jporter@sbctc.edu</a:t>
            </a:r>
            <a:r>
              <a:rPr lang="en-US" dirty="0" smtClean="0"/>
              <a:t>) </a:t>
            </a: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1</a:t>
            </a:fld>
            <a:endParaRPr lang="en-US" dirty="0"/>
          </a:p>
        </p:txBody>
      </p:sp>
    </p:spTree>
    <p:extLst>
      <p:ext uri="{BB962C8B-B14F-4D97-AF65-F5344CB8AC3E}">
        <p14:creationId xmlns:p14="http://schemas.microsoft.com/office/powerpoint/2010/main" val="1672627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 Details</a:t>
            </a:r>
          </a:p>
        </p:txBody>
      </p:sp>
      <p:sp>
        <p:nvSpPr>
          <p:cNvPr id="3" name="Content Placeholder 2"/>
          <p:cNvSpPr>
            <a:spLocks noGrp="1"/>
          </p:cNvSpPr>
          <p:nvPr>
            <p:ph idx="1"/>
          </p:nvPr>
        </p:nvSpPr>
        <p:spPr/>
        <p:txBody>
          <a:bodyPr/>
          <a:lstStyle/>
          <a:p>
            <a:r>
              <a:rPr lang="en-US" dirty="0"/>
              <a:t>Administration</a:t>
            </a:r>
          </a:p>
          <a:p>
            <a:pPr lvl="1"/>
            <a:r>
              <a:rPr lang="en-US" dirty="0"/>
              <a:t>Costs associated with supporting this funding opportunity</a:t>
            </a:r>
          </a:p>
          <a:p>
            <a:r>
              <a:rPr lang="en-US" dirty="0"/>
              <a:t>Student Grants</a:t>
            </a:r>
          </a:p>
          <a:p>
            <a:pPr lvl="1"/>
            <a:r>
              <a:rPr lang="en-US" dirty="0"/>
              <a:t>Funds distributed to students.</a:t>
            </a:r>
          </a:p>
          <a:p>
            <a:r>
              <a:rPr lang="en-US" dirty="0"/>
              <a:t>Program Supports</a:t>
            </a:r>
          </a:p>
          <a:p>
            <a:pPr lvl="1"/>
            <a:r>
              <a:rPr lang="en-US" dirty="0"/>
              <a:t>Costs associated with case management, direct student referrals, etc.</a:t>
            </a:r>
          </a:p>
        </p:txBody>
      </p:sp>
      <p:sp>
        <p:nvSpPr>
          <p:cNvPr id="4" name="Slide Number Placeholder 3"/>
          <p:cNvSpPr>
            <a:spLocks noGrp="1"/>
          </p:cNvSpPr>
          <p:nvPr>
            <p:ph type="sldNum" sz="quarter" idx="12"/>
          </p:nvPr>
        </p:nvSpPr>
        <p:spPr/>
        <p:txBody>
          <a:bodyPr/>
          <a:lstStyle/>
          <a:p>
            <a:fld id="{DEE5BC03-7CE3-4FE3-BC0A-0ACCA8AC1F24}" type="slidenum">
              <a:rPr lang="en-US" smtClean="0"/>
              <a:pPr/>
              <a:t>10</a:t>
            </a:fld>
            <a:endParaRPr lang="en-US" dirty="0"/>
          </a:p>
        </p:txBody>
      </p:sp>
    </p:spTree>
    <p:extLst>
      <p:ext uri="{BB962C8B-B14F-4D97-AF65-F5344CB8AC3E}">
        <p14:creationId xmlns:p14="http://schemas.microsoft.com/office/powerpoint/2010/main" val="44141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Uploading supporting documents</a:t>
            </a:r>
          </a:p>
        </p:txBody>
      </p:sp>
      <p:sp>
        <p:nvSpPr>
          <p:cNvPr id="3" name="Content Placeholder 2"/>
          <p:cNvSpPr>
            <a:spLocks noGrp="1"/>
          </p:cNvSpPr>
          <p:nvPr>
            <p:ph idx="1"/>
          </p:nvPr>
        </p:nvSpPr>
        <p:spPr/>
        <p:txBody>
          <a:bodyPr/>
          <a:lstStyle/>
          <a:p>
            <a:r>
              <a:rPr lang="en-US" dirty="0"/>
              <a:t>Find the FY20 Assurances in the Assurances tab</a:t>
            </a:r>
          </a:p>
          <a:p>
            <a:pPr lvl="1"/>
            <a:r>
              <a:rPr lang="en-US" dirty="0"/>
              <a:t>Download and print for completion and signature</a:t>
            </a:r>
          </a:p>
          <a:p>
            <a:r>
              <a:rPr lang="en-US" dirty="0"/>
              <a:t>Find the 2019-21 (2-YR) Budget Forms</a:t>
            </a:r>
          </a:p>
          <a:p>
            <a:r>
              <a:rPr lang="en-US" dirty="0"/>
              <a:t>Upload the Assurances and other documents as needed in the Attachments tab</a:t>
            </a:r>
          </a:p>
          <a:p>
            <a:pPr lvl="1"/>
            <a:r>
              <a:rPr lang="en-US"/>
              <a:t>2 YR </a:t>
            </a:r>
            <a:r>
              <a:rPr lang="en-US" dirty="0"/>
              <a:t>Budget</a:t>
            </a:r>
          </a:p>
          <a:p>
            <a:pPr lvl="1"/>
            <a:r>
              <a:rPr lang="en-US" dirty="0"/>
              <a:t>SEAG Request Form</a:t>
            </a:r>
          </a:p>
          <a:p>
            <a:pPr lvl="1"/>
            <a:r>
              <a:rPr lang="en-US" dirty="0"/>
              <a:t>Student Survey</a:t>
            </a:r>
          </a:p>
        </p:txBody>
      </p:sp>
      <p:sp>
        <p:nvSpPr>
          <p:cNvPr id="4" name="Slide Number Placeholder 3"/>
          <p:cNvSpPr>
            <a:spLocks noGrp="1"/>
          </p:cNvSpPr>
          <p:nvPr>
            <p:ph type="sldNum" sz="quarter" idx="12"/>
          </p:nvPr>
        </p:nvSpPr>
        <p:spPr/>
        <p:txBody>
          <a:bodyPr/>
          <a:lstStyle/>
          <a:p>
            <a:fld id="{DEE5BC03-7CE3-4FE3-BC0A-0ACCA8AC1F24}" type="slidenum">
              <a:rPr lang="en-US" smtClean="0"/>
              <a:pPr/>
              <a:t>11</a:t>
            </a:fld>
            <a:endParaRPr lang="en-US" dirty="0"/>
          </a:p>
        </p:txBody>
      </p:sp>
    </p:spTree>
    <p:extLst>
      <p:ext uri="{BB962C8B-B14F-4D97-AF65-F5344CB8AC3E}">
        <p14:creationId xmlns:p14="http://schemas.microsoft.com/office/powerpoint/2010/main" val="3339878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&amp; Reporting Requirements</a:t>
            </a:r>
          </a:p>
        </p:txBody>
      </p:sp>
      <p:sp>
        <p:nvSpPr>
          <p:cNvPr id="3" name="Content Placeholder 2"/>
          <p:cNvSpPr>
            <a:spLocks noGrp="1"/>
          </p:cNvSpPr>
          <p:nvPr>
            <p:ph idx="1"/>
          </p:nvPr>
        </p:nvSpPr>
        <p:spPr/>
        <p:txBody>
          <a:bodyPr/>
          <a:lstStyle/>
          <a:p>
            <a:r>
              <a:rPr lang="en-US" sz="4000" dirty="0"/>
              <a:t>Student Information</a:t>
            </a:r>
          </a:p>
          <a:p>
            <a:pPr lvl="1"/>
            <a:r>
              <a:rPr lang="en-US" sz="3600" dirty="0"/>
              <a:t>Demographic information about students utilizing your SEAG program</a:t>
            </a:r>
          </a:p>
          <a:p>
            <a:r>
              <a:rPr lang="en-US" sz="4000" dirty="0"/>
              <a:t>Program Information</a:t>
            </a:r>
          </a:p>
          <a:p>
            <a:pPr lvl="1"/>
            <a:r>
              <a:rPr lang="en-US" sz="3600" dirty="0"/>
              <a:t>Data about how many students have submitted requests and the results of those requests</a:t>
            </a:r>
          </a:p>
        </p:txBody>
      </p:sp>
      <p:sp>
        <p:nvSpPr>
          <p:cNvPr id="4" name="Slide Number Placeholder 3"/>
          <p:cNvSpPr>
            <a:spLocks noGrp="1"/>
          </p:cNvSpPr>
          <p:nvPr>
            <p:ph type="sldNum" sz="quarter" idx="12"/>
          </p:nvPr>
        </p:nvSpPr>
        <p:spPr/>
        <p:txBody>
          <a:bodyPr/>
          <a:lstStyle/>
          <a:p>
            <a:fld id="{DEE5BC03-7CE3-4FE3-BC0A-0ACCA8AC1F24}" type="slidenum">
              <a:rPr lang="en-US" smtClean="0"/>
              <a:pPr/>
              <a:t>12</a:t>
            </a:fld>
            <a:endParaRPr lang="en-US" dirty="0"/>
          </a:p>
        </p:txBody>
      </p:sp>
    </p:spTree>
    <p:extLst>
      <p:ext uri="{BB962C8B-B14F-4D97-AF65-F5344CB8AC3E}">
        <p14:creationId xmlns:p14="http://schemas.microsoft.com/office/powerpoint/2010/main" val="1427695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59" y="1306360"/>
            <a:ext cx="8336975" cy="797070"/>
          </a:xfrm>
        </p:spPr>
        <p:txBody>
          <a:bodyPr/>
          <a:lstStyle/>
          <a:p>
            <a:r>
              <a:rPr lang="en-US" dirty="0"/>
              <a:t>Online Grant Management system Questions</a:t>
            </a:r>
          </a:p>
        </p:txBody>
      </p:sp>
      <p:sp>
        <p:nvSpPr>
          <p:cNvPr id="3" name="Content Placeholder 2"/>
          <p:cNvSpPr>
            <a:spLocks noGrp="1"/>
          </p:cNvSpPr>
          <p:nvPr>
            <p:ph idx="1"/>
          </p:nvPr>
        </p:nvSpPr>
        <p:spPr/>
        <p:txBody>
          <a:bodyPr/>
          <a:lstStyle/>
          <a:p>
            <a:r>
              <a:rPr lang="en-US" dirty="0"/>
              <a:t>Contact your </a:t>
            </a:r>
            <a:r>
              <a:rPr lang="en-US" dirty="0">
                <a:hlinkClick r:id="rId3"/>
              </a:rPr>
              <a:t>OGMS</a:t>
            </a:r>
            <a:r>
              <a:rPr lang="en-US" dirty="0"/>
              <a:t> </a:t>
            </a:r>
            <a:r>
              <a:rPr lang="en-US" dirty="0">
                <a:hlinkClick r:id="rId4"/>
              </a:rPr>
              <a:t>Security Contact</a:t>
            </a:r>
            <a:r>
              <a:rPr lang="en-US" dirty="0"/>
              <a:t> for access to the 2019-21  Student Emergency Assistance Grant (SEAG) Program application. </a:t>
            </a:r>
          </a:p>
          <a:p>
            <a:r>
              <a:rPr lang="en-US" dirty="0"/>
              <a:t>The </a:t>
            </a:r>
            <a:r>
              <a:rPr lang="en-US" dirty="0">
                <a:hlinkClick r:id="rId5"/>
              </a:rPr>
              <a:t>OGMS User Manual</a:t>
            </a:r>
            <a:r>
              <a:rPr lang="en-US" dirty="0"/>
              <a:t> is available under the </a:t>
            </a:r>
            <a:r>
              <a:rPr lang="en-US" dirty="0">
                <a:hlinkClick r:id="rId6"/>
              </a:rPr>
              <a:t>“How To”</a:t>
            </a:r>
            <a:r>
              <a:rPr lang="en-US" dirty="0"/>
              <a:t> tab in OGMS </a:t>
            </a:r>
          </a:p>
          <a:p>
            <a:r>
              <a:rPr lang="en-US" dirty="0"/>
              <a:t>Contact your OGMS </a:t>
            </a:r>
            <a:r>
              <a:rPr lang="en-US" dirty="0">
                <a:hlinkClick r:id="rId4"/>
              </a:rPr>
              <a:t>Security Contact</a:t>
            </a:r>
            <a:r>
              <a:rPr lang="en-US" dirty="0"/>
              <a:t> if your question is not answered in the Manual</a:t>
            </a:r>
          </a:p>
          <a:p>
            <a:r>
              <a:rPr lang="en-US" dirty="0"/>
              <a:t>Contact </a:t>
            </a:r>
            <a:r>
              <a:rPr lang="en-US" dirty="0">
                <a:hlinkClick r:id="rId7"/>
              </a:rPr>
              <a:t>Dylan Jilek</a:t>
            </a:r>
            <a:r>
              <a:rPr lang="en-US" dirty="0"/>
              <a:t>, 360-704-1021 if your Security Contact cannot resolve your question</a:t>
            </a:r>
          </a:p>
        </p:txBody>
      </p:sp>
      <p:sp>
        <p:nvSpPr>
          <p:cNvPr id="4" name="Slide Number Placeholder 3"/>
          <p:cNvSpPr>
            <a:spLocks noGrp="1"/>
          </p:cNvSpPr>
          <p:nvPr>
            <p:ph type="sldNum" sz="quarter" idx="12"/>
          </p:nvPr>
        </p:nvSpPr>
        <p:spPr/>
        <p:txBody>
          <a:bodyPr/>
          <a:lstStyle/>
          <a:p>
            <a:fld id="{DEE5BC03-7CE3-4FE3-BC0A-0ACCA8AC1F24}" type="slidenum">
              <a:rPr lang="en-US" smtClean="0"/>
              <a:pPr/>
              <a:t>13</a:t>
            </a:fld>
            <a:endParaRPr lang="en-US" dirty="0"/>
          </a:p>
        </p:txBody>
      </p:sp>
    </p:spTree>
    <p:extLst>
      <p:ext uri="{BB962C8B-B14F-4D97-AF65-F5344CB8AC3E}">
        <p14:creationId xmlns:p14="http://schemas.microsoft.com/office/powerpoint/2010/main" val="1040204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Q&amp;A Process</a:t>
            </a:r>
          </a:p>
        </p:txBody>
      </p:sp>
      <p:sp>
        <p:nvSpPr>
          <p:cNvPr id="3" name="Content Placeholder 2"/>
          <p:cNvSpPr>
            <a:spLocks noGrp="1"/>
          </p:cNvSpPr>
          <p:nvPr>
            <p:ph idx="1"/>
          </p:nvPr>
        </p:nvSpPr>
        <p:spPr/>
        <p:txBody>
          <a:bodyPr/>
          <a:lstStyle/>
          <a:p>
            <a:r>
              <a:rPr lang="en-US" dirty="0"/>
              <a:t>Contact </a:t>
            </a:r>
            <a:r>
              <a:rPr lang="en-US" dirty="0">
                <a:hlinkClick r:id="rId3"/>
              </a:rPr>
              <a:t>Jessica Porter </a:t>
            </a:r>
            <a:r>
              <a:rPr lang="en-US" dirty="0"/>
              <a:t>with questions</a:t>
            </a:r>
          </a:p>
          <a:p>
            <a:r>
              <a:rPr lang="en-US" dirty="0"/>
              <a:t>A Q&amp;A document has been posted on the SBCTC websites for this funding source</a:t>
            </a:r>
          </a:p>
          <a:p>
            <a:pPr lvl="1"/>
            <a:r>
              <a:rPr lang="en-US" dirty="0">
                <a:hlinkClick r:id="rId4"/>
              </a:rPr>
              <a:t>SEAG Program webpage </a:t>
            </a:r>
            <a:endParaRPr lang="en-US" dirty="0"/>
          </a:p>
          <a:p>
            <a:pPr lvl="1"/>
            <a:r>
              <a:rPr lang="en-US" dirty="0"/>
              <a:t>These documents will be updated approximately every 48 hours through Thursday, October 17, 2019</a:t>
            </a: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EE5BC03-7CE3-4FE3-BC0A-0ACCA8AC1F24}" type="slidenum">
              <a:rPr kumimoji="0" lang="en-US" sz="1100" b="0" i="0" u="none" strike="noStrike" kern="1200" cap="none" spc="0" normalizeH="0" baseline="0" noProof="0" smtClean="0">
                <a:ln>
                  <a:noFill/>
                </a:ln>
                <a:solidFill>
                  <a:srgbClr val="003764"/>
                </a:solidFill>
                <a:effectLst/>
                <a:uLnTx/>
                <a:uFillTx/>
                <a:latin typeface="Franklin Gothic Book"/>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100" b="0" i="0" u="none" strike="noStrike" kern="1200" cap="none" spc="0" normalizeH="0" baseline="0" noProof="0" dirty="0">
              <a:ln>
                <a:noFill/>
              </a:ln>
              <a:solidFill>
                <a:srgbClr val="003764"/>
              </a:solidFill>
              <a:effectLst/>
              <a:uLnTx/>
              <a:uFillTx/>
              <a:latin typeface="Franklin Gothic Book"/>
              <a:ea typeface="+mn-ea"/>
              <a:cs typeface="+mn-cs"/>
            </a:endParaRPr>
          </a:p>
        </p:txBody>
      </p:sp>
    </p:spTree>
    <p:extLst>
      <p:ext uri="{BB962C8B-B14F-4D97-AF65-F5344CB8AC3E}">
        <p14:creationId xmlns:p14="http://schemas.microsoft.com/office/powerpoint/2010/main" val="15486461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&amp; Contact Information</a:t>
            </a:r>
          </a:p>
        </p:txBody>
      </p:sp>
      <p:sp>
        <p:nvSpPr>
          <p:cNvPr id="3" name="Text Placeholder 2"/>
          <p:cNvSpPr>
            <a:spLocks noGrp="1"/>
          </p:cNvSpPr>
          <p:nvPr>
            <p:ph type="body" sz="quarter" idx="10"/>
          </p:nvPr>
        </p:nvSpPr>
        <p:spPr/>
        <p:txBody>
          <a:bodyPr/>
          <a:lstStyle/>
          <a:p>
            <a:r>
              <a:rPr lang="en-US" dirty="0"/>
              <a:t>For OGMS questions: </a:t>
            </a:r>
            <a:r>
              <a:rPr lang="en-US" dirty="0">
                <a:hlinkClick r:id="rId3"/>
              </a:rPr>
              <a:t>Dylan Jilek</a:t>
            </a:r>
            <a:r>
              <a:rPr lang="en-US" dirty="0"/>
              <a:t>, 360-704-1021</a:t>
            </a:r>
          </a:p>
          <a:p>
            <a:r>
              <a:rPr lang="en-US" dirty="0"/>
              <a:t>For all other questions: </a:t>
            </a:r>
            <a:r>
              <a:rPr lang="en-US" dirty="0">
                <a:hlinkClick r:id="rId4"/>
              </a:rPr>
              <a:t>Jessica Porter</a:t>
            </a:r>
            <a:r>
              <a:rPr lang="en-US" dirty="0"/>
              <a:t>, 360-704-3902</a:t>
            </a:r>
          </a:p>
          <a:p>
            <a:pPr marL="0" indent="0">
              <a:buNone/>
            </a:pPr>
            <a:endParaRPr lang="en-US" dirty="0"/>
          </a:p>
        </p:txBody>
      </p:sp>
    </p:spTree>
    <p:extLst>
      <p:ext uri="{BB962C8B-B14F-4D97-AF65-F5344CB8AC3E}">
        <p14:creationId xmlns:p14="http://schemas.microsoft.com/office/powerpoint/2010/main" val="4188286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59" y="2998966"/>
            <a:ext cx="8336975" cy="797070"/>
          </a:xfrm>
        </p:spPr>
        <p:txBody>
          <a:bodyPr/>
          <a:lstStyle/>
          <a:p>
            <a:r>
              <a:rPr lang="en-US" sz="4800" dirty="0"/>
              <a:t>2019-21 SEAG Program webinar</a:t>
            </a:r>
          </a:p>
        </p:txBody>
      </p:sp>
      <p:sp>
        <p:nvSpPr>
          <p:cNvPr id="3" name="Content Placeholder 2"/>
          <p:cNvSpPr>
            <a:spLocks noGrp="1"/>
          </p:cNvSpPr>
          <p:nvPr>
            <p:ph idx="1"/>
          </p:nvPr>
        </p:nvSpPr>
        <p:spPr>
          <a:xfrm>
            <a:off x="536860" y="4389121"/>
            <a:ext cx="8336975" cy="1745365"/>
          </a:xfrm>
        </p:spPr>
        <p:txBody>
          <a:bodyPr/>
          <a:lstStyle/>
          <a:p>
            <a:r>
              <a:rPr lang="en-US" dirty="0"/>
              <a:t>Erin Frasier, Jessica Porter, Dylan Jilek, and Michele Rockwell</a:t>
            </a:r>
          </a:p>
          <a:p>
            <a:r>
              <a:rPr lang="en-US" dirty="0"/>
              <a:t>September 25th, 2019</a:t>
            </a:r>
          </a:p>
        </p:txBody>
      </p:sp>
      <p:sp>
        <p:nvSpPr>
          <p:cNvPr id="4" name="Slide Number Placeholder 3"/>
          <p:cNvSpPr>
            <a:spLocks noGrp="1"/>
          </p:cNvSpPr>
          <p:nvPr>
            <p:ph type="sldNum" sz="quarter" idx="12"/>
          </p:nvPr>
        </p:nvSpPr>
        <p:spPr/>
        <p:txBody>
          <a:bodyPr/>
          <a:lstStyle/>
          <a:p>
            <a:fld id="{DEE5BC03-7CE3-4FE3-BC0A-0ACCA8AC1F24}" type="slidenum">
              <a:rPr lang="en-US" smtClean="0"/>
              <a:pPr/>
              <a:t>2</a:t>
            </a:fld>
            <a:endParaRPr lang="en-US" dirty="0"/>
          </a:p>
        </p:txBody>
      </p:sp>
    </p:spTree>
    <p:extLst>
      <p:ext uri="{BB962C8B-B14F-4D97-AF65-F5344CB8AC3E}">
        <p14:creationId xmlns:p14="http://schemas.microsoft.com/office/powerpoint/2010/main" val="2082827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SBCtC Staff Introductions</a:t>
            </a:r>
          </a:p>
        </p:txBody>
      </p:sp>
      <p:sp>
        <p:nvSpPr>
          <p:cNvPr id="3" name="Content Placeholder 2"/>
          <p:cNvSpPr>
            <a:spLocks noGrp="1"/>
          </p:cNvSpPr>
          <p:nvPr>
            <p:ph idx="1"/>
          </p:nvPr>
        </p:nvSpPr>
        <p:spPr/>
        <p:txBody>
          <a:bodyPr/>
          <a:lstStyle/>
          <a:p>
            <a:r>
              <a:rPr lang="en-US" dirty="0"/>
              <a:t>Erin Frasier, Policy Associate, Workforce Education</a:t>
            </a:r>
          </a:p>
          <a:p>
            <a:r>
              <a:rPr lang="en-US" dirty="0"/>
              <a:t>Jessica Porter, Program Coordinator</a:t>
            </a:r>
          </a:p>
          <a:p>
            <a:r>
              <a:rPr lang="en-US" dirty="0"/>
              <a:t>Dylan Jilek, Program Coordinator</a:t>
            </a:r>
          </a:p>
          <a:p>
            <a:r>
              <a:rPr lang="en-US" dirty="0"/>
              <a:t>Michele Rockwell, Contracts Specialist </a:t>
            </a:r>
          </a:p>
        </p:txBody>
      </p:sp>
      <p:sp>
        <p:nvSpPr>
          <p:cNvPr id="4" name="Slide Number Placeholder 3"/>
          <p:cNvSpPr>
            <a:spLocks noGrp="1"/>
          </p:cNvSpPr>
          <p:nvPr>
            <p:ph type="sldNum" sz="quarter" idx="12"/>
          </p:nvPr>
        </p:nvSpPr>
        <p:spPr/>
        <p:txBody>
          <a:bodyPr/>
          <a:lstStyle/>
          <a:p>
            <a:fld id="{DEE5BC03-7CE3-4FE3-BC0A-0ACCA8AC1F24}" type="slidenum">
              <a:rPr lang="en-US" smtClean="0"/>
              <a:pPr/>
              <a:t>3</a:t>
            </a:fld>
            <a:endParaRPr lang="en-US" dirty="0"/>
          </a:p>
        </p:txBody>
      </p:sp>
    </p:spTree>
    <p:extLst>
      <p:ext uri="{BB962C8B-B14F-4D97-AF65-F5344CB8AC3E}">
        <p14:creationId xmlns:p14="http://schemas.microsoft.com/office/powerpoint/2010/main" val="1885780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3D97A-C2E8-41A0-BF96-9AB24DC35484}"/>
              </a:ext>
            </a:extLst>
          </p:cNvPr>
          <p:cNvSpPr>
            <a:spLocks noGrp="1"/>
          </p:cNvSpPr>
          <p:nvPr>
            <p:ph type="title"/>
          </p:nvPr>
        </p:nvSpPr>
        <p:spPr>
          <a:xfrm>
            <a:off x="536860" y="1170062"/>
            <a:ext cx="8336975" cy="797070"/>
          </a:xfrm>
        </p:spPr>
        <p:txBody>
          <a:bodyPr/>
          <a:lstStyle/>
          <a:p>
            <a:r>
              <a:rPr lang="en-US" dirty="0"/>
              <a:t>Objectives</a:t>
            </a:r>
          </a:p>
        </p:txBody>
      </p:sp>
      <p:sp>
        <p:nvSpPr>
          <p:cNvPr id="3" name="Content Placeholder 2">
            <a:extLst>
              <a:ext uri="{FF2B5EF4-FFF2-40B4-BE49-F238E27FC236}">
                <a16:creationId xmlns:a16="http://schemas.microsoft.com/office/drawing/2014/main" id="{53F345FB-C2BA-4E8F-9499-22378FC1AF37}"/>
              </a:ext>
            </a:extLst>
          </p:cNvPr>
          <p:cNvSpPr>
            <a:spLocks noGrp="1"/>
          </p:cNvSpPr>
          <p:nvPr>
            <p:ph idx="1"/>
          </p:nvPr>
        </p:nvSpPr>
        <p:spPr>
          <a:xfrm>
            <a:off x="536860" y="1930892"/>
            <a:ext cx="8336975" cy="3757046"/>
          </a:xfrm>
        </p:spPr>
        <p:txBody>
          <a:bodyPr/>
          <a:lstStyle/>
          <a:p>
            <a:r>
              <a:rPr lang="en-US" dirty="0"/>
              <a:t>Funding Overview:</a:t>
            </a:r>
          </a:p>
          <a:p>
            <a:pPr lvl="1"/>
            <a:r>
              <a:rPr lang="en-US" dirty="0"/>
              <a:t>Learn about 2SHB 1893, the SEAG Program funding opportunity and timeline for applications.</a:t>
            </a:r>
          </a:p>
          <a:p>
            <a:r>
              <a:rPr lang="en-US" dirty="0"/>
              <a:t>Applications for Funding: </a:t>
            </a:r>
          </a:p>
          <a:p>
            <a:pPr lvl="1"/>
            <a:r>
              <a:rPr lang="en-US" dirty="0"/>
              <a:t>Understand how to access funding applications in the Online Grant Management System (OGMS), what are the program requirements, and how proposals will be evaluated.</a:t>
            </a:r>
          </a:p>
          <a:p>
            <a:r>
              <a:rPr lang="en-US" dirty="0"/>
              <a:t>Questions &amp; Answers:</a:t>
            </a:r>
          </a:p>
          <a:p>
            <a:pPr lvl="1"/>
            <a:r>
              <a:rPr lang="en-US" dirty="0"/>
              <a:t>Review how you can find answers to your questions about the SEAG Program funding opportunity.</a:t>
            </a:r>
          </a:p>
        </p:txBody>
      </p:sp>
      <p:sp>
        <p:nvSpPr>
          <p:cNvPr id="4" name="Slide Number Placeholder 3">
            <a:extLst>
              <a:ext uri="{FF2B5EF4-FFF2-40B4-BE49-F238E27FC236}">
                <a16:creationId xmlns:a16="http://schemas.microsoft.com/office/drawing/2014/main" id="{716F6189-15BE-4BC4-A547-03D727923950}"/>
              </a:ext>
            </a:extLst>
          </p:cNvPr>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553871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SEAG Program Funding Overview</a:t>
            </a:r>
          </a:p>
        </p:txBody>
      </p:sp>
      <p:sp>
        <p:nvSpPr>
          <p:cNvPr id="3" name="Content Placeholder 2"/>
          <p:cNvSpPr>
            <a:spLocks noGrp="1"/>
          </p:cNvSpPr>
          <p:nvPr>
            <p:ph idx="1"/>
          </p:nvPr>
        </p:nvSpPr>
        <p:spPr>
          <a:xfrm>
            <a:off x="536859" y="2124210"/>
            <a:ext cx="8336975" cy="3757046"/>
          </a:xfrm>
        </p:spPr>
        <p:txBody>
          <a:bodyPr/>
          <a:lstStyle/>
          <a:p>
            <a:pPr marL="0" indent="0">
              <a:buNone/>
            </a:pPr>
            <a:r>
              <a:rPr lang="en-US" dirty="0"/>
              <a:t>2SHB 1893 – CTC’s to provide monetary assistance to students experiencing unforeseen emergencies or situations that affect the student's ability to attend classes. </a:t>
            </a:r>
          </a:p>
          <a:p>
            <a:pPr marL="0" indent="0">
              <a:buNone/>
            </a:pPr>
            <a:r>
              <a:rPr lang="en-US" dirty="0"/>
              <a:t>Requirements:</a:t>
            </a:r>
          </a:p>
          <a:p>
            <a:pPr lvl="1"/>
            <a:r>
              <a:rPr lang="en-US" dirty="0"/>
              <a:t>Demonstrated need</a:t>
            </a:r>
          </a:p>
          <a:p>
            <a:pPr lvl="1"/>
            <a:r>
              <a:rPr lang="en-US" dirty="0"/>
              <a:t>Low-barrier access for students</a:t>
            </a:r>
          </a:p>
          <a:p>
            <a:pPr lvl="1"/>
            <a:r>
              <a:rPr lang="en-US" dirty="0"/>
              <a:t>Inclusive of all students – not just “needy students”</a:t>
            </a:r>
          </a:p>
          <a:p>
            <a:pPr lvl="1"/>
            <a:r>
              <a:rPr lang="en-US" dirty="0"/>
              <a:t>Process for prioritizing disbursement</a:t>
            </a:r>
          </a:p>
          <a:p>
            <a:pPr lvl="1"/>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1679446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Timeline</a:t>
            </a:r>
          </a:p>
        </p:txBody>
      </p:sp>
      <p:sp>
        <p:nvSpPr>
          <p:cNvPr id="3" name="Content Placeholder 2"/>
          <p:cNvSpPr>
            <a:spLocks noGrp="1"/>
          </p:cNvSpPr>
          <p:nvPr>
            <p:ph idx="1"/>
          </p:nvPr>
        </p:nvSpPr>
        <p:spPr>
          <a:xfrm>
            <a:off x="536860" y="2207987"/>
            <a:ext cx="8336975" cy="3757046"/>
          </a:xfrm>
        </p:spPr>
        <p:txBody>
          <a:bodyPr/>
          <a:lstStyle/>
          <a:p>
            <a:r>
              <a:rPr lang="en-US" dirty="0"/>
              <a:t>September 13: Application Released</a:t>
            </a:r>
          </a:p>
          <a:p>
            <a:r>
              <a:rPr lang="en-US" dirty="0"/>
              <a:t>October 17th: Q&amp;A Closes</a:t>
            </a:r>
          </a:p>
          <a:p>
            <a:r>
              <a:rPr lang="en-US" dirty="0"/>
              <a:t>October 24th: Application Closes</a:t>
            </a:r>
          </a:p>
          <a:p>
            <a:r>
              <a:rPr lang="en-US" dirty="0"/>
              <a:t>October 25th – 28th: Feedback in OGMS</a:t>
            </a:r>
          </a:p>
          <a:p>
            <a:r>
              <a:rPr lang="en-US" dirty="0"/>
              <a:t>November 15th: Final Award Notifications</a:t>
            </a:r>
          </a:p>
          <a:p>
            <a:r>
              <a:rPr lang="en-US" dirty="0"/>
              <a:t>November 25th: First Report to Legislature</a:t>
            </a:r>
          </a:p>
          <a:p>
            <a:r>
              <a:rPr lang="en-US" dirty="0"/>
              <a:t>December 1st: Allocations Begin</a:t>
            </a:r>
          </a:p>
          <a:p>
            <a:endParaRPr lang="en-US" dirty="0"/>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3497093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EF536-1EC0-410A-BF78-D5649E71AD70}"/>
              </a:ext>
            </a:extLst>
          </p:cNvPr>
          <p:cNvSpPr>
            <a:spLocks noGrp="1"/>
          </p:cNvSpPr>
          <p:nvPr>
            <p:ph type="title"/>
          </p:nvPr>
        </p:nvSpPr>
        <p:spPr/>
        <p:txBody>
          <a:bodyPr/>
          <a:lstStyle/>
          <a:p>
            <a:r>
              <a:rPr lang="en-US" dirty="0"/>
              <a:t>SEAG Program Principles &amp; Requirements</a:t>
            </a:r>
          </a:p>
        </p:txBody>
      </p:sp>
      <p:sp>
        <p:nvSpPr>
          <p:cNvPr id="3" name="Content Placeholder 2">
            <a:extLst>
              <a:ext uri="{FF2B5EF4-FFF2-40B4-BE49-F238E27FC236}">
                <a16:creationId xmlns:a16="http://schemas.microsoft.com/office/drawing/2014/main" id="{94B9FA0B-940A-466D-BF8E-1C4A7B0DBF39}"/>
              </a:ext>
            </a:extLst>
          </p:cNvPr>
          <p:cNvSpPr>
            <a:spLocks noGrp="1"/>
          </p:cNvSpPr>
          <p:nvPr>
            <p:ph idx="1"/>
          </p:nvPr>
        </p:nvSpPr>
        <p:spPr>
          <a:xfrm>
            <a:off x="536860" y="2726880"/>
            <a:ext cx="8336975" cy="3757046"/>
          </a:xfrm>
        </p:spPr>
        <p:txBody>
          <a:bodyPr/>
          <a:lstStyle/>
          <a:p>
            <a:r>
              <a:rPr lang="en-US" dirty="0"/>
              <a:t>Trust students</a:t>
            </a:r>
          </a:p>
          <a:p>
            <a:r>
              <a:rPr lang="en-US" dirty="0"/>
              <a:t>Be timely</a:t>
            </a:r>
          </a:p>
          <a:p>
            <a:r>
              <a:rPr lang="en-US" dirty="0"/>
              <a:t>Create a network of support</a:t>
            </a:r>
          </a:p>
          <a:p>
            <a:r>
              <a:rPr lang="en-US" dirty="0"/>
              <a:t>Be free of bias &amp; discrimination</a:t>
            </a:r>
          </a:p>
          <a:p>
            <a:r>
              <a:rPr lang="en-US" dirty="0"/>
              <a:t>Track outcomes/provide follow-up</a:t>
            </a:r>
          </a:p>
          <a:p>
            <a:r>
              <a:rPr lang="en-US" dirty="0"/>
              <a:t>Leverage available resources</a:t>
            </a:r>
          </a:p>
          <a:p>
            <a:r>
              <a:rPr lang="en-US" dirty="0"/>
              <a:t>Enhance student access &amp; support</a:t>
            </a:r>
          </a:p>
        </p:txBody>
      </p:sp>
      <p:sp>
        <p:nvSpPr>
          <p:cNvPr id="4" name="Slide Number Placeholder 3">
            <a:extLst>
              <a:ext uri="{FF2B5EF4-FFF2-40B4-BE49-F238E27FC236}">
                <a16:creationId xmlns:a16="http://schemas.microsoft.com/office/drawing/2014/main" id="{38305F3B-480C-4EF1-9510-906F513BA8E0}"/>
              </a:ext>
            </a:extLst>
          </p:cNvPr>
          <p:cNvSpPr>
            <a:spLocks noGrp="1"/>
          </p:cNvSpPr>
          <p:nvPr>
            <p:ph type="sldNum" sz="quarter" idx="12"/>
          </p:nvPr>
        </p:nvSpPr>
        <p:spPr/>
        <p:txBody>
          <a:bodyPr/>
          <a:lstStyle/>
          <a:p>
            <a:fld id="{DEE5BC03-7CE3-4FE3-BC0A-0ACCA8AC1F24}" type="slidenum">
              <a:rPr lang="en-US" smtClean="0"/>
              <a:pPr/>
              <a:t>7</a:t>
            </a:fld>
            <a:endParaRPr lang="en-US" dirty="0"/>
          </a:p>
        </p:txBody>
      </p:sp>
    </p:spTree>
    <p:extLst>
      <p:ext uri="{BB962C8B-B14F-4D97-AF65-F5344CB8AC3E}">
        <p14:creationId xmlns:p14="http://schemas.microsoft.com/office/powerpoint/2010/main" val="2793375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EF536-1EC0-410A-BF78-D5649E71AD70}"/>
              </a:ext>
            </a:extLst>
          </p:cNvPr>
          <p:cNvSpPr>
            <a:spLocks noGrp="1"/>
          </p:cNvSpPr>
          <p:nvPr>
            <p:ph type="title"/>
          </p:nvPr>
        </p:nvSpPr>
        <p:spPr/>
        <p:txBody>
          <a:bodyPr/>
          <a:lstStyle/>
          <a:p>
            <a:r>
              <a:rPr lang="en-US" dirty="0"/>
              <a:t>SEAG Program Delivery model</a:t>
            </a:r>
          </a:p>
        </p:txBody>
      </p:sp>
      <p:sp>
        <p:nvSpPr>
          <p:cNvPr id="3" name="Content Placeholder 2">
            <a:extLst>
              <a:ext uri="{FF2B5EF4-FFF2-40B4-BE49-F238E27FC236}">
                <a16:creationId xmlns:a16="http://schemas.microsoft.com/office/drawing/2014/main" id="{94B9FA0B-940A-466D-BF8E-1C4A7B0DBF39}"/>
              </a:ext>
            </a:extLst>
          </p:cNvPr>
          <p:cNvSpPr>
            <a:spLocks noGrp="1"/>
          </p:cNvSpPr>
          <p:nvPr>
            <p:ph idx="1"/>
          </p:nvPr>
        </p:nvSpPr>
        <p:spPr>
          <a:xfrm>
            <a:off x="536859" y="2347006"/>
            <a:ext cx="8336975" cy="3757046"/>
          </a:xfrm>
        </p:spPr>
        <p:txBody>
          <a:bodyPr/>
          <a:lstStyle/>
          <a:p>
            <a:pPr marL="514350" indent="-514350">
              <a:buFont typeface="+mj-lt"/>
              <a:buAutoNum type="arabicPeriod"/>
            </a:pPr>
            <a:r>
              <a:rPr lang="en-US" dirty="0"/>
              <a:t>Identify students with financial emergency</a:t>
            </a:r>
          </a:p>
          <a:p>
            <a:pPr marL="514350" indent="-514350">
              <a:buFont typeface="+mj-lt"/>
              <a:buAutoNum type="arabicPeriod"/>
            </a:pPr>
            <a:r>
              <a:rPr lang="en-US" dirty="0"/>
              <a:t>SEAG Request Process</a:t>
            </a:r>
          </a:p>
          <a:p>
            <a:pPr marL="514350" indent="-514350">
              <a:buFont typeface="+mj-lt"/>
              <a:buAutoNum type="arabicPeriod"/>
            </a:pPr>
            <a:r>
              <a:rPr lang="en-US" dirty="0"/>
              <a:t>SEAG Request Review &amp; Decision Process</a:t>
            </a:r>
          </a:p>
          <a:p>
            <a:pPr marL="514350" indent="-514350">
              <a:buFont typeface="+mj-lt"/>
              <a:buAutoNum type="arabicPeriod"/>
            </a:pPr>
            <a:r>
              <a:rPr lang="en-US" dirty="0"/>
              <a:t>Notification</a:t>
            </a:r>
          </a:p>
          <a:p>
            <a:pPr marL="514350" indent="-514350">
              <a:buFont typeface="+mj-lt"/>
              <a:buAutoNum type="arabicPeriod"/>
            </a:pPr>
            <a:r>
              <a:rPr lang="en-US" dirty="0"/>
              <a:t>Disbursement</a:t>
            </a:r>
          </a:p>
          <a:p>
            <a:pPr marL="514350" indent="-514350">
              <a:buFont typeface="+mj-lt"/>
              <a:buAutoNum type="arabicPeriod"/>
            </a:pPr>
            <a:r>
              <a:rPr lang="en-US" dirty="0"/>
              <a:t>Follow-up</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8305F3B-480C-4EF1-9510-906F513BA8E0}"/>
              </a:ext>
            </a:extLst>
          </p:cNvPr>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2274842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EF536-1EC0-410A-BF78-D5649E71AD70}"/>
              </a:ext>
            </a:extLst>
          </p:cNvPr>
          <p:cNvSpPr>
            <a:spLocks noGrp="1"/>
          </p:cNvSpPr>
          <p:nvPr>
            <p:ph type="title"/>
          </p:nvPr>
        </p:nvSpPr>
        <p:spPr>
          <a:xfrm>
            <a:off x="536860" y="1306360"/>
            <a:ext cx="8336975" cy="797070"/>
          </a:xfrm>
        </p:spPr>
        <p:txBody>
          <a:bodyPr/>
          <a:lstStyle/>
          <a:p>
            <a:r>
              <a:rPr lang="en-US" dirty="0"/>
              <a:t>Application Sections</a:t>
            </a:r>
          </a:p>
        </p:txBody>
      </p:sp>
      <p:sp>
        <p:nvSpPr>
          <p:cNvPr id="3" name="Content Placeholder 2">
            <a:extLst>
              <a:ext uri="{FF2B5EF4-FFF2-40B4-BE49-F238E27FC236}">
                <a16:creationId xmlns:a16="http://schemas.microsoft.com/office/drawing/2014/main" id="{94B9FA0B-940A-466D-BF8E-1C4A7B0DBF39}"/>
              </a:ext>
            </a:extLst>
          </p:cNvPr>
          <p:cNvSpPr>
            <a:spLocks noGrp="1"/>
          </p:cNvSpPr>
          <p:nvPr>
            <p:ph idx="1"/>
          </p:nvPr>
        </p:nvSpPr>
        <p:spPr>
          <a:xfrm>
            <a:off x="536860" y="2103430"/>
            <a:ext cx="8336975" cy="3757046"/>
          </a:xfrm>
        </p:spPr>
        <p:txBody>
          <a:bodyPr/>
          <a:lstStyle/>
          <a:p>
            <a:pPr marL="514350" indent="-514350">
              <a:buFont typeface="+mj-lt"/>
              <a:buAutoNum type="arabicPeriod"/>
            </a:pPr>
            <a:r>
              <a:rPr lang="en-US" dirty="0"/>
              <a:t>Demonstrated Need</a:t>
            </a:r>
          </a:p>
          <a:p>
            <a:pPr marL="514350" indent="-514350">
              <a:buFont typeface="+mj-lt"/>
              <a:buAutoNum type="arabicPeriod"/>
            </a:pPr>
            <a:r>
              <a:rPr lang="en-US" dirty="0"/>
              <a:t>Existing Student Assistance Efforts</a:t>
            </a:r>
          </a:p>
          <a:p>
            <a:pPr marL="514350" indent="-514350">
              <a:buFont typeface="+mj-lt"/>
              <a:buAutoNum type="arabicPeriod"/>
            </a:pPr>
            <a:r>
              <a:rPr lang="en-US" dirty="0"/>
              <a:t>Plan of </a:t>
            </a:r>
            <a:r>
              <a:rPr lang="en-US" dirty="0" smtClean="0"/>
              <a:t>Operation</a:t>
            </a:r>
            <a:endParaRPr lang="en-US" dirty="0"/>
          </a:p>
          <a:p>
            <a:pPr marL="514350" indent="-514350">
              <a:buFont typeface="+mj-lt"/>
              <a:buAutoNum type="arabicPeriod"/>
            </a:pPr>
            <a:r>
              <a:rPr lang="en-US" dirty="0"/>
              <a:t>Capacity and Leveraging Resources</a:t>
            </a:r>
          </a:p>
          <a:p>
            <a:pPr marL="514350" indent="-514350">
              <a:buFont typeface="+mj-lt"/>
              <a:buAutoNum type="arabicPeriod"/>
            </a:pPr>
            <a:r>
              <a:rPr lang="en-US" dirty="0"/>
              <a:t>Implementation Timeline</a:t>
            </a:r>
          </a:p>
          <a:p>
            <a:pPr marL="514350" indent="-514350">
              <a:buFont typeface="+mj-lt"/>
              <a:buAutoNum type="arabicPeriod"/>
            </a:pPr>
            <a:r>
              <a:rPr lang="en-US" dirty="0"/>
              <a:t>Evaluation Plan</a:t>
            </a:r>
          </a:p>
          <a:p>
            <a:pPr marL="514350" indent="-514350">
              <a:buFont typeface="+mj-lt"/>
              <a:buAutoNum type="arabicPeriod"/>
            </a:pPr>
            <a:r>
              <a:rPr lang="en-US" dirty="0"/>
              <a:t>Supporting Documents</a:t>
            </a:r>
          </a:p>
        </p:txBody>
      </p:sp>
      <p:sp>
        <p:nvSpPr>
          <p:cNvPr id="4" name="Slide Number Placeholder 3">
            <a:extLst>
              <a:ext uri="{FF2B5EF4-FFF2-40B4-BE49-F238E27FC236}">
                <a16:creationId xmlns:a16="http://schemas.microsoft.com/office/drawing/2014/main" id="{38305F3B-480C-4EF1-9510-906F513BA8E0}"/>
              </a:ext>
            </a:extLst>
          </p:cNvPr>
          <p:cNvSpPr>
            <a:spLocks noGrp="1"/>
          </p:cNvSpPr>
          <p:nvPr>
            <p:ph type="sldNum" sz="quarter" idx="12"/>
          </p:nvPr>
        </p:nvSpPr>
        <p:spPr/>
        <p:txBody>
          <a:bodyPr/>
          <a:lstStyle/>
          <a:p>
            <a:fld id="{DEE5BC03-7CE3-4FE3-BC0A-0ACCA8AC1F24}" type="slidenum">
              <a:rPr lang="en-US" smtClean="0"/>
              <a:pPr/>
              <a:t>9</a:t>
            </a:fld>
            <a:endParaRPr lang="en-US" dirty="0"/>
          </a:p>
        </p:txBody>
      </p:sp>
    </p:spTree>
    <p:extLst>
      <p:ext uri="{BB962C8B-B14F-4D97-AF65-F5344CB8AC3E}">
        <p14:creationId xmlns:p14="http://schemas.microsoft.com/office/powerpoint/2010/main" val="1556126710"/>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98FFB89-CD0A-4600-B5B7-284311B06406}" vid="{A645EE94-F025-4290-8BAC-E89C32ADF84A}"/>
    </a:ext>
  </a:extLst>
</a:theme>
</file>

<file path=ppt/theme/theme2.xml><?xml version="1.0" encoding="utf-8"?>
<a:theme xmlns:a="http://schemas.openxmlformats.org/drawingml/2006/main" name="1_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ECA933C-E61D-4F0A-B8CC-7399F5DE585F}" vid="{FB695196-C725-406F-B47F-C1D50E497C3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4" ma:contentTypeDescription="Create a new document." ma:contentTypeScope="" ma:versionID="e364fc523c39ff84877964d62bb0c69e">
  <xsd:schema xmlns:xsd="http://www.w3.org/2001/XMLSchema" xmlns:xs="http://www.w3.org/2001/XMLSchema" xmlns:p="http://schemas.microsoft.com/office/2006/metadata/properties" xmlns:ns1="http://schemas.microsoft.com/sharepoint/v3" xmlns:ns2="686bc730-dfb5-4557-ac43-64e2aeb71117" xmlns:ns3="dbb9891f-5342-44b3-9004-2472729e727f" xmlns:ns4="http://schemas.microsoft.com/sharepoint/v4" targetNamespace="http://schemas.microsoft.com/office/2006/metadata/properties" ma:root="true" ma:fieldsID="b59568911a8627c463a330b5927c98aa" ns1:_="" ns2:_="" ns3:_="" ns4:_="">
    <xsd:import namespace="http://schemas.microsoft.com/sharepoint/v3"/>
    <xsd:import namespace="686bc730-dfb5-4557-ac43-64e2aeb71117"/>
    <xsd:import namespace="dbb9891f-5342-44b3-9004-2472729e727f"/>
    <xsd:import namespace="http://schemas.microsoft.com/sharepoint/v4"/>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Content_x0020_Owner xmlns="686bc730-dfb5-4557-ac43-64e2aeb71117">
      <UserInfo>
        <DisplayName>Katie Rose</DisplayName>
        <AccountId>178</AccountId>
        <AccountType/>
      </UserInfo>
    </Content_x0020_Owner>
    <IconOverlay xmlns="http://schemas.microsoft.com/sharepoint/v4" xsi:nil="true"/>
    <Menu_x0020_Group xmlns="686bc730-dfb5-4557-ac43-64e2aeb71117">Publications &amp; Printing</Menu_x0020_Group>
    <PublishingExpirationDate xmlns="http://schemas.microsoft.com/sharepoint/v3" xsi:nil="true"/>
    <PublishingStartDate xmlns="http://schemas.microsoft.com/sharepoint/v3" xsi:nil="true"/>
    <Category xmlns="686bc730-dfb5-4557-ac43-64e2aeb71117">SBCTC Templates</Category>
    <_dlc_DocId xmlns="dbb9891f-5342-44b3-9004-2472729e727f">Z7X6SQ3F62JH-64-60</_dlc_DocId>
    <_dlc_DocIdUrl xmlns="dbb9891f-5342-44b3-9004-2472729e727f">
      <Url>https://portal.sbctc.edu/sites/Intranet/publications/_layouts/15/DocIdRedir.aspx?ID=Z7X6SQ3F62JH-64-60</Url>
      <Description>Z7X6SQ3F62JH-64-60</Description>
    </_dlc_DocIdUrl>
  </documentManagement>
</p:properties>
</file>

<file path=customXml/itemProps1.xml><?xml version="1.0" encoding="utf-8"?>
<ds:datastoreItem xmlns:ds="http://schemas.openxmlformats.org/officeDocument/2006/customXml" ds:itemID="{CD5F824B-ED21-4DB4-913E-AC9EA07BECD4}">
  <ds:schemaRefs>
    <ds:schemaRef ds:uri="http://schemas.microsoft.com/sharepoint/v3/contenttype/forms"/>
  </ds:schemaRefs>
</ds:datastoreItem>
</file>

<file path=customXml/itemProps2.xml><?xml version="1.0" encoding="utf-8"?>
<ds:datastoreItem xmlns:ds="http://schemas.openxmlformats.org/officeDocument/2006/customXml" ds:itemID="{C5F84AC4-BFAE-47A4-8790-301A8B46D7CC}">
  <ds:schemaRefs>
    <ds:schemaRef ds:uri="http://schemas.microsoft.com/sharepoint/events"/>
  </ds:schemaRefs>
</ds:datastoreItem>
</file>

<file path=customXml/itemProps3.xml><?xml version="1.0" encoding="utf-8"?>
<ds:datastoreItem xmlns:ds="http://schemas.openxmlformats.org/officeDocument/2006/customXml" ds:itemID="{5DFCAF06-B281-46F1-9433-BE57D7AEA8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A170379E-069C-4252-B979-6B76F195F191}">
  <ds:schemaRefs>
    <ds:schemaRef ds:uri="http://schemas.microsoft.com/sharepoint/v4"/>
    <ds:schemaRef ds:uri="http://purl.org/dc/dcmitype/"/>
    <ds:schemaRef ds:uri="http://purl.org/dc/terms/"/>
    <ds:schemaRef ds:uri="http://schemas.openxmlformats.org/package/2006/metadata/core-properties"/>
    <ds:schemaRef ds:uri="http://schemas.microsoft.com/office/infopath/2007/PartnerControls"/>
    <ds:schemaRef ds:uri="http://purl.org/dc/elements/1.1/"/>
    <ds:schemaRef ds:uri="dbb9891f-5342-44b3-9004-2472729e727f"/>
    <ds:schemaRef ds:uri="http://schemas.microsoft.com/office/2006/documentManagement/types"/>
    <ds:schemaRef ds:uri="http://schemas.microsoft.com/office/2006/metadata/properties"/>
    <ds:schemaRef ds:uri="686bc730-dfb5-4557-ac43-64e2aeb71117"/>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4657</TotalTime>
  <Words>3773</Words>
  <Application>Microsoft Office PowerPoint</Application>
  <PresentationFormat>On-screen Show (4:3)</PresentationFormat>
  <Paragraphs>320</Paragraphs>
  <Slides>15</Slides>
  <Notes>15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Arial</vt:lpstr>
      <vt:lpstr>Calibri</vt:lpstr>
      <vt:lpstr>Franklin Gothic Book</vt:lpstr>
      <vt:lpstr>Franklin Gothic Medium</vt:lpstr>
      <vt:lpstr>Office Theme</vt:lpstr>
      <vt:lpstr>1_Office Theme</vt:lpstr>
      <vt:lpstr>WELCOME TO THE 2019-21 STUDENT EMERGENCY ASSISTANCE GRANT (SEAG) Program webinar</vt:lpstr>
      <vt:lpstr>2019-21 SEAG Program webinar</vt:lpstr>
      <vt:lpstr>SBCtC Staff Introductions</vt:lpstr>
      <vt:lpstr>Objectives</vt:lpstr>
      <vt:lpstr>SEAG Program Funding Overview</vt:lpstr>
      <vt:lpstr>Timeline</vt:lpstr>
      <vt:lpstr>SEAG Program Principles &amp; Requirements</vt:lpstr>
      <vt:lpstr>SEAG Program Delivery model</vt:lpstr>
      <vt:lpstr>Application Sections</vt:lpstr>
      <vt:lpstr>Budget Details</vt:lpstr>
      <vt:lpstr>Uploading supporting documents</vt:lpstr>
      <vt:lpstr>Data &amp; Reporting Requirements</vt:lpstr>
      <vt:lpstr>Online Grant Management system Questions</vt:lpstr>
      <vt:lpstr>Q&amp;A Process</vt:lpstr>
      <vt:lpstr>Questions &amp; 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IELCE I-BEST Webinar Presentation</dc:title>
  <dc:creator>SBCTC</dc:creator>
  <cp:keywords>SBCTC, ielce, i-best, webinar, grant, beda</cp:keywords>
  <cp:lastModifiedBy>Dylan Jilek</cp:lastModifiedBy>
  <cp:revision>193</cp:revision>
  <cp:lastPrinted>2019-09-25T20:28:30Z</cp:lastPrinted>
  <dcterms:created xsi:type="dcterms:W3CDTF">2018-05-24T23:21:12Z</dcterms:created>
  <dcterms:modified xsi:type="dcterms:W3CDTF">2019-09-26T16:22:32Z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dd1dc9d0-b599-4e44-a800-d2570dbbc0e7</vt:lpwstr>
  </property>
</Properties>
</file>