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1"/>
  </p:sldMasterIdLst>
  <p:notesMasterIdLst>
    <p:notesMasterId r:id="rId21"/>
  </p:notesMasterIdLst>
  <p:handoutMasterIdLst>
    <p:handoutMasterId r:id="rId22"/>
  </p:handoutMasterIdLst>
  <p:sldIdLst>
    <p:sldId id="279" r:id="rId2"/>
    <p:sldId id="261" r:id="rId3"/>
    <p:sldId id="262" r:id="rId4"/>
    <p:sldId id="263" r:id="rId5"/>
    <p:sldId id="280" r:id="rId6"/>
    <p:sldId id="264" r:id="rId7"/>
    <p:sldId id="281" r:id="rId8"/>
    <p:sldId id="275" r:id="rId9"/>
    <p:sldId id="274" r:id="rId10"/>
    <p:sldId id="276" r:id="rId11"/>
    <p:sldId id="277" r:id="rId12"/>
    <p:sldId id="266" r:id="rId13"/>
    <p:sldId id="278" r:id="rId14"/>
    <p:sldId id="267" r:id="rId15"/>
    <p:sldId id="268" r:id="rId16"/>
    <p:sldId id="270" r:id="rId17"/>
    <p:sldId id="271" r:id="rId18"/>
    <p:sldId id="272" r:id="rId19"/>
    <p:sldId id="273"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7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78207" autoAdjust="0"/>
  </p:normalViewPr>
  <p:slideViewPr>
    <p:cSldViewPr snapToGrid="0">
      <p:cViewPr varScale="1">
        <p:scale>
          <a:sx n="58" d="100"/>
          <a:sy n="58" d="100"/>
        </p:scale>
        <p:origin x="2008" y="40"/>
      </p:cViewPr>
      <p:guideLst/>
    </p:cSldViewPr>
  </p:slideViewPr>
  <p:notesTextViewPr>
    <p:cViewPr>
      <p:scale>
        <a:sx n="1" d="1"/>
        <a:sy n="1" d="1"/>
      </p:scale>
      <p:origin x="0" y="0"/>
    </p:cViewPr>
  </p:notesTextViewPr>
  <p:notesViewPr>
    <p:cSldViewPr snapToGrid="0">
      <p:cViewPr varScale="1">
        <p:scale>
          <a:sx n="69" d="100"/>
          <a:sy n="69" d="100"/>
        </p:scale>
        <p:origin x="326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A7D8E9-3331-4291-9F17-3FF41B935400}" type="datetimeFigureOut">
              <a:rPr lang="en-US" smtClean="0"/>
              <a:t>3/1/2022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6DBB64-96D6-42B0-8680-D8E44BBF474E}" type="datetimeFigureOut">
              <a:rPr lang="en-US" smtClean="0"/>
              <a:t>3/1/2022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Introductions</a:t>
            </a:r>
          </a:p>
          <a:p>
            <a:endParaRPr lang="en-US" dirty="0"/>
          </a:p>
          <a:p>
            <a:r>
              <a:rPr lang="en-US" dirty="0"/>
              <a:t>Carolyn</a:t>
            </a:r>
          </a:p>
          <a:p>
            <a:endParaRPr lang="en-US" dirty="0"/>
          </a:p>
          <a:p>
            <a:r>
              <a:rPr lang="en-US" baseline="0" dirty="0"/>
              <a:t>(Kari) Hi, I’m Kari Kauffman, a program coordinator with SBCTC. I am available to answer any questions about working on and submitting your application in OGMS, the Online Grant Management System. </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37840863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16</a:t>
            </a:fld>
            <a:endParaRPr lang="en-US"/>
          </a:p>
        </p:txBody>
      </p:sp>
    </p:spTree>
    <p:extLst>
      <p:ext uri="{BB962C8B-B14F-4D97-AF65-F5344CB8AC3E}">
        <p14:creationId xmlns:p14="http://schemas.microsoft.com/office/powerpoint/2010/main" val="3468026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17</a:t>
            </a:fld>
            <a:endParaRPr lang="en-US"/>
          </a:p>
        </p:txBody>
      </p:sp>
    </p:spTree>
    <p:extLst>
      <p:ext uri="{BB962C8B-B14F-4D97-AF65-F5344CB8AC3E}">
        <p14:creationId xmlns:p14="http://schemas.microsoft.com/office/powerpoint/2010/main" val="4190217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18</a:t>
            </a:fld>
            <a:endParaRPr lang="en-US"/>
          </a:p>
        </p:txBody>
      </p:sp>
    </p:spTree>
    <p:extLst>
      <p:ext uri="{BB962C8B-B14F-4D97-AF65-F5344CB8AC3E}">
        <p14:creationId xmlns:p14="http://schemas.microsoft.com/office/powerpoint/2010/main" val="11109280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19</a:t>
            </a:fld>
            <a:endParaRPr lang="en-US"/>
          </a:p>
        </p:txBody>
      </p:sp>
    </p:spTree>
    <p:extLst>
      <p:ext uri="{BB962C8B-B14F-4D97-AF65-F5344CB8AC3E}">
        <p14:creationId xmlns:p14="http://schemas.microsoft.com/office/powerpoint/2010/main" val="1908762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(Kari)</a:t>
            </a:r>
          </a:p>
          <a:p>
            <a:pPr lvl="0"/>
            <a:r>
              <a:rPr lang="en-US" sz="1200" kern="1200" dirty="0">
                <a:solidFill>
                  <a:schemeClr val="tx1"/>
                </a:solidFill>
                <a:effectLst/>
                <a:latin typeface="+mn-lt"/>
                <a:ea typeface="+mn-ea"/>
                <a:cs typeface="+mn-cs"/>
              </a:rPr>
              <a:t>Let’s start by talking about the budget template and what we are looking for in each of the categories.</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This</a:t>
            </a:r>
            <a:r>
              <a:rPr lang="en-US" sz="1200" kern="1200" baseline="0" dirty="0">
                <a:solidFill>
                  <a:schemeClr val="tx1"/>
                </a:solidFill>
                <a:effectLst/>
                <a:latin typeface="+mn-lt"/>
                <a:ea typeface="+mn-ea"/>
                <a:cs typeface="+mn-cs"/>
              </a:rPr>
              <a:t> funding opportunity has two</a:t>
            </a:r>
            <a:r>
              <a:rPr lang="en-US" sz="1200" kern="1200" dirty="0">
                <a:solidFill>
                  <a:schemeClr val="tx1"/>
                </a:solidFill>
                <a:effectLst/>
                <a:latin typeface="+mn-lt"/>
                <a:ea typeface="+mn-ea"/>
                <a:cs typeface="+mn-cs"/>
              </a:rPr>
              <a:t> main budget categories.  For accounting,</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tracking, and reporting purposes, it’s critical that things are budgeted on the correct budget lines and in the correct budget cells.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Administration</a:t>
            </a:r>
            <a:r>
              <a:rPr lang="en-US" sz="1200" kern="1200" dirty="0">
                <a:solidFill>
                  <a:schemeClr val="tx1"/>
                </a:solidFill>
                <a:effectLst/>
                <a:latin typeface="+mn-lt"/>
                <a:ea typeface="+mn-ea"/>
                <a:cs typeface="+mn-cs"/>
              </a:rPr>
              <a:t> line is where you can budget up to 10% of the grant total for administrative expenses related to your program.  These would include administrative requirements for this funding opportunity (like completing application materials and reports), monitoring budgets, supervision of staff or faculty and associated expenses.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a:t>
            </a:r>
            <a:r>
              <a:rPr lang="en-US" sz="1200" b="1" kern="1200" dirty="0">
                <a:solidFill>
                  <a:schemeClr val="tx1"/>
                </a:solidFill>
                <a:effectLst/>
                <a:latin typeface="+mn-lt"/>
                <a:ea typeface="+mn-ea"/>
                <a:cs typeface="+mn-cs"/>
              </a:rPr>
              <a:t>General </a:t>
            </a:r>
            <a:r>
              <a:rPr lang="en-US" sz="1200" b="0" kern="1200" dirty="0">
                <a:solidFill>
                  <a:schemeClr val="tx1"/>
                </a:solidFill>
                <a:effectLst/>
                <a:latin typeface="+mn-lt"/>
                <a:ea typeface="+mn-ea"/>
                <a:cs typeface="+mn-cs"/>
              </a:rPr>
              <a:t>line should account for the bulk of your budget, based on the bullet points above. Allowable expenses include salary and benefits, goods and services, travel, contracts, and capital outlays – all in support of your proposed project. Proposed expenditures must be allowable uses of state funds per WAC 292-110-010. </a:t>
            </a:r>
            <a:endParaRPr lang="en-US" sz="1200" kern="1200" dirty="0">
              <a:solidFill>
                <a:schemeClr val="tx1"/>
              </a:solidFill>
              <a:effectLst/>
              <a:latin typeface="+mn-lt"/>
              <a:ea typeface="+mn-ea"/>
              <a:cs typeface="+mn-cs"/>
            </a:endParaRPr>
          </a:p>
          <a:p>
            <a:endParaRPr lang="en-US" dirty="0"/>
          </a:p>
          <a:p>
            <a:r>
              <a:rPr lang="en-US" b="1" dirty="0">
                <a:solidFill>
                  <a:srgbClr val="FF0000"/>
                </a:solidFill>
              </a:rPr>
              <a:t>CAROLYN will cover this in previous slide. </a:t>
            </a:r>
            <a:r>
              <a:rPr lang="en-US" dirty="0">
                <a:solidFill>
                  <a:srgbClr val="FF0000"/>
                </a:solidFill>
              </a:rPr>
              <a:t>We have released the 2022-23 application under the constraints of the current program budget, which is 1,500,000 for the 22-23 state fiscal year. </a:t>
            </a:r>
            <a:r>
              <a:rPr lang="en-US" sz="1200" b="0" i="0" u="none" strike="noStrike" kern="1200" baseline="0" dirty="0">
                <a:solidFill>
                  <a:srgbClr val="FF0000"/>
                </a:solidFill>
                <a:latin typeface="+mn-lt"/>
                <a:ea typeface="+mn-ea"/>
                <a:cs typeface="+mn-cs"/>
              </a:rPr>
              <a:t>The SBCTC will fund projects in the range of $50,000 to $150,000 per proposal. A project that includes more than one community or technical college may apply for funding in excess of $150,000. Consortium proposals may not exceed $500,000. </a:t>
            </a:r>
            <a:endParaRPr lang="en-US" dirty="0">
              <a:solidFill>
                <a:srgbClr val="FF0000"/>
              </a:solidFill>
            </a:endParaRPr>
          </a:p>
          <a:p>
            <a:endParaRPr lang="en-US" dirty="0"/>
          </a:p>
          <a:p>
            <a:r>
              <a:rPr lang="en-US" dirty="0"/>
              <a:t>Funding for approved applications will be allocated to colleges for each fiscal year. Note that for FY22, funds do not extend beyond the end of the fiscal year (June 30, 2022). Funds for FY23 become available July 1, 2023. Work with your business office or grants office to access these funds.  </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8</a:t>
            </a:fld>
            <a:endParaRPr lang="en-US"/>
          </a:p>
        </p:txBody>
      </p:sp>
    </p:spTree>
    <p:extLst>
      <p:ext uri="{BB962C8B-B14F-4D97-AF65-F5344CB8AC3E}">
        <p14:creationId xmlns:p14="http://schemas.microsoft.com/office/powerpoint/2010/main" val="4084002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(Kari)</a:t>
            </a:r>
          </a:p>
          <a:p>
            <a:endParaRPr lang="en-US" dirty="0"/>
          </a:p>
          <a:p>
            <a:r>
              <a:rPr lang="en-US" dirty="0"/>
              <a:t>We’ll now address some frequently</a:t>
            </a:r>
            <a:r>
              <a:rPr lang="en-US" baseline="0" dirty="0"/>
              <a:t> asked questions about the Online Grant Management System (OGMS), located at ogms.sbctc.edu.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You’ll apply for this funding in OGMS. If you don’t have an account, you’ll need to contact your college’s OGMS Security Contact. They will create you an account – SBCTC staff cannot create OGMS accounts for college faculty and staff. The list of Security Contacts is linked in the slide – we will make the PowerPoint available after the presentation.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If you already have an OGMS account, you still need to contact your OGMS Security Contact for access to the 2022-23 Workforce Development Funds application.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r>
              <a:rPr lang="en-US" dirty="0"/>
              <a:t>Should you have questions about</a:t>
            </a:r>
            <a:r>
              <a:rPr lang="en-US" baseline="0" dirty="0"/>
              <a:t> how to apply for the funding in OGMS, or have other OGMS related questions, please see the User Manual under the How To tab in OGMS first. Links are available in the slide.</a:t>
            </a:r>
          </a:p>
          <a:p>
            <a:r>
              <a:rPr lang="en-US" baseline="0" dirty="0"/>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Most frequently asked OGMS questions will be answered in the User Manual. </a:t>
            </a:r>
            <a:endParaRPr lang="en-US" baseline="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a:t>If your question is not addressed in the manual, start by contacting your organization’s OGMS Security Contact. </a:t>
            </a:r>
          </a:p>
          <a:p>
            <a:pPr marL="628650" lvl="1" indent="-171450">
              <a:buFont typeface="Arial" panose="020B0604020202020204" pitchFamily="34" charset="0"/>
              <a:buChar char="•"/>
            </a:pPr>
            <a:r>
              <a:rPr lang="en-US" baseline="0" dirty="0"/>
              <a:t>If your Security Contact cannot help, contact Kari Kauffman at the State Board via email (linked in the slide), by phone at 360-704-1021. </a:t>
            </a:r>
            <a:endParaRPr lang="en-US" dirty="0"/>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9</a:t>
            </a:fld>
            <a:endParaRPr lang="en-US"/>
          </a:p>
        </p:txBody>
      </p:sp>
    </p:spTree>
    <p:extLst>
      <p:ext uri="{BB962C8B-B14F-4D97-AF65-F5344CB8AC3E}">
        <p14:creationId xmlns:p14="http://schemas.microsoft.com/office/powerpoint/2010/main" val="641181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a:t>
            </a:r>
          </a:p>
          <a:p>
            <a:endParaRPr lang="en-US" dirty="0"/>
          </a:p>
          <a:p>
            <a:r>
              <a:rPr lang="en-US" dirty="0"/>
              <a:t>(Kari) </a:t>
            </a:r>
          </a:p>
          <a:p>
            <a:endParaRPr lang="en-US" dirty="0"/>
          </a:p>
          <a:p>
            <a:r>
              <a:rPr lang="en-US" baseline="0" dirty="0"/>
              <a:t>If you’ve forgotten your OGMS username and password, you can contact your OGMS Security Contact for your username. They probably won’t have your password, but you can use the “Retrieve my password” feature on the login screen to have OGMS email your password to you. It should email your password to you about 30 seconds after you request it. 	</a:t>
            </a:r>
          </a:p>
          <a:p>
            <a:pPr marL="181225" indent="-181225">
              <a:buFont typeface="Arial" panose="020B0604020202020204" pitchFamily="34" charset="0"/>
              <a:buChar char="•"/>
            </a:pPr>
            <a:r>
              <a:rPr lang="en-US" baseline="0" dirty="0"/>
              <a:t>If you don’t receive the email in about 2 minutes, check your spam or junk email folder. If it’s not there, double check with your Security Contact to make sure the email address associated with your OGMS user account is correct. As schools update email addresses, OGMS Security Contacts don’t always remember to update user accounts at their college. </a:t>
            </a:r>
          </a:p>
          <a:p>
            <a:endParaRPr lang="en-US" baseline="0" dirty="0"/>
          </a:p>
          <a:p>
            <a:r>
              <a:rPr lang="en-US" baseline="0" dirty="0"/>
              <a:t>Once you have access to the FY23 application, you can create a new grant application in the “Available Grants” section of OGMS. After you log in, you’ll see a list of grant applications you have access to near the top of your screen. A little farther down, you’ll see available grants that you can create a new application for. Locate the Workforce Development Funds application (it may be the only one you can see), and click the Create New Application button. </a:t>
            </a:r>
          </a:p>
          <a:p>
            <a:pPr marL="181225" indent="-181225">
              <a:buFont typeface="Arial" panose="020B0604020202020204" pitchFamily="34" charset="0"/>
              <a:buChar char="•"/>
            </a:pPr>
            <a:r>
              <a:rPr lang="en-US" baseline="0" dirty="0"/>
              <a:t>Only go through this process once. After you create your application, the grant application will be in the FY23 screen of OGMS. </a:t>
            </a:r>
          </a:p>
          <a:p>
            <a:pPr marL="181225" indent="-181225">
              <a:buFont typeface="Arial" panose="020B0604020202020204" pitchFamily="34" charset="0"/>
              <a:buChar char="•"/>
            </a:pPr>
            <a:endParaRPr lang="en-US" baseline="0" dirty="0"/>
          </a:p>
          <a:p>
            <a:r>
              <a:rPr lang="en-US" baseline="0" dirty="0"/>
              <a:t>If you don’t see the application anywhere, contact your college’s OGMS Security Contact. </a:t>
            </a:r>
          </a:p>
          <a:p>
            <a:endParaRPr lang="en-US" baseline="0" dirty="0"/>
          </a:p>
          <a:p>
            <a:r>
              <a:rPr lang="en-US" baseline="0" dirty="0"/>
              <a:t>OGMS has a security feature where after </a:t>
            </a:r>
            <a:r>
              <a:rPr lang="en-US" dirty="0"/>
              <a:t>20 minutes of inactivity, OGMS will log you out. OGMS only counts clicking the save button and clicking from one screen to another as activity. Typing doesn’t count as activity. Neither does clicking check boxes or radio buttons. </a:t>
            </a:r>
          </a:p>
          <a:p>
            <a:pPr marL="181225" indent="-181225">
              <a:buFont typeface="Arial" panose="020B0604020202020204" pitchFamily="34" charset="0"/>
              <a:buChar char="•"/>
            </a:pPr>
            <a:r>
              <a:rPr lang="en-US" dirty="0"/>
              <a:t>The good news is that at the 15 minute mark, OGMS has a popup window that comes up and lets you know you need to save or you’ll be logged out and lose all the work you’ve done since you last saved. FYI, your browser may block the popup window, so make sure to save frequently. </a:t>
            </a:r>
            <a:endParaRPr lang="en-US" baseline="0" dirty="0"/>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10</a:t>
            </a:fld>
            <a:endParaRPr lang="en-US"/>
          </a:p>
        </p:txBody>
      </p:sp>
    </p:spTree>
    <p:extLst>
      <p:ext uri="{BB962C8B-B14F-4D97-AF65-F5344CB8AC3E}">
        <p14:creationId xmlns:p14="http://schemas.microsoft.com/office/powerpoint/2010/main" val="204541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endParaRPr lang="en-US" dirty="0"/>
          </a:p>
          <a:p>
            <a:r>
              <a:rPr lang="en-US" dirty="0"/>
              <a:t>(Kari)</a:t>
            </a:r>
          </a:p>
          <a:p>
            <a:endParaRPr lang="en-US" dirty="0"/>
          </a:p>
          <a:p>
            <a:r>
              <a:rPr lang="en-US" dirty="0"/>
              <a:t>Now that you know how to log into OGMS and find the application, let’s walk through sections of the application. The first section is the Applicant Info Screen.  </a:t>
            </a:r>
          </a:p>
          <a:p>
            <a:pPr marL="181225" indent="-181225">
              <a:buFont typeface="Arial" panose="020B0604020202020204" pitchFamily="34" charset="0"/>
              <a:buChar char="•"/>
            </a:pPr>
            <a:r>
              <a:rPr lang="en-US" dirty="0"/>
              <a:t>This is where you enter your contact info. Both contacts listed here will get emails from OGMS. Please be sure that the person listed first is the person who will be the main grant contact all year long should the allocation get funded.  </a:t>
            </a:r>
          </a:p>
          <a:p>
            <a:pPr marL="664488" lvl="1" indent="-181225">
              <a:buFont typeface="Arial" panose="020B0604020202020204" pitchFamily="34" charset="0"/>
              <a:buChar char="•"/>
            </a:pPr>
            <a:r>
              <a:rPr lang="en-US" dirty="0"/>
              <a:t>It’s entirely possible that your college will require you to put someone from the grants office in either the primary or secondary contact field. Please check in with them about this!   </a:t>
            </a:r>
          </a:p>
          <a:p>
            <a:pPr marL="181225" indent="-181225">
              <a:buFont typeface="Arial" panose="020B0604020202020204" pitchFamily="34" charset="0"/>
              <a:buChar char="•"/>
            </a:pPr>
            <a:r>
              <a:rPr lang="en-US" dirty="0"/>
              <a:t>Also, be very careful when entering your email address. If you have a typo in your email address, you won’t get the automated emails from OGMS. These are the emails that tell you if your application has been returned and needs modifications, and other pertinent things.  </a:t>
            </a:r>
          </a:p>
          <a:p>
            <a:pPr marL="181225" indent="-181225">
              <a:buFont typeface="Arial" panose="020B0604020202020204" pitchFamily="34" charset="0"/>
              <a:buChar char="•"/>
            </a:pPr>
            <a:r>
              <a:rPr lang="en-US" dirty="0"/>
              <a:t>Please add OGMS to your contact list as a safe sender, so you can receive our notifications.</a:t>
            </a:r>
          </a:p>
          <a:p>
            <a:pPr lvl="0"/>
            <a:endParaRPr lang="en-US" dirty="0"/>
          </a:p>
          <a:p>
            <a:pPr defTabSz="966529">
              <a:defRPr/>
            </a:pPr>
            <a:r>
              <a:rPr lang="en-US" dirty="0"/>
              <a:t>In your application, you’ll see a link off to the right side of your screen.  This is the Grant Info section of the application and is where you’ll find the program guidelines documents.  Please visit that link and read through the documents to get the scoop on what’s allowed in these allocations, who to contact for info, timeline, deadlines, etc.  Clicking on this Grant Info tab opens another screen, so to get back to your application, you will need to close out the window (or tab, depending on your browser), or select the window you were working in. </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11</a:t>
            </a:fld>
            <a:endParaRPr lang="en-US"/>
          </a:p>
        </p:txBody>
      </p:sp>
    </p:spTree>
    <p:extLst>
      <p:ext uri="{BB962C8B-B14F-4D97-AF65-F5344CB8AC3E}">
        <p14:creationId xmlns:p14="http://schemas.microsoft.com/office/powerpoint/2010/main" val="3832348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12</a:t>
            </a:fld>
            <a:endParaRPr lang="en-US"/>
          </a:p>
        </p:txBody>
      </p:sp>
    </p:spTree>
    <p:extLst>
      <p:ext uri="{BB962C8B-B14F-4D97-AF65-F5344CB8AC3E}">
        <p14:creationId xmlns:p14="http://schemas.microsoft.com/office/powerpoint/2010/main" val="36499946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a:t>
            </a:r>
          </a:p>
          <a:p>
            <a:endParaRPr lang="en-US" dirty="0"/>
          </a:p>
          <a:p>
            <a:r>
              <a:rPr lang="en-US" dirty="0"/>
              <a:t>(Kari)</a:t>
            </a:r>
          </a:p>
          <a:p>
            <a:endParaRPr lang="en-US" dirty="0"/>
          </a:p>
          <a:p>
            <a:pPr lvl="0"/>
            <a:r>
              <a:rPr lang="en-US" sz="1200" kern="1200" dirty="0">
                <a:solidFill>
                  <a:schemeClr val="tx1"/>
                </a:solidFill>
                <a:effectLst/>
                <a:latin typeface="+mn-lt"/>
                <a:ea typeface="+mn-ea"/>
                <a:cs typeface="+mn-cs"/>
              </a:rPr>
              <a:t>This allocation’s assurances documents are located in the Assurances tab. You will need to click on the</a:t>
            </a:r>
            <a:r>
              <a:rPr lang="en-US" sz="1200" kern="1200" baseline="0" dirty="0">
                <a:solidFill>
                  <a:schemeClr val="tx1"/>
                </a:solidFill>
                <a:effectLst/>
                <a:latin typeface="+mn-lt"/>
                <a:ea typeface="+mn-ea"/>
                <a:cs typeface="+mn-cs"/>
              </a:rPr>
              <a:t> 2022-23 Assurances</a:t>
            </a:r>
            <a:r>
              <a:rPr lang="en-US" sz="1200" kern="1200" dirty="0">
                <a:solidFill>
                  <a:schemeClr val="tx1"/>
                </a:solidFill>
                <a:effectLst/>
                <a:latin typeface="+mn-lt"/>
                <a:ea typeface="+mn-ea"/>
                <a:cs typeface="+mn-cs"/>
              </a:rPr>
              <a:t> document, this will open another window where you can print or download the assurances document for completion and proper signature. </a:t>
            </a:r>
          </a:p>
          <a:p>
            <a:pPr lvl="0"/>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This will need to be uploaded as an attachment to consider your application complete. You’ll upload this to Attachments section. </a:t>
            </a:r>
            <a:endParaRPr lang="en-US" dirty="0"/>
          </a:p>
          <a:p>
            <a:endParaRPr lang="en-US" dirty="0"/>
          </a:p>
          <a:p>
            <a:pPr lvl="0"/>
            <a:r>
              <a:rPr lang="en-US" dirty="0"/>
              <a:t>You’ll upload the assurances in the Attachments tab, which is on the right side of the OGMS screen. </a:t>
            </a:r>
          </a:p>
          <a:p>
            <a:pPr lvl="0"/>
            <a:r>
              <a:rPr lang="en-US" dirty="0"/>
              <a:t>Select the Attachments tab, then simply click the Choose File button, and find the document you wish to upload. Then click the Upload Attachment button. If you’ve chosen the wrong file, you can click the Reset button to remove your file. </a:t>
            </a:r>
          </a:p>
          <a:p>
            <a:pPr marL="664488" lvl="1" indent="-181225">
              <a:buFont typeface="Arial" panose="020B0604020202020204" pitchFamily="34" charset="0"/>
              <a:buChar char="•"/>
            </a:pPr>
            <a:r>
              <a:rPr lang="en-US" dirty="0"/>
              <a:t>You can’t delete files once they’ve been uploaded. Don’t worry – we’ll simply consider the most recently uploaded file as the file you intended to upload. Or, you can email us and let us know which file you mean for us to use</a:t>
            </a:r>
          </a:p>
          <a:p>
            <a:endParaRPr lang="en-US" dirty="0"/>
          </a:p>
        </p:txBody>
      </p:sp>
      <p:sp>
        <p:nvSpPr>
          <p:cNvPr id="4" name="Slide Number Placeholder 3"/>
          <p:cNvSpPr>
            <a:spLocks noGrp="1"/>
          </p:cNvSpPr>
          <p:nvPr>
            <p:ph type="sldNum" sz="quarter" idx="5"/>
          </p:nvPr>
        </p:nvSpPr>
        <p:spPr/>
        <p:txBody>
          <a:bodyPr/>
          <a:lstStyle/>
          <a:p>
            <a:fld id="{87384A02-D147-49A8-A06D-A5C08FF69055}" type="slidenum">
              <a:rPr lang="en-US" smtClean="0"/>
              <a:t>13</a:t>
            </a:fld>
            <a:endParaRPr lang="en-US"/>
          </a:p>
        </p:txBody>
      </p:sp>
    </p:spTree>
    <p:extLst>
      <p:ext uri="{BB962C8B-B14F-4D97-AF65-F5344CB8AC3E}">
        <p14:creationId xmlns:p14="http://schemas.microsoft.com/office/powerpoint/2010/main" val="19991367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14</a:t>
            </a:fld>
            <a:endParaRPr lang="en-US"/>
          </a:p>
        </p:txBody>
      </p:sp>
    </p:spTree>
    <p:extLst>
      <p:ext uri="{BB962C8B-B14F-4D97-AF65-F5344CB8AC3E}">
        <p14:creationId xmlns:p14="http://schemas.microsoft.com/office/powerpoint/2010/main" val="28228288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staff</a:t>
            </a:r>
          </a:p>
        </p:txBody>
      </p:sp>
      <p:sp>
        <p:nvSpPr>
          <p:cNvPr id="4" name="Slide Number Placeholder 3"/>
          <p:cNvSpPr>
            <a:spLocks noGrp="1"/>
          </p:cNvSpPr>
          <p:nvPr>
            <p:ph type="sldNum" sz="quarter" idx="5"/>
          </p:nvPr>
        </p:nvSpPr>
        <p:spPr/>
        <p:txBody>
          <a:bodyPr/>
          <a:lstStyle/>
          <a:p>
            <a:fld id="{87384A02-D147-49A8-A06D-A5C08FF69055}" type="slidenum">
              <a:rPr lang="en-US" smtClean="0"/>
              <a:t>15</a:t>
            </a:fld>
            <a:endParaRPr lang="en-US"/>
          </a:p>
        </p:txBody>
      </p:sp>
    </p:spTree>
    <p:extLst>
      <p:ext uri="{BB962C8B-B14F-4D97-AF65-F5344CB8AC3E}">
        <p14:creationId xmlns:p14="http://schemas.microsoft.com/office/powerpoint/2010/main" val="30157629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dirty="0"/>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dirty="0"/>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dirty="0"/>
              <a:t>Presenter(s)</a:t>
            </a:r>
            <a:br>
              <a:rPr lang="en-US" dirty="0"/>
            </a:br>
            <a:r>
              <a:rPr lang="en-US" dirty="0"/>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3/1/2022</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3/1/2022</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inal Slide">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hasCustomPrompt="1"/>
          </p:nvPr>
        </p:nvSpPr>
        <p:spPr>
          <a:xfrm>
            <a:off x="628650" y="1476958"/>
            <a:ext cx="7886700" cy="611619"/>
          </a:xfrm>
          <a:prstGeom prst="rect">
            <a:avLst/>
          </a:prstGeom>
        </p:spPr>
        <p:txBody>
          <a:bodyPr/>
          <a:lstStyle>
            <a:lvl1pPr>
              <a:defRPr sz="3500" cap="all" baseline="0">
                <a:solidFill>
                  <a:srgbClr val="003764"/>
                </a:solidFill>
              </a:defRPr>
            </a:lvl1pPr>
          </a:lstStyle>
          <a:p>
            <a:r>
              <a:rPr lang="en-US" dirty="0"/>
              <a:t>Final Slide</a:t>
            </a:r>
          </a:p>
        </p:txBody>
      </p:sp>
      <p:sp>
        <p:nvSpPr>
          <p:cNvPr id="7" name="Text Placeholder 6"/>
          <p:cNvSpPr>
            <a:spLocks noGrp="1"/>
          </p:cNvSpPr>
          <p:nvPr>
            <p:ph type="body" sz="quarter" idx="10" hasCustomPrompt="1"/>
          </p:nvPr>
        </p:nvSpPr>
        <p:spPr>
          <a:xfrm>
            <a:off x="628650" y="2265367"/>
            <a:ext cx="7886700" cy="3428855"/>
          </a:xfrm>
          <a:prstGeom prst="rect">
            <a:avLst/>
          </a:prstGeom>
        </p:spPr>
        <p:txBody>
          <a:bodyPr/>
          <a:lstStyle>
            <a:lvl1pPr marL="457200" marR="0" indent="-457200" algn="l" defTabSz="685766" rtl="0" eaLnBrk="1" fontAlgn="auto" latinLnBrk="0" hangingPunct="1">
              <a:lnSpc>
                <a:spcPct val="90000"/>
              </a:lnSpc>
              <a:spcBef>
                <a:spcPts val="750"/>
              </a:spcBef>
              <a:spcAft>
                <a:spcPts val="0"/>
              </a:spcAft>
              <a:buClrTx/>
              <a:buSzTx/>
              <a:buFont typeface="Arial" panose="020B0604020202020204" pitchFamily="34" charset="0"/>
              <a:buChar char="•"/>
              <a:tabLst/>
              <a:defRPr baseline="0">
                <a:solidFill>
                  <a:srgbClr val="003764"/>
                </a:solidFill>
              </a:defRPr>
            </a:lvl1pPr>
            <a:lvl2pPr marL="342884" indent="0">
              <a:buNone/>
              <a:defRPr>
                <a:solidFill>
                  <a:srgbClr val="003764"/>
                </a:solidFill>
              </a:defRPr>
            </a:lvl2pPr>
          </a:lstStyle>
          <a:p>
            <a:pPr marL="0" marR="0" lvl="0" indent="0" algn="l" defTabSz="685766" rtl="0" eaLnBrk="1" fontAlgn="auto" latinLnBrk="0" hangingPunct="1">
              <a:lnSpc>
                <a:spcPct val="90000"/>
              </a:lnSpc>
              <a:spcBef>
                <a:spcPts val="750"/>
              </a:spcBef>
              <a:spcAft>
                <a:spcPts val="0"/>
              </a:spcAft>
              <a:buClrTx/>
              <a:buSzTx/>
              <a:buFont typeface="Arial" panose="020B0604020202020204" pitchFamily="34" charset="0"/>
              <a:buNone/>
              <a:tabLst/>
              <a:defRPr/>
            </a:pPr>
            <a:r>
              <a:rPr lang="en-US" dirty="0"/>
              <a:t>Always use a Final Slide in order to include the Creative Commons footer language in the presentation.</a:t>
            </a:r>
            <a:br>
              <a:rPr lang="en-US" dirty="0"/>
            </a:br>
            <a:r>
              <a:rPr lang="en-US" dirty="0"/>
              <a:t>Ideas for the slide: Contact information; “Thank you;” “Questions?”</a:t>
            </a:r>
          </a:p>
        </p:txBody>
      </p:sp>
      <p:pic>
        <p:nvPicPr>
          <p:cNvPr id="14" name="Picture 13" descr="CC. Creative Commons license, attribution alone">
            <a:extLst>
              <a:ext uri="{FF2B5EF4-FFF2-40B4-BE49-F238E27FC236}">
                <a16:creationId xmlns:a16="http://schemas.microsoft.com/office/drawing/2014/main" id="{55C0BD8F-0D00-4252-96EA-53CD70683007}"/>
              </a:ext>
            </a:extLst>
          </p:cNvPr>
          <p:cNvPicPr>
            <a:picLocks noChangeAspect="1"/>
          </p:cNvPicPr>
          <p:nvPr userDrawn="1"/>
        </p:nvPicPr>
        <p:blipFill>
          <a:blip r:embed="rId4"/>
          <a:stretch>
            <a:fillRect/>
          </a:stretch>
        </p:blipFill>
        <p:spPr>
          <a:xfrm>
            <a:off x="628650" y="6399147"/>
            <a:ext cx="835224" cy="298730"/>
          </a:xfrm>
          <a:prstGeom prst="rect">
            <a:avLst/>
          </a:prstGeom>
        </p:spPr>
      </p:pic>
      <p:sp>
        <p:nvSpPr>
          <p:cNvPr id="10" name="TextBox 9">
            <a:extLst>
              <a:ext uri="{FF2B5EF4-FFF2-40B4-BE49-F238E27FC236}">
                <a16:creationId xmlns:a16="http://schemas.microsoft.com/office/drawing/2014/main" id="{AD9A014E-7345-4161-B6F8-70E7EA234759}"/>
              </a:ext>
            </a:extLst>
          </p:cNvPr>
          <p:cNvSpPr txBox="1"/>
          <p:nvPr userDrawn="1"/>
        </p:nvSpPr>
        <p:spPr>
          <a:xfrm>
            <a:off x="1454322" y="6445499"/>
            <a:ext cx="3784962" cy="207749"/>
          </a:xfrm>
          <a:prstGeom prst="rect">
            <a:avLst/>
          </a:prstGeom>
          <a:noFill/>
        </p:spPr>
        <p:txBody>
          <a:bodyPr wrap="square" rtlCol="0">
            <a:spAutoFit/>
          </a:bodyPr>
          <a:lstStyle/>
          <a:p>
            <a:r>
              <a:rPr lang="en-US" sz="750" i="1" dirty="0">
                <a:solidFill>
                  <a:schemeClr val="bg1">
                    <a:lumMod val="50000"/>
                  </a:schemeClr>
                </a:solidFill>
              </a:rPr>
              <a:t>Note: All material licensed under Creative Commons Attribution 4.0 International License.</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0380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3/1/2022</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endParaRPr lang="en-US" dirty="0"/>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3/1/2022</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3/1/2022</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3/1/2022</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endParaRPr lang="en-US" dirty="0"/>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3/1/2022</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3/1/2022</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3/1/2022</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endParaRPr lang="en-US" dirty="0"/>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3/1/2022</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dirty="0"/>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1"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ogms.sbctc.edu/Login.aspx?ReturnUrl=/App/Default.aspx"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ogms.sbctc.edu/App/SBCTCAppHome.aspx" TargetMode="External"/><Relationship Id="rId7" Type="http://schemas.openxmlformats.org/officeDocument/2006/relationships/hyperlink" Target="mailto:kkauffman@sbctc.edu"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hyperlink" Target="https://ogms.sbctc.edu/HowTo.aspx" TargetMode="External"/><Relationship Id="rId5" Type="http://schemas.openxmlformats.org/officeDocument/2006/relationships/hyperlink" Target="https://ogms.sbctc.edu/docs/OGMS_UserManual.pdf" TargetMode="External"/><Relationship Id="rId4" Type="http://schemas.openxmlformats.org/officeDocument/2006/relationships/hyperlink" Target="https://ogms.sbctc.edu/SecurityContacts.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384256" y="4444400"/>
            <a:ext cx="8388928" cy="679016"/>
          </a:xfrm>
        </p:spPr>
        <p:txBody>
          <a:bodyPr/>
          <a:lstStyle/>
          <a:p>
            <a:r>
              <a:rPr lang="en-US" sz="3200" dirty="0"/>
              <a:t>FY23 (July 1, 2022 – June 30, 2023)</a:t>
            </a:r>
          </a:p>
        </p:txBody>
      </p:sp>
      <p:sp>
        <p:nvSpPr>
          <p:cNvPr id="4" name="Title 3"/>
          <p:cNvSpPr>
            <a:spLocks noGrp="1"/>
          </p:cNvSpPr>
          <p:nvPr>
            <p:ph type="title"/>
          </p:nvPr>
        </p:nvSpPr>
        <p:spPr>
          <a:xfrm>
            <a:off x="369887" y="3863685"/>
            <a:ext cx="8336975" cy="679017"/>
          </a:xfrm>
        </p:spPr>
        <p:txBody>
          <a:bodyPr/>
          <a:lstStyle/>
          <a:p>
            <a:r>
              <a:rPr lang="en-US" sz="4000" dirty="0"/>
              <a:t>Workforce Development Funds </a:t>
            </a:r>
          </a:p>
        </p:txBody>
      </p:sp>
      <p:sp>
        <p:nvSpPr>
          <p:cNvPr id="6" name="Text Placeholder 5"/>
          <p:cNvSpPr>
            <a:spLocks noGrp="1"/>
          </p:cNvSpPr>
          <p:nvPr>
            <p:ph type="body" sz="quarter" idx="10"/>
          </p:nvPr>
        </p:nvSpPr>
        <p:spPr>
          <a:xfrm>
            <a:off x="369887" y="5687514"/>
            <a:ext cx="7039905" cy="758825"/>
          </a:xfrm>
        </p:spPr>
        <p:txBody>
          <a:bodyPr/>
          <a:lstStyle/>
          <a:p>
            <a:r>
              <a:rPr lang="en-US" dirty="0"/>
              <a:t>Carolyn McKinnon, Policy Associate, Workforce Education</a:t>
            </a:r>
          </a:p>
          <a:p>
            <a:r>
              <a:rPr lang="en-US" dirty="0"/>
              <a:t>Kari Kauffman, Program Coordinator, Education Division </a:t>
            </a:r>
          </a:p>
          <a:p>
            <a:r>
              <a:rPr lang="en-US" dirty="0"/>
              <a:t>Feb. 24, 2022</a:t>
            </a:r>
          </a:p>
        </p:txBody>
      </p:sp>
    </p:spTree>
    <p:extLst>
      <p:ext uri="{BB962C8B-B14F-4D97-AF65-F5344CB8AC3E}">
        <p14:creationId xmlns:p14="http://schemas.microsoft.com/office/powerpoint/2010/main" val="23440875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896D7-AAD2-4753-9ACD-DCA7DB1D65A2}"/>
              </a:ext>
            </a:extLst>
          </p:cNvPr>
          <p:cNvSpPr>
            <a:spLocks noGrp="1"/>
          </p:cNvSpPr>
          <p:nvPr>
            <p:ph type="title"/>
          </p:nvPr>
        </p:nvSpPr>
        <p:spPr/>
        <p:txBody>
          <a:bodyPr/>
          <a:lstStyle/>
          <a:p>
            <a:r>
              <a:rPr lang="en-US" dirty="0"/>
              <a:t>OGMS Login and Application Access</a:t>
            </a:r>
          </a:p>
        </p:txBody>
      </p:sp>
      <p:sp>
        <p:nvSpPr>
          <p:cNvPr id="3" name="Text Placeholder 2">
            <a:extLst>
              <a:ext uri="{FF2B5EF4-FFF2-40B4-BE49-F238E27FC236}">
                <a16:creationId xmlns:a16="http://schemas.microsoft.com/office/drawing/2014/main" id="{596DB55D-8C58-43C2-8BAD-AD9A36838D5E}"/>
              </a:ext>
            </a:extLst>
          </p:cNvPr>
          <p:cNvSpPr>
            <a:spLocks noGrp="1"/>
          </p:cNvSpPr>
          <p:nvPr>
            <p:ph type="body" sz="quarter" idx="10"/>
          </p:nvPr>
        </p:nvSpPr>
        <p:spPr>
          <a:xfrm>
            <a:off x="628650" y="2497187"/>
            <a:ext cx="7886700" cy="3428855"/>
          </a:xfrm>
        </p:spPr>
        <p:txBody>
          <a:bodyPr/>
          <a:lstStyle/>
          <a:p>
            <a:r>
              <a:rPr lang="en-US" dirty="0"/>
              <a:t>If you’ve forgotten your OGMS username, contact your OGMS Security Contact</a:t>
            </a:r>
          </a:p>
          <a:p>
            <a:r>
              <a:rPr lang="en-US" dirty="0"/>
              <a:t>If you’ve forgotten your OGMS password, use the “Retrieve my password” feature located </a:t>
            </a:r>
            <a:r>
              <a:rPr lang="en-US" dirty="0">
                <a:hlinkClick r:id="rId3"/>
              </a:rPr>
              <a:t>here</a:t>
            </a:r>
            <a:endParaRPr lang="en-US" dirty="0"/>
          </a:p>
          <a:p>
            <a:r>
              <a:rPr lang="en-US" dirty="0"/>
              <a:t>Create a new application for the FY23 Workforce Development Funds</a:t>
            </a:r>
          </a:p>
          <a:p>
            <a:r>
              <a:rPr lang="en-US" dirty="0"/>
              <a:t>Save frequently to ensure you don’t lose your work!</a:t>
            </a:r>
          </a:p>
          <a:p>
            <a:endParaRPr lang="en-US" dirty="0"/>
          </a:p>
        </p:txBody>
      </p:sp>
    </p:spTree>
    <p:extLst>
      <p:ext uri="{BB962C8B-B14F-4D97-AF65-F5344CB8AC3E}">
        <p14:creationId xmlns:p14="http://schemas.microsoft.com/office/powerpoint/2010/main" val="4065162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EF6D8-0127-4C50-8FE2-47706480E25E}"/>
              </a:ext>
            </a:extLst>
          </p:cNvPr>
          <p:cNvSpPr>
            <a:spLocks noGrp="1"/>
          </p:cNvSpPr>
          <p:nvPr>
            <p:ph type="title"/>
          </p:nvPr>
        </p:nvSpPr>
        <p:spPr/>
        <p:txBody>
          <a:bodyPr/>
          <a:lstStyle/>
          <a:p>
            <a:r>
              <a:rPr lang="en-US" dirty="0"/>
              <a:t>Application Information and Grant Resources</a:t>
            </a:r>
          </a:p>
        </p:txBody>
      </p:sp>
      <p:sp>
        <p:nvSpPr>
          <p:cNvPr id="3" name="Text Placeholder 2">
            <a:extLst>
              <a:ext uri="{FF2B5EF4-FFF2-40B4-BE49-F238E27FC236}">
                <a16:creationId xmlns:a16="http://schemas.microsoft.com/office/drawing/2014/main" id="{0FF3104C-1F54-4FEB-BF08-C620E5728B05}"/>
              </a:ext>
            </a:extLst>
          </p:cNvPr>
          <p:cNvSpPr>
            <a:spLocks noGrp="1"/>
          </p:cNvSpPr>
          <p:nvPr>
            <p:ph type="body" sz="quarter" idx="10"/>
          </p:nvPr>
        </p:nvSpPr>
        <p:spPr>
          <a:xfrm>
            <a:off x="628650" y="2458551"/>
            <a:ext cx="7886700" cy="3428855"/>
          </a:xfrm>
        </p:spPr>
        <p:txBody>
          <a:bodyPr/>
          <a:lstStyle/>
          <a:p>
            <a:r>
              <a:rPr lang="en-US" dirty="0"/>
              <a:t>Enter your contact information on the Applicant Information screen</a:t>
            </a:r>
          </a:p>
          <a:p>
            <a:pPr lvl="2"/>
            <a:r>
              <a:rPr lang="en-US" dirty="0">
                <a:solidFill>
                  <a:srgbClr val="003764"/>
                </a:solidFill>
              </a:rPr>
              <a:t>Be sure to avoid typos when entering your email address</a:t>
            </a:r>
          </a:p>
          <a:p>
            <a:pPr lvl="2"/>
            <a:r>
              <a:rPr lang="en-US" dirty="0">
                <a:solidFill>
                  <a:srgbClr val="003764"/>
                </a:solidFill>
              </a:rPr>
              <a:t>Add OGMS as a safe sender</a:t>
            </a:r>
          </a:p>
          <a:p>
            <a:r>
              <a:rPr lang="en-US" dirty="0"/>
              <a:t>Find and download Program Guidelines, as well as other important documents in the Grant Info link</a:t>
            </a:r>
          </a:p>
          <a:p>
            <a:endParaRPr lang="en-US" dirty="0"/>
          </a:p>
        </p:txBody>
      </p:sp>
    </p:spTree>
    <p:extLst>
      <p:ext uri="{BB962C8B-B14F-4D97-AF65-F5344CB8AC3E}">
        <p14:creationId xmlns:p14="http://schemas.microsoft.com/office/powerpoint/2010/main" val="32407151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43583"/>
            <a:ext cx="7886700" cy="611619"/>
          </a:xfrm>
        </p:spPr>
        <p:txBody>
          <a:bodyPr/>
          <a:lstStyle/>
          <a:p>
            <a:r>
              <a:rPr lang="en-US" dirty="0"/>
              <a:t>Applying in </a:t>
            </a:r>
            <a:r>
              <a:rPr lang="en-US" dirty="0" err="1"/>
              <a:t>ogms</a:t>
            </a:r>
            <a:r>
              <a:rPr lang="en-US" dirty="0"/>
              <a:t>, Pt 1</a:t>
            </a:r>
          </a:p>
        </p:txBody>
      </p:sp>
      <p:sp>
        <p:nvSpPr>
          <p:cNvPr id="3" name="Text Placeholder 2"/>
          <p:cNvSpPr>
            <a:spLocks noGrp="1"/>
          </p:cNvSpPr>
          <p:nvPr>
            <p:ph type="body" sz="quarter" idx="10"/>
          </p:nvPr>
        </p:nvSpPr>
        <p:spPr>
          <a:xfrm>
            <a:off x="628650" y="1755202"/>
            <a:ext cx="7886700" cy="4372329"/>
          </a:xfrm>
        </p:spPr>
        <p:txBody>
          <a:bodyPr/>
          <a:lstStyle/>
          <a:p>
            <a:pPr marL="0" indent="0">
              <a:spcBef>
                <a:spcPts val="1200"/>
              </a:spcBef>
              <a:spcAft>
                <a:spcPts val="1200"/>
              </a:spcAft>
              <a:buNone/>
              <a:defRPr/>
            </a:pPr>
            <a:r>
              <a:rPr lang="en-US" sz="2400" dirty="0"/>
              <a:t>All required elements must be completed and uploaded to be considered for funding.</a:t>
            </a:r>
          </a:p>
          <a:p>
            <a:pPr marL="0" indent="0">
              <a:spcBef>
                <a:spcPts val="1200"/>
              </a:spcBef>
              <a:spcAft>
                <a:spcPts val="1200"/>
              </a:spcAft>
              <a:buNone/>
              <a:defRPr/>
            </a:pPr>
            <a:r>
              <a:rPr lang="en-US" sz="2400" dirty="0"/>
              <a:t>OGMS narrative</a:t>
            </a:r>
          </a:p>
          <a:p>
            <a:pPr lvl="2">
              <a:spcBef>
                <a:spcPts val="0"/>
              </a:spcBef>
              <a:buFont typeface="Arial"/>
              <a:buChar char="•"/>
              <a:defRPr/>
            </a:pPr>
            <a:r>
              <a:rPr lang="en-US" dirty="0">
                <a:solidFill>
                  <a:srgbClr val="003764"/>
                </a:solidFill>
              </a:rPr>
              <a:t>Applicant Information</a:t>
            </a:r>
          </a:p>
          <a:p>
            <a:pPr lvl="2">
              <a:spcBef>
                <a:spcPts val="0"/>
              </a:spcBef>
              <a:buFont typeface="Arial"/>
              <a:buChar char="•"/>
              <a:defRPr/>
            </a:pPr>
            <a:r>
              <a:rPr lang="en-US" dirty="0">
                <a:solidFill>
                  <a:srgbClr val="003764"/>
                </a:solidFill>
              </a:rPr>
              <a:t>Contents</a:t>
            </a:r>
          </a:p>
          <a:p>
            <a:pPr lvl="3">
              <a:spcBef>
                <a:spcPts val="0"/>
              </a:spcBef>
              <a:buFont typeface="Arial"/>
              <a:buChar char="•"/>
              <a:defRPr/>
            </a:pPr>
            <a:r>
              <a:rPr lang="en-US" sz="2000" b="1" dirty="0">
                <a:solidFill>
                  <a:srgbClr val="003764"/>
                </a:solidFill>
              </a:rPr>
              <a:t>Section 1</a:t>
            </a:r>
            <a:r>
              <a:rPr lang="en-US" sz="2000" dirty="0">
                <a:solidFill>
                  <a:srgbClr val="003764"/>
                </a:solidFill>
              </a:rPr>
              <a:t>:  General Information</a:t>
            </a:r>
          </a:p>
          <a:p>
            <a:pPr lvl="3">
              <a:spcBef>
                <a:spcPts val="0"/>
              </a:spcBef>
              <a:buFont typeface="Arial"/>
              <a:buChar char="•"/>
              <a:defRPr/>
            </a:pPr>
            <a:r>
              <a:rPr lang="en-US" sz="2000" b="1" dirty="0">
                <a:solidFill>
                  <a:srgbClr val="003764"/>
                </a:solidFill>
              </a:rPr>
              <a:t>Section 2:</a:t>
            </a:r>
            <a:r>
              <a:rPr lang="en-US" sz="2000" dirty="0">
                <a:solidFill>
                  <a:srgbClr val="003764"/>
                </a:solidFill>
              </a:rPr>
              <a:t> Project Description, Statement of Need, Link to System Strategic Plan Goals</a:t>
            </a:r>
          </a:p>
          <a:p>
            <a:pPr lvl="3">
              <a:spcBef>
                <a:spcPts val="0"/>
              </a:spcBef>
              <a:buFont typeface="Arial"/>
              <a:buChar char="•"/>
              <a:defRPr/>
            </a:pPr>
            <a:r>
              <a:rPr lang="en-US" sz="2000" b="1" dirty="0">
                <a:solidFill>
                  <a:srgbClr val="003764"/>
                </a:solidFill>
              </a:rPr>
              <a:t>Section 3:</a:t>
            </a:r>
            <a:r>
              <a:rPr lang="en-US" sz="2000" dirty="0">
                <a:solidFill>
                  <a:srgbClr val="003764"/>
                </a:solidFill>
              </a:rPr>
              <a:t>  Project Timeline and Planning</a:t>
            </a:r>
          </a:p>
          <a:p>
            <a:pPr lvl="3">
              <a:spcBef>
                <a:spcPts val="0"/>
              </a:spcBef>
              <a:buFont typeface="Arial"/>
              <a:buChar char="•"/>
              <a:defRPr/>
            </a:pPr>
            <a:r>
              <a:rPr lang="en-US" sz="2000" b="1" dirty="0">
                <a:solidFill>
                  <a:srgbClr val="003764"/>
                </a:solidFill>
              </a:rPr>
              <a:t>Section 4:</a:t>
            </a:r>
            <a:r>
              <a:rPr lang="en-US" sz="2000" dirty="0">
                <a:solidFill>
                  <a:srgbClr val="003764"/>
                </a:solidFill>
              </a:rPr>
              <a:t>  Budget Narrative</a:t>
            </a:r>
          </a:p>
          <a:p>
            <a:pPr lvl="3">
              <a:spcBef>
                <a:spcPts val="0"/>
              </a:spcBef>
              <a:buFont typeface="Arial"/>
              <a:buChar char="•"/>
              <a:defRPr/>
            </a:pPr>
            <a:r>
              <a:rPr lang="en-US" sz="2000" b="1" dirty="0">
                <a:solidFill>
                  <a:srgbClr val="003764"/>
                </a:solidFill>
              </a:rPr>
              <a:t>Section 5</a:t>
            </a:r>
            <a:r>
              <a:rPr lang="en-US" sz="2000" dirty="0">
                <a:solidFill>
                  <a:srgbClr val="003764"/>
                </a:solidFill>
              </a:rPr>
              <a:t>:  Leveraged Resources</a:t>
            </a:r>
          </a:p>
          <a:p>
            <a:pPr lvl="2">
              <a:spcBef>
                <a:spcPts val="0"/>
              </a:spcBef>
              <a:buFont typeface="Arial"/>
              <a:buChar char="•"/>
              <a:defRPr/>
            </a:pPr>
            <a:r>
              <a:rPr lang="en-US" dirty="0">
                <a:solidFill>
                  <a:srgbClr val="003764"/>
                </a:solidFill>
              </a:rPr>
              <a:t>Budget</a:t>
            </a:r>
          </a:p>
          <a:p>
            <a:pPr lvl="2">
              <a:spcBef>
                <a:spcPts val="0"/>
              </a:spcBef>
              <a:buFont typeface="Arial"/>
              <a:buChar char="•"/>
              <a:defRPr/>
            </a:pPr>
            <a:r>
              <a:rPr lang="en-US" dirty="0">
                <a:solidFill>
                  <a:srgbClr val="003764"/>
                </a:solidFill>
              </a:rPr>
              <a:t>Attachments</a:t>
            </a:r>
          </a:p>
          <a:p>
            <a:pPr lvl="1"/>
            <a:endParaRPr lang="en-US" dirty="0"/>
          </a:p>
        </p:txBody>
      </p:sp>
    </p:spTree>
    <p:extLst>
      <p:ext uri="{BB962C8B-B14F-4D97-AF65-F5344CB8AC3E}">
        <p14:creationId xmlns:p14="http://schemas.microsoft.com/office/powerpoint/2010/main" val="620518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B9804-4475-4C41-975C-2A6FE2F159C6}"/>
              </a:ext>
            </a:extLst>
          </p:cNvPr>
          <p:cNvSpPr>
            <a:spLocks noGrp="1"/>
          </p:cNvSpPr>
          <p:nvPr>
            <p:ph type="title"/>
          </p:nvPr>
        </p:nvSpPr>
        <p:spPr>
          <a:xfrm>
            <a:off x="628649" y="1476958"/>
            <a:ext cx="8352065" cy="611619"/>
          </a:xfrm>
        </p:spPr>
        <p:txBody>
          <a:bodyPr/>
          <a:lstStyle/>
          <a:p>
            <a:r>
              <a:rPr lang="en-US" dirty="0"/>
              <a:t>Applying in </a:t>
            </a:r>
            <a:r>
              <a:rPr lang="en-US" dirty="0" err="1"/>
              <a:t>ogms</a:t>
            </a:r>
            <a:r>
              <a:rPr lang="en-US" dirty="0"/>
              <a:t>, PT 2, </a:t>
            </a:r>
            <a:br>
              <a:rPr lang="en-US" dirty="0"/>
            </a:br>
            <a:r>
              <a:rPr lang="en-US" dirty="0"/>
              <a:t>Assurances &amp; Uploading Documents</a:t>
            </a:r>
          </a:p>
        </p:txBody>
      </p:sp>
      <p:sp>
        <p:nvSpPr>
          <p:cNvPr id="3" name="Text Placeholder 2">
            <a:extLst>
              <a:ext uri="{FF2B5EF4-FFF2-40B4-BE49-F238E27FC236}">
                <a16:creationId xmlns:a16="http://schemas.microsoft.com/office/drawing/2014/main" id="{9C07DD94-A0B8-4489-B71E-D70F65E044FD}"/>
              </a:ext>
            </a:extLst>
          </p:cNvPr>
          <p:cNvSpPr>
            <a:spLocks noGrp="1"/>
          </p:cNvSpPr>
          <p:nvPr>
            <p:ph type="body" sz="quarter" idx="10"/>
          </p:nvPr>
        </p:nvSpPr>
        <p:spPr>
          <a:xfrm>
            <a:off x="628649" y="3054996"/>
            <a:ext cx="7886700" cy="3428855"/>
          </a:xfrm>
        </p:spPr>
        <p:txBody>
          <a:bodyPr/>
          <a:lstStyle/>
          <a:p>
            <a:r>
              <a:rPr lang="en-US" dirty="0"/>
              <a:t>Find the FY23 Assurances in the Assurances tab</a:t>
            </a:r>
          </a:p>
          <a:p>
            <a:pPr lvl="2"/>
            <a:r>
              <a:rPr lang="en-US" dirty="0">
                <a:solidFill>
                  <a:srgbClr val="003764"/>
                </a:solidFill>
              </a:rPr>
              <a:t>Download and print for completion and signature</a:t>
            </a:r>
          </a:p>
          <a:p>
            <a:r>
              <a:rPr lang="en-US" dirty="0"/>
              <a:t>Upload the Assurances in the Attachments tab</a:t>
            </a:r>
          </a:p>
          <a:p>
            <a:r>
              <a:rPr lang="en-US" dirty="0"/>
              <a:t>Required for your application to be consider complete</a:t>
            </a:r>
          </a:p>
          <a:p>
            <a:endParaRPr lang="en-US" dirty="0"/>
          </a:p>
        </p:txBody>
      </p:sp>
    </p:spTree>
    <p:extLst>
      <p:ext uri="{BB962C8B-B14F-4D97-AF65-F5344CB8AC3E}">
        <p14:creationId xmlns:p14="http://schemas.microsoft.com/office/powerpoint/2010/main" val="3615431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17833"/>
            <a:ext cx="8229600" cy="611619"/>
          </a:xfrm>
        </p:spPr>
        <p:txBody>
          <a:bodyPr/>
          <a:lstStyle/>
          <a:p>
            <a:r>
              <a:rPr lang="en-US" dirty="0"/>
              <a:t>Applying in </a:t>
            </a:r>
            <a:r>
              <a:rPr lang="en-US" dirty="0" err="1"/>
              <a:t>ogms</a:t>
            </a:r>
            <a:r>
              <a:rPr lang="en-US" dirty="0"/>
              <a:t>, PT 3, </a:t>
            </a:r>
            <a:br>
              <a:rPr lang="en-US" dirty="0"/>
            </a:br>
            <a:r>
              <a:rPr lang="en-US" dirty="0"/>
              <a:t>Required attachments</a:t>
            </a:r>
          </a:p>
        </p:txBody>
      </p:sp>
      <p:sp>
        <p:nvSpPr>
          <p:cNvPr id="3" name="Text Placeholder 2"/>
          <p:cNvSpPr>
            <a:spLocks noGrp="1"/>
          </p:cNvSpPr>
          <p:nvPr>
            <p:ph type="body" sz="quarter" idx="10"/>
          </p:nvPr>
        </p:nvSpPr>
        <p:spPr>
          <a:xfrm>
            <a:off x="628650" y="1990725"/>
            <a:ext cx="8343900" cy="3849442"/>
          </a:xfrm>
        </p:spPr>
        <p:txBody>
          <a:bodyPr/>
          <a:lstStyle/>
          <a:p>
            <a:pPr marL="0" indent="0">
              <a:lnSpc>
                <a:spcPct val="100000"/>
              </a:lnSpc>
              <a:spcBef>
                <a:spcPts val="0"/>
              </a:spcBef>
              <a:buNone/>
              <a:defRPr/>
            </a:pPr>
            <a:r>
              <a:rPr lang="en-US" sz="2000" u="sng" dirty="0"/>
              <a:t>In addition to Assurances</a:t>
            </a:r>
            <a:r>
              <a:rPr lang="en-US" sz="2000" dirty="0"/>
              <a:t>, the following must be uploaded in OGMS in order for an application to be complete: </a:t>
            </a:r>
          </a:p>
          <a:p>
            <a:pPr marL="0" indent="0">
              <a:lnSpc>
                <a:spcPct val="100000"/>
              </a:lnSpc>
              <a:spcBef>
                <a:spcPts val="0"/>
              </a:spcBef>
              <a:buNone/>
              <a:defRPr/>
            </a:pPr>
            <a:endParaRPr lang="en-US" sz="1800" dirty="0"/>
          </a:p>
          <a:p>
            <a:pPr marL="0" indent="0">
              <a:lnSpc>
                <a:spcPct val="100000"/>
              </a:lnSpc>
              <a:spcBef>
                <a:spcPts val="0"/>
              </a:spcBef>
              <a:buNone/>
              <a:defRPr/>
            </a:pPr>
            <a:r>
              <a:rPr lang="en-US" sz="1800" dirty="0"/>
              <a:t>Budget &amp; Equipment List (Excel):</a:t>
            </a:r>
          </a:p>
          <a:p>
            <a:pPr>
              <a:lnSpc>
                <a:spcPct val="100000"/>
              </a:lnSpc>
              <a:spcBef>
                <a:spcPts val="0"/>
              </a:spcBef>
              <a:defRPr/>
            </a:pPr>
            <a:r>
              <a:rPr lang="en-US" sz="1600" dirty="0"/>
              <a:t>If requesting equipment, the FY23 equipment list must be completed as part of the budget workbook, and equipment totals from that list must match the equipment budget line item.</a:t>
            </a:r>
          </a:p>
          <a:p>
            <a:pPr marL="0" indent="0">
              <a:lnSpc>
                <a:spcPct val="100000"/>
              </a:lnSpc>
              <a:spcBef>
                <a:spcPts val="0"/>
              </a:spcBef>
              <a:buNone/>
              <a:defRPr/>
            </a:pPr>
            <a:r>
              <a:rPr lang="en-US" sz="1800" dirty="0"/>
              <a:t>Letter(s) of Support:</a:t>
            </a:r>
          </a:p>
          <a:p>
            <a:pPr>
              <a:lnSpc>
                <a:spcPct val="100000"/>
              </a:lnSpc>
              <a:spcBef>
                <a:spcPts val="0"/>
              </a:spcBef>
              <a:defRPr/>
            </a:pPr>
            <a:r>
              <a:rPr lang="en-US" sz="1600" dirty="0"/>
              <a:t>Economic Development Proposals: REQUIRED letter(s) of support and confirmation of need from an industry partner, Local Economic Development Council, and/or Local Workforce Development Council.</a:t>
            </a:r>
          </a:p>
          <a:p>
            <a:pPr>
              <a:lnSpc>
                <a:spcPct val="100000"/>
              </a:lnSpc>
              <a:spcBef>
                <a:spcPts val="0"/>
              </a:spcBef>
              <a:defRPr/>
            </a:pPr>
            <a:r>
              <a:rPr lang="en-US" sz="1600" dirty="0"/>
              <a:t>Emergent Need Proposals: Letter(s) of support are optional.</a:t>
            </a:r>
          </a:p>
          <a:p>
            <a:pPr>
              <a:lnSpc>
                <a:spcPct val="100000"/>
              </a:lnSpc>
              <a:spcBef>
                <a:spcPts val="0"/>
              </a:spcBef>
              <a:defRPr/>
            </a:pPr>
            <a:r>
              <a:rPr lang="en-US" sz="1600" dirty="0"/>
              <a:t>Consortium Projects: Letters of assurance (separate from Assurances, mentioned previously) from all participating colleges. (Next slide will address more about consortium proposals)</a:t>
            </a:r>
          </a:p>
        </p:txBody>
      </p:sp>
    </p:spTree>
    <p:extLst>
      <p:ext uri="{BB962C8B-B14F-4D97-AF65-F5344CB8AC3E}">
        <p14:creationId xmlns:p14="http://schemas.microsoft.com/office/powerpoint/2010/main" val="3427627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04815"/>
            <a:ext cx="7886700" cy="611619"/>
          </a:xfrm>
        </p:spPr>
        <p:txBody>
          <a:bodyPr/>
          <a:lstStyle/>
          <a:p>
            <a:r>
              <a:rPr lang="en-US" dirty="0"/>
              <a:t>Applying in </a:t>
            </a:r>
            <a:r>
              <a:rPr lang="en-US" dirty="0" err="1"/>
              <a:t>ogms</a:t>
            </a:r>
            <a:r>
              <a:rPr lang="en-US" dirty="0"/>
              <a:t>, Pt 4</a:t>
            </a:r>
          </a:p>
        </p:txBody>
      </p:sp>
      <p:sp>
        <p:nvSpPr>
          <p:cNvPr id="3" name="Text Placeholder 2"/>
          <p:cNvSpPr>
            <a:spLocks noGrp="1"/>
          </p:cNvSpPr>
          <p:nvPr>
            <p:ph type="body" sz="quarter" idx="10"/>
          </p:nvPr>
        </p:nvSpPr>
        <p:spPr>
          <a:xfrm>
            <a:off x="628650" y="1970314"/>
            <a:ext cx="8188779" cy="4230789"/>
          </a:xfrm>
        </p:spPr>
        <p:txBody>
          <a:bodyPr/>
          <a:lstStyle/>
          <a:p>
            <a:pPr marL="0" indent="0">
              <a:spcBef>
                <a:spcPts val="1200"/>
              </a:spcBef>
              <a:spcAft>
                <a:spcPts val="1200"/>
              </a:spcAft>
              <a:buNone/>
              <a:defRPr/>
            </a:pPr>
            <a:r>
              <a:rPr lang="en-US" sz="2400" dirty="0"/>
              <a:t>If applying as a consortium, these elements must be completed:</a:t>
            </a:r>
          </a:p>
          <a:p>
            <a:pPr>
              <a:lnSpc>
                <a:spcPct val="100000"/>
              </a:lnSpc>
              <a:spcBef>
                <a:spcPts val="600"/>
              </a:spcBef>
              <a:defRPr/>
            </a:pPr>
            <a:r>
              <a:rPr lang="en-US" sz="2000" dirty="0">
                <a:solidFill>
                  <a:srgbClr val="003764"/>
                </a:solidFill>
              </a:rPr>
              <a:t>Applications need to clearly demonstrate how the activities of the individual members or pooling of resources support a common goal.</a:t>
            </a:r>
          </a:p>
          <a:p>
            <a:pPr>
              <a:lnSpc>
                <a:spcPct val="100000"/>
              </a:lnSpc>
              <a:spcBef>
                <a:spcPts val="600"/>
              </a:spcBef>
              <a:defRPr/>
            </a:pPr>
            <a:r>
              <a:rPr lang="en-US" sz="2000" dirty="0">
                <a:solidFill>
                  <a:srgbClr val="003764"/>
                </a:solidFill>
              </a:rPr>
              <a:t>The budget information completed in OGMS must represent the totals for the entire consortium </a:t>
            </a:r>
          </a:p>
          <a:p>
            <a:pPr>
              <a:lnSpc>
                <a:spcPct val="100000"/>
              </a:lnSpc>
              <a:spcBef>
                <a:spcPts val="600"/>
              </a:spcBef>
              <a:defRPr/>
            </a:pPr>
            <a:r>
              <a:rPr lang="en-US" sz="2000" dirty="0">
                <a:solidFill>
                  <a:srgbClr val="003764"/>
                </a:solidFill>
              </a:rPr>
              <a:t>In addition</a:t>
            </a:r>
            <a:r>
              <a:rPr lang="en-US" sz="2000" dirty="0"/>
              <a:t>, </a:t>
            </a:r>
            <a:r>
              <a:rPr lang="en-US" sz="2000" dirty="0">
                <a:solidFill>
                  <a:srgbClr val="003764"/>
                </a:solidFill>
              </a:rPr>
              <a:t>a budget &amp; equipment break out of the funding to go to each consortium college/COE must be uploaded as an attachment in OGMS</a:t>
            </a:r>
          </a:p>
          <a:p>
            <a:pPr>
              <a:lnSpc>
                <a:spcPct val="100000"/>
              </a:lnSpc>
              <a:spcBef>
                <a:spcPts val="600"/>
              </a:spcBef>
              <a:defRPr/>
            </a:pPr>
            <a:r>
              <a:rPr lang="en-US" sz="2000" dirty="0">
                <a:solidFill>
                  <a:srgbClr val="003764"/>
                </a:solidFill>
              </a:rPr>
              <a:t>Letters of assurance from the consortium colleges addressing roles and responsibilities, and commitment to project. </a:t>
            </a:r>
          </a:p>
          <a:p>
            <a:endParaRPr lang="en-US" dirty="0"/>
          </a:p>
        </p:txBody>
      </p:sp>
    </p:spTree>
    <p:extLst>
      <p:ext uri="{BB962C8B-B14F-4D97-AF65-F5344CB8AC3E}">
        <p14:creationId xmlns:p14="http://schemas.microsoft.com/office/powerpoint/2010/main" val="3342131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Minimum requirements &amp; evaluation criteria</a:t>
            </a:r>
          </a:p>
        </p:txBody>
      </p:sp>
      <p:sp>
        <p:nvSpPr>
          <p:cNvPr id="3" name="Text Placeholder 2"/>
          <p:cNvSpPr>
            <a:spLocks noGrp="1"/>
          </p:cNvSpPr>
          <p:nvPr>
            <p:ph type="body" sz="quarter" idx="10"/>
          </p:nvPr>
        </p:nvSpPr>
        <p:spPr>
          <a:xfrm>
            <a:off x="628650" y="2756857"/>
            <a:ext cx="7886700" cy="3428855"/>
          </a:xfrm>
        </p:spPr>
        <p:txBody>
          <a:bodyPr/>
          <a:lstStyle/>
          <a:p>
            <a:pPr>
              <a:lnSpc>
                <a:spcPct val="100000"/>
              </a:lnSpc>
              <a:spcBef>
                <a:spcPts val="600"/>
              </a:spcBef>
            </a:pPr>
            <a:r>
              <a:rPr lang="en-US" altLang="en-US" sz="2000" dirty="0">
                <a:ea typeface="Times New Roman" panose="02020603050405020304" pitchFamily="18" charset="0"/>
                <a:cs typeface="Calibri" panose="020F0502020204030204" pitchFamily="34" charset="0"/>
              </a:rPr>
              <a:t>Use Appendix A as an application checklist! Review it early and often!</a:t>
            </a:r>
          </a:p>
          <a:p>
            <a:pPr>
              <a:lnSpc>
                <a:spcPct val="100000"/>
              </a:lnSpc>
              <a:spcBef>
                <a:spcPts val="600"/>
              </a:spcBef>
            </a:pPr>
            <a:r>
              <a:rPr lang="en-US" altLang="en-US" sz="2000" dirty="0">
                <a:ea typeface="Times New Roman" panose="02020603050405020304" pitchFamily="18" charset="0"/>
                <a:cs typeface="Calibri" panose="020F0502020204030204" pitchFamily="34" charset="0"/>
              </a:rPr>
              <a:t>This is what the review committee will use to score projects. </a:t>
            </a:r>
          </a:p>
          <a:p>
            <a:pPr>
              <a:lnSpc>
                <a:spcPct val="100000"/>
              </a:lnSpc>
              <a:spcBef>
                <a:spcPts val="600"/>
              </a:spcBef>
            </a:pPr>
            <a:r>
              <a:rPr lang="en-US" altLang="en-US" sz="2000" dirty="0">
                <a:ea typeface="Times New Roman" panose="02020603050405020304" pitchFamily="18" charset="0"/>
                <a:cs typeface="Calibri" panose="020F0502020204030204" pitchFamily="34" charset="0"/>
              </a:rPr>
              <a:t>Proposals that don’t meet minimum requirements listed in Part 1 of Appendix A won’t be reviewed. </a:t>
            </a:r>
          </a:p>
          <a:p>
            <a:pPr>
              <a:lnSpc>
                <a:spcPct val="100000"/>
              </a:lnSpc>
              <a:spcBef>
                <a:spcPts val="600"/>
              </a:spcBef>
            </a:pPr>
            <a:r>
              <a:rPr lang="en-US" altLang="en-US" sz="2000" dirty="0">
                <a:ea typeface="Times New Roman" panose="02020603050405020304" pitchFamily="18" charset="0"/>
                <a:cs typeface="Calibri" panose="020F0502020204030204" pitchFamily="34" charset="0"/>
              </a:rPr>
              <a:t>The review committee will represent a mix of business/industry, labor, and workforce development professionals. </a:t>
            </a:r>
          </a:p>
          <a:p>
            <a:pPr>
              <a:lnSpc>
                <a:spcPct val="100000"/>
              </a:lnSpc>
              <a:spcBef>
                <a:spcPts val="600"/>
              </a:spcBef>
            </a:pPr>
            <a:r>
              <a:rPr lang="en-US" altLang="en-US" sz="2000" dirty="0">
                <a:ea typeface="Times New Roman" panose="02020603050405020304" pitchFamily="18" charset="0"/>
                <a:cs typeface="Calibri" panose="020F0502020204030204" pitchFamily="34" charset="0"/>
              </a:rPr>
              <a:t>The committee makes recommendations to State Board leadership. </a:t>
            </a:r>
          </a:p>
          <a:p>
            <a:pPr>
              <a:spcBef>
                <a:spcPct val="0"/>
              </a:spcBef>
            </a:pPr>
            <a:endParaRPr lang="en-US" altLang="en-US" sz="2400" dirty="0">
              <a:cs typeface="Times New Roman" panose="02020603050405020304" pitchFamily="18" charset="0"/>
            </a:endParaRPr>
          </a:p>
          <a:p>
            <a:endParaRPr lang="en-US" sz="2400" dirty="0"/>
          </a:p>
        </p:txBody>
      </p:sp>
    </p:spTree>
    <p:extLst>
      <p:ext uri="{BB962C8B-B14F-4D97-AF65-F5344CB8AC3E}">
        <p14:creationId xmlns:p14="http://schemas.microsoft.com/office/powerpoint/2010/main" val="583539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Reporting and accountability</a:t>
            </a:r>
          </a:p>
        </p:txBody>
      </p:sp>
      <p:sp>
        <p:nvSpPr>
          <p:cNvPr id="3" name="Text Placeholder 2"/>
          <p:cNvSpPr>
            <a:spLocks noGrp="1"/>
          </p:cNvSpPr>
          <p:nvPr>
            <p:ph type="body" sz="quarter" idx="10"/>
          </p:nvPr>
        </p:nvSpPr>
        <p:spPr/>
        <p:txBody>
          <a:bodyPr/>
          <a:lstStyle/>
          <a:p>
            <a:pPr>
              <a:spcBef>
                <a:spcPts val="1200"/>
              </a:spcBef>
              <a:spcAft>
                <a:spcPts val="1200"/>
              </a:spcAft>
              <a:buFont typeface="Arial"/>
              <a:buChar char="•"/>
              <a:defRPr/>
            </a:pPr>
            <a:r>
              <a:rPr lang="en-US" altLang="en-US" sz="2400" dirty="0"/>
              <a:t>For FY23 each project will submit a mid-year progress report due by January 24, 2023</a:t>
            </a:r>
          </a:p>
          <a:p>
            <a:pPr>
              <a:spcBef>
                <a:spcPts val="1200"/>
              </a:spcBef>
              <a:spcAft>
                <a:spcPts val="1200"/>
              </a:spcAft>
              <a:buFont typeface="Arial"/>
              <a:buChar char="•"/>
              <a:defRPr/>
            </a:pPr>
            <a:r>
              <a:rPr lang="en-US" altLang="en-US" sz="2400" dirty="0"/>
              <a:t>A final report is due by July 20, 2023</a:t>
            </a:r>
          </a:p>
          <a:p>
            <a:pPr>
              <a:spcBef>
                <a:spcPts val="1200"/>
              </a:spcBef>
              <a:spcAft>
                <a:spcPts val="1200"/>
              </a:spcAft>
              <a:buFont typeface="Arial"/>
              <a:buChar char="•"/>
              <a:defRPr/>
            </a:pPr>
            <a:r>
              <a:rPr lang="en-US" altLang="en-US" sz="2400" dirty="0"/>
              <a:t>Reports will be submitted via OGMS</a:t>
            </a:r>
            <a:endParaRPr lang="en-US" sz="2400" dirty="0"/>
          </a:p>
        </p:txBody>
      </p:sp>
    </p:spTree>
    <p:extLst>
      <p:ext uri="{BB962C8B-B14F-4D97-AF65-F5344CB8AC3E}">
        <p14:creationId xmlns:p14="http://schemas.microsoft.com/office/powerpoint/2010/main" val="6014204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80715"/>
            <a:ext cx="7886700" cy="611619"/>
          </a:xfrm>
        </p:spPr>
        <p:txBody>
          <a:bodyPr/>
          <a:lstStyle/>
          <a:p>
            <a:r>
              <a:rPr lang="en-US" dirty="0"/>
              <a:t>timeline</a:t>
            </a:r>
          </a:p>
        </p:txBody>
      </p:sp>
      <p:sp>
        <p:nvSpPr>
          <p:cNvPr id="3" name="Text Placeholder 2"/>
          <p:cNvSpPr>
            <a:spLocks noGrp="1"/>
          </p:cNvSpPr>
          <p:nvPr>
            <p:ph type="body" sz="quarter" idx="10"/>
          </p:nvPr>
        </p:nvSpPr>
        <p:spPr>
          <a:xfrm>
            <a:off x="589460" y="1608723"/>
            <a:ext cx="8384721" cy="4997817"/>
          </a:xfrm>
        </p:spPr>
        <p:txBody>
          <a:bodyPr/>
          <a:lstStyle/>
          <a:p>
            <a:pPr>
              <a:lnSpc>
                <a:spcPct val="100000"/>
              </a:lnSpc>
              <a:spcBef>
                <a:spcPts val="600"/>
              </a:spcBef>
              <a:defRPr/>
            </a:pPr>
            <a:r>
              <a:rPr lang="en-US" sz="2400" dirty="0"/>
              <a:t>Proposals due:  March 31, 2022 @11:55pm </a:t>
            </a:r>
          </a:p>
          <a:p>
            <a:pPr marL="1257316" lvl="2" indent="-457200" defTabSz="685766">
              <a:lnSpc>
                <a:spcPct val="100000"/>
              </a:lnSpc>
              <a:spcBef>
                <a:spcPts val="600"/>
              </a:spcBef>
              <a:defRPr/>
            </a:pPr>
            <a:r>
              <a:rPr lang="en-US" sz="1800" dirty="0">
                <a:solidFill>
                  <a:srgbClr val="003764"/>
                </a:solidFill>
              </a:rPr>
              <a:t>Staff available for assistance until 4pm</a:t>
            </a:r>
          </a:p>
          <a:p>
            <a:pPr>
              <a:lnSpc>
                <a:spcPct val="100000"/>
              </a:lnSpc>
              <a:spcBef>
                <a:spcPts val="600"/>
              </a:spcBef>
              <a:defRPr/>
            </a:pPr>
            <a:r>
              <a:rPr lang="en-US" sz="2400" dirty="0"/>
              <a:t>April 2022: Review Committee</a:t>
            </a:r>
          </a:p>
          <a:p>
            <a:pPr marL="1257316" lvl="2" indent="-457200" defTabSz="685766">
              <a:lnSpc>
                <a:spcPct val="100000"/>
              </a:lnSpc>
              <a:spcBef>
                <a:spcPts val="600"/>
              </a:spcBef>
              <a:defRPr/>
            </a:pPr>
            <a:r>
              <a:rPr lang="en-US" sz="1800" dirty="0">
                <a:solidFill>
                  <a:srgbClr val="003764"/>
                </a:solidFill>
              </a:rPr>
              <a:t>Clarification or revisions, if needed / project scaling if required</a:t>
            </a:r>
          </a:p>
          <a:p>
            <a:pPr marL="1257316" lvl="2" indent="-457200" defTabSz="685766">
              <a:lnSpc>
                <a:spcPct val="100000"/>
              </a:lnSpc>
              <a:spcBef>
                <a:spcPts val="600"/>
              </a:spcBef>
              <a:defRPr/>
            </a:pPr>
            <a:r>
              <a:rPr lang="en-US" sz="1800" dirty="0">
                <a:solidFill>
                  <a:srgbClr val="003764"/>
                </a:solidFill>
              </a:rPr>
              <a:t>Revisions are time-sensitive; please monitor inboxes for OGMS messages</a:t>
            </a:r>
          </a:p>
          <a:p>
            <a:pPr>
              <a:lnSpc>
                <a:spcPct val="100000"/>
              </a:lnSpc>
              <a:spcBef>
                <a:spcPts val="600"/>
              </a:spcBef>
              <a:defRPr/>
            </a:pPr>
            <a:r>
              <a:rPr lang="en-US" sz="2400" dirty="0"/>
              <a:t>April-May 2022: Recommendations presented to State Board leadership for Board adoption in late June</a:t>
            </a:r>
          </a:p>
          <a:p>
            <a:pPr>
              <a:lnSpc>
                <a:spcPct val="100000"/>
              </a:lnSpc>
              <a:spcBef>
                <a:spcPts val="600"/>
              </a:spcBef>
              <a:defRPr/>
            </a:pPr>
            <a:r>
              <a:rPr lang="en-US" sz="2400" dirty="0"/>
              <a:t>Notification and award of funding to take place prior to July 1, 2022</a:t>
            </a:r>
          </a:p>
          <a:p>
            <a:pPr>
              <a:lnSpc>
                <a:spcPct val="100000"/>
              </a:lnSpc>
              <a:spcBef>
                <a:spcPts val="600"/>
              </a:spcBef>
              <a:defRPr/>
            </a:pPr>
            <a:r>
              <a:rPr lang="en-US" sz="2400" dirty="0"/>
              <a:t>Funds available: July 1, 2022 (.)</a:t>
            </a:r>
          </a:p>
          <a:p>
            <a:endParaRPr lang="en-US" dirty="0"/>
          </a:p>
        </p:txBody>
      </p:sp>
    </p:spTree>
    <p:extLst>
      <p:ext uri="{BB962C8B-B14F-4D97-AF65-F5344CB8AC3E}">
        <p14:creationId xmlns:p14="http://schemas.microsoft.com/office/powerpoint/2010/main" val="18582176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Text Placeholder 2"/>
          <p:cNvSpPr>
            <a:spLocks noGrp="1"/>
          </p:cNvSpPr>
          <p:nvPr>
            <p:ph type="body" sz="quarter" idx="10"/>
          </p:nvPr>
        </p:nvSpPr>
        <p:spPr/>
        <p:txBody>
          <a:bodyPr/>
          <a:lstStyle/>
          <a:p>
            <a:pPr marL="0" indent="0" algn="ctr">
              <a:buNone/>
            </a:pPr>
            <a:r>
              <a:rPr lang="en-US" altLang="en-US" dirty="0"/>
              <a:t>Carolyn McKinnon</a:t>
            </a:r>
          </a:p>
          <a:p>
            <a:pPr marL="0" indent="0" algn="ctr">
              <a:buNone/>
            </a:pPr>
            <a:r>
              <a:rPr lang="en-US" altLang="en-US" dirty="0"/>
              <a:t>360-704-3903</a:t>
            </a:r>
          </a:p>
          <a:p>
            <a:pPr marL="0" indent="0" algn="ctr">
              <a:buNone/>
            </a:pPr>
            <a:r>
              <a:rPr lang="en-US" altLang="en-US" u="sng" dirty="0" err="1"/>
              <a:t>cmckinnon</a:t>
            </a:r>
            <a:r>
              <a:rPr lang="en-US" altLang="en-US" u="sng" dirty="0"/>
              <a:t>@ sbctc.edu</a:t>
            </a:r>
          </a:p>
          <a:p>
            <a:pPr algn="ctr"/>
            <a:endParaRPr lang="en-US" dirty="0"/>
          </a:p>
        </p:txBody>
      </p:sp>
    </p:spTree>
    <p:extLst>
      <p:ext uri="{BB962C8B-B14F-4D97-AF65-F5344CB8AC3E}">
        <p14:creationId xmlns:p14="http://schemas.microsoft.com/office/powerpoint/2010/main" val="3717673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72239"/>
            <a:ext cx="7886700" cy="611619"/>
          </a:xfrm>
        </p:spPr>
        <p:txBody>
          <a:bodyPr/>
          <a:lstStyle/>
          <a:p>
            <a:r>
              <a:rPr lang="en-US" dirty="0"/>
              <a:t>About the webinar</a:t>
            </a:r>
          </a:p>
        </p:txBody>
      </p:sp>
      <p:sp>
        <p:nvSpPr>
          <p:cNvPr id="3" name="Text Placeholder 2"/>
          <p:cNvSpPr>
            <a:spLocks noGrp="1"/>
          </p:cNvSpPr>
          <p:nvPr>
            <p:ph type="body" sz="quarter" idx="10"/>
          </p:nvPr>
        </p:nvSpPr>
        <p:spPr>
          <a:xfrm>
            <a:off x="628650" y="1896876"/>
            <a:ext cx="7886700" cy="4387546"/>
          </a:xfrm>
        </p:spPr>
        <p:txBody>
          <a:bodyPr/>
          <a:lstStyle/>
          <a:p>
            <a:pPr>
              <a:spcBef>
                <a:spcPts val="1200"/>
              </a:spcBef>
              <a:spcAft>
                <a:spcPts val="1200"/>
              </a:spcAft>
            </a:pPr>
            <a:r>
              <a:rPr lang="en-US" altLang="en-US" sz="2400" dirty="0"/>
              <a:t>This webinar is being recorded and will be made available to all participants for future reference</a:t>
            </a:r>
          </a:p>
          <a:p>
            <a:pPr>
              <a:spcBef>
                <a:spcPts val="1200"/>
              </a:spcBef>
              <a:spcAft>
                <a:spcPts val="1200"/>
              </a:spcAft>
            </a:pPr>
            <a:r>
              <a:rPr lang="en-US" altLang="en-US" sz="2400" dirty="0"/>
              <a:t>Webinar is to discuss the application process and is not a forum to vet proposal ideas.</a:t>
            </a:r>
          </a:p>
          <a:p>
            <a:pPr>
              <a:spcBef>
                <a:spcPts val="1200"/>
              </a:spcBef>
              <a:spcAft>
                <a:spcPts val="1200"/>
              </a:spcAft>
            </a:pPr>
            <a:r>
              <a:rPr lang="en-US" altLang="en-US" sz="2400" dirty="0"/>
              <a:t>We will gather your questions today. Answers will be posted in a Q&amp;A document on the program webpage and updated regularly through Monday, March 28.  </a:t>
            </a:r>
          </a:p>
          <a:p>
            <a:pPr>
              <a:spcBef>
                <a:spcPts val="1200"/>
              </a:spcBef>
              <a:spcAft>
                <a:spcPts val="1200"/>
              </a:spcAft>
            </a:pPr>
            <a:r>
              <a:rPr lang="en-US" altLang="en-US" sz="2400" dirty="0"/>
              <a:t>Use the search bar at </a:t>
            </a:r>
            <a:r>
              <a:rPr lang="en-US" altLang="en-US" sz="2400" u="sng" dirty="0"/>
              <a:t>www.sbctc.edu </a:t>
            </a:r>
            <a:r>
              <a:rPr lang="en-US" altLang="en-US" sz="2400" dirty="0"/>
              <a:t>to find “Workforce Development Funds”</a:t>
            </a:r>
            <a:endParaRPr lang="en-US" sz="2400" dirty="0"/>
          </a:p>
        </p:txBody>
      </p:sp>
    </p:spTree>
    <p:extLst>
      <p:ext uri="{BB962C8B-B14F-4D97-AF65-F5344CB8AC3E}">
        <p14:creationId xmlns:p14="http://schemas.microsoft.com/office/powerpoint/2010/main" val="41882862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we’ll cover</a:t>
            </a:r>
          </a:p>
        </p:txBody>
      </p:sp>
      <p:sp>
        <p:nvSpPr>
          <p:cNvPr id="3" name="Text Placeholder 2"/>
          <p:cNvSpPr>
            <a:spLocks noGrp="1"/>
          </p:cNvSpPr>
          <p:nvPr>
            <p:ph type="body" sz="quarter" idx="10"/>
          </p:nvPr>
        </p:nvSpPr>
        <p:spPr/>
        <p:txBody>
          <a:bodyPr/>
          <a:lstStyle/>
          <a:p>
            <a:pPr>
              <a:lnSpc>
                <a:spcPct val="100000"/>
              </a:lnSpc>
              <a:spcBef>
                <a:spcPts val="600"/>
              </a:spcBef>
            </a:pPr>
            <a:r>
              <a:rPr lang="en-US" altLang="en-US" sz="2400" dirty="0"/>
              <a:t>Overview of the Workforce Development Funds FY23 guidelines, including: </a:t>
            </a:r>
          </a:p>
          <a:p>
            <a:pPr lvl="2">
              <a:lnSpc>
                <a:spcPct val="100000"/>
              </a:lnSpc>
              <a:spcBef>
                <a:spcPts val="600"/>
              </a:spcBef>
            </a:pPr>
            <a:r>
              <a:rPr lang="en-US" altLang="en-US" dirty="0">
                <a:solidFill>
                  <a:srgbClr val="003764"/>
                </a:solidFill>
              </a:rPr>
              <a:t>the purpose of the funds, </a:t>
            </a:r>
          </a:p>
          <a:p>
            <a:pPr lvl="2">
              <a:lnSpc>
                <a:spcPct val="100000"/>
              </a:lnSpc>
              <a:spcBef>
                <a:spcPts val="600"/>
              </a:spcBef>
            </a:pPr>
            <a:r>
              <a:rPr lang="en-US" altLang="en-US" dirty="0">
                <a:solidFill>
                  <a:srgbClr val="003764"/>
                </a:solidFill>
              </a:rPr>
              <a:t>types of proposals, </a:t>
            </a:r>
          </a:p>
          <a:p>
            <a:pPr lvl="2">
              <a:lnSpc>
                <a:spcPct val="100000"/>
              </a:lnSpc>
              <a:spcBef>
                <a:spcPts val="600"/>
              </a:spcBef>
            </a:pPr>
            <a:r>
              <a:rPr lang="en-US" altLang="en-US" dirty="0">
                <a:solidFill>
                  <a:srgbClr val="003764"/>
                </a:solidFill>
              </a:rPr>
              <a:t>who may apply</a:t>
            </a:r>
          </a:p>
          <a:p>
            <a:pPr lvl="2">
              <a:lnSpc>
                <a:spcPct val="100000"/>
              </a:lnSpc>
              <a:spcBef>
                <a:spcPts val="600"/>
              </a:spcBef>
            </a:pPr>
            <a:r>
              <a:rPr lang="en-US" altLang="en-US" dirty="0">
                <a:solidFill>
                  <a:srgbClr val="003764"/>
                </a:solidFill>
              </a:rPr>
              <a:t>Funding and budget details</a:t>
            </a:r>
          </a:p>
          <a:p>
            <a:pPr>
              <a:spcBef>
                <a:spcPts val="1200"/>
              </a:spcBef>
              <a:spcAft>
                <a:spcPts val="1200"/>
              </a:spcAft>
            </a:pPr>
            <a:r>
              <a:rPr lang="en-US" altLang="en-US" sz="2400" dirty="0"/>
              <a:t>Applying through OGMS</a:t>
            </a:r>
          </a:p>
          <a:p>
            <a:pPr>
              <a:spcBef>
                <a:spcPts val="1200"/>
              </a:spcBef>
              <a:spcAft>
                <a:spcPts val="1200"/>
              </a:spcAft>
            </a:pPr>
            <a:r>
              <a:rPr lang="en-US" altLang="en-US" sz="2400" dirty="0"/>
              <a:t>Attachments that must be submitted for consideration</a:t>
            </a:r>
          </a:p>
          <a:p>
            <a:endParaRPr lang="en-US" sz="2400" dirty="0"/>
          </a:p>
        </p:txBody>
      </p:sp>
    </p:spTree>
    <p:extLst>
      <p:ext uri="{BB962C8B-B14F-4D97-AF65-F5344CB8AC3E}">
        <p14:creationId xmlns:p14="http://schemas.microsoft.com/office/powerpoint/2010/main" val="503315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95219"/>
            <a:ext cx="7886700" cy="611619"/>
          </a:xfrm>
        </p:spPr>
        <p:txBody>
          <a:bodyPr/>
          <a:lstStyle/>
          <a:p>
            <a:r>
              <a:rPr lang="en-US" dirty="0"/>
              <a:t>Purpose of funds</a:t>
            </a:r>
          </a:p>
        </p:txBody>
      </p:sp>
      <p:sp>
        <p:nvSpPr>
          <p:cNvPr id="3" name="Text Placeholder 2"/>
          <p:cNvSpPr>
            <a:spLocks noGrp="1"/>
          </p:cNvSpPr>
          <p:nvPr>
            <p:ph type="body" sz="quarter" idx="10"/>
          </p:nvPr>
        </p:nvSpPr>
        <p:spPr>
          <a:xfrm>
            <a:off x="628650" y="1706839"/>
            <a:ext cx="8023860" cy="3987384"/>
          </a:xfrm>
        </p:spPr>
        <p:txBody>
          <a:bodyPr/>
          <a:lstStyle/>
          <a:p>
            <a:pPr marL="0" indent="0">
              <a:lnSpc>
                <a:spcPct val="100000"/>
              </a:lnSpc>
              <a:spcBef>
                <a:spcPts val="0"/>
              </a:spcBef>
              <a:buNone/>
            </a:pPr>
            <a:r>
              <a:rPr lang="en-US" altLang="en-US" sz="2000" dirty="0"/>
              <a:t>This  funding  is  to  support  one-time  projects  that  are  necessary  to meet  changing  needs  and expectations  of  industry  and/or  prospective  students,  or  to  support  local workforce  and  economic development  initiatives. Successful  proposals  will  do  one  or  more  of the  following:</a:t>
            </a:r>
          </a:p>
          <a:p>
            <a:pPr>
              <a:lnSpc>
                <a:spcPct val="100000"/>
              </a:lnSpc>
              <a:spcBef>
                <a:spcPts val="600"/>
              </a:spcBef>
            </a:pPr>
            <a:r>
              <a:rPr lang="en-US" altLang="en-US" sz="1600" dirty="0"/>
              <a:t>Support the  transition, redesign, or  adjustment  of  workforce  education  and  training programs to meet  the  changing  needs  and  expectations  of  </a:t>
            </a:r>
            <a:r>
              <a:rPr lang="en-US" altLang="en-US" sz="1600" b="1" dirty="0"/>
              <a:t>industry  </a:t>
            </a:r>
            <a:r>
              <a:rPr lang="en-US" altLang="en-US" sz="1600" dirty="0"/>
              <a:t>(e.g., new  competencies, articulation  agreements,  career  pathways,  competency-based  credentials,  badging/</a:t>
            </a:r>
            <a:r>
              <a:rPr lang="en-US" altLang="en-US" sz="1600" dirty="0" err="1"/>
              <a:t>microcredentials</a:t>
            </a:r>
            <a:r>
              <a:rPr lang="en-US" altLang="en-US" sz="1600" dirty="0"/>
              <a:t>,  new  technology,  etc.);</a:t>
            </a:r>
          </a:p>
          <a:p>
            <a:pPr>
              <a:lnSpc>
                <a:spcPct val="100000"/>
              </a:lnSpc>
              <a:spcBef>
                <a:spcPts val="600"/>
              </a:spcBef>
            </a:pPr>
            <a:r>
              <a:rPr lang="en-US" altLang="en-US" sz="1600" dirty="0"/>
              <a:t>Support the  transition, redesign, or  adjustment  of  instructional  programs to  meet changing needs  and  expectations  of </a:t>
            </a:r>
            <a:r>
              <a:rPr lang="en-US" altLang="en-US" sz="1600" b="1" dirty="0"/>
              <a:t>prospective  students  for  how  instructional  programs are  delivered</a:t>
            </a:r>
            <a:r>
              <a:rPr lang="en-US" altLang="en-US" sz="1600" dirty="0"/>
              <a:t>  (e.g., hybrid, remote, virtual,  asynchronous); </a:t>
            </a:r>
          </a:p>
          <a:p>
            <a:pPr>
              <a:lnSpc>
                <a:spcPct val="100000"/>
              </a:lnSpc>
              <a:spcBef>
                <a:spcPts val="600"/>
              </a:spcBef>
            </a:pPr>
            <a:r>
              <a:rPr lang="en-US" altLang="en-US" sz="1600" dirty="0"/>
              <a:t>Create,  support,  or  streamline  local  workforce  and  economic  development initiatives; and/or </a:t>
            </a:r>
          </a:p>
          <a:p>
            <a:pPr>
              <a:lnSpc>
                <a:spcPct val="100000"/>
              </a:lnSpc>
              <a:spcBef>
                <a:spcPts val="600"/>
              </a:spcBef>
            </a:pPr>
            <a:r>
              <a:rPr lang="en-US" altLang="en-US" sz="1600" dirty="0"/>
              <a:t>Support  and  expand  workforce  development  partnerships  among employers,  education and  training providers, and  workers. </a:t>
            </a:r>
          </a:p>
          <a:p>
            <a:endParaRPr lang="en-US" dirty="0"/>
          </a:p>
        </p:txBody>
      </p:sp>
    </p:spTree>
    <p:extLst>
      <p:ext uri="{BB962C8B-B14F-4D97-AF65-F5344CB8AC3E}">
        <p14:creationId xmlns:p14="http://schemas.microsoft.com/office/powerpoint/2010/main" val="3108763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6628"/>
            <a:ext cx="7886700" cy="611619"/>
          </a:xfrm>
        </p:spPr>
        <p:txBody>
          <a:bodyPr/>
          <a:lstStyle/>
          <a:p>
            <a:r>
              <a:rPr lang="en-US" dirty="0"/>
              <a:t>Types of proposals</a:t>
            </a:r>
          </a:p>
        </p:txBody>
      </p:sp>
      <p:sp>
        <p:nvSpPr>
          <p:cNvPr id="3" name="Text Placeholder 2"/>
          <p:cNvSpPr>
            <a:spLocks noGrp="1"/>
          </p:cNvSpPr>
          <p:nvPr>
            <p:ph type="body" sz="quarter" idx="10"/>
          </p:nvPr>
        </p:nvSpPr>
        <p:spPr>
          <a:xfrm>
            <a:off x="628650" y="1563580"/>
            <a:ext cx="8346674" cy="4016342"/>
          </a:xfrm>
        </p:spPr>
        <p:txBody>
          <a:bodyPr/>
          <a:lstStyle/>
          <a:p>
            <a:pPr marL="0" indent="0">
              <a:spcBef>
                <a:spcPts val="1200"/>
              </a:spcBef>
              <a:spcAft>
                <a:spcPts val="1200"/>
              </a:spcAft>
              <a:buNone/>
            </a:pPr>
            <a:r>
              <a:rPr lang="en-US" altLang="en-US" sz="1800" b="1" dirty="0"/>
              <a:t>Economic Development: </a:t>
            </a:r>
            <a:r>
              <a:rPr lang="en-US" altLang="en-US" sz="1800" dirty="0"/>
              <a:t>Projects addressing  locally identified  strategic  initiatives, through  collaboration  with  community  partners,  which  require  changes in  education  and training  programs  in  order to  deliver a  workforce to  meet industry  needs.  </a:t>
            </a:r>
          </a:p>
          <a:p>
            <a:pPr marL="0" indent="0">
              <a:lnSpc>
                <a:spcPct val="100000"/>
              </a:lnSpc>
              <a:spcBef>
                <a:spcPts val="600"/>
              </a:spcBef>
              <a:buNone/>
            </a:pPr>
            <a:r>
              <a:rPr lang="en-US" altLang="en-US" sz="1800" b="1" dirty="0"/>
              <a:t>Emergent Needs:  </a:t>
            </a:r>
            <a:r>
              <a:rPr lang="en-US" altLang="en-US" sz="1800" dirty="0"/>
              <a:t>Projects  addressing a need  that  is  emerging due  to:   </a:t>
            </a:r>
          </a:p>
          <a:p>
            <a:pPr>
              <a:lnSpc>
                <a:spcPct val="100000"/>
              </a:lnSpc>
              <a:spcBef>
                <a:spcPts val="600"/>
              </a:spcBef>
            </a:pPr>
            <a:r>
              <a:rPr lang="en-US" altLang="en-US" sz="1600" dirty="0"/>
              <a:t>Industry-based  changes  that  necessitate  adjustments  to  instructional  program  content and/or  delivery  in order  to deliver  a  workforce  that  meets  industry  needs.  Such  changes may be  due  to  industry structural adjustments,  emergence  of  new  skill  requirements for the  industry,  new  technology, regulations, credentialing standards  of  industry, and  so-forth.   </a:t>
            </a:r>
          </a:p>
          <a:p>
            <a:pPr>
              <a:lnSpc>
                <a:spcPct val="100000"/>
              </a:lnSpc>
              <a:spcBef>
                <a:spcPts val="600"/>
              </a:spcBef>
            </a:pPr>
            <a:r>
              <a:rPr lang="en-US" altLang="en-US" sz="1600" dirty="0"/>
              <a:t>Changes to prospective  students'  needs  and  expectations  for  attending  college professional-technical  programs  that  necessitate    changes  to  educational  delivery modes,  technology,  remote/hybrid  instruction,  badging  or other  innovations  in credentialing  and  the  portability  of credentials, and  so-forth. </a:t>
            </a:r>
          </a:p>
          <a:p>
            <a:pPr>
              <a:lnSpc>
                <a:spcPct val="100000"/>
              </a:lnSpc>
              <a:spcBef>
                <a:spcPts val="600"/>
              </a:spcBef>
            </a:pPr>
            <a:r>
              <a:rPr lang="en-US" altLang="en-US" sz="1600" dirty="0"/>
              <a:t>Emergent need  proposals  can include  faculty  training  and/or  faculty  return-to-industry to support efforts  to  revise instructional  materials  or  content necessary  to  meet educational delivery  requirements. Must be  inclusive  of  adjunct  faculty. </a:t>
            </a:r>
          </a:p>
          <a:p>
            <a:endParaRPr lang="en-US" dirty="0"/>
          </a:p>
        </p:txBody>
      </p:sp>
    </p:spTree>
    <p:extLst>
      <p:ext uri="{BB962C8B-B14F-4D97-AF65-F5344CB8AC3E}">
        <p14:creationId xmlns:p14="http://schemas.microsoft.com/office/powerpoint/2010/main" val="2797483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255016"/>
            <a:ext cx="7886700" cy="611619"/>
          </a:xfrm>
        </p:spPr>
        <p:txBody>
          <a:bodyPr/>
          <a:lstStyle/>
          <a:p>
            <a:r>
              <a:rPr lang="en-US" dirty="0"/>
              <a:t>Who may apply</a:t>
            </a:r>
          </a:p>
        </p:txBody>
      </p:sp>
      <p:sp>
        <p:nvSpPr>
          <p:cNvPr id="3" name="Text Placeholder 2"/>
          <p:cNvSpPr>
            <a:spLocks noGrp="1"/>
          </p:cNvSpPr>
          <p:nvPr>
            <p:ph type="body" sz="quarter" idx="10"/>
          </p:nvPr>
        </p:nvSpPr>
        <p:spPr>
          <a:xfrm>
            <a:off x="628650" y="1866635"/>
            <a:ext cx="8275320" cy="3827587"/>
          </a:xfrm>
        </p:spPr>
        <p:txBody>
          <a:bodyPr/>
          <a:lstStyle/>
          <a:p>
            <a:pPr>
              <a:lnSpc>
                <a:spcPct val="100000"/>
              </a:lnSpc>
              <a:spcBef>
                <a:spcPts val="600"/>
              </a:spcBef>
            </a:pPr>
            <a:r>
              <a:rPr lang="en-US" sz="2000" dirty="0"/>
              <a:t>Public  community  and  technical colleges,  as  defined  under  RCW  28B.50.030, and  Centers  of Excellence  (COE),  as  codified  under  RCW  28B.50.902,may apply for  funding. </a:t>
            </a:r>
          </a:p>
          <a:p>
            <a:pPr>
              <a:lnSpc>
                <a:spcPct val="100000"/>
              </a:lnSpc>
              <a:spcBef>
                <a:spcPts val="600"/>
              </a:spcBef>
            </a:pPr>
            <a:r>
              <a:rPr lang="en-US" sz="2000" dirty="0"/>
              <a:t>Colleges may  submit  only  one  application  as an  individual  institution  or  as  the  lead  institution of  a  consortium. </a:t>
            </a:r>
          </a:p>
          <a:p>
            <a:pPr>
              <a:lnSpc>
                <a:spcPct val="100000"/>
              </a:lnSpc>
              <a:spcBef>
                <a:spcPts val="600"/>
              </a:spcBef>
            </a:pPr>
            <a:r>
              <a:rPr lang="en-US" sz="2000" dirty="0"/>
              <a:t>Applications  are  allowed  from  both  a  Center  of  Excellence  (COE)  and, separately, from  their host  college.</a:t>
            </a:r>
          </a:p>
          <a:p>
            <a:pPr>
              <a:lnSpc>
                <a:spcPct val="100000"/>
              </a:lnSpc>
              <a:spcBef>
                <a:spcPts val="600"/>
              </a:spcBef>
            </a:pPr>
            <a:r>
              <a:rPr lang="en-US" sz="2000" dirty="0"/>
              <a:t>Applications  from a  COE  should  be  in  a  separate  OGMS  application,  but submitted  through  its host  college.   </a:t>
            </a:r>
          </a:p>
          <a:p>
            <a:pPr>
              <a:lnSpc>
                <a:spcPct val="100000"/>
              </a:lnSpc>
              <a:spcBef>
                <a:spcPts val="600"/>
              </a:spcBef>
            </a:pPr>
            <a:r>
              <a:rPr lang="en-US" sz="2000" dirty="0"/>
              <a:t>While  a COE  can  submit  applications  separately, and  colleges  may  participate  in  more  than  one consortium,  the  review  panel  will  be  cautious about  awarding  funding  for  multiple  projects to  one institution. </a:t>
            </a:r>
          </a:p>
        </p:txBody>
      </p:sp>
    </p:spTree>
    <p:extLst>
      <p:ext uri="{BB962C8B-B14F-4D97-AF65-F5344CB8AC3E}">
        <p14:creationId xmlns:p14="http://schemas.microsoft.com/office/powerpoint/2010/main" val="1665782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33175"/>
            <a:ext cx="7886700" cy="611619"/>
          </a:xfrm>
        </p:spPr>
        <p:txBody>
          <a:bodyPr/>
          <a:lstStyle/>
          <a:p>
            <a:r>
              <a:rPr lang="en-US" dirty="0"/>
              <a:t>Funding</a:t>
            </a:r>
          </a:p>
        </p:txBody>
      </p:sp>
      <p:sp>
        <p:nvSpPr>
          <p:cNvPr id="3" name="Text Placeholder 2"/>
          <p:cNvSpPr>
            <a:spLocks noGrp="1"/>
          </p:cNvSpPr>
          <p:nvPr>
            <p:ph type="body" sz="quarter" idx="10"/>
          </p:nvPr>
        </p:nvSpPr>
        <p:spPr>
          <a:xfrm>
            <a:off x="628650" y="1748790"/>
            <a:ext cx="8311164" cy="4594859"/>
          </a:xfrm>
        </p:spPr>
        <p:txBody>
          <a:bodyPr/>
          <a:lstStyle/>
          <a:p>
            <a:pPr>
              <a:lnSpc>
                <a:spcPct val="100000"/>
              </a:lnSpc>
              <a:spcBef>
                <a:spcPts val="600"/>
              </a:spcBef>
            </a:pPr>
            <a:r>
              <a:rPr lang="en-US" altLang="en-US" sz="2000" dirty="0"/>
              <a:t>July 1, 2022 to June 30, 2023. NO EXTENSIONS.</a:t>
            </a:r>
          </a:p>
          <a:p>
            <a:pPr>
              <a:lnSpc>
                <a:spcPct val="100000"/>
              </a:lnSpc>
              <a:spcBef>
                <a:spcPts val="600"/>
              </a:spcBef>
            </a:pPr>
            <a:r>
              <a:rPr lang="en-US" altLang="en-US" sz="2000" dirty="0"/>
              <a:t>Amount available:  $1,500,000. State-funded, administered by SBCTC</a:t>
            </a:r>
          </a:p>
          <a:p>
            <a:pPr>
              <a:lnSpc>
                <a:spcPct val="100000"/>
              </a:lnSpc>
              <a:spcBef>
                <a:spcPts val="600"/>
              </a:spcBef>
            </a:pPr>
            <a:r>
              <a:rPr lang="en-US" altLang="en-US" sz="2000" dirty="0"/>
              <a:t>Individual proposals: $50,000 min. to  $150,000 max.</a:t>
            </a:r>
          </a:p>
          <a:p>
            <a:pPr>
              <a:lnSpc>
                <a:spcPct val="100000"/>
              </a:lnSpc>
              <a:spcBef>
                <a:spcPts val="600"/>
              </a:spcBef>
            </a:pPr>
            <a:r>
              <a:rPr lang="en-US" altLang="en-US" sz="2000" dirty="0"/>
              <a:t>Consortium (multiple colleges or COEs) proposal max:  $500,000</a:t>
            </a:r>
          </a:p>
          <a:p>
            <a:pPr>
              <a:lnSpc>
                <a:spcPct val="100000"/>
              </a:lnSpc>
              <a:spcBef>
                <a:spcPts val="600"/>
              </a:spcBef>
            </a:pPr>
            <a:r>
              <a:rPr lang="en-US" sz="2000" dirty="0"/>
              <a:t>This is an allocation, not a grant. No invoices in OBIS; funds allocated directly to college. Work with your business office!</a:t>
            </a:r>
            <a:endParaRPr lang="en-US" altLang="en-US" sz="2000" dirty="0"/>
          </a:p>
          <a:p>
            <a:pPr marL="0" indent="0">
              <a:buNone/>
            </a:pPr>
            <a:r>
              <a:rPr lang="en-US" sz="1800" dirty="0"/>
              <a:t>Considerations:</a:t>
            </a:r>
          </a:p>
          <a:p>
            <a:pPr marL="0" indent="0">
              <a:buNone/>
            </a:pPr>
            <a:r>
              <a:rPr lang="en-US" sz="1800" dirty="0"/>
              <a:t>The  review  panel  and  SBCTC  reserve  the  right  to  scale  proposals  as  needed. </a:t>
            </a:r>
          </a:p>
          <a:p>
            <a:pPr marL="0" indent="0">
              <a:buNone/>
            </a:pPr>
            <a:r>
              <a:rPr lang="en-US" sz="1800" dirty="0"/>
              <a:t>Any  necessary  equipment  purchases  ($5,000+)  must  receive  approval  during  the  application  review  process.  </a:t>
            </a:r>
          </a:p>
          <a:p>
            <a:pPr marL="0" indent="0">
              <a:buNone/>
            </a:pPr>
            <a:r>
              <a:rPr lang="en-US" sz="1800" dirty="0"/>
              <a:t>When  developing  proposals, colleges should  give  strong  consideration  to  the  intent  of  the  funding, and  the  total  amount  of  available  resource  to  best  demonstrate  the  practicality  of  the  proposal. </a:t>
            </a:r>
          </a:p>
        </p:txBody>
      </p:sp>
    </p:spTree>
    <p:extLst>
      <p:ext uri="{BB962C8B-B14F-4D97-AF65-F5344CB8AC3E}">
        <p14:creationId xmlns:p14="http://schemas.microsoft.com/office/powerpoint/2010/main" val="3398968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B592BB3-C903-4DAF-B847-75CBBDB91F77}"/>
              </a:ext>
            </a:extLst>
          </p:cNvPr>
          <p:cNvSpPr>
            <a:spLocks noGrp="1"/>
          </p:cNvSpPr>
          <p:nvPr>
            <p:ph type="body" sz="quarter" idx="10"/>
          </p:nvPr>
        </p:nvSpPr>
        <p:spPr>
          <a:xfrm>
            <a:off x="628650" y="2048197"/>
            <a:ext cx="8515350" cy="3428855"/>
          </a:xfrm>
        </p:spPr>
        <p:txBody>
          <a:bodyPr/>
          <a:lstStyle/>
          <a:p>
            <a:r>
              <a:rPr lang="en-US" dirty="0"/>
              <a:t>Administration</a:t>
            </a:r>
          </a:p>
          <a:p>
            <a:pPr lvl="2"/>
            <a:r>
              <a:rPr lang="en-US" dirty="0">
                <a:solidFill>
                  <a:srgbClr val="003764"/>
                </a:solidFill>
              </a:rPr>
              <a:t>Costs associated with supporting this funding opportunity</a:t>
            </a:r>
          </a:p>
          <a:p>
            <a:r>
              <a:rPr lang="en-US" dirty="0"/>
              <a:t>General</a:t>
            </a:r>
          </a:p>
          <a:p>
            <a:pPr lvl="2"/>
            <a:r>
              <a:rPr lang="en-US" dirty="0">
                <a:solidFill>
                  <a:srgbClr val="003764"/>
                </a:solidFill>
              </a:rPr>
              <a:t>Transition, redesign, or adjustment of workforce education and training programs,  and instructional programs, </a:t>
            </a:r>
          </a:p>
          <a:p>
            <a:pPr lvl="2"/>
            <a:r>
              <a:rPr lang="en-US" dirty="0">
                <a:solidFill>
                  <a:srgbClr val="003764"/>
                </a:solidFill>
              </a:rPr>
              <a:t>Create, support, or streamline local workforce and economic development initiatives; and/or </a:t>
            </a:r>
          </a:p>
          <a:p>
            <a:pPr lvl="2"/>
            <a:r>
              <a:rPr lang="en-US" dirty="0">
                <a:solidFill>
                  <a:srgbClr val="003764"/>
                </a:solidFill>
              </a:rPr>
              <a:t>Support and expand workforce development partnerships among employers, education and training providers, and workers. </a:t>
            </a:r>
          </a:p>
          <a:p>
            <a:pPr marL="0" indent="0">
              <a:buNone/>
            </a:pPr>
            <a:endParaRPr lang="en-US" dirty="0"/>
          </a:p>
        </p:txBody>
      </p:sp>
      <p:sp>
        <p:nvSpPr>
          <p:cNvPr id="4" name="Title 1">
            <a:extLst>
              <a:ext uri="{FF2B5EF4-FFF2-40B4-BE49-F238E27FC236}">
                <a16:creationId xmlns:a16="http://schemas.microsoft.com/office/drawing/2014/main" id="{1BCD5743-6340-4087-A03F-FC1F01A474F9}"/>
              </a:ext>
            </a:extLst>
          </p:cNvPr>
          <p:cNvSpPr>
            <a:spLocks noGrp="1"/>
          </p:cNvSpPr>
          <p:nvPr>
            <p:ph type="title"/>
          </p:nvPr>
        </p:nvSpPr>
        <p:spPr>
          <a:xfrm>
            <a:off x="628650" y="1282065"/>
            <a:ext cx="7886700" cy="612775"/>
          </a:xfrm>
        </p:spPr>
        <p:txBody>
          <a:bodyPr/>
          <a:lstStyle/>
          <a:p>
            <a:r>
              <a:rPr lang="en-US" dirty="0"/>
              <a:t>Budget Details</a:t>
            </a:r>
          </a:p>
        </p:txBody>
      </p:sp>
    </p:spTree>
    <p:extLst>
      <p:ext uri="{BB962C8B-B14F-4D97-AF65-F5344CB8AC3E}">
        <p14:creationId xmlns:p14="http://schemas.microsoft.com/office/powerpoint/2010/main" val="1977661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AA92-6B76-458B-82C1-A5456EB75E32}"/>
              </a:ext>
            </a:extLst>
          </p:cNvPr>
          <p:cNvSpPr>
            <a:spLocks noGrp="1"/>
          </p:cNvSpPr>
          <p:nvPr>
            <p:ph type="title"/>
          </p:nvPr>
        </p:nvSpPr>
        <p:spPr>
          <a:xfrm>
            <a:off x="628650" y="1270130"/>
            <a:ext cx="7886700" cy="611619"/>
          </a:xfrm>
        </p:spPr>
        <p:txBody>
          <a:bodyPr/>
          <a:lstStyle/>
          <a:p>
            <a:r>
              <a:rPr lang="en-US" dirty="0"/>
              <a:t>Online Grant Management system Questions</a:t>
            </a:r>
          </a:p>
        </p:txBody>
      </p:sp>
      <p:sp>
        <p:nvSpPr>
          <p:cNvPr id="3" name="Text Placeholder 2">
            <a:extLst>
              <a:ext uri="{FF2B5EF4-FFF2-40B4-BE49-F238E27FC236}">
                <a16:creationId xmlns:a16="http://schemas.microsoft.com/office/drawing/2014/main" id="{1E24FC7D-49D7-42D8-A73B-8F548857C9BA}"/>
              </a:ext>
            </a:extLst>
          </p:cNvPr>
          <p:cNvSpPr>
            <a:spLocks noGrp="1"/>
          </p:cNvSpPr>
          <p:nvPr>
            <p:ph type="body" sz="quarter" idx="10"/>
          </p:nvPr>
        </p:nvSpPr>
        <p:spPr/>
        <p:txBody>
          <a:bodyPr/>
          <a:lstStyle/>
          <a:p>
            <a:r>
              <a:rPr lang="en-US" dirty="0"/>
              <a:t>Contact your </a:t>
            </a:r>
            <a:r>
              <a:rPr lang="en-US" dirty="0">
                <a:hlinkClick r:id="rId3"/>
              </a:rPr>
              <a:t>OGMS</a:t>
            </a:r>
            <a:r>
              <a:rPr lang="en-US" dirty="0"/>
              <a:t> </a:t>
            </a:r>
            <a:r>
              <a:rPr lang="en-US" dirty="0">
                <a:hlinkClick r:id="rId4"/>
              </a:rPr>
              <a:t>Security Contact</a:t>
            </a:r>
            <a:r>
              <a:rPr lang="en-US" dirty="0"/>
              <a:t> for access to the 2022-23 Workforce Development Funds application. </a:t>
            </a:r>
          </a:p>
          <a:p>
            <a:r>
              <a:rPr lang="en-US" dirty="0"/>
              <a:t>The </a:t>
            </a:r>
            <a:r>
              <a:rPr lang="en-US" dirty="0">
                <a:hlinkClick r:id="rId5"/>
              </a:rPr>
              <a:t>OGMS User Manual</a:t>
            </a:r>
            <a:r>
              <a:rPr lang="en-US" dirty="0"/>
              <a:t> is available under the </a:t>
            </a:r>
            <a:r>
              <a:rPr lang="en-US" dirty="0">
                <a:hlinkClick r:id="rId6"/>
              </a:rPr>
              <a:t>“How To”</a:t>
            </a:r>
            <a:r>
              <a:rPr lang="en-US" dirty="0"/>
              <a:t> tab in OGMS </a:t>
            </a:r>
          </a:p>
          <a:p>
            <a:r>
              <a:rPr lang="en-US" dirty="0"/>
              <a:t>Contact your OGMS </a:t>
            </a:r>
            <a:r>
              <a:rPr lang="en-US" dirty="0">
                <a:hlinkClick r:id="rId4"/>
              </a:rPr>
              <a:t>Security Contact</a:t>
            </a:r>
            <a:r>
              <a:rPr lang="en-US" dirty="0"/>
              <a:t> if your question is not answered in the Manual</a:t>
            </a:r>
          </a:p>
          <a:p>
            <a:r>
              <a:rPr lang="en-US" dirty="0"/>
              <a:t>Contact </a:t>
            </a:r>
            <a:r>
              <a:rPr lang="en-US" dirty="0">
                <a:hlinkClick r:id="rId7"/>
              </a:rPr>
              <a:t>Kari Kauffman</a:t>
            </a:r>
            <a:r>
              <a:rPr lang="en-US" dirty="0"/>
              <a:t>, 360-704-1021 if your Security Contact cannot resolve your question</a:t>
            </a:r>
          </a:p>
          <a:p>
            <a:endParaRPr lang="en-US" dirty="0"/>
          </a:p>
        </p:txBody>
      </p:sp>
    </p:spTree>
    <p:extLst>
      <p:ext uri="{BB962C8B-B14F-4D97-AF65-F5344CB8AC3E}">
        <p14:creationId xmlns:p14="http://schemas.microsoft.com/office/powerpoint/2010/main" val="37883002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7F285DE-33AB-495E-B4E5-123830296C9D}" vid="{A1DE2483-D52B-4D7E-B4E6-C3629893AF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sbctc-powerpoint-template</Template>
  <TotalTime>1365</TotalTime>
  <Words>3021</Words>
  <Application>Microsoft Office PowerPoint</Application>
  <PresentationFormat>On-screen Show (4:3)</PresentationFormat>
  <Paragraphs>209</Paragraphs>
  <Slides>19</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Franklin Gothic Book</vt:lpstr>
      <vt:lpstr>Franklin Gothic Medium</vt:lpstr>
      <vt:lpstr>Times New Roman</vt:lpstr>
      <vt:lpstr>Office Theme</vt:lpstr>
      <vt:lpstr>Workforce Development Funds </vt:lpstr>
      <vt:lpstr>About the webinar</vt:lpstr>
      <vt:lpstr>What we’ll cover</vt:lpstr>
      <vt:lpstr>Purpose of funds</vt:lpstr>
      <vt:lpstr>Types of proposals</vt:lpstr>
      <vt:lpstr>Who may apply</vt:lpstr>
      <vt:lpstr>Funding</vt:lpstr>
      <vt:lpstr>Budget Details</vt:lpstr>
      <vt:lpstr>Online Grant Management system Questions</vt:lpstr>
      <vt:lpstr>OGMS Login and Application Access</vt:lpstr>
      <vt:lpstr>Application Information and Grant Resources</vt:lpstr>
      <vt:lpstr>Applying in ogms, Pt 1</vt:lpstr>
      <vt:lpstr>Applying in ogms, PT 2,  Assurances &amp; Uploading Documents</vt:lpstr>
      <vt:lpstr>Applying in ogms, PT 3,  Required attachments</vt:lpstr>
      <vt:lpstr>Applying in ogms, Pt 4</vt:lpstr>
      <vt:lpstr>Minimum requirements &amp; evaluation criteria</vt:lpstr>
      <vt:lpstr>Reporting and accountability</vt:lpstr>
      <vt:lpstr>timeline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Workforce Development Funds</dc:title>
  <dc:creator>Kendra Hodgson</dc:creator>
  <cp:lastModifiedBy>Kari Kauffman</cp:lastModifiedBy>
  <cp:revision>22</cp:revision>
  <dcterms:created xsi:type="dcterms:W3CDTF">2018-03-08T16:14:43Z</dcterms:created>
  <dcterms:modified xsi:type="dcterms:W3CDTF">2022-03-01T18:45:41Z</dcterms:modified>
</cp:coreProperties>
</file>