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3"/>
  </p:notesMasterIdLst>
  <p:handoutMasterIdLst>
    <p:handoutMasterId r:id="rId24"/>
  </p:handoutMasterIdLst>
  <p:sldIdLst>
    <p:sldId id="279" r:id="rId2"/>
    <p:sldId id="261" r:id="rId3"/>
    <p:sldId id="262" r:id="rId4"/>
    <p:sldId id="263" r:id="rId5"/>
    <p:sldId id="284" r:id="rId6"/>
    <p:sldId id="283" r:id="rId7"/>
    <p:sldId id="280" r:id="rId8"/>
    <p:sldId id="264" r:id="rId9"/>
    <p:sldId id="281" r:id="rId10"/>
    <p:sldId id="275" r:id="rId11"/>
    <p:sldId id="274" r:id="rId12"/>
    <p:sldId id="276" r:id="rId13"/>
    <p:sldId id="277" r:id="rId14"/>
    <p:sldId id="266" r:id="rId15"/>
    <p:sldId id="278" r:id="rId16"/>
    <p:sldId id="267" r:id="rId17"/>
    <p:sldId id="268" r:id="rId18"/>
    <p:sldId id="270" r:id="rId19"/>
    <p:sldId id="271" r:id="rId20"/>
    <p:sldId id="272" r:id="rId21"/>
    <p:sldId id="27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380" autoAdjust="0"/>
  </p:normalViewPr>
  <p:slideViewPr>
    <p:cSldViewPr snapToGrid="0">
      <p:cViewPr varScale="1">
        <p:scale>
          <a:sx n="105" d="100"/>
          <a:sy n="105" d="100"/>
        </p:scale>
        <p:origin x="1830" y="114"/>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2/22/2024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2/22/2024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a:t>
            </a:r>
          </a:p>
          <a:p>
            <a:endParaRPr lang="en-US" dirty="0"/>
          </a:p>
          <a:p>
            <a:r>
              <a:rPr lang="en-US" dirty="0"/>
              <a:t>Carolyn</a:t>
            </a:r>
          </a:p>
          <a:p>
            <a:r>
              <a:rPr lang="en-US" dirty="0"/>
              <a:t>Danny</a:t>
            </a:r>
          </a:p>
          <a:p>
            <a:r>
              <a:rPr lang="en-US" baseline="0" dirty="0"/>
              <a:t>(Kari) Hi, I’m Kari Kauffman, a program coordinator with SBCTC. I am available to answer any questions about working on and submitting your application in OGMS, the Online Grant Management System.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a:t>
            </a:r>
          </a:p>
          <a:p>
            <a:pPr lvl="0"/>
            <a:r>
              <a:rPr lang="en-US" sz="1200" kern="1200" dirty="0">
                <a:solidFill>
                  <a:schemeClr val="tx1"/>
                </a:solidFill>
                <a:effectLst/>
                <a:latin typeface="+mn-lt"/>
                <a:ea typeface="+mn-ea"/>
                <a:cs typeface="+mn-cs"/>
              </a:rPr>
              <a:t>Let’s start by talking about the budget template and what we are looking for in each of the categories.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funding opportunity has two</a:t>
            </a:r>
            <a:r>
              <a:rPr lang="en-US" sz="1200" kern="1200" dirty="0">
                <a:solidFill>
                  <a:schemeClr val="tx1"/>
                </a:solidFill>
                <a:effectLst/>
                <a:latin typeface="+mn-lt"/>
                <a:ea typeface="+mn-ea"/>
                <a:cs typeface="+mn-cs"/>
              </a:rPr>
              <a:t> main budget categories.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are budgeted on the correct budget lines and in the correct budget cells.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10% of the grant total for administrative expenses related to your program.  These would include administrative requirements for this funding opportunity (like completing application materials and reports), monitoring budgets, supervision of staff or faculty and associated expenses.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General </a:t>
            </a:r>
            <a:r>
              <a:rPr lang="en-US" sz="1200" b="0" kern="1200" dirty="0">
                <a:solidFill>
                  <a:schemeClr val="tx1"/>
                </a:solidFill>
                <a:effectLst/>
                <a:latin typeface="+mn-lt"/>
                <a:ea typeface="+mn-ea"/>
                <a:cs typeface="+mn-cs"/>
              </a:rPr>
              <a:t>line should account for the bulk of your budget, based on the bullet points above. Allowable expenses include salary and benefits, goods and services, travel, contracts, and capital outlays – all in support of your proposed project. Proposed expenditures must be allowable uses of state funds per WAC 292-110-010. </a:t>
            </a:r>
            <a:endParaRPr lang="en-US" sz="1200" kern="1200" dirty="0">
              <a:solidFill>
                <a:schemeClr val="tx1"/>
              </a:solidFill>
              <a:effectLst/>
              <a:latin typeface="+mn-lt"/>
              <a:ea typeface="+mn-ea"/>
              <a:cs typeface="+mn-cs"/>
            </a:endParaRPr>
          </a:p>
          <a:p>
            <a:endParaRPr lang="en-US" dirty="0"/>
          </a:p>
          <a:p>
            <a:r>
              <a:rPr lang="en-US" b="1" dirty="0">
                <a:solidFill>
                  <a:srgbClr val="FF0000"/>
                </a:solidFill>
              </a:rPr>
              <a:t>CAROLYN will cover this in previous slide. </a:t>
            </a:r>
            <a:r>
              <a:rPr lang="en-US" dirty="0">
                <a:solidFill>
                  <a:srgbClr val="FF0000"/>
                </a:solidFill>
              </a:rPr>
              <a:t>We have released the 2022-23 application under the constraints of the current program budget, which is 1,500,000 for the 22-23 state fiscal year. </a:t>
            </a:r>
            <a:r>
              <a:rPr lang="en-US" sz="1200" b="0" i="0" u="none" strike="noStrike" kern="1200" baseline="0" dirty="0">
                <a:solidFill>
                  <a:srgbClr val="FF0000"/>
                </a:solidFill>
                <a:latin typeface="+mn-lt"/>
                <a:ea typeface="+mn-ea"/>
                <a:cs typeface="+mn-cs"/>
              </a:rPr>
              <a:t>The SBCTC will fund projects in the range of $50,000 to $150,000 per proposal. A project that includes more than one community or technical college may apply for funding in excess of $150,000. Consortium proposals may not exceed $500,000. </a:t>
            </a:r>
            <a:endParaRPr lang="en-US" dirty="0">
              <a:solidFill>
                <a:srgbClr val="FF0000"/>
              </a:solidFill>
            </a:endParaRPr>
          </a:p>
          <a:p>
            <a:endParaRPr lang="en-US" dirty="0"/>
          </a:p>
          <a:p>
            <a:r>
              <a:rPr lang="en-US" dirty="0"/>
              <a:t>Funding for approved applications will be allocated to colleges for each fiscal year. Note that, funds do not extend beyond the end of the fiscal year (June 30, 2024). Funds for FY24 become available July 1, 2023. Work with your business office or grants office to access these funds.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You’ll apply for this funding in OGMS. If you don’t have an account, you’ll need to contact your college’s OGMS Security Contact. They will create you an account – SBCTC staff cannot create OGMS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2022-23 Workforce Development Funds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Should you have questions about</a:t>
            </a:r>
            <a:r>
              <a:rPr lang="en-US" baseline="0" dirty="0"/>
              <a:t> how to apply for the funding in OGMS, or have other OGMS related questions, please see the User Manual under the How To tab in OGMS first. Links are available in the slide.</a:t>
            </a:r>
          </a:p>
          <a:p>
            <a:r>
              <a:rPr lang="en-US" baseline="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asked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Kari Kauffman at the State Board via email (linked in the slide), by phone at 360-704-1021.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 </a:t>
            </a:r>
          </a:p>
          <a:p>
            <a:endParaRPr lang="en-US" dirty="0"/>
          </a:p>
          <a:p>
            <a:r>
              <a:rPr lang="en-US" baseline="0" dirty="0"/>
              <a:t>If you’ve forgotten your OGMS username and password, you can contact your OGMS Security Contact for your username. They probably won’t have your password, but you can use the “Retrieve my password” feature on the login screen to have OGMS email your password to you. It should email your password to you about 30 seconds after you request it. 	</a:t>
            </a:r>
          </a:p>
          <a:p>
            <a:pPr marL="181225" indent="-181225">
              <a:buFont typeface="Arial" panose="020B0604020202020204" pitchFamily="34" charset="0"/>
              <a:buChar char="•"/>
            </a:pPr>
            <a:r>
              <a:rPr lang="en-US" baseline="0" dirty="0"/>
              <a:t>If you don’t receive the email in about 2 minutes, check your spam or junk email folder. If it’s not there, double check with your Security Contact to make sure the email address associated with your OGMS user account is correct. As schools update email addresses, OGMS Security Contacts don’t always remember to update user accounts at their college. </a:t>
            </a:r>
          </a:p>
          <a:p>
            <a:endParaRPr lang="en-US" baseline="0" dirty="0"/>
          </a:p>
          <a:p>
            <a:r>
              <a:rPr lang="en-US" baseline="0" dirty="0"/>
              <a:t>Once you have access to the FY24 application, you can create a new grant application in the “Available Grants” section of OGMS. After you log in, you’ll see a list of grant applications you have access to near the top of your screen. A little farther down, you’ll see available grants that you can create a new application for. Locate the Workforce Development Funds application (it may be the only one you can see), and click the Create New Application button. </a:t>
            </a:r>
          </a:p>
          <a:p>
            <a:pPr marL="181225" indent="-181225">
              <a:buFont typeface="Arial" panose="020B0604020202020204" pitchFamily="34" charset="0"/>
              <a:buChar char="•"/>
            </a:pPr>
            <a:r>
              <a:rPr lang="en-US" baseline="0" dirty="0"/>
              <a:t>Only go through this process once. After you create your application, the grant application will be in the FY24 screen of OGMS. </a:t>
            </a:r>
          </a:p>
          <a:p>
            <a:pPr marL="181225" indent="-181225">
              <a:buFont typeface="Arial" panose="020B0604020202020204" pitchFamily="34" charset="0"/>
              <a:buChar char="•"/>
            </a:pPr>
            <a:endParaRPr lang="en-US" baseline="0" dirty="0"/>
          </a:p>
          <a:p>
            <a:r>
              <a:rPr lang="en-US" baseline="0" dirty="0"/>
              <a:t>If you don’t see the application anywhere, contact your college’s OGMS Security Contact. </a:t>
            </a:r>
          </a:p>
          <a:p>
            <a:endParaRPr lang="en-US" baseline="0" dirty="0"/>
          </a:p>
          <a:p>
            <a:r>
              <a:rPr lang="en-US" baseline="0" dirty="0"/>
              <a:t>OGMS has a security feature where after </a:t>
            </a:r>
            <a:r>
              <a:rPr lang="en-US" dirty="0"/>
              <a:t>20 minutes of inactivity, OGMS will log you out. OGMS only counts clicking the save button and clicking from one screen to another as activity. Typing doesn’t count as activity. Neither does clicking check boxes or radio buttons. </a:t>
            </a:r>
          </a:p>
          <a:p>
            <a:pPr marL="181225" indent="-181225">
              <a:buFont typeface="Arial" panose="020B0604020202020204" pitchFamily="34" charset="0"/>
              <a:buChar char="•"/>
            </a:pPr>
            <a:r>
              <a:rPr lang="en-US" dirty="0"/>
              <a:t>The good news is that at the 15 minute mark, OGMS has a popup window that comes up and lets you know you need to save or you’ll be logged out and lose all the work you’ve done since you last saved. FYI, your browser may block the popup window, so make sure to save frequently. </a:t>
            </a:r>
            <a:endParaRPr lang="en-US" baseline="0"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dirty="0"/>
              <a:t>(Kari)</a:t>
            </a:r>
          </a:p>
          <a:p>
            <a:endParaRPr lang="en-US" dirty="0"/>
          </a:p>
          <a:p>
            <a:r>
              <a:rPr lang="en-US" dirty="0"/>
              <a:t>Now that you know how to log into OGMS and find the application, let’s walk through sections of the application. The first section is the Applicant Info Screen.  </a:t>
            </a:r>
          </a:p>
          <a:p>
            <a:pPr marL="181225" indent="-181225">
              <a:buFont typeface="Arial" panose="020B0604020202020204" pitchFamily="34" charset="0"/>
              <a:buChar char="•"/>
            </a:pPr>
            <a:r>
              <a:rPr lang="en-US" dirty="0"/>
              <a:t>This is where you enter your contact info. Both contacts listed here will get emails from OGMS. Please be sure that the person listed first is the person who will be the main grant contact all year long should the allocation get funded.  </a:t>
            </a:r>
          </a:p>
          <a:p>
            <a:pPr marL="664488" lvl="1" indent="-181225">
              <a:buFont typeface="Arial" panose="020B0604020202020204" pitchFamily="34" charset="0"/>
              <a:buChar char="•"/>
            </a:pPr>
            <a:r>
              <a:rPr lang="en-US" dirty="0"/>
              <a:t>It’s entirely possible that your college will require you to put someone from the grants office in either the primary or secondary contact field. Please check in with them about this!   </a:t>
            </a:r>
          </a:p>
          <a:p>
            <a:pPr marL="181225" indent="-181225">
              <a:buFont typeface="Arial" panose="020B0604020202020204" pitchFamily="34" charset="0"/>
              <a:buChar char="•"/>
            </a:pPr>
            <a:r>
              <a:rPr lang="en-US" dirty="0"/>
              <a:t>Also, be very careful when entering your email address. If you have a typo in your email address, you won’t get the automated emails from OGMS. These are the emails that tell you if your application has been returned and needs modifications, and other pertinent things.  </a:t>
            </a:r>
          </a:p>
          <a:p>
            <a:pPr marL="181225" indent="-181225">
              <a:buFont typeface="Arial" panose="020B0604020202020204" pitchFamily="34" charset="0"/>
              <a:buChar char="•"/>
            </a:pPr>
            <a:r>
              <a:rPr lang="en-US" dirty="0"/>
              <a:t>Please add OGMS to your contact list as a safe sender, so you can receive our notifications.</a:t>
            </a:r>
          </a:p>
          <a:p>
            <a:pPr lvl="0"/>
            <a:endParaRPr lang="en-US" dirty="0"/>
          </a:p>
          <a:p>
            <a:pPr defTabSz="966529">
              <a:defRPr/>
            </a:pPr>
            <a:r>
              <a:rPr lang="en-US" dirty="0"/>
              <a:t>In your application, you’ll see a link off to the right side of your screen.  This is the Grant Info section of the application and is where you’ll find the program guidelines documents.  Please visit that link and read through the documents to get the scoop on what’s allowed in these allocations, who to contact for info, timeline, deadlines, etc.  Clicking on this Grant Info tab opens another screen, so to get back to your application, you will need to close out the window (or tab, depending on your browser), or select the window you were working in.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a:t>
            </a:r>
          </a:p>
          <a:p>
            <a:endParaRPr lang="en-US" dirty="0"/>
          </a:p>
          <a:p>
            <a:pPr lvl="0"/>
            <a:r>
              <a:rPr lang="en-US" sz="1200" kern="1200" dirty="0">
                <a:solidFill>
                  <a:schemeClr val="tx1"/>
                </a:solidFill>
                <a:effectLst/>
                <a:latin typeface="+mn-lt"/>
                <a:ea typeface="+mn-ea"/>
                <a:cs typeface="+mn-cs"/>
              </a:rPr>
              <a:t>This allocation’s assurances documents are located in the Assurances tab. You will need to click on the</a:t>
            </a:r>
            <a:r>
              <a:rPr lang="en-US" sz="1200" kern="1200" baseline="0" dirty="0">
                <a:solidFill>
                  <a:schemeClr val="tx1"/>
                </a:solidFill>
                <a:effectLst/>
                <a:latin typeface="+mn-lt"/>
                <a:ea typeface="+mn-ea"/>
                <a:cs typeface="+mn-cs"/>
              </a:rPr>
              <a:t> 2022-23 Assurances</a:t>
            </a:r>
            <a:r>
              <a:rPr lang="en-US" sz="1200" kern="1200" dirty="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will need to be uploaded as an attachment to consider your application complete. You’ll upload this to Attachments section. </a:t>
            </a:r>
            <a:endParaRPr lang="en-US" dirty="0"/>
          </a:p>
          <a:p>
            <a:endParaRPr lang="en-US" dirty="0"/>
          </a:p>
          <a:p>
            <a:pPr lvl="0"/>
            <a:r>
              <a:rPr lang="en-US" dirty="0"/>
              <a:t>You’ll upload the assurances in the Attachments tab, which is on the right side of the OGMS screen. </a:t>
            </a:r>
          </a:p>
          <a:p>
            <a:pPr lvl="0"/>
            <a:r>
              <a:rPr lang="en-US" dirty="0"/>
              <a:t>Select the Attachments tab, then simply click the Choose File button, and find the document you wish to upload. Then click the Upload Attachment button. If you’ve chosen the wrong file, you can click the Reset button to remove your file. </a:t>
            </a:r>
          </a:p>
          <a:p>
            <a:pPr marL="664488" lvl="1" indent="-181225">
              <a:buFont typeface="Arial" panose="020B0604020202020204" pitchFamily="34" charset="0"/>
              <a:buChar char="•"/>
            </a:pPr>
            <a:r>
              <a:rPr lang="en-US" dirty="0"/>
              <a:t>You can’t delete files once they’ve been uploaded. Don’t worry – we’ll simply consider the most recently uploaded file as the file you intended to upload. Or, you can email us and let us know which file you mean for us to use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30157629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2/22/2024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2/22/2024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2/22/2024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2/22/2024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2/22/2024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2/22/2024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2/22/2024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2/22/2024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2/22/2024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2/22/2024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7" y="3863685"/>
            <a:ext cx="8336975" cy="679017"/>
          </a:xfrm>
        </p:spPr>
        <p:txBody>
          <a:bodyPr/>
          <a:lstStyle/>
          <a:p>
            <a:r>
              <a:rPr lang="en-US" sz="4000" dirty="0"/>
              <a:t>Workforce Development Funds </a:t>
            </a:r>
          </a:p>
        </p:txBody>
      </p:sp>
      <p:sp>
        <p:nvSpPr>
          <p:cNvPr id="5" name="Subtitle 4"/>
          <p:cNvSpPr>
            <a:spLocks noGrp="1"/>
          </p:cNvSpPr>
          <p:nvPr>
            <p:ph type="subTitle" idx="1"/>
          </p:nvPr>
        </p:nvSpPr>
        <p:spPr>
          <a:xfrm>
            <a:off x="384256" y="4444400"/>
            <a:ext cx="8388928" cy="679016"/>
          </a:xfrm>
        </p:spPr>
        <p:txBody>
          <a:bodyPr/>
          <a:lstStyle/>
          <a:p>
            <a:r>
              <a:rPr lang="en-US" sz="3200" dirty="0"/>
              <a:t>FY25 (July 1, 2024 – June 30, 2025)</a:t>
            </a:r>
          </a:p>
        </p:txBody>
      </p:sp>
      <p:sp>
        <p:nvSpPr>
          <p:cNvPr id="6" name="Text Placeholder 5"/>
          <p:cNvSpPr>
            <a:spLocks noGrp="1"/>
          </p:cNvSpPr>
          <p:nvPr>
            <p:ph type="body" sz="quarter" idx="10"/>
          </p:nvPr>
        </p:nvSpPr>
        <p:spPr>
          <a:xfrm>
            <a:off x="369887" y="5294489"/>
            <a:ext cx="7039905" cy="1563511"/>
          </a:xfrm>
        </p:spPr>
        <p:txBody>
          <a:bodyPr/>
          <a:lstStyle/>
          <a:p>
            <a:r>
              <a:rPr lang="en-US" dirty="0"/>
              <a:t>Carolyn McKinnon, Policy Associate, Workforce Education</a:t>
            </a:r>
          </a:p>
          <a:p>
            <a:r>
              <a:rPr lang="en-US" dirty="0"/>
              <a:t>Danny Marshall, Program Administrator, Workforce Education</a:t>
            </a:r>
          </a:p>
          <a:p>
            <a:r>
              <a:rPr lang="en-US" dirty="0"/>
              <a:t>Kari Kauffman, Program Coordinator, Education Division </a:t>
            </a:r>
          </a:p>
          <a:p>
            <a:r>
              <a:rPr lang="en-US" dirty="0"/>
              <a:t>February 22, 2024</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a:t>
            </a:r>
          </a:p>
        </p:txBody>
      </p:sp>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7"/>
            <a:ext cx="7804150" cy="3428855"/>
          </a:xfrm>
        </p:spPr>
        <p:txBody>
          <a:bodyPr/>
          <a:lstStyle/>
          <a:p>
            <a:r>
              <a:rPr lang="en-US" dirty="0"/>
              <a:t>Administration</a:t>
            </a:r>
          </a:p>
          <a:p>
            <a:pPr lvl="2"/>
            <a:r>
              <a:rPr lang="en-US" dirty="0">
                <a:solidFill>
                  <a:srgbClr val="003764"/>
                </a:solidFill>
              </a:rPr>
              <a:t>Costs associated with supporting this funding opportunity</a:t>
            </a:r>
          </a:p>
          <a:p>
            <a:r>
              <a:rPr lang="en-US" dirty="0"/>
              <a:t>General</a:t>
            </a:r>
          </a:p>
          <a:p>
            <a:pPr lvl="2"/>
            <a:r>
              <a:rPr lang="en-US" dirty="0">
                <a:solidFill>
                  <a:srgbClr val="003764"/>
                </a:solidFill>
              </a:rPr>
              <a:t>Transition, redesign, or adjustment of workforce education and training programs,  and instructional programs, </a:t>
            </a:r>
          </a:p>
          <a:p>
            <a:pPr lvl="2"/>
            <a:r>
              <a:rPr lang="en-US" dirty="0">
                <a:solidFill>
                  <a:srgbClr val="003764"/>
                </a:solidFill>
              </a:rPr>
              <a:t>Create, support, or streamline local workforce and economic development initiatives; and/or </a:t>
            </a:r>
          </a:p>
          <a:p>
            <a:pPr lvl="2"/>
            <a:r>
              <a:rPr lang="en-US" dirty="0">
                <a:solidFill>
                  <a:srgbClr val="003764"/>
                </a:solidFill>
              </a:rPr>
              <a:t>Support and expand workforce development partnerships among employers, education and training providers, and workers. </a:t>
            </a:r>
          </a:p>
          <a:p>
            <a:pPr marL="0" indent="0">
              <a:buNone/>
            </a:pPr>
            <a:endParaRPr lang="en-US" dirty="0"/>
          </a:p>
        </p:txBody>
      </p:sp>
    </p:spTree>
    <p:extLst>
      <p:ext uri="{BB962C8B-B14F-4D97-AF65-F5344CB8AC3E}">
        <p14:creationId xmlns:p14="http://schemas.microsoft.com/office/powerpoint/2010/main" val="197766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611619"/>
          </a:xfrm>
        </p:spPr>
        <p:txBody>
          <a:bodyPr/>
          <a:lstStyle/>
          <a:p>
            <a:r>
              <a:rPr lang="en-US" dirty="0"/>
              <a:t>Online Grant Management system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a:xfrm>
            <a:off x="628650" y="2265367"/>
            <a:ext cx="7886700" cy="3898366"/>
          </a:xfrm>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2024-25 Workforce Development Funds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endParaRPr lang="en-US" dirty="0"/>
          </a:p>
          <a:p>
            <a:r>
              <a:rPr lang="en-US" dirty="0"/>
              <a:t>Create a new application for the FY25 Workforce Development Funds</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r>
              <a:rPr lang="en-US" dirty="0"/>
              <a:t>Enter your contact information on the Applicant Information screen</a:t>
            </a:r>
          </a:p>
          <a:p>
            <a:pPr lvl="2"/>
            <a:r>
              <a:rPr lang="en-US" dirty="0">
                <a:solidFill>
                  <a:srgbClr val="003764"/>
                </a:solidFill>
              </a:rPr>
              <a:t>Be sure to avoid typos when entering your email address</a:t>
            </a:r>
          </a:p>
          <a:p>
            <a:pPr lvl="2"/>
            <a:r>
              <a:rPr lang="en-US" dirty="0">
                <a:solidFill>
                  <a:srgbClr val="003764"/>
                </a:solidFill>
              </a:rPr>
              <a:t>Add OGMS as a safe sender</a:t>
            </a:r>
          </a:p>
          <a:p>
            <a:r>
              <a:rPr lang="en-US"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a:t>
            </a:r>
            <a:r>
              <a:rPr lang="en-US" dirty="0" err="1"/>
              <a:t>ogms</a:t>
            </a:r>
            <a:r>
              <a:rPr lang="en-US" dirty="0"/>
              <a:t>, Part 1</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General Information</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Description, Statement of Need, Link to System Strategic Plan Goals</a:t>
            </a:r>
          </a:p>
          <a:p>
            <a:pPr lvl="3">
              <a:spcBef>
                <a:spcPts val="0"/>
              </a:spcBef>
              <a:buFont typeface="Arial"/>
              <a:buChar char="•"/>
              <a:defRPr/>
            </a:pPr>
            <a:r>
              <a:rPr lang="en-US" sz="2000" b="1" dirty="0">
                <a:solidFill>
                  <a:srgbClr val="003764"/>
                </a:solidFill>
              </a:rPr>
              <a:t>Section 3:</a:t>
            </a:r>
            <a:r>
              <a:rPr lang="en-US" sz="2000" dirty="0">
                <a:solidFill>
                  <a:srgbClr val="003764"/>
                </a:solidFill>
              </a:rPr>
              <a:t>  Project Timeline and Planning</a:t>
            </a:r>
          </a:p>
          <a:p>
            <a:pPr lvl="3">
              <a:spcBef>
                <a:spcPts val="0"/>
              </a:spcBef>
              <a:buFont typeface="Arial"/>
              <a:buChar char="•"/>
              <a:defRPr/>
            </a:pPr>
            <a:r>
              <a:rPr lang="en-US" sz="2000" b="1" dirty="0">
                <a:solidFill>
                  <a:srgbClr val="003764"/>
                </a:solidFill>
              </a:rPr>
              <a:t>Section 4:</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5</a:t>
            </a:r>
            <a:r>
              <a:rPr lang="en-US" sz="2000" dirty="0">
                <a:solidFill>
                  <a:srgbClr val="003764"/>
                </a:solidFill>
              </a:rPr>
              <a:t>:  Leveraged Resources</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1119938"/>
          </a:xfrm>
        </p:spPr>
        <p:txBody>
          <a:bodyPr/>
          <a:lstStyle/>
          <a:p>
            <a:r>
              <a:rPr lang="en-US" dirty="0"/>
              <a:t>Applying in </a:t>
            </a:r>
            <a:r>
              <a:rPr lang="en-US" dirty="0" err="1"/>
              <a:t>ogms</a:t>
            </a:r>
            <a:r>
              <a:rPr lang="en-US" dirty="0"/>
              <a:t>, </a:t>
            </a:r>
            <a:r>
              <a:rPr lang="en-US" dirty="0" err="1"/>
              <a:t>ParT</a:t>
            </a:r>
            <a:r>
              <a:rPr lang="en-US" dirty="0"/>
              <a:t> 2, </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3054996"/>
            <a:ext cx="7886700" cy="3428855"/>
          </a:xfrm>
        </p:spPr>
        <p:txBody>
          <a:bodyPr/>
          <a:lstStyle/>
          <a:p>
            <a:r>
              <a:rPr lang="en-US" dirty="0"/>
              <a:t>Find the FY25 Assurances in the Assurances tab</a:t>
            </a:r>
          </a:p>
          <a:p>
            <a:pPr lvl="2"/>
            <a:r>
              <a:rPr lang="en-US" dirty="0">
                <a:solidFill>
                  <a:srgbClr val="003764"/>
                </a:solidFill>
              </a:rPr>
              <a:t>Download and print for completion and signature</a:t>
            </a:r>
          </a:p>
          <a:p>
            <a:r>
              <a:rPr lang="en-US" dirty="0"/>
              <a:t>Upload the Assurances in the Attachments tab</a:t>
            </a:r>
          </a:p>
          <a:p>
            <a:r>
              <a:rPr lang="en-US" dirty="0"/>
              <a:t>Required for your application to be considered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17833"/>
            <a:ext cx="8229600" cy="611619"/>
          </a:xfrm>
        </p:spPr>
        <p:txBody>
          <a:bodyPr/>
          <a:lstStyle/>
          <a:p>
            <a:r>
              <a:rPr lang="en-US" dirty="0"/>
              <a:t>Applying in </a:t>
            </a:r>
            <a:r>
              <a:rPr lang="en-US" dirty="0" err="1"/>
              <a:t>ogms</a:t>
            </a:r>
            <a:r>
              <a:rPr lang="en-US" dirty="0"/>
              <a:t>, </a:t>
            </a:r>
            <a:r>
              <a:rPr lang="en-US" dirty="0" err="1"/>
              <a:t>ParT</a:t>
            </a:r>
            <a:r>
              <a:rPr lang="en-US" dirty="0"/>
              <a:t> 3, </a:t>
            </a:r>
            <a:br>
              <a:rPr lang="en-US" dirty="0"/>
            </a:br>
            <a:r>
              <a:rPr lang="en-US" dirty="0"/>
              <a:t>Required attachments</a:t>
            </a:r>
          </a:p>
        </p:txBody>
      </p:sp>
      <p:sp>
        <p:nvSpPr>
          <p:cNvPr id="3" name="Text Placeholder 2"/>
          <p:cNvSpPr>
            <a:spLocks noGrp="1"/>
          </p:cNvSpPr>
          <p:nvPr>
            <p:ph type="body" sz="quarter" idx="10"/>
          </p:nvPr>
        </p:nvSpPr>
        <p:spPr>
          <a:xfrm>
            <a:off x="628650" y="1990724"/>
            <a:ext cx="8343900" cy="4105275"/>
          </a:xfrm>
        </p:spPr>
        <p:txBody>
          <a:bodyPr/>
          <a:lstStyle/>
          <a:p>
            <a:pPr marL="0" indent="0">
              <a:lnSpc>
                <a:spcPct val="100000"/>
              </a:lnSpc>
              <a:spcBef>
                <a:spcPts val="0"/>
              </a:spcBef>
              <a:buNone/>
              <a:defRPr/>
            </a:pPr>
            <a:r>
              <a:rPr lang="en-US" sz="2000" u="sng" dirty="0"/>
              <a:t>In addition to Assurances</a:t>
            </a:r>
            <a:r>
              <a:rPr lang="en-US" sz="2000" dirty="0"/>
              <a:t>, the following must be uploaded in OGMS in order for an application to be complete: </a:t>
            </a:r>
          </a:p>
          <a:p>
            <a:pPr marL="0" indent="0">
              <a:lnSpc>
                <a:spcPct val="100000"/>
              </a:lnSpc>
              <a:spcBef>
                <a:spcPts val="0"/>
              </a:spcBef>
              <a:buNone/>
              <a:defRPr/>
            </a:pPr>
            <a:endParaRPr lang="en-US" sz="1800" dirty="0"/>
          </a:p>
          <a:p>
            <a:pPr marL="0" indent="0">
              <a:lnSpc>
                <a:spcPct val="100000"/>
              </a:lnSpc>
              <a:spcBef>
                <a:spcPts val="0"/>
              </a:spcBef>
              <a:buNone/>
              <a:defRPr/>
            </a:pPr>
            <a:r>
              <a:rPr lang="en-US" sz="1800" dirty="0"/>
              <a:t>Budget &amp; Equipment List (Excel):</a:t>
            </a:r>
          </a:p>
          <a:p>
            <a:pPr>
              <a:lnSpc>
                <a:spcPct val="100000"/>
              </a:lnSpc>
              <a:spcBef>
                <a:spcPts val="0"/>
              </a:spcBef>
              <a:defRPr/>
            </a:pPr>
            <a:r>
              <a:rPr lang="en-US" sz="1600" dirty="0"/>
              <a:t>If requesting equipment, the FY25 equipment list must be completed as part of the budget workbook, and equipment totals from that list must match the equipment budget line item.</a:t>
            </a:r>
          </a:p>
          <a:p>
            <a:pPr marL="0" indent="0">
              <a:lnSpc>
                <a:spcPct val="100000"/>
              </a:lnSpc>
              <a:spcBef>
                <a:spcPts val="0"/>
              </a:spcBef>
              <a:buNone/>
              <a:defRPr/>
            </a:pPr>
            <a:r>
              <a:rPr lang="en-US" sz="1800" dirty="0"/>
              <a:t>Letter(s) of Assurance:</a:t>
            </a:r>
          </a:p>
          <a:p>
            <a:pPr>
              <a:lnSpc>
                <a:spcPct val="100000"/>
              </a:lnSpc>
              <a:spcBef>
                <a:spcPts val="0"/>
              </a:spcBef>
              <a:defRPr/>
            </a:pPr>
            <a:r>
              <a:rPr lang="en-US" sz="1600" dirty="0"/>
              <a:t>Consortium Projects: Letters of assurance (separate from Assurances, mentioned previously) from all participating colleges. (Part 4 will address more about consortium proposals)</a:t>
            </a:r>
          </a:p>
        </p:txBody>
      </p:sp>
    </p:spTree>
    <p:extLst>
      <p:ext uri="{BB962C8B-B14F-4D97-AF65-F5344CB8AC3E}">
        <p14:creationId xmlns:p14="http://schemas.microsoft.com/office/powerpoint/2010/main" val="342762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in </a:t>
            </a:r>
            <a:r>
              <a:rPr lang="en-US" dirty="0" err="1"/>
              <a:t>ogms</a:t>
            </a:r>
            <a:r>
              <a:rPr lang="en-US" dirty="0"/>
              <a:t>, Part 4</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p>
          <a:p>
            <a:pPr>
              <a:lnSpc>
                <a:spcPct val="100000"/>
              </a:lnSpc>
              <a:spcBef>
                <a:spcPts val="600"/>
              </a:spcBef>
              <a:defRPr/>
            </a:pPr>
            <a:r>
              <a:rPr lang="en-US" sz="2000" dirty="0">
                <a:solidFill>
                  <a:srgbClr val="003764"/>
                </a:solidFill>
              </a:rPr>
              <a:t>Applications need to clearly demonstrate how the activities of the individual members or pooling of resources support a common goal.</a:t>
            </a:r>
          </a:p>
          <a:p>
            <a:pPr>
              <a:lnSpc>
                <a:spcPct val="100000"/>
              </a:lnSpc>
              <a:spcBef>
                <a:spcPts val="600"/>
              </a:spcBef>
              <a:defRPr/>
            </a:pPr>
            <a:r>
              <a:rPr lang="en-US" sz="2000" dirty="0">
                <a:solidFill>
                  <a:srgbClr val="003764"/>
                </a:solidFill>
              </a:rPr>
              <a:t>The budget information completed in OGMS must represent the totals for the entire consortium </a:t>
            </a:r>
          </a:p>
          <a:p>
            <a:pPr>
              <a:lnSpc>
                <a:spcPct val="100000"/>
              </a:lnSpc>
              <a:spcBef>
                <a:spcPts val="600"/>
              </a:spcBef>
              <a:defRPr/>
            </a:pPr>
            <a:r>
              <a:rPr lang="en-US" sz="2000" dirty="0">
                <a:solidFill>
                  <a:srgbClr val="003764"/>
                </a:solidFill>
              </a:rPr>
              <a:t>In addition</a:t>
            </a:r>
            <a:r>
              <a:rPr lang="en-US" sz="2000" dirty="0"/>
              <a:t>, </a:t>
            </a:r>
            <a:r>
              <a:rPr lang="en-US" sz="2000" dirty="0">
                <a:solidFill>
                  <a:srgbClr val="003764"/>
                </a:solidFill>
              </a:rPr>
              <a:t>a budget &amp; equipment break out of the funding to go to each consortium college/COE must be uploaded as an attachment in OGMS</a:t>
            </a:r>
          </a:p>
          <a:p>
            <a:pPr>
              <a:lnSpc>
                <a:spcPct val="100000"/>
              </a:lnSpc>
              <a:spcBef>
                <a:spcPts val="600"/>
              </a:spcBef>
              <a:defRPr/>
            </a:pPr>
            <a:r>
              <a:rPr lang="en-US" sz="2000" dirty="0">
                <a:solidFill>
                  <a:srgbClr val="003764"/>
                </a:solidFill>
              </a:rPr>
              <a:t>Letters of assurance from the consortium colleges addressing roles and responsibilities, and commitment to project. </a:t>
            </a:r>
          </a:p>
          <a:p>
            <a:endParaRPr lang="en-US" dirty="0"/>
          </a:p>
        </p:txBody>
      </p:sp>
    </p:spTree>
    <p:extLst>
      <p:ext uri="{BB962C8B-B14F-4D97-AF65-F5344CB8AC3E}">
        <p14:creationId xmlns:p14="http://schemas.microsoft.com/office/powerpoint/2010/main" val="334213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000" dirty="0">
                <a:ea typeface="Times New Roman" panose="02020603050405020304" pitchFamily="18" charset="0"/>
                <a:cs typeface="Calibri" panose="020F0502020204030204" pitchFamily="34" charset="0"/>
              </a:rPr>
              <a:t>Use Appendix A as an application checklist! Review it early and often!</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This is what the review committee will use to score projects.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don’t meet minimum requirements listed in Part 1 of Appendix A won’t be reviewed.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committee makes recommendations to State Board leadership. </a:t>
            </a:r>
          </a:p>
          <a:p>
            <a:pPr>
              <a:spcBef>
                <a:spcPct val="0"/>
              </a:spcBef>
            </a:pPr>
            <a:endParaRPr lang="en-US" altLang="en-US" sz="2400"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and accountability</a:t>
            </a:r>
          </a:p>
        </p:txBody>
      </p:sp>
      <p:sp>
        <p:nvSpPr>
          <p:cNvPr id="3" name="Text Placeholder 2"/>
          <p:cNvSpPr>
            <a:spLocks noGrp="1"/>
          </p:cNvSpPr>
          <p:nvPr>
            <p:ph type="body" sz="quarter" idx="10"/>
          </p:nvPr>
        </p:nvSpPr>
        <p:spPr/>
        <p:txBody>
          <a:bodyPr/>
          <a:lstStyle/>
          <a:p>
            <a:pPr>
              <a:spcBef>
                <a:spcPts val="1200"/>
              </a:spcBef>
              <a:spcAft>
                <a:spcPts val="1200"/>
              </a:spcAft>
              <a:buFont typeface="Arial"/>
              <a:buChar char="•"/>
              <a:defRPr/>
            </a:pPr>
            <a:r>
              <a:rPr lang="en-US" altLang="en-US" sz="2400" dirty="0"/>
              <a:t>A mid-year progress report is due by January 24, 2025.</a:t>
            </a:r>
          </a:p>
          <a:p>
            <a:pPr>
              <a:spcBef>
                <a:spcPts val="1200"/>
              </a:spcBef>
              <a:spcAft>
                <a:spcPts val="1200"/>
              </a:spcAft>
              <a:buFont typeface="Arial"/>
              <a:buChar char="•"/>
              <a:defRPr/>
            </a:pPr>
            <a:r>
              <a:rPr lang="en-US" altLang="en-US" sz="2400" dirty="0"/>
              <a:t>A final report is due by July 20, 2025.</a:t>
            </a:r>
          </a:p>
          <a:p>
            <a:pPr>
              <a:spcBef>
                <a:spcPts val="1200"/>
              </a:spcBef>
              <a:spcAft>
                <a:spcPts val="1200"/>
              </a:spcAft>
              <a:buFont typeface="Arial"/>
              <a:buChar char="•"/>
              <a:defRPr/>
            </a:pPr>
            <a:r>
              <a:rPr lang="en-US" altLang="en-US" sz="2400" dirty="0"/>
              <a:t>Reports will be submitted via OGMS.</a:t>
            </a:r>
            <a:endParaRPr lang="en-US" sz="2400" dirty="0"/>
          </a:p>
        </p:txBody>
      </p:sp>
    </p:spTree>
    <p:extLst>
      <p:ext uri="{BB962C8B-B14F-4D97-AF65-F5344CB8AC3E}">
        <p14:creationId xmlns:p14="http://schemas.microsoft.com/office/powerpoint/2010/main" val="60142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This webinar will discuss the application process and is not a forum to vet proposal ideas</a:t>
            </a:r>
          </a:p>
          <a:p>
            <a:pPr>
              <a:spcBef>
                <a:spcPts val="1200"/>
              </a:spcBef>
              <a:spcAft>
                <a:spcPts val="1200"/>
              </a:spcAft>
            </a:pPr>
            <a:r>
              <a:rPr lang="en-US" altLang="en-US" sz="2400" dirty="0"/>
              <a:t>We will gather your questions today. Answers will be posted in a Q&amp;A document on the program webpage and updated regularly through Monday, April 4.  </a:t>
            </a:r>
          </a:p>
          <a:p>
            <a:pPr>
              <a:spcBef>
                <a:spcPts val="1200"/>
              </a:spcBef>
              <a:spcAft>
                <a:spcPts val="1200"/>
              </a:spcAft>
            </a:pPr>
            <a:r>
              <a:rPr lang="en-US" altLang="en-US" sz="2400" dirty="0"/>
              <a:t>Use the search bar at </a:t>
            </a:r>
            <a:r>
              <a:rPr lang="en-US" altLang="en-US" sz="2400" u="sng" dirty="0"/>
              <a:t>www.sbctc.edu </a:t>
            </a:r>
            <a:r>
              <a:rPr lang="en-US" altLang="en-US" sz="2400" dirty="0"/>
              <a:t>to find “Workforce Development Funds”.</a:t>
            </a: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608723"/>
            <a:ext cx="8384721" cy="4997817"/>
          </a:xfrm>
        </p:spPr>
        <p:txBody>
          <a:bodyPr/>
          <a:lstStyle/>
          <a:p>
            <a:pPr>
              <a:lnSpc>
                <a:spcPct val="100000"/>
              </a:lnSpc>
              <a:spcBef>
                <a:spcPts val="600"/>
              </a:spcBef>
              <a:defRPr/>
            </a:pPr>
            <a:r>
              <a:rPr lang="en-US" sz="2000" dirty="0"/>
              <a:t>Proposals due:  April 4, 2024, 11:55pm </a:t>
            </a:r>
          </a:p>
          <a:p>
            <a:pPr marL="1257316" lvl="2" indent="-457200" defTabSz="685766">
              <a:lnSpc>
                <a:spcPct val="100000"/>
              </a:lnSpc>
              <a:spcBef>
                <a:spcPts val="600"/>
              </a:spcBef>
              <a:defRPr/>
            </a:pPr>
            <a:r>
              <a:rPr lang="en-US" dirty="0">
                <a:solidFill>
                  <a:srgbClr val="003764"/>
                </a:solidFill>
              </a:rPr>
              <a:t>Staff available for assistance until 4pm</a:t>
            </a:r>
          </a:p>
          <a:p>
            <a:pPr>
              <a:lnSpc>
                <a:spcPct val="100000"/>
              </a:lnSpc>
              <a:spcBef>
                <a:spcPts val="600"/>
              </a:spcBef>
              <a:defRPr/>
            </a:pPr>
            <a:r>
              <a:rPr lang="en-US" sz="2000" dirty="0"/>
              <a:t>April-May 2024: Review Committee</a:t>
            </a:r>
          </a:p>
          <a:p>
            <a:pPr marL="1257316" lvl="2" indent="-457200" defTabSz="685766">
              <a:lnSpc>
                <a:spcPct val="100000"/>
              </a:lnSpc>
              <a:spcBef>
                <a:spcPts val="600"/>
              </a:spcBef>
              <a:defRPr/>
            </a:pPr>
            <a:r>
              <a:rPr lang="en-US" dirty="0">
                <a:solidFill>
                  <a:srgbClr val="003764"/>
                </a:solidFill>
              </a:rPr>
              <a:t>Clarification or revisions, if needed / project scaling if required</a:t>
            </a:r>
          </a:p>
          <a:p>
            <a:pPr marL="1257316" lvl="2" indent="-457200" defTabSz="685766">
              <a:lnSpc>
                <a:spcPct val="100000"/>
              </a:lnSpc>
              <a:spcBef>
                <a:spcPts val="600"/>
              </a:spcBef>
              <a:defRPr/>
            </a:pPr>
            <a:r>
              <a:rPr lang="en-US" dirty="0">
                <a:solidFill>
                  <a:srgbClr val="003764"/>
                </a:solidFill>
              </a:rPr>
              <a:t>Revisions are time-sensitive; please monitor inboxes for OGMS messages</a:t>
            </a:r>
          </a:p>
          <a:p>
            <a:pPr>
              <a:lnSpc>
                <a:spcPct val="100000"/>
              </a:lnSpc>
              <a:spcBef>
                <a:spcPts val="600"/>
              </a:spcBef>
              <a:defRPr/>
            </a:pPr>
            <a:r>
              <a:rPr lang="en-US" sz="2000" dirty="0"/>
              <a:t>May-June 2024: Recommendations presented to State Board leadership for Board adoption in early June</a:t>
            </a:r>
          </a:p>
          <a:p>
            <a:pPr>
              <a:lnSpc>
                <a:spcPct val="100000"/>
              </a:lnSpc>
              <a:spcBef>
                <a:spcPts val="600"/>
              </a:spcBef>
              <a:defRPr/>
            </a:pPr>
            <a:r>
              <a:rPr lang="en-US" sz="2000" dirty="0"/>
              <a:t>Notification and award of funding to take place prior to July 1, 2024</a:t>
            </a:r>
          </a:p>
          <a:p>
            <a:pPr>
              <a:lnSpc>
                <a:spcPct val="100000"/>
              </a:lnSpc>
              <a:spcBef>
                <a:spcPts val="600"/>
              </a:spcBef>
              <a:defRPr/>
            </a:pPr>
            <a:r>
              <a:rPr lang="en-US" sz="2000" dirty="0"/>
              <a:t>Funds available: July 1, 2024</a:t>
            </a:r>
          </a:p>
          <a:p>
            <a:pPr>
              <a:lnSpc>
                <a:spcPct val="100000"/>
              </a:lnSpc>
              <a:spcBef>
                <a:spcPts val="600"/>
              </a:spcBef>
              <a:defRPr/>
            </a:pPr>
            <a:r>
              <a:rPr lang="en-US" sz="2000" dirty="0"/>
              <a:t>Funds must be fully expended, and any equipment delivered/installed no later than June 30, 2025.</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a:xfrm>
            <a:off x="628650" y="2265367"/>
            <a:ext cx="7886700" cy="1856711"/>
          </a:xfrm>
        </p:spPr>
        <p:txBody>
          <a:bodyPr/>
          <a:lstStyle/>
          <a:p>
            <a:pPr marL="0" indent="0" algn="ctr">
              <a:buNone/>
            </a:pPr>
            <a:r>
              <a:rPr lang="en-US" altLang="en-US" dirty="0"/>
              <a:t>Danny Marshall</a:t>
            </a:r>
          </a:p>
          <a:p>
            <a:pPr marL="0" indent="0" algn="ctr">
              <a:buNone/>
            </a:pPr>
            <a:r>
              <a:rPr lang="en-US" altLang="en-US" dirty="0"/>
              <a:t>360-704-4332</a:t>
            </a:r>
          </a:p>
          <a:p>
            <a:pPr marL="0" indent="0" algn="ctr">
              <a:buNone/>
            </a:pPr>
            <a:r>
              <a:rPr lang="en-US" altLang="en-US" u="sng" dirty="0"/>
              <a:t>dmarshall@sbctc.edu</a:t>
            </a:r>
          </a:p>
          <a:p>
            <a:pPr algn="ctr"/>
            <a:endParaRPr lang="en-US" dirty="0"/>
          </a:p>
        </p:txBody>
      </p:sp>
      <p:sp>
        <p:nvSpPr>
          <p:cNvPr id="4" name="TextBox 3">
            <a:extLst>
              <a:ext uri="{FF2B5EF4-FFF2-40B4-BE49-F238E27FC236}">
                <a16:creationId xmlns:a16="http://schemas.microsoft.com/office/drawing/2014/main" id="{D53901B2-1F3A-69B3-6AE3-FED35588583B}"/>
              </a:ext>
            </a:extLst>
          </p:cNvPr>
          <p:cNvSpPr txBox="1"/>
          <p:nvPr/>
        </p:nvSpPr>
        <p:spPr>
          <a:xfrm>
            <a:off x="1163780" y="4298868"/>
            <a:ext cx="6911439" cy="1200329"/>
          </a:xfrm>
          <a:prstGeom prst="rect">
            <a:avLst/>
          </a:prstGeom>
          <a:solidFill>
            <a:schemeClr val="accent4">
              <a:lumMod val="20000"/>
              <a:lumOff val="80000"/>
            </a:schemeClr>
          </a:solidFill>
        </p:spPr>
        <p:txBody>
          <a:bodyPr wrap="square" rtlCol="0">
            <a:spAutoFit/>
          </a:bodyPr>
          <a:lstStyle/>
          <a:p>
            <a:r>
              <a:rPr lang="en-US" b="1" dirty="0">
                <a:solidFill>
                  <a:srgbClr val="0070C0"/>
                </a:solidFill>
              </a:rPr>
              <a:t>Post-webinar Survey</a:t>
            </a:r>
            <a:br>
              <a:rPr lang="en-US" dirty="0"/>
            </a:br>
            <a:r>
              <a:rPr lang="en-US" dirty="0"/>
              <a:t>A short survey will pop out on your screen after this webinar. Please take the time to give us your feedback. Your insights are invaluable as we strive to enhance our future events. Thank you.</a:t>
            </a:r>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a:xfrm>
            <a:off x="628650" y="2265367"/>
            <a:ext cx="7886700" cy="3943522"/>
          </a:xfrm>
        </p:spPr>
        <p:txBody>
          <a:bodyPr/>
          <a:lstStyle/>
          <a:p>
            <a:pPr>
              <a:lnSpc>
                <a:spcPct val="100000"/>
              </a:lnSpc>
              <a:spcBef>
                <a:spcPts val="600"/>
              </a:spcBef>
            </a:pPr>
            <a:r>
              <a:rPr lang="en-US" altLang="en-US" sz="2400" dirty="0"/>
              <a:t>Overview of the Workforce Development Funds FY25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types of proposals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lvl="2">
              <a:lnSpc>
                <a:spcPct val="100000"/>
              </a:lnSpc>
              <a:spcBef>
                <a:spcPts val="600"/>
              </a:spcBef>
            </a:pPr>
            <a:r>
              <a:rPr lang="en-US" altLang="en-US" dirty="0">
                <a:solidFill>
                  <a:srgbClr val="003764"/>
                </a:solidFill>
              </a:rPr>
              <a:t>Invest in Washington</a:t>
            </a:r>
          </a:p>
          <a:p>
            <a:pPr>
              <a:spcBef>
                <a:spcPts val="1200"/>
              </a:spcBef>
              <a:spcAft>
                <a:spcPts val="1200"/>
              </a:spcAft>
            </a:pPr>
            <a:r>
              <a:rPr lang="en-US" altLang="en-US" sz="2400" dirty="0"/>
              <a:t>Applying through OGMS</a:t>
            </a:r>
          </a:p>
          <a:p>
            <a:pPr>
              <a:spcBef>
                <a:spcPts val="1200"/>
              </a:spcBef>
              <a:spcAft>
                <a:spcPts val="1200"/>
              </a:spcAft>
            </a:pPr>
            <a:r>
              <a:rPr lang="en-US" altLang="en-US" sz="2400" dirty="0"/>
              <a:t>Attachments to be submitted for consideration</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9521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1706838"/>
            <a:ext cx="8023860" cy="4648805"/>
          </a:xfrm>
        </p:spPr>
        <p:txBody>
          <a:bodyPr/>
          <a:lstStyle/>
          <a:p>
            <a:pPr marL="0" indent="0">
              <a:lnSpc>
                <a:spcPct val="100000"/>
              </a:lnSpc>
              <a:spcBef>
                <a:spcPts val="0"/>
              </a:spcBef>
              <a:buNone/>
            </a:pPr>
            <a:r>
              <a:rPr lang="en-US" altLang="en-US" sz="2000" dirty="0"/>
              <a:t>This  funding  is  to  support  one-time  projects  that  are  necessary  to meet  changing  needs  and expectations  of  industry  and/or  prospective  students,  or  to  support  local workforce  and  economic development  initiatives. Successful  proposals  will  do  one  or  more  of the  following:</a:t>
            </a:r>
          </a:p>
          <a:p>
            <a:pPr>
              <a:lnSpc>
                <a:spcPct val="100000"/>
              </a:lnSpc>
              <a:spcBef>
                <a:spcPts val="600"/>
              </a:spcBef>
            </a:pPr>
            <a:r>
              <a:rPr lang="en-US" altLang="en-US" sz="1600" dirty="0"/>
              <a:t>Support the  transition, redesign, or  adjustment  of  workforce  education  and  training programs to meet  the  changing  needs  and  expectations  of  </a:t>
            </a:r>
            <a:r>
              <a:rPr lang="en-US" altLang="en-US" sz="1600" b="1" dirty="0"/>
              <a:t>industry  </a:t>
            </a:r>
            <a:r>
              <a:rPr lang="en-US" altLang="en-US" sz="1600" dirty="0"/>
              <a:t>(e.g., new  competencies, articulation  agreements,  career  pathways,  competency-based  credentials,  badging/micro credentials,  new  technology,  etc.);</a:t>
            </a:r>
          </a:p>
          <a:p>
            <a:pPr>
              <a:lnSpc>
                <a:spcPct val="100000"/>
              </a:lnSpc>
              <a:spcBef>
                <a:spcPts val="600"/>
              </a:spcBef>
            </a:pPr>
            <a:r>
              <a:rPr lang="en-US" altLang="en-US" sz="1600" dirty="0"/>
              <a:t>Support the  transition, redesign, or  adjustment  of  instructional  programs to  meet changing needs  and  expectations  of </a:t>
            </a:r>
            <a:r>
              <a:rPr lang="en-US" altLang="en-US" sz="1600" b="1" dirty="0"/>
              <a:t>prospective  students  for  how  instructional  programs are  delivered</a:t>
            </a:r>
            <a:r>
              <a:rPr lang="en-US" altLang="en-US" sz="1600" dirty="0"/>
              <a:t>  (e.g., hybrid, remote, virtual,  asynchronous); </a:t>
            </a:r>
          </a:p>
          <a:p>
            <a:pPr marL="0" indent="0">
              <a:buNone/>
            </a:pPr>
            <a:endParaRPr lang="en-US" dirty="0"/>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9521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1706838"/>
            <a:ext cx="8023860" cy="4648805"/>
          </a:xfrm>
        </p:spPr>
        <p:txBody>
          <a:bodyPr/>
          <a:lstStyle/>
          <a:p>
            <a:pPr marL="0" indent="0">
              <a:lnSpc>
                <a:spcPct val="100000"/>
              </a:lnSpc>
              <a:spcBef>
                <a:spcPts val="0"/>
              </a:spcBef>
              <a:buNone/>
            </a:pPr>
            <a:r>
              <a:rPr lang="en-US" altLang="en-US" sz="2000" dirty="0"/>
              <a:t>This  funding  is  to  support  one-time  projects  that  are  necessary  to meet  changing  needs  and expectations  of  industry  and/or  prospective  students,  or  to  support  local workforce  and  economic development  initiatives. Successful  proposals  will  do  one  or  more  of the  following:</a:t>
            </a:r>
          </a:p>
          <a:p>
            <a:pPr>
              <a:lnSpc>
                <a:spcPct val="100000"/>
              </a:lnSpc>
              <a:spcBef>
                <a:spcPts val="600"/>
              </a:spcBef>
            </a:pPr>
            <a:r>
              <a:rPr lang="en-US" altLang="en-US" sz="1600" dirty="0"/>
              <a:t>Create, support, or streamline local workforce and economic development initiatives (e.g., creation of a new training program designed to address emergent or future industry needs); and/or </a:t>
            </a:r>
          </a:p>
          <a:p>
            <a:pPr>
              <a:lnSpc>
                <a:spcPct val="100000"/>
              </a:lnSpc>
              <a:spcBef>
                <a:spcPts val="600"/>
              </a:spcBef>
            </a:pPr>
            <a:r>
              <a:rPr lang="en-US" altLang="en-US" sz="1600" dirty="0"/>
              <a:t>Support  and  expand  workforce  development  partnerships  among employers,  education and  training providers, and  workers. </a:t>
            </a:r>
          </a:p>
          <a:p>
            <a:endParaRPr lang="en-US" dirty="0"/>
          </a:p>
        </p:txBody>
      </p:sp>
    </p:spTree>
    <p:extLst>
      <p:ext uri="{BB962C8B-B14F-4D97-AF65-F5344CB8AC3E}">
        <p14:creationId xmlns:p14="http://schemas.microsoft.com/office/powerpoint/2010/main" val="120841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33369"/>
            <a:ext cx="7886700" cy="611619"/>
          </a:xfrm>
        </p:spPr>
        <p:txBody>
          <a:bodyPr/>
          <a:lstStyle/>
          <a:p>
            <a:r>
              <a:rPr lang="en-US" dirty="0"/>
              <a:t>New in fy25</a:t>
            </a:r>
          </a:p>
        </p:txBody>
      </p:sp>
      <p:sp>
        <p:nvSpPr>
          <p:cNvPr id="3" name="Text Placeholder 2"/>
          <p:cNvSpPr>
            <a:spLocks noGrp="1"/>
          </p:cNvSpPr>
          <p:nvPr>
            <p:ph type="body" sz="quarter" idx="10"/>
          </p:nvPr>
        </p:nvSpPr>
        <p:spPr>
          <a:xfrm>
            <a:off x="628650" y="2276475"/>
            <a:ext cx="8023860" cy="4079168"/>
          </a:xfrm>
        </p:spPr>
        <p:txBody>
          <a:bodyPr/>
          <a:lstStyle/>
          <a:p>
            <a:pPr marL="0" indent="0">
              <a:lnSpc>
                <a:spcPct val="100000"/>
              </a:lnSpc>
              <a:spcBef>
                <a:spcPts val="0"/>
              </a:spcBef>
              <a:buNone/>
            </a:pPr>
            <a:r>
              <a:rPr lang="en-US" altLang="en-US" sz="2000" dirty="0"/>
              <a:t>Invest in Washington funding of approximately $92,000 has been added to the Workforce Development Fund. </a:t>
            </a:r>
          </a:p>
          <a:p>
            <a:pPr>
              <a:lnSpc>
                <a:spcPct val="100000"/>
              </a:lnSpc>
              <a:spcBef>
                <a:spcPts val="600"/>
              </a:spcBef>
            </a:pPr>
            <a:r>
              <a:rPr lang="en-US" altLang="en-US" sz="1600" dirty="0"/>
              <a:t>Priority will be given to projects designed to accomplish one or more of the priorities specific to manufacturing and production occupations; and</a:t>
            </a:r>
          </a:p>
          <a:p>
            <a:pPr>
              <a:lnSpc>
                <a:spcPct val="100000"/>
              </a:lnSpc>
              <a:spcBef>
                <a:spcPts val="600"/>
              </a:spcBef>
            </a:pPr>
            <a:r>
              <a:rPr lang="en-US" altLang="en-US" sz="1600" dirty="0"/>
              <a:t>Priority points will be awarded to proposals that meet these criteria, provided the minimum requirements are also met.</a:t>
            </a:r>
            <a:r>
              <a:rPr lang="en-US" sz="1600" dirty="0"/>
              <a:t> </a:t>
            </a:r>
          </a:p>
          <a:p>
            <a:pPr>
              <a:lnSpc>
                <a:spcPct val="100000"/>
              </a:lnSpc>
              <a:spcBef>
                <a:spcPts val="600"/>
              </a:spcBef>
            </a:pPr>
            <a:r>
              <a:rPr lang="en-US" sz="1600" dirty="0"/>
              <a:t>This fund supports customized training, job skills, job readiness training, workforce professional development, and/or to assist employers with state-approved registered apprenticeship programs specifically for manufacturing and production occupations.</a:t>
            </a:r>
          </a:p>
          <a:p>
            <a:pPr>
              <a:lnSpc>
                <a:spcPct val="100000"/>
              </a:lnSpc>
              <a:spcBef>
                <a:spcPts val="600"/>
              </a:spcBef>
            </a:pPr>
            <a:endParaRPr lang="en-US" sz="1600" dirty="0"/>
          </a:p>
          <a:p>
            <a:pPr>
              <a:lnSpc>
                <a:spcPct val="100000"/>
              </a:lnSpc>
              <a:spcBef>
                <a:spcPts val="600"/>
              </a:spcBef>
            </a:pPr>
            <a:endParaRPr lang="en-US" sz="1600" dirty="0"/>
          </a:p>
          <a:p>
            <a:pPr>
              <a:lnSpc>
                <a:spcPct val="100000"/>
              </a:lnSpc>
              <a:spcBef>
                <a:spcPts val="600"/>
              </a:spcBef>
            </a:pPr>
            <a:endParaRPr lang="en-US" altLang="en-US" sz="1600" dirty="0"/>
          </a:p>
        </p:txBody>
      </p:sp>
    </p:spTree>
    <p:extLst>
      <p:ext uri="{BB962C8B-B14F-4D97-AF65-F5344CB8AC3E}">
        <p14:creationId xmlns:p14="http://schemas.microsoft.com/office/powerpoint/2010/main" val="233463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Types of proposals</a:t>
            </a:r>
          </a:p>
        </p:txBody>
      </p:sp>
      <p:sp>
        <p:nvSpPr>
          <p:cNvPr id="3" name="Text Placeholder 2"/>
          <p:cNvSpPr>
            <a:spLocks noGrp="1"/>
          </p:cNvSpPr>
          <p:nvPr>
            <p:ph type="body" sz="quarter" idx="10"/>
          </p:nvPr>
        </p:nvSpPr>
        <p:spPr>
          <a:xfrm>
            <a:off x="628650" y="1956816"/>
            <a:ext cx="8346674" cy="4387540"/>
          </a:xfrm>
        </p:spPr>
        <p:txBody>
          <a:bodyPr/>
          <a:lstStyle/>
          <a:p>
            <a:pPr>
              <a:spcBef>
                <a:spcPts val="1200"/>
              </a:spcBef>
              <a:spcAft>
                <a:spcPts val="1200"/>
              </a:spcAft>
            </a:pPr>
            <a:r>
              <a:rPr lang="en-US" altLang="en-US" sz="1800" b="1" dirty="0"/>
              <a:t>Support of workforce education and training program: </a:t>
            </a:r>
            <a:br>
              <a:rPr lang="en-US" altLang="en-US" sz="1800" b="1" dirty="0"/>
            </a:br>
            <a:r>
              <a:rPr lang="en-US" altLang="en-US" sz="1800" dirty="0"/>
              <a:t>Projects addressing  locally identified  strategic  initiatives, through  collaboration  with  community  partners,  which  require  changes in  education  and training  programs  in  order to  deliver a  workforce to  meet industry  needs.  </a:t>
            </a:r>
          </a:p>
          <a:p>
            <a:pPr>
              <a:lnSpc>
                <a:spcPct val="100000"/>
              </a:lnSpc>
              <a:spcBef>
                <a:spcPts val="600"/>
              </a:spcBef>
            </a:pPr>
            <a:r>
              <a:rPr lang="en-US" altLang="en-US" sz="1800" b="1" dirty="0"/>
              <a:t>Support of priorities for manufacturing and production occupations </a:t>
            </a:r>
            <a:br>
              <a:rPr lang="en-US" altLang="en-US" sz="1800" b="1" dirty="0"/>
            </a:br>
            <a:r>
              <a:rPr lang="en-US" altLang="en-US" sz="1800" b="1" dirty="0"/>
              <a:t>(Invest in Washington):</a:t>
            </a:r>
            <a:br>
              <a:rPr lang="en-US" altLang="en-US" sz="1800" b="1" dirty="0"/>
            </a:br>
            <a:r>
              <a:rPr lang="en-US" altLang="en-US" sz="1800" dirty="0"/>
              <a:t>Support customized training, job skills, job readiness training, workforce professional development, and/or to assist employers with state-approved registered apprenticeship programs specifically for manufacturing and production occupations.   </a:t>
            </a:r>
          </a:p>
        </p:txBody>
      </p:sp>
    </p:spTree>
    <p:extLst>
      <p:ext uri="{BB962C8B-B14F-4D97-AF65-F5344CB8AC3E}">
        <p14:creationId xmlns:p14="http://schemas.microsoft.com/office/powerpoint/2010/main" val="279748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1866635"/>
            <a:ext cx="8275320" cy="4421276"/>
          </a:xfrm>
        </p:spPr>
        <p:txBody>
          <a:bodyPr/>
          <a:lstStyle/>
          <a:p>
            <a:pPr>
              <a:lnSpc>
                <a:spcPct val="100000"/>
              </a:lnSpc>
              <a:spcBef>
                <a:spcPts val="600"/>
              </a:spcBef>
            </a:pPr>
            <a:r>
              <a:rPr lang="en-US" sz="2000" dirty="0"/>
              <a:t>Public  community  and  technical colleges,  as  defined  under  RCW  28B.50.030, and  Centers  of Excellence  (COE),  as  codified  under  RCW  28B.50.902, may apply for  funding. </a:t>
            </a:r>
          </a:p>
          <a:p>
            <a:pPr>
              <a:lnSpc>
                <a:spcPct val="100000"/>
              </a:lnSpc>
              <a:spcBef>
                <a:spcPts val="600"/>
              </a:spcBef>
            </a:pPr>
            <a:r>
              <a:rPr lang="en-US" sz="2000" dirty="0"/>
              <a:t>Colleges may  submit  only  one  application  as an  individual  institution  or  as  the  lead  institution of  a  consortium. </a:t>
            </a:r>
          </a:p>
          <a:p>
            <a:pPr>
              <a:lnSpc>
                <a:spcPct val="100000"/>
              </a:lnSpc>
              <a:spcBef>
                <a:spcPts val="600"/>
              </a:spcBef>
            </a:pPr>
            <a:r>
              <a:rPr lang="en-US" sz="2000" dirty="0"/>
              <a:t>Applications  are  allowed  from  both  a  Center  of  Excellence  (COE)  and, separately, from  their host  college.</a:t>
            </a:r>
          </a:p>
          <a:p>
            <a:pPr>
              <a:lnSpc>
                <a:spcPct val="100000"/>
              </a:lnSpc>
              <a:spcBef>
                <a:spcPts val="600"/>
              </a:spcBef>
            </a:pPr>
            <a:r>
              <a:rPr lang="en-US" sz="2000" dirty="0"/>
              <a:t>Applications  from a  COE  should  be  in  a  separate  OGMS  application but submitted  through  its host  college.   </a:t>
            </a:r>
          </a:p>
          <a:p>
            <a:pPr>
              <a:lnSpc>
                <a:spcPct val="100000"/>
              </a:lnSpc>
              <a:spcBef>
                <a:spcPts val="600"/>
              </a:spcBef>
            </a:pPr>
            <a:r>
              <a:rPr lang="en-US" sz="2000" dirty="0"/>
              <a:t>While  a COE  can  submit  applications  separately, and  colleges  may  participate  in  more  than  one consortium,  the  review  panel  will  be  cautious about  awarding  funding  for  multiple  projects to  one institution. </a:t>
            </a:r>
          </a:p>
        </p:txBody>
      </p:sp>
    </p:spTree>
    <p:extLst>
      <p:ext uri="{BB962C8B-B14F-4D97-AF65-F5344CB8AC3E}">
        <p14:creationId xmlns:p14="http://schemas.microsoft.com/office/powerpoint/2010/main" val="166578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0"/>
            <a:ext cx="8311164" cy="4594859"/>
          </a:xfrm>
        </p:spPr>
        <p:txBody>
          <a:bodyPr/>
          <a:lstStyle/>
          <a:p>
            <a:pPr>
              <a:lnSpc>
                <a:spcPct val="100000"/>
              </a:lnSpc>
              <a:spcBef>
                <a:spcPts val="600"/>
              </a:spcBef>
            </a:pPr>
            <a:r>
              <a:rPr lang="en-US" altLang="en-US" sz="2000" dirty="0"/>
              <a:t>July 1, 2024 to June 30, 2025. NO EXTENSIONS.</a:t>
            </a:r>
          </a:p>
          <a:p>
            <a:pPr>
              <a:lnSpc>
                <a:spcPct val="100000"/>
              </a:lnSpc>
              <a:spcBef>
                <a:spcPts val="600"/>
              </a:spcBef>
            </a:pPr>
            <a:r>
              <a:rPr lang="en-US" altLang="en-US" sz="2000" dirty="0"/>
              <a:t>Amount available:  $1,592,000. State-funded, administered by SBCTC</a:t>
            </a:r>
          </a:p>
          <a:p>
            <a:pPr>
              <a:lnSpc>
                <a:spcPct val="100000"/>
              </a:lnSpc>
              <a:spcBef>
                <a:spcPts val="600"/>
              </a:spcBef>
            </a:pPr>
            <a:r>
              <a:rPr lang="en-US" altLang="en-US" sz="2000" dirty="0"/>
              <a:t>Individual proposals: $25,000 min. to  $150,000 max.</a:t>
            </a:r>
          </a:p>
          <a:p>
            <a:pPr>
              <a:lnSpc>
                <a:spcPct val="100000"/>
              </a:lnSpc>
              <a:spcBef>
                <a:spcPts val="600"/>
              </a:spcBef>
            </a:pPr>
            <a:r>
              <a:rPr lang="en-US" altLang="en-US" sz="2000" dirty="0"/>
              <a:t>Consortium (multiple colleges or COEs) proposal max:  $500,000</a:t>
            </a:r>
          </a:p>
          <a:p>
            <a:pPr>
              <a:lnSpc>
                <a:spcPct val="100000"/>
              </a:lnSpc>
              <a:spcBef>
                <a:spcPts val="600"/>
              </a:spcBef>
            </a:pPr>
            <a:r>
              <a:rPr lang="en-US" sz="2000" dirty="0"/>
              <a:t>This is an allocation, not a grant. No invoices in OBIS; funds allocated directly to college. Work with your business office.</a:t>
            </a:r>
          </a:p>
          <a:p>
            <a:pPr>
              <a:lnSpc>
                <a:spcPct val="100000"/>
              </a:lnSpc>
              <a:spcBef>
                <a:spcPts val="600"/>
              </a:spcBef>
            </a:pPr>
            <a:r>
              <a:rPr lang="en-US" altLang="en-US" sz="2000" dirty="0"/>
              <a:t>No less than $92,000 of the total funding must be awarded to an “Invest in Washington” project(s).</a:t>
            </a:r>
          </a:p>
          <a:p>
            <a:pPr marL="0" indent="0">
              <a:buNone/>
            </a:pPr>
            <a:r>
              <a:rPr lang="en-US" sz="1400" dirty="0"/>
              <a:t>Considerations:</a:t>
            </a:r>
          </a:p>
          <a:p>
            <a:pPr marL="0" indent="0">
              <a:buNone/>
            </a:pPr>
            <a:r>
              <a:rPr lang="en-US" sz="1400" dirty="0"/>
              <a:t>The  review  panel  and  SBCTC  reserve  the  right  to  scale  proposals  as  needed. </a:t>
            </a:r>
          </a:p>
          <a:p>
            <a:pPr marL="0" indent="0">
              <a:buNone/>
            </a:pPr>
            <a:r>
              <a:rPr lang="en-US" sz="1400" dirty="0"/>
              <a:t>Any  necessary  equipment  purchases  ($5,000+)  must  receive  approval  during  the  application  review  process.  </a:t>
            </a:r>
          </a:p>
          <a:p>
            <a:pPr marL="0" indent="0">
              <a:buNone/>
            </a:pPr>
            <a:r>
              <a:rPr lang="en-US" sz="1400" dirty="0"/>
              <a:t>When  developing  proposals, colleges should  give  strong  consideration  to  the  intent  of  the  funding, and  the  total  amount  of  available  resource  to  best  demonstrate  the  practicality  of  the  proposal. </a:t>
            </a:r>
          </a:p>
        </p:txBody>
      </p:sp>
    </p:spTree>
    <p:extLst>
      <p:ext uri="{BB962C8B-B14F-4D97-AF65-F5344CB8AC3E}">
        <p14:creationId xmlns:p14="http://schemas.microsoft.com/office/powerpoint/2010/main" val="33989683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2594</TotalTime>
  <Words>3137</Words>
  <Application>Microsoft Office PowerPoint</Application>
  <PresentationFormat>On-screen Show (4:3)</PresentationFormat>
  <Paragraphs>217</Paragraphs>
  <Slides>21</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Franklin Gothic Book</vt:lpstr>
      <vt:lpstr>Franklin Gothic Medium</vt:lpstr>
      <vt:lpstr>Office Theme</vt:lpstr>
      <vt:lpstr>Workforce Development Funds </vt:lpstr>
      <vt:lpstr>About the webinar</vt:lpstr>
      <vt:lpstr>What we’ll cover</vt:lpstr>
      <vt:lpstr>Purpose of funds</vt:lpstr>
      <vt:lpstr>Purpose of funds</vt:lpstr>
      <vt:lpstr>New in fy25</vt:lpstr>
      <vt:lpstr>Types of proposals</vt:lpstr>
      <vt:lpstr>Who may apply</vt:lpstr>
      <vt:lpstr>Funding</vt:lpstr>
      <vt:lpstr>Budget Details</vt:lpstr>
      <vt:lpstr>Online Grant Management system Questions</vt:lpstr>
      <vt:lpstr>OGMS Login and Application Access</vt:lpstr>
      <vt:lpstr>Application Information and Grant Resources</vt:lpstr>
      <vt:lpstr>Applying in ogms, Part 1</vt:lpstr>
      <vt:lpstr>Applying in ogms, ParT 2,  Assurances &amp; Uploading Documents</vt:lpstr>
      <vt:lpstr>Applying in ogms, ParT 3,  Required attachments</vt:lpstr>
      <vt:lpstr>Applying in ogms, Part 4</vt:lpstr>
      <vt:lpstr>Minimum requirements &amp; evaluation criteria</vt:lpstr>
      <vt:lpstr>Reporting and accountability</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Development Funds</dc:title>
  <dc:creator>Kendra Hodgson</dc:creator>
  <cp:lastModifiedBy>Danny  Marshall</cp:lastModifiedBy>
  <cp:revision>49</cp:revision>
  <dcterms:created xsi:type="dcterms:W3CDTF">2018-03-08T16:14:43Z</dcterms:created>
  <dcterms:modified xsi:type="dcterms:W3CDTF">2024-02-22T18:11:53Z</dcterms:modified>
</cp:coreProperties>
</file>