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4"/>
  </p:sldMasterIdLst>
  <p:notesMasterIdLst>
    <p:notesMasterId r:id="rId29"/>
  </p:notesMasterIdLst>
  <p:handoutMasterIdLst>
    <p:handoutMasterId r:id="rId30"/>
  </p:handoutMasterIdLst>
  <p:sldIdLst>
    <p:sldId id="279" r:id="rId5"/>
    <p:sldId id="261" r:id="rId6"/>
    <p:sldId id="262" r:id="rId7"/>
    <p:sldId id="263" r:id="rId8"/>
    <p:sldId id="284" r:id="rId9"/>
    <p:sldId id="283" r:id="rId10"/>
    <p:sldId id="287" r:id="rId11"/>
    <p:sldId id="288" r:id="rId12"/>
    <p:sldId id="280" r:id="rId13"/>
    <p:sldId id="264" r:id="rId14"/>
    <p:sldId id="281" r:id="rId15"/>
    <p:sldId id="275" r:id="rId16"/>
    <p:sldId id="274" r:id="rId17"/>
    <p:sldId id="276" r:id="rId18"/>
    <p:sldId id="285" r:id="rId19"/>
    <p:sldId id="266" r:id="rId20"/>
    <p:sldId id="278" r:id="rId21"/>
    <p:sldId id="267" r:id="rId22"/>
    <p:sldId id="268" r:id="rId23"/>
    <p:sldId id="270" r:id="rId24"/>
    <p:sldId id="271" r:id="rId25"/>
    <p:sldId id="272" r:id="rId26"/>
    <p:sldId id="289" r:id="rId27"/>
    <p:sldId id="286"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6185940F-9F3C-7EB0-F576-59779EBBBEBA}" name="Vicky Chungtuyco" initials="VC" userId="S::vchungtuyco@sbctc.edu::5b49aace-b945-4704-a2e2-1075c3a7c063" providerId="AD"/>
  <p188:author id="{407DC275-7A2B-F5FB-1F81-4D2F7ED52EEB}" name="William Belden" initials="WB" userId="S::wbelden@sbctc.edu::bc4b5dc7-8207-46ac-b5ce-0e58659641b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2E59BC-2A1F-5FC3-3A86-B511BA105F8E}" v="63" dt="2026-02-26T18:48:02.416"/>
    <p1510:client id="{886C7521-83E4-5BF5-EEB0-6EC19644674E}" v="6" dt="2026-02-24T19:42:19.293"/>
    <p1510:client id="{9AF99CF5-F780-9C4E-EF56-AD4302F91D5A}" v="5" dt="2026-02-26T18:51:32.150"/>
    <p1510:client id="{ABE86B51-E7A5-0277-934B-C51197BE0892}" v="1" dt="2026-02-26T15:41:28.038"/>
    <p1510:client id="{C22511A5-7F3B-7955-E903-693319A039F9}" v="56" dt="2026-02-26T17:30:13.788"/>
    <p1510:client id="{DFF5BD07-B70B-2399-BE7C-B987A848987F}" v="2" dt="2026-02-25T16:21:55.898"/>
    <p1510:client id="{FE104185-49D7-A3A4-72A9-181F336AB1EE}" v="27" dt="2026-02-25T16:39:52.4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5/10/relationships/revisionInfo" Target="revisionInfo.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A7D8E9-3331-4291-9F17-3FF41B935400}" type="datetimeFigureOut">
              <a:rPr lang="en-US" smtClean="0"/>
              <a:t>2/26/2026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DBB64-96D6-42B0-8680-D8E44BBF474E}" type="datetimeFigureOut">
              <a:rPr lang="en-US" smtClean="0"/>
              <a:t>2/26/2026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Introductions</a:t>
            </a:r>
          </a:p>
          <a:p>
            <a:endParaRPr lang="en-US"/>
          </a:p>
          <a:p>
            <a:r>
              <a:rPr lang="en-US"/>
              <a:t>Carolyn</a:t>
            </a:r>
          </a:p>
          <a:p>
            <a:r>
              <a:rPr lang="en-US" baseline="0"/>
              <a:t>(Kari) Hi, I’m Kari Kauffman, a program coordinator with SBCTC. I am available to answer any questions about working on and submitting your application in OGMS, the Online Grant Management System. </a:t>
            </a:r>
            <a:endParaRPr lang="en-US" baseline="0">
              <a:ea typeface="Calibri"/>
              <a:cs typeface="Calibri"/>
            </a:endParaRPr>
          </a:p>
          <a:p>
            <a:r>
              <a:rPr lang="en-US">
                <a:ea typeface="Calibri"/>
                <a:cs typeface="Calibri"/>
              </a:rPr>
              <a:t>Bill</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1</a:t>
            </a:fld>
            <a:endParaRPr lang="en-US"/>
          </a:p>
        </p:txBody>
      </p:sp>
    </p:spTree>
    <p:extLst>
      <p:ext uri="{BB962C8B-B14F-4D97-AF65-F5344CB8AC3E}">
        <p14:creationId xmlns:p14="http://schemas.microsoft.com/office/powerpoint/2010/main" val="3784086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CAROLYN</a:t>
            </a:r>
          </a:p>
        </p:txBody>
      </p:sp>
      <p:sp>
        <p:nvSpPr>
          <p:cNvPr id="4" name="Slide Number Placeholder 3"/>
          <p:cNvSpPr>
            <a:spLocks noGrp="1"/>
          </p:cNvSpPr>
          <p:nvPr>
            <p:ph type="sldNum" sz="quarter" idx="5"/>
          </p:nvPr>
        </p:nvSpPr>
        <p:spPr/>
        <p:txBody>
          <a:bodyPr/>
          <a:lstStyle/>
          <a:p>
            <a:fld id="{87384A02-D147-49A8-A06D-A5C08FF69055}" type="slidenum">
              <a:rPr lang="en-US" smtClean="0"/>
              <a:t>10</a:t>
            </a:fld>
            <a:endParaRPr lang="en-US"/>
          </a:p>
        </p:txBody>
      </p:sp>
    </p:spTree>
    <p:extLst>
      <p:ext uri="{BB962C8B-B14F-4D97-AF65-F5344CB8AC3E}">
        <p14:creationId xmlns:p14="http://schemas.microsoft.com/office/powerpoint/2010/main" val="21537910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CAROLYN</a:t>
            </a:r>
          </a:p>
        </p:txBody>
      </p:sp>
      <p:sp>
        <p:nvSpPr>
          <p:cNvPr id="4" name="Slide Number Placeholder 3"/>
          <p:cNvSpPr>
            <a:spLocks noGrp="1"/>
          </p:cNvSpPr>
          <p:nvPr>
            <p:ph type="sldNum" sz="quarter" idx="5"/>
          </p:nvPr>
        </p:nvSpPr>
        <p:spPr/>
        <p:txBody>
          <a:bodyPr/>
          <a:lstStyle/>
          <a:p>
            <a:fld id="{87384A02-D147-49A8-A06D-A5C08FF69055}" type="slidenum">
              <a:rPr lang="en-US" smtClean="0"/>
              <a:t>11</a:t>
            </a:fld>
            <a:endParaRPr lang="en-US"/>
          </a:p>
        </p:txBody>
      </p:sp>
    </p:spTree>
    <p:extLst>
      <p:ext uri="{BB962C8B-B14F-4D97-AF65-F5344CB8AC3E}">
        <p14:creationId xmlns:p14="http://schemas.microsoft.com/office/powerpoint/2010/main" val="1825776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a:solidFill>
                  <a:schemeClr val="tx1"/>
                </a:solidFill>
                <a:effectLst/>
                <a:latin typeface="+mn-lt"/>
                <a:ea typeface="+mn-ea"/>
                <a:cs typeface="+mn-cs"/>
              </a:rPr>
              <a:t>(Kari)</a:t>
            </a:r>
          </a:p>
          <a:p>
            <a:pPr lvl="0"/>
            <a:r>
              <a:rPr lang="en-US" sz="1200" kern="1200">
                <a:solidFill>
                  <a:schemeClr val="tx1"/>
                </a:solidFill>
                <a:effectLst/>
                <a:latin typeface="+mn-lt"/>
                <a:ea typeface="+mn-ea"/>
                <a:cs typeface="+mn-cs"/>
              </a:rPr>
              <a:t>Let’s start by talking about the budget template and what we are looking for in each of the categories.</a:t>
            </a:r>
            <a:endParaRPr lang="en-US" sz="1200" kern="1200">
              <a:solidFill>
                <a:schemeClr val="tx1"/>
              </a:solidFill>
              <a:effectLst/>
              <a:latin typeface="+mn-lt"/>
              <a:ea typeface="Calibri"/>
              <a:cs typeface="Calibri"/>
            </a:endParaRPr>
          </a:p>
          <a:p>
            <a:pPr lvl="0"/>
            <a:endParaRPr lang="en-US" sz="1200" kern="1200">
              <a:solidFill>
                <a:schemeClr val="tx1"/>
              </a:solidFill>
              <a:effectLst/>
              <a:latin typeface="+mn-lt"/>
              <a:ea typeface="+mn-ea"/>
              <a:cs typeface="+mn-cs"/>
            </a:endParaRPr>
          </a:p>
          <a:p>
            <a:pPr lvl="0"/>
            <a:r>
              <a:rPr lang="en-US" sz="1200" kern="1200">
                <a:solidFill>
                  <a:schemeClr val="tx1"/>
                </a:solidFill>
                <a:effectLst/>
                <a:latin typeface="+mn-lt"/>
                <a:ea typeface="+mn-ea"/>
                <a:cs typeface="+mn-cs"/>
              </a:rPr>
              <a:t>This</a:t>
            </a:r>
            <a:r>
              <a:rPr lang="en-US" sz="1200" kern="1200" baseline="0">
                <a:solidFill>
                  <a:schemeClr val="tx1"/>
                </a:solidFill>
                <a:effectLst/>
                <a:latin typeface="+mn-lt"/>
                <a:ea typeface="+mn-ea"/>
                <a:cs typeface="+mn-cs"/>
              </a:rPr>
              <a:t> funding opportunity has two</a:t>
            </a:r>
            <a:r>
              <a:rPr lang="en-US" sz="1200" kern="1200">
                <a:solidFill>
                  <a:schemeClr val="tx1"/>
                </a:solidFill>
                <a:effectLst/>
                <a:latin typeface="+mn-lt"/>
                <a:ea typeface="+mn-ea"/>
                <a:cs typeface="+mn-cs"/>
              </a:rPr>
              <a:t> main budget categories. For accounting,</a:t>
            </a:r>
            <a:r>
              <a:rPr lang="en-US" sz="1200" kern="1200" baseline="0">
                <a:solidFill>
                  <a:schemeClr val="tx1"/>
                </a:solidFill>
                <a:effectLst/>
                <a:latin typeface="+mn-lt"/>
                <a:ea typeface="+mn-ea"/>
                <a:cs typeface="+mn-cs"/>
              </a:rPr>
              <a:t> </a:t>
            </a:r>
            <a:r>
              <a:rPr lang="en-US" sz="1200" kern="1200">
                <a:solidFill>
                  <a:schemeClr val="tx1"/>
                </a:solidFill>
                <a:effectLst/>
                <a:latin typeface="+mn-lt"/>
                <a:ea typeface="+mn-ea"/>
                <a:cs typeface="+mn-cs"/>
              </a:rPr>
              <a:t>tracking, and reporting purposes, it’s critical that things are budgeted on the correct budget lines and in the correct budget cells. </a:t>
            </a:r>
            <a:endParaRPr lang="en-US" sz="1200" kern="1200">
              <a:solidFill>
                <a:schemeClr val="tx1"/>
              </a:solidFill>
              <a:effectLst/>
              <a:latin typeface="+mn-lt"/>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t>
            </a:r>
            <a:r>
              <a:rPr lang="en-US" sz="1200" b="1" kern="1200">
                <a:solidFill>
                  <a:schemeClr val="tx1"/>
                </a:solidFill>
                <a:effectLst/>
                <a:latin typeface="+mn-lt"/>
                <a:ea typeface="+mn-ea"/>
                <a:cs typeface="+mn-cs"/>
              </a:rPr>
              <a:t>Administration</a:t>
            </a:r>
            <a:r>
              <a:rPr lang="en-US" sz="1200" kern="1200">
                <a:solidFill>
                  <a:schemeClr val="tx1"/>
                </a:solidFill>
                <a:effectLst/>
                <a:latin typeface="+mn-lt"/>
                <a:ea typeface="+mn-ea"/>
                <a:cs typeface="+mn-cs"/>
              </a:rPr>
              <a:t> line is where you can budget up to 10% of the grant total for administrative expenses related to your program. These would include administrative requirements for this funding opportunity (like completing application materials and reports), monitoring budgets, supervision of staff or faculty and associated expenses. </a:t>
            </a:r>
          </a:p>
          <a:p>
            <a:pPr lvl="0"/>
            <a:endParaRPr lang="en-US" sz="1200" kern="1200">
              <a:solidFill>
                <a:schemeClr val="tx1"/>
              </a:solidFill>
              <a:effectLst/>
              <a:latin typeface="+mn-lt"/>
              <a:ea typeface="+mn-ea"/>
              <a:cs typeface="+mn-cs"/>
            </a:endParaRPr>
          </a:p>
          <a:p>
            <a:pPr lvl="0"/>
            <a:r>
              <a:rPr lang="en-US" sz="1200" kern="1200">
                <a:solidFill>
                  <a:schemeClr val="tx1"/>
                </a:solidFill>
                <a:effectLst/>
                <a:latin typeface="+mn-lt"/>
                <a:ea typeface="+mn-ea"/>
                <a:cs typeface="+mn-cs"/>
              </a:rPr>
              <a:t>The </a:t>
            </a:r>
            <a:r>
              <a:rPr lang="en-US" sz="1200" b="1" kern="1200">
                <a:solidFill>
                  <a:schemeClr val="tx1"/>
                </a:solidFill>
                <a:effectLst/>
                <a:latin typeface="+mn-lt"/>
                <a:ea typeface="+mn-ea"/>
                <a:cs typeface="+mn-cs"/>
              </a:rPr>
              <a:t>General </a:t>
            </a:r>
            <a:r>
              <a:rPr lang="en-US" sz="1200" b="0" kern="1200">
                <a:solidFill>
                  <a:schemeClr val="tx1"/>
                </a:solidFill>
                <a:effectLst/>
                <a:latin typeface="+mn-lt"/>
                <a:ea typeface="+mn-ea"/>
                <a:cs typeface="+mn-cs"/>
              </a:rPr>
              <a:t>line should account for the bulk of your budget, based on the bullet points above. Allowable expenses include salary and benefits, goods and services, travel, contracts, and capital </a:t>
            </a:r>
            <a:r>
              <a:rPr lang="en-US"/>
              <a:t>assets</a:t>
            </a:r>
            <a:r>
              <a:rPr lang="en-US" sz="1200" b="0" kern="1200">
                <a:solidFill>
                  <a:schemeClr val="tx1"/>
                </a:solidFill>
                <a:effectLst/>
                <a:latin typeface="+mn-lt"/>
                <a:ea typeface="+mn-ea"/>
                <a:cs typeface="+mn-cs"/>
              </a:rPr>
              <a:t>– all in support of your proposed project. Proposed expenditures must be allowable uses of state funds per </a:t>
            </a:r>
            <a:r>
              <a:rPr lang="en-US"/>
              <a:t>program</a:t>
            </a:r>
            <a:r>
              <a:rPr lang="en-US" sz="1200" b="0" kern="1200">
                <a:solidFill>
                  <a:schemeClr val="tx1"/>
                </a:solidFill>
                <a:effectLst/>
                <a:latin typeface="+mn-lt"/>
                <a:ea typeface="+mn-ea"/>
                <a:cs typeface="+mn-cs"/>
              </a:rPr>
              <a:t>.</a:t>
            </a:r>
            <a:endParaRPr lang="en-US" sz="1200" kern="1200">
              <a:solidFill>
                <a:schemeClr val="tx1"/>
              </a:solidFill>
              <a:effectLst/>
              <a:latin typeface="+mn-lt"/>
              <a:ea typeface="+mn-ea"/>
              <a:cs typeface="+mn-cs"/>
            </a:endParaRPr>
          </a:p>
          <a:p>
            <a:endParaRPr lang="en-US"/>
          </a:p>
          <a:p>
            <a:r>
              <a:rPr lang="en-US"/>
              <a:t>Funding for approved applications will be allocated to colleges for each fiscal year. Note that, funds do not extend beyond the end of the fiscal year (June 30, 2027). Funds for FY27 become available July 1, 2026. Work with your business office or grants office to access these funds. </a:t>
            </a:r>
            <a:endParaRPr lang="en-US">
              <a:ea typeface="Calibri"/>
              <a:cs typeface="Calibri"/>
            </a:endParaRPr>
          </a:p>
          <a:p>
            <a:endParaRPr lang="en-US"/>
          </a:p>
        </p:txBody>
      </p:sp>
      <p:sp>
        <p:nvSpPr>
          <p:cNvPr id="4" name="Slide Number Placeholder 3"/>
          <p:cNvSpPr>
            <a:spLocks noGrp="1"/>
          </p:cNvSpPr>
          <p:nvPr>
            <p:ph type="sldNum" sz="quarter" idx="5"/>
          </p:nvPr>
        </p:nvSpPr>
        <p:spPr/>
        <p:txBody>
          <a:bodyPr/>
          <a:lstStyle/>
          <a:p>
            <a:fld id="{87384A02-D147-49A8-A06D-A5C08FF69055}" type="slidenum">
              <a:rPr lang="en-US" smtClean="0"/>
              <a:t>12</a:t>
            </a:fld>
            <a:endParaRPr lang="en-US"/>
          </a:p>
        </p:txBody>
      </p:sp>
    </p:spTree>
    <p:extLst>
      <p:ext uri="{BB962C8B-B14F-4D97-AF65-F5344CB8AC3E}">
        <p14:creationId xmlns:p14="http://schemas.microsoft.com/office/powerpoint/2010/main" val="40840029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(Kari)</a:t>
            </a:r>
          </a:p>
          <a:p>
            <a:endParaRPr lang="en-US"/>
          </a:p>
          <a:p>
            <a:r>
              <a:rPr lang="en-US"/>
              <a:t>We’ll now address some frequently</a:t>
            </a:r>
            <a:r>
              <a:rPr lang="en-US" baseline="0"/>
              <a:t> asked questions about the Online Grant Management System (OGMS), located at ogms.sbctc.edu. </a:t>
            </a:r>
            <a:endParaRPr lang="en-US" baseline="0">
              <a:ea typeface="Calibri"/>
              <a:cs typeface="Calibri"/>
            </a:endParaRPr>
          </a:p>
          <a:p>
            <a:endParaRPr lang="en-US" baseline="0"/>
          </a:p>
          <a:p>
            <a:pPr>
              <a:defRPr/>
            </a:pPr>
            <a:r>
              <a:rPr lang="en-US" baseline="0"/>
              <a:t>You’ll apply for this funding in OGMS. If you don’t have an account, you’ll need to contact your college’s Security Contact</a:t>
            </a:r>
            <a:r>
              <a:rPr lang="en-US"/>
              <a:t> (link listed on the slide).</a:t>
            </a:r>
            <a:r>
              <a:rPr lang="en-US" baseline="0"/>
              <a:t> They will create you an account – SBCTC staff cannot create accounts for college faculty and staff. </a:t>
            </a:r>
            <a:endParaRPr lang="en-US" baseline="0">
              <a:ea typeface="Calibri"/>
              <a:cs typeface="Calibri"/>
            </a:endParaRPr>
          </a:p>
          <a:p>
            <a:pPr>
              <a:defRPr/>
            </a:pPr>
            <a:endParaRPr lang="en-US"/>
          </a:p>
          <a:p>
            <a:pPr>
              <a:defRPr/>
            </a:pPr>
            <a:r>
              <a:rPr lang="en-US" baseline="0"/>
              <a:t>If you already have an OGMS account, you </a:t>
            </a:r>
            <a:r>
              <a:rPr lang="en-US"/>
              <a:t>will still need to </a:t>
            </a:r>
            <a:r>
              <a:rPr lang="en-US" baseline="0"/>
              <a:t>contact your Security Contact for access to the </a:t>
            </a:r>
            <a:r>
              <a:rPr lang="en-US"/>
              <a:t>2026-27</a:t>
            </a:r>
            <a:r>
              <a:rPr lang="en-US" baseline="0"/>
              <a:t> Workforce Development</a:t>
            </a:r>
            <a:r>
              <a:rPr lang="en-US"/>
              <a:t>/High</a:t>
            </a:r>
            <a:r>
              <a:rPr lang="en-US" baseline="0"/>
              <a:t> </a:t>
            </a:r>
            <a:r>
              <a:rPr lang="en-US"/>
              <a:t>Demand/IIW </a:t>
            </a:r>
            <a:r>
              <a:rPr lang="en-US" baseline="0"/>
              <a:t>application.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r>
              <a:rPr lang="en-US"/>
              <a:t>Should you have questions about</a:t>
            </a:r>
            <a:r>
              <a:rPr lang="en-US" baseline="0"/>
              <a:t> </a:t>
            </a:r>
            <a:r>
              <a:rPr lang="en-US"/>
              <a:t>OGMS and/or related questions,</a:t>
            </a:r>
            <a:r>
              <a:rPr lang="en-US" baseline="0"/>
              <a:t> please see the User Manual under the How To tab first.</a:t>
            </a:r>
            <a:r>
              <a:rPr lang="en-US"/>
              <a:t>  If you still have questions that the manual nor your security contact can answer, please contact me, info on the slides.</a:t>
            </a:r>
            <a:endParaRPr lang="en-US" baseline="0">
              <a:ea typeface="Calibri"/>
              <a:cs typeface="Calibri"/>
            </a:endParaRPr>
          </a:p>
          <a:p>
            <a:r>
              <a:rPr lang="en-US" baseline="0"/>
              <a:t>	</a:t>
            </a:r>
            <a:endParaRPr lang="en-US" baseline="0">
              <a:ea typeface="Calibri"/>
              <a:cs typeface="Calibri"/>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ea typeface="Calibri" panose="020F0502020204030204"/>
              <a:cs typeface="Calibri" panose="020F0502020204030204"/>
            </a:endParaRPr>
          </a:p>
          <a:p>
            <a:endParaRPr lang="en-US"/>
          </a:p>
        </p:txBody>
      </p:sp>
      <p:sp>
        <p:nvSpPr>
          <p:cNvPr id="4" name="Slide Number Placeholder 3"/>
          <p:cNvSpPr>
            <a:spLocks noGrp="1"/>
          </p:cNvSpPr>
          <p:nvPr>
            <p:ph type="sldNum" sz="quarter" idx="5"/>
          </p:nvPr>
        </p:nvSpPr>
        <p:spPr/>
        <p:txBody>
          <a:bodyPr/>
          <a:lstStyle/>
          <a:p>
            <a:fld id="{87384A02-D147-49A8-A06D-A5C08FF69055}" type="slidenum">
              <a:rPr lang="en-US" smtClean="0"/>
              <a:t>13</a:t>
            </a:fld>
            <a:endParaRPr lang="en-US"/>
          </a:p>
        </p:txBody>
      </p:sp>
    </p:spTree>
    <p:extLst>
      <p:ext uri="{BB962C8B-B14F-4D97-AF65-F5344CB8AC3E}">
        <p14:creationId xmlns:p14="http://schemas.microsoft.com/office/powerpoint/2010/main" val="641181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(Kari) </a:t>
            </a:r>
          </a:p>
          <a:p>
            <a:endParaRPr lang="en-US"/>
          </a:p>
          <a:p>
            <a:r>
              <a:rPr lang="en-US" baseline="0"/>
              <a:t>If you’ve forgotten your OGMS username and password, </a:t>
            </a:r>
            <a:r>
              <a:rPr lang="en-US"/>
              <a:t>please follow the steps provided.  </a:t>
            </a:r>
            <a:endParaRPr lang="en-US" baseline="0">
              <a:ea typeface="Calibri"/>
              <a:cs typeface="Calibri"/>
            </a:endParaRPr>
          </a:p>
          <a:p>
            <a:endParaRPr lang="en-US" baseline="0">
              <a:ea typeface="Calibri"/>
              <a:cs typeface="Calibri"/>
            </a:endParaRPr>
          </a:p>
          <a:p>
            <a:r>
              <a:rPr lang="en-US" baseline="0"/>
              <a:t>Once you have access to the </a:t>
            </a:r>
            <a:r>
              <a:rPr lang="en-US"/>
              <a:t>FY27</a:t>
            </a:r>
            <a:r>
              <a:rPr lang="en-US" baseline="0"/>
              <a:t> application, you can create a new grant application in the “Available Grants” section of OGMS. </a:t>
            </a:r>
            <a:endParaRPr lang="en-US" baseline="0">
              <a:ea typeface="Calibri"/>
              <a:cs typeface="Calibri"/>
            </a:endParaRPr>
          </a:p>
          <a:p>
            <a:endParaRPr lang="en-US"/>
          </a:p>
          <a:p>
            <a:pPr marL="180975" indent="-180975">
              <a:buFont typeface="Arial" panose="020B0604020202020204" pitchFamily="34" charset="0"/>
              <a:buChar char="•"/>
            </a:pPr>
            <a:r>
              <a:rPr lang="en-US" baseline="0"/>
              <a:t>Only go through this process once. After you create your application, the grant application will be in the </a:t>
            </a:r>
            <a:r>
              <a:rPr lang="en-US"/>
              <a:t>FY27</a:t>
            </a:r>
            <a:r>
              <a:rPr lang="en-US" baseline="0"/>
              <a:t> screen. </a:t>
            </a:r>
            <a:endParaRPr lang="en-US" baseline="0">
              <a:ea typeface="Calibri"/>
              <a:cs typeface="Calibri"/>
            </a:endParaRPr>
          </a:p>
          <a:p>
            <a:pPr marL="181225" indent="-181225">
              <a:buFont typeface="Arial" panose="020B0604020202020204" pitchFamily="34" charset="0"/>
              <a:buChar char="•"/>
            </a:pPr>
            <a:endParaRPr lang="en-US" baseline="0"/>
          </a:p>
          <a:p>
            <a:r>
              <a:rPr lang="en-US">
                <a:ea typeface="Calibri"/>
                <a:cs typeface="Calibri"/>
              </a:rPr>
              <a:t>Heads up!</a:t>
            </a:r>
            <a:endParaRPr lang="en-US" baseline="0">
              <a:ea typeface="Calibri"/>
              <a:cs typeface="Calibri"/>
            </a:endParaRPr>
          </a:p>
          <a:p>
            <a:endParaRPr lang="en-US"/>
          </a:p>
          <a:p>
            <a:r>
              <a:rPr lang="en-US" baseline="0"/>
              <a:t>OGMS has a security feature where after </a:t>
            </a:r>
            <a:r>
              <a:rPr lang="en-US"/>
              <a:t>20 minutes of inactivity, you will be logged out. It only counts clicking the save button and clicking from one screen to another as activity. Typing doesn’t count as activity. Neither does clicking check boxes or radio buttons. </a:t>
            </a:r>
            <a:endParaRPr lang="en-US">
              <a:ea typeface="Calibri"/>
              <a:cs typeface="Calibri"/>
            </a:endParaRPr>
          </a:p>
          <a:p>
            <a:pPr marL="180975" indent="-180975">
              <a:buFont typeface="Arial" panose="020B0604020202020204" pitchFamily="34" charset="0"/>
              <a:buChar char="•"/>
            </a:pPr>
            <a:r>
              <a:rPr lang="en-US"/>
              <a:t>You will see a pop up window to remind you to save.  It's important you SAVE or you will lose your current work. </a:t>
            </a:r>
            <a:endParaRPr lang="en-US" baseline="0">
              <a:ea typeface="Calibri"/>
              <a:cs typeface="Calibri"/>
            </a:endParaRPr>
          </a:p>
          <a:p>
            <a:endParaRPr lang="en-US"/>
          </a:p>
        </p:txBody>
      </p:sp>
      <p:sp>
        <p:nvSpPr>
          <p:cNvPr id="4" name="Slide Number Placeholder 3"/>
          <p:cNvSpPr>
            <a:spLocks noGrp="1"/>
          </p:cNvSpPr>
          <p:nvPr>
            <p:ph type="sldNum" sz="quarter" idx="5"/>
          </p:nvPr>
        </p:nvSpPr>
        <p:spPr/>
        <p:txBody>
          <a:bodyPr/>
          <a:lstStyle/>
          <a:p>
            <a:fld id="{87384A02-D147-49A8-A06D-A5C08FF69055}" type="slidenum">
              <a:rPr lang="en-US" smtClean="0"/>
              <a:t>14</a:t>
            </a:fld>
            <a:endParaRPr lang="en-US"/>
          </a:p>
        </p:txBody>
      </p:sp>
    </p:spTree>
    <p:extLst>
      <p:ext uri="{BB962C8B-B14F-4D97-AF65-F5344CB8AC3E}">
        <p14:creationId xmlns:p14="http://schemas.microsoft.com/office/powerpoint/2010/main" val="204541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Kari</a:t>
            </a:r>
          </a:p>
          <a:p>
            <a:endParaRPr lang="en-US"/>
          </a:p>
          <a:p>
            <a:r>
              <a:rPr lang="en-US"/>
              <a:t>Application Information and Grant Resources</a:t>
            </a:r>
          </a:p>
          <a:p>
            <a:pPr marL="229870" indent="-226695"/>
            <a:r>
              <a:rPr lang="en-US" sz="2400"/>
              <a:t>When you open the application, the first section you will see is the “Applicant Information” section. Enter the main grant contact’s information on this screen. We highly encourage adding in a secondary contact to serve as a back-up.</a:t>
            </a:r>
            <a:endParaRPr lang="en-US" sz="2400">
              <a:ea typeface="Calibri" panose="020F0502020204030204"/>
              <a:cs typeface="Calibri" panose="020F0502020204030204"/>
            </a:endParaRPr>
          </a:p>
          <a:p>
            <a:pPr marL="230188" indent="-227013"/>
            <a:endParaRPr lang="en-US" sz="2400">
              <a:solidFill>
                <a:srgbClr val="003764"/>
              </a:solidFill>
            </a:endParaRPr>
          </a:p>
          <a:p>
            <a:pPr marL="229870" indent="-226695"/>
            <a:r>
              <a:rPr lang="en-US" sz="1800">
                <a:solidFill>
                  <a:srgbClr val="003764"/>
                </a:solidFill>
              </a:rPr>
              <a:t>Be sure to avoid typos when entering your email address. As a side note, you may want to add OGMS as a safe sender or contact in your organizations email.</a:t>
            </a:r>
            <a:endParaRPr lang="en-US" sz="1800">
              <a:solidFill>
                <a:srgbClr val="003764"/>
              </a:solidFill>
              <a:ea typeface="Calibri" panose="020F0502020204030204"/>
              <a:cs typeface="Calibri" panose="020F0502020204030204"/>
            </a:endParaRPr>
          </a:p>
          <a:p>
            <a:pPr marL="230188" indent="-227013"/>
            <a:endParaRPr lang="en-US" sz="1800">
              <a:solidFill>
                <a:srgbClr val="003764"/>
              </a:solidFill>
            </a:endParaRPr>
          </a:p>
          <a:p>
            <a:pPr marL="229870" indent="-226695"/>
            <a:r>
              <a:rPr lang="en-US" sz="2400"/>
              <a:t>Find and download the Grant Guidelines, as well as other important documents in the Grant Info link, located at the top right hand corner of the Applicant Information section. </a:t>
            </a:r>
            <a:endParaRPr lang="en-US" sz="2400">
              <a:ea typeface="Calibri"/>
              <a:cs typeface="Calibri"/>
            </a:endParaRPr>
          </a:p>
          <a:p>
            <a:endParaRPr lang="en-US"/>
          </a:p>
          <a:p>
            <a:endParaRPr lang="en-US"/>
          </a:p>
        </p:txBody>
      </p:sp>
      <p:sp>
        <p:nvSpPr>
          <p:cNvPr id="4" name="Slide Number Placeholder 3"/>
          <p:cNvSpPr>
            <a:spLocks noGrp="1"/>
          </p:cNvSpPr>
          <p:nvPr>
            <p:ph type="sldNum" sz="quarter" idx="5"/>
          </p:nvPr>
        </p:nvSpPr>
        <p:spPr/>
        <p:txBody>
          <a:bodyPr/>
          <a:lstStyle/>
          <a:p>
            <a:fld id="{87384A02-D147-49A8-A06D-A5C08FF69055}" type="slidenum">
              <a:rPr lang="en-US" smtClean="0"/>
              <a:t>15</a:t>
            </a:fld>
            <a:endParaRPr lang="en-US"/>
          </a:p>
        </p:txBody>
      </p:sp>
    </p:spTree>
    <p:extLst>
      <p:ext uri="{BB962C8B-B14F-4D97-AF65-F5344CB8AC3E}">
        <p14:creationId xmlns:p14="http://schemas.microsoft.com/office/powerpoint/2010/main" val="38323489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CAROLYN Program Staff</a:t>
            </a:r>
          </a:p>
        </p:txBody>
      </p:sp>
      <p:sp>
        <p:nvSpPr>
          <p:cNvPr id="4" name="Slide Number Placeholder 3"/>
          <p:cNvSpPr>
            <a:spLocks noGrp="1"/>
          </p:cNvSpPr>
          <p:nvPr>
            <p:ph type="sldNum" sz="quarter" idx="5"/>
          </p:nvPr>
        </p:nvSpPr>
        <p:spPr/>
        <p:txBody>
          <a:bodyPr/>
          <a:lstStyle/>
          <a:p>
            <a:fld id="{87384A02-D147-49A8-A06D-A5C08FF69055}" type="slidenum">
              <a:rPr lang="en-US" smtClean="0"/>
              <a:t>16</a:t>
            </a:fld>
            <a:endParaRPr lang="en-US"/>
          </a:p>
        </p:txBody>
      </p:sp>
    </p:spTree>
    <p:extLst>
      <p:ext uri="{BB962C8B-B14F-4D97-AF65-F5344CB8AC3E}">
        <p14:creationId xmlns:p14="http://schemas.microsoft.com/office/powerpoint/2010/main" val="36499946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Kari </a:t>
            </a:r>
          </a:p>
          <a:p>
            <a:endParaRPr lang="en-US"/>
          </a:p>
          <a:p>
            <a:r>
              <a:rPr lang="en-US" sz="1200" kern="1200">
                <a:solidFill>
                  <a:schemeClr val="tx1"/>
                </a:solidFill>
                <a:effectLst/>
                <a:latin typeface="+mn-lt"/>
                <a:ea typeface="+mn-ea"/>
                <a:cs typeface="+mn-cs"/>
              </a:rPr>
              <a:t>This allocation’s assurances documents are located in the Assurances tab. You will need to click on the</a:t>
            </a:r>
            <a:r>
              <a:rPr lang="en-US" sz="1200" kern="1200" baseline="0">
                <a:solidFill>
                  <a:schemeClr val="tx1"/>
                </a:solidFill>
                <a:effectLst/>
                <a:latin typeface="+mn-lt"/>
                <a:ea typeface="+mn-ea"/>
                <a:cs typeface="+mn-cs"/>
              </a:rPr>
              <a:t> </a:t>
            </a:r>
            <a:r>
              <a:rPr lang="en-US"/>
              <a:t>2026-27 Assurances</a:t>
            </a:r>
            <a:r>
              <a:rPr lang="en-US" sz="1200" kern="1200">
                <a:solidFill>
                  <a:schemeClr val="tx1"/>
                </a:solidFill>
                <a:effectLst/>
                <a:latin typeface="+mn-lt"/>
                <a:ea typeface="+mn-ea"/>
                <a:cs typeface="+mn-cs"/>
              </a:rPr>
              <a:t> document</a:t>
            </a:r>
            <a:r>
              <a:rPr lang="en-US"/>
              <a:t> link</a:t>
            </a:r>
            <a:r>
              <a:rPr lang="en-US" sz="1200" kern="1200">
                <a:solidFill>
                  <a:schemeClr val="tx1"/>
                </a:solidFill>
                <a:effectLst/>
                <a:latin typeface="+mn-lt"/>
                <a:ea typeface="+mn-ea"/>
                <a:cs typeface="+mn-cs"/>
              </a:rPr>
              <a:t>, this will open another window where you can print or download the assurances document for completion and proper signature. </a:t>
            </a:r>
            <a:endParaRPr lang="en-US" sz="1200" kern="1200">
              <a:solidFill>
                <a:schemeClr val="tx1"/>
              </a:solidFill>
              <a:effectLst/>
              <a:latin typeface="+mn-lt"/>
              <a:ea typeface="Calibri"/>
              <a:cs typeface="Calibri"/>
            </a:endParaRPr>
          </a:p>
          <a:p>
            <a:pPr lvl="0"/>
            <a:endParaRPr lang="en-US" sz="1200" kern="1200">
              <a:solidFill>
                <a:schemeClr val="tx1"/>
              </a:solidFill>
              <a:effectLst/>
              <a:latin typeface="+mn-lt"/>
              <a:ea typeface="+mn-ea"/>
              <a:cs typeface="+mn-cs"/>
            </a:endParaRPr>
          </a:p>
          <a:p>
            <a:endParaRPr lang="en-US"/>
          </a:p>
          <a:p>
            <a:r>
              <a:rPr lang="en-US"/>
              <a:t>You’ll upload the signed assurances in the Attachments tab.  This will need to be uploaded as an attachment to consider your application complete.</a:t>
            </a:r>
            <a:endParaRPr lang="en-US">
              <a:ea typeface="Calibri"/>
              <a:cs typeface="Calibri"/>
            </a:endParaRPr>
          </a:p>
          <a:p>
            <a:pPr lvl="0"/>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17</a:t>
            </a:fld>
            <a:endParaRPr lang="en-US"/>
          </a:p>
        </p:txBody>
      </p:sp>
    </p:spTree>
    <p:extLst>
      <p:ext uri="{BB962C8B-B14F-4D97-AF65-F5344CB8AC3E}">
        <p14:creationId xmlns:p14="http://schemas.microsoft.com/office/powerpoint/2010/main" val="19991367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CAROLYN Program Staff</a:t>
            </a:r>
          </a:p>
        </p:txBody>
      </p:sp>
      <p:sp>
        <p:nvSpPr>
          <p:cNvPr id="4" name="Slide Number Placeholder 3"/>
          <p:cNvSpPr>
            <a:spLocks noGrp="1"/>
          </p:cNvSpPr>
          <p:nvPr>
            <p:ph type="sldNum" sz="quarter" idx="5"/>
          </p:nvPr>
        </p:nvSpPr>
        <p:spPr/>
        <p:txBody>
          <a:bodyPr/>
          <a:lstStyle/>
          <a:p>
            <a:fld id="{87384A02-D147-49A8-A06D-A5C08FF69055}" type="slidenum">
              <a:rPr lang="en-US" smtClean="0"/>
              <a:t>18</a:t>
            </a:fld>
            <a:endParaRPr lang="en-US"/>
          </a:p>
        </p:txBody>
      </p:sp>
    </p:spTree>
    <p:extLst>
      <p:ext uri="{BB962C8B-B14F-4D97-AF65-F5344CB8AC3E}">
        <p14:creationId xmlns:p14="http://schemas.microsoft.com/office/powerpoint/2010/main" val="28228288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CAROLYN Program staff</a:t>
            </a:r>
          </a:p>
        </p:txBody>
      </p:sp>
      <p:sp>
        <p:nvSpPr>
          <p:cNvPr id="4" name="Slide Number Placeholder 3"/>
          <p:cNvSpPr>
            <a:spLocks noGrp="1"/>
          </p:cNvSpPr>
          <p:nvPr>
            <p:ph type="sldNum" sz="quarter" idx="5"/>
          </p:nvPr>
        </p:nvSpPr>
        <p:spPr/>
        <p:txBody>
          <a:bodyPr/>
          <a:lstStyle/>
          <a:p>
            <a:fld id="{87384A02-D147-49A8-A06D-A5C08FF69055}" type="slidenum">
              <a:rPr lang="en-US" smtClean="0"/>
              <a:t>19</a:t>
            </a:fld>
            <a:endParaRPr lang="en-US"/>
          </a:p>
        </p:txBody>
      </p:sp>
    </p:spTree>
    <p:extLst>
      <p:ext uri="{BB962C8B-B14F-4D97-AF65-F5344CB8AC3E}">
        <p14:creationId xmlns:p14="http://schemas.microsoft.com/office/powerpoint/2010/main" val="3015762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CAROLYN</a:t>
            </a:r>
          </a:p>
        </p:txBody>
      </p:sp>
      <p:sp>
        <p:nvSpPr>
          <p:cNvPr id="4" name="Slide Number Placeholder 3"/>
          <p:cNvSpPr>
            <a:spLocks noGrp="1"/>
          </p:cNvSpPr>
          <p:nvPr>
            <p:ph type="sldNum" sz="quarter" idx="5"/>
          </p:nvPr>
        </p:nvSpPr>
        <p:spPr/>
        <p:txBody>
          <a:bodyPr/>
          <a:lstStyle/>
          <a:p>
            <a:fld id="{87384A02-D147-49A8-A06D-A5C08FF69055}" type="slidenum">
              <a:rPr lang="en-US" smtClean="0"/>
              <a:t>2</a:t>
            </a:fld>
            <a:endParaRPr lang="en-US"/>
          </a:p>
        </p:txBody>
      </p:sp>
    </p:spTree>
    <p:extLst>
      <p:ext uri="{BB962C8B-B14F-4D97-AF65-F5344CB8AC3E}">
        <p14:creationId xmlns:p14="http://schemas.microsoft.com/office/powerpoint/2010/main" val="3895847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CAROLYN Program Staff</a:t>
            </a:r>
          </a:p>
        </p:txBody>
      </p:sp>
      <p:sp>
        <p:nvSpPr>
          <p:cNvPr id="4" name="Slide Number Placeholder 3"/>
          <p:cNvSpPr>
            <a:spLocks noGrp="1"/>
          </p:cNvSpPr>
          <p:nvPr>
            <p:ph type="sldNum" sz="quarter" idx="5"/>
          </p:nvPr>
        </p:nvSpPr>
        <p:spPr/>
        <p:txBody>
          <a:bodyPr/>
          <a:lstStyle/>
          <a:p>
            <a:fld id="{87384A02-D147-49A8-A06D-A5C08FF69055}" type="slidenum">
              <a:rPr lang="en-US" smtClean="0"/>
              <a:t>20</a:t>
            </a:fld>
            <a:endParaRPr lang="en-US"/>
          </a:p>
        </p:txBody>
      </p:sp>
    </p:spTree>
    <p:extLst>
      <p:ext uri="{BB962C8B-B14F-4D97-AF65-F5344CB8AC3E}">
        <p14:creationId xmlns:p14="http://schemas.microsoft.com/office/powerpoint/2010/main" val="34680261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CAROLYN Program Staff</a:t>
            </a:r>
          </a:p>
        </p:txBody>
      </p:sp>
      <p:sp>
        <p:nvSpPr>
          <p:cNvPr id="4" name="Slide Number Placeholder 3"/>
          <p:cNvSpPr>
            <a:spLocks noGrp="1"/>
          </p:cNvSpPr>
          <p:nvPr>
            <p:ph type="sldNum" sz="quarter" idx="5"/>
          </p:nvPr>
        </p:nvSpPr>
        <p:spPr/>
        <p:txBody>
          <a:bodyPr/>
          <a:lstStyle/>
          <a:p>
            <a:fld id="{87384A02-D147-49A8-A06D-A5C08FF69055}" type="slidenum">
              <a:rPr lang="en-US" smtClean="0"/>
              <a:t>21</a:t>
            </a:fld>
            <a:endParaRPr lang="en-US"/>
          </a:p>
        </p:txBody>
      </p:sp>
    </p:spTree>
    <p:extLst>
      <p:ext uri="{BB962C8B-B14F-4D97-AF65-F5344CB8AC3E}">
        <p14:creationId xmlns:p14="http://schemas.microsoft.com/office/powerpoint/2010/main" val="4190217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CAROLYN Program Staff</a:t>
            </a:r>
          </a:p>
        </p:txBody>
      </p:sp>
      <p:sp>
        <p:nvSpPr>
          <p:cNvPr id="4" name="Slide Number Placeholder 3"/>
          <p:cNvSpPr>
            <a:spLocks noGrp="1"/>
          </p:cNvSpPr>
          <p:nvPr>
            <p:ph type="sldNum" sz="quarter" idx="5"/>
          </p:nvPr>
        </p:nvSpPr>
        <p:spPr/>
        <p:txBody>
          <a:bodyPr/>
          <a:lstStyle/>
          <a:p>
            <a:fld id="{87384A02-D147-49A8-A06D-A5C08FF69055}" type="slidenum">
              <a:rPr lang="en-US" smtClean="0"/>
              <a:t>22</a:t>
            </a:fld>
            <a:endParaRPr lang="en-US"/>
          </a:p>
        </p:txBody>
      </p:sp>
    </p:spTree>
    <p:extLst>
      <p:ext uri="{BB962C8B-B14F-4D97-AF65-F5344CB8AC3E}">
        <p14:creationId xmlns:p14="http://schemas.microsoft.com/office/powerpoint/2010/main" val="11109280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C0484-8774-9A2E-52F8-7DAD54256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944ABB-309D-B0C7-E6D0-5FF16CF847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5CDCB9-933E-BB9C-E5A9-569AED87FED3}"/>
              </a:ext>
            </a:extLst>
          </p:cNvPr>
          <p:cNvSpPr>
            <a:spLocks noGrp="1"/>
          </p:cNvSpPr>
          <p:nvPr>
            <p:ph type="body" idx="1"/>
          </p:nvPr>
        </p:nvSpPr>
        <p:spPr/>
        <p:txBody>
          <a:bodyPr/>
          <a:lstStyle/>
          <a:p>
            <a:r>
              <a:rPr lang="en-US"/>
              <a:t>CAROLYN Program Staff</a:t>
            </a:r>
          </a:p>
        </p:txBody>
      </p:sp>
      <p:sp>
        <p:nvSpPr>
          <p:cNvPr id="4" name="Slide Number Placeholder 3">
            <a:extLst>
              <a:ext uri="{FF2B5EF4-FFF2-40B4-BE49-F238E27FC236}">
                <a16:creationId xmlns:a16="http://schemas.microsoft.com/office/drawing/2014/main" id="{2D09D6FE-AEAD-7071-3D3B-EE8A754E0D14}"/>
              </a:ext>
            </a:extLst>
          </p:cNvPr>
          <p:cNvSpPr>
            <a:spLocks noGrp="1"/>
          </p:cNvSpPr>
          <p:nvPr>
            <p:ph type="sldNum" sz="quarter" idx="5"/>
          </p:nvPr>
        </p:nvSpPr>
        <p:spPr/>
        <p:txBody>
          <a:bodyPr/>
          <a:lstStyle/>
          <a:p>
            <a:fld id="{87384A02-D147-49A8-A06D-A5C08FF69055}" type="slidenum">
              <a:rPr lang="en-US" smtClean="0"/>
              <a:t>23</a:t>
            </a:fld>
            <a:endParaRPr lang="en-US"/>
          </a:p>
        </p:txBody>
      </p:sp>
    </p:spTree>
    <p:extLst>
      <p:ext uri="{BB962C8B-B14F-4D97-AF65-F5344CB8AC3E}">
        <p14:creationId xmlns:p14="http://schemas.microsoft.com/office/powerpoint/2010/main" val="22640205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0D325-98BD-3B52-DEC6-8D2D147140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B6B9D4-D033-12FD-74CD-1E9233EED3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D1372-E347-538E-84F4-A15123C30FFE}"/>
              </a:ext>
            </a:extLst>
          </p:cNvPr>
          <p:cNvSpPr>
            <a:spLocks noGrp="1"/>
          </p:cNvSpPr>
          <p:nvPr>
            <p:ph type="body" idx="1"/>
          </p:nvPr>
        </p:nvSpPr>
        <p:spPr/>
        <p:txBody>
          <a:bodyPr/>
          <a:lstStyle/>
          <a:p>
            <a:r>
              <a:rPr lang="en-US"/>
              <a:t>Program Staff</a:t>
            </a:r>
          </a:p>
        </p:txBody>
      </p:sp>
      <p:sp>
        <p:nvSpPr>
          <p:cNvPr id="4" name="Slide Number Placeholder 3">
            <a:extLst>
              <a:ext uri="{FF2B5EF4-FFF2-40B4-BE49-F238E27FC236}">
                <a16:creationId xmlns:a16="http://schemas.microsoft.com/office/drawing/2014/main" id="{1E050E13-02B6-79BF-CC70-797BA1F7F1A0}"/>
              </a:ext>
            </a:extLst>
          </p:cNvPr>
          <p:cNvSpPr>
            <a:spLocks noGrp="1"/>
          </p:cNvSpPr>
          <p:nvPr>
            <p:ph type="sldNum" sz="quarter" idx="5"/>
          </p:nvPr>
        </p:nvSpPr>
        <p:spPr/>
        <p:txBody>
          <a:bodyPr/>
          <a:lstStyle/>
          <a:p>
            <a:fld id="{87384A02-D147-49A8-A06D-A5C08FF69055}" type="slidenum">
              <a:rPr lang="en-US" smtClean="0"/>
              <a:t>24</a:t>
            </a:fld>
            <a:endParaRPr lang="en-US"/>
          </a:p>
        </p:txBody>
      </p:sp>
    </p:spTree>
    <p:extLst>
      <p:ext uri="{BB962C8B-B14F-4D97-AF65-F5344CB8AC3E}">
        <p14:creationId xmlns:p14="http://schemas.microsoft.com/office/powerpoint/2010/main" val="363293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CAROLYN</a:t>
            </a:r>
          </a:p>
        </p:txBody>
      </p:sp>
      <p:sp>
        <p:nvSpPr>
          <p:cNvPr id="4" name="Slide Number Placeholder 3"/>
          <p:cNvSpPr>
            <a:spLocks noGrp="1"/>
          </p:cNvSpPr>
          <p:nvPr>
            <p:ph type="sldNum" sz="quarter" idx="5"/>
          </p:nvPr>
        </p:nvSpPr>
        <p:spPr/>
        <p:txBody>
          <a:bodyPr/>
          <a:lstStyle/>
          <a:p>
            <a:fld id="{87384A02-D147-49A8-A06D-A5C08FF69055}" type="slidenum">
              <a:rPr lang="en-US" smtClean="0"/>
              <a:t>3</a:t>
            </a:fld>
            <a:endParaRPr lang="en-US"/>
          </a:p>
        </p:txBody>
      </p:sp>
    </p:spTree>
    <p:extLst>
      <p:ext uri="{BB962C8B-B14F-4D97-AF65-F5344CB8AC3E}">
        <p14:creationId xmlns:p14="http://schemas.microsoft.com/office/powerpoint/2010/main" val="1802312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CAROLYN</a:t>
            </a:r>
          </a:p>
        </p:txBody>
      </p:sp>
      <p:sp>
        <p:nvSpPr>
          <p:cNvPr id="4" name="Slide Number Placeholder 3"/>
          <p:cNvSpPr>
            <a:spLocks noGrp="1"/>
          </p:cNvSpPr>
          <p:nvPr>
            <p:ph type="sldNum" sz="quarter" idx="5"/>
          </p:nvPr>
        </p:nvSpPr>
        <p:spPr/>
        <p:txBody>
          <a:bodyPr/>
          <a:lstStyle/>
          <a:p>
            <a:fld id="{87384A02-D147-49A8-A06D-A5C08FF69055}" type="slidenum">
              <a:rPr lang="en-US" smtClean="0"/>
              <a:t>4</a:t>
            </a:fld>
            <a:endParaRPr lang="en-US"/>
          </a:p>
        </p:txBody>
      </p:sp>
    </p:spTree>
    <p:extLst>
      <p:ext uri="{BB962C8B-B14F-4D97-AF65-F5344CB8AC3E}">
        <p14:creationId xmlns:p14="http://schemas.microsoft.com/office/powerpoint/2010/main" val="3250870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CAROLYN</a:t>
            </a:r>
          </a:p>
        </p:txBody>
      </p:sp>
      <p:sp>
        <p:nvSpPr>
          <p:cNvPr id="4" name="Slide Number Placeholder 3"/>
          <p:cNvSpPr>
            <a:spLocks noGrp="1"/>
          </p:cNvSpPr>
          <p:nvPr>
            <p:ph type="sldNum" sz="quarter" idx="5"/>
          </p:nvPr>
        </p:nvSpPr>
        <p:spPr/>
        <p:txBody>
          <a:bodyPr/>
          <a:lstStyle/>
          <a:p>
            <a:fld id="{87384A02-D147-49A8-A06D-A5C08FF69055}" type="slidenum">
              <a:rPr lang="en-US" smtClean="0"/>
              <a:t>5</a:t>
            </a:fld>
            <a:endParaRPr lang="en-US"/>
          </a:p>
        </p:txBody>
      </p:sp>
    </p:spTree>
    <p:extLst>
      <p:ext uri="{BB962C8B-B14F-4D97-AF65-F5344CB8AC3E}">
        <p14:creationId xmlns:p14="http://schemas.microsoft.com/office/powerpoint/2010/main" val="522983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CAROLYN</a:t>
            </a:r>
          </a:p>
        </p:txBody>
      </p:sp>
      <p:sp>
        <p:nvSpPr>
          <p:cNvPr id="4" name="Slide Number Placeholder 3"/>
          <p:cNvSpPr>
            <a:spLocks noGrp="1"/>
          </p:cNvSpPr>
          <p:nvPr>
            <p:ph type="sldNum" sz="quarter" idx="5"/>
          </p:nvPr>
        </p:nvSpPr>
        <p:spPr/>
        <p:txBody>
          <a:bodyPr/>
          <a:lstStyle/>
          <a:p>
            <a:fld id="{87384A02-D147-49A8-A06D-A5C08FF69055}" type="slidenum">
              <a:rPr lang="en-US" smtClean="0"/>
              <a:t>6</a:t>
            </a:fld>
            <a:endParaRPr lang="en-US"/>
          </a:p>
        </p:txBody>
      </p:sp>
    </p:spTree>
    <p:extLst>
      <p:ext uri="{BB962C8B-B14F-4D97-AF65-F5344CB8AC3E}">
        <p14:creationId xmlns:p14="http://schemas.microsoft.com/office/powerpoint/2010/main" val="3317081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BILL</a:t>
            </a:r>
          </a:p>
        </p:txBody>
      </p:sp>
      <p:sp>
        <p:nvSpPr>
          <p:cNvPr id="4" name="Slide Number Placeholder 3"/>
          <p:cNvSpPr>
            <a:spLocks noGrp="1"/>
          </p:cNvSpPr>
          <p:nvPr>
            <p:ph type="sldNum" sz="quarter" idx="5"/>
          </p:nvPr>
        </p:nvSpPr>
        <p:spPr/>
        <p:txBody>
          <a:bodyPr/>
          <a:lstStyle/>
          <a:p>
            <a:fld id="{87384A02-D147-49A8-A06D-A5C08FF69055}" type="slidenum">
              <a:rPr lang="en-US" smtClean="0"/>
              <a:t>7</a:t>
            </a:fld>
            <a:endParaRPr lang="en-US"/>
          </a:p>
        </p:txBody>
      </p:sp>
    </p:spTree>
    <p:extLst>
      <p:ext uri="{BB962C8B-B14F-4D97-AF65-F5344CB8AC3E}">
        <p14:creationId xmlns:p14="http://schemas.microsoft.com/office/powerpoint/2010/main" val="2374456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CAROLYN/BILL</a:t>
            </a:r>
            <a:endParaRPr lang="en-US"/>
          </a:p>
        </p:txBody>
      </p:sp>
      <p:sp>
        <p:nvSpPr>
          <p:cNvPr id="4" name="Slide Number Placeholder 3"/>
          <p:cNvSpPr>
            <a:spLocks noGrp="1"/>
          </p:cNvSpPr>
          <p:nvPr>
            <p:ph type="sldNum" sz="quarter" idx="5"/>
          </p:nvPr>
        </p:nvSpPr>
        <p:spPr/>
        <p:txBody>
          <a:bodyPr/>
          <a:lstStyle/>
          <a:p>
            <a:fld id="{87384A02-D147-49A8-A06D-A5C08FF69055}" type="slidenum">
              <a:rPr lang="en-US" smtClean="0"/>
              <a:t>8</a:t>
            </a:fld>
            <a:endParaRPr lang="en-US"/>
          </a:p>
        </p:txBody>
      </p:sp>
    </p:spTree>
    <p:extLst>
      <p:ext uri="{BB962C8B-B14F-4D97-AF65-F5344CB8AC3E}">
        <p14:creationId xmlns:p14="http://schemas.microsoft.com/office/powerpoint/2010/main" val="2223748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CAROLYN</a:t>
            </a:r>
          </a:p>
        </p:txBody>
      </p:sp>
      <p:sp>
        <p:nvSpPr>
          <p:cNvPr id="4" name="Slide Number Placeholder 3"/>
          <p:cNvSpPr>
            <a:spLocks noGrp="1"/>
          </p:cNvSpPr>
          <p:nvPr>
            <p:ph type="sldNum" sz="quarter" idx="5"/>
          </p:nvPr>
        </p:nvSpPr>
        <p:spPr/>
        <p:txBody>
          <a:bodyPr/>
          <a:lstStyle/>
          <a:p>
            <a:fld id="{87384A02-D147-49A8-A06D-A5C08FF69055}" type="slidenum">
              <a:rPr lang="en-US" smtClean="0"/>
              <a:t>9</a:t>
            </a:fld>
            <a:endParaRPr lang="en-US"/>
          </a:p>
        </p:txBody>
      </p:sp>
    </p:spTree>
    <p:extLst>
      <p:ext uri="{BB962C8B-B14F-4D97-AF65-F5344CB8AC3E}">
        <p14:creationId xmlns:p14="http://schemas.microsoft.com/office/powerpoint/2010/main" val="14370074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3" y="0"/>
            <a:ext cx="6829477" cy="3749964"/>
          </a:xfrm>
          <a:prstGeom prst="rect">
            <a:avLst/>
          </a:prstGeom>
        </p:spPr>
      </p:pic>
      <p:sp>
        <p:nvSpPr>
          <p:cNvPr id="13" name="Title 1"/>
          <p:cNvSpPr>
            <a:spLocks noGrp="1"/>
          </p:cNvSpPr>
          <p:nvPr>
            <p:ph type="title" hasCustomPrompt="1"/>
          </p:nvPr>
        </p:nvSpPr>
        <p:spPr>
          <a:xfrm>
            <a:off x="369888" y="3863685"/>
            <a:ext cx="8336975" cy="999259"/>
          </a:xfrm>
          <a:prstGeom prst="rect">
            <a:avLst/>
          </a:prstGeom>
        </p:spPr>
        <p:txBody>
          <a:bodyPr/>
          <a:lstStyle>
            <a:lvl1pPr>
              <a:defRPr sz="4800" cap="all" baseline="0">
                <a:solidFill>
                  <a:srgbClr val="003764"/>
                </a:solidFill>
              </a:defRPr>
            </a:lvl1pPr>
          </a:lstStyle>
          <a:p>
            <a:r>
              <a:rPr lang="en-US"/>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Subheading</a:t>
            </a:r>
          </a:p>
        </p:txBody>
      </p:sp>
      <p:sp>
        <p:nvSpPr>
          <p:cNvPr id="19" name="Text Placeholder 18"/>
          <p:cNvSpPr>
            <a:spLocks noGrp="1"/>
          </p:cNvSpPr>
          <p:nvPr>
            <p:ph type="body" sz="quarter" idx="10" hasCustomPrompt="1"/>
          </p:nvPr>
        </p:nvSpPr>
        <p:spPr>
          <a:xfrm>
            <a:off x="369888" y="5769402"/>
            <a:ext cx="4614862" cy="758825"/>
          </a:xfrm>
          <a:prstGeom prst="rect">
            <a:avLst/>
          </a:prstGeom>
        </p:spPr>
        <p:txBody>
          <a:bodyPr/>
          <a:lstStyle>
            <a:lvl1pPr marL="0" indent="0">
              <a:buNone/>
              <a:defRPr sz="2000" baseline="0">
                <a:solidFill>
                  <a:srgbClr val="003764"/>
                </a:solidFill>
              </a:defRPr>
            </a:lvl1pPr>
          </a:lstStyle>
          <a:p>
            <a:pPr lvl="0"/>
            <a:r>
              <a:rPr lang="en-US"/>
              <a:t>Presenter(s)</a:t>
            </a:r>
            <a:br>
              <a:rPr lang="en-US"/>
            </a:br>
            <a:r>
              <a:rPr lang="en-US"/>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p:nvPr>
        </p:nvSpPr>
        <p:spPr>
          <a:xfrm>
            <a:off x="623888" y="1709745"/>
            <a:ext cx="7886700" cy="2852737"/>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3" name="Text Placeholder 2"/>
          <p:cNvSpPr>
            <a:spLocks noGrp="1"/>
          </p:cNvSpPr>
          <p:nvPr>
            <p:ph type="body" idx="1"/>
          </p:nvPr>
        </p:nvSpPr>
        <p:spPr>
          <a:xfrm>
            <a:off x="623888" y="4589470"/>
            <a:ext cx="78867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2/26/2026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2/26/2026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hasCustomPrompt="1"/>
          </p:nvPr>
        </p:nvSpPr>
        <p:spPr>
          <a:xfrm>
            <a:off x="628650" y="1476958"/>
            <a:ext cx="7886700" cy="611619"/>
          </a:xfrm>
          <a:prstGeom prst="rect">
            <a:avLst/>
          </a:prstGeom>
        </p:spPr>
        <p:txBody>
          <a:bodyPr/>
          <a:lstStyle>
            <a:lvl1pPr>
              <a:defRPr sz="3500" cap="all" baseline="0">
                <a:solidFill>
                  <a:srgbClr val="003764"/>
                </a:solidFill>
              </a:defRPr>
            </a:lvl1pPr>
          </a:lstStyle>
          <a:p>
            <a:r>
              <a:rPr lang="en-US"/>
              <a:t>Final Slide</a:t>
            </a:r>
          </a:p>
        </p:txBody>
      </p:sp>
      <p:sp>
        <p:nvSpPr>
          <p:cNvPr id="7" name="Text Placeholder 6"/>
          <p:cNvSpPr>
            <a:spLocks noGrp="1"/>
          </p:cNvSpPr>
          <p:nvPr>
            <p:ph type="body" sz="quarter" idx="10" hasCustomPrompt="1"/>
          </p:nvPr>
        </p:nvSpPr>
        <p:spPr>
          <a:xfrm>
            <a:off x="628650" y="2265367"/>
            <a:ext cx="7886700" cy="3428855"/>
          </a:xfrm>
          <a:prstGeom prst="rect">
            <a:avLst/>
          </a:prstGeom>
        </p:spPr>
        <p:txBody>
          <a:bodyPr/>
          <a:lstStyle>
            <a:lvl1pPr marL="457200" marR="0" indent="-457200" algn="l" defTabSz="685766" rtl="0" eaLnBrk="1" fontAlgn="auto" latinLnBrk="0" hangingPunct="1">
              <a:lnSpc>
                <a:spcPct val="90000"/>
              </a:lnSpc>
              <a:spcBef>
                <a:spcPts val="750"/>
              </a:spcBef>
              <a:spcAft>
                <a:spcPts val="0"/>
              </a:spcAft>
              <a:buClrTx/>
              <a:buSzTx/>
              <a:buFont typeface="Arial" panose="020B0604020202020204" pitchFamily="34" charset="0"/>
              <a:buChar char="•"/>
              <a:tabLst/>
              <a:defRPr baseline="0">
                <a:solidFill>
                  <a:srgbClr val="003764"/>
                </a:solidFill>
              </a:defRPr>
            </a:lvl1pPr>
            <a:lvl2pPr marL="342884" indent="0">
              <a:buNone/>
              <a:defRPr>
                <a:solidFill>
                  <a:srgbClr val="003764"/>
                </a:solidFill>
              </a:defRPr>
            </a:lvl2pPr>
          </a:lstStyle>
          <a:p>
            <a:pPr marL="0" marR="0" lvl="0" indent="0" algn="l" defTabSz="685766"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a:t>Always use a Final Slide in order to include the Creative Commons footer language in the presentation.</a:t>
            </a:r>
            <a:br>
              <a:rPr lang="en-US"/>
            </a:br>
            <a:r>
              <a:rPr lang="en-US"/>
              <a:t>Ideas for the slide: Contact information; “Thank you;” “Questions?”</a:t>
            </a:r>
          </a:p>
        </p:txBody>
      </p:sp>
      <p:pic>
        <p:nvPicPr>
          <p:cNvPr id="14" name="Picture 13" descr="CC. Creative Commons license, attribution alone">
            <a:extLst>
              <a:ext uri="{FF2B5EF4-FFF2-40B4-BE49-F238E27FC236}">
                <a16:creationId xmlns:a16="http://schemas.microsoft.com/office/drawing/2014/main" id="{55C0BD8F-0D00-4252-96EA-53CD70683007}"/>
              </a:ext>
            </a:extLst>
          </p:cNvPr>
          <p:cNvPicPr>
            <a:picLocks noChangeAspect="1"/>
          </p:cNvPicPr>
          <p:nvPr userDrawn="1"/>
        </p:nvPicPr>
        <p:blipFill>
          <a:blip r:embed="rId4"/>
          <a:stretch>
            <a:fillRect/>
          </a:stretch>
        </p:blipFill>
        <p:spPr>
          <a:xfrm>
            <a:off x="628650" y="6399147"/>
            <a:ext cx="835224" cy="298730"/>
          </a:xfrm>
          <a:prstGeom prst="rect">
            <a:avLst/>
          </a:prstGeom>
        </p:spPr>
      </p:pic>
      <p:sp>
        <p:nvSpPr>
          <p:cNvPr id="10" name="TextBox 9">
            <a:extLst>
              <a:ext uri="{FF2B5EF4-FFF2-40B4-BE49-F238E27FC236}">
                <a16:creationId xmlns:a16="http://schemas.microsoft.com/office/drawing/2014/main" id="{AD9A014E-7345-4161-B6F8-70E7EA234759}"/>
              </a:ext>
            </a:extLst>
          </p:cNvPr>
          <p:cNvSpPr txBox="1"/>
          <p:nvPr userDrawn="1"/>
        </p:nvSpPr>
        <p:spPr>
          <a:xfrm>
            <a:off x="1454322" y="6445499"/>
            <a:ext cx="3784962" cy="207749"/>
          </a:xfrm>
          <a:prstGeom prst="rect">
            <a:avLst/>
          </a:prstGeom>
          <a:noFill/>
        </p:spPr>
        <p:txBody>
          <a:bodyPr wrap="square" rtlCol="0">
            <a:spAutoFit/>
          </a:bodyPr>
          <a:lstStyle/>
          <a:p>
            <a:r>
              <a:rPr lang="en-US" sz="750" i="1">
                <a:solidFill>
                  <a:schemeClr val="bg1">
                    <a:lumMod val="50000"/>
                  </a:schemeClr>
                </a:solidFill>
              </a:rPr>
              <a:t>Note: All material licensed under Creative Commons Attribution 4.0 International License.</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380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36860" y="1549936"/>
            <a:ext cx="8336975" cy="79707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5" name="Content Placeholder 2"/>
          <p:cNvSpPr>
            <a:spLocks noGrp="1"/>
          </p:cNvSpPr>
          <p:nvPr>
            <p:ph idx="1"/>
          </p:nvPr>
        </p:nvSpPr>
        <p:spPr>
          <a:xfrm>
            <a:off x="536860"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F79CB6C7-AD96-437F-A75B-A1987D8D9ACA}" type="datetime1">
              <a:rPr lang="en-US" smtClean="0"/>
              <a:t>2/26/2026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06245" y="6483926"/>
            <a:ext cx="467590" cy="237549"/>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80178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82468" y="1709744"/>
            <a:ext cx="8270588" cy="2852737"/>
          </a:xfrm>
          <a:prstGeom prst="rect">
            <a:avLst/>
          </a:prstGeom>
        </p:spPr>
        <p:txBody>
          <a:bodyPr anchor="b"/>
          <a:lstStyle>
            <a:lvl1pPr>
              <a:defRPr sz="4800" cap="all" baseline="0">
                <a:solidFill>
                  <a:srgbClr val="003764"/>
                </a:solidFill>
              </a:defRPr>
            </a:lvl1pPr>
          </a:lstStyle>
          <a:p>
            <a:r>
              <a:rPr lang="en-US"/>
              <a:t>Click to edit Master title style</a:t>
            </a:r>
          </a:p>
        </p:txBody>
      </p:sp>
      <p:sp>
        <p:nvSpPr>
          <p:cNvPr id="15" name="Text Placeholder 2"/>
          <p:cNvSpPr>
            <a:spLocks noGrp="1"/>
          </p:cNvSpPr>
          <p:nvPr>
            <p:ph type="body" idx="1"/>
          </p:nvPr>
        </p:nvSpPr>
        <p:spPr>
          <a:xfrm>
            <a:off x="582468" y="4589469"/>
            <a:ext cx="8270588"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E68BEF8-F67A-4B64-B2F2-CC4AA048128C}" type="datetime1">
              <a:rPr lang="en-US" smtClean="0"/>
              <a:t>2/26/2026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6" name="Content Placeholder 2"/>
          <p:cNvSpPr>
            <a:spLocks noGrp="1"/>
          </p:cNvSpPr>
          <p:nvPr>
            <p:ph sz="half" idx="1"/>
          </p:nvPr>
        </p:nvSpPr>
        <p:spPr>
          <a:xfrm>
            <a:off x="422561" y="2400300"/>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3"/>
          <p:cNvSpPr>
            <a:spLocks noGrp="1"/>
          </p:cNvSpPr>
          <p:nvPr>
            <p:ph sz="half" idx="2"/>
          </p:nvPr>
        </p:nvSpPr>
        <p:spPr>
          <a:xfrm>
            <a:off x="4759271" y="2400304"/>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1001848F-E7F6-4E55-B1DE-CC691BBD4F09}" type="datetime1">
              <a:rPr lang="en-US" smtClean="0"/>
              <a:t>2/26/2026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3"/>
            <a:ext cx="4067706" cy="1481791"/>
          </a:xfrm>
          <a:prstGeom prst="rect">
            <a:avLst/>
          </a:prstGeom>
        </p:spPr>
      </p:pic>
      <p:sp>
        <p:nvSpPr>
          <p:cNvPr id="16" name="Title 1"/>
          <p:cNvSpPr>
            <a:spLocks noGrp="1"/>
          </p:cNvSpPr>
          <p:nvPr>
            <p:ph type="title"/>
          </p:nvPr>
        </p:nvSpPr>
        <p:spPr>
          <a:xfrm>
            <a:off x="507276" y="1485854"/>
            <a:ext cx="8335388" cy="736311"/>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7" name="Text Placeholder 2"/>
          <p:cNvSpPr>
            <a:spLocks noGrp="1"/>
          </p:cNvSpPr>
          <p:nvPr>
            <p:ph type="body" idx="1"/>
          </p:nvPr>
        </p:nvSpPr>
        <p:spPr>
          <a:xfrm>
            <a:off x="507278" y="2385434"/>
            <a:ext cx="4002378"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507278" y="3003840"/>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4790207" y="3003840"/>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5E48A247-4D0D-4017-954A-CBEE1B524F16}" type="datetime1">
              <a:rPr lang="en-US" smtClean="0"/>
              <a:t>2/26/2026</a:t>
            </a:fld>
            <a:endParaRPr lang="en-US"/>
          </a:p>
        </p:txBody>
      </p:sp>
      <p:sp>
        <p:nvSpPr>
          <p:cNvPr id="2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1" name="Rectangle 10"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3F43D62C-E4AB-4F6C-BB6E-7C3A3BBC5E2B}" type="datetime1">
              <a:rPr lang="en-US" smtClean="0"/>
              <a:t>2/26/2026</a:t>
            </a:fld>
            <a:endParaRPr lang="en-US"/>
          </a:p>
        </p:txBody>
      </p:sp>
      <p:sp>
        <p:nvSpPr>
          <p:cNvPr id="14"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8" name="Rectangle 7"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92275FF0-9E97-4E0A-B533-109FB6621FD2}" type="datetime1">
              <a:rPr lang="en-US" smtClean="0"/>
              <a:t>2/26/2026</a:t>
            </a:fld>
            <a:endParaRPr lang="en-US"/>
          </a:p>
        </p:txBody>
      </p:sp>
      <p:sp>
        <p:nvSpPr>
          <p:cNvPr id="1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86494" y="1385541"/>
            <a:ext cx="3160715"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86494" y="2888673"/>
            <a:ext cx="3160715"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3863540" y="1569027"/>
            <a:ext cx="504146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A3C062AC-1CC2-40A8-B531-F2154AC26E35}" type="datetime1">
              <a:rPr lang="en-US" smtClean="0"/>
              <a:t>2/26/2026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03370" y="1385541"/>
            <a:ext cx="3358139"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03370" y="2888673"/>
            <a:ext cx="335813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4024047" y="1569026"/>
            <a:ext cx="4839398"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6EA93EB-E55E-4DBB-B6AA-C54A9BA5E4A4}" type="datetime1">
              <a:rPr lang="en-US" smtClean="0"/>
              <a:t>2/26/2026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51" r:id="rId10"/>
    <p:sldLayoutId id="2147483672"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hyperlink" Target="https://ogms.sbctc.edu/App/SBCTCAppHome.aspx" TargetMode="External"/><Relationship Id="rId7" Type="http://schemas.openxmlformats.org/officeDocument/2006/relationships/hyperlink" Target="mailto:kkauffman@sbctc.edu" TargetMode="External"/><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hyperlink" Target="https://ogms.sbctc.edu/HowTo.aspx" TargetMode="External"/><Relationship Id="rId5" Type="http://schemas.openxmlformats.org/officeDocument/2006/relationships/hyperlink" Target="https://ogms.sbctc.edu/docs/OGMS_UserManual.pdf" TargetMode="External"/><Relationship Id="rId4" Type="http://schemas.openxmlformats.org/officeDocument/2006/relationships/hyperlink" Target="https://ogms.sbctc.edu/SecurityContacts.aspx"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ogms.sbctc.edu/Login.aspx?ReturnUrl=/App/Default.aspx"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www.sbctc.edu/"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mailto:cmckinnon@sbctc.edu" TargetMode="External"/><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69887" y="3098800"/>
            <a:ext cx="8336975" cy="1772084"/>
          </a:xfrm>
        </p:spPr>
        <p:txBody>
          <a:bodyPr lIns="91440" tIns="45720" rIns="91440" bIns="45720" anchor="t"/>
          <a:lstStyle/>
          <a:p>
            <a:r>
              <a:rPr lang="en-US" sz="4000"/>
              <a:t>WORKFORCE DEVELOPMENT FUND, HIGH DEMAND ENROLLMENT, AND INVEST IN WASHINGTON</a:t>
            </a:r>
          </a:p>
        </p:txBody>
      </p:sp>
      <p:sp>
        <p:nvSpPr>
          <p:cNvPr id="5" name="Subtitle 4"/>
          <p:cNvSpPr>
            <a:spLocks noGrp="1"/>
          </p:cNvSpPr>
          <p:nvPr>
            <p:ph type="subTitle" idx="1"/>
          </p:nvPr>
        </p:nvSpPr>
        <p:spPr>
          <a:xfrm>
            <a:off x="384256" y="4870884"/>
            <a:ext cx="8388928" cy="679016"/>
          </a:xfrm>
        </p:spPr>
        <p:txBody>
          <a:bodyPr/>
          <a:lstStyle/>
          <a:p>
            <a:r>
              <a:rPr lang="en-US" sz="3200"/>
              <a:t>FY27 (July 1, 2026 – June 30, 2027)</a:t>
            </a:r>
          </a:p>
        </p:txBody>
      </p:sp>
      <p:sp>
        <p:nvSpPr>
          <p:cNvPr id="6" name="Text Placeholder 5"/>
          <p:cNvSpPr>
            <a:spLocks noGrp="1"/>
          </p:cNvSpPr>
          <p:nvPr>
            <p:ph type="body" sz="quarter" idx="10"/>
          </p:nvPr>
        </p:nvSpPr>
        <p:spPr>
          <a:xfrm>
            <a:off x="369887" y="5549900"/>
            <a:ext cx="7039905" cy="1308100"/>
          </a:xfrm>
        </p:spPr>
        <p:txBody>
          <a:bodyPr lIns="91440" tIns="45720" rIns="91440" bIns="45720" anchor="t"/>
          <a:lstStyle/>
          <a:p>
            <a:pPr>
              <a:spcBef>
                <a:spcPts val="500"/>
              </a:spcBef>
            </a:pPr>
            <a:r>
              <a:rPr lang="en-US" sz="1600"/>
              <a:t>Carolyn McKinnon, Policy Associate, Workforce Education</a:t>
            </a:r>
          </a:p>
          <a:p>
            <a:pPr>
              <a:spcBef>
                <a:spcPts val="500"/>
              </a:spcBef>
            </a:pPr>
            <a:r>
              <a:rPr lang="en-US" sz="1600"/>
              <a:t>William Belden, Policy Associate, Workforce Education</a:t>
            </a:r>
          </a:p>
          <a:p>
            <a:pPr>
              <a:spcBef>
                <a:spcPts val="500"/>
              </a:spcBef>
            </a:pPr>
            <a:r>
              <a:rPr lang="en-US" sz="1600"/>
              <a:t>Kari Kauffman, Program Coordinator, Education Division/Business Operations</a:t>
            </a:r>
          </a:p>
          <a:p>
            <a:pPr>
              <a:spcBef>
                <a:spcPts val="500"/>
              </a:spcBef>
            </a:pPr>
            <a:r>
              <a:rPr lang="en-US" sz="1600"/>
              <a:t>February 26, 2026</a:t>
            </a:r>
          </a:p>
        </p:txBody>
      </p:sp>
    </p:spTree>
    <p:extLst>
      <p:ext uri="{BB962C8B-B14F-4D97-AF65-F5344CB8AC3E}">
        <p14:creationId xmlns:p14="http://schemas.microsoft.com/office/powerpoint/2010/main" val="2344087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55016"/>
            <a:ext cx="7886700" cy="611619"/>
          </a:xfrm>
        </p:spPr>
        <p:txBody>
          <a:bodyPr/>
          <a:lstStyle/>
          <a:p>
            <a:r>
              <a:rPr lang="en-US"/>
              <a:t>Who may apply</a:t>
            </a:r>
          </a:p>
        </p:txBody>
      </p:sp>
      <p:sp>
        <p:nvSpPr>
          <p:cNvPr id="3" name="Text Placeholder 2"/>
          <p:cNvSpPr>
            <a:spLocks noGrp="1"/>
          </p:cNvSpPr>
          <p:nvPr>
            <p:ph type="body" sz="quarter" idx="10"/>
          </p:nvPr>
        </p:nvSpPr>
        <p:spPr>
          <a:xfrm>
            <a:off x="628650" y="1866635"/>
            <a:ext cx="7693676" cy="4421276"/>
          </a:xfrm>
        </p:spPr>
        <p:txBody>
          <a:bodyPr lIns="91440" tIns="45720" rIns="91440" bIns="45720" anchor="t"/>
          <a:lstStyle/>
          <a:p>
            <a:pPr>
              <a:lnSpc>
                <a:spcPct val="100000"/>
              </a:lnSpc>
              <a:spcBef>
                <a:spcPts val="600"/>
              </a:spcBef>
            </a:pPr>
            <a:r>
              <a:rPr lang="en-US" sz="2200"/>
              <a:t>Public community and technical colleges, as defined under RCW 28B.50.030</a:t>
            </a:r>
          </a:p>
          <a:p>
            <a:pPr>
              <a:lnSpc>
                <a:spcPct val="100000"/>
              </a:lnSpc>
              <a:spcBef>
                <a:spcPts val="600"/>
              </a:spcBef>
            </a:pPr>
            <a:r>
              <a:rPr lang="en-US" sz="2200"/>
              <a:t>Consortium from groups of community and technical colleges (for WDF and Invest in Washington funds)</a:t>
            </a:r>
          </a:p>
          <a:p>
            <a:pPr marL="0" indent="0">
              <a:lnSpc>
                <a:spcPct val="100000"/>
              </a:lnSpc>
              <a:spcBef>
                <a:spcPts val="600"/>
              </a:spcBef>
              <a:buNone/>
            </a:pPr>
            <a:endParaRPr lang="en-US" sz="2200" i="1"/>
          </a:p>
        </p:txBody>
      </p:sp>
    </p:spTree>
    <p:extLst>
      <p:ext uri="{BB962C8B-B14F-4D97-AF65-F5344CB8AC3E}">
        <p14:creationId xmlns:p14="http://schemas.microsoft.com/office/powerpoint/2010/main" val="166578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3175"/>
            <a:ext cx="7886700" cy="611619"/>
          </a:xfrm>
        </p:spPr>
        <p:txBody>
          <a:bodyPr/>
          <a:lstStyle/>
          <a:p>
            <a:r>
              <a:rPr lang="en-US"/>
              <a:t>Funding</a:t>
            </a:r>
          </a:p>
        </p:txBody>
      </p:sp>
      <p:sp>
        <p:nvSpPr>
          <p:cNvPr id="3" name="Text Placeholder 2"/>
          <p:cNvSpPr>
            <a:spLocks noGrp="1"/>
          </p:cNvSpPr>
          <p:nvPr>
            <p:ph type="body" sz="quarter" idx="10"/>
          </p:nvPr>
        </p:nvSpPr>
        <p:spPr>
          <a:xfrm>
            <a:off x="628650" y="1748790"/>
            <a:ext cx="8032750" cy="3775710"/>
          </a:xfrm>
        </p:spPr>
        <p:txBody>
          <a:bodyPr lIns="91440" tIns="45720" rIns="91440" bIns="45720" anchor="t"/>
          <a:lstStyle/>
          <a:p>
            <a:pPr>
              <a:lnSpc>
                <a:spcPct val="100000"/>
              </a:lnSpc>
              <a:spcBef>
                <a:spcPts val="600"/>
              </a:spcBef>
            </a:pPr>
            <a:r>
              <a:rPr lang="en-US" altLang="en-US" sz="2000"/>
              <a:t>Workforce Development Funds: $1,500,000 </a:t>
            </a:r>
          </a:p>
          <a:p>
            <a:pPr>
              <a:lnSpc>
                <a:spcPct val="100000"/>
              </a:lnSpc>
              <a:spcBef>
                <a:spcPts val="600"/>
              </a:spcBef>
            </a:pPr>
            <a:r>
              <a:rPr lang="en-US" altLang="en-US" sz="2000"/>
              <a:t>High Demand Enrollment Funds: $1,000,000</a:t>
            </a:r>
          </a:p>
          <a:p>
            <a:pPr>
              <a:lnSpc>
                <a:spcPct val="100000"/>
              </a:lnSpc>
              <a:spcBef>
                <a:spcPts val="600"/>
              </a:spcBef>
            </a:pPr>
            <a:r>
              <a:rPr lang="en-US" altLang="en-US" sz="2000"/>
              <a:t>Invest in Washington Funds: $82,000 (estimated)</a:t>
            </a:r>
          </a:p>
          <a:p>
            <a:pPr>
              <a:lnSpc>
                <a:spcPct val="100000"/>
              </a:lnSpc>
              <a:spcBef>
                <a:spcPts val="600"/>
              </a:spcBef>
            </a:pPr>
            <a:r>
              <a:rPr lang="en-US" altLang="en-US" sz="2000"/>
              <a:t>Program period: July 1, 2026, to June 30, 2027. NO EXTENSIONS.</a:t>
            </a:r>
          </a:p>
          <a:p>
            <a:pPr>
              <a:lnSpc>
                <a:spcPct val="100000"/>
              </a:lnSpc>
              <a:spcBef>
                <a:spcPts val="600"/>
              </a:spcBef>
            </a:pPr>
            <a:r>
              <a:rPr lang="en-US" altLang="en-US" sz="2000"/>
              <a:t>Individual proposals: $25,000 min. to $150,000 max. </a:t>
            </a:r>
            <a:endParaRPr lang="en-US" altLang="en-US" sz="2000">
              <a:highlight>
                <a:srgbClr val="FFFF00"/>
              </a:highlight>
            </a:endParaRPr>
          </a:p>
          <a:p>
            <a:pPr>
              <a:lnSpc>
                <a:spcPct val="100000"/>
              </a:lnSpc>
              <a:spcBef>
                <a:spcPts val="600"/>
              </a:spcBef>
            </a:pPr>
            <a:r>
              <a:rPr lang="en-US" altLang="en-US" sz="2000"/>
              <a:t>Consortium (multiple colleges) proposal max: $300,000</a:t>
            </a:r>
          </a:p>
          <a:p>
            <a:pPr>
              <a:lnSpc>
                <a:spcPct val="100000"/>
              </a:lnSpc>
              <a:spcBef>
                <a:spcPts val="600"/>
              </a:spcBef>
            </a:pPr>
            <a:r>
              <a:rPr lang="en-US" sz="2000"/>
              <a:t>This is an allocation, not a grant. No invoices in OBIS; funds allocated directly to college. Work with your business office.</a:t>
            </a:r>
          </a:p>
          <a:p>
            <a:pPr>
              <a:lnSpc>
                <a:spcPct val="100000"/>
              </a:lnSpc>
              <a:spcBef>
                <a:spcPts val="600"/>
              </a:spcBef>
            </a:pPr>
            <a:r>
              <a:rPr lang="en-US" altLang="en-US" sz="2000"/>
              <a:t>No less than $82,000 of the total funding must be awarded to an Invest in Washington project(s).</a:t>
            </a:r>
          </a:p>
        </p:txBody>
      </p:sp>
    </p:spTree>
    <p:extLst>
      <p:ext uri="{BB962C8B-B14F-4D97-AF65-F5344CB8AC3E}">
        <p14:creationId xmlns:p14="http://schemas.microsoft.com/office/powerpoint/2010/main" val="3398968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CD5743-6340-4087-A03F-FC1F01A474F9}"/>
              </a:ext>
            </a:extLst>
          </p:cNvPr>
          <p:cNvSpPr>
            <a:spLocks noGrp="1"/>
          </p:cNvSpPr>
          <p:nvPr>
            <p:ph type="title"/>
          </p:nvPr>
        </p:nvSpPr>
        <p:spPr>
          <a:xfrm>
            <a:off x="628650" y="1282065"/>
            <a:ext cx="7886700" cy="612775"/>
          </a:xfrm>
        </p:spPr>
        <p:txBody>
          <a:bodyPr/>
          <a:lstStyle/>
          <a:p>
            <a:r>
              <a:rPr lang="en-US"/>
              <a:t>Budget Details</a:t>
            </a:r>
          </a:p>
        </p:txBody>
      </p:sp>
      <p:sp>
        <p:nvSpPr>
          <p:cNvPr id="3" name="Text Placeholder 2">
            <a:extLst>
              <a:ext uri="{FF2B5EF4-FFF2-40B4-BE49-F238E27FC236}">
                <a16:creationId xmlns:a16="http://schemas.microsoft.com/office/drawing/2014/main" id="{DB592BB3-C903-4DAF-B847-75CBBDB91F77}"/>
              </a:ext>
            </a:extLst>
          </p:cNvPr>
          <p:cNvSpPr>
            <a:spLocks noGrp="1"/>
          </p:cNvSpPr>
          <p:nvPr>
            <p:ph type="body" sz="quarter" idx="10"/>
          </p:nvPr>
        </p:nvSpPr>
        <p:spPr>
          <a:xfrm>
            <a:off x="628650" y="2048197"/>
            <a:ext cx="7876036" cy="3946439"/>
          </a:xfrm>
        </p:spPr>
        <p:txBody>
          <a:bodyPr lIns="91440" tIns="45720" rIns="91440" bIns="45720" anchor="t"/>
          <a:lstStyle/>
          <a:p>
            <a:r>
              <a:rPr lang="en-US"/>
              <a:t>Administration</a:t>
            </a:r>
          </a:p>
          <a:p>
            <a:pPr lvl="2"/>
            <a:r>
              <a:rPr lang="en-US">
                <a:solidFill>
                  <a:srgbClr val="003764"/>
                </a:solidFill>
              </a:rPr>
              <a:t>Costs associated with supporting this funding opportunity</a:t>
            </a:r>
          </a:p>
          <a:p>
            <a:pPr lvl="2"/>
            <a:r>
              <a:rPr lang="en-US">
                <a:solidFill>
                  <a:srgbClr val="003764"/>
                </a:solidFill>
              </a:rPr>
              <a:t>Capped at 10%</a:t>
            </a:r>
          </a:p>
          <a:p>
            <a:r>
              <a:rPr lang="en-US"/>
              <a:t>General</a:t>
            </a:r>
          </a:p>
          <a:p>
            <a:pPr lvl="2"/>
            <a:r>
              <a:rPr lang="en-US">
                <a:solidFill>
                  <a:srgbClr val="003764"/>
                </a:solidFill>
              </a:rPr>
              <a:t>Transition, redesign, or adjustment of workforce education and training programs, and instructional programs, </a:t>
            </a:r>
          </a:p>
          <a:p>
            <a:pPr lvl="2"/>
            <a:r>
              <a:rPr lang="en-US">
                <a:solidFill>
                  <a:srgbClr val="003764"/>
                </a:solidFill>
              </a:rPr>
              <a:t>Create, support, or streamline local workforce and economic development initiatives; and/or </a:t>
            </a:r>
          </a:p>
          <a:p>
            <a:pPr lvl="2"/>
            <a:r>
              <a:rPr lang="en-US">
                <a:solidFill>
                  <a:srgbClr val="003764"/>
                </a:solidFill>
              </a:rPr>
              <a:t>Support and expand workforce development partnerships among employers, education and training providers, and workers. </a:t>
            </a:r>
          </a:p>
          <a:p>
            <a:pPr marL="0" indent="0">
              <a:buNone/>
            </a:pPr>
            <a:endParaRPr lang="en-US"/>
          </a:p>
        </p:txBody>
      </p:sp>
    </p:spTree>
    <p:extLst>
      <p:ext uri="{BB962C8B-B14F-4D97-AF65-F5344CB8AC3E}">
        <p14:creationId xmlns:p14="http://schemas.microsoft.com/office/powerpoint/2010/main" val="1977661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AA92-6B76-458B-82C1-A5456EB75E32}"/>
              </a:ext>
            </a:extLst>
          </p:cNvPr>
          <p:cNvSpPr>
            <a:spLocks noGrp="1"/>
          </p:cNvSpPr>
          <p:nvPr>
            <p:ph type="title"/>
          </p:nvPr>
        </p:nvSpPr>
        <p:spPr>
          <a:xfrm>
            <a:off x="628650" y="1270130"/>
            <a:ext cx="7886700" cy="1081184"/>
          </a:xfrm>
        </p:spPr>
        <p:txBody>
          <a:bodyPr/>
          <a:lstStyle/>
          <a:p>
            <a:r>
              <a:rPr lang="en-US"/>
              <a:t>Online Grant Management system (</a:t>
            </a:r>
            <a:r>
              <a:rPr lang="en-US" err="1"/>
              <a:t>ogms</a:t>
            </a:r>
            <a:r>
              <a:rPr lang="en-US"/>
              <a:t>) Questions</a:t>
            </a:r>
          </a:p>
        </p:txBody>
      </p:sp>
      <p:sp>
        <p:nvSpPr>
          <p:cNvPr id="3" name="Text Placeholder 2">
            <a:extLst>
              <a:ext uri="{FF2B5EF4-FFF2-40B4-BE49-F238E27FC236}">
                <a16:creationId xmlns:a16="http://schemas.microsoft.com/office/drawing/2014/main" id="{1E24FC7D-49D7-42D8-A73B-8F548857C9BA}"/>
              </a:ext>
            </a:extLst>
          </p:cNvPr>
          <p:cNvSpPr>
            <a:spLocks noGrp="1"/>
          </p:cNvSpPr>
          <p:nvPr>
            <p:ph type="body" sz="quarter" idx="10"/>
          </p:nvPr>
        </p:nvSpPr>
        <p:spPr>
          <a:xfrm>
            <a:off x="628650" y="2491991"/>
            <a:ext cx="7886700" cy="3671742"/>
          </a:xfrm>
        </p:spPr>
        <p:txBody>
          <a:bodyPr lIns="91440" tIns="45720" rIns="91440" bIns="45720" anchor="t"/>
          <a:lstStyle/>
          <a:p>
            <a:endParaRPr lang="en-US" sz="2400"/>
          </a:p>
          <a:p>
            <a:r>
              <a:rPr lang="en-US" sz="2400"/>
              <a:t>Contact your </a:t>
            </a:r>
            <a:r>
              <a:rPr lang="en-US" sz="2400">
                <a:hlinkClick r:id="rId3"/>
              </a:rPr>
              <a:t>OGMS</a:t>
            </a:r>
            <a:r>
              <a:rPr lang="en-US" sz="2400"/>
              <a:t> </a:t>
            </a:r>
            <a:r>
              <a:rPr lang="en-US" sz="2400">
                <a:hlinkClick r:id="rId4"/>
              </a:rPr>
              <a:t>Security Contact</a:t>
            </a:r>
            <a:r>
              <a:rPr lang="en-US" sz="2400"/>
              <a:t> for access to the 2026-27 Workforce Development Funds, High Demand Enrollment, Invest in WA application. </a:t>
            </a:r>
            <a:endParaRPr lang="en-US"/>
          </a:p>
          <a:p>
            <a:r>
              <a:rPr lang="en-US" sz="2400"/>
              <a:t>The </a:t>
            </a:r>
            <a:r>
              <a:rPr lang="en-US" sz="2400">
                <a:hlinkClick r:id="rId5"/>
              </a:rPr>
              <a:t>OGMS User Manual</a:t>
            </a:r>
            <a:r>
              <a:rPr lang="en-US" sz="2400"/>
              <a:t> is available under the </a:t>
            </a:r>
            <a:r>
              <a:rPr lang="en-US" sz="2400">
                <a:hlinkClick r:id="rId6"/>
              </a:rPr>
              <a:t>“How To”</a:t>
            </a:r>
            <a:r>
              <a:rPr lang="en-US" sz="2400"/>
              <a:t> tab in OGMS.</a:t>
            </a:r>
          </a:p>
          <a:p>
            <a:r>
              <a:rPr lang="en-US" sz="2400"/>
              <a:t>Contact your OGMS </a:t>
            </a:r>
            <a:r>
              <a:rPr lang="en-US" sz="2400">
                <a:hlinkClick r:id="rId4"/>
              </a:rPr>
              <a:t>Security Contact</a:t>
            </a:r>
            <a:r>
              <a:rPr lang="en-US" sz="2400"/>
              <a:t> if your question is not answered in the Manual.</a:t>
            </a:r>
          </a:p>
          <a:p>
            <a:r>
              <a:rPr lang="en-US" sz="2400"/>
              <a:t>Contact </a:t>
            </a:r>
            <a:r>
              <a:rPr lang="en-US" sz="2400">
                <a:hlinkClick r:id="rId7"/>
              </a:rPr>
              <a:t>Kari Kauffman</a:t>
            </a:r>
            <a:r>
              <a:rPr lang="en-US" sz="2400"/>
              <a:t>, 360-704-1021 if your Security Contact cannot resolve your question.</a:t>
            </a:r>
          </a:p>
          <a:p>
            <a:endParaRPr lang="en-US" sz="2400"/>
          </a:p>
        </p:txBody>
      </p:sp>
    </p:spTree>
    <p:extLst>
      <p:ext uri="{BB962C8B-B14F-4D97-AF65-F5344CB8AC3E}">
        <p14:creationId xmlns:p14="http://schemas.microsoft.com/office/powerpoint/2010/main" val="3788300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896D7-AAD2-4753-9ACD-DCA7DB1D65A2}"/>
              </a:ext>
            </a:extLst>
          </p:cNvPr>
          <p:cNvSpPr>
            <a:spLocks noGrp="1"/>
          </p:cNvSpPr>
          <p:nvPr>
            <p:ph type="title"/>
          </p:nvPr>
        </p:nvSpPr>
        <p:spPr/>
        <p:txBody>
          <a:bodyPr/>
          <a:lstStyle/>
          <a:p>
            <a:r>
              <a:rPr lang="en-US"/>
              <a:t>OGMS Login and Application Access</a:t>
            </a:r>
          </a:p>
        </p:txBody>
      </p:sp>
      <p:sp>
        <p:nvSpPr>
          <p:cNvPr id="3" name="Text Placeholder 2">
            <a:extLst>
              <a:ext uri="{FF2B5EF4-FFF2-40B4-BE49-F238E27FC236}">
                <a16:creationId xmlns:a16="http://schemas.microsoft.com/office/drawing/2014/main" id="{596DB55D-8C58-43C2-8BAD-AD9A36838D5E}"/>
              </a:ext>
            </a:extLst>
          </p:cNvPr>
          <p:cNvSpPr>
            <a:spLocks noGrp="1"/>
          </p:cNvSpPr>
          <p:nvPr>
            <p:ph type="body" sz="quarter" idx="10"/>
          </p:nvPr>
        </p:nvSpPr>
        <p:spPr>
          <a:xfrm>
            <a:off x="628650" y="2497187"/>
            <a:ext cx="7886700" cy="3428855"/>
          </a:xfrm>
        </p:spPr>
        <p:txBody>
          <a:bodyPr lIns="91440" tIns="45720" rIns="91440" bIns="45720" anchor="t"/>
          <a:lstStyle/>
          <a:p>
            <a:r>
              <a:rPr lang="en-US" sz="2400"/>
              <a:t>If you’ve forgotten your OGMS username, contact your OGMS Security Contact.</a:t>
            </a:r>
          </a:p>
          <a:p>
            <a:r>
              <a:rPr lang="en-US" sz="2400"/>
              <a:t>If you’ve forgotten your OGMS password, use the “Retrieve my password” feature located </a:t>
            </a:r>
            <a:r>
              <a:rPr lang="en-US" sz="2400">
                <a:hlinkClick r:id="rId3"/>
              </a:rPr>
              <a:t>here</a:t>
            </a:r>
            <a:r>
              <a:rPr lang="en-US" sz="2400"/>
              <a:t>.</a:t>
            </a:r>
          </a:p>
          <a:p>
            <a:r>
              <a:rPr lang="en-US" sz="2400"/>
              <a:t>Create a new application for the FY27 Workforce Development, High Demand, and Invest in WA funds.</a:t>
            </a:r>
          </a:p>
          <a:p>
            <a:r>
              <a:rPr lang="en-US" sz="2400"/>
              <a:t>Save frequently to ensure you don’t lose your work!</a:t>
            </a:r>
          </a:p>
          <a:p>
            <a:endParaRPr lang="en-US" sz="2400"/>
          </a:p>
        </p:txBody>
      </p:sp>
    </p:spTree>
    <p:extLst>
      <p:ext uri="{BB962C8B-B14F-4D97-AF65-F5344CB8AC3E}">
        <p14:creationId xmlns:p14="http://schemas.microsoft.com/office/powerpoint/2010/main" val="4065162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EF6D8-0127-4C50-8FE2-47706480E25E}"/>
              </a:ext>
            </a:extLst>
          </p:cNvPr>
          <p:cNvSpPr>
            <a:spLocks noGrp="1"/>
          </p:cNvSpPr>
          <p:nvPr>
            <p:ph type="title"/>
          </p:nvPr>
        </p:nvSpPr>
        <p:spPr/>
        <p:txBody>
          <a:bodyPr/>
          <a:lstStyle/>
          <a:p>
            <a:r>
              <a:rPr lang="en-US"/>
              <a:t>Application Information and Grant Resources</a:t>
            </a:r>
          </a:p>
        </p:txBody>
      </p:sp>
      <p:sp>
        <p:nvSpPr>
          <p:cNvPr id="8" name="Content Placeholder 7">
            <a:extLst>
              <a:ext uri="{FF2B5EF4-FFF2-40B4-BE49-F238E27FC236}">
                <a16:creationId xmlns:a16="http://schemas.microsoft.com/office/drawing/2014/main" id="{220E9094-2DB1-5F3F-B797-6AC3E7788F6E}"/>
              </a:ext>
            </a:extLst>
          </p:cNvPr>
          <p:cNvSpPr>
            <a:spLocks noGrp="1"/>
          </p:cNvSpPr>
          <p:nvPr>
            <p:ph sz="half" idx="2"/>
          </p:nvPr>
        </p:nvSpPr>
        <p:spPr>
          <a:xfrm>
            <a:off x="507277" y="2592280"/>
            <a:ext cx="8077429" cy="3725393"/>
          </a:xfrm>
        </p:spPr>
        <p:txBody>
          <a:bodyPr/>
          <a:lstStyle/>
          <a:p>
            <a:pPr marL="230188" indent="-227013"/>
            <a:r>
              <a:rPr lang="en-US" sz="2400"/>
              <a:t>Enter your contact information on the Applicant Information screen</a:t>
            </a:r>
          </a:p>
          <a:p>
            <a:pPr marL="684213" lvl="2"/>
            <a:r>
              <a:rPr lang="en-US" sz="1800">
                <a:solidFill>
                  <a:srgbClr val="003764"/>
                </a:solidFill>
              </a:rPr>
              <a:t>Be sure to avoid typos when entering your email address.</a:t>
            </a:r>
          </a:p>
          <a:p>
            <a:pPr marL="684213" lvl="2"/>
            <a:r>
              <a:rPr lang="en-US" sz="1800">
                <a:solidFill>
                  <a:srgbClr val="003764"/>
                </a:solidFill>
              </a:rPr>
              <a:t>Add OGMS as a safe sender.</a:t>
            </a:r>
          </a:p>
          <a:p>
            <a:pPr marL="684213" lvl="2"/>
            <a:r>
              <a:rPr lang="en-US" sz="1800">
                <a:solidFill>
                  <a:srgbClr val="003764"/>
                </a:solidFill>
              </a:rPr>
              <a:t>As much as possible, add a secondary contact.</a:t>
            </a:r>
            <a:endParaRPr lang="en-US"/>
          </a:p>
        </p:txBody>
      </p:sp>
      <p:sp>
        <p:nvSpPr>
          <p:cNvPr id="17" name="Content Placeholder 7">
            <a:extLst>
              <a:ext uri="{FF2B5EF4-FFF2-40B4-BE49-F238E27FC236}">
                <a16:creationId xmlns:a16="http://schemas.microsoft.com/office/drawing/2014/main" id="{3E14154A-0FB1-062A-B129-18FB03256863}"/>
              </a:ext>
            </a:extLst>
          </p:cNvPr>
          <p:cNvSpPr txBox="1">
            <a:spLocks/>
          </p:cNvSpPr>
          <p:nvPr/>
        </p:nvSpPr>
        <p:spPr>
          <a:xfrm>
            <a:off x="507276" y="4381877"/>
            <a:ext cx="3882933" cy="182634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376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3764"/>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3764"/>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3764"/>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376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30188" indent="-227013"/>
            <a:r>
              <a:rPr lang="en-US" sz="2400"/>
              <a:t>Find and download Program Guidelines, as well as other important documents in the Grant Info link.</a:t>
            </a:r>
          </a:p>
          <a:p>
            <a:endParaRPr lang="en-US"/>
          </a:p>
          <a:p>
            <a:endParaRPr lang="en-US"/>
          </a:p>
        </p:txBody>
      </p:sp>
      <p:pic>
        <p:nvPicPr>
          <p:cNvPr id="14" name="Content Placeholder 13" descr="Location of the program guidelines in OGMS">
            <a:extLst>
              <a:ext uri="{FF2B5EF4-FFF2-40B4-BE49-F238E27FC236}">
                <a16:creationId xmlns:a16="http://schemas.microsoft.com/office/drawing/2014/main" id="{DE662AAB-C450-D882-9371-215B66CB620C}"/>
              </a:ext>
            </a:extLst>
          </p:cNvPr>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168051" y="4454976"/>
            <a:ext cx="4526098" cy="1528574"/>
          </a:xfrm>
        </p:spPr>
      </p:pic>
    </p:spTree>
    <p:extLst>
      <p:ext uri="{BB962C8B-B14F-4D97-AF65-F5344CB8AC3E}">
        <p14:creationId xmlns:p14="http://schemas.microsoft.com/office/powerpoint/2010/main" val="2126809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43583"/>
            <a:ext cx="7886700" cy="611619"/>
          </a:xfrm>
        </p:spPr>
        <p:txBody>
          <a:bodyPr/>
          <a:lstStyle/>
          <a:p>
            <a:r>
              <a:rPr lang="en-US"/>
              <a:t>Applying in </a:t>
            </a:r>
            <a:r>
              <a:rPr lang="en-US" err="1"/>
              <a:t>ogms</a:t>
            </a:r>
            <a:r>
              <a:rPr lang="en-US"/>
              <a:t>, Part 1</a:t>
            </a:r>
          </a:p>
        </p:txBody>
      </p:sp>
      <p:sp>
        <p:nvSpPr>
          <p:cNvPr id="3" name="Text Placeholder 2"/>
          <p:cNvSpPr>
            <a:spLocks noGrp="1"/>
          </p:cNvSpPr>
          <p:nvPr>
            <p:ph type="body" sz="quarter" idx="10"/>
          </p:nvPr>
        </p:nvSpPr>
        <p:spPr>
          <a:xfrm>
            <a:off x="628650" y="1755202"/>
            <a:ext cx="7886700" cy="4372329"/>
          </a:xfrm>
        </p:spPr>
        <p:txBody>
          <a:bodyPr lIns="91440" tIns="45720" rIns="91440" bIns="45720" anchor="t"/>
          <a:lstStyle/>
          <a:p>
            <a:pPr marL="0" indent="0">
              <a:spcBef>
                <a:spcPts val="1200"/>
              </a:spcBef>
              <a:spcAft>
                <a:spcPts val="1200"/>
              </a:spcAft>
              <a:buNone/>
              <a:defRPr/>
            </a:pPr>
            <a:r>
              <a:rPr lang="en-US" sz="2400"/>
              <a:t>All required elements must be completed and uploaded to be considered for funding.</a:t>
            </a:r>
            <a:br>
              <a:rPr lang="en-US" sz="2400"/>
            </a:br>
            <a:r>
              <a:rPr lang="en-US" sz="2400"/>
              <a:t>OGMS narrative</a:t>
            </a:r>
          </a:p>
          <a:p>
            <a:pPr lvl="2">
              <a:spcBef>
                <a:spcPts val="0"/>
              </a:spcBef>
              <a:buFont typeface="Arial"/>
              <a:buChar char="•"/>
              <a:defRPr/>
            </a:pPr>
            <a:r>
              <a:rPr lang="en-US">
                <a:solidFill>
                  <a:srgbClr val="003764"/>
                </a:solidFill>
              </a:rPr>
              <a:t>Applicant Information</a:t>
            </a:r>
          </a:p>
          <a:p>
            <a:pPr lvl="2">
              <a:spcBef>
                <a:spcPts val="0"/>
              </a:spcBef>
              <a:buFont typeface="Arial"/>
              <a:buChar char="•"/>
              <a:defRPr/>
            </a:pPr>
            <a:r>
              <a:rPr lang="en-US">
                <a:solidFill>
                  <a:srgbClr val="003764"/>
                </a:solidFill>
              </a:rPr>
              <a:t>Contents</a:t>
            </a:r>
          </a:p>
          <a:p>
            <a:pPr lvl="3">
              <a:spcBef>
                <a:spcPts val="0"/>
              </a:spcBef>
              <a:buFont typeface="Arial"/>
              <a:buChar char="•"/>
              <a:defRPr/>
            </a:pPr>
            <a:r>
              <a:rPr lang="en-US" sz="2000" b="1">
                <a:solidFill>
                  <a:srgbClr val="003764"/>
                </a:solidFill>
              </a:rPr>
              <a:t>Section 1</a:t>
            </a:r>
            <a:r>
              <a:rPr lang="en-US" sz="2000">
                <a:solidFill>
                  <a:srgbClr val="003764"/>
                </a:solidFill>
              </a:rPr>
              <a:t>: Project Description, Statement of Need</a:t>
            </a:r>
          </a:p>
          <a:p>
            <a:pPr lvl="3">
              <a:spcBef>
                <a:spcPts val="0"/>
              </a:spcBef>
              <a:buFont typeface="Arial"/>
              <a:buChar char="•"/>
              <a:defRPr/>
            </a:pPr>
            <a:r>
              <a:rPr lang="en-US" sz="2000" b="1">
                <a:solidFill>
                  <a:srgbClr val="003764"/>
                </a:solidFill>
              </a:rPr>
              <a:t>Section 2: </a:t>
            </a:r>
            <a:r>
              <a:rPr lang="en-US" sz="2000">
                <a:solidFill>
                  <a:srgbClr val="003764"/>
                </a:solidFill>
              </a:rPr>
              <a:t>Partners and Collaborators</a:t>
            </a:r>
          </a:p>
          <a:p>
            <a:pPr lvl="3">
              <a:spcBef>
                <a:spcPts val="0"/>
              </a:spcBef>
              <a:buFont typeface="Arial"/>
              <a:buChar char="•"/>
              <a:defRPr/>
            </a:pPr>
            <a:r>
              <a:rPr lang="en-US" sz="2000" b="1">
                <a:solidFill>
                  <a:srgbClr val="003764"/>
                </a:solidFill>
              </a:rPr>
              <a:t>Section 3: </a:t>
            </a:r>
            <a:r>
              <a:rPr lang="en-US" sz="2000">
                <a:solidFill>
                  <a:srgbClr val="003764"/>
                </a:solidFill>
              </a:rPr>
              <a:t>Alignment to System Strategic Plan Goals</a:t>
            </a:r>
          </a:p>
          <a:p>
            <a:pPr lvl="3">
              <a:spcBef>
                <a:spcPts val="0"/>
              </a:spcBef>
              <a:buFont typeface="Arial"/>
              <a:buChar char="•"/>
              <a:defRPr/>
            </a:pPr>
            <a:r>
              <a:rPr lang="en-US" sz="2000" b="1">
                <a:solidFill>
                  <a:srgbClr val="003764"/>
                </a:solidFill>
              </a:rPr>
              <a:t>Section 4:</a:t>
            </a:r>
            <a:r>
              <a:rPr lang="en-US" sz="2000">
                <a:solidFill>
                  <a:srgbClr val="003764"/>
                </a:solidFill>
              </a:rPr>
              <a:t> Project Timeline and Planning</a:t>
            </a:r>
          </a:p>
          <a:p>
            <a:pPr lvl="3">
              <a:spcBef>
                <a:spcPts val="0"/>
              </a:spcBef>
              <a:buFont typeface="Arial"/>
              <a:buChar char="•"/>
              <a:defRPr/>
            </a:pPr>
            <a:r>
              <a:rPr lang="en-US" sz="2000" b="1">
                <a:solidFill>
                  <a:srgbClr val="003764"/>
                </a:solidFill>
              </a:rPr>
              <a:t>Section 5:</a:t>
            </a:r>
            <a:r>
              <a:rPr lang="en-US" sz="2000">
                <a:solidFill>
                  <a:srgbClr val="003764"/>
                </a:solidFill>
              </a:rPr>
              <a:t> Budget Narrative</a:t>
            </a:r>
          </a:p>
          <a:p>
            <a:pPr lvl="3">
              <a:spcBef>
                <a:spcPts val="0"/>
              </a:spcBef>
              <a:buFont typeface="Arial"/>
              <a:buChar char="•"/>
              <a:defRPr/>
            </a:pPr>
            <a:r>
              <a:rPr lang="en-US" sz="2000" b="1">
                <a:solidFill>
                  <a:srgbClr val="003764"/>
                </a:solidFill>
              </a:rPr>
              <a:t>Section 6</a:t>
            </a:r>
            <a:r>
              <a:rPr lang="en-US" sz="2000">
                <a:solidFill>
                  <a:srgbClr val="003764"/>
                </a:solidFill>
              </a:rPr>
              <a:t>: Leveraged Resources</a:t>
            </a:r>
          </a:p>
          <a:p>
            <a:pPr lvl="2">
              <a:spcBef>
                <a:spcPts val="0"/>
              </a:spcBef>
              <a:buFont typeface="Arial"/>
              <a:buChar char="•"/>
              <a:defRPr/>
            </a:pPr>
            <a:r>
              <a:rPr lang="en-US">
                <a:solidFill>
                  <a:srgbClr val="003764"/>
                </a:solidFill>
              </a:rPr>
              <a:t>Budget</a:t>
            </a:r>
          </a:p>
          <a:p>
            <a:pPr lvl="2">
              <a:spcBef>
                <a:spcPts val="0"/>
              </a:spcBef>
              <a:buFont typeface="Arial"/>
              <a:buChar char="•"/>
              <a:defRPr/>
            </a:pPr>
            <a:r>
              <a:rPr lang="en-US">
                <a:solidFill>
                  <a:srgbClr val="003764"/>
                </a:solidFill>
              </a:rPr>
              <a:t>Attachments</a:t>
            </a:r>
          </a:p>
          <a:p>
            <a:pPr lvl="1"/>
            <a:endParaRPr lang="en-US"/>
          </a:p>
        </p:txBody>
      </p:sp>
    </p:spTree>
    <p:extLst>
      <p:ext uri="{BB962C8B-B14F-4D97-AF65-F5344CB8AC3E}">
        <p14:creationId xmlns:p14="http://schemas.microsoft.com/office/powerpoint/2010/main" val="620518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B9804-4475-4C41-975C-2A6FE2F159C6}"/>
              </a:ext>
            </a:extLst>
          </p:cNvPr>
          <p:cNvSpPr>
            <a:spLocks noGrp="1"/>
          </p:cNvSpPr>
          <p:nvPr>
            <p:ph type="title"/>
          </p:nvPr>
        </p:nvSpPr>
        <p:spPr>
          <a:xfrm>
            <a:off x="628649" y="1476958"/>
            <a:ext cx="8352065" cy="1119938"/>
          </a:xfrm>
        </p:spPr>
        <p:txBody>
          <a:bodyPr/>
          <a:lstStyle/>
          <a:p>
            <a:r>
              <a:rPr lang="en-US"/>
              <a:t>Applying in </a:t>
            </a:r>
            <a:r>
              <a:rPr lang="en-US" err="1"/>
              <a:t>ogms</a:t>
            </a:r>
            <a:r>
              <a:rPr lang="en-US"/>
              <a:t>, </a:t>
            </a:r>
            <a:r>
              <a:rPr lang="en-US" err="1"/>
              <a:t>ParT</a:t>
            </a:r>
            <a:r>
              <a:rPr lang="en-US"/>
              <a:t> 2, </a:t>
            </a:r>
            <a:br>
              <a:rPr lang="en-US"/>
            </a:br>
            <a:r>
              <a:rPr lang="en-US"/>
              <a:t>Assurances &amp; Uploading Documents</a:t>
            </a:r>
          </a:p>
        </p:txBody>
      </p:sp>
      <p:sp>
        <p:nvSpPr>
          <p:cNvPr id="3" name="Text Placeholder 2">
            <a:extLst>
              <a:ext uri="{FF2B5EF4-FFF2-40B4-BE49-F238E27FC236}">
                <a16:creationId xmlns:a16="http://schemas.microsoft.com/office/drawing/2014/main" id="{9C07DD94-A0B8-4489-B71E-D70F65E044FD}"/>
              </a:ext>
            </a:extLst>
          </p:cNvPr>
          <p:cNvSpPr>
            <a:spLocks noGrp="1"/>
          </p:cNvSpPr>
          <p:nvPr>
            <p:ph type="body" sz="quarter" idx="10"/>
          </p:nvPr>
        </p:nvSpPr>
        <p:spPr>
          <a:xfrm>
            <a:off x="628649" y="3054996"/>
            <a:ext cx="7886700" cy="3428855"/>
          </a:xfrm>
        </p:spPr>
        <p:txBody>
          <a:bodyPr/>
          <a:lstStyle/>
          <a:p>
            <a:r>
              <a:rPr lang="en-US"/>
              <a:t>Find the FY27 Assurances in the Assurances tab</a:t>
            </a:r>
          </a:p>
          <a:p>
            <a:pPr lvl="2"/>
            <a:r>
              <a:rPr lang="en-US">
                <a:solidFill>
                  <a:srgbClr val="003764"/>
                </a:solidFill>
              </a:rPr>
              <a:t>Download and print for completion and signature</a:t>
            </a:r>
          </a:p>
          <a:p>
            <a:r>
              <a:rPr lang="en-US"/>
              <a:t>Upload the Assurances in the Attachments tab</a:t>
            </a:r>
          </a:p>
          <a:p>
            <a:r>
              <a:rPr lang="en-US"/>
              <a:t>Required for your application to be considered complete</a:t>
            </a:r>
          </a:p>
          <a:p>
            <a:endParaRPr lang="en-US"/>
          </a:p>
        </p:txBody>
      </p:sp>
    </p:spTree>
    <p:extLst>
      <p:ext uri="{BB962C8B-B14F-4D97-AF65-F5344CB8AC3E}">
        <p14:creationId xmlns:p14="http://schemas.microsoft.com/office/powerpoint/2010/main" val="3615431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17833"/>
            <a:ext cx="8229600" cy="611619"/>
          </a:xfrm>
        </p:spPr>
        <p:txBody>
          <a:bodyPr/>
          <a:lstStyle/>
          <a:p>
            <a:r>
              <a:rPr lang="en-US"/>
              <a:t>Applying in </a:t>
            </a:r>
            <a:r>
              <a:rPr lang="en-US" err="1"/>
              <a:t>ogms</a:t>
            </a:r>
            <a:r>
              <a:rPr lang="en-US"/>
              <a:t>, </a:t>
            </a:r>
            <a:r>
              <a:rPr lang="en-US" err="1"/>
              <a:t>ParT</a:t>
            </a:r>
            <a:r>
              <a:rPr lang="en-US"/>
              <a:t> 3, </a:t>
            </a:r>
            <a:br>
              <a:rPr lang="en-US"/>
            </a:br>
            <a:r>
              <a:rPr lang="en-US"/>
              <a:t>Required attachments</a:t>
            </a:r>
          </a:p>
        </p:txBody>
      </p:sp>
      <p:sp>
        <p:nvSpPr>
          <p:cNvPr id="3" name="Text Placeholder 2"/>
          <p:cNvSpPr>
            <a:spLocks noGrp="1"/>
          </p:cNvSpPr>
          <p:nvPr>
            <p:ph type="body" sz="quarter" idx="10"/>
          </p:nvPr>
        </p:nvSpPr>
        <p:spPr>
          <a:xfrm>
            <a:off x="628650" y="1990724"/>
            <a:ext cx="8343900" cy="4105275"/>
          </a:xfrm>
        </p:spPr>
        <p:txBody>
          <a:bodyPr/>
          <a:lstStyle/>
          <a:p>
            <a:pPr marL="0" indent="0">
              <a:lnSpc>
                <a:spcPct val="100000"/>
              </a:lnSpc>
              <a:spcBef>
                <a:spcPts val="0"/>
              </a:spcBef>
              <a:buNone/>
              <a:defRPr/>
            </a:pPr>
            <a:r>
              <a:rPr lang="en-US" sz="2200" u="sng"/>
              <a:t>In addition to Assurances</a:t>
            </a:r>
            <a:r>
              <a:rPr lang="en-US" sz="2200"/>
              <a:t>, the following must be uploaded in OGMS for an application to be complete: </a:t>
            </a:r>
          </a:p>
          <a:p>
            <a:pPr marL="0" indent="0">
              <a:lnSpc>
                <a:spcPct val="100000"/>
              </a:lnSpc>
              <a:spcBef>
                <a:spcPts val="0"/>
              </a:spcBef>
              <a:buNone/>
              <a:defRPr/>
            </a:pPr>
            <a:endParaRPr lang="en-US" sz="1200"/>
          </a:p>
          <a:p>
            <a:pPr marL="0" indent="0">
              <a:lnSpc>
                <a:spcPct val="100000"/>
              </a:lnSpc>
              <a:spcBef>
                <a:spcPts val="0"/>
              </a:spcBef>
              <a:buNone/>
              <a:defRPr/>
            </a:pPr>
            <a:r>
              <a:rPr lang="en-US" sz="2200"/>
              <a:t>Budget &amp; Equipment List (Excel):</a:t>
            </a:r>
          </a:p>
          <a:p>
            <a:pPr>
              <a:lnSpc>
                <a:spcPct val="100000"/>
              </a:lnSpc>
              <a:spcBef>
                <a:spcPts val="0"/>
              </a:spcBef>
              <a:defRPr/>
            </a:pPr>
            <a:r>
              <a:rPr lang="en-US" sz="2200"/>
              <a:t>If requesting equipment, the FY27 equipment list must be completed as part of the budget workbook, and equipment totals from that list must match the equipment budget line item.</a:t>
            </a:r>
          </a:p>
          <a:p>
            <a:pPr marL="0" indent="0">
              <a:lnSpc>
                <a:spcPct val="100000"/>
              </a:lnSpc>
              <a:spcBef>
                <a:spcPts val="0"/>
              </a:spcBef>
              <a:buNone/>
              <a:defRPr/>
            </a:pPr>
            <a:r>
              <a:rPr lang="en-US" sz="2200"/>
              <a:t>Letter(s) of Assurance:</a:t>
            </a:r>
          </a:p>
          <a:p>
            <a:pPr>
              <a:lnSpc>
                <a:spcPct val="100000"/>
              </a:lnSpc>
              <a:spcBef>
                <a:spcPts val="0"/>
              </a:spcBef>
              <a:defRPr/>
            </a:pPr>
            <a:r>
              <a:rPr lang="en-US" sz="2200"/>
              <a:t>Consortium Projects: Letters of assurance (separate from Assurances, mentioned previously) from all participating colleges. (Part 4 will address more about consortium proposals)</a:t>
            </a:r>
          </a:p>
          <a:p>
            <a:pPr marL="0" indent="0">
              <a:lnSpc>
                <a:spcPct val="100000"/>
              </a:lnSpc>
              <a:spcBef>
                <a:spcPts val="0"/>
              </a:spcBef>
              <a:buNone/>
              <a:defRPr/>
            </a:pPr>
            <a:endParaRPr lang="en-US" sz="2200"/>
          </a:p>
        </p:txBody>
      </p:sp>
    </p:spTree>
    <p:extLst>
      <p:ext uri="{BB962C8B-B14F-4D97-AF65-F5344CB8AC3E}">
        <p14:creationId xmlns:p14="http://schemas.microsoft.com/office/powerpoint/2010/main" val="3427627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04815"/>
            <a:ext cx="7886700" cy="611619"/>
          </a:xfrm>
        </p:spPr>
        <p:txBody>
          <a:bodyPr/>
          <a:lstStyle/>
          <a:p>
            <a:r>
              <a:rPr lang="en-US"/>
              <a:t>Applying in </a:t>
            </a:r>
            <a:r>
              <a:rPr lang="en-US" err="1"/>
              <a:t>ogms</a:t>
            </a:r>
            <a:r>
              <a:rPr lang="en-US"/>
              <a:t>, Part 4</a:t>
            </a:r>
          </a:p>
        </p:txBody>
      </p:sp>
      <p:sp>
        <p:nvSpPr>
          <p:cNvPr id="3" name="Text Placeholder 2"/>
          <p:cNvSpPr>
            <a:spLocks noGrp="1"/>
          </p:cNvSpPr>
          <p:nvPr>
            <p:ph type="body" sz="quarter" idx="10"/>
          </p:nvPr>
        </p:nvSpPr>
        <p:spPr>
          <a:xfrm>
            <a:off x="628650" y="1970314"/>
            <a:ext cx="8188779" cy="4230789"/>
          </a:xfrm>
        </p:spPr>
        <p:txBody>
          <a:bodyPr lIns="91440" tIns="45720" rIns="91440" bIns="45720" anchor="t"/>
          <a:lstStyle/>
          <a:p>
            <a:pPr marL="0" indent="0">
              <a:spcBef>
                <a:spcPts val="1200"/>
              </a:spcBef>
              <a:spcAft>
                <a:spcPts val="1200"/>
              </a:spcAft>
              <a:buNone/>
              <a:defRPr/>
            </a:pPr>
            <a:r>
              <a:rPr lang="en-US" sz="2400"/>
              <a:t>If applying as a consortium, these elements must be completed:</a:t>
            </a:r>
          </a:p>
          <a:p>
            <a:pPr>
              <a:lnSpc>
                <a:spcPct val="100000"/>
              </a:lnSpc>
              <a:spcBef>
                <a:spcPts val="600"/>
              </a:spcBef>
              <a:defRPr/>
            </a:pPr>
            <a:r>
              <a:rPr lang="en-US" sz="2000">
                <a:solidFill>
                  <a:srgbClr val="003764"/>
                </a:solidFill>
              </a:rPr>
              <a:t>Applications need to clearly demonstrate how the activities of the individual members or pooling of resources support a common goal.</a:t>
            </a:r>
          </a:p>
          <a:p>
            <a:pPr>
              <a:lnSpc>
                <a:spcPct val="100000"/>
              </a:lnSpc>
              <a:spcBef>
                <a:spcPts val="600"/>
              </a:spcBef>
              <a:defRPr/>
            </a:pPr>
            <a:r>
              <a:rPr lang="en-US" sz="2000">
                <a:solidFill>
                  <a:srgbClr val="003764"/>
                </a:solidFill>
              </a:rPr>
              <a:t>The budget information completed in OGMS must represent the totals for the entire consortium. </a:t>
            </a:r>
          </a:p>
          <a:p>
            <a:pPr>
              <a:lnSpc>
                <a:spcPct val="100000"/>
              </a:lnSpc>
              <a:spcBef>
                <a:spcPts val="600"/>
              </a:spcBef>
              <a:defRPr/>
            </a:pPr>
            <a:r>
              <a:rPr lang="en-US" sz="2000">
                <a:solidFill>
                  <a:srgbClr val="003764"/>
                </a:solidFill>
              </a:rPr>
              <a:t>In addition</a:t>
            </a:r>
            <a:r>
              <a:rPr lang="en-US" sz="2000"/>
              <a:t>, </a:t>
            </a:r>
            <a:r>
              <a:rPr lang="en-US" sz="2000">
                <a:solidFill>
                  <a:srgbClr val="003764"/>
                </a:solidFill>
              </a:rPr>
              <a:t>a budget and equipment breakdown of the funding to go to each consortium college must be uploaded as an attachment in OGMS.</a:t>
            </a:r>
          </a:p>
          <a:p>
            <a:pPr>
              <a:lnSpc>
                <a:spcPct val="100000"/>
              </a:lnSpc>
              <a:spcBef>
                <a:spcPts val="600"/>
              </a:spcBef>
              <a:defRPr/>
            </a:pPr>
            <a:r>
              <a:rPr lang="en-US" sz="2000">
                <a:solidFill>
                  <a:srgbClr val="003764"/>
                </a:solidFill>
              </a:rPr>
              <a:t>Letters of assurance from the consortium colleges addressing roles and responsibilities, and commitment to project. </a:t>
            </a:r>
          </a:p>
          <a:p>
            <a:endParaRPr lang="en-US"/>
          </a:p>
        </p:txBody>
      </p:sp>
    </p:spTree>
    <p:extLst>
      <p:ext uri="{BB962C8B-B14F-4D97-AF65-F5344CB8AC3E}">
        <p14:creationId xmlns:p14="http://schemas.microsoft.com/office/powerpoint/2010/main" val="3342131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72239"/>
            <a:ext cx="7886700" cy="611619"/>
          </a:xfrm>
        </p:spPr>
        <p:txBody>
          <a:bodyPr/>
          <a:lstStyle/>
          <a:p>
            <a:r>
              <a:rPr lang="en-US"/>
              <a:t>About the webinar</a:t>
            </a:r>
          </a:p>
        </p:txBody>
      </p:sp>
      <p:sp>
        <p:nvSpPr>
          <p:cNvPr id="3" name="Text Placeholder 2"/>
          <p:cNvSpPr>
            <a:spLocks noGrp="1"/>
          </p:cNvSpPr>
          <p:nvPr>
            <p:ph type="body" sz="quarter" idx="10"/>
          </p:nvPr>
        </p:nvSpPr>
        <p:spPr>
          <a:xfrm>
            <a:off x="628650" y="1896876"/>
            <a:ext cx="7886700" cy="4387546"/>
          </a:xfrm>
        </p:spPr>
        <p:txBody>
          <a:bodyPr lIns="91440" tIns="45720" rIns="91440" bIns="45720" anchor="t"/>
          <a:lstStyle/>
          <a:p>
            <a:pPr>
              <a:spcBef>
                <a:spcPts val="1200"/>
              </a:spcBef>
              <a:spcAft>
                <a:spcPts val="1200"/>
              </a:spcAft>
            </a:pPr>
            <a:r>
              <a:rPr lang="en-US" altLang="en-US" sz="2400"/>
              <a:t>This webinar is being recorded and will be made available to all participants for future reference.</a:t>
            </a:r>
          </a:p>
          <a:p>
            <a:pPr>
              <a:spcBef>
                <a:spcPts val="1200"/>
              </a:spcBef>
              <a:spcAft>
                <a:spcPts val="1200"/>
              </a:spcAft>
            </a:pPr>
            <a:r>
              <a:rPr lang="en-US" altLang="en-US" sz="2400"/>
              <a:t>This webinar will discuss the application process and is not a forum to vet proposal ideas.</a:t>
            </a:r>
          </a:p>
          <a:p>
            <a:pPr>
              <a:spcBef>
                <a:spcPts val="1200"/>
              </a:spcBef>
              <a:spcAft>
                <a:spcPts val="1200"/>
              </a:spcAft>
            </a:pPr>
            <a:r>
              <a:rPr lang="en-US" altLang="en-US" sz="2400"/>
              <a:t>We will gather your questions today. Answers will be posted in a Q&amp;A document on the program webpages and updated regularly through Monday, March 23. </a:t>
            </a:r>
          </a:p>
          <a:p>
            <a:pPr>
              <a:spcBef>
                <a:spcPts val="1200"/>
              </a:spcBef>
              <a:spcAft>
                <a:spcPts val="1200"/>
              </a:spcAft>
            </a:pPr>
            <a:r>
              <a:rPr lang="en-US" altLang="en-US" sz="2400"/>
              <a:t>Use the search bar at </a:t>
            </a:r>
            <a:r>
              <a:rPr lang="en-US" altLang="en-US" sz="2400" u="sng">
                <a:hlinkClick r:id="rId3"/>
              </a:rPr>
              <a:t>www.sbctc.edu</a:t>
            </a:r>
            <a:r>
              <a:rPr lang="en-US" altLang="en-US" sz="2400"/>
              <a:t> to find “Workforce Development Fund (WDF), High Demand Enrollment (HDE), or Invest in Washington (IIW)”.</a:t>
            </a:r>
            <a:endParaRPr lang="en-US" sz="2400"/>
          </a:p>
        </p:txBody>
      </p:sp>
    </p:spTree>
    <p:extLst>
      <p:ext uri="{BB962C8B-B14F-4D97-AF65-F5344CB8AC3E}">
        <p14:creationId xmlns:p14="http://schemas.microsoft.com/office/powerpoint/2010/main" val="4188286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Minimum requirements &amp; evaluation criteria</a:t>
            </a:r>
          </a:p>
        </p:txBody>
      </p:sp>
      <p:sp>
        <p:nvSpPr>
          <p:cNvPr id="3" name="Text Placeholder 2"/>
          <p:cNvSpPr>
            <a:spLocks noGrp="1"/>
          </p:cNvSpPr>
          <p:nvPr>
            <p:ph type="body" sz="quarter" idx="10"/>
          </p:nvPr>
        </p:nvSpPr>
        <p:spPr>
          <a:xfrm>
            <a:off x="628650" y="2756857"/>
            <a:ext cx="7886700" cy="3428855"/>
          </a:xfrm>
        </p:spPr>
        <p:txBody>
          <a:bodyPr/>
          <a:lstStyle/>
          <a:p>
            <a:pPr>
              <a:lnSpc>
                <a:spcPct val="100000"/>
              </a:lnSpc>
              <a:spcBef>
                <a:spcPts val="600"/>
              </a:spcBef>
            </a:pPr>
            <a:r>
              <a:rPr lang="en-US" altLang="en-US" sz="2000">
                <a:ea typeface="Times New Roman" panose="02020603050405020304" pitchFamily="18" charset="0"/>
                <a:cs typeface="Calibri" panose="020F0502020204030204" pitchFamily="34" charset="0"/>
              </a:rPr>
              <a:t>Use Appendix A as an application checklist. Review it early and often!</a:t>
            </a:r>
          </a:p>
          <a:p>
            <a:pPr>
              <a:lnSpc>
                <a:spcPct val="100000"/>
              </a:lnSpc>
              <a:spcBef>
                <a:spcPts val="600"/>
              </a:spcBef>
            </a:pPr>
            <a:r>
              <a:rPr lang="en-US" altLang="en-US" sz="2000">
                <a:ea typeface="Times New Roman" panose="02020603050405020304" pitchFamily="18" charset="0"/>
                <a:cs typeface="Calibri" panose="020F0502020204030204" pitchFamily="34" charset="0"/>
              </a:rPr>
              <a:t>This is what the review committee will use to score projects. </a:t>
            </a:r>
          </a:p>
          <a:p>
            <a:pPr>
              <a:lnSpc>
                <a:spcPct val="100000"/>
              </a:lnSpc>
              <a:spcBef>
                <a:spcPts val="600"/>
              </a:spcBef>
            </a:pPr>
            <a:r>
              <a:rPr lang="en-US" altLang="en-US" sz="2000">
                <a:ea typeface="Times New Roman" panose="02020603050405020304" pitchFamily="18" charset="0"/>
                <a:cs typeface="Calibri" panose="020F0502020204030204" pitchFamily="34" charset="0"/>
              </a:rPr>
              <a:t>Proposals that do not meet minimum requirements listed in Part 1 of Appendix A will not be reviewed. </a:t>
            </a:r>
          </a:p>
          <a:p>
            <a:pPr>
              <a:lnSpc>
                <a:spcPct val="100000"/>
              </a:lnSpc>
              <a:spcBef>
                <a:spcPts val="600"/>
              </a:spcBef>
            </a:pPr>
            <a:r>
              <a:rPr lang="en-US" altLang="en-US" sz="2000">
                <a:ea typeface="Times New Roman" panose="02020603050405020304" pitchFamily="18" charset="0"/>
                <a:cs typeface="Calibri" panose="020F0502020204030204" pitchFamily="34" charset="0"/>
              </a:rPr>
              <a:t>The review committee will represent a mix of business/industry, labor, and workforce development professionals. </a:t>
            </a:r>
          </a:p>
          <a:p>
            <a:pPr>
              <a:lnSpc>
                <a:spcPct val="100000"/>
              </a:lnSpc>
              <a:spcBef>
                <a:spcPts val="600"/>
              </a:spcBef>
            </a:pPr>
            <a:r>
              <a:rPr lang="en-US" altLang="en-US" sz="2000">
                <a:ea typeface="Times New Roman" panose="02020603050405020304" pitchFamily="18" charset="0"/>
                <a:cs typeface="Calibri" panose="020F0502020204030204" pitchFamily="34" charset="0"/>
              </a:rPr>
              <a:t>The committee makes recommendations to State Board leadership. </a:t>
            </a:r>
          </a:p>
          <a:p>
            <a:pPr>
              <a:spcBef>
                <a:spcPct val="0"/>
              </a:spcBef>
            </a:pPr>
            <a:endParaRPr lang="en-US" altLang="en-US" sz="2400">
              <a:cs typeface="Times New Roman" panose="02020603050405020304" pitchFamily="18" charset="0"/>
            </a:endParaRPr>
          </a:p>
          <a:p>
            <a:endParaRPr lang="en-US" sz="2400"/>
          </a:p>
        </p:txBody>
      </p:sp>
    </p:spTree>
    <p:extLst>
      <p:ext uri="{BB962C8B-B14F-4D97-AF65-F5344CB8AC3E}">
        <p14:creationId xmlns:p14="http://schemas.microsoft.com/office/powerpoint/2010/main" val="583539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Reporting and accountability</a:t>
            </a:r>
          </a:p>
        </p:txBody>
      </p:sp>
      <p:sp>
        <p:nvSpPr>
          <p:cNvPr id="3" name="Text Placeholder 2"/>
          <p:cNvSpPr>
            <a:spLocks noGrp="1"/>
          </p:cNvSpPr>
          <p:nvPr>
            <p:ph type="body" sz="quarter" idx="10"/>
          </p:nvPr>
        </p:nvSpPr>
        <p:spPr/>
        <p:txBody>
          <a:bodyPr/>
          <a:lstStyle/>
          <a:p>
            <a:pPr>
              <a:spcBef>
                <a:spcPts val="1200"/>
              </a:spcBef>
              <a:spcAft>
                <a:spcPts val="1200"/>
              </a:spcAft>
              <a:buFont typeface="Arial"/>
              <a:buChar char="•"/>
              <a:defRPr/>
            </a:pPr>
            <a:r>
              <a:rPr lang="en-US" altLang="en-US" sz="2400"/>
              <a:t>A mid-year progress report is due by January 25, 2027.</a:t>
            </a:r>
          </a:p>
          <a:p>
            <a:pPr>
              <a:spcBef>
                <a:spcPts val="1200"/>
              </a:spcBef>
              <a:spcAft>
                <a:spcPts val="1200"/>
              </a:spcAft>
              <a:buFont typeface="Arial"/>
              <a:buChar char="•"/>
              <a:defRPr/>
            </a:pPr>
            <a:r>
              <a:rPr lang="en-US" altLang="en-US" sz="2400"/>
              <a:t>A final report is due by July 19, 2027.</a:t>
            </a:r>
          </a:p>
          <a:p>
            <a:pPr>
              <a:spcBef>
                <a:spcPts val="1200"/>
              </a:spcBef>
              <a:spcAft>
                <a:spcPts val="1200"/>
              </a:spcAft>
              <a:buFont typeface="Arial"/>
              <a:buChar char="•"/>
              <a:defRPr/>
            </a:pPr>
            <a:r>
              <a:rPr lang="en-US" altLang="en-US" sz="2400"/>
              <a:t>Reports will be submitted via OGMS.</a:t>
            </a:r>
            <a:endParaRPr lang="en-US" sz="2400"/>
          </a:p>
        </p:txBody>
      </p:sp>
    </p:spTree>
    <p:extLst>
      <p:ext uri="{BB962C8B-B14F-4D97-AF65-F5344CB8AC3E}">
        <p14:creationId xmlns:p14="http://schemas.microsoft.com/office/powerpoint/2010/main" val="6014204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0715"/>
            <a:ext cx="7886700" cy="611619"/>
          </a:xfrm>
        </p:spPr>
        <p:txBody>
          <a:bodyPr/>
          <a:lstStyle/>
          <a:p>
            <a:r>
              <a:rPr lang="en-US"/>
              <a:t>timeline</a:t>
            </a:r>
          </a:p>
        </p:txBody>
      </p:sp>
      <p:sp>
        <p:nvSpPr>
          <p:cNvPr id="3" name="Text Placeholder 2"/>
          <p:cNvSpPr>
            <a:spLocks noGrp="1"/>
          </p:cNvSpPr>
          <p:nvPr>
            <p:ph type="body" sz="quarter" idx="10"/>
          </p:nvPr>
        </p:nvSpPr>
        <p:spPr>
          <a:xfrm>
            <a:off x="589460" y="1608723"/>
            <a:ext cx="8384721" cy="4997817"/>
          </a:xfrm>
        </p:spPr>
        <p:txBody>
          <a:bodyPr/>
          <a:lstStyle/>
          <a:p>
            <a:pPr>
              <a:lnSpc>
                <a:spcPct val="100000"/>
              </a:lnSpc>
              <a:spcBef>
                <a:spcPts val="600"/>
              </a:spcBef>
              <a:defRPr/>
            </a:pPr>
            <a:r>
              <a:rPr lang="en-US" sz="2000"/>
              <a:t>Proposals due: March 26, 11:55pm </a:t>
            </a:r>
          </a:p>
          <a:p>
            <a:pPr marL="1257316" lvl="2" indent="-457200" defTabSz="685766">
              <a:lnSpc>
                <a:spcPct val="100000"/>
              </a:lnSpc>
              <a:spcBef>
                <a:spcPts val="600"/>
              </a:spcBef>
              <a:defRPr/>
            </a:pPr>
            <a:r>
              <a:rPr lang="en-US">
                <a:solidFill>
                  <a:srgbClr val="003764"/>
                </a:solidFill>
              </a:rPr>
              <a:t>Staff available for assistance until 4pm.</a:t>
            </a:r>
          </a:p>
          <a:p>
            <a:pPr>
              <a:lnSpc>
                <a:spcPct val="100000"/>
              </a:lnSpc>
              <a:spcBef>
                <a:spcPts val="600"/>
              </a:spcBef>
              <a:defRPr/>
            </a:pPr>
            <a:r>
              <a:rPr lang="en-US" sz="2000"/>
              <a:t>March: Review Committee</a:t>
            </a:r>
          </a:p>
          <a:p>
            <a:pPr marL="1257316" lvl="2" indent="-457200" defTabSz="685766">
              <a:lnSpc>
                <a:spcPct val="100000"/>
              </a:lnSpc>
              <a:spcBef>
                <a:spcPts val="600"/>
              </a:spcBef>
              <a:defRPr/>
            </a:pPr>
            <a:r>
              <a:rPr lang="en-US">
                <a:solidFill>
                  <a:srgbClr val="003764"/>
                </a:solidFill>
              </a:rPr>
              <a:t>Clarification or revisions, if needed/project scaling if required</a:t>
            </a:r>
          </a:p>
          <a:p>
            <a:pPr marL="1257316" lvl="2" indent="-457200" defTabSz="685766">
              <a:lnSpc>
                <a:spcPct val="100000"/>
              </a:lnSpc>
              <a:spcBef>
                <a:spcPts val="600"/>
              </a:spcBef>
              <a:defRPr/>
            </a:pPr>
            <a:r>
              <a:rPr lang="en-US">
                <a:solidFill>
                  <a:srgbClr val="003764"/>
                </a:solidFill>
              </a:rPr>
              <a:t>Revisions are time-sensitive; please monitor inboxes for OGMS messages</a:t>
            </a:r>
          </a:p>
          <a:p>
            <a:pPr>
              <a:lnSpc>
                <a:spcPct val="100000"/>
              </a:lnSpc>
              <a:spcBef>
                <a:spcPts val="600"/>
              </a:spcBef>
              <a:defRPr/>
            </a:pPr>
            <a:r>
              <a:rPr lang="en-US" sz="2000"/>
              <a:t>April-May 2026: Recommendations presented to State Board leadership for Board adoption in early June</a:t>
            </a:r>
          </a:p>
          <a:p>
            <a:pPr>
              <a:lnSpc>
                <a:spcPct val="100000"/>
              </a:lnSpc>
              <a:spcBef>
                <a:spcPts val="600"/>
              </a:spcBef>
              <a:defRPr/>
            </a:pPr>
            <a:r>
              <a:rPr lang="en-US" sz="2000"/>
              <a:t>Notification and award of funding to take place prior to July 1, 2026</a:t>
            </a:r>
          </a:p>
          <a:p>
            <a:pPr>
              <a:lnSpc>
                <a:spcPct val="100000"/>
              </a:lnSpc>
              <a:spcBef>
                <a:spcPts val="600"/>
              </a:spcBef>
              <a:defRPr/>
            </a:pPr>
            <a:r>
              <a:rPr lang="en-US" sz="2000"/>
              <a:t>Funds available: July 1, 2026</a:t>
            </a:r>
          </a:p>
          <a:p>
            <a:pPr>
              <a:lnSpc>
                <a:spcPct val="100000"/>
              </a:lnSpc>
              <a:spcBef>
                <a:spcPts val="600"/>
              </a:spcBef>
              <a:defRPr/>
            </a:pPr>
            <a:r>
              <a:rPr lang="en-US" sz="2000"/>
              <a:t>Funds must be fully expended, and any equipment delivered/installed no later than June 30, 2027.</a:t>
            </a:r>
          </a:p>
          <a:p>
            <a:endParaRPr lang="en-US"/>
          </a:p>
        </p:txBody>
      </p:sp>
    </p:spTree>
    <p:extLst>
      <p:ext uri="{BB962C8B-B14F-4D97-AF65-F5344CB8AC3E}">
        <p14:creationId xmlns:p14="http://schemas.microsoft.com/office/powerpoint/2010/main" val="1858217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12D53-820C-2A33-E6B2-BFEE881FF7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A1F499-151C-19BD-768C-40444F066A48}"/>
              </a:ext>
            </a:extLst>
          </p:cNvPr>
          <p:cNvSpPr>
            <a:spLocks noGrp="1"/>
          </p:cNvSpPr>
          <p:nvPr>
            <p:ph type="title"/>
          </p:nvPr>
        </p:nvSpPr>
        <p:spPr>
          <a:xfrm>
            <a:off x="628650" y="1733374"/>
            <a:ext cx="7886700" cy="611619"/>
          </a:xfrm>
        </p:spPr>
        <p:txBody>
          <a:bodyPr/>
          <a:lstStyle/>
          <a:p>
            <a:r>
              <a:rPr lang="en-US"/>
              <a:t>Responsible Use of AI</a:t>
            </a:r>
          </a:p>
        </p:txBody>
      </p:sp>
      <p:sp>
        <p:nvSpPr>
          <p:cNvPr id="3" name="Text Placeholder 2">
            <a:extLst>
              <a:ext uri="{FF2B5EF4-FFF2-40B4-BE49-F238E27FC236}">
                <a16:creationId xmlns:a16="http://schemas.microsoft.com/office/drawing/2014/main" id="{9281A8B6-43EE-D03A-6765-5E6C158312BB}"/>
              </a:ext>
            </a:extLst>
          </p:cNvPr>
          <p:cNvSpPr>
            <a:spLocks noGrp="1"/>
          </p:cNvSpPr>
          <p:nvPr>
            <p:ph type="body" sz="quarter" idx="10"/>
          </p:nvPr>
        </p:nvSpPr>
        <p:spPr>
          <a:xfrm>
            <a:off x="725214" y="2344994"/>
            <a:ext cx="7886701" cy="3573486"/>
          </a:xfrm>
        </p:spPr>
        <p:txBody>
          <a:bodyPr/>
          <a:lstStyle/>
          <a:p>
            <a:pPr marL="0" indent="0">
              <a:lnSpc>
                <a:spcPct val="100000"/>
              </a:lnSpc>
              <a:spcBef>
                <a:spcPts val="600"/>
              </a:spcBef>
              <a:buNone/>
              <a:defRPr/>
            </a:pPr>
            <a:r>
              <a:rPr lang="en-US" sz="2000"/>
              <a:t>SBCTC may use artificial intelligence (AI) tools for internal administrative tasks and to analyze trends across the funding program as a whole. However, AI will not be used to score or assess individual funding applications.</a:t>
            </a:r>
          </a:p>
          <a:p>
            <a:pPr marL="0" indent="0">
              <a:lnSpc>
                <a:spcPct val="100000"/>
              </a:lnSpc>
              <a:spcBef>
                <a:spcPts val="600"/>
              </a:spcBef>
              <a:buNone/>
              <a:defRPr/>
            </a:pPr>
            <a:r>
              <a:rPr lang="en-US" sz="2000"/>
              <a:t>A college's use of AI tools in preparing its proposal will not affect scoring. Colleges may use AI tools to support clarity, organization, logic and sequencing, and/or editing. Applicants are discouraged but not prohibited from using AI tools to generate substantive grant application content. Applicants must ensure that all facts, references, proposals, and data presented in the application are human-verified as factual.</a:t>
            </a:r>
            <a:endParaRPr lang="en-US"/>
          </a:p>
        </p:txBody>
      </p:sp>
    </p:spTree>
    <p:extLst>
      <p:ext uri="{BB962C8B-B14F-4D97-AF65-F5344CB8AC3E}">
        <p14:creationId xmlns:p14="http://schemas.microsoft.com/office/powerpoint/2010/main" val="37939708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E6AD9-B8DC-9FB6-5E5C-E1F75365C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8CD8A4-7A08-5B8A-D1AE-4F7EAA1F215A}"/>
              </a:ext>
            </a:extLst>
          </p:cNvPr>
          <p:cNvSpPr>
            <a:spLocks noGrp="1"/>
          </p:cNvSpPr>
          <p:nvPr>
            <p:ph type="title"/>
          </p:nvPr>
        </p:nvSpPr>
        <p:spPr/>
        <p:txBody>
          <a:bodyPr/>
          <a:lstStyle/>
          <a:p>
            <a:r>
              <a:rPr lang="en-US"/>
              <a:t>Questions?</a:t>
            </a:r>
          </a:p>
        </p:txBody>
      </p:sp>
      <p:sp>
        <p:nvSpPr>
          <p:cNvPr id="4" name="TextBox 3">
            <a:extLst>
              <a:ext uri="{FF2B5EF4-FFF2-40B4-BE49-F238E27FC236}">
                <a16:creationId xmlns:a16="http://schemas.microsoft.com/office/drawing/2014/main" id="{33EDF072-92F2-473A-AFEC-16BED136EA27}"/>
              </a:ext>
            </a:extLst>
          </p:cNvPr>
          <p:cNvSpPr txBox="1"/>
          <p:nvPr/>
        </p:nvSpPr>
        <p:spPr>
          <a:xfrm>
            <a:off x="1163780" y="4298868"/>
            <a:ext cx="6911439" cy="1200329"/>
          </a:xfrm>
          <a:prstGeom prst="rect">
            <a:avLst/>
          </a:prstGeom>
          <a:solidFill>
            <a:schemeClr val="accent4">
              <a:lumMod val="20000"/>
              <a:lumOff val="80000"/>
            </a:schemeClr>
          </a:solidFill>
        </p:spPr>
        <p:txBody>
          <a:bodyPr wrap="square" rtlCol="0">
            <a:spAutoFit/>
          </a:bodyPr>
          <a:lstStyle/>
          <a:p>
            <a:r>
              <a:rPr lang="en-US" b="1">
                <a:solidFill>
                  <a:srgbClr val="0070C0"/>
                </a:solidFill>
              </a:rPr>
              <a:t>Post-webinar Survey</a:t>
            </a:r>
            <a:br>
              <a:rPr lang="en-US"/>
            </a:br>
            <a:r>
              <a:rPr lang="en-US"/>
              <a:t>A short survey will pop out on your screen after this webinar. Please take the time to give us your feedback. Your insights are invaluable as we strive to enhance our future events. Thank you.</a:t>
            </a:r>
          </a:p>
        </p:txBody>
      </p:sp>
      <p:graphicFrame>
        <p:nvGraphicFramePr>
          <p:cNvPr id="5" name="Table 4">
            <a:extLst>
              <a:ext uri="{FF2B5EF4-FFF2-40B4-BE49-F238E27FC236}">
                <a16:creationId xmlns:a16="http://schemas.microsoft.com/office/drawing/2014/main" id="{ABB4DFE0-8080-2E37-2D3D-E1673B6273A1}"/>
              </a:ext>
            </a:extLst>
          </p:cNvPr>
          <p:cNvGraphicFramePr>
            <a:graphicFrameLocks noGrp="1"/>
          </p:cNvGraphicFramePr>
          <p:nvPr>
            <p:extLst>
              <p:ext uri="{D42A27DB-BD31-4B8C-83A1-F6EECF244321}">
                <p14:modId xmlns:p14="http://schemas.microsoft.com/office/powerpoint/2010/main" val="3136618431"/>
              </p:ext>
            </p:extLst>
          </p:nvPr>
        </p:nvGraphicFramePr>
        <p:xfrm>
          <a:off x="914400" y="2324100"/>
          <a:ext cx="7391400" cy="1615440"/>
        </p:xfrm>
        <a:graphic>
          <a:graphicData uri="http://schemas.openxmlformats.org/drawingml/2006/table">
            <a:tbl>
              <a:tblPr firstRow="1" bandRow="1">
                <a:tableStyleId>{5C22544A-7EE6-4342-B048-85BDC9FD1C3A}</a:tableStyleId>
              </a:tblPr>
              <a:tblGrid>
                <a:gridCol w="3695700">
                  <a:extLst>
                    <a:ext uri="{9D8B030D-6E8A-4147-A177-3AD203B41FA5}">
                      <a16:colId xmlns:a16="http://schemas.microsoft.com/office/drawing/2014/main" val="647468756"/>
                    </a:ext>
                  </a:extLst>
                </a:gridCol>
                <a:gridCol w="3695700">
                  <a:extLst>
                    <a:ext uri="{9D8B030D-6E8A-4147-A177-3AD203B41FA5}">
                      <a16:colId xmlns:a16="http://schemas.microsoft.com/office/drawing/2014/main" val="3668226282"/>
                    </a:ext>
                  </a:extLst>
                </a:gridCol>
              </a:tblGrid>
              <a:tr h="370840">
                <a:tc>
                  <a:txBody>
                    <a:bodyPr/>
                    <a:lstStyle/>
                    <a:p>
                      <a:pPr algn="ctr"/>
                      <a:r>
                        <a:rPr lang="en-US" sz="2000">
                          <a:solidFill>
                            <a:schemeClr val="bg1"/>
                          </a:solidFill>
                        </a:rPr>
                        <a:t>Workforce Development Funds &amp; Invest in Washington</a:t>
                      </a:r>
                    </a:p>
                  </a:txBody>
                  <a:tcPr>
                    <a:solidFill>
                      <a:schemeClr val="accent1">
                        <a:lumMod val="50000"/>
                      </a:schemeClr>
                    </a:solidFill>
                  </a:tcPr>
                </a:tc>
                <a:tc>
                  <a:txBody>
                    <a:bodyPr/>
                    <a:lstStyle/>
                    <a:p>
                      <a:pPr algn="ctr"/>
                      <a:r>
                        <a:rPr lang="en-US" sz="2000">
                          <a:solidFill>
                            <a:schemeClr val="bg1"/>
                          </a:solidFill>
                        </a:rPr>
                        <a:t>High Demand Enrollment Funds</a:t>
                      </a:r>
                    </a:p>
                  </a:txBody>
                  <a:tcPr>
                    <a:solidFill>
                      <a:schemeClr val="accent1">
                        <a:lumMod val="50000"/>
                      </a:schemeClr>
                    </a:solidFill>
                  </a:tcPr>
                </a:tc>
                <a:extLst>
                  <a:ext uri="{0D108BD9-81ED-4DB2-BD59-A6C34878D82A}">
                    <a16:rowId xmlns:a16="http://schemas.microsoft.com/office/drawing/2014/main" val="325667152"/>
                  </a:ext>
                </a:extLst>
              </a:tr>
              <a:tr h="370840">
                <a:tc>
                  <a:txBody>
                    <a:bodyPr/>
                    <a:lstStyle/>
                    <a:p>
                      <a:pPr marL="0" indent="0" algn="ctr">
                        <a:buNone/>
                      </a:pPr>
                      <a:r>
                        <a:rPr lang="en-US" altLang="en-US"/>
                        <a:t>Carolyn McKinnon</a:t>
                      </a:r>
                    </a:p>
                    <a:p>
                      <a:pPr marL="0" indent="0" algn="ctr">
                        <a:buNone/>
                      </a:pPr>
                      <a:r>
                        <a:rPr lang="en-US" altLang="en-US"/>
                        <a:t>360-704-3903</a:t>
                      </a:r>
                    </a:p>
                    <a:p>
                      <a:pPr marL="0" indent="0" algn="ctr">
                        <a:buNone/>
                      </a:pPr>
                      <a:r>
                        <a:rPr lang="en-US" altLang="en-US" u="sng"/>
                        <a:t>cmckinnon@sbctc.edu</a:t>
                      </a:r>
                    </a:p>
                  </a:txBody>
                  <a:tcPr/>
                </a:tc>
                <a:tc>
                  <a:txBody>
                    <a:bodyPr/>
                    <a:lstStyle/>
                    <a:p>
                      <a:pPr marL="0" indent="0" algn="ctr">
                        <a:buNone/>
                      </a:pPr>
                      <a:r>
                        <a:rPr lang="en-US" altLang="en-US"/>
                        <a:t>William Belden</a:t>
                      </a:r>
                    </a:p>
                    <a:p>
                      <a:pPr marL="0" indent="0" algn="ctr">
                        <a:buNone/>
                      </a:pPr>
                      <a:r>
                        <a:rPr lang="en-US" altLang="en-US"/>
                        <a:t>360-704-4359</a:t>
                      </a:r>
                    </a:p>
                    <a:p>
                      <a:pPr marL="0" indent="0" algn="ctr">
                        <a:buNone/>
                      </a:pPr>
                      <a:r>
                        <a:rPr lang="en-US" altLang="en-US" u="sng">
                          <a:hlinkClick r:id="rId3"/>
                        </a:rPr>
                        <a:t>wbelden@sbctc.edu</a:t>
                      </a:r>
                      <a:endParaRPr lang="en-US" altLang="en-US" u="sng"/>
                    </a:p>
                  </a:txBody>
                  <a:tcPr/>
                </a:tc>
                <a:extLst>
                  <a:ext uri="{0D108BD9-81ED-4DB2-BD59-A6C34878D82A}">
                    <a16:rowId xmlns:a16="http://schemas.microsoft.com/office/drawing/2014/main" val="3176670292"/>
                  </a:ext>
                </a:extLst>
              </a:tr>
            </a:tbl>
          </a:graphicData>
        </a:graphic>
      </p:graphicFrame>
    </p:spTree>
    <p:extLst>
      <p:ext uri="{BB962C8B-B14F-4D97-AF65-F5344CB8AC3E}">
        <p14:creationId xmlns:p14="http://schemas.microsoft.com/office/powerpoint/2010/main" val="423785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we’ll cover</a:t>
            </a:r>
          </a:p>
        </p:txBody>
      </p:sp>
      <p:sp>
        <p:nvSpPr>
          <p:cNvPr id="3" name="Text Placeholder 2"/>
          <p:cNvSpPr>
            <a:spLocks noGrp="1"/>
          </p:cNvSpPr>
          <p:nvPr>
            <p:ph type="body" sz="quarter" idx="10"/>
          </p:nvPr>
        </p:nvSpPr>
        <p:spPr>
          <a:xfrm>
            <a:off x="628650" y="2265367"/>
            <a:ext cx="7886700" cy="3943522"/>
          </a:xfrm>
        </p:spPr>
        <p:txBody>
          <a:bodyPr/>
          <a:lstStyle/>
          <a:p>
            <a:pPr>
              <a:lnSpc>
                <a:spcPct val="100000"/>
              </a:lnSpc>
              <a:spcBef>
                <a:spcPts val="600"/>
              </a:spcBef>
            </a:pPr>
            <a:r>
              <a:rPr lang="en-US" altLang="en-US" sz="2400"/>
              <a:t>Overview of the three funds and guidelines, including: </a:t>
            </a:r>
          </a:p>
          <a:p>
            <a:pPr lvl="2">
              <a:lnSpc>
                <a:spcPct val="100000"/>
              </a:lnSpc>
              <a:spcBef>
                <a:spcPts val="600"/>
              </a:spcBef>
            </a:pPr>
            <a:r>
              <a:rPr lang="en-US" altLang="en-US">
                <a:solidFill>
                  <a:srgbClr val="003764"/>
                </a:solidFill>
              </a:rPr>
              <a:t>the purpose of the funds</a:t>
            </a:r>
          </a:p>
          <a:p>
            <a:pPr lvl="2">
              <a:lnSpc>
                <a:spcPct val="100000"/>
              </a:lnSpc>
              <a:spcBef>
                <a:spcPts val="600"/>
              </a:spcBef>
            </a:pPr>
            <a:r>
              <a:rPr lang="en-US" altLang="en-US">
                <a:solidFill>
                  <a:srgbClr val="003764"/>
                </a:solidFill>
              </a:rPr>
              <a:t>who may apply</a:t>
            </a:r>
          </a:p>
          <a:p>
            <a:pPr lvl="2">
              <a:lnSpc>
                <a:spcPct val="100000"/>
              </a:lnSpc>
              <a:spcBef>
                <a:spcPts val="600"/>
              </a:spcBef>
            </a:pPr>
            <a:r>
              <a:rPr lang="en-US" altLang="en-US">
                <a:solidFill>
                  <a:srgbClr val="003764"/>
                </a:solidFill>
              </a:rPr>
              <a:t>single application for all three funds</a:t>
            </a:r>
          </a:p>
          <a:p>
            <a:pPr lvl="2">
              <a:lnSpc>
                <a:spcPct val="100000"/>
              </a:lnSpc>
              <a:spcBef>
                <a:spcPts val="600"/>
              </a:spcBef>
            </a:pPr>
            <a:r>
              <a:rPr lang="en-US" altLang="en-US">
                <a:solidFill>
                  <a:srgbClr val="003764"/>
                </a:solidFill>
              </a:rPr>
              <a:t>funding and budget details</a:t>
            </a:r>
          </a:p>
          <a:p>
            <a:pPr>
              <a:spcBef>
                <a:spcPts val="1200"/>
              </a:spcBef>
              <a:spcAft>
                <a:spcPts val="1200"/>
              </a:spcAft>
            </a:pPr>
            <a:r>
              <a:rPr lang="en-US" altLang="en-US" sz="2400"/>
              <a:t>Applying through OGMS</a:t>
            </a:r>
          </a:p>
          <a:p>
            <a:pPr>
              <a:spcBef>
                <a:spcPts val="1200"/>
              </a:spcBef>
              <a:spcAft>
                <a:spcPts val="1200"/>
              </a:spcAft>
            </a:pPr>
            <a:r>
              <a:rPr lang="en-US" altLang="en-US" sz="2400"/>
              <a:t>Attachments to be submitted for consideration</a:t>
            </a:r>
          </a:p>
          <a:p>
            <a:endParaRPr lang="en-US" sz="2400"/>
          </a:p>
        </p:txBody>
      </p:sp>
    </p:spTree>
    <p:extLst>
      <p:ext uri="{BB962C8B-B14F-4D97-AF65-F5344CB8AC3E}">
        <p14:creationId xmlns:p14="http://schemas.microsoft.com/office/powerpoint/2010/main" val="503315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95219"/>
            <a:ext cx="7886700" cy="611619"/>
          </a:xfrm>
        </p:spPr>
        <p:txBody>
          <a:bodyPr/>
          <a:lstStyle/>
          <a:p>
            <a:r>
              <a:rPr lang="en-US"/>
              <a:t>Purpose of WDF</a:t>
            </a:r>
          </a:p>
        </p:txBody>
      </p:sp>
      <p:sp>
        <p:nvSpPr>
          <p:cNvPr id="3" name="Text Placeholder 2"/>
          <p:cNvSpPr>
            <a:spLocks noGrp="1"/>
          </p:cNvSpPr>
          <p:nvPr>
            <p:ph type="body" sz="quarter" idx="10"/>
          </p:nvPr>
        </p:nvSpPr>
        <p:spPr>
          <a:xfrm>
            <a:off x="628650" y="1706838"/>
            <a:ext cx="8023860" cy="4648805"/>
          </a:xfrm>
        </p:spPr>
        <p:txBody>
          <a:bodyPr/>
          <a:lstStyle/>
          <a:p>
            <a:pPr marL="0" marR="0" indent="0">
              <a:lnSpc>
                <a:spcPct val="100000"/>
              </a:lnSpc>
              <a:spcBef>
                <a:spcPts val="1200"/>
              </a:spcBef>
              <a:spcAft>
                <a:spcPts val="1200"/>
              </a:spcAft>
              <a:buNone/>
              <a:tabLst>
                <a:tab pos="0" algn="l"/>
              </a:tabLst>
            </a:pPr>
            <a:r>
              <a:rPr lang="en-US" altLang="en-US" sz="2400" b="1"/>
              <a:t>Workforce Development</a:t>
            </a:r>
            <a:r>
              <a:rPr lang="en-US" altLang="en-US" sz="2400"/>
              <a:t> </a:t>
            </a:r>
            <a:r>
              <a:rPr lang="en-US" altLang="en-US" sz="2400" b="1"/>
              <a:t>Funds</a:t>
            </a:r>
            <a:r>
              <a:rPr lang="en-US" altLang="en-US" sz="2400"/>
              <a:t> (WDF) support one-time projects that are necessary to </a:t>
            </a:r>
            <a:r>
              <a:rPr lang="en-US" sz="2400">
                <a:effectLst/>
                <a:latin typeface="Franklin Gothic Book" panose="020B0503020102020204" pitchFamily="34" charset="0"/>
                <a:ea typeface="Calibri" panose="020F0502020204030204" pitchFamily="34" charset="0"/>
                <a:cs typeface="Times New Roman" panose="02020603050405020304" pitchFamily="18" charset="0"/>
              </a:rPr>
              <a:t>support the development, implementation, transition, redesign, or adjustment of workforce education and training programs to: </a:t>
            </a:r>
          </a:p>
          <a:p>
            <a:pPr marR="0">
              <a:lnSpc>
                <a:spcPct val="100000"/>
              </a:lnSpc>
              <a:spcBef>
                <a:spcPts val="600"/>
              </a:spcBef>
              <a:buFont typeface="+mj-lt"/>
              <a:buAutoNum type="alphaLcParenR"/>
              <a:tabLst>
                <a:tab pos="0" algn="l"/>
              </a:tabLst>
            </a:pPr>
            <a:r>
              <a:rPr lang="en-US" sz="2400">
                <a:effectLst/>
                <a:latin typeface="Franklin Gothic Book" panose="020B0503020102020204" pitchFamily="34" charset="0"/>
                <a:ea typeface="Calibri" panose="020F0502020204030204" pitchFamily="34" charset="0"/>
                <a:cs typeface="Times New Roman" panose="02020603050405020304" pitchFamily="18" charset="0"/>
              </a:rPr>
              <a:t>meet the changing needs of industry, or</a:t>
            </a:r>
          </a:p>
          <a:p>
            <a:pPr marR="0">
              <a:lnSpc>
                <a:spcPct val="100000"/>
              </a:lnSpc>
              <a:spcBef>
                <a:spcPts val="600"/>
              </a:spcBef>
              <a:buFont typeface="+mj-lt"/>
              <a:buAutoNum type="alphaLcParenR"/>
              <a:tabLst>
                <a:tab pos="0" algn="l"/>
              </a:tabLst>
            </a:pPr>
            <a:r>
              <a:rPr lang="en-US" sz="2400">
                <a:effectLst/>
                <a:latin typeface="Franklin Gothic Book" panose="020B0503020102020204" pitchFamily="34" charset="0"/>
                <a:ea typeface="Calibri" panose="020F0502020204030204" pitchFamily="34" charset="0"/>
                <a:cs typeface="Times New Roman" panose="02020603050405020304" pitchFamily="18" charset="0"/>
              </a:rPr>
              <a:t>meet the changing expectations of learners for how education and training is delivered, or </a:t>
            </a:r>
          </a:p>
          <a:p>
            <a:pPr marR="0">
              <a:lnSpc>
                <a:spcPct val="100000"/>
              </a:lnSpc>
              <a:spcBef>
                <a:spcPts val="600"/>
              </a:spcBef>
              <a:buFont typeface="+mj-lt"/>
              <a:buAutoNum type="alphaLcParenR"/>
              <a:tabLst>
                <a:tab pos="0" algn="l"/>
              </a:tabLst>
            </a:pPr>
            <a:r>
              <a:rPr lang="en-US" sz="2400">
                <a:effectLst/>
                <a:ea typeface="Calibri" panose="020F0502020204030204" pitchFamily="34" charset="0"/>
                <a:cs typeface="Times New Roman" panose="02020603050405020304" pitchFamily="18" charset="0"/>
              </a:rPr>
              <a:t>to support local workforce and economic development initiatives. </a:t>
            </a:r>
            <a:endParaRPr lang="en-US" sz="3600"/>
          </a:p>
        </p:txBody>
      </p:sp>
    </p:spTree>
    <p:extLst>
      <p:ext uri="{BB962C8B-B14F-4D97-AF65-F5344CB8AC3E}">
        <p14:creationId xmlns:p14="http://schemas.microsoft.com/office/powerpoint/2010/main" val="3108763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671" y="1039233"/>
            <a:ext cx="7886700" cy="611619"/>
          </a:xfrm>
        </p:spPr>
        <p:txBody>
          <a:bodyPr/>
          <a:lstStyle/>
          <a:p>
            <a:r>
              <a:rPr lang="en-US"/>
              <a:t>Purpose of WDF, cont.</a:t>
            </a:r>
          </a:p>
        </p:txBody>
      </p:sp>
      <p:sp>
        <p:nvSpPr>
          <p:cNvPr id="3" name="Text Placeholder 2"/>
          <p:cNvSpPr>
            <a:spLocks noGrp="1"/>
          </p:cNvSpPr>
          <p:nvPr>
            <p:ph type="body" sz="quarter" idx="10"/>
          </p:nvPr>
        </p:nvSpPr>
        <p:spPr>
          <a:xfrm>
            <a:off x="544673" y="1510887"/>
            <a:ext cx="8263423" cy="4648805"/>
          </a:xfrm>
        </p:spPr>
        <p:txBody>
          <a:bodyPr/>
          <a:lstStyle/>
          <a:p>
            <a:pPr marL="0" marR="0" indent="0">
              <a:lnSpc>
                <a:spcPct val="100000"/>
              </a:lnSpc>
              <a:spcBef>
                <a:spcPts val="1200"/>
              </a:spcBef>
              <a:buNone/>
              <a:tabLst>
                <a:tab pos="0" algn="l"/>
              </a:tabLst>
            </a:pPr>
            <a:r>
              <a:rPr lang="en-US" sz="1800">
                <a:effectLst/>
                <a:latin typeface="Franklin Gothic Book" panose="020B0503020102020204" pitchFamily="34" charset="0"/>
                <a:ea typeface="Calibri" panose="020F0502020204030204" pitchFamily="34" charset="0"/>
                <a:cs typeface="Times New Roman" panose="02020603050405020304" pitchFamily="18" charset="0"/>
              </a:rPr>
              <a:t>Under one or more of these three themes (a-c above), projects must address one or more of the following for workforce education: </a:t>
            </a:r>
          </a:p>
          <a:p>
            <a:pPr>
              <a:lnSpc>
                <a:spcPct val="100000"/>
              </a:lnSpc>
              <a:spcBef>
                <a:spcPts val="600"/>
              </a:spcBef>
              <a:tabLst>
                <a:tab pos="0" algn="l"/>
              </a:tabLst>
            </a:pPr>
            <a:r>
              <a:rPr lang="en-US" sz="1600">
                <a:effectLst/>
                <a:latin typeface="Franklin Gothic Book" panose="020B0503020102020204" pitchFamily="34" charset="0"/>
                <a:ea typeface="Calibri" panose="020F0502020204030204" pitchFamily="34" charset="0"/>
                <a:cs typeface="Times New Roman" panose="02020603050405020304" pitchFamily="18" charset="0"/>
              </a:rPr>
              <a:t>embedding industry recognized credentials in professional-technical programs, developing competency-based instruction or credentials, micro-credentials and micro-pathways, and/or badging, </a:t>
            </a:r>
          </a:p>
          <a:p>
            <a:pPr>
              <a:lnSpc>
                <a:spcPct val="100000"/>
              </a:lnSpc>
              <a:spcBef>
                <a:spcPts val="600"/>
              </a:spcBef>
              <a:tabLst>
                <a:tab pos="0" algn="l"/>
              </a:tabLst>
            </a:pPr>
            <a:r>
              <a:rPr lang="en-US" sz="1600">
                <a:effectLst/>
                <a:latin typeface="Franklin Gothic Book" panose="020B0503020102020204" pitchFamily="34" charset="0"/>
                <a:ea typeface="Calibri" panose="020F0502020204030204" pitchFamily="34" charset="0"/>
                <a:cs typeface="Times New Roman" panose="02020603050405020304" pitchFamily="18" charset="0"/>
              </a:rPr>
              <a:t>bridging from non-credit professional development or technical programs to credit pathways and/or efficiencies in prior learning assessment as an approach for bridging from industry recognized credentials to credit pathways, </a:t>
            </a:r>
          </a:p>
          <a:p>
            <a:pPr>
              <a:lnSpc>
                <a:spcPct val="100000"/>
              </a:lnSpc>
              <a:spcBef>
                <a:spcPts val="600"/>
              </a:spcBef>
              <a:tabLst>
                <a:tab pos="0" algn="l"/>
              </a:tabLst>
            </a:pPr>
            <a:r>
              <a:rPr lang="en-US" sz="1600">
                <a:effectLst/>
                <a:latin typeface="Franklin Gothic Book" panose="020B0503020102020204" pitchFamily="34" charset="0"/>
                <a:ea typeface="Calibri" panose="020F0502020204030204" pitchFamily="34" charset="0"/>
                <a:cs typeface="Times New Roman" panose="02020603050405020304" pitchFamily="18" charset="0"/>
              </a:rPr>
              <a:t>bridging from non-credit contract/corporate training of incumbent workers (e.g. Job Skills Program trainees) to degree and certificate pathways, </a:t>
            </a:r>
          </a:p>
          <a:p>
            <a:pPr>
              <a:lnSpc>
                <a:spcPct val="100000"/>
              </a:lnSpc>
              <a:spcBef>
                <a:spcPts val="600"/>
              </a:spcBef>
              <a:tabLst>
                <a:tab pos="0" algn="l"/>
              </a:tabLst>
            </a:pPr>
            <a:r>
              <a:rPr lang="en-US" sz="1600">
                <a:effectLst/>
                <a:latin typeface="Franklin Gothic Book" panose="020B0503020102020204" pitchFamily="34" charset="0"/>
                <a:ea typeface="Calibri" panose="020F0502020204030204" pitchFamily="34" charset="0"/>
                <a:cs typeface="Times New Roman" panose="02020603050405020304" pitchFamily="18" charset="0"/>
              </a:rPr>
              <a:t>innovations in hybrid, </a:t>
            </a:r>
            <a:r>
              <a:rPr lang="en-US" sz="1600" err="1">
                <a:effectLst/>
                <a:latin typeface="Franklin Gothic Book" panose="020B0503020102020204" pitchFamily="34" charset="0"/>
                <a:ea typeface="Calibri" panose="020F0502020204030204" pitchFamily="34" charset="0"/>
                <a:cs typeface="Times New Roman" panose="02020603050405020304" pitchFamily="18" charset="0"/>
              </a:rPr>
              <a:t>HyFlex</a:t>
            </a:r>
            <a:r>
              <a:rPr lang="en-US" sz="1600">
                <a:effectLst/>
                <a:latin typeface="Franklin Gothic Book" panose="020B0503020102020204" pitchFamily="34" charset="0"/>
                <a:ea typeface="Calibri" panose="020F0502020204030204" pitchFamily="34" charset="0"/>
                <a:cs typeface="Times New Roman" panose="02020603050405020304" pitchFamily="18" charset="0"/>
              </a:rPr>
              <a:t>, remote, virtual, and/or asynchronous instructional design and delivery, </a:t>
            </a:r>
          </a:p>
          <a:p>
            <a:pPr>
              <a:lnSpc>
                <a:spcPct val="100000"/>
              </a:lnSpc>
              <a:spcBef>
                <a:spcPts val="600"/>
              </a:spcBef>
              <a:tabLst>
                <a:tab pos="0" algn="l"/>
              </a:tabLst>
            </a:pPr>
            <a:r>
              <a:rPr lang="en-US" sz="1600">
                <a:effectLst/>
                <a:latin typeface="Franklin Gothic Book" panose="020B0503020102020204" pitchFamily="34" charset="0"/>
                <a:ea typeface="Calibri" panose="020F0502020204030204" pitchFamily="34" charset="0"/>
                <a:cs typeface="Times New Roman" panose="02020603050405020304" pitchFamily="18" charset="0"/>
              </a:rPr>
              <a:t>establishing or expanding workforce development partnerships among employers, education and training providers, and workers, and/or</a:t>
            </a:r>
          </a:p>
          <a:p>
            <a:pPr>
              <a:lnSpc>
                <a:spcPct val="100000"/>
              </a:lnSpc>
              <a:spcBef>
                <a:spcPts val="600"/>
              </a:spcBef>
              <a:tabLst>
                <a:tab pos="0" algn="l"/>
              </a:tabLst>
            </a:pPr>
            <a:r>
              <a:rPr lang="en-US" sz="1600">
                <a:effectLst/>
                <a:latin typeface="Franklin Gothic Book" panose="020B0503020102020204" pitchFamily="34" charset="0"/>
                <a:ea typeface="Calibri" panose="020F0502020204030204" pitchFamily="34" charset="0"/>
                <a:cs typeface="Times New Roman" panose="02020603050405020304" pitchFamily="18" charset="0"/>
              </a:rPr>
              <a:t>faculty training and/or return-to-industry to support efforts to revise instructional materials; faculty training must be inclusive of adjunct faculty.</a:t>
            </a:r>
          </a:p>
        </p:txBody>
      </p:sp>
    </p:spTree>
    <p:extLst>
      <p:ext uri="{BB962C8B-B14F-4D97-AF65-F5344CB8AC3E}">
        <p14:creationId xmlns:p14="http://schemas.microsoft.com/office/powerpoint/2010/main" val="1208419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12305"/>
            <a:ext cx="7886700" cy="611619"/>
          </a:xfrm>
        </p:spPr>
        <p:txBody>
          <a:bodyPr/>
          <a:lstStyle/>
          <a:p>
            <a:r>
              <a:rPr lang="en-US"/>
              <a:t>Purpose of IIW</a:t>
            </a:r>
          </a:p>
        </p:txBody>
      </p:sp>
      <p:sp>
        <p:nvSpPr>
          <p:cNvPr id="3" name="Text Placeholder 2"/>
          <p:cNvSpPr>
            <a:spLocks noGrp="1"/>
          </p:cNvSpPr>
          <p:nvPr>
            <p:ph type="body" sz="quarter" idx="10"/>
          </p:nvPr>
        </p:nvSpPr>
        <p:spPr>
          <a:xfrm>
            <a:off x="628650" y="2014364"/>
            <a:ext cx="8023860" cy="4079168"/>
          </a:xfrm>
        </p:spPr>
        <p:txBody>
          <a:bodyPr/>
          <a:lstStyle/>
          <a:p>
            <a:pPr marL="0" indent="0">
              <a:lnSpc>
                <a:spcPct val="100000"/>
              </a:lnSpc>
              <a:spcBef>
                <a:spcPts val="0"/>
              </a:spcBef>
              <a:buNone/>
            </a:pPr>
            <a:r>
              <a:rPr lang="en-US" altLang="en-US" sz="2400"/>
              <a:t>Invest in Washington (IIW) funding of approximately $82,000 added to the Workforce Development Fund, supports: </a:t>
            </a:r>
          </a:p>
          <a:p>
            <a:pPr>
              <a:lnSpc>
                <a:spcPct val="100000"/>
              </a:lnSpc>
              <a:spcBef>
                <a:spcPts val="600"/>
              </a:spcBef>
            </a:pPr>
            <a:r>
              <a:rPr lang="en-US" sz="2400"/>
              <a:t>Customized training programs for the sector,</a:t>
            </a:r>
          </a:p>
          <a:p>
            <a:pPr>
              <a:lnSpc>
                <a:spcPct val="100000"/>
              </a:lnSpc>
              <a:spcBef>
                <a:spcPts val="600"/>
              </a:spcBef>
            </a:pPr>
            <a:r>
              <a:rPr lang="en-US" sz="2400"/>
              <a:t>Job skills and readiness training for those entering the field,</a:t>
            </a:r>
          </a:p>
          <a:p>
            <a:pPr>
              <a:lnSpc>
                <a:spcPct val="100000"/>
              </a:lnSpc>
              <a:spcBef>
                <a:spcPts val="600"/>
              </a:spcBef>
            </a:pPr>
            <a:r>
              <a:rPr lang="en-US" sz="2400"/>
              <a:t>Workforce professional development for current or future employees, and</a:t>
            </a:r>
          </a:p>
          <a:p>
            <a:pPr>
              <a:lnSpc>
                <a:spcPct val="100000"/>
              </a:lnSpc>
              <a:spcBef>
                <a:spcPts val="600"/>
              </a:spcBef>
            </a:pPr>
            <a:r>
              <a:rPr lang="en-US" sz="2400"/>
              <a:t>Employer support for starting state-approved manufacturing apprenticeships.</a:t>
            </a:r>
          </a:p>
          <a:p>
            <a:pPr>
              <a:lnSpc>
                <a:spcPct val="100000"/>
              </a:lnSpc>
              <a:spcBef>
                <a:spcPts val="600"/>
              </a:spcBef>
            </a:pPr>
            <a:endParaRPr lang="en-US" sz="2000"/>
          </a:p>
          <a:p>
            <a:pPr>
              <a:lnSpc>
                <a:spcPct val="100000"/>
              </a:lnSpc>
              <a:spcBef>
                <a:spcPts val="600"/>
              </a:spcBef>
            </a:pPr>
            <a:endParaRPr lang="en-US" sz="2000"/>
          </a:p>
          <a:p>
            <a:pPr>
              <a:lnSpc>
                <a:spcPct val="100000"/>
              </a:lnSpc>
              <a:spcBef>
                <a:spcPts val="600"/>
              </a:spcBef>
            </a:pPr>
            <a:endParaRPr lang="en-US" sz="1800"/>
          </a:p>
          <a:p>
            <a:pPr>
              <a:lnSpc>
                <a:spcPct val="100000"/>
              </a:lnSpc>
              <a:spcBef>
                <a:spcPts val="600"/>
              </a:spcBef>
            </a:pPr>
            <a:endParaRPr lang="en-US" altLang="en-US" sz="1800"/>
          </a:p>
        </p:txBody>
      </p:sp>
    </p:spTree>
    <p:extLst>
      <p:ext uri="{BB962C8B-B14F-4D97-AF65-F5344CB8AC3E}">
        <p14:creationId xmlns:p14="http://schemas.microsoft.com/office/powerpoint/2010/main" val="2334631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9D74E-A564-D401-5096-392CD79903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24AEA7-90B1-4389-0E4C-517FBD34B93E}"/>
              </a:ext>
            </a:extLst>
          </p:cNvPr>
          <p:cNvSpPr>
            <a:spLocks noGrp="1"/>
          </p:cNvSpPr>
          <p:nvPr>
            <p:ph type="title"/>
          </p:nvPr>
        </p:nvSpPr>
        <p:spPr>
          <a:xfrm>
            <a:off x="628650" y="1095219"/>
            <a:ext cx="7886700" cy="611619"/>
          </a:xfrm>
        </p:spPr>
        <p:txBody>
          <a:bodyPr/>
          <a:lstStyle/>
          <a:p>
            <a:r>
              <a:rPr lang="en-US"/>
              <a:t>Purpose of HIGH DEMAND funds</a:t>
            </a:r>
          </a:p>
        </p:txBody>
      </p:sp>
      <p:sp>
        <p:nvSpPr>
          <p:cNvPr id="3" name="Text Placeholder 2">
            <a:extLst>
              <a:ext uri="{FF2B5EF4-FFF2-40B4-BE49-F238E27FC236}">
                <a16:creationId xmlns:a16="http://schemas.microsoft.com/office/drawing/2014/main" id="{B5E51FC2-1E05-A833-BDF2-A3BA59318C70}"/>
              </a:ext>
            </a:extLst>
          </p:cNvPr>
          <p:cNvSpPr>
            <a:spLocks noGrp="1"/>
          </p:cNvSpPr>
          <p:nvPr>
            <p:ph type="body" sz="quarter" idx="10"/>
          </p:nvPr>
        </p:nvSpPr>
        <p:spPr>
          <a:xfrm>
            <a:off x="628650" y="1706838"/>
            <a:ext cx="8023860" cy="4648805"/>
          </a:xfrm>
        </p:spPr>
        <p:txBody>
          <a:bodyPr lIns="91440" tIns="45720" rIns="91440" bIns="45720" anchor="t"/>
          <a:lstStyle/>
          <a:p>
            <a:pPr marL="0" indent="0">
              <a:lnSpc>
                <a:spcPct val="100000"/>
              </a:lnSpc>
              <a:spcBef>
                <a:spcPts val="1200"/>
              </a:spcBef>
              <a:spcAft>
                <a:spcPts val="1200"/>
              </a:spcAft>
              <a:buNone/>
              <a:tabLst>
                <a:tab pos="0" algn="l"/>
              </a:tabLst>
            </a:pPr>
            <a:r>
              <a:rPr lang="en-US" altLang="en-US" sz="2200"/>
              <a:t>High Demand Funds support the extraordinary costs associated with the maintenance and strengthening of high demand programs. Funds may be used for:</a:t>
            </a:r>
            <a:r>
              <a:rPr lang="en-US" sz="2200">
                <a:effectLst/>
                <a:latin typeface="Franklin Gothic Book"/>
                <a:ea typeface="Calibri"/>
                <a:cs typeface="Times New Roman"/>
              </a:rPr>
              <a:t> </a:t>
            </a:r>
          </a:p>
          <a:p>
            <a:pPr marR="0">
              <a:lnSpc>
                <a:spcPct val="100000"/>
              </a:lnSpc>
              <a:spcBef>
                <a:spcPts val="300"/>
              </a:spcBef>
              <a:spcAft>
                <a:spcPts val="300"/>
              </a:spcAft>
              <a:buFont typeface="+mj-lt"/>
              <a:buAutoNum type="alphaLcParenR"/>
              <a:tabLst>
                <a:tab pos="0" algn="l"/>
              </a:tabLst>
            </a:pPr>
            <a:r>
              <a:rPr lang="en-US" sz="2200">
                <a:effectLst/>
                <a:latin typeface="Franklin Gothic Book" panose="020B0503020102020204" pitchFamily="34" charset="0"/>
                <a:ea typeface="Calibri" panose="020F0502020204030204" pitchFamily="34" charset="0"/>
                <a:cs typeface="Times New Roman" panose="02020603050405020304" pitchFamily="18" charset="0"/>
              </a:rPr>
              <a:t>Curriculum development, modification, and delivery,</a:t>
            </a:r>
          </a:p>
          <a:p>
            <a:pPr marR="0">
              <a:lnSpc>
                <a:spcPct val="100000"/>
              </a:lnSpc>
              <a:spcBef>
                <a:spcPts val="300"/>
              </a:spcBef>
              <a:spcAft>
                <a:spcPts val="300"/>
              </a:spcAft>
              <a:buFont typeface="+mj-lt"/>
              <a:buAutoNum type="alphaLcParenR"/>
              <a:tabLst>
                <a:tab pos="0" algn="l"/>
              </a:tabLst>
            </a:pPr>
            <a:r>
              <a:rPr lang="en-US" sz="2200">
                <a:effectLst/>
                <a:latin typeface="Franklin Gothic Book" panose="020B0503020102020204" pitchFamily="34" charset="0"/>
                <a:ea typeface="Calibri" panose="020F0502020204030204" pitchFamily="34" charset="0"/>
                <a:cs typeface="Times New Roman" panose="02020603050405020304" pitchFamily="18" charset="0"/>
              </a:rPr>
              <a:t>Capital outlays and related costs of installation (equipment with a per unit cost of $10,000 or greater),</a:t>
            </a:r>
          </a:p>
          <a:p>
            <a:pPr marR="0">
              <a:lnSpc>
                <a:spcPct val="100000"/>
              </a:lnSpc>
              <a:spcBef>
                <a:spcPts val="300"/>
              </a:spcBef>
              <a:spcAft>
                <a:spcPts val="300"/>
              </a:spcAft>
              <a:buFont typeface="+mj-lt"/>
              <a:buAutoNum type="alphaLcParenR"/>
              <a:tabLst>
                <a:tab pos="0" algn="l"/>
              </a:tabLst>
            </a:pPr>
            <a:r>
              <a:rPr lang="en-US" sz="2200">
                <a:effectLst/>
                <a:latin typeface="Franklin Gothic Book" panose="020B0503020102020204" pitchFamily="34" charset="0"/>
                <a:ea typeface="Calibri" panose="020F0502020204030204" pitchFamily="34" charset="0"/>
                <a:cs typeface="Times New Roman" panose="02020603050405020304" pitchFamily="18" charset="0"/>
              </a:rPr>
              <a:t>Goods and services associated with the program(s), including non-capitalized equipment (per unit cost less than $10,000), </a:t>
            </a:r>
          </a:p>
          <a:p>
            <a:pPr marR="0">
              <a:lnSpc>
                <a:spcPct val="100000"/>
              </a:lnSpc>
              <a:spcBef>
                <a:spcPts val="300"/>
              </a:spcBef>
              <a:spcAft>
                <a:spcPts val="300"/>
              </a:spcAft>
              <a:buFont typeface="+mj-lt"/>
              <a:buAutoNum type="alphaLcParenR"/>
              <a:tabLst>
                <a:tab pos="0" algn="l"/>
              </a:tabLst>
            </a:pPr>
            <a:r>
              <a:rPr lang="en-US" sz="2200">
                <a:effectLst/>
                <a:latin typeface="Franklin Gothic Book" panose="020B0503020102020204" pitchFamily="34" charset="0"/>
                <a:ea typeface="Calibri" panose="020F0502020204030204" pitchFamily="34" charset="0"/>
                <a:cs typeface="Times New Roman" panose="02020603050405020304" pitchFamily="18" charset="0"/>
              </a:rPr>
              <a:t>The implementation of industry-defined skill standards credentials or certifications, or</a:t>
            </a:r>
          </a:p>
          <a:p>
            <a:pPr marR="0">
              <a:lnSpc>
                <a:spcPct val="100000"/>
              </a:lnSpc>
              <a:spcBef>
                <a:spcPts val="300"/>
              </a:spcBef>
              <a:spcAft>
                <a:spcPts val="300"/>
              </a:spcAft>
              <a:buFont typeface="+mj-lt"/>
              <a:buAutoNum type="alphaLcParenR"/>
              <a:tabLst>
                <a:tab pos="0" algn="l"/>
              </a:tabLst>
            </a:pPr>
            <a:r>
              <a:rPr lang="en-US" sz="2200">
                <a:effectLst/>
                <a:latin typeface="Franklin Gothic Book" panose="020B0503020102020204" pitchFamily="34" charset="0"/>
                <a:ea typeface="Calibri" panose="020F0502020204030204" pitchFamily="34" charset="0"/>
                <a:cs typeface="Times New Roman" panose="02020603050405020304" pitchFamily="18" charset="0"/>
              </a:rPr>
              <a:t>Academic and career supports. </a:t>
            </a:r>
          </a:p>
        </p:txBody>
      </p:sp>
    </p:spTree>
    <p:extLst>
      <p:ext uri="{BB962C8B-B14F-4D97-AF65-F5344CB8AC3E}">
        <p14:creationId xmlns:p14="http://schemas.microsoft.com/office/powerpoint/2010/main" val="459104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D1025-4279-904F-B34F-F348A36EF7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85C07E-83E4-7E74-2FFF-EEEAA21F5A92}"/>
              </a:ext>
            </a:extLst>
          </p:cNvPr>
          <p:cNvSpPr>
            <a:spLocks noGrp="1"/>
          </p:cNvSpPr>
          <p:nvPr>
            <p:ph type="title"/>
          </p:nvPr>
        </p:nvSpPr>
        <p:spPr>
          <a:xfrm>
            <a:off x="628650" y="1308785"/>
            <a:ext cx="4496009" cy="364871"/>
          </a:xfrm>
        </p:spPr>
        <p:txBody>
          <a:bodyPr/>
          <a:lstStyle/>
          <a:p>
            <a:r>
              <a:rPr lang="en-US" sz="2400"/>
              <a:t>FUNDS COMPARISON</a:t>
            </a:r>
          </a:p>
        </p:txBody>
      </p:sp>
      <p:graphicFrame>
        <p:nvGraphicFramePr>
          <p:cNvPr id="15" name="Table 14">
            <a:extLst>
              <a:ext uri="{FF2B5EF4-FFF2-40B4-BE49-F238E27FC236}">
                <a16:creationId xmlns:a16="http://schemas.microsoft.com/office/drawing/2014/main" id="{D114172D-DA70-570E-BE26-F522A43BC47F}"/>
              </a:ext>
            </a:extLst>
          </p:cNvPr>
          <p:cNvGraphicFramePr>
            <a:graphicFrameLocks noGrp="1"/>
          </p:cNvGraphicFramePr>
          <p:nvPr>
            <p:extLst>
              <p:ext uri="{D42A27DB-BD31-4B8C-83A1-F6EECF244321}">
                <p14:modId xmlns:p14="http://schemas.microsoft.com/office/powerpoint/2010/main" val="2012666312"/>
              </p:ext>
            </p:extLst>
          </p:nvPr>
        </p:nvGraphicFramePr>
        <p:xfrm>
          <a:off x="742334" y="1358655"/>
          <a:ext cx="7654324" cy="4765862"/>
        </p:xfrm>
        <a:graphic>
          <a:graphicData uri="http://schemas.openxmlformats.org/drawingml/2006/table">
            <a:tbl>
              <a:tblPr firstRow="1" bandRow="1">
                <a:tableStyleId>{5C22544A-7EE6-4342-B048-85BDC9FD1C3A}</a:tableStyleId>
              </a:tblPr>
              <a:tblGrid>
                <a:gridCol w="4721943">
                  <a:extLst>
                    <a:ext uri="{9D8B030D-6E8A-4147-A177-3AD203B41FA5}">
                      <a16:colId xmlns:a16="http://schemas.microsoft.com/office/drawing/2014/main" val="2700720789"/>
                    </a:ext>
                  </a:extLst>
                </a:gridCol>
                <a:gridCol w="907026">
                  <a:extLst>
                    <a:ext uri="{9D8B030D-6E8A-4147-A177-3AD203B41FA5}">
                      <a16:colId xmlns:a16="http://schemas.microsoft.com/office/drawing/2014/main" val="796985032"/>
                    </a:ext>
                  </a:extLst>
                </a:gridCol>
                <a:gridCol w="966020">
                  <a:extLst>
                    <a:ext uri="{9D8B030D-6E8A-4147-A177-3AD203B41FA5}">
                      <a16:colId xmlns:a16="http://schemas.microsoft.com/office/drawing/2014/main" val="3309498852"/>
                    </a:ext>
                  </a:extLst>
                </a:gridCol>
                <a:gridCol w="1059335">
                  <a:extLst>
                    <a:ext uri="{9D8B030D-6E8A-4147-A177-3AD203B41FA5}">
                      <a16:colId xmlns:a16="http://schemas.microsoft.com/office/drawing/2014/main" val="699897466"/>
                    </a:ext>
                  </a:extLst>
                </a:gridCol>
              </a:tblGrid>
              <a:tr h="376742">
                <a:tc>
                  <a:txBody>
                    <a:bodyPr/>
                    <a:lstStyle/>
                    <a:p>
                      <a:endParaRPr lang="en-US" sz="1200"/>
                    </a:p>
                  </a:txBody>
                  <a:tcPr>
                    <a:noFill/>
                  </a:tcPr>
                </a:tc>
                <a:tc>
                  <a:txBody>
                    <a:bodyPr/>
                    <a:lstStyle/>
                    <a:p>
                      <a:pPr algn="ctr"/>
                      <a:r>
                        <a:rPr lang="en-US" sz="1200">
                          <a:solidFill>
                            <a:schemeClr val="bg1"/>
                          </a:solidFill>
                        </a:rPr>
                        <a:t>WDF</a:t>
                      </a:r>
                    </a:p>
                  </a:txBody>
                  <a:tcPr>
                    <a:solidFill>
                      <a:srgbClr val="002060"/>
                    </a:solidFill>
                  </a:tcPr>
                </a:tc>
                <a:tc>
                  <a:txBody>
                    <a:bodyPr/>
                    <a:lstStyle/>
                    <a:p>
                      <a:pPr algn="ctr"/>
                      <a:r>
                        <a:rPr lang="en-US" sz="1200">
                          <a:solidFill>
                            <a:schemeClr val="bg1"/>
                          </a:solidFill>
                        </a:rPr>
                        <a:t>IIW</a:t>
                      </a:r>
                    </a:p>
                  </a:txBody>
                  <a:tcPr>
                    <a:solidFill>
                      <a:srgbClr val="002060"/>
                    </a:solidFill>
                  </a:tcPr>
                </a:tc>
                <a:tc>
                  <a:txBody>
                    <a:bodyPr/>
                    <a:lstStyle/>
                    <a:p>
                      <a:pPr algn="ctr"/>
                      <a:r>
                        <a:rPr lang="en-US" sz="1200">
                          <a:solidFill>
                            <a:schemeClr val="bg1"/>
                          </a:solidFill>
                        </a:rPr>
                        <a:t>HDE</a:t>
                      </a:r>
                    </a:p>
                  </a:txBody>
                  <a:tcPr>
                    <a:solidFill>
                      <a:srgbClr val="002060"/>
                    </a:solidFill>
                  </a:tcPr>
                </a:tc>
                <a:extLst>
                  <a:ext uri="{0D108BD9-81ED-4DB2-BD59-A6C34878D82A}">
                    <a16:rowId xmlns:a16="http://schemas.microsoft.com/office/drawing/2014/main" val="3139178407"/>
                  </a:ext>
                </a:extLst>
              </a:tr>
              <a:tr h="242047">
                <a:tc>
                  <a:txBody>
                    <a:bodyPr/>
                    <a:lstStyle/>
                    <a:p>
                      <a:r>
                        <a:rPr lang="en-US" sz="1200" b="1"/>
                        <a:t>Meet the changing needs of industry</a:t>
                      </a:r>
                    </a:p>
                  </a:txBody>
                  <a:tcPr/>
                </a:tc>
                <a:tc>
                  <a:txBody>
                    <a:bodyPr/>
                    <a:lstStyle/>
                    <a:p>
                      <a:pPr algn="ctr"/>
                      <a:endParaRPr lang="en-US" sz="1200">
                        <a:latin typeface="Wingdings" panose="05000000000000000000" pitchFamily="2" charset="2"/>
                      </a:endParaRPr>
                    </a:p>
                  </a:txBody>
                  <a:tcPr anchor="ctr"/>
                </a:tc>
                <a:tc>
                  <a:txBody>
                    <a:bodyPr/>
                    <a:lstStyle/>
                    <a:p>
                      <a:pPr lvl="0" algn="ctr">
                        <a:buNone/>
                      </a:pPr>
                      <a:endParaRPr lang="en-US" sz="1200" b="0" i="0" u="none" strike="noStrike" noProof="0">
                        <a:solidFill>
                          <a:srgbClr val="000000"/>
                        </a:solidFill>
                        <a:latin typeface="Wingdings"/>
                        <a:sym typeface="Wingding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a:latin typeface="Wingdings" panose="05000000000000000000" pitchFamily="2" charset="2"/>
                      </a:endParaRPr>
                    </a:p>
                  </a:txBody>
                  <a:tcPr anchor="ctr"/>
                </a:tc>
                <a:extLst>
                  <a:ext uri="{0D108BD9-81ED-4DB2-BD59-A6C34878D82A}">
                    <a16:rowId xmlns:a16="http://schemas.microsoft.com/office/drawing/2014/main" val="1394277985"/>
                  </a:ext>
                </a:extLst>
              </a:tr>
              <a:tr h="242047">
                <a:tc>
                  <a:txBody>
                    <a:bodyPr/>
                    <a:lstStyle/>
                    <a:p>
                      <a:pPr marL="228600" indent="-171450">
                        <a:buFont typeface="Arial" panose="020B0604020202020204" pitchFamily="34" charset="0"/>
                        <a:buChar char="•"/>
                      </a:pPr>
                      <a:r>
                        <a:rPr lang="en-US" sz="1200"/>
                        <a:t>New technology/equipment</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2271580354"/>
                  </a:ext>
                </a:extLst>
              </a:tr>
              <a:tr h="242047">
                <a:tc>
                  <a:txBody>
                    <a:bodyPr/>
                    <a:lstStyle/>
                    <a:p>
                      <a:pPr marL="228600" indent="-171450">
                        <a:buFont typeface="Arial" panose="020B0604020202020204" pitchFamily="34" charset="0"/>
                        <a:buChar char="•"/>
                      </a:pPr>
                      <a:r>
                        <a:rPr lang="en-US" sz="1200"/>
                        <a:t>Worker training/competencies</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3937703685"/>
                  </a:ext>
                </a:extLst>
              </a:tr>
              <a:tr h="242047">
                <a:tc>
                  <a:txBody>
                    <a:bodyPr/>
                    <a:lstStyle/>
                    <a:p>
                      <a:pPr marL="228600" indent="-171450">
                        <a:buFont typeface="Arial" panose="020B0604020202020204" pitchFamily="34" charset="0"/>
                        <a:buChar char="•"/>
                      </a:pPr>
                      <a:r>
                        <a:rPr lang="en-US" sz="1200"/>
                        <a:t>Curriculum innovations/articulations</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3822845894"/>
                  </a:ext>
                </a:extLst>
              </a:tr>
              <a:tr h="242047">
                <a:tc>
                  <a:txBody>
                    <a:bodyPr/>
                    <a:lstStyle/>
                    <a:p>
                      <a:pPr marL="228600" indent="-171450">
                        <a:buFont typeface="Arial" panose="020B0604020202020204" pitchFamily="34" charset="0"/>
                        <a:buChar char="•"/>
                      </a:pPr>
                      <a:r>
                        <a:rPr lang="en-US" sz="1200"/>
                        <a:t>Common course numbering</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4131581443"/>
                  </a:ext>
                </a:extLst>
              </a:tr>
              <a:tr h="242047">
                <a:tc>
                  <a:txBody>
                    <a:bodyPr/>
                    <a:lstStyle/>
                    <a:p>
                      <a:pPr marL="228600" indent="-171450">
                        <a:buFont typeface="Arial" panose="020B0604020202020204" pitchFamily="34" charset="0"/>
                        <a:buChar char="•"/>
                      </a:pPr>
                      <a:r>
                        <a:rPr lang="en-US" sz="1200"/>
                        <a:t>High demand focus</a:t>
                      </a:r>
                    </a:p>
                  </a:txBody>
                  <a:tcPr/>
                </a:tc>
                <a:tc>
                  <a:txBody>
                    <a:bodyPr/>
                    <a:lstStyle/>
                    <a:p>
                      <a:pPr algn="ctr"/>
                      <a:endParaRPr lang="en-US" sz="1200"/>
                    </a:p>
                  </a:txBody>
                  <a:tcPr anchor="ctr"/>
                </a:tc>
                <a:tc>
                  <a:txBody>
                    <a:bodyPr/>
                    <a:lstStyle/>
                    <a:p>
                      <a:pPr algn="ctr"/>
                      <a:endParaRPr lang="en-US" sz="1200"/>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1318664486"/>
                  </a:ext>
                </a:extLst>
              </a:tr>
              <a:tr h="242047">
                <a:tc>
                  <a:txBody>
                    <a:bodyPr/>
                    <a:lstStyle/>
                    <a:p>
                      <a:pPr marL="228600" indent="-171450">
                        <a:buFont typeface="Arial" panose="020B0604020202020204" pitchFamily="34" charset="0"/>
                        <a:buChar char="•"/>
                      </a:pPr>
                      <a:r>
                        <a:rPr lang="en-US" sz="1200"/>
                        <a:t>Apprenticeship support</a:t>
                      </a:r>
                    </a:p>
                  </a:txBody>
                  <a:tcPr/>
                </a:tc>
                <a:tc>
                  <a:txBody>
                    <a:bodyPr/>
                    <a:lstStyle/>
                    <a:p>
                      <a:pPr algn="ctr"/>
                      <a:endParaRPr lang="en-US" sz="1200"/>
                    </a:p>
                  </a:txBody>
                  <a:tcPr anchor="ctr"/>
                </a:tc>
                <a:tc>
                  <a:txBody>
                    <a:bodyPr/>
                    <a:lstStyle/>
                    <a:p>
                      <a:pPr algn="ctr"/>
                      <a:r>
                        <a:rPr lang="en-US" sz="1200">
                          <a:latin typeface="Wingdings" panose="05000000000000000000" pitchFamily="2" charset="2"/>
                        </a:rPr>
                        <a:t></a:t>
                      </a:r>
                      <a:endParaRPr lang="en-US" sz="1200"/>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3465733441"/>
                  </a:ext>
                </a:extLst>
              </a:tr>
              <a:tr h="242047">
                <a:tc>
                  <a:txBody>
                    <a:bodyPr/>
                    <a:lstStyle/>
                    <a:p>
                      <a:r>
                        <a:rPr lang="en-US" sz="1200" b="1"/>
                        <a:t>Meet the changing expectations of learners</a:t>
                      </a:r>
                    </a:p>
                  </a:txBody>
                  <a:tcPr/>
                </a:tc>
                <a:tc>
                  <a:txBody>
                    <a:bodyPr/>
                    <a:lstStyle/>
                    <a:p>
                      <a:pPr algn="ctr"/>
                      <a:endParaRPr lang="en-US" sz="1200"/>
                    </a:p>
                  </a:txBody>
                  <a:tcPr anchor="ctr"/>
                </a:tc>
                <a:tc>
                  <a:txBody>
                    <a:bodyPr/>
                    <a:lstStyle/>
                    <a:p>
                      <a:pPr algn="ctr"/>
                      <a:endParaRPr lang="en-US" sz="1200"/>
                    </a:p>
                  </a:txBody>
                  <a:tcPr anchor="ctr"/>
                </a:tc>
                <a:tc>
                  <a:txBody>
                    <a:bodyPr/>
                    <a:lstStyle/>
                    <a:p>
                      <a:pPr algn="ctr"/>
                      <a:endParaRPr lang="en-US" sz="1200"/>
                    </a:p>
                  </a:txBody>
                  <a:tcPr anchor="ctr"/>
                </a:tc>
                <a:extLst>
                  <a:ext uri="{0D108BD9-81ED-4DB2-BD59-A6C34878D82A}">
                    <a16:rowId xmlns:a16="http://schemas.microsoft.com/office/drawing/2014/main" val="3385239230"/>
                  </a:ext>
                </a:extLst>
              </a:tr>
              <a:tr h="242047">
                <a:tc>
                  <a:txBody>
                    <a:bodyPr/>
                    <a:lstStyle/>
                    <a:p>
                      <a:pPr marL="228600" indent="-171450">
                        <a:buFont typeface="Arial" panose="020B0604020202020204" pitchFamily="34" charset="0"/>
                        <a:buChar char="•"/>
                      </a:pPr>
                      <a:r>
                        <a:rPr lang="en-US" sz="1200"/>
                        <a:t>Career pathways</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680538224"/>
                  </a:ext>
                </a:extLst>
              </a:tr>
              <a:tr h="242047">
                <a:tc>
                  <a:txBody>
                    <a:bodyPr/>
                    <a:lstStyle/>
                    <a:p>
                      <a:pPr marL="228600" indent="-171450">
                        <a:buFont typeface="Arial" panose="020B0604020202020204" pitchFamily="34" charset="0"/>
                        <a:buChar char="•"/>
                      </a:pPr>
                      <a:r>
                        <a:rPr lang="en-US" sz="1200"/>
                        <a:t>Embedding IRCs/micro credentials</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226014602"/>
                  </a:ext>
                </a:extLst>
              </a:tr>
              <a:tr h="242047">
                <a:tc>
                  <a:txBody>
                    <a:bodyPr/>
                    <a:lstStyle/>
                    <a:p>
                      <a:pPr marL="228600" indent="-171450">
                        <a:buFont typeface="Arial" panose="020B0604020202020204" pitchFamily="34" charset="0"/>
                        <a:buChar char="•"/>
                      </a:pPr>
                      <a:r>
                        <a:rPr lang="en-US" sz="1200"/>
                        <a:t>Bridging non-credit to credit pathways</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3133913344"/>
                  </a:ext>
                </a:extLst>
              </a:tr>
              <a:tr h="242047">
                <a:tc>
                  <a:txBody>
                    <a:bodyPr/>
                    <a:lstStyle/>
                    <a:p>
                      <a:pPr marL="228600" indent="-171450">
                        <a:buFont typeface="Arial" panose="020B0604020202020204" pitchFamily="34" charset="0"/>
                        <a:buChar char="•"/>
                      </a:pPr>
                      <a:r>
                        <a:rPr lang="en-US" sz="1200"/>
                        <a:t>Efficiencies in PLA</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endParaRPr lang="en-US" sz="1200"/>
                    </a:p>
                  </a:txBody>
                  <a:tcPr anchor="ctr"/>
                </a:tc>
                <a:extLst>
                  <a:ext uri="{0D108BD9-81ED-4DB2-BD59-A6C34878D82A}">
                    <a16:rowId xmlns:a16="http://schemas.microsoft.com/office/drawing/2014/main" val="3624574819"/>
                  </a:ext>
                </a:extLst>
              </a:tr>
              <a:tr h="242047">
                <a:tc>
                  <a:txBody>
                    <a:bodyPr/>
                    <a:lstStyle/>
                    <a:p>
                      <a:pPr marL="228600" indent="-171450">
                        <a:buFont typeface="Arial" panose="020B0604020202020204" pitchFamily="34" charset="0"/>
                        <a:buChar char="•"/>
                      </a:pPr>
                      <a:r>
                        <a:rPr lang="en-US" sz="1200"/>
                        <a:t>Learning modality expansion</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1917449"/>
                  </a:ext>
                </a:extLst>
              </a:tr>
              <a:tr h="242047">
                <a:tc>
                  <a:txBody>
                    <a:bodyPr/>
                    <a:lstStyle/>
                    <a:p>
                      <a:r>
                        <a:rPr lang="en-US" sz="1200" b="1"/>
                        <a:t>Support local workforce development</a:t>
                      </a:r>
                    </a:p>
                  </a:txBody>
                  <a:tcPr/>
                </a:tc>
                <a:tc>
                  <a:txBody>
                    <a:bodyPr/>
                    <a:lstStyle/>
                    <a:p>
                      <a:pPr algn="ctr"/>
                      <a:endParaRPr lang="en-US" sz="1200"/>
                    </a:p>
                  </a:txBody>
                  <a:tcPr anchor="ctr"/>
                </a:tc>
                <a:tc>
                  <a:txBody>
                    <a:bodyPr/>
                    <a:lstStyle/>
                    <a:p>
                      <a:pPr algn="ctr"/>
                      <a:endParaRPr lang="en-US" sz="1200"/>
                    </a:p>
                  </a:txBody>
                  <a:tcPr anchor="ctr"/>
                </a:tc>
                <a:tc>
                  <a:txBody>
                    <a:bodyPr/>
                    <a:lstStyle/>
                    <a:p>
                      <a:pPr algn="ctr"/>
                      <a:endParaRPr lang="en-US" sz="1200"/>
                    </a:p>
                  </a:txBody>
                  <a:tcPr anchor="ctr"/>
                </a:tc>
                <a:extLst>
                  <a:ext uri="{0D108BD9-81ED-4DB2-BD59-A6C34878D82A}">
                    <a16:rowId xmlns:a16="http://schemas.microsoft.com/office/drawing/2014/main" val="3759028497"/>
                  </a:ext>
                </a:extLst>
              </a:tr>
              <a:tr h="242047">
                <a:tc>
                  <a:txBody>
                    <a:bodyPr/>
                    <a:lstStyle/>
                    <a:p>
                      <a:pPr marL="228600" indent="-171450">
                        <a:buFont typeface="Arial" panose="020B0604020202020204" pitchFamily="34" charset="0"/>
                        <a:buChar char="•"/>
                      </a:pPr>
                      <a:r>
                        <a:rPr lang="en-US" sz="1200"/>
                        <a:t>Expanding/establishing workforce partnerships</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lvl="0" algn="ctr">
                        <a:buNone/>
                      </a:pPr>
                      <a:r>
                        <a:rPr lang="en-US" sz="1200" b="0" i="0" u="none" strike="noStrike" noProof="0">
                          <a:solidFill>
                            <a:srgbClr val="000000"/>
                          </a:solidFill>
                          <a:latin typeface="Wingdings"/>
                          <a:sym typeface="Wingdings"/>
                        </a:rPr>
                        <a:t></a:t>
                      </a:r>
                      <a:endParaRPr lang="en-US"/>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2022198930"/>
                  </a:ext>
                </a:extLst>
              </a:tr>
              <a:tr h="242047">
                <a:tc>
                  <a:txBody>
                    <a:bodyPr/>
                    <a:lstStyle/>
                    <a:p>
                      <a:pPr marL="228600" indent="-171450">
                        <a:buFont typeface="Arial" panose="020B0604020202020204" pitchFamily="34" charset="0"/>
                        <a:buChar char="•"/>
                      </a:pPr>
                      <a:r>
                        <a:rPr lang="en-US" sz="1200"/>
                        <a:t>Faculty training/return to industry</a:t>
                      </a:r>
                    </a:p>
                  </a:txBody>
                  <a:tcPr/>
                </a:tc>
                <a:tc>
                  <a:txBody>
                    <a:bodyPr/>
                    <a:lstStyle/>
                    <a:p>
                      <a:pPr algn="ctr"/>
                      <a:r>
                        <a:rPr lang="en-US" sz="1200">
                          <a:latin typeface="Wingdings" panose="05000000000000000000" pitchFamily="2" charset="2"/>
                        </a:rPr>
                        <a:t></a:t>
                      </a:r>
                      <a:endParaRPr lang="en-US" sz="1200"/>
                    </a:p>
                  </a:txBody>
                  <a:tcPr anchor="ctr"/>
                </a:tc>
                <a:tc>
                  <a:txBody>
                    <a:bodyPr/>
                    <a:lstStyle/>
                    <a:p>
                      <a:pPr algn="ctr"/>
                      <a:r>
                        <a:rPr lang="en-US" sz="1200">
                          <a:latin typeface="Wingdings" panose="05000000000000000000" pitchFamily="2" charset="2"/>
                        </a:rPr>
                        <a:t></a:t>
                      </a:r>
                      <a:endParaRPr lang="en-US" sz="1200"/>
                    </a:p>
                  </a:txBody>
                  <a:tcPr anchor="ctr"/>
                </a:tc>
                <a:tc>
                  <a:txBody>
                    <a:bodyPr/>
                    <a:lstStyle/>
                    <a:p>
                      <a:pPr algn="ctr"/>
                      <a:r>
                        <a:rPr lang="en-US" sz="1200">
                          <a:latin typeface="Wingdings" panose="05000000000000000000" pitchFamily="2" charset="2"/>
                        </a:rPr>
                        <a:t></a:t>
                      </a:r>
                      <a:endParaRPr lang="en-US" sz="1200"/>
                    </a:p>
                  </a:txBody>
                  <a:tcPr anchor="ctr"/>
                </a:tc>
                <a:extLst>
                  <a:ext uri="{0D108BD9-81ED-4DB2-BD59-A6C34878D82A}">
                    <a16:rowId xmlns:a16="http://schemas.microsoft.com/office/drawing/2014/main" val="2020971077"/>
                  </a:ext>
                </a:extLst>
              </a:tr>
            </a:tbl>
          </a:graphicData>
        </a:graphic>
      </p:graphicFrame>
    </p:spTree>
    <p:extLst>
      <p:ext uri="{BB962C8B-B14F-4D97-AF65-F5344CB8AC3E}">
        <p14:creationId xmlns:p14="http://schemas.microsoft.com/office/powerpoint/2010/main" val="2804517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06628"/>
            <a:ext cx="7886700" cy="611619"/>
          </a:xfrm>
        </p:spPr>
        <p:txBody>
          <a:bodyPr/>
          <a:lstStyle/>
          <a:p>
            <a:r>
              <a:rPr lang="en-US"/>
              <a:t>Application &amp; considerations</a:t>
            </a:r>
          </a:p>
        </p:txBody>
      </p:sp>
      <p:sp>
        <p:nvSpPr>
          <p:cNvPr id="3" name="Text Placeholder 2"/>
          <p:cNvSpPr>
            <a:spLocks noGrp="1"/>
          </p:cNvSpPr>
          <p:nvPr>
            <p:ph type="body" sz="quarter" idx="10"/>
          </p:nvPr>
        </p:nvSpPr>
        <p:spPr>
          <a:xfrm>
            <a:off x="628650" y="1718247"/>
            <a:ext cx="8121650" cy="4626109"/>
          </a:xfrm>
        </p:spPr>
        <p:txBody>
          <a:bodyPr/>
          <a:lstStyle/>
          <a:p>
            <a:r>
              <a:rPr lang="en-US" altLang="en-US" sz="2000"/>
              <a:t>For FY27, we are accepting a </a:t>
            </a:r>
            <a:r>
              <a:rPr lang="en-US" altLang="en-US" sz="2000" b="1"/>
              <a:t>single application </a:t>
            </a:r>
            <a:r>
              <a:rPr lang="en-US" altLang="en-US" sz="2000"/>
              <a:t>for all three funds: Workforce Development, High Demand Enrollment, and Invest in Washington.</a:t>
            </a:r>
          </a:p>
          <a:p>
            <a:r>
              <a:rPr lang="en-US" altLang="en-US" sz="2000"/>
              <a:t>For each fund source, awards will support one-time projects that reflect the priorities of that specific funding source and run from July 1, 2026, through no later than June 30, 2027.</a:t>
            </a:r>
          </a:p>
          <a:p>
            <a:r>
              <a:rPr lang="en-US" sz="2000"/>
              <a:t>The review panel and SBCTC reserve the right to scale proposals as needed. </a:t>
            </a:r>
          </a:p>
          <a:p>
            <a:r>
              <a:rPr lang="en-US" sz="2000"/>
              <a:t>Any necessary equipment purchases ($10,000+ per unit cost) must receive approval during the application review process. </a:t>
            </a:r>
          </a:p>
          <a:p>
            <a:r>
              <a:rPr lang="en-US" sz="2000"/>
              <a:t>When developing proposals, colleges should give strong consideration to the intent of the funding, and the total amount of available resource to best demonstrate the practicality of the proposal. </a:t>
            </a:r>
            <a:endParaRPr lang="en-US" altLang="en-US" sz="2000"/>
          </a:p>
        </p:txBody>
      </p:sp>
    </p:spTree>
    <p:extLst>
      <p:ext uri="{BB962C8B-B14F-4D97-AF65-F5344CB8AC3E}">
        <p14:creationId xmlns:p14="http://schemas.microsoft.com/office/powerpoint/2010/main" val="27974835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7F285DE-33AB-495E-B4E5-123830296C9D}" vid="{A1DE2483-D52B-4D7E-B4E6-C3629893AF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35939B182A16F4AA33EC17936C01D3C" ma:contentTypeVersion="4" ma:contentTypeDescription="Create a new document." ma:contentTypeScope="" ma:versionID="90e1c1c10434b46ca520a6d19ccbafce">
  <xsd:schema xmlns:xsd="http://www.w3.org/2001/XMLSchema" xmlns:xs="http://www.w3.org/2001/XMLSchema" xmlns:p="http://schemas.microsoft.com/office/2006/metadata/properties" xmlns:ns2="52b77943-0eb3-4172-991e-2ffe54b95e13" targetNamespace="http://schemas.microsoft.com/office/2006/metadata/properties" ma:root="true" ma:fieldsID="6e7ed2700319aebc070151b4308097ca" ns2:_="">
    <xsd:import namespace="52b77943-0eb3-4172-991e-2ffe54b95e1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b77943-0eb3-4172-991e-2ffe54b95e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B118CF-1D76-4694-9E4D-D27E2A4A7D4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3271EBD-C738-4BAD-A4DA-6D3E3D691B4C}">
  <ds:schemaRefs>
    <ds:schemaRef ds:uri="http://schemas.microsoft.com/sharepoint/v3/contenttype/forms"/>
  </ds:schemaRefs>
</ds:datastoreItem>
</file>

<file path=customXml/itemProps3.xml><?xml version="1.0" encoding="utf-8"?>
<ds:datastoreItem xmlns:ds="http://schemas.openxmlformats.org/officeDocument/2006/customXml" ds:itemID="{B0B46D2F-262C-45D8-A3CB-F74DE73907B2}">
  <ds:schemaRefs>
    <ds:schemaRef ds:uri="52b77943-0eb3-4172-991e-2ffe54b95e1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sbctc-powerpoint-template</Template>
  <Application>Microsoft Office PowerPoint</Application>
  <PresentationFormat>On-screen Show (4:3)</PresentationFormat>
  <Slides>24</Slides>
  <Notes>24</Notes>
  <HiddenSlides>0</HiddenSlide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WORKFORCE DEVELOPMENT FUND, HIGH DEMAND ENROLLMENT, AND INVEST IN WASHINGTON</vt:lpstr>
      <vt:lpstr>About the webinar</vt:lpstr>
      <vt:lpstr>What we’ll cover</vt:lpstr>
      <vt:lpstr>Purpose of WDF</vt:lpstr>
      <vt:lpstr>Purpose of WDF, cont.</vt:lpstr>
      <vt:lpstr>Purpose of IIW</vt:lpstr>
      <vt:lpstr>Purpose of HIGH DEMAND funds</vt:lpstr>
      <vt:lpstr>FUNDS COMPARISON</vt:lpstr>
      <vt:lpstr>Application &amp; considerations</vt:lpstr>
      <vt:lpstr>Who may apply</vt:lpstr>
      <vt:lpstr>Funding</vt:lpstr>
      <vt:lpstr>Budget Details</vt:lpstr>
      <vt:lpstr>Online Grant Management system (ogms) Questions</vt:lpstr>
      <vt:lpstr>OGMS Login and Application Access</vt:lpstr>
      <vt:lpstr>Application Information and Grant Resources</vt:lpstr>
      <vt:lpstr>Applying in ogms, Part 1</vt:lpstr>
      <vt:lpstr>Applying in ogms, ParT 2,  Assurances &amp; Uploading Documents</vt:lpstr>
      <vt:lpstr>Applying in ogms, ParT 3,  Required attachments</vt:lpstr>
      <vt:lpstr>Applying in ogms, Part 4</vt:lpstr>
      <vt:lpstr>Minimum requirements &amp; evaluation criteria</vt:lpstr>
      <vt:lpstr>Reporting and accountability</vt:lpstr>
      <vt:lpstr>timeline</vt:lpstr>
      <vt:lpstr>Responsible Use of AI</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Workforce Development Funds</dc:title>
  <dc:creator>Kendra Hodgson</dc:creator>
  <cp:revision>2</cp:revision>
  <dcterms:created xsi:type="dcterms:W3CDTF">2018-03-08T16:14:43Z</dcterms:created>
  <dcterms:modified xsi:type="dcterms:W3CDTF">2026-02-26T20:58:46Z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0x010100235939B182A16F4AA33EC17936C01D3C</vt:lpwstr>
  </property>
</Properties>
</file>