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10d421e23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f10d421e23_0_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f0b1d726e7_4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f0b1d726e7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f10d421e2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f10d421e23_0_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f10d421e2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f10d421e23_0_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ecfb48c13d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ecfb48c13d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f0b1d726e7_4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f0b1d726e7_4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ecfb48c13d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ecfb48c13d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ecfb48c13d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ecfb48c13d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f260d82b50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f260d82b50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ecfb48c13d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ecfb48c13d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cfb48c13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ecfb48c1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f10d421e2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f10d421e23_0_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060753ce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060753ce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f0b1d726e7_4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f0b1d726e7_4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260d82b5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260d82b5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f260d82b5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f260d82b5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f260d82b50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f260d82b50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cfb48c13d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ecfb48c13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1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1pPr>
            <a:lvl2pPr indent="-3175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2pPr>
            <a:lvl3pPr indent="-3175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100"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100"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100"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 sz="1100"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indent="0" lvl="0" marL="0" algn="r">
              <a:spcBef>
                <a:spcPts val="0"/>
              </a:spcBef>
              <a:buNone/>
              <a:defRPr sz="1100"/>
            </a:lvl1pPr>
            <a:lvl2pPr indent="0" lvl="1" marL="0" algn="r">
              <a:spcBef>
                <a:spcPts val="0"/>
              </a:spcBef>
              <a:buNone/>
              <a:defRPr sz="1100"/>
            </a:lvl2pPr>
            <a:lvl3pPr indent="0" lvl="2" marL="0" algn="r">
              <a:spcBef>
                <a:spcPts val="0"/>
              </a:spcBef>
              <a:buNone/>
              <a:defRPr sz="1100"/>
            </a:lvl3pPr>
            <a:lvl4pPr indent="0" lvl="3" marL="0" algn="r">
              <a:spcBef>
                <a:spcPts val="0"/>
              </a:spcBef>
              <a:buNone/>
              <a:defRPr sz="1100"/>
            </a:lvl4pPr>
            <a:lvl5pPr indent="0" lvl="4" marL="0" algn="r">
              <a:spcBef>
                <a:spcPts val="0"/>
              </a:spcBef>
              <a:buNone/>
              <a:defRPr sz="1100"/>
            </a:lvl5pPr>
            <a:lvl6pPr indent="0" lvl="5" marL="0" algn="r">
              <a:spcBef>
                <a:spcPts val="0"/>
              </a:spcBef>
              <a:buNone/>
              <a:defRPr sz="1100"/>
            </a:lvl6pPr>
            <a:lvl7pPr indent="0" lvl="6" marL="0" algn="r">
              <a:spcBef>
                <a:spcPts val="0"/>
              </a:spcBef>
              <a:buNone/>
              <a:defRPr sz="1100"/>
            </a:lvl7pPr>
            <a:lvl8pPr indent="0" lvl="7" marL="0" algn="r">
              <a:spcBef>
                <a:spcPts val="0"/>
              </a:spcBef>
              <a:buNone/>
              <a:defRPr sz="1100"/>
            </a:lvl8pPr>
            <a:lvl9pPr indent="0" lvl="8" marL="0" algn="r">
              <a:spcBef>
                <a:spcPts val="0"/>
              </a:spcBef>
              <a:buNone/>
              <a:defRPr sz="11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ptprd.ctclink.us/psp/ptprd/?cmd=login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clear-my-cache.com/en/windows/microsoft-edge.html" TargetMode="External"/><Relationship Id="rId4" Type="http://schemas.openxmlformats.org/officeDocument/2006/relationships/hyperlink" Target="https://support.mozilla.org/en-US/kb/how-clear-firefox-cache" TargetMode="External"/><Relationship Id="rId5" Type="http://schemas.openxmlformats.org/officeDocument/2006/relationships/hyperlink" Target="https://support.google.com/googleplay/answer/32050?hl=en&amp;co=GENIE.Platform%3DDesktop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sbctc.edu/colleges-staff/it-support/ctclink/implementation-phase-canvas-registration.aspx" TargetMode="External"/><Relationship Id="rId4" Type="http://schemas.openxmlformats.org/officeDocument/2006/relationships/image" Target="../media/image5.png"/></Relationships>
</file>

<file path=ppt/slides/_rels/slide16.xml.rels><?xml version="1.0" encoding="UTF-8" standalone="yes"?><Relationships xmlns="http://schemas.openxmlformats.org/package/2006/relationships"><Relationship Id="rId10" Type="http://schemas.openxmlformats.org/officeDocument/2006/relationships/hyperlink" Target="mailto:ctclinkfacultysupport@bellevuecollege.edu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0.png"/><Relationship Id="rId5" Type="http://schemas.openxmlformats.org/officeDocument/2006/relationships/hyperlink" Target="https://www.sbctc.edu/colleges-staff/it-support/ctclink/implementation-phase-canvas-registration.aspx" TargetMode="External"/><Relationship Id="rId6" Type="http://schemas.openxmlformats.org/officeDocument/2006/relationships/image" Target="../media/image7.png"/><Relationship Id="rId7" Type="http://schemas.openxmlformats.org/officeDocument/2006/relationships/hyperlink" Target="http://ctclinkreferencecenter.ctclink.us" TargetMode="External"/><Relationship Id="rId8" Type="http://schemas.openxmlformats.org/officeDocument/2006/relationships/hyperlink" Target="http://ctclinkreferencecenter.ctclink.us" TargetMode="Externa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www.sbctc.edu/colleges-staff/it-support/ctclink/defaul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311700" y="1093600"/>
            <a:ext cx="8520600" cy="115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Faculty Need to Know</a:t>
            </a:r>
            <a:endParaRPr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4650" y="2979000"/>
            <a:ext cx="6781800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r>
              <a:rPr lang="en" sz="2500"/>
              <a:t>What are the main applications changes affecting faculty?</a:t>
            </a:r>
            <a:endParaRPr sz="2500"/>
          </a:p>
        </p:txBody>
      </p:sp>
      <p:sp>
        <p:nvSpPr>
          <p:cNvPr id="115" name="Google Shape;115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800">
                <a:solidFill>
                  <a:schemeClr val="dk1"/>
                </a:solidFill>
              </a:rPr>
              <a:t>Instructor Briefcase (IBC)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800">
                <a:solidFill>
                  <a:schemeClr val="dk1"/>
                </a:solidFill>
              </a:rPr>
              <a:t>Employee Earnings 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800">
                <a:solidFill>
                  <a:schemeClr val="dk1"/>
                </a:solidFill>
              </a:rPr>
              <a:t>Expense Reports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800">
                <a:solidFill>
                  <a:schemeClr val="dk1"/>
                </a:solidFill>
              </a:rPr>
              <a:t>Course Substitutions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800">
                <a:solidFill>
                  <a:schemeClr val="dk1"/>
                </a:solidFill>
              </a:rPr>
              <a:t>Grade Changes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800">
                <a:solidFill>
                  <a:schemeClr val="dk1"/>
                </a:solidFill>
              </a:rPr>
              <a:t>Advising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800">
                <a:solidFill>
                  <a:schemeClr val="dk1"/>
                </a:solidFill>
              </a:rPr>
              <a:t>Annual &amp; Quarterly Contract Acceptance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" sz="1800">
                <a:solidFill>
                  <a:schemeClr val="dk1"/>
                </a:solidFill>
              </a:rPr>
              <a:t>Leave Reporting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8571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116" name="Google Shape;116;p23"/>
          <p:cNvPicPr preferRelativeResize="0"/>
          <p:nvPr/>
        </p:nvPicPr>
        <p:blipFill rotWithShape="1">
          <a:blip r:embed="rId3">
            <a:alphaModFix/>
          </a:blip>
          <a:srcRect b="36721" l="17339" r="16505" t="11021"/>
          <a:stretch/>
        </p:blipFill>
        <p:spPr>
          <a:xfrm>
            <a:off x="4484650" y="1152475"/>
            <a:ext cx="4347652" cy="1709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some important dates I need to remember?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5871600" cy="290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ctcLink Go Live Date - 11/12/21 (Faculty)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ctcLink Go Live Date - 11/17/21 (Students)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Post ctcLink ID Student Announcement - 11/17/21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Post ctcLink ID Assignment due date - 11/23/21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Winter Enrollment Begins - 11/29/21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Fall Grades Due - 12/20/21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Winter Quarter Begins - 1/3/22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Additional Support Will Be Available During Key Dates</a:t>
            </a:r>
            <a:endParaRPr sz="1600">
              <a:solidFill>
                <a:schemeClr val="dk1"/>
              </a:solidFill>
            </a:endParaRPr>
          </a:p>
        </p:txBody>
      </p:sp>
      <p:pic>
        <p:nvPicPr>
          <p:cNvPr id="123" name="Google Shape;12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30425" y="1152475"/>
            <a:ext cx="2440050" cy="299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4"/>
          <p:cNvSpPr txBox="1"/>
          <p:nvPr/>
        </p:nvSpPr>
        <p:spPr>
          <a:xfrm>
            <a:off x="311700" y="4518275"/>
            <a:ext cx="722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Note: Faculty Advocates will offer support </a:t>
            </a:r>
            <a:r>
              <a:rPr lang="en">
                <a:highlight>
                  <a:srgbClr val="FFFFFF"/>
                </a:highlight>
              </a:rPr>
              <a:t>prior</a:t>
            </a:r>
            <a:r>
              <a:rPr lang="en">
                <a:highlight>
                  <a:srgbClr val="FFFFFF"/>
                </a:highlight>
              </a:rPr>
              <a:t> to key dates</a:t>
            </a:r>
            <a:endParaRPr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sz="2400"/>
              <a:t>How will I access ctcLink on 11/12/2021?</a:t>
            </a:r>
            <a:endParaRPr sz="2400"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628650" y="1369225"/>
            <a:ext cx="38436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6510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Activate your </a:t>
            </a:r>
            <a:r>
              <a:rPr lang="en" sz="1800" u="sng">
                <a:solidFill>
                  <a:schemeClr val="hlink"/>
                </a:solidFill>
                <a:hlinkClick r:id="rId3"/>
              </a:rPr>
              <a:t>account here</a:t>
            </a:r>
            <a:endParaRPr sz="1800">
              <a:solidFill>
                <a:schemeClr val="dk1"/>
              </a:solidFill>
            </a:endParaRPr>
          </a:p>
          <a:p>
            <a:pPr indent="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165100" lvl="0" marL="177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>
                <a:solidFill>
                  <a:schemeClr val="dk1"/>
                </a:solidFill>
              </a:rPr>
              <a:t>Look for upcoming communication with directions on how to sign into the system through the BC website.</a:t>
            </a:r>
            <a:endParaRPr sz="1800">
              <a:solidFill>
                <a:schemeClr val="dk1"/>
              </a:solidFill>
            </a:endParaRPr>
          </a:p>
          <a:p>
            <a:pPr indent="-203200" lvl="1" marL="5207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Hard cutover, not gradual</a:t>
            </a:r>
            <a:endParaRPr sz="1800">
              <a:solidFill>
                <a:schemeClr val="dk1"/>
              </a:solidFill>
            </a:endParaRPr>
          </a:p>
          <a:p>
            <a:pPr indent="-203200" lvl="2" marL="863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■"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</a:rPr>
              <a:t>Canvas not affected.</a:t>
            </a:r>
            <a:endParaRPr sz="18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5207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dk1"/>
              </a:solidFill>
            </a:endParaRPr>
          </a:p>
          <a:p>
            <a:pPr indent="-50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100">
              <a:highlight>
                <a:srgbClr val="FFFF00"/>
              </a:highlight>
            </a:endParaRPr>
          </a:p>
          <a:p>
            <a:pPr indent="-50800" lvl="0" marL="177800" rtl="0" algn="l">
              <a:lnSpc>
                <a:spcPct val="90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100">
              <a:highlight>
                <a:srgbClr val="FFFF00"/>
              </a:highlight>
            </a:endParaRPr>
          </a:p>
        </p:txBody>
      </p:sp>
      <p:pic>
        <p:nvPicPr>
          <p:cNvPr id="131" name="Google Shape;131;p25"/>
          <p:cNvPicPr preferRelativeResize="0"/>
          <p:nvPr/>
        </p:nvPicPr>
        <p:blipFill rotWithShape="1">
          <a:blip r:embed="rId4">
            <a:alphaModFix/>
          </a:blip>
          <a:srcRect b="18436" l="36240" r="36710" t="11140"/>
          <a:stretch/>
        </p:blipFill>
        <p:spPr>
          <a:xfrm>
            <a:off x="5370326" y="1369225"/>
            <a:ext cx="2303948" cy="326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311900" y="397600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r>
              <a:rPr b="1" lang="en" sz="27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IMPORTANT!</a:t>
            </a:r>
            <a:endParaRPr b="1" sz="2700">
              <a:solidFill>
                <a:srgbClr val="FF0000"/>
              </a:solidFill>
            </a:endParaRPr>
          </a:p>
        </p:txBody>
      </p:sp>
      <p:sp>
        <p:nvSpPr>
          <p:cNvPr id="137" name="Google Shape;137;p26"/>
          <p:cNvSpPr txBox="1"/>
          <p:nvPr>
            <p:ph idx="2" type="body"/>
          </p:nvPr>
        </p:nvSpPr>
        <p:spPr>
          <a:xfrm>
            <a:off x="4949850" y="258725"/>
            <a:ext cx="3837000" cy="4367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342900" lvl="0" marL="4572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Helpful tips for when you obtain your ctcLink ID:</a:t>
            </a:r>
            <a:endParaRPr>
              <a:solidFill>
                <a:schemeClr val="dk1"/>
              </a:solidFill>
            </a:endParaRPr>
          </a:p>
          <a:p>
            <a:pPr indent="-342900" lvl="1" marL="9144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Record </a:t>
            </a:r>
            <a:r>
              <a:rPr lang="en" sz="1800">
                <a:solidFill>
                  <a:schemeClr val="dk1"/>
                </a:solidFill>
              </a:rPr>
              <a:t>your ctcLink ID &amp; security questions/answers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Write down your password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Already have ctcLink ID? </a:t>
            </a:r>
            <a:r>
              <a:rPr lang="en" sz="1800">
                <a:solidFill>
                  <a:schemeClr val="dk1"/>
                </a:solidFill>
              </a:rPr>
              <a:t>You c</a:t>
            </a:r>
            <a:r>
              <a:rPr lang="en" sz="1800">
                <a:solidFill>
                  <a:schemeClr val="dk1"/>
                </a:solidFill>
              </a:rPr>
              <a:t>an skip this part</a:t>
            </a:r>
            <a:r>
              <a:rPr lang="en" sz="1800">
                <a:solidFill>
                  <a:schemeClr val="dk1"/>
                </a:solidFill>
              </a:rPr>
              <a:t>!</a:t>
            </a:r>
            <a:endParaRPr sz="1800">
              <a:solidFill>
                <a:schemeClr val="dk1"/>
              </a:solidFill>
            </a:endParaRPr>
          </a:p>
          <a:p>
            <a:pPr indent="0" lvl="0" marL="9144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Multi-factor authentication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Provide email and phone number for receiving code</a:t>
            </a:r>
            <a:endParaRPr sz="18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-38100" lvl="0" marL="177800" rtl="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 sz="1100"/>
          </a:p>
        </p:txBody>
      </p:sp>
      <p:pic>
        <p:nvPicPr>
          <p:cNvPr id="138" name="Google Shape;138;p26"/>
          <p:cNvPicPr preferRelativeResize="0"/>
          <p:nvPr/>
        </p:nvPicPr>
        <p:blipFill rotWithShape="1">
          <a:blip r:embed="rId3">
            <a:alphaModFix/>
          </a:blip>
          <a:srcRect b="44859" l="5800" r="69357" t="10539"/>
          <a:stretch/>
        </p:blipFill>
        <p:spPr>
          <a:xfrm>
            <a:off x="1020775" y="1712875"/>
            <a:ext cx="2627452" cy="265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some t</a:t>
            </a:r>
            <a:r>
              <a:rPr lang="en"/>
              <a:t>ips for success with ctcLink</a:t>
            </a:r>
            <a:r>
              <a:rPr lang="en"/>
              <a:t>?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Download class roster before ctcLink GoLive date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Recommended browsers: </a:t>
            </a:r>
            <a:r>
              <a:rPr lang="en">
                <a:solidFill>
                  <a:schemeClr val="dk1"/>
                </a:solidFill>
              </a:rPr>
              <a:t>Microsoft Edge or </a:t>
            </a:r>
            <a:r>
              <a:rPr lang="en">
                <a:solidFill>
                  <a:schemeClr val="dk1"/>
                </a:solidFill>
              </a:rPr>
              <a:t>Firefox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Clear your cache frequently: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How do you do this with </a:t>
            </a:r>
            <a:r>
              <a:rPr lang="en" sz="1800" u="sng">
                <a:solidFill>
                  <a:srgbClr val="0563C1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Microsoft Edge</a:t>
            </a:r>
            <a:r>
              <a:rPr lang="en" sz="1800">
                <a:solidFill>
                  <a:schemeClr val="dk1"/>
                </a:solidFill>
              </a:rPr>
              <a:t>?</a:t>
            </a:r>
            <a:r>
              <a:rPr lang="en"/>
              <a:t>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How to do this with</a:t>
            </a:r>
            <a:r>
              <a:rPr lang="en" sz="1800" u="sng">
                <a:solidFill>
                  <a:srgbClr val="0563C1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Firefox</a:t>
            </a:r>
            <a:r>
              <a:rPr lang="en" sz="1800">
                <a:solidFill>
                  <a:srgbClr val="0563C1"/>
                </a:solidFill>
              </a:rPr>
              <a:t>?</a:t>
            </a:r>
            <a:r>
              <a:rPr lang="en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How do you do this with </a:t>
            </a:r>
            <a:r>
              <a:rPr lang="en" sz="1800" u="sng">
                <a:solidFill>
                  <a:srgbClr val="0563C1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Google Chrome</a:t>
            </a:r>
            <a:r>
              <a:rPr lang="en" sz="1800">
                <a:solidFill>
                  <a:schemeClr val="dk1"/>
                </a:solidFill>
              </a:rPr>
              <a:t>?</a:t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I prepare for ctcLink?</a:t>
            </a:r>
            <a:endParaRPr/>
          </a:p>
        </p:txBody>
      </p:sp>
      <p:sp>
        <p:nvSpPr>
          <p:cNvPr id="150" name="Google Shape;150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State Board designed asynchronous </a:t>
            </a:r>
            <a:r>
              <a:rPr lang="en" u="sng">
                <a:solidFill>
                  <a:schemeClr val="hlink"/>
                </a:solidFill>
                <a:hlinkClick r:id="rId3"/>
              </a:rPr>
              <a:t>Canvas Modules </a:t>
            </a:r>
            <a:r>
              <a:rPr lang="en">
                <a:solidFill>
                  <a:schemeClr val="dk1"/>
                </a:solidFill>
              </a:rPr>
              <a:t>for most aspects of ctcLink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Most faculty only really need to focus on 2: 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HCM: ES 100, Employee Self Service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CS: CF100, Faculty Self Service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This can be taken again later as a review.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  <a:highlight>
                  <a:schemeClr val="accent6"/>
                </a:highlight>
              </a:rPr>
              <a:t>Remember this was d</a:t>
            </a:r>
            <a:r>
              <a:rPr lang="en">
                <a:solidFill>
                  <a:schemeClr val="dk1"/>
                </a:solidFill>
                <a:highlight>
                  <a:schemeClr val="accent6"/>
                </a:highlight>
              </a:rPr>
              <a:t>ue for all BC employees as of </a:t>
            </a:r>
            <a:r>
              <a:rPr lang="en">
                <a:solidFill>
                  <a:schemeClr val="dk1"/>
                </a:solidFill>
                <a:highlight>
                  <a:schemeClr val="accent6"/>
                </a:highlight>
              </a:rPr>
              <a:t>5/19/21</a:t>
            </a:r>
            <a:endParaRPr>
              <a:solidFill>
                <a:schemeClr val="dk1"/>
              </a:solidFill>
              <a:highlight>
                <a:schemeClr val="accent6"/>
              </a:highlight>
            </a:endParaRPr>
          </a:p>
        </p:txBody>
      </p:sp>
      <p:pic>
        <p:nvPicPr>
          <p:cNvPr id="151" name="Google Shape;151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20300" y="3412625"/>
            <a:ext cx="1156249" cy="1156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type of support is available to faculty?</a:t>
            </a:r>
            <a:endParaRPr/>
          </a:p>
        </p:txBody>
      </p:sp>
      <p:sp>
        <p:nvSpPr>
          <p:cNvPr id="157" name="Google Shape;15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2313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23130"/>
              </a:solidFill>
            </a:endParaRPr>
          </a:p>
        </p:txBody>
      </p:sp>
      <p:grpSp>
        <p:nvGrpSpPr>
          <p:cNvPr id="158" name="Google Shape;158;p29"/>
          <p:cNvGrpSpPr/>
          <p:nvPr/>
        </p:nvGrpSpPr>
        <p:grpSpPr>
          <a:xfrm>
            <a:off x="633693" y="1745699"/>
            <a:ext cx="7876576" cy="2516126"/>
            <a:chOff x="6723" y="498799"/>
            <a:chExt cx="10499302" cy="3354834"/>
          </a:xfrm>
        </p:grpSpPr>
        <p:sp>
          <p:nvSpPr>
            <p:cNvPr id="159" name="Google Shape;159;p29"/>
            <p:cNvSpPr/>
            <p:nvPr/>
          </p:nvSpPr>
          <p:spPr>
            <a:xfrm>
              <a:off x="760825" y="498799"/>
              <a:ext cx="812100" cy="81210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29"/>
            <p:cNvSpPr/>
            <p:nvPr/>
          </p:nvSpPr>
          <p:spPr>
            <a:xfrm>
              <a:off x="6723" y="1455171"/>
              <a:ext cx="23202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29"/>
            <p:cNvSpPr txBox="1"/>
            <p:nvPr/>
          </p:nvSpPr>
          <p:spPr>
            <a:xfrm>
              <a:off x="6723" y="1455171"/>
              <a:ext cx="23202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rPr b="1" i="0" lang="en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Read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9"/>
            <p:cNvSpPr/>
            <p:nvPr/>
          </p:nvSpPr>
          <p:spPr>
            <a:xfrm>
              <a:off x="6723" y="1870317"/>
              <a:ext cx="2320200" cy="198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29"/>
            <p:cNvSpPr txBox="1"/>
            <p:nvPr/>
          </p:nvSpPr>
          <p:spPr>
            <a:xfrm>
              <a:off x="6723" y="1870317"/>
              <a:ext cx="2320200" cy="198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Calibri"/>
                <a:buNone/>
              </a:pPr>
              <a:r>
                <a:rPr lang="en" sz="1500">
                  <a:latin typeface="Calibri"/>
                  <a:ea typeface="Calibri"/>
                  <a:cs typeface="Calibri"/>
                  <a:sym typeface="Calibri"/>
                </a:rPr>
                <a:t>BC Faculty ctcLink Knowledge Base</a:t>
              </a:r>
              <a:endParaRPr b="0" i="0" sz="15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29"/>
            <p:cNvSpPr/>
            <p:nvPr/>
          </p:nvSpPr>
          <p:spPr>
            <a:xfrm>
              <a:off x="3487192" y="498799"/>
              <a:ext cx="812100" cy="81210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29"/>
            <p:cNvSpPr/>
            <p:nvPr/>
          </p:nvSpPr>
          <p:spPr>
            <a:xfrm>
              <a:off x="2733091" y="1455171"/>
              <a:ext cx="23202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29"/>
            <p:cNvSpPr txBox="1"/>
            <p:nvPr/>
          </p:nvSpPr>
          <p:spPr>
            <a:xfrm>
              <a:off x="2733091" y="1455171"/>
              <a:ext cx="23202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rPr b="1" i="0" lang="en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Revisit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29"/>
            <p:cNvSpPr/>
            <p:nvPr/>
          </p:nvSpPr>
          <p:spPr>
            <a:xfrm>
              <a:off x="2733091" y="1870317"/>
              <a:ext cx="2320200" cy="198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29"/>
            <p:cNvSpPr txBox="1"/>
            <p:nvPr/>
          </p:nvSpPr>
          <p:spPr>
            <a:xfrm>
              <a:off x="2629433" y="1870333"/>
              <a:ext cx="2570400" cy="198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Calibri"/>
                <a:buNone/>
              </a:pPr>
              <a:r>
                <a:rPr b="0" i="0" lang="en" sz="15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The Canvas trainings: Faculty Self-Service, Advisor Self-Service, Employee Self-Service, Student Self-Service (</a:t>
              </a:r>
              <a:r>
                <a:rPr b="0" i="0" lang="en" sz="1500" u="sng" cap="none" strike="noStrike">
                  <a:solidFill>
                    <a:srgbClr val="0563C1"/>
                  </a:solidFill>
                  <a:latin typeface="Calibri"/>
                  <a:ea typeface="Calibri"/>
                  <a:cs typeface="Calibri"/>
                  <a:sym typeface="Calibri"/>
                  <a:hlinkClick r:id="rId5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Registration Link</a:t>
              </a:r>
              <a:r>
                <a:rPr b="0" i="0" lang="en" sz="15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)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29"/>
            <p:cNvSpPr/>
            <p:nvPr/>
          </p:nvSpPr>
          <p:spPr>
            <a:xfrm>
              <a:off x="6213559" y="498799"/>
              <a:ext cx="812100" cy="81210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29"/>
            <p:cNvSpPr/>
            <p:nvPr/>
          </p:nvSpPr>
          <p:spPr>
            <a:xfrm>
              <a:off x="5459458" y="1455171"/>
              <a:ext cx="23202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29"/>
            <p:cNvSpPr txBox="1"/>
            <p:nvPr/>
          </p:nvSpPr>
          <p:spPr>
            <a:xfrm>
              <a:off x="5459458" y="1455171"/>
              <a:ext cx="23202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rPr b="1" i="0" lang="en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Explore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29"/>
            <p:cNvSpPr/>
            <p:nvPr/>
          </p:nvSpPr>
          <p:spPr>
            <a:xfrm>
              <a:off x="5459458" y="1870317"/>
              <a:ext cx="2320200" cy="198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29"/>
            <p:cNvSpPr txBox="1"/>
            <p:nvPr/>
          </p:nvSpPr>
          <p:spPr>
            <a:xfrm>
              <a:off x="5329247" y="1870333"/>
              <a:ext cx="2570400" cy="198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50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Calibri"/>
                <a:buNone/>
              </a:pPr>
              <a:r>
                <a:rPr b="0" i="0" lang="en" sz="15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The </a:t>
              </a:r>
              <a:r>
                <a:rPr b="0" i="0" lang="en" sz="1500" u="sng" cap="none" strike="noStrike">
                  <a:solidFill>
                    <a:srgbClr val="0563C1"/>
                  </a:solidFill>
                  <a:latin typeface="Calibri"/>
                  <a:ea typeface="Calibri"/>
                  <a:cs typeface="Calibri"/>
                  <a:sym typeface="Calibri"/>
                  <a:hlinkClick r:id="rId7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ctcLink </a:t>
              </a:r>
              <a:r>
                <a:rPr lang="en" sz="1500" u="sng">
                  <a:solidFill>
                    <a:srgbClr val="0563C1"/>
                  </a:solidFill>
                  <a:latin typeface="Calibri"/>
                  <a:ea typeface="Calibri"/>
                  <a:cs typeface="Calibri"/>
                  <a:sym typeface="Calibri"/>
                  <a:hlinkClick r:id="rId8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Reference Center</a:t>
              </a:r>
              <a:endParaRPr b="0" i="0" sz="1500" u="none" cap="none" strike="noStrike">
                <a:solidFill>
                  <a:srgbClr val="0563C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29"/>
            <p:cNvSpPr/>
            <p:nvPr/>
          </p:nvSpPr>
          <p:spPr>
            <a:xfrm>
              <a:off x="8939927" y="498799"/>
              <a:ext cx="812100" cy="812100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29"/>
            <p:cNvSpPr/>
            <p:nvPr/>
          </p:nvSpPr>
          <p:spPr>
            <a:xfrm>
              <a:off x="8185825" y="1455171"/>
              <a:ext cx="23202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29"/>
            <p:cNvSpPr txBox="1"/>
            <p:nvPr/>
          </p:nvSpPr>
          <p:spPr>
            <a:xfrm>
              <a:off x="8185825" y="1455171"/>
              <a:ext cx="2320200" cy="34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r>
                <a:rPr b="1" i="0" lang="en" sz="18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Submit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29"/>
            <p:cNvSpPr/>
            <p:nvPr/>
          </p:nvSpPr>
          <p:spPr>
            <a:xfrm>
              <a:off x="8185825" y="1870317"/>
              <a:ext cx="2320200" cy="198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29"/>
            <p:cNvSpPr txBox="1"/>
            <p:nvPr/>
          </p:nvSpPr>
          <p:spPr>
            <a:xfrm>
              <a:off x="8185825" y="1870317"/>
              <a:ext cx="2320200" cy="198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Calibri"/>
                <a:buNone/>
              </a:pPr>
              <a:r>
                <a:rPr b="0" i="0" lang="en" sz="15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An </a:t>
              </a:r>
              <a:r>
                <a:rPr lang="en" sz="1500" u="sng">
                  <a:solidFill>
                    <a:srgbClr val="0563C1"/>
                  </a:solidFill>
                  <a:latin typeface="Calibri"/>
                  <a:ea typeface="Calibri"/>
                  <a:cs typeface="Calibri"/>
                  <a:sym typeface="Calibri"/>
                  <a:hlinkClick r:id="rId10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email</a:t>
              </a:r>
              <a:r>
                <a:rPr lang="en" sz="1500" u="none">
                  <a:solidFill>
                    <a:srgbClr val="0563C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0" i="0" lang="en" sz="15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or attend a Zoom session if your question has not been answered</a:t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can faculty help students?</a:t>
            </a:r>
            <a:endParaRPr/>
          </a:p>
        </p:txBody>
      </p:sp>
      <p:sp>
        <p:nvSpPr>
          <p:cNvPr id="184" name="Google Shape;184;p30"/>
          <p:cNvSpPr txBox="1"/>
          <p:nvPr>
            <p:ph idx="1" type="body"/>
          </p:nvPr>
        </p:nvSpPr>
        <p:spPr>
          <a:xfrm>
            <a:off x="311700" y="1152475"/>
            <a:ext cx="6068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177800" lvl="0" marL="1651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>
                <a:solidFill>
                  <a:schemeClr val="dk1"/>
                </a:solidFill>
              </a:rPr>
              <a:t>Announce to students to </a:t>
            </a:r>
            <a:r>
              <a:rPr lang="en">
                <a:solidFill>
                  <a:schemeClr val="dk1"/>
                </a:solidFill>
              </a:rPr>
              <a:t>activate their ctcLink accounts on Nov.17th.</a:t>
            </a:r>
            <a:endParaRPr>
              <a:solidFill>
                <a:schemeClr val="dk1"/>
              </a:solidFill>
            </a:endParaRPr>
          </a:p>
          <a:p>
            <a:pPr indent="-177800" lvl="0" marL="1651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>
                <a:solidFill>
                  <a:schemeClr val="dk1"/>
                </a:solidFill>
              </a:rPr>
              <a:t>Post the ctcLink Student As</a:t>
            </a:r>
            <a:r>
              <a:rPr lang="en">
                <a:solidFill>
                  <a:schemeClr val="dk1"/>
                </a:solidFill>
              </a:rPr>
              <a:t>signment </a:t>
            </a:r>
            <a:endParaRPr>
              <a:solidFill>
                <a:schemeClr val="dk1"/>
              </a:solidFill>
            </a:endParaRPr>
          </a:p>
          <a:p>
            <a:pPr indent="-177800" lvl="0" marL="1651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>
                <a:solidFill>
                  <a:schemeClr val="dk1"/>
                </a:solidFill>
              </a:rPr>
              <a:t>Encourage students to download the ctcLink app if they have a smartphone. </a:t>
            </a:r>
            <a:endParaRPr>
              <a:solidFill>
                <a:schemeClr val="dk1"/>
              </a:solidFill>
              <a:highlight>
                <a:schemeClr val="accent6"/>
              </a:highlight>
            </a:endParaRPr>
          </a:p>
          <a:p>
            <a:pPr indent="-177800" lvl="0" marL="1651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>
                <a:solidFill>
                  <a:schemeClr val="dk1"/>
                </a:solidFill>
              </a:rPr>
              <a:t>Remind students to register for Winter classes using their ctcLink IDs.</a:t>
            </a:r>
            <a:endParaRPr>
              <a:solidFill>
                <a:schemeClr val="dk1"/>
              </a:solidFill>
              <a:highlight>
                <a:schemeClr val="accent6"/>
              </a:highlight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highlight>
                <a:schemeClr val="accent6"/>
              </a:highlight>
            </a:endParaRPr>
          </a:p>
        </p:txBody>
      </p:sp>
      <p:pic>
        <p:nvPicPr>
          <p:cNvPr id="185" name="Google Shape;185;p30"/>
          <p:cNvPicPr preferRelativeResize="0"/>
          <p:nvPr/>
        </p:nvPicPr>
        <p:blipFill rotWithShape="1">
          <a:blip r:embed="rId3">
            <a:alphaModFix/>
          </a:blip>
          <a:srcRect b="0" l="54894" r="0" t="0"/>
          <a:stretch/>
        </p:blipFill>
        <p:spPr>
          <a:xfrm>
            <a:off x="6601921" y="1289128"/>
            <a:ext cx="2018299" cy="298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Knowledge Review</a:t>
            </a:r>
            <a:endParaRPr/>
          </a:p>
        </p:txBody>
      </p:sp>
      <p:sp>
        <p:nvSpPr>
          <p:cNvPr id="191" name="Google Shape;191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Please type in your response to each of the following questions in the meeting chat</a:t>
            </a:r>
            <a:r>
              <a:rPr lang="en">
                <a:solidFill>
                  <a:schemeClr val="dk1"/>
                </a:solidFill>
              </a:rPr>
              <a:t>. (Do not click send until we say “GO!”):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What is one thing you think you already know about ctcLink?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2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197" name="Google Shape;197;p3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</a:rPr>
              <a:t>What we’ve learned so far is that information changes...fast. What we relay right now as accurate information can change by tomorrow, so read ctcLink emails carefully for up-to-date info.</a:t>
            </a:r>
            <a:endParaRPr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/>
              <a:t>Meet your ctcLink Faculty Advocates</a:t>
            </a:r>
            <a:endParaRPr sz="2400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2794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">
                <a:solidFill>
                  <a:schemeClr val="dk1"/>
                </a:solidFill>
              </a:rPr>
              <a:t>Jeremiah Allen</a:t>
            </a:r>
            <a:endParaRPr b="1">
              <a:solidFill>
                <a:schemeClr val="dk1"/>
              </a:solidFill>
            </a:endParaRPr>
          </a:p>
          <a:p>
            <a:pPr indent="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Adjunct Faculty</a:t>
            </a:r>
            <a:r>
              <a:rPr lang="en">
                <a:solidFill>
                  <a:schemeClr val="dk1"/>
                </a:solidFill>
              </a:rPr>
              <a:t>, English</a:t>
            </a:r>
            <a:endParaRPr>
              <a:solidFill>
                <a:schemeClr val="dk1"/>
              </a:solidFill>
            </a:endParaRPr>
          </a:p>
          <a:p>
            <a:pPr indent="-2794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">
                <a:solidFill>
                  <a:schemeClr val="dk1"/>
                </a:solidFill>
              </a:rPr>
              <a:t>Erika Ferreri</a:t>
            </a:r>
            <a:endParaRPr b="1">
              <a:solidFill>
                <a:schemeClr val="dk1"/>
              </a:solidFill>
            </a:endParaRPr>
          </a:p>
          <a:p>
            <a:pPr indent="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Adjunct Faculty,</a:t>
            </a:r>
            <a:r>
              <a:rPr lang="en">
                <a:solidFill>
                  <a:schemeClr val="dk1"/>
                </a:solidFill>
              </a:rPr>
              <a:t> Allied Health - AHE</a:t>
            </a:r>
            <a:endParaRPr>
              <a:solidFill>
                <a:schemeClr val="dk1"/>
              </a:solidFill>
            </a:endParaRPr>
          </a:p>
          <a:p>
            <a:pPr indent="-2794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b="1" lang="en">
                <a:solidFill>
                  <a:schemeClr val="dk1"/>
                </a:solidFill>
              </a:rPr>
              <a:t>Audrey Hue</a:t>
            </a:r>
            <a:endParaRPr b="1">
              <a:solidFill>
                <a:schemeClr val="dk1"/>
              </a:solidFill>
            </a:endParaRPr>
          </a:p>
          <a:p>
            <a:pPr indent="0" lvl="0" marL="3429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Adjunct</a:t>
            </a:r>
            <a:r>
              <a:rPr lang="en">
                <a:solidFill>
                  <a:schemeClr val="dk1"/>
                </a:solidFill>
              </a:rPr>
              <a:t> Faculty, </a:t>
            </a:r>
            <a:r>
              <a:rPr lang="en">
                <a:solidFill>
                  <a:schemeClr val="dk1"/>
                </a:solidFill>
              </a:rPr>
              <a:t> Institute for Business &amp; Information Technology - IBIT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lang="en" sz="2500"/>
              <a:t>What is the agenda for today?</a:t>
            </a:r>
            <a:endParaRPr sz="2500"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85000" lnSpcReduction="20000"/>
          </a:bodyPr>
          <a:lstStyle/>
          <a:p>
            <a:pPr indent="-325755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>
                <a:solidFill>
                  <a:schemeClr val="dk1"/>
                </a:solidFill>
              </a:rPr>
              <a:t>What </a:t>
            </a:r>
            <a:r>
              <a:rPr lang="en" sz="1800">
                <a:solidFill>
                  <a:schemeClr val="dk1"/>
                </a:solidFill>
              </a:rPr>
              <a:t>Faculty Advocates do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>
                <a:solidFill>
                  <a:schemeClr val="dk1"/>
                </a:solidFill>
              </a:rPr>
              <a:t>Activating your ctcLink ID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>
                <a:solidFill>
                  <a:schemeClr val="dk1"/>
                </a:solidFill>
              </a:rPr>
              <a:t>Changing f</a:t>
            </a:r>
            <a:r>
              <a:rPr lang="en" sz="1800">
                <a:solidFill>
                  <a:schemeClr val="dk1"/>
                </a:solidFill>
              </a:rPr>
              <a:t>aculty related BC systems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>
                <a:solidFill>
                  <a:schemeClr val="dk1"/>
                </a:solidFill>
              </a:rPr>
              <a:t>Review</a:t>
            </a:r>
            <a:r>
              <a:rPr lang="en" sz="1800">
                <a:solidFill>
                  <a:schemeClr val="dk1"/>
                </a:solidFill>
              </a:rPr>
              <a:t> faculty functions in self-service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>
                <a:solidFill>
                  <a:schemeClr val="dk1"/>
                </a:solidFill>
              </a:rPr>
              <a:t>How you can help students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>
                <a:solidFill>
                  <a:schemeClr val="dk1"/>
                </a:solidFill>
              </a:rPr>
              <a:t>Future support through this transition</a:t>
            </a:r>
            <a:endParaRPr sz="1800">
              <a:solidFill>
                <a:schemeClr val="dk1"/>
              </a:solidFill>
            </a:endParaRPr>
          </a:p>
          <a:p>
            <a:pPr indent="-325755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>
                <a:solidFill>
                  <a:schemeClr val="dk1"/>
                </a:solidFill>
              </a:rPr>
              <a:t>Test your knowledge!</a:t>
            </a:r>
            <a:endParaRPr>
              <a:solidFill>
                <a:schemeClr val="dk1"/>
              </a:solidFill>
            </a:endParaRPr>
          </a:p>
          <a:p>
            <a:pPr indent="-325755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" sz="1800">
                <a:solidFill>
                  <a:schemeClr val="dk1"/>
                </a:solidFill>
              </a:rPr>
              <a:t>Q&amp;A 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chemeClr val="accent6"/>
              </a:highlight>
            </a:endParaRPr>
          </a:p>
          <a:p>
            <a:pPr indent="0" lvl="0" marL="137160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-38100" lvl="0" marL="177800" rtl="0" algn="l">
              <a:lnSpc>
                <a:spcPct val="90000"/>
              </a:lnSpc>
              <a:spcBef>
                <a:spcPts val="800"/>
              </a:spcBef>
              <a:spcAft>
                <a:spcPts val="1200"/>
              </a:spcAft>
              <a:buClr>
                <a:schemeClr val="dk1"/>
              </a:buClr>
              <a:buSzPct val="190909"/>
              <a:buNone/>
            </a:pPr>
            <a:r>
              <a:t/>
            </a:r>
            <a:endParaRPr sz="11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</a:t>
            </a:r>
            <a:r>
              <a:rPr lang="en"/>
              <a:t>Faculty</a:t>
            </a:r>
            <a:r>
              <a:rPr lang="en"/>
              <a:t> Advocates do?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Provide faculty support </a:t>
            </a:r>
            <a:r>
              <a:rPr lang="en">
                <a:solidFill>
                  <a:schemeClr val="dk1"/>
                </a:solidFill>
              </a:rPr>
              <a:t>faculty</a:t>
            </a:r>
            <a:r>
              <a:rPr lang="en">
                <a:solidFill>
                  <a:schemeClr val="dk1"/>
                </a:solidFill>
              </a:rPr>
              <a:t> for ctcLink transition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Zoom and email support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Update Knowledge Base, newsletters &amp; training documents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Website updates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Consolidate faculty concerns and problems – bring to ctcLink Team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Send out ctcLink communications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Accessing Prior Knowledge/Warm up Activity</a:t>
            </a:r>
            <a:endParaRPr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Please type in your response to each of the following questions in the meeting chat. </a:t>
            </a:r>
            <a:r>
              <a:rPr lang="en">
                <a:solidFill>
                  <a:schemeClr val="dk1"/>
                </a:solidFill>
              </a:rPr>
              <a:t>(Do not click send until we say “GO!”)</a:t>
            </a:r>
            <a:r>
              <a:rPr lang="en">
                <a:solidFill>
                  <a:schemeClr val="dk1"/>
                </a:solidFill>
              </a:rPr>
              <a:t>: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Accessing Prior Knowledge/Warm up Activity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Please type in your response to each of the following questions in the meeting chat</a:t>
            </a:r>
            <a:r>
              <a:rPr lang="en">
                <a:solidFill>
                  <a:schemeClr val="dk1"/>
                </a:solidFill>
              </a:rPr>
              <a:t>. (Do not click send until we say “GO!”):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What is the first thing that comes to mind when you hear the term ctcLink?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Accessing Prior Knowledge/Warm up Activity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Please type in your response to each of the following questions in the meeting chat</a:t>
            </a:r>
            <a:r>
              <a:rPr lang="en">
                <a:solidFill>
                  <a:schemeClr val="dk1"/>
                </a:solidFill>
              </a:rPr>
              <a:t>. (Do not click send until we say “GO!”):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What is the first thing that comes to mind when you hear the term ctcLink?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What is the strongest feeling that you associate with the ctcLink transition?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Accessing Prior Knowledge/Warm up Activity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Please type in your response to each of the following questions in the meeting chat</a:t>
            </a:r>
            <a:r>
              <a:rPr lang="en">
                <a:solidFill>
                  <a:schemeClr val="dk1"/>
                </a:solidFill>
              </a:rPr>
              <a:t>. (Do not click send until we say “GO!”):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What is the first thing that comes to mind when you hear the term ctcLink?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What is the strongest feeling that you associate with the ctcLink transition?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What is</a:t>
            </a:r>
            <a:r>
              <a:rPr lang="en">
                <a:solidFill>
                  <a:schemeClr val="dk1"/>
                </a:solidFill>
              </a:rPr>
              <a:t> one thing you think you already know about ctcLink?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20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500"/>
              <a:t>What is ctcLink?</a:t>
            </a:r>
            <a:endParaRPr sz="2500"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ctcLink is a single, centralized system of online functions to give students, faculty and staff anytime, anywhere access to a modern, efficient way of doing their college business.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The ctcLink project is the implementation process to move colleges from the HP Legacy system to Oracle PeopleSoft products (Campus Solutions, Finance, Human Capital Management).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1200">
                <a:solidFill>
                  <a:schemeClr val="dk1"/>
                </a:solidFill>
              </a:rPr>
              <a:t>All 34 technical and community colleges in the state are transitioning to ctcLink. You can read more about the benefits and background of ctcLink on </a:t>
            </a:r>
            <a:r>
              <a:rPr i="1" lang="en" sz="1200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this SBCTC page</a:t>
            </a:r>
            <a:r>
              <a:rPr i="1" lang="en" sz="1200">
                <a:solidFill>
                  <a:schemeClr val="dk1"/>
                </a:solidFill>
              </a:rPr>
              <a:t>.</a:t>
            </a:r>
            <a:endParaRPr i="1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