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9" r:id="rId4"/>
  </p:sldMasterIdLst>
  <p:notesMasterIdLst>
    <p:notesMasterId r:id="rId15"/>
  </p:notesMasterIdLst>
  <p:handoutMasterIdLst>
    <p:handoutMasterId r:id="rId16"/>
  </p:handoutMasterIdLst>
  <p:sldIdLst>
    <p:sldId id="259" r:id="rId5"/>
    <p:sldId id="912" r:id="rId6"/>
    <p:sldId id="263" r:id="rId7"/>
    <p:sldId id="907" r:id="rId8"/>
    <p:sldId id="905" r:id="rId9"/>
    <p:sldId id="906" r:id="rId10"/>
    <p:sldId id="909" r:id="rId11"/>
    <p:sldId id="908" r:id="rId12"/>
    <p:sldId id="911" r:id="rId13"/>
    <p:sldId id="91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xwell, Susan" initials="MS" lastIdx="1" clrIdx="0">
    <p:extLst>
      <p:ext uri="{19B8F6BF-5375-455C-9EA6-DF929625EA0E}">
        <p15:presenceInfo xmlns:p15="http://schemas.microsoft.com/office/powerpoint/2012/main" userId="S::smaxwell@clark.edu::83a30993-5488-457e-b2fe-30f126e96557" providerId="AD"/>
      </p:ext>
    </p:extLst>
  </p:cmAuthor>
  <p:cmAuthor id="2" name="Sherry Nelson" initials="SN" lastIdx="2" clrIdx="1">
    <p:extLst>
      <p:ext uri="{19B8F6BF-5375-455C-9EA6-DF929625EA0E}">
        <p15:presenceInfo xmlns:p15="http://schemas.microsoft.com/office/powerpoint/2012/main" userId="S-1-5-21-2162954678-3364338229-3037977907-32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E1A"/>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16" autoAdjust="0"/>
    <p:restoredTop sz="96374" autoAdjust="0"/>
  </p:normalViewPr>
  <p:slideViewPr>
    <p:cSldViewPr snapToGrid="0">
      <p:cViewPr varScale="1">
        <p:scale>
          <a:sx n="64" d="100"/>
          <a:sy n="64" d="100"/>
        </p:scale>
        <p:origin x="1312" y="56"/>
      </p:cViewPr>
      <p:guideLst/>
    </p:cSldViewPr>
  </p:slideViewPr>
  <p:outlineViewPr>
    <p:cViewPr>
      <p:scale>
        <a:sx n="33" d="100"/>
        <a:sy n="33" d="100"/>
      </p:scale>
      <p:origin x="0" y="-4866"/>
    </p:cViewPr>
  </p:outlineViewPr>
  <p:notesTextViewPr>
    <p:cViewPr>
      <p:scale>
        <a:sx n="150" d="100"/>
        <a:sy n="150" d="100"/>
      </p:scale>
      <p:origin x="0" y="0"/>
    </p:cViewPr>
  </p:notesTextViewPr>
  <p:sorterViewPr>
    <p:cViewPr>
      <p:scale>
        <a:sx n="200" d="100"/>
        <a:sy n="200" d="100"/>
      </p:scale>
      <p:origin x="0" y="-7344"/>
    </p:cViewPr>
  </p:sorterViewPr>
  <p:notesViewPr>
    <p:cSldViewPr snapToGrid="0">
      <p:cViewPr varScale="1">
        <p:scale>
          <a:sx n="84" d="100"/>
          <a:sy n="84" d="100"/>
        </p:scale>
        <p:origin x="319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7/28/2021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7/28/2021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1783092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Christy Campbell</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2149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Prior to go-live make sure there is established methods of communication – people come to rely on these methods</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2775684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5</a:t>
            </a:fld>
            <a:endParaRPr lang="en-US"/>
          </a:p>
        </p:txBody>
      </p:sp>
    </p:spTree>
    <p:extLst>
      <p:ext uri="{BB962C8B-B14F-4D97-AF65-F5344CB8AC3E}">
        <p14:creationId xmlns:p14="http://schemas.microsoft.com/office/powerpoint/2010/main" val="4138244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Communicate regularly, sending out an email at least twice a month.  </a:t>
            </a:r>
          </a:p>
        </p:txBody>
      </p:sp>
      <p:sp>
        <p:nvSpPr>
          <p:cNvPr id="4" name="Slide Number Placeholder 3"/>
          <p:cNvSpPr>
            <a:spLocks noGrp="1"/>
          </p:cNvSpPr>
          <p:nvPr>
            <p:ph type="sldNum" sz="quarter" idx="5"/>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457535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7" y="5769402"/>
            <a:ext cx="5911271"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B1A05AD7-4724-4C64-BF3B-F9CE28947F61}" type="datetime1">
              <a:rPr lang="en-US" smtClean="0"/>
              <a:t>7/28/2021</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DB7B7DA-CD8A-4DC6-B00E-1B37A5F90909}" type="datetime1">
              <a:rPr lang="en-US" smtClean="0"/>
              <a:t>7/28/2021</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89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6FDF571A-1EE1-4682-881E-66525E043FD4}" type="datetime1">
              <a:rPr lang="en-US" smtClean="0"/>
              <a:t>7/28/2021</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292265F8-E0E0-431A-ABFA-1AD1716BE251}" type="datetime1">
              <a:rPr lang="en-US" smtClean="0"/>
              <a:t>7/28/2021</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6FD52A72-BD98-4269-AE9B-2C6AD700D94D}" type="datetime1">
              <a:rPr lang="en-US" smtClean="0"/>
              <a:t>7/28/2021</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DAEE5F0-2E70-4508-892D-878CEE2806B1}" type="datetime1">
              <a:rPr lang="en-US" smtClean="0"/>
              <a:t>7/28/2021</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CBCB5472-2C5D-40FC-B7F5-1D6C93B6D1B8}" type="datetime1">
              <a:rPr lang="en-US" smtClean="0"/>
              <a:t>7/28/2021</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ADBAD03-B3A9-4625-96D8-A2C28B2430FF}" type="datetime1">
              <a:rPr lang="en-US" smtClean="0"/>
              <a:t>7/28/2021</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E4205C14-014D-4E6A-98B6-6DEC4BD3B170}" type="datetime1">
              <a:rPr lang="en-US" smtClean="0"/>
              <a:t>7/28/2021</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D5A8456-0BD3-45B1-BE21-F36AE3B94C95}" type="datetime1">
              <a:rPr lang="en-US" smtClean="0"/>
              <a:t>7/28/2021</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5184" y="4009561"/>
            <a:ext cx="8581608" cy="1569841"/>
          </a:xfrm>
        </p:spPr>
        <p:txBody>
          <a:bodyPr/>
          <a:lstStyle/>
          <a:p>
            <a:r>
              <a:rPr lang="en-US" sz="4000" dirty="0"/>
              <a:t>ctcLink Planning Guide</a:t>
            </a:r>
            <a:br>
              <a:rPr lang="en-US" sz="3600" dirty="0"/>
            </a:br>
            <a:r>
              <a:rPr lang="en-US" sz="3200" dirty="0"/>
              <a:t>90 Day Post Go-Live</a:t>
            </a:r>
            <a:br>
              <a:rPr lang="en-US" sz="3200" dirty="0"/>
            </a:br>
            <a:r>
              <a:rPr lang="en-US" sz="2000" dirty="0"/>
              <a:t>for communications/comms leads/</a:t>
            </a:r>
            <a:r>
              <a:rPr lang="en-US" sz="2000" dirty="0" err="1"/>
              <a:t>pio</a:t>
            </a:r>
            <a:r>
              <a:rPr lang="en-US" sz="1600" dirty="0" err="1"/>
              <a:t>s</a:t>
            </a:r>
            <a:endParaRPr lang="en-US" sz="3600" dirty="0"/>
          </a:p>
        </p:txBody>
      </p:sp>
      <p:sp>
        <p:nvSpPr>
          <p:cNvPr id="6" name="Text Placeholder 5"/>
          <p:cNvSpPr>
            <a:spLocks noGrp="1"/>
          </p:cNvSpPr>
          <p:nvPr>
            <p:ph type="body" sz="quarter" idx="10"/>
          </p:nvPr>
        </p:nvSpPr>
        <p:spPr>
          <a:xfrm>
            <a:off x="385184" y="5760537"/>
            <a:ext cx="8388928" cy="719689"/>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July 20, 2021</a:t>
            </a:r>
            <a:br>
              <a:rPr lang="en-US" dirty="0"/>
            </a:br>
            <a:endParaRPr lang="en-US" dirty="0"/>
          </a:p>
          <a:p>
            <a:pPr>
              <a:lnSpc>
                <a:spcPct val="100000"/>
              </a:lnSpc>
              <a:spcBef>
                <a:spcPts val="0"/>
              </a:spcBef>
            </a:pPr>
            <a:endParaRPr lang="en-US" dirty="0"/>
          </a:p>
          <a:p>
            <a:pPr>
              <a:lnSpc>
                <a:spcPct val="100000"/>
              </a:lnSpc>
              <a:spcBef>
                <a:spcPts val="0"/>
              </a:spcBef>
            </a:pPr>
            <a:endParaRPr lang="en-US" dirty="0"/>
          </a:p>
        </p:txBody>
      </p:sp>
      <p:pic>
        <p:nvPicPr>
          <p:cNvPr id="5" name="Picture 4" descr="Washington state outline with heart">
            <a:extLst>
              <a:ext uri="{FF2B5EF4-FFF2-40B4-BE49-F238E27FC236}">
                <a16:creationId xmlns:a16="http://schemas.microsoft.com/office/drawing/2014/main" id="{6C1800D1-98C2-40A0-981B-FAE8FA899E5A}"/>
              </a:ext>
            </a:extLst>
          </p:cNvPr>
          <p:cNvPicPr>
            <a:picLocks noChangeAspect="1"/>
          </p:cNvPicPr>
          <p:nvPr/>
        </p:nvPicPr>
        <p:blipFill>
          <a:blip r:embed="rId3">
            <a:clrChange>
              <a:clrFrom>
                <a:srgbClr val="F5F5F5"/>
              </a:clrFrom>
              <a:clrTo>
                <a:srgbClr val="F5F5F5">
                  <a:alpha val="0"/>
                </a:srgbClr>
              </a:clrTo>
            </a:clrChange>
            <a:duotone>
              <a:schemeClr val="accent3">
                <a:shade val="45000"/>
                <a:satMod val="135000"/>
              </a:schemeClr>
              <a:prstClr val="white"/>
            </a:duotone>
          </a:blip>
          <a:stretch>
            <a:fillRect/>
          </a:stretch>
        </p:blipFill>
        <p:spPr>
          <a:xfrm>
            <a:off x="385184" y="2550465"/>
            <a:ext cx="1771719" cy="1277961"/>
          </a:xfrm>
          <a:prstGeom prst="rect">
            <a:avLst/>
          </a:prstGeom>
        </p:spPr>
      </p:pic>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192EC-5BB7-42E2-B3E7-863D12A6B198}"/>
              </a:ext>
            </a:extLst>
          </p:cNvPr>
          <p:cNvSpPr>
            <a:spLocks noGrp="1"/>
          </p:cNvSpPr>
          <p:nvPr>
            <p:ph type="title"/>
          </p:nvPr>
        </p:nvSpPr>
        <p:spPr>
          <a:xfrm>
            <a:off x="308113" y="1618085"/>
            <a:ext cx="8835887" cy="797070"/>
          </a:xfrm>
        </p:spPr>
        <p:txBody>
          <a:bodyPr/>
          <a:lstStyle/>
          <a:p>
            <a:r>
              <a:rPr lang="en-US" dirty="0"/>
              <a:t>Month 2 &amp; 3: Messages to Communicate</a:t>
            </a:r>
          </a:p>
        </p:txBody>
      </p:sp>
      <p:sp>
        <p:nvSpPr>
          <p:cNvPr id="5" name="Content Placeholder 4">
            <a:extLst>
              <a:ext uri="{FF2B5EF4-FFF2-40B4-BE49-F238E27FC236}">
                <a16:creationId xmlns:a16="http://schemas.microsoft.com/office/drawing/2014/main" id="{A7E87158-A5AF-429C-A118-4D98429E0C70}"/>
              </a:ext>
            </a:extLst>
          </p:cNvPr>
          <p:cNvSpPr>
            <a:spLocks noGrp="1"/>
          </p:cNvSpPr>
          <p:nvPr>
            <p:ph idx="1"/>
          </p:nvPr>
        </p:nvSpPr>
        <p:spPr>
          <a:xfrm>
            <a:off x="422486" y="2197431"/>
            <a:ext cx="8607140" cy="4306320"/>
          </a:xfrm>
        </p:spPr>
        <p:txBody>
          <a:bodyPr/>
          <a:lstStyle/>
          <a:p>
            <a:r>
              <a:rPr lang="en-US" dirty="0"/>
              <a:t>Accomplishments and outstanding issues</a:t>
            </a:r>
          </a:p>
          <a:p>
            <a:r>
              <a:rPr lang="en-US" dirty="0"/>
              <a:t>Workshops and opportunities to learn</a:t>
            </a:r>
          </a:p>
          <a:p>
            <a:r>
              <a:rPr lang="en-US" dirty="0"/>
              <a:t>Remind people of the schedule for ctcLink stabilization and optimization:</a:t>
            </a:r>
          </a:p>
          <a:p>
            <a:pPr lvl="1"/>
            <a:r>
              <a:rPr lang="en-US" dirty="0"/>
              <a:t>Highlight the people utilizing the new business processes and not reverting back to elements of previous business processes. Partner with the supervisors, special interest groups, union leadership, and executive leadership to make sure messages are relevant and responsive.</a:t>
            </a:r>
          </a:p>
          <a:p>
            <a:r>
              <a:rPr lang="en-US" dirty="0"/>
              <a:t>Continuously monitor and share ctcLink accessibility updates.</a:t>
            </a:r>
          </a:p>
          <a:p>
            <a:pPr marL="0" indent="0">
              <a:buNone/>
            </a:pPr>
            <a:endParaRPr lang="en-US" dirty="0"/>
          </a:p>
        </p:txBody>
      </p:sp>
      <p:sp>
        <p:nvSpPr>
          <p:cNvPr id="4" name="Slide Number Placeholder 3">
            <a:extLst>
              <a:ext uri="{FF2B5EF4-FFF2-40B4-BE49-F238E27FC236}">
                <a16:creationId xmlns:a16="http://schemas.microsoft.com/office/drawing/2014/main" id="{3F61DBE6-2D90-484A-B901-6CF33EECB4E5}"/>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2757885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254D9-3E8A-42DC-BDE6-716D66844FBD}"/>
              </a:ext>
            </a:extLst>
          </p:cNvPr>
          <p:cNvSpPr>
            <a:spLocks noGrp="1"/>
          </p:cNvSpPr>
          <p:nvPr>
            <p:ph type="title"/>
          </p:nvPr>
        </p:nvSpPr>
        <p:spPr/>
        <p:txBody>
          <a:bodyPr/>
          <a:lstStyle/>
          <a:p>
            <a:r>
              <a:rPr lang="en-US" dirty="0"/>
              <a:t>ctcLink Post Go-Live Content	</a:t>
            </a:r>
          </a:p>
        </p:txBody>
      </p:sp>
      <p:sp>
        <p:nvSpPr>
          <p:cNvPr id="3" name="Content Placeholder 2">
            <a:extLst>
              <a:ext uri="{FF2B5EF4-FFF2-40B4-BE49-F238E27FC236}">
                <a16:creationId xmlns:a16="http://schemas.microsoft.com/office/drawing/2014/main" id="{FB0868F1-C4E2-41D1-9314-2EA0A7DC8E3E}"/>
              </a:ext>
            </a:extLst>
          </p:cNvPr>
          <p:cNvSpPr>
            <a:spLocks noGrp="1"/>
          </p:cNvSpPr>
          <p:nvPr>
            <p:ph idx="1"/>
          </p:nvPr>
        </p:nvSpPr>
        <p:spPr/>
        <p:txBody>
          <a:bodyPr/>
          <a:lstStyle/>
          <a:p>
            <a:r>
              <a:rPr lang="en-US" dirty="0"/>
              <a:t>Preparing for ctcLink Go-Live</a:t>
            </a:r>
          </a:p>
          <a:p>
            <a:r>
              <a:rPr lang="en-US" dirty="0"/>
              <a:t>Month One</a:t>
            </a:r>
          </a:p>
          <a:p>
            <a:r>
              <a:rPr lang="en-US" dirty="0"/>
              <a:t>Month Two and Three</a:t>
            </a:r>
          </a:p>
          <a:p>
            <a:r>
              <a:rPr lang="en-US" dirty="0"/>
              <a:t>Institutionalizing ctcLink Project Management</a:t>
            </a:r>
          </a:p>
        </p:txBody>
      </p:sp>
      <p:sp>
        <p:nvSpPr>
          <p:cNvPr id="4" name="Slide Number Placeholder 3">
            <a:extLst>
              <a:ext uri="{FF2B5EF4-FFF2-40B4-BE49-F238E27FC236}">
                <a16:creationId xmlns:a16="http://schemas.microsoft.com/office/drawing/2014/main" id="{BE585777-5549-4A05-83D1-F361171FF078}"/>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1156383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Preparing for ctcLink Go-Live </a:t>
            </a:r>
          </a:p>
        </p:txBody>
      </p:sp>
      <p:sp>
        <p:nvSpPr>
          <p:cNvPr id="6" name="Content Placeholder 5">
            <a:extLst>
              <a:ext uri="{FF2B5EF4-FFF2-40B4-BE49-F238E27FC236}">
                <a16:creationId xmlns:a16="http://schemas.microsoft.com/office/drawing/2014/main" id="{51FDE666-FA3F-4B4A-A68A-57924F778948}"/>
              </a:ext>
            </a:extLst>
          </p:cNvPr>
          <p:cNvSpPr>
            <a:spLocks noGrp="1"/>
          </p:cNvSpPr>
          <p:nvPr>
            <p:ph idx="1"/>
          </p:nvPr>
        </p:nvSpPr>
        <p:spPr/>
        <p:txBody>
          <a:bodyPr/>
          <a:lstStyle/>
          <a:p>
            <a:r>
              <a:rPr lang="en-US" dirty="0"/>
              <a:t>Developing and testing three plans:</a:t>
            </a:r>
          </a:p>
          <a:p>
            <a:pPr lvl="1"/>
            <a:r>
              <a:rPr lang="en-US" dirty="0"/>
              <a:t>Training Plan</a:t>
            </a:r>
          </a:p>
          <a:p>
            <a:pPr lvl="1"/>
            <a:r>
              <a:rPr lang="en-US" dirty="0"/>
              <a:t>Local Triage and Support Management Plan</a:t>
            </a:r>
          </a:p>
          <a:p>
            <a:pPr lvl="1"/>
            <a:r>
              <a:rPr lang="en-US" dirty="0"/>
              <a:t>Security Plan</a:t>
            </a:r>
          </a:p>
          <a:p>
            <a:r>
              <a:rPr lang="en-US" dirty="0"/>
              <a:t>Planning for Closing Services and Opening in ctcLink</a:t>
            </a:r>
          </a:p>
          <a:p>
            <a:r>
              <a:rPr lang="en-US" dirty="0"/>
              <a:t>Planning the Go-Live Weekend</a:t>
            </a:r>
          </a:p>
          <a:p>
            <a:endParaRPr lang="en-US"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Tree>
    <p:extLst>
      <p:ext uri="{BB962C8B-B14F-4D97-AF65-F5344CB8AC3E}">
        <p14:creationId xmlns:p14="http://schemas.microsoft.com/office/powerpoint/2010/main" val="1378705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3D0D6-F217-4D92-B708-C2A75BB5B0D1}"/>
              </a:ext>
            </a:extLst>
          </p:cNvPr>
          <p:cNvSpPr>
            <a:spLocks noGrp="1"/>
          </p:cNvSpPr>
          <p:nvPr>
            <p:ph type="title"/>
          </p:nvPr>
        </p:nvSpPr>
        <p:spPr/>
        <p:txBody>
          <a:bodyPr/>
          <a:lstStyle/>
          <a:p>
            <a:r>
              <a:rPr lang="en-US" dirty="0"/>
              <a:t>Communication Methods</a:t>
            </a:r>
          </a:p>
        </p:txBody>
      </p:sp>
      <p:sp>
        <p:nvSpPr>
          <p:cNvPr id="3" name="Content Placeholder 2">
            <a:extLst>
              <a:ext uri="{FF2B5EF4-FFF2-40B4-BE49-F238E27FC236}">
                <a16:creationId xmlns:a16="http://schemas.microsoft.com/office/drawing/2014/main" id="{E2A951F2-58C6-471C-8512-6EDEE7ED936A}"/>
              </a:ext>
            </a:extLst>
          </p:cNvPr>
          <p:cNvSpPr>
            <a:spLocks noGrp="1"/>
          </p:cNvSpPr>
          <p:nvPr>
            <p:ph idx="1"/>
          </p:nvPr>
        </p:nvSpPr>
        <p:spPr/>
        <p:txBody>
          <a:bodyPr/>
          <a:lstStyle/>
          <a:p>
            <a:r>
              <a:rPr lang="en-US" dirty="0"/>
              <a:t>Website – latest information</a:t>
            </a:r>
          </a:p>
          <a:p>
            <a:r>
              <a:rPr lang="en-US" dirty="0"/>
              <a:t>Executive Sponsors – Email</a:t>
            </a:r>
          </a:p>
          <a:p>
            <a:r>
              <a:rPr lang="en-US" dirty="0"/>
              <a:t>Faculty to Faculty – Email, meetings, website</a:t>
            </a:r>
          </a:p>
          <a:p>
            <a:r>
              <a:rPr lang="en-US" dirty="0"/>
              <a:t>Supervisors to departments – Email, meetings, website</a:t>
            </a:r>
          </a:p>
          <a:p>
            <a:r>
              <a:rPr lang="en-US" dirty="0"/>
              <a:t>To Students – Canvas, Faculty members, Student Services, Email, Text, Robo Call,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4294BE4-B218-4695-AB27-06E9004036E2}"/>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3045422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420D5-7FCE-4DAB-B05A-D07457CA466B}"/>
              </a:ext>
            </a:extLst>
          </p:cNvPr>
          <p:cNvSpPr>
            <a:spLocks noGrp="1"/>
          </p:cNvSpPr>
          <p:nvPr>
            <p:ph type="title"/>
          </p:nvPr>
        </p:nvSpPr>
        <p:spPr>
          <a:xfrm>
            <a:off x="536860" y="1549936"/>
            <a:ext cx="8465626" cy="797070"/>
          </a:xfrm>
        </p:spPr>
        <p:txBody>
          <a:bodyPr/>
          <a:lstStyle/>
          <a:p>
            <a:r>
              <a:rPr lang="en-US" dirty="0"/>
              <a:t>Preparing: Messages to Communicate</a:t>
            </a:r>
          </a:p>
        </p:txBody>
      </p:sp>
      <p:sp>
        <p:nvSpPr>
          <p:cNvPr id="3" name="Content Placeholder 2">
            <a:extLst>
              <a:ext uri="{FF2B5EF4-FFF2-40B4-BE49-F238E27FC236}">
                <a16:creationId xmlns:a16="http://schemas.microsoft.com/office/drawing/2014/main" id="{078DBE28-984B-4FD7-85FD-324205827793}"/>
              </a:ext>
            </a:extLst>
          </p:cNvPr>
          <p:cNvSpPr>
            <a:spLocks noGrp="1"/>
          </p:cNvSpPr>
          <p:nvPr>
            <p:ph idx="1"/>
          </p:nvPr>
        </p:nvSpPr>
        <p:spPr/>
        <p:txBody>
          <a:bodyPr/>
          <a:lstStyle/>
          <a:p>
            <a:r>
              <a:rPr lang="en-US" dirty="0"/>
              <a:t>Communicating the three plans, especially the Training Plan and the Local Triage and Support Management Plan</a:t>
            </a:r>
          </a:p>
          <a:p>
            <a:r>
              <a:rPr lang="en-US" dirty="0"/>
              <a:t>What to expect at and after go-live—setting realistic expectations that the ctcLink system will not be perfect on the first day</a:t>
            </a:r>
          </a:p>
          <a:p>
            <a:r>
              <a:rPr lang="en-US" dirty="0"/>
              <a:t>The Go-Live Plan: Office/service closures, last days for transactions</a:t>
            </a:r>
          </a:p>
          <a:p>
            <a:r>
              <a:rPr lang="en-US" dirty="0"/>
              <a:t>Go-Live Readiness Decision</a:t>
            </a:r>
          </a:p>
          <a:p>
            <a:endParaRPr lang="en-US" dirty="0"/>
          </a:p>
        </p:txBody>
      </p:sp>
      <p:sp>
        <p:nvSpPr>
          <p:cNvPr id="4" name="Slide Number Placeholder 3">
            <a:extLst>
              <a:ext uri="{FF2B5EF4-FFF2-40B4-BE49-F238E27FC236}">
                <a16:creationId xmlns:a16="http://schemas.microsoft.com/office/drawing/2014/main" id="{E1FACC63-E3B6-403C-BAD4-792CE9575DFA}"/>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3895863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B0314-A36A-4362-9365-D37F1B5F3245}"/>
              </a:ext>
            </a:extLst>
          </p:cNvPr>
          <p:cNvSpPr>
            <a:spLocks noGrp="1"/>
          </p:cNvSpPr>
          <p:nvPr>
            <p:ph type="title"/>
          </p:nvPr>
        </p:nvSpPr>
        <p:spPr>
          <a:xfrm>
            <a:off x="536860" y="1549936"/>
            <a:ext cx="8607140" cy="797070"/>
          </a:xfrm>
        </p:spPr>
        <p:txBody>
          <a:bodyPr/>
          <a:lstStyle/>
          <a:p>
            <a:r>
              <a:rPr lang="en-US" dirty="0"/>
              <a:t>Month One: Live on CtcLink</a:t>
            </a:r>
          </a:p>
        </p:txBody>
      </p:sp>
      <p:sp>
        <p:nvSpPr>
          <p:cNvPr id="3" name="Content Placeholder 2">
            <a:extLst>
              <a:ext uri="{FF2B5EF4-FFF2-40B4-BE49-F238E27FC236}">
                <a16:creationId xmlns:a16="http://schemas.microsoft.com/office/drawing/2014/main" id="{89A1A495-15BD-4C7B-BA01-39A73F536E65}"/>
              </a:ext>
            </a:extLst>
          </p:cNvPr>
          <p:cNvSpPr>
            <a:spLocks noGrp="1"/>
          </p:cNvSpPr>
          <p:nvPr>
            <p:ph idx="1"/>
          </p:nvPr>
        </p:nvSpPr>
        <p:spPr>
          <a:xfrm>
            <a:off x="536860" y="2236249"/>
            <a:ext cx="8607140" cy="4485225"/>
          </a:xfrm>
        </p:spPr>
        <p:txBody>
          <a:bodyPr/>
          <a:lstStyle/>
          <a:p>
            <a:r>
              <a:rPr lang="en-US" dirty="0"/>
              <a:t>Two-week support sessions</a:t>
            </a:r>
          </a:p>
          <a:p>
            <a:r>
              <a:rPr lang="en-US" dirty="0"/>
              <a:t>Activating Account</a:t>
            </a:r>
          </a:p>
          <a:p>
            <a:r>
              <a:rPr lang="en-US" dirty="0"/>
              <a:t>Deciphering and Triaging Issues and Support</a:t>
            </a:r>
          </a:p>
          <a:p>
            <a:r>
              <a:rPr lang="en-US" dirty="0"/>
              <a:t>Assessing Functionality of Business Processes and Stabilizing ctcLink</a:t>
            </a:r>
          </a:p>
          <a:p>
            <a:r>
              <a:rPr lang="en-US" dirty="0"/>
              <a:t>Training and Workshops/Open Labs</a:t>
            </a:r>
          </a:p>
          <a:p>
            <a:r>
              <a:rPr lang="en-US" dirty="0"/>
              <a:t>Get Reporting and Supplemental Systems Working</a:t>
            </a:r>
          </a:p>
          <a:p>
            <a:r>
              <a:rPr lang="en-US" dirty="0"/>
              <a:t>Paying Tuition</a:t>
            </a:r>
          </a:p>
          <a:p>
            <a:r>
              <a:rPr lang="en-US" dirty="0"/>
              <a:t>STUMBLING AND LEARNING AND SUCCEEDING</a:t>
            </a:r>
          </a:p>
          <a:p>
            <a:endParaRPr lang="en-US" dirty="0"/>
          </a:p>
          <a:p>
            <a:endParaRPr lang="en-US" dirty="0"/>
          </a:p>
        </p:txBody>
      </p:sp>
      <p:sp>
        <p:nvSpPr>
          <p:cNvPr id="4" name="Slide Number Placeholder 3">
            <a:extLst>
              <a:ext uri="{FF2B5EF4-FFF2-40B4-BE49-F238E27FC236}">
                <a16:creationId xmlns:a16="http://schemas.microsoft.com/office/drawing/2014/main" id="{738055AA-BC37-4BE2-9C45-27D8C66A6EF6}"/>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902852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25C61-6560-4189-B75A-9EE26404D0A0}"/>
              </a:ext>
            </a:extLst>
          </p:cNvPr>
          <p:cNvSpPr>
            <a:spLocks noGrp="1"/>
          </p:cNvSpPr>
          <p:nvPr>
            <p:ph type="title"/>
          </p:nvPr>
        </p:nvSpPr>
        <p:spPr>
          <a:xfrm>
            <a:off x="536860" y="1549936"/>
            <a:ext cx="8607140" cy="797070"/>
          </a:xfrm>
        </p:spPr>
        <p:txBody>
          <a:bodyPr/>
          <a:lstStyle/>
          <a:p>
            <a:r>
              <a:rPr lang="en-US" dirty="0"/>
              <a:t>Month one: Communication Frequency</a:t>
            </a:r>
          </a:p>
        </p:txBody>
      </p:sp>
      <p:sp>
        <p:nvSpPr>
          <p:cNvPr id="3" name="Content Placeholder 2">
            <a:extLst>
              <a:ext uri="{FF2B5EF4-FFF2-40B4-BE49-F238E27FC236}">
                <a16:creationId xmlns:a16="http://schemas.microsoft.com/office/drawing/2014/main" id="{724C3562-9FD7-4F8B-8767-7D32885DD5DF}"/>
              </a:ext>
            </a:extLst>
          </p:cNvPr>
          <p:cNvSpPr>
            <a:spLocks noGrp="1"/>
          </p:cNvSpPr>
          <p:nvPr>
            <p:ph idx="1"/>
          </p:nvPr>
        </p:nvSpPr>
        <p:spPr/>
        <p:txBody>
          <a:bodyPr/>
          <a:lstStyle/>
          <a:p>
            <a:r>
              <a:rPr lang="en-US" dirty="0"/>
              <a:t>Messages every day for the first couple of weeks</a:t>
            </a:r>
          </a:p>
          <a:p>
            <a:r>
              <a:rPr lang="en-US" dirty="0"/>
              <a:t>Messages when new activities occur, such as account activation, grading, registering for the next term</a:t>
            </a:r>
          </a:p>
          <a:p>
            <a:endParaRPr lang="en-US" dirty="0"/>
          </a:p>
        </p:txBody>
      </p:sp>
      <p:sp>
        <p:nvSpPr>
          <p:cNvPr id="4" name="Slide Number Placeholder 3">
            <a:extLst>
              <a:ext uri="{FF2B5EF4-FFF2-40B4-BE49-F238E27FC236}">
                <a16:creationId xmlns:a16="http://schemas.microsoft.com/office/drawing/2014/main" id="{668E6E13-4EEB-4CFC-9AE9-85BF4EDABBC0}"/>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429125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D494F-C8C7-4831-8D3F-6499E10E62A7}"/>
              </a:ext>
            </a:extLst>
          </p:cNvPr>
          <p:cNvSpPr>
            <a:spLocks noGrp="1"/>
          </p:cNvSpPr>
          <p:nvPr>
            <p:ph type="title"/>
          </p:nvPr>
        </p:nvSpPr>
        <p:spPr>
          <a:xfrm>
            <a:off x="536860" y="1549936"/>
            <a:ext cx="8607140" cy="797070"/>
          </a:xfrm>
        </p:spPr>
        <p:txBody>
          <a:bodyPr/>
          <a:lstStyle/>
          <a:p>
            <a:r>
              <a:rPr lang="en-US" dirty="0"/>
              <a:t>Month One: Messages to Communicate</a:t>
            </a:r>
          </a:p>
        </p:txBody>
      </p:sp>
      <p:sp>
        <p:nvSpPr>
          <p:cNvPr id="3" name="Content Placeholder 2">
            <a:extLst>
              <a:ext uri="{FF2B5EF4-FFF2-40B4-BE49-F238E27FC236}">
                <a16:creationId xmlns:a16="http://schemas.microsoft.com/office/drawing/2014/main" id="{0AE0C672-1875-4B23-91C7-A679EF53148D}"/>
              </a:ext>
            </a:extLst>
          </p:cNvPr>
          <p:cNvSpPr>
            <a:spLocks noGrp="1"/>
          </p:cNvSpPr>
          <p:nvPr>
            <p:ph idx="1"/>
          </p:nvPr>
        </p:nvSpPr>
        <p:spPr>
          <a:xfrm>
            <a:off x="536860" y="2415154"/>
            <a:ext cx="8336975" cy="4068771"/>
          </a:xfrm>
        </p:spPr>
        <p:txBody>
          <a:bodyPr/>
          <a:lstStyle/>
          <a:p>
            <a:r>
              <a:rPr lang="en-US" dirty="0"/>
              <a:t>Timeline of what to expect</a:t>
            </a:r>
          </a:p>
          <a:p>
            <a:r>
              <a:rPr lang="en-US" dirty="0"/>
              <a:t>Account Activation (write down ctcLink ID)</a:t>
            </a:r>
          </a:p>
          <a:p>
            <a:r>
              <a:rPr lang="en-US" dirty="0"/>
              <a:t>How to find solutions to issues (including security)</a:t>
            </a:r>
          </a:p>
          <a:p>
            <a:r>
              <a:rPr lang="en-US" dirty="0"/>
              <a:t>Patience and Compassion</a:t>
            </a:r>
          </a:p>
          <a:p>
            <a:r>
              <a:rPr lang="en-US" dirty="0"/>
              <a:t>Training and Workshops</a:t>
            </a:r>
          </a:p>
          <a:p>
            <a:r>
              <a:rPr lang="en-US" dirty="0"/>
              <a:t>Summaries of progress and outstanding issues</a:t>
            </a:r>
          </a:p>
          <a:p>
            <a:r>
              <a:rPr lang="en-US" dirty="0"/>
              <a:t>Planned outages, especially for other deployment groups and sub-deployment groups</a:t>
            </a:r>
          </a:p>
          <a:p>
            <a:endParaRPr lang="en-US" dirty="0"/>
          </a:p>
          <a:p>
            <a:endParaRPr lang="en-US" dirty="0"/>
          </a:p>
        </p:txBody>
      </p:sp>
      <p:sp>
        <p:nvSpPr>
          <p:cNvPr id="4" name="Slide Number Placeholder 3">
            <a:extLst>
              <a:ext uri="{FF2B5EF4-FFF2-40B4-BE49-F238E27FC236}">
                <a16:creationId xmlns:a16="http://schemas.microsoft.com/office/drawing/2014/main" id="{6C495EDB-47EE-4886-A009-BD4AAC49596E}"/>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859942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5A5D5-9700-4641-A28C-C39E4FF9E3AB}"/>
              </a:ext>
            </a:extLst>
          </p:cNvPr>
          <p:cNvSpPr>
            <a:spLocks noGrp="1"/>
          </p:cNvSpPr>
          <p:nvPr>
            <p:ph type="title"/>
          </p:nvPr>
        </p:nvSpPr>
        <p:spPr/>
        <p:txBody>
          <a:bodyPr/>
          <a:lstStyle/>
          <a:p>
            <a:r>
              <a:rPr lang="en-US" dirty="0"/>
              <a:t>Month two &amp; three: Live on ctcLink</a:t>
            </a:r>
          </a:p>
        </p:txBody>
      </p:sp>
      <p:sp>
        <p:nvSpPr>
          <p:cNvPr id="3" name="Content Placeholder 2">
            <a:extLst>
              <a:ext uri="{FF2B5EF4-FFF2-40B4-BE49-F238E27FC236}">
                <a16:creationId xmlns:a16="http://schemas.microsoft.com/office/drawing/2014/main" id="{98F5BB12-6A94-47A6-A670-858F5E529AB8}"/>
              </a:ext>
            </a:extLst>
          </p:cNvPr>
          <p:cNvSpPr>
            <a:spLocks noGrp="1"/>
          </p:cNvSpPr>
          <p:nvPr>
            <p:ph idx="1"/>
          </p:nvPr>
        </p:nvSpPr>
        <p:spPr/>
        <p:txBody>
          <a:bodyPr/>
          <a:lstStyle/>
          <a:p>
            <a:r>
              <a:rPr lang="en-US" dirty="0"/>
              <a:t>Assessing and stabilizing ctcLink</a:t>
            </a:r>
          </a:p>
          <a:p>
            <a:r>
              <a:rPr lang="en-US" dirty="0"/>
              <a:t>Continuing to learn the system (from others)</a:t>
            </a:r>
          </a:p>
          <a:p>
            <a:r>
              <a:rPr lang="en-US" dirty="0"/>
              <a:t>Reinforcing the change</a:t>
            </a:r>
          </a:p>
          <a:p>
            <a:r>
              <a:rPr lang="en-US" dirty="0"/>
              <a:t>Training and support management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FF15FC8-D3D8-468B-B53E-675DC6EB6A71}"/>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3749233776"/>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M Summit template" id="{EE425FB9-0C9C-4D13-B2EF-D2271E2B41FD}" vid="{B88A3749-B9BF-4A93-9261-0DBC493225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2A5CED41BDE94589257E02C55D5331" ma:contentTypeVersion="4" ma:contentTypeDescription="Create a new document." ma:contentTypeScope="" ma:versionID="2a79bd4c063d228a0fdd2e4f400cb508">
  <xsd:schema xmlns:xsd="http://www.w3.org/2001/XMLSchema" xmlns:xs="http://www.w3.org/2001/XMLSchema" xmlns:p="http://schemas.microsoft.com/office/2006/metadata/properties" xmlns:ns3="082f261c-e00e-4b84-aab3-93da465717c2" targetNamespace="http://schemas.microsoft.com/office/2006/metadata/properties" ma:root="true" ma:fieldsID="c5b77694429c8b32204c6a9201753bd4" ns3:_="">
    <xsd:import namespace="082f261c-e00e-4b84-aab3-93da465717c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2f261c-e00e-4b84-aab3-93da465717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B9CE76-B0EB-4C8C-8FDF-3B9EA94175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2f261c-e00e-4b84-aab3-93da465717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A79F04-4403-4038-BEAC-654037707E52}">
  <ds:schemaRefs>
    <ds:schemaRef ds:uri="http://purl.org/dc/elements/1.1/"/>
    <ds:schemaRef ds:uri="http://www.w3.org/XML/1998/namespace"/>
    <ds:schemaRef ds:uri="http://schemas.microsoft.com/office/2006/documentManagement/types"/>
    <ds:schemaRef ds:uri="http://purl.org/dc/dcmitype/"/>
    <ds:schemaRef ds:uri="082f261c-e00e-4b84-aab3-93da465717c2"/>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1A12B45D-06A9-48FB-A785-0421146DFE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PM Summit template</Template>
  <TotalTime>11193</TotalTime>
  <Words>462</Words>
  <Application>Microsoft Office PowerPoint</Application>
  <PresentationFormat>On-screen Show (4:3)</PresentationFormat>
  <Paragraphs>75</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Franklin Gothic Book</vt:lpstr>
      <vt:lpstr>Franklin Gothic Medium</vt:lpstr>
      <vt:lpstr>Office Theme</vt:lpstr>
      <vt:lpstr>ctcLink Planning Guide 90 Day Post Go-Live for communications/comms leads/pios</vt:lpstr>
      <vt:lpstr>ctcLink Post Go-Live Content </vt:lpstr>
      <vt:lpstr>Preparing for ctcLink Go-Live </vt:lpstr>
      <vt:lpstr>Communication Methods</vt:lpstr>
      <vt:lpstr>Preparing: Messages to Communicate</vt:lpstr>
      <vt:lpstr>Month One: Live on CtcLink</vt:lpstr>
      <vt:lpstr>Month one: Communication Frequency</vt:lpstr>
      <vt:lpstr>Month One: Messages to Communicate</vt:lpstr>
      <vt:lpstr>Month two &amp; three: Live on ctcLink</vt:lpstr>
      <vt:lpstr>Month 2 &amp; 3: Messages to Communicate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focused presentation for first 90 days</dc:title>
  <dc:subject>Communications for the first 90 days live on ctcLink </dc:subject>
  <dc:creator>Sherry Nelson</dc:creator>
  <cp:lastModifiedBy>Sherry Nelson</cp:lastModifiedBy>
  <cp:revision>452</cp:revision>
  <dcterms:created xsi:type="dcterms:W3CDTF">2019-04-26T18:44:56Z</dcterms:created>
  <dcterms:modified xsi:type="dcterms:W3CDTF">2021-07-28T20:50:01Z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0x010100C72A5CED41BDE94589257E02C55D5331</vt:lpwstr>
  </property>
  <property fmtid="{D5CDD505-2E9C-101B-9397-08002B2CF9AE}" pid="3" name="_dlc_DocIdItemGuid">
    <vt:lpwstr>7ff476bc-ac88-4604-9168-c48c069949f0</vt:lpwstr>
  </property>
</Properties>
</file>