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6" r:id="rId5"/>
    <p:sldMasterId id="2147483949" r:id="rId6"/>
  </p:sldMasterIdLst>
  <p:notesMasterIdLst>
    <p:notesMasterId r:id="rId31"/>
  </p:notesMasterIdLst>
  <p:handoutMasterIdLst>
    <p:handoutMasterId r:id="rId32"/>
  </p:handoutMasterIdLst>
  <p:sldIdLst>
    <p:sldId id="586" r:id="rId7"/>
    <p:sldId id="601" r:id="rId8"/>
    <p:sldId id="587" r:id="rId9"/>
    <p:sldId id="611" r:id="rId10"/>
    <p:sldId id="588" r:id="rId11"/>
    <p:sldId id="589" r:id="rId12"/>
    <p:sldId id="602" r:id="rId13"/>
    <p:sldId id="591" r:id="rId14"/>
    <p:sldId id="603" r:id="rId15"/>
    <p:sldId id="595" r:id="rId16"/>
    <p:sldId id="604" r:id="rId17"/>
    <p:sldId id="590" r:id="rId18"/>
    <p:sldId id="605" r:id="rId19"/>
    <p:sldId id="607" r:id="rId20"/>
    <p:sldId id="609" r:id="rId21"/>
    <p:sldId id="606" r:id="rId22"/>
    <p:sldId id="612" r:id="rId23"/>
    <p:sldId id="613" r:id="rId24"/>
    <p:sldId id="614" r:id="rId25"/>
    <p:sldId id="615" r:id="rId26"/>
    <p:sldId id="616" r:id="rId27"/>
    <p:sldId id="617" r:id="rId28"/>
    <p:sldId id="621" r:id="rId29"/>
    <p:sldId id="622" r:id="rId3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Campbell" initials="CC" lastIdx="1" clrIdx="0">
    <p:extLst>
      <p:ext uri="{19B8F6BF-5375-455C-9EA6-DF929625EA0E}">
        <p15:presenceInfo xmlns:p15="http://schemas.microsoft.com/office/powerpoint/2012/main" userId="S-1-5-21-2162954678-3364338229-3037977907-85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A219"/>
    <a:srgbClr val="FFA725"/>
    <a:srgbClr val="FFAC33"/>
    <a:srgbClr val="00DA63"/>
    <a:srgbClr val="00E266"/>
    <a:srgbClr val="C6D9F0"/>
    <a:srgbClr val="000000"/>
    <a:srgbClr val="00990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25" autoAdjust="0"/>
    <p:restoredTop sz="95000" autoAdjust="0"/>
  </p:normalViewPr>
  <p:slideViewPr>
    <p:cSldViewPr snapToGrid="0">
      <p:cViewPr varScale="1">
        <p:scale>
          <a:sx n="57" d="100"/>
          <a:sy n="57" d="100"/>
        </p:scale>
        <p:origin x="1122" y="60"/>
      </p:cViewPr>
      <p:guideLst/>
    </p:cSldViewPr>
  </p:slideViewPr>
  <p:notesTextViewPr>
    <p:cViewPr>
      <p:scale>
        <a:sx n="3" d="2"/>
        <a:sy n="3" d="2"/>
      </p:scale>
      <p:origin x="0" y="0"/>
    </p:cViewPr>
  </p:notesTextViewPr>
  <p:sorterViewPr>
    <p:cViewPr>
      <p:scale>
        <a:sx n="100" d="100"/>
        <a:sy n="100" d="100"/>
      </p:scale>
      <p:origin x="0" y="-1324"/>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2/11/2020</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2/11/2020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4188625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FE0DD59-4F64-4FB2-AC86-5D7C2F153175}" type="slidenum">
              <a:rPr lang="en-US" altLang="en-US" smtClean="0"/>
              <a:pPr>
                <a:defRPr/>
              </a:pPr>
              <a:t>‹#›</a:t>
            </a:fld>
            <a:r>
              <a:rPr lang="en-US" altLang="en-US" dirty="0"/>
              <a:t> -</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35838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FE0DD59-4F64-4FB2-AC86-5D7C2F153175}" type="slidenum">
              <a:rPr lang="en-US" altLang="en-US" smtClean="0"/>
              <a:pPr>
                <a:defRPr/>
              </a:pPr>
              <a:t>‹#›</a:t>
            </a:fld>
            <a:r>
              <a:rPr lang="en-US" altLang="en-US" dirty="0"/>
              <a:t> </a:t>
            </a:r>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61878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p:nvSpPr>
        <p:spPr>
          <a:xfrm>
            <a:off x="1454322" y="6445499"/>
            <a:ext cx="3784962" cy="207749"/>
          </a:xfrm>
          <a:prstGeom prst="rect">
            <a:avLst/>
          </a:prstGeom>
          <a:noFill/>
        </p:spPr>
        <p:txBody>
          <a:bodyPr wrap="square" rtlCol="0">
            <a:spAutoFit/>
          </a:bodyPr>
          <a:lstStyle/>
          <a:p>
            <a:r>
              <a:rPr lang="en-US" sz="750" b="0" i="1" kern="1200" dirty="0">
                <a:solidFill>
                  <a:schemeClr val="bg1">
                    <a:lumMod val="50000"/>
                  </a:schemeClr>
                </a:solidFill>
                <a:effectLst/>
                <a:latin typeface="+mn-lt"/>
                <a:ea typeface="+mn-ea"/>
                <a:cs typeface="+mn-cs"/>
              </a:rPr>
              <a:t>Except where otherwise noted, this work is licensed under </a:t>
            </a:r>
            <a:r>
              <a:rPr lang="en-US" sz="750" b="0" i="1" u="sng" kern="1200" dirty="0">
                <a:solidFill>
                  <a:schemeClr val="tx1"/>
                </a:solidFill>
                <a:effectLst/>
                <a:latin typeface="+mn-lt"/>
                <a:ea typeface="+mn-ea"/>
                <a:cs typeface="+mn-cs"/>
              </a:rPr>
              <a:t>CC BY 4.0</a:t>
            </a:r>
            <a:r>
              <a:rPr lang="en-US" sz="750" b="0" i="1" dirty="0">
                <a:solidFill>
                  <a:schemeClr val="bg1">
                    <a:lumMod val="50000"/>
                  </a:schemeClr>
                </a:solidFill>
                <a:latin typeface="+mn-lt"/>
              </a:rPr>
              <a:t>.</a:t>
            </a:r>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919687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49669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397099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r>
              <a:rPr lang="en-US" altLang="en-US" dirty="0"/>
              <a:t>- </a:t>
            </a:r>
            <a:fld id="{A0548EF2-EA9B-4634-B53D-DC4EC5D1B8C0}" type="slidenum">
              <a:rPr lang="en-US" altLang="en-US" smtClean="0"/>
              <a:pPr>
                <a:defRPr/>
              </a:pPr>
              <a:t>‹#›</a:t>
            </a:fld>
            <a:r>
              <a:rPr lang="en-US" altLang="en-US" dirty="0"/>
              <a:t> -</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288476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0763F51D-237F-4A41-B13F-6D660656DDED}" type="slidenum">
              <a:rPr lang="en-US" altLang="en-US" smtClean="0"/>
              <a:pPr>
                <a:defRPr/>
              </a:pPr>
              <a:t>‹#›</a:t>
            </a:fld>
            <a:r>
              <a:rPr lang="en-US" altLang="en-US" dirty="0"/>
              <a:t> -</a:t>
            </a: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3075369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D210A2C9-C989-4BA4-A9E0-166F3D2E2DAA}" type="slidenum">
              <a:rPr lang="en-US" altLang="en-US" smtClean="0"/>
              <a:pPr>
                <a:defRPr/>
              </a:pPr>
              <a:t>‹#›</a:t>
            </a:fld>
            <a:r>
              <a:rPr lang="en-US" altLang="en-US" dirty="0"/>
              <a:t> -</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59934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61D94705-B0F2-4340-9C2D-C3BB64BE50EC}" type="slidenum">
              <a:rPr lang="en-US" altLang="en-US" smtClean="0"/>
              <a:pPr>
                <a:defRPr/>
              </a:pPr>
              <a:t>‹#›</a:t>
            </a:fld>
            <a:r>
              <a:rPr lang="en-US" altLang="en-US" dirty="0"/>
              <a:t> -</a:t>
            </a:r>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4420646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2F83422-1C7D-46BC-B6D3-DAD74CB8A49D}" type="slidenum">
              <a:rPr lang="en-US" altLang="en-US" smtClean="0"/>
              <a:pPr>
                <a:defRPr/>
              </a:pPr>
              <a:t>‹#›</a:t>
            </a:fld>
            <a:r>
              <a:rPr lang="en-US" altLang="en-US" dirty="0"/>
              <a:t> -</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008965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r>
              <a:rPr lang="en-US" altLang="en-US" dirty="0"/>
              <a:t>- </a:t>
            </a:r>
            <a:fld id="{A0548EF2-EA9B-4634-B53D-DC4EC5D1B8C0}" type="slidenum">
              <a:rPr lang="en-US" altLang="en-US" smtClean="0"/>
              <a:pPr>
                <a:defRPr/>
              </a:pPr>
              <a:t>‹#›</a:t>
            </a:fld>
            <a:r>
              <a:rPr lang="en-US" altLang="en-US" dirty="0"/>
              <a:t> -</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674118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9BB6F021-1763-4D57-88DB-431EE8B01F7C}" type="slidenum">
              <a:rPr lang="en-US" altLang="en-US" smtClean="0"/>
              <a:pPr>
                <a:defRPr/>
              </a:pPr>
              <a:t>‹#›</a:t>
            </a:fld>
            <a:r>
              <a:rPr lang="en-US" altLang="en-US" dirty="0"/>
              <a:t> -</a:t>
            </a: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6767588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76F7E092-52DC-4191-84E8-2FA3DCE7005A}" type="slidenum">
              <a:rPr lang="en-US" altLang="en-US" smtClean="0"/>
              <a:pPr>
                <a:defRPr/>
              </a:pPr>
              <a:t>‹#›</a:t>
            </a:fld>
            <a:r>
              <a:rPr lang="en-US" altLang="en-US" dirty="0"/>
              <a:t> -</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860220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FE0DD59-4F64-4FB2-AC86-5D7C2F153175}" type="slidenum">
              <a:rPr lang="en-US" altLang="en-US" smtClean="0"/>
              <a:pPr>
                <a:defRPr/>
              </a:pPr>
              <a:t>‹#›</a:t>
            </a:fld>
            <a:r>
              <a:rPr lang="en-US" altLang="en-US" dirty="0"/>
              <a:t> -</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5916560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FE0DD59-4F64-4FB2-AC86-5D7C2F153175}" type="slidenum">
              <a:rPr lang="en-US" altLang="en-US" smtClean="0"/>
              <a:pPr>
                <a:defRPr/>
              </a:pPr>
              <a:t>‹#›</a:t>
            </a:fld>
            <a:r>
              <a:rPr lang="en-US" altLang="en-US" dirty="0"/>
              <a:t> -</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4237867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lank ">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FE0DD59-4F64-4FB2-AC86-5D7C2F153175}" type="slidenum">
              <a:rPr lang="en-US" altLang="en-US" smtClean="0"/>
              <a:pPr>
                <a:defRPr/>
              </a:pPr>
              <a:t>‹#›</a:t>
            </a:fld>
            <a:r>
              <a:rPr lang="en-US" altLang="en-US" dirty="0"/>
              <a:t> -</a:t>
            </a:r>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909935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p:nvSpPr>
        <p:spPr>
          <a:xfrm>
            <a:off x="1454322" y="6445499"/>
            <a:ext cx="3784962" cy="207749"/>
          </a:xfrm>
          <a:prstGeom prst="rect">
            <a:avLst/>
          </a:prstGeom>
          <a:noFill/>
        </p:spPr>
        <p:txBody>
          <a:bodyPr wrap="square" rtlCol="0">
            <a:spAutoFit/>
          </a:bodyPr>
          <a:lstStyle/>
          <a:p>
            <a:r>
              <a:rPr lang="en-US" sz="750" b="0" i="1" kern="1200" dirty="0">
                <a:solidFill>
                  <a:schemeClr val="bg1">
                    <a:lumMod val="50000"/>
                  </a:schemeClr>
                </a:solidFill>
                <a:effectLst/>
                <a:latin typeface="+mn-lt"/>
                <a:ea typeface="+mn-ea"/>
                <a:cs typeface="+mn-cs"/>
              </a:rPr>
              <a:t>Except where otherwise noted, this work is licensed under </a:t>
            </a:r>
            <a:r>
              <a:rPr lang="en-US" sz="750" b="0" i="1" u="sng" kern="1200" dirty="0">
                <a:solidFill>
                  <a:schemeClr val="tx1"/>
                </a:solidFill>
                <a:effectLst/>
                <a:latin typeface="+mn-lt"/>
                <a:ea typeface="+mn-ea"/>
                <a:cs typeface="+mn-cs"/>
              </a:rPr>
              <a:t>CC BY 4.0</a:t>
            </a:r>
            <a:r>
              <a:rPr lang="en-US" sz="750" b="0" i="1" dirty="0">
                <a:solidFill>
                  <a:schemeClr val="bg1">
                    <a:lumMod val="50000"/>
                  </a:schemeClr>
                </a:solidFill>
                <a:latin typeface="+mn-lt"/>
              </a:rPr>
              <a:t>.</a:t>
            </a:r>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105709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0763F51D-237F-4A41-B13F-6D660656DDED}" type="slidenum">
              <a:rPr lang="en-US" altLang="en-US" smtClean="0"/>
              <a:pPr>
                <a:defRPr/>
              </a:pPr>
              <a:t>‹#›</a:t>
            </a:fld>
            <a:r>
              <a:rPr lang="en-US" altLang="en-US" dirty="0"/>
              <a:t> -</a:t>
            </a: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6628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D210A2C9-C989-4BA4-A9E0-166F3D2E2DAA}" type="slidenum">
              <a:rPr lang="en-US" altLang="en-US" smtClean="0"/>
              <a:pPr>
                <a:defRPr/>
              </a:pPr>
              <a:t>‹#›</a:t>
            </a:fld>
            <a:r>
              <a:rPr lang="en-US" altLang="en-US" dirty="0"/>
              <a:t> -</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13315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61D94705-B0F2-4340-9C2D-C3BB64BE50EC}" type="slidenum">
              <a:rPr lang="en-US" altLang="en-US" smtClean="0"/>
              <a:pPr>
                <a:defRPr/>
              </a:pPr>
              <a:t>‹#›</a:t>
            </a:fld>
            <a:r>
              <a:rPr lang="en-US" altLang="en-US" dirty="0"/>
              <a:t> -</a:t>
            </a:r>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85550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2F83422-1C7D-46BC-B6D3-DAD74CB8A49D}" type="slidenum">
              <a:rPr lang="en-US" altLang="en-US" smtClean="0"/>
              <a:pPr>
                <a:defRPr/>
              </a:pPr>
              <a:t>‹#›</a:t>
            </a:fld>
            <a:r>
              <a:rPr lang="en-US" altLang="en-US" dirty="0"/>
              <a:t> -</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401105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9BB6F021-1763-4D57-88DB-431EE8B01F7C}" type="slidenum">
              <a:rPr lang="en-US" altLang="en-US" smtClean="0"/>
              <a:pPr>
                <a:defRPr/>
              </a:pPr>
              <a:t>‹#›</a:t>
            </a:fld>
            <a:r>
              <a:rPr lang="en-US" altLang="en-US" dirty="0"/>
              <a:t> -</a:t>
            </a: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90756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76F7E092-52DC-4191-84E8-2FA3DCE7005A}" type="slidenum">
              <a:rPr lang="en-US" altLang="en-US" smtClean="0"/>
              <a:pPr>
                <a:defRPr/>
              </a:pPr>
              <a:t>‹#›</a:t>
            </a:fld>
            <a:r>
              <a:rPr lang="en-US" altLang="en-US" dirty="0"/>
              <a:t> -</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30312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pPr>
              <a:defRPr/>
            </a:pPr>
            <a:r>
              <a:rPr lang="en-US" altLang="en-US" dirty="0"/>
              <a:t>- </a:t>
            </a:r>
            <a:fld id="{8FE0DD59-4F64-4FB2-AC86-5D7C2F153175}" type="slidenum">
              <a:rPr lang="en-US" altLang="en-US" smtClean="0"/>
              <a:pPr>
                <a:defRPr/>
              </a:pPr>
              <a:t>‹#›</a:t>
            </a:fld>
            <a:r>
              <a:rPr lang="en-US" altLang="en-US" dirty="0"/>
              <a:t> -</a:t>
            </a: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1868511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1414825"/>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48" r:id="rId12"/>
    <p:sldLayoutId id="2147483962"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0255953"/>
      </p:ext>
    </p:extLst>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 id="214748396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 Id="rId4" Type="http://schemas.openxmlformats.org/officeDocument/2006/relationships/hyperlink" Target="http://www.nicabm.com/trauma2013/trauma2013-post/"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39CAF-F2AB-4C56-BB94-7BB023C579B9}"/>
              </a:ext>
            </a:extLst>
          </p:cNvPr>
          <p:cNvSpPr>
            <a:spLocks noGrp="1"/>
          </p:cNvSpPr>
          <p:nvPr>
            <p:ph type="title"/>
          </p:nvPr>
        </p:nvSpPr>
        <p:spPr>
          <a:xfrm>
            <a:off x="403512" y="4047372"/>
            <a:ext cx="8336975" cy="619269"/>
          </a:xfrm>
        </p:spPr>
        <p:txBody>
          <a:bodyPr anchor="t"/>
          <a:lstStyle/>
          <a:p>
            <a:r>
              <a:rPr lang="en-US" sz="4000" dirty="0"/>
              <a:t>DG3 gate 5: college readiness </a:t>
            </a:r>
          </a:p>
        </p:txBody>
      </p:sp>
      <p:sp>
        <p:nvSpPr>
          <p:cNvPr id="3" name="Subtitle 2">
            <a:extLst>
              <a:ext uri="{FF2B5EF4-FFF2-40B4-BE49-F238E27FC236}">
                <a16:creationId xmlns:a16="http://schemas.microsoft.com/office/drawing/2014/main" id="{BFB612F2-0AB8-48BB-A80E-03E7DD689DB5}"/>
              </a:ext>
            </a:extLst>
          </p:cNvPr>
          <p:cNvSpPr>
            <a:spLocks noGrp="1"/>
          </p:cNvSpPr>
          <p:nvPr>
            <p:ph type="subTitle" idx="1"/>
          </p:nvPr>
        </p:nvSpPr>
        <p:spPr>
          <a:xfrm>
            <a:off x="439358" y="4666641"/>
            <a:ext cx="8362449" cy="548155"/>
          </a:xfrm>
        </p:spPr>
        <p:txBody>
          <a:bodyPr/>
          <a:lstStyle/>
          <a:p>
            <a:r>
              <a:rPr lang="en-US" sz="2400" dirty="0"/>
              <a:t>REVIEW AND DISCUSSION</a:t>
            </a:r>
          </a:p>
        </p:txBody>
      </p:sp>
      <p:sp>
        <p:nvSpPr>
          <p:cNvPr id="4" name="Text Placeholder 3">
            <a:extLst>
              <a:ext uri="{FF2B5EF4-FFF2-40B4-BE49-F238E27FC236}">
                <a16:creationId xmlns:a16="http://schemas.microsoft.com/office/drawing/2014/main" id="{76986E81-AE50-4EF8-ADCD-D2EEBE7F128E}"/>
              </a:ext>
            </a:extLst>
          </p:cNvPr>
          <p:cNvSpPr>
            <a:spLocks noGrp="1"/>
          </p:cNvSpPr>
          <p:nvPr>
            <p:ph type="body" sz="quarter" idx="10"/>
          </p:nvPr>
        </p:nvSpPr>
        <p:spPr>
          <a:xfrm>
            <a:off x="439358" y="5360000"/>
            <a:ext cx="7466702" cy="1055314"/>
          </a:xfrm>
        </p:spPr>
        <p:txBody>
          <a:bodyPr anchor="t"/>
          <a:lstStyle/>
          <a:p>
            <a:r>
              <a:rPr lang="en-US" dirty="0"/>
              <a:t>ctcLink Steering Committee</a:t>
            </a:r>
          </a:p>
          <a:p>
            <a:r>
              <a:rPr lang="en-US" dirty="0"/>
              <a:t>February 11, 2020</a:t>
            </a:r>
          </a:p>
        </p:txBody>
      </p:sp>
    </p:spTree>
    <p:extLst>
      <p:ext uri="{BB962C8B-B14F-4D97-AF65-F5344CB8AC3E}">
        <p14:creationId xmlns:p14="http://schemas.microsoft.com/office/powerpoint/2010/main" val="175258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39199138"/>
              </p:ext>
            </p:extLst>
          </p:nvPr>
        </p:nvGraphicFramePr>
        <p:xfrm>
          <a:off x="256477" y="178421"/>
          <a:ext cx="8617358" cy="6417407"/>
        </p:xfrm>
        <a:graphic>
          <a:graphicData uri="http://schemas.openxmlformats.org/drawingml/2006/table">
            <a:tbl>
              <a:tblPr/>
              <a:tblGrid>
                <a:gridCol w="1284331">
                  <a:extLst>
                    <a:ext uri="{9D8B030D-6E8A-4147-A177-3AD203B41FA5}">
                      <a16:colId xmlns:a16="http://schemas.microsoft.com/office/drawing/2014/main" val="3876457482"/>
                    </a:ext>
                  </a:extLst>
                </a:gridCol>
                <a:gridCol w="3415771">
                  <a:extLst>
                    <a:ext uri="{9D8B030D-6E8A-4147-A177-3AD203B41FA5}">
                      <a16:colId xmlns:a16="http://schemas.microsoft.com/office/drawing/2014/main" val="3451086958"/>
                    </a:ext>
                  </a:extLst>
                </a:gridCol>
                <a:gridCol w="3917256">
                  <a:extLst>
                    <a:ext uri="{9D8B030D-6E8A-4147-A177-3AD203B41FA5}">
                      <a16:colId xmlns:a16="http://schemas.microsoft.com/office/drawing/2014/main" val="3651901074"/>
                    </a:ext>
                  </a:extLst>
                </a:gridCol>
              </a:tblGrid>
              <a:tr h="309271">
                <a:tc>
                  <a:txBody>
                    <a:bodyPr/>
                    <a:lstStyle/>
                    <a:p>
                      <a:pPr rtl="0" fontAlgn="b"/>
                      <a:r>
                        <a:rPr lang="en-US" sz="1200" b="1" dirty="0">
                          <a:solidFill>
                            <a:srgbClr val="000000"/>
                          </a:solidFill>
                          <a:effectLst/>
                          <a:latin typeface="Roboto"/>
                        </a:rPr>
                        <a:t>OLYMPIC</a:t>
                      </a:r>
                    </a:p>
                  </a:txBody>
                  <a:tcPr marL="4842" marR="4842" marT="3228" marB="3228"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1" dirty="0">
                          <a:solidFill>
                            <a:srgbClr val="000000"/>
                          </a:solidFill>
                          <a:effectLst/>
                          <a:latin typeface="Roboto"/>
                        </a:rPr>
                        <a:t>Comments </a:t>
                      </a:r>
                    </a:p>
                  </a:txBody>
                  <a:tcPr marL="4842" marR="4842" marT="3228" marB="3228"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1" dirty="0">
                          <a:solidFill>
                            <a:srgbClr val="000000"/>
                          </a:solidFill>
                          <a:effectLst/>
                          <a:latin typeface="Roboto"/>
                        </a:rPr>
                        <a:t>Mitigation Plan</a:t>
                      </a:r>
                    </a:p>
                  </a:txBody>
                  <a:tcPr marL="4842" marR="4842" marT="3228" marB="3228"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92720209"/>
                  </a:ext>
                </a:extLst>
              </a:tr>
              <a:tr h="328145">
                <a:tc>
                  <a:txBody>
                    <a:bodyPr/>
                    <a:lstStyle/>
                    <a:p>
                      <a:pPr rtl="0" fontAlgn="ctr"/>
                      <a:r>
                        <a:rPr lang="en-US" sz="1100" b="0" dirty="0">
                          <a:solidFill>
                            <a:srgbClr val="000000"/>
                          </a:solidFill>
                          <a:effectLst/>
                          <a:latin typeface="Roboto"/>
                        </a:rPr>
                        <a:t>Data:</a:t>
                      </a:r>
                    </a:p>
                  </a:txBody>
                  <a:tcPr marL="4842" marR="4842" marT="3228" marB="3228" anchor="ctr">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ctr"/>
                      <a:r>
                        <a:rPr lang="en-US" sz="1100" b="0" dirty="0">
                          <a:solidFill>
                            <a:srgbClr val="000000"/>
                          </a:solidFill>
                          <a:effectLst/>
                          <a:latin typeface="Roboto"/>
                        </a:rPr>
                        <a:t>Completed Cycle 4, OTM tickets created. Data Quality has improved with each cycle.</a:t>
                      </a:r>
                    </a:p>
                  </a:txBody>
                  <a:tcPr marL="4842" marR="4842" marT="3228" marB="3228" anchor="ctr">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ctr"/>
                      <a:r>
                        <a:rPr lang="en-US" sz="1100" b="0" dirty="0">
                          <a:solidFill>
                            <a:srgbClr val="000000"/>
                          </a:solidFill>
                          <a:effectLst/>
                          <a:latin typeface="Roboto"/>
                        </a:rPr>
                        <a:t>Some open OTM tickets.</a:t>
                      </a:r>
                    </a:p>
                    <a:p>
                      <a:pPr rtl="0" fontAlgn="ctr"/>
                      <a:endParaRPr lang="en-US" sz="1100" b="0" dirty="0">
                        <a:solidFill>
                          <a:srgbClr val="000000"/>
                        </a:solidFill>
                        <a:effectLst/>
                        <a:latin typeface="Roboto"/>
                      </a:endParaRPr>
                    </a:p>
                  </a:txBody>
                  <a:tcPr marL="4842" marR="4842" marT="3228" marB="3228" anchor="ctr">
                    <a:lnL>
                      <a:noFill/>
                    </a:lnL>
                    <a:lnR>
                      <a:noFill/>
                    </a:lnR>
                    <a:lnT w="15240" cap="flat" cmpd="sng" algn="ctr">
                      <a:solidFill>
                        <a:srgbClr val="D9D9D9"/>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2317302805"/>
                  </a:ext>
                </a:extLst>
              </a:tr>
              <a:tr h="328145">
                <a:tc>
                  <a:txBody>
                    <a:bodyPr/>
                    <a:lstStyle/>
                    <a:p>
                      <a:pPr rtl="0" fontAlgn="ctr"/>
                      <a:r>
                        <a:rPr lang="en-US" sz="1100" b="0" dirty="0">
                          <a:solidFill>
                            <a:srgbClr val="000000"/>
                          </a:solidFill>
                          <a:effectLst/>
                          <a:latin typeface="Roboto"/>
                        </a:rPr>
                        <a:t>Security:</a:t>
                      </a:r>
                    </a:p>
                  </a:txBody>
                  <a:tcPr marL="4842" marR="4842" marT="3228" marB="3228" anchor="ctr">
                    <a:lnL>
                      <a:noFill/>
                    </a:lnL>
                    <a:lnR>
                      <a:noFill/>
                    </a:lnR>
                    <a:lnT>
                      <a:noFill/>
                    </a:lnT>
                    <a:lnB>
                      <a:noFill/>
                    </a:lnB>
                    <a:solidFill>
                      <a:srgbClr val="FFFFFF"/>
                    </a:solidFill>
                  </a:tcPr>
                </a:tc>
                <a:tc>
                  <a:txBody>
                    <a:bodyPr/>
                    <a:lstStyle/>
                    <a:p>
                      <a:pPr rtl="0" fontAlgn="ctr"/>
                      <a:r>
                        <a:rPr lang="en-US" sz="1100" b="0" dirty="0">
                          <a:solidFill>
                            <a:srgbClr val="000000"/>
                          </a:solidFill>
                          <a:effectLst/>
                          <a:latin typeface="Roboto"/>
                        </a:rPr>
                        <a:t>Nominal and Administrative end users defined. Stakeholder Analysis complete.</a:t>
                      </a:r>
                    </a:p>
                  </a:txBody>
                  <a:tcPr marL="4842" marR="4842" marT="3228" marB="3228" anchor="ctr">
                    <a:lnL>
                      <a:noFill/>
                    </a:lnL>
                    <a:lnR>
                      <a:noFill/>
                    </a:lnR>
                    <a:lnT>
                      <a:noFill/>
                    </a:lnT>
                    <a:lnB>
                      <a:noFill/>
                    </a:lnB>
                    <a:solidFill>
                      <a:srgbClr val="FFFFFF"/>
                    </a:solidFill>
                  </a:tcPr>
                </a:tc>
                <a:tc>
                  <a:txBody>
                    <a:bodyPr/>
                    <a:lstStyle/>
                    <a:p>
                      <a:pPr rtl="0" fontAlgn="ctr"/>
                      <a:r>
                        <a:rPr lang="en-US" sz="1100" b="0" dirty="0">
                          <a:solidFill>
                            <a:srgbClr val="000000"/>
                          </a:solidFill>
                          <a:effectLst/>
                          <a:latin typeface="Roboto"/>
                        </a:rPr>
                        <a:t>Require three full weeks in the SVX environment with ability to quickly adjust security roles, in order to be ready for go live.</a:t>
                      </a:r>
                    </a:p>
                  </a:txBody>
                  <a:tcPr marL="4842" marR="4842" marT="3228" marB="3228" anchor="ctr">
                    <a:lnL>
                      <a:noFill/>
                    </a:lnL>
                    <a:lnR>
                      <a:noFill/>
                    </a:lnR>
                    <a:lnT>
                      <a:noFill/>
                    </a:lnT>
                    <a:lnB>
                      <a:noFill/>
                    </a:lnB>
                    <a:solidFill>
                      <a:srgbClr val="FFFFFF"/>
                    </a:solidFill>
                  </a:tcPr>
                </a:tc>
                <a:extLst>
                  <a:ext uri="{0D108BD9-81ED-4DB2-BD59-A6C34878D82A}">
                    <a16:rowId xmlns:a16="http://schemas.microsoft.com/office/drawing/2014/main" val="178197024"/>
                  </a:ext>
                </a:extLst>
              </a:tr>
              <a:tr h="537280">
                <a:tc>
                  <a:txBody>
                    <a:bodyPr/>
                    <a:lstStyle/>
                    <a:p>
                      <a:pPr rtl="0" fontAlgn="ctr"/>
                      <a:r>
                        <a:rPr lang="en-US" sz="1100" b="0" dirty="0">
                          <a:solidFill>
                            <a:srgbClr val="000000"/>
                          </a:solidFill>
                          <a:effectLst/>
                          <a:latin typeface="Roboto"/>
                        </a:rPr>
                        <a:t>Testing: </a:t>
                      </a:r>
                    </a:p>
                  </a:txBody>
                  <a:tcPr marL="4842" marR="4842" marT="3228" marB="3228" anchor="ctr">
                    <a:lnL>
                      <a:noFill/>
                    </a:lnL>
                    <a:lnR>
                      <a:noFill/>
                    </a:lnR>
                    <a:lnT>
                      <a:noFill/>
                    </a:lnT>
                    <a:lnB>
                      <a:noFill/>
                    </a:lnB>
                    <a:solidFill>
                      <a:srgbClr val="F3F3F3"/>
                    </a:solidFill>
                  </a:tcPr>
                </a:tc>
                <a:tc>
                  <a:txBody>
                    <a:bodyPr/>
                    <a:lstStyle/>
                    <a:p>
                      <a:pPr rtl="0" fontAlgn="ctr"/>
                      <a:r>
                        <a:rPr lang="en-US" sz="1100" b="0" dirty="0">
                          <a:solidFill>
                            <a:srgbClr val="000000"/>
                          </a:solidFill>
                          <a:effectLst/>
                          <a:latin typeface="Roboto"/>
                        </a:rPr>
                        <a:t>UAT behind schedule.</a:t>
                      </a:r>
                    </a:p>
                  </a:txBody>
                  <a:tcPr marL="4842" marR="4842" marT="3228" marB="3228" anchor="ctr">
                    <a:lnL>
                      <a:noFill/>
                    </a:lnL>
                    <a:lnR>
                      <a:noFill/>
                    </a:lnR>
                    <a:lnT>
                      <a:noFill/>
                    </a:lnT>
                    <a:lnB>
                      <a:noFill/>
                    </a:lnB>
                    <a:solidFill>
                      <a:srgbClr val="F3F3F3"/>
                    </a:solidFill>
                  </a:tcPr>
                </a:tc>
                <a:tc>
                  <a:txBody>
                    <a:bodyPr/>
                    <a:lstStyle/>
                    <a:p>
                      <a:pPr rtl="0" fontAlgn="ctr"/>
                      <a:r>
                        <a:rPr lang="en-US" sz="1100" b="0" dirty="0">
                          <a:solidFill>
                            <a:srgbClr val="000000"/>
                          </a:solidFill>
                          <a:effectLst/>
                          <a:latin typeface="Roboto"/>
                        </a:rPr>
                        <a:t>Plan to complete UAT by Feb 14. Campus wide push, using reduced services on Fridays to allow time for SMEs to test. Applying considerable overtime.</a:t>
                      </a:r>
                    </a:p>
                  </a:txBody>
                  <a:tcPr marL="4842" marR="4842" marT="3228" marB="3228" anchor="ctr">
                    <a:lnL>
                      <a:noFill/>
                    </a:lnL>
                    <a:lnR>
                      <a:noFill/>
                    </a:lnR>
                    <a:lnT>
                      <a:noFill/>
                    </a:lnT>
                    <a:lnB>
                      <a:noFill/>
                    </a:lnB>
                    <a:solidFill>
                      <a:srgbClr val="F3F3F3"/>
                    </a:solidFill>
                  </a:tcPr>
                </a:tc>
                <a:extLst>
                  <a:ext uri="{0D108BD9-81ED-4DB2-BD59-A6C34878D82A}">
                    <a16:rowId xmlns:a16="http://schemas.microsoft.com/office/drawing/2014/main" val="615170333"/>
                  </a:ext>
                </a:extLst>
              </a:tr>
              <a:tr h="1454954">
                <a:tc>
                  <a:txBody>
                    <a:bodyPr/>
                    <a:lstStyle/>
                    <a:p>
                      <a:pPr rtl="0" fontAlgn="ctr"/>
                      <a:r>
                        <a:rPr lang="en-US" sz="1100" b="0" dirty="0">
                          <a:solidFill>
                            <a:srgbClr val="000000"/>
                          </a:solidFill>
                          <a:effectLst/>
                          <a:latin typeface="Roboto"/>
                        </a:rPr>
                        <a:t>Training</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4842" marR="4842" marT="3228" marB="3228" anchor="ctr">
                    <a:lnL>
                      <a:noFill/>
                    </a:lnL>
                    <a:lnR>
                      <a:noFill/>
                    </a:lnR>
                    <a:lnT>
                      <a:noFill/>
                    </a:lnT>
                    <a:lnB>
                      <a:noFill/>
                    </a:lnB>
                    <a:solidFill>
                      <a:srgbClr val="FFFFFF"/>
                    </a:solidFill>
                  </a:tcPr>
                </a:tc>
                <a:tc>
                  <a:txBody>
                    <a:bodyPr/>
                    <a:lstStyle/>
                    <a:p>
                      <a:pPr rtl="0" fontAlgn="ctr"/>
                      <a:r>
                        <a:rPr lang="en-US" sz="1100" b="0" dirty="0">
                          <a:solidFill>
                            <a:srgbClr val="000000"/>
                          </a:solidFill>
                          <a:effectLst/>
                          <a:latin typeface="Roboto"/>
                        </a:rPr>
                        <a:t>Training plan for SMEs and nominal users complete. Stakeholder Analysis complete. Over 100 SMEs have been engaged in Self-Paced Canvas Courses since early November. Self-Paced Canvas courses for Employee, Manager and Students have been released. 50 local process maps have been created for College specific ctcLink business processes. Desktop procedures have been developed in specific areas where needed.</a:t>
                      </a:r>
                    </a:p>
                  </a:txBody>
                  <a:tcPr marL="4842" marR="4842" marT="3228" marB="3228" anchor="ctr">
                    <a:lnL>
                      <a:noFill/>
                    </a:lnL>
                    <a:lnR>
                      <a:noFill/>
                    </a:lnR>
                    <a:lnT>
                      <a:noFill/>
                    </a:lnT>
                    <a:lnB>
                      <a:noFill/>
                    </a:lnB>
                    <a:solidFill>
                      <a:srgbClr val="FFFFFF"/>
                    </a:solidFill>
                  </a:tcPr>
                </a:tc>
                <a:tc>
                  <a:txBody>
                    <a:bodyPr/>
                    <a:lstStyle/>
                    <a:p>
                      <a:pPr rtl="0" fontAlgn="ctr"/>
                      <a:r>
                        <a:rPr lang="en-US" sz="1100" b="0" dirty="0">
                          <a:solidFill>
                            <a:srgbClr val="000000"/>
                          </a:solidFill>
                          <a:effectLst/>
                          <a:latin typeface="Roboto"/>
                        </a:rPr>
                        <a:t>Training efforts will continue through go live. Development of local business process maps and desktop procedures will continue though, and after, go live.</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4842" marR="4842" marT="3228" marB="3228" anchor="ctr">
                    <a:lnL>
                      <a:noFill/>
                    </a:lnL>
                    <a:lnR>
                      <a:noFill/>
                    </a:lnR>
                    <a:lnT>
                      <a:noFill/>
                    </a:lnT>
                    <a:lnB>
                      <a:noFill/>
                    </a:lnB>
                    <a:solidFill>
                      <a:srgbClr val="FFFFFF"/>
                    </a:solidFill>
                  </a:tcPr>
                </a:tc>
                <a:extLst>
                  <a:ext uri="{0D108BD9-81ED-4DB2-BD59-A6C34878D82A}">
                    <a16:rowId xmlns:a16="http://schemas.microsoft.com/office/drawing/2014/main" val="1710756005"/>
                  </a:ext>
                </a:extLst>
              </a:tr>
              <a:tr h="984095">
                <a:tc>
                  <a:txBody>
                    <a:bodyPr/>
                    <a:lstStyle/>
                    <a:p>
                      <a:pPr rtl="0" fontAlgn="ctr"/>
                      <a:r>
                        <a:rPr lang="en-US" sz="1100" b="0" dirty="0">
                          <a:solidFill>
                            <a:srgbClr val="000000"/>
                          </a:solidFill>
                          <a:effectLst/>
                          <a:latin typeface="Roboto"/>
                        </a:rPr>
                        <a:t>College Support Plan:</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4842" marR="4842" marT="3228" marB="3228" anchor="ctr">
                    <a:lnL>
                      <a:noFill/>
                    </a:lnL>
                    <a:lnR>
                      <a:noFill/>
                    </a:lnR>
                    <a:lnT>
                      <a:noFill/>
                    </a:lnT>
                    <a:lnB>
                      <a:noFill/>
                    </a:lnB>
                    <a:solidFill>
                      <a:srgbClr val="F3F3F3"/>
                    </a:solidFill>
                  </a:tcPr>
                </a:tc>
                <a:tc>
                  <a:txBody>
                    <a:bodyPr/>
                    <a:lstStyle/>
                    <a:p>
                      <a:pPr rtl="0" fontAlgn="ctr"/>
                      <a:r>
                        <a:rPr lang="en-US" sz="1100" b="0" dirty="0">
                          <a:solidFill>
                            <a:srgbClr val="000000"/>
                          </a:solidFill>
                          <a:effectLst/>
                          <a:latin typeface="Roboto"/>
                        </a:rPr>
                        <a:t>Cutover Planning Team has completed support plans, including escalation process, for the several week period after go live and for the period after the system is stable. Resources have been assigned, training in process. Security Administrators have been assigned and are awaiting training.</a:t>
                      </a:r>
                    </a:p>
                  </a:txBody>
                  <a:tcPr marL="4842" marR="4842" marT="3228" marB="3228" anchor="ctr">
                    <a:lnL>
                      <a:noFill/>
                    </a:lnL>
                    <a:lnR>
                      <a:noFill/>
                    </a:lnR>
                    <a:lnT>
                      <a:noFill/>
                    </a:lnT>
                    <a:lnB>
                      <a:noFill/>
                    </a:lnB>
                    <a:solidFill>
                      <a:srgbClr val="F3F3F3"/>
                    </a:solidFill>
                  </a:tcPr>
                </a:tc>
                <a:tc>
                  <a:txBody>
                    <a:bodyPr/>
                    <a:lstStyle/>
                    <a:p>
                      <a:pPr rtl="0" fontAlgn="ctr"/>
                      <a:endParaRPr lang="en-US" sz="1100" b="0" dirty="0">
                        <a:solidFill>
                          <a:srgbClr val="000000"/>
                        </a:solidFill>
                        <a:effectLst/>
                        <a:latin typeface="Roboto"/>
                      </a:endParaRPr>
                    </a:p>
                  </a:txBody>
                  <a:tcPr marL="4842" marR="4842" marT="3228" marB="3228" anchor="ctr">
                    <a:lnL>
                      <a:noFill/>
                    </a:lnL>
                    <a:lnR>
                      <a:noFill/>
                    </a:lnR>
                    <a:lnT>
                      <a:noFill/>
                    </a:lnT>
                    <a:lnB>
                      <a:noFill/>
                    </a:lnB>
                    <a:solidFill>
                      <a:srgbClr val="F3F3F3"/>
                    </a:solidFill>
                  </a:tcPr>
                </a:tc>
                <a:extLst>
                  <a:ext uri="{0D108BD9-81ED-4DB2-BD59-A6C34878D82A}">
                    <a16:rowId xmlns:a16="http://schemas.microsoft.com/office/drawing/2014/main" val="3915999909"/>
                  </a:ext>
                </a:extLst>
              </a:tr>
              <a:tr h="1147482">
                <a:tc>
                  <a:txBody>
                    <a:bodyPr/>
                    <a:lstStyle/>
                    <a:p>
                      <a:pPr rtl="0" fontAlgn="ctr"/>
                      <a:r>
                        <a:rPr lang="en-US" sz="1100" b="0" dirty="0">
                          <a:solidFill>
                            <a:srgbClr val="000000"/>
                          </a:solidFill>
                          <a:effectLst/>
                          <a:latin typeface="Roboto"/>
                        </a:rPr>
                        <a:t>Transition:</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4842" marR="4842" marT="3228" marB="3228" anchor="ctr">
                    <a:lnL>
                      <a:noFill/>
                    </a:lnL>
                    <a:lnR>
                      <a:noFill/>
                    </a:lnR>
                    <a:lnT>
                      <a:noFill/>
                    </a:lnT>
                    <a:lnB>
                      <a:noFill/>
                    </a:lnB>
                    <a:solidFill>
                      <a:srgbClr val="FFFFFF"/>
                    </a:solidFill>
                  </a:tcPr>
                </a:tc>
                <a:tc>
                  <a:txBody>
                    <a:bodyPr/>
                    <a:lstStyle/>
                    <a:p>
                      <a:pPr rtl="0" fontAlgn="ctr"/>
                      <a:r>
                        <a:rPr lang="en-US" sz="1100" b="0" dirty="0">
                          <a:solidFill>
                            <a:srgbClr val="000000"/>
                          </a:solidFill>
                          <a:effectLst/>
                          <a:latin typeface="Roboto"/>
                        </a:rPr>
                        <a:t>Cutover Planning Team has completed Preparing for Go Live and Week of Go Live planning. supplemental systems Team has completed analysis, surviving systems that will need data from new data store have been identified. Production activities are being monitored weekly. Sunday validators are being identified.</a:t>
                      </a:r>
                    </a:p>
                  </a:txBody>
                  <a:tcPr marL="4842" marR="4842" marT="3228" marB="3228" anchor="ctr">
                    <a:lnL>
                      <a:noFill/>
                    </a:lnL>
                    <a:lnR>
                      <a:noFill/>
                    </a:lnR>
                    <a:lnT>
                      <a:noFill/>
                    </a:lnT>
                    <a:lnB>
                      <a:noFill/>
                    </a:lnB>
                    <a:solidFill>
                      <a:srgbClr val="FFFFFF"/>
                    </a:solidFill>
                  </a:tcPr>
                </a:tc>
                <a:tc>
                  <a:txBody>
                    <a:bodyPr/>
                    <a:lstStyle/>
                    <a:p>
                      <a:pPr rtl="0" fontAlgn="ctr"/>
                      <a:r>
                        <a:rPr lang="en-US" sz="1100" b="0" dirty="0">
                          <a:solidFill>
                            <a:srgbClr val="000000"/>
                          </a:solidFill>
                          <a:effectLst/>
                          <a:latin typeface="Roboto"/>
                        </a:rPr>
                        <a:t>Anticipate completing all listed activities by 2/29.</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4842" marR="4842" marT="3228" marB="3228" anchor="ctr">
                    <a:lnL>
                      <a:noFill/>
                    </a:lnL>
                    <a:lnR>
                      <a:noFill/>
                    </a:lnR>
                    <a:lnT>
                      <a:noFill/>
                    </a:lnT>
                    <a:lnB>
                      <a:noFill/>
                    </a:lnB>
                    <a:solidFill>
                      <a:srgbClr val="FFFFFF"/>
                    </a:solidFill>
                  </a:tcPr>
                </a:tc>
                <a:extLst>
                  <a:ext uri="{0D108BD9-81ED-4DB2-BD59-A6C34878D82A}">
                    <a16:rowId xmlns:a16="http://schemas.microsoft.com/office/drawing/2014/main" val="395239330"/>
                  </a:ext>
                </a:extLst>
              </a:tr>
              <a:tr h="1133009">
                <a:tc>
                  <a:txBody>
                    <a:bodyPr/>
                    <a:lstStyle/>
                    <a:p>
                      <a:pPr rtl="0" fontAlgn="ctr"/>
                      <a:endParaRPr lang="en-US" sz="1100" b="0" dirty="0">
                        <a:solidFill>
                          <a:srgbClr val="000000"/>
                        </a:solidFill>
                        <a:effectLst/>
                        <a:latin typeface="Roboto"/>
                      </a:endParaRPr>
                    </a:p>
                    <a:p>
                      <a:pPr rtl="0" fontAlgn="ctr"/>
                      <a:r>
                        <a:rPr lang="en-US" sz="1100" b="0" dirty="0">
                          <a:solidFill>
                            <a:srgbClr val="000000"/>
                          </a:solidFill>
                          <a:effectLst/>
                          <a:latin typeface="Roboto"/>
                        </a:rPr>
                        <a:t>Comms &amp; OCM:</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4842" marR="4842" marT="3228" marB="3228" anchor="ctr">
                    <a:lnL>
                      <a:noFill/>
                    </a:lnL>
                    <a:lnR>
                      <a:noFill/>
                    </a:lnR>
                    <a:lnT>
                      <a:noFill/>
                    </a:lnT>
                    <a:lnB w="7620" cap="flat" cmpd="sng" algn="ctr">
                      <a:solidFill>
                        <a:srgbClr val="D9D9D9"/>
                      </a:solidFill>
                      <a:prstDash val="solid"/>
                      <a:round/>
                      <a:headEnd type="none" w="med" len="med"/>
                      <a:tailEnd type="none" w="med" len="med"/>
                    </a:lnB>
                    <a:solidFill>
                      <a:srgbClr val="F3F3F3"/>
                    </a:solidFill>
                  </a:tcPr>
                </a:tc>
                <a:tc>
                  <a:txBody>
                    <a:bodyPr/>
                    <a:lstStyle/>
                    <a:p>
                      <a:pPr rtl="0" fontAlgn="ctr"/>
                      <a:r>
                        <a:rPr lang="en-US" sz="1100" b="0" dirty="0">
                          <a:solidFill>
                            <a:srgbClr val="000000"/>
                          </a:solidFill>
                          <a:effectLst/>
                          <a:latin typeface="Roboto"/>
                        </a:rPr>
                        <a:t>Cutover Planning Team communications plan completed and is being executed. Director of Communications is leading communications. Website revisions are being developed to remove references to legacy and include ctcLink. OCM activities are ongoing.</a:t>
                      </a:r>
                    </a:p>
                  </a:txBody>
                  <a:tcPr marL="4842" marR="4842" marT="3228" marB="3228" anchor="ctr">
                    <a:lnL>
                      <a:noFill/>
                    </a:lnL>
                    <a:lnR>
                      <a:noFill/>
                    </a:lnR>
                    <a:lnT>
                      <a:noFill/>
                    </a:lnT>
                    <a:lnB>
                      <a:noFill/>
                    </a:lnB>
                    <a:solidFill>
                      <a:srgbClr val="F3F3F3"/>
                    </a:solidFill>
                  </a:tcPr>
                </a:tc>
                <a:tc>
                  <a:txBody>
                    <a:bodyPr/>
                    <a:lstStyle/>
                    <a:p>
                      <a:pPr rtl="0" fontAlgn="ctr"/>
                      <a:r>
                        <a:rPr lang="en-US" sz="1100" b="0" dirty="0">
                          <a:solidFill>
                            <a:srgbClr val="000000"/>
                          </a:solidFill>
                          <a:effectLst/>
                          <a:latin typeface="Roboto"/>
                        </a:rPr>
                        <a:t>All listed activities will continue through go live. Can move to green when web revisions are complete.</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4842" marR="4842" marT="3228" marB="3228" anchor="ctr">
                    <a:lnL>
                      <a:noFill/>
                    </a:lnL>
                    <a:lnR>
                      <a:noFill/>
                    </a:lnR>
                    <a:lnT>
                      <a:noFill/>
                    </a:lnT>
                    <a:lnB>
                      <a:noFill/>
                    </a:lnB>
                    <a:solidFill>
                      <a:srgbClr val="F3F3F3"/>
                    </a:solidFill>
                  </a:tcPr>
                </a:tc>
                <a:extLst>
                  <a:ext uri="{0D108BD9-81ED-4DB2-BD59-A6C34878D82A}">
                    <a16:rowId xmlns:a16="http://schemas.microsoft.com/office/drawing/2014/main" val="2046318678"/>
                  </a:ext>
                </a:extLst>
              </a:tr>
            </a:tbl>
          </a:graphicData>
        </a:graphic>
      </p:graphicFrame>
      <p:sp>
        <p:nvSpPr>
          <p:cNvPr id="3" name="Slide Number Placeholder 2">
            <a:extLst>
              <a:ext uri="{FF2B5EF4-FFF2-40B4-BE49-F238E27FC236}">
                <a16:creationId xmlns:a16="http://schemas.microsoft.com/office/drawing/2014/main" id="{C81E8584-7CAC-4A98-B456-A03295C0C2C4}"/>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10</a:t>
            </a:fld>
            <a:r>
              <a:rPr lang="en-US" altLang="en-US" dirty="0"/>
              <a:t> </a:t>
            </a:r>
          </a:p>
        </p:txBody>
      </p:sp>
    </p:spTree>
    <p:extLst>
      <p:ext uri="{BB962C8B-B14F-4D97-AF65-F5344CB8AC3E}">
        <p14:creationId xmlns:p14="http://schemas.microsoft.com/office/powerpoint/2010/main" val="408118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4432" y="216351"/>
            <a:ext cx="7639707" cy="614320"/>
          </a:xfrm>
        </p:spPr>
        <p:txBody>
          <a:bodyPr/>
          <a:lstStyle/>
          <a:p>
            <a:pPr algn="ctr"/>
            <a:r>
              <a:rPr lang="en-US" dirty="0"/>
              <a:t>PENINSULA COLLEGE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70713599"/>
              </p:ext>
            </p:extLst>
          </p:nvPr>
        </p:nvGraphicFramePr>
        <p:xfrm>
          <a:off x="924432" y="1130111"/>
          <a:ext cx="7411960" cy="4173751"/>
        </p:xfrm>
        <a:graphic>
          <a:graphicData uri="http://schemas.openxmlformats.org/drawingml/2006/table">
            <a:tbl>
              <a:tblPr/>
              <a:tblGrid>
                <a:gridCol w="2520973">
                  <a:extLst>
                    <a:ext uri="{9D8B030D-6E8A-4147-A177-3AD203B41FA5}">
                      <a16:colId xmlns:a16="http://schemas.microsoft.com/office/drawing/2014/main" val="1719524338"/>
                    </a:ext>
                  </a:extLst>
                </a:gridCol>
                <a:gridCol w="1343512">
                  <a:extLst>
                    <a:ext uri="{9D8B030D-6E8A-4147-A177-3AD203B41FA5}">
                      <a16:colId xmlns:a16="http://schemas.microsoft.com/office/drawing/2014/main" val="3354666195"/>
                    </a:ext>
                  </a:extLst>
                </a:gridCol>
                <a:gridCol w="1343512">
                  <a:extLst>
                    <a:ext uri="{9D8B030D-6E8A-4147-A177-3AD203B41FA5}">
                      <a16:colId xmlns:a16="http://schemas.microsoft.com/office/drawing/2014/main" val="1572007671"/>
                    </a:ext>
                  </a:extLst>
                </a:gridCol>
                <a:gridCol w="2203963">
                  <a:extLst>
                    <a:ext uri="{9D8B030D-6E8A-4147-A177-3AD203B41FA5}">
                      <a16:colId xmlns:a16="http://schemas.microsoft.com/office/drawing/2014/main" val="4253395325"/>
                    </a:ext>
                  </a:extLst>
                </a:gridCol>
              </a:tblGrid>
              <a:tr h="609601">
                <a:tc>
                  <a:txBody>
                    <a:bodyPr/>
                    <a:lstStyle/>
                    <a:p>
                      <a:pPr marL="0" indent="115888" rtl="0" fontAlgn="b"/>
                      <a:r>
                        <a:rPr lang="en-US" b="1" dirty="0">
                          <a:effectLst/>
                          <a:latin typeface="Roboto"/>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Completion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47242">
                <a:tc>
                  <a:txBody>
                    <a:bodyPr/>
                    <a:lstStyle/>
                    <a:p>
                      <a:pPr marL="0" indent="115888" algn="l" rtl="0" fontAlgn="ctr"/>
                      <a:r>
                        <a:rPr lang="en-US" sz="2000" b="0" dirty="0">
                          <a:solidFill>
                            <a:srgbClr val="17304C"/>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2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chemeClr val="bg1"/>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573791922"/>
                  </a:ext>
                </a:extLst>
              </a:tr>
              <a:tr h="502818">
                <a:tc>
                  <a:txBody>
                    <a:bodyPr/>
                    <a:lstStyle/>
                    <a:p>
                      <a:pPr marL="0" indent="115888" algn="l" rtl="0" fontAlgn="ctr"/>
                      <a:r>
                        <a:rPr lang="en-US" sz="2000" b="0" dirty="0">
                          <a:solidFill>
                            <a:srgbClr val="17304C"/>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0 of 2</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chemeClr val="bg1"/>
                          </a:solidFill>
                          <a:effectLst/>
                          <a:latin typeface="Roboto"/>
                        </a:rPr>
                        <a:t>Red</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12853875"/>
                  </a:ext>
                </a:extLst>
              </a:tr>
              <a:tr h="502818">
                <a:tc>
                  <a:txBody>
                    <a:bodyPr/>
                    <a:lstStyle/>
                    <a:p>
                      <a:pPr marL="0" indent="115888" algn="l" rtl="0" fontAlgn="ctr"/>
                      <a:r>
                        <a:rPr lang="en-US" sz="2000" b="0" dirty="0">
                          <a:solidFill>
                            <a:srgbClr val="17304C"/>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1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322822287"/>
                  </a:ext>
                </a:extLst>
              </a:tr>
              <a:tr h="502818">
                <a:tc>
                  <a:txBody>
                    <a:bodyPr/>
                    <a:lstStyle/>
                    <a:p>
                      <a:pPr marL="0" indent="115888" algn="l" rtl="0" fontAlgn="ctr"/>
                      <a:r>
                        <a:rPr lang="en-US" sz="2000" b="0" dirty="0">
                          <a:solidFill>
                            <a:srgbClr val="17304C"/>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1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chemeClr val="bg1"/>
                          </a:solidFill>
                          <a:effectLst/>
                          <a:latin typeface="Roboto"/>
                        </a:rPr>
                        <a:t>Red</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77471429"/>
                  </a:ext>
                </a:extLst>
              </a:tr>
              <a:tr h="502818">
                <a:tc>
                  <a:txBody>
                    <a:bodyPr/>
                    <a:lstStyle/>
                    <a:p>
                      <a:pPr marL="0" indent="115888" algn="l" rtl="0" fontAlgn="ctr"/>
                      <a:r>
                        <a:rPr lang="en-US" sz="2000" b="0" dirty="0">
                          <a:solidFill>
                            <a:srgbClr val="17304C"/>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4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Complete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chemeClr val="bg1"/>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146931779"/>
                  </a:ext>
                </a:extLst>
              </a:tr>
              <a:tr h="502818">
                <a:tc>
                  <a:txBody>
                    <a:bodyPr/>
                    <a:lstStyle/>
                    <a:p>
                      <a:pPr marL="0" indent="115888" algn="l" rtl="0" fontAlgn="ctr"/>
                      <a:r>
                        <a:rPr lang="en-US" sz="2000" b="0" dirty="0">
                          <a:solidFill>
                            <a:srgbClr val="17304C"/>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0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Orange</a:t>
                      </a:r>
                      <a:r>
                        <a:rPr lang="en-US" b="0" baseline="0" dirty="0">
                          <a:solidFill>
                            <a:srgbClr val="17304C"/>
                          </a:solidFill>
                          <a:effectLst/>
                          <a:latin typeface="Roboto"/>
                        </a:rPr>
                        <a:t> </a:t>
                      </a: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480800126"/>
                  </a:ext>
                </a:extLst>
              </a:tr>
              <a:tr h="502818">
                <a:tc>
                  <a:txBody>
                    <a:bodyPr/>
                    <a:lstStyle/>
                    <a:p>
                      <a:pPr marL="0" indent="115888" algn="l" rtl="0" fontAlgn="ctr"/>
                      <a:r>
                        <a:rPr lang="en-US" sz="2000" b="0" dirty="0">
                          <a:solidFill>
                            <a:srgbClr val="17304C"/>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5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0000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74805109"/>
                  </a:ext>
                </a:extLst>
              </a:tr>
            </a:tbl>
          </a:graphicData>
        </a:graphic>
      </p:graphicFrame>
      <p:sp>
        <p:nvSpPr>
          <p:cNvPr id="7" name="TextBox 6"/>
          <p:cNvSpPr txBox="1"/>
          <p:nvPr/>
        </p:nvSpPr>
        <p:spPr>
          <a:xfrm>
            <a:off x="924432" y="5543223"/>
            <a:ext cx="6115436" cy="369332"/>
          </a:xfrm>
          <a:prstGeom prst="rect">
            <a:avLst/>
          </a:prstGeom>
          <a:noFill/>
        </p:spPr>
        <p:txBody>
          <a:bodyPr wrap="square" rtlCol="0">
            <a:spAutoFit/>
          </a:bodyPr>
          <a:lstStyle/>
          <a:p>
            <a:r>
              <a:rPr lang="en-US" i="1" dirty="0">
                <a:latin typeface="+mj-lt"/>
              </a:rPr>
              <a:t>Comments and Mitigation, refer to slide #12</a:t>
            </a:r>
            <a:r>
              <a:rPr lang="en-US" dirty="0">
                <a:latin typeface="+mj-lt"/>
              </a:rPr>
              <a:t>.  </a:t>
            </a:r>
          </a:p>
        </p:txBody>
      </p:sp>
      <p:sp>
        <p:nvSpPr>
          <p:cNvPr id="2" name="Slide Number Placeholder 1">
            <a:extLst>
              <a:ext uri="{FF2B5EF4-FFF2-40B4-BE49-F238E27FC236}">
                <a16:creationId xmlns:a16="http://schemas.microsoft.com/office/drawing/2014/main" id="{4D493501-3074-468A-BC1D-2E4144F59904}"/>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11</a:t>
            </a:fld>
            <a:r>
              <a:rPr lang="en-US" altLang="en-US" dirty="0"/>
              <a:t> </a:t>
            </a:r>
          </a:p>
        </p:txBody>
      </p:sp>
      <p:graphicFrame>
        <p:nvGraphicFramePr>
          <p:cNvPr id="8" name="Table 7">
            <a:extLst>
              <a:ext uri="{FF2B5EF4-FFF2-40B4-BE49-F238E27FC236}">
                <a16:creationId xmlns:a16="http://schemas.microsoft.com/office/drawing/2014/main" id="{02F07D2C-5B95-41FD-84E7-140FE33E7BEB}"/>
              </a:ext>
            </a:extLst>
          </p:cNvPr>
          <p:cNvGraphicFramePr>
            <a:graphicFrameLocks noGrp="1"/>
          </p:cNvGraphicFramePr>
          <p:nvPr>
            <p:extLst>
              <p:ext uri="{D42A27DB-BD31-4B8C-83A1-F6EECF244321}">
                <p14:modId xmlns:p14="http://schemas.microsoft.com/office/powerpoint/2010/main" val="3651277814"/>
              </p:ext>
            </p:extLst>
          </p:nvPr>
        </p:nvGraphicFramePr>
        <p:xfrm>
          <a:off x="924432" y="5924623"/>
          <a:ext cx="4827616" cy="701040"/>
        </p:xfrm>
        <a:graphic>
          <a:graphicData uri="http://schemas.openxmlformats.org/drawingml/2006/table">
            <a:tbl>
              <a:tblPr/>
              <a:tblGrid>
                <a:gridCol w="225899">
                  <a:extLst>
                    <a:ext uri="{9D8B030D-6E8A-4147-A177-3AD203B41FA5}">
                      <a16:colId xmlns:a16="http://schemas.microsoft.com/office/drawing/2014/main" val="3978457557"/>
                    </a:ext>
                  </a:extLst>
                </a:gridCol>
                <a:gridCol w="4601717">
                  <a:extLst>
                    <a:ext uri="{9D8B030D-6E8A-4147-A177-3AD203B41FA5}">
                      <a16:colId xmlns:a16="http://schemas.microsoft.com/office/drawing/2014/main" val="3272340738"/>
                    </a:ext>
                  </a:extLst>
                </a:gridCol>
              </a:tblGrid>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2530330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3605995615"/>
              </p:ext>
            </p:extLst>
          </p:nvPr>
        </p:nvGraphicFramePr>
        <p:xfrm>
          <a:off x="301083" y="102246"/>
          <a:ext cx="8465038" cy="6515181"/>
        </p:xfrm>
        <a:graphic>
          <a:graphicData uri="http://schemas.openxmlformats.org/drawingml/2006/table">
            <a:tbl>
              <a:tblPr/>
              <a:tblGrid>
                <a:gridCol w="1505139">
                  <a:extLst>
                    <a:ext uri="{9D8B030D-6E8A-4147-A177-3AD203B41FA5}">
                      <a16:colId xmlns:a16="http://schemas.microsoft.com/office/drawing/2014/main" val="965385290"/>
                    </a:ext>
                  </a:extLst>
                </a:gridCol>
                <a:gridCol w="3239596">
                  <a:extLst>
                    <a:ext uri="{9D8B030D-6E8A-4147-A177-3AD203B41FA5}">
                      <a16:colId xmlns:a16="http://schemas.microsoft.com/office/drawing/2014/main" val="324595560"/>
                    </a:ext>
                  </a:extLst>
                </a:gridCol>
                <a:gridCol w="3720303">
                  <a:extLst>
                    <a:ext uri="{9D8B030D-6E8A-4147-A177-3AD203B41FA5}">
                      <a16:colId xmlns:a16="http://schemas.microsoft.com/office/drawing/2014/main" val="3431671357"/>
                    </a:ext>
                  </a:extLst>
                </a:gridCol>
              </a:tblGrid>
              <a:tr h="462198">
                <a:tc>
                  <a:txBody>
                    <a:bodyPr/>
                    <a:lstStyle/>
                    <a:p>
                      <a:pPr rtl="0" fontAlgn="b"/>
                      <a:r>
                        <a:rPr lang="en-US" sz="1400" b="1" dirty="0">
                          <a:solidFill>
                            <a:srgbClr val="000000"/>
                          </a:solidFill>
                          <a:effectLst/>
                          <a:latin typeface="Roboto"/>
                        </a:rPr>
                        <a:t>PENINSULA</a:t>
                      </a:r>
                      <a:r>
                        <a:rPr lang="en-US" sz="1400" b="1" baseline="0" dirty="0">
                          <a:solidFill>
                            <a:srgbClr val="000000"/>
                          </a:solidFill>
                          <a:effectLst/>
                          <a:latin typeface="Roboto"/>
                        </a:rPr>
                        <a:t> </a:t>
                      </a:r>
                      <a:endParaRPr lang="en-US" sz="1400" b="1" dirty="0">
                        <a:solidFill>
                          <a:srgbClr val="000000"/>
                        </a:solidFill>
                        <a:effectLst/>
                        <a:latin typeface="Roboto"/>
                      </a:endParaRPr>
                    </a:p>
                  </a:txBody>
                  <a:tcPr marL="5527" marR="5527" marT="3685" marB="3685"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400" b="1" dirty="0">
                          <a:solidFill>
                            <a:srgbClr val="000000"/>
                          </a:solidFill>
                          <a:effectLst/>
                          <a:latin typeface="Roboto"/>
                        </a:rPr>
                        <a:t>Comments</a:t>
                      </a:r>
                    </a:p>
                  </a:txBody>
                  <a:tcPr marL="5527" marR="5527" marT="3685" marB="3685"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400" b="1" dirty="0">
                          <a:solidFill>
                            <a:srgbClr val="000000"/>
                          </a:solidFill>
                          <a:effectLst/>
                          <a:latin typeface="Roboto"/>
                        </a:rPr>
                        <a:t>Mitigation Plan</a:t>
                      </a:r>
                    </a:p>
                  </a:txBody>
                  <a:tcPr marL="5527" marR="5527" marT="3685" marB="3685"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35727927"/>
                  </a:ext>
                </a:extLst>
              </a:tr>
              <a:tr h="564445">
                <a:tc>
                  <a:txBody>
                    <a:bodyPr/>
                    <a:lstStyle/>
                    <a:p>
                      <a:pPr rtl="0" fontAlgn="ctr"/>
                      <a:r>
                        <a:rPr lang="en-US" sz="1100" b="0" dirty="0">
                          <a:solidFill>
                            <a:srgbClr val="000000"/>
                          </a:solidFill>
                          <a:effectLst/>
                          <a:latin typeface="Roboto"/>
                        </a:rPr>
                        <a:t>Data:</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5527" marR="5527" marT="3685" marB="3685" anchor="ctr">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algn="l" rtl="0" fontAlgn="b"/>
                      <a:r>
                        <a:rPr lang="en-US" sz="1100" b="0" dirty="0">
                          <a:solidFill>
                            <a:srgbClr val="000000"/>
                          </a:solidFill>
                          <a:effectLst/>
                          <a:latin typeface="Roboto"/>
                        </a:rPr>
                        <a:t>Cycle 4 was our most successful validation, still following up on some items.</a:t>
                      </a:r>
                    </a:p>
                    <a:p>
                      <a:pPr algn="l" rtl="0" fontAlgn="b"/>
                      <a:endParaRPr lang="en-US" sz="1100" b="0" dirty="0">
                        <a:solidFill>
                          <a:srgbClr val="000000"/>
                        </a:solidFill>
                        <a:effectLst/>
                        <a:latin typeface="Roboto"/>
                      </a:endParaRPr>
                    </a:p>
                  </a:txBody>
                  <a:tcPr marL="22860" marR="22860" marT="15240" marB="15240" anchor="b">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algn="l" rtl="0" fontAlgn="b"/>
                      <a:endParaRPr lang="en-US" sz="1100" b="0" dirty="0">
                        <a:solidFill>
                          <a:srgbClr val="000000"/>
                        </a:solidFill>
                        <a:effectLst/>
                        <a:latin typeface="Roboto"/>
                      </a:endParaRPr>
                    </a:p>
                  </a:txBody>
                  <a:tcPr marL="22860" marR="22860" marT="15240" marB="15240" anchor="b">
                    <a:lnL>
                      <a:noFill/>
                    </a:lnL>
                    <a:lnR>
                      <a:noFill/>
                    </a:lnR>
                    <a:lnT w="15240" cap="flat" cmpd="sng" algn="ctr">
                      <a:solidFill>
                        <a:srgbClr val="D9D9D9"/>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2325566772"/>
                  </a:ext>
                </a:extLst>
              </a:tr>
              <a:tr h="696136">
                <a:tc>
                  <a:txBody>
                    <a:bodyPr/>
                    <a:lstStyle/>
                    <a:p>
                      <a:pPr rtl="0" fontAlgn="ctr"/>
                      <a:r>
                        <a:rPr lang="en-US" sz="1100" b="0" dirty="0">
                          <a:solidFill>
                            <a:srgbClr val="000000"/>
                          </a:solidFill>
                          <a:effectLst/>
                          <a:latin typeface="Roboto"/>
                        </a:rPr>
                        <a:t>Security:</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5527" marR="5527" marT="3685" marB="3685" anchor="ctr">
                    <a:lnL>
                      <a:noFill/>
                    </a:lnL>
                    <a:lnR>
                      <a:noFill/>
                    </a:lnR>
                    <a:lnT>
                      <a:noFill/>
                    </a:lnT>
                    <a:lnB>
                      <a:noFill/>
                    </a:lnB>
                    <a:solidFill>
                      <a:srgbClr val="FFFFFF"/>
                    </a:solidFill>
                  </a:tcPr>
                </a:tc>
                <a:tc>
                  <a:txBody>
                    <a:bodyPr/>
                    <a:lstStyle/>
                    <a:p>
                      <a:pPr algn="l" rtl="0" fontAlgn="b"/>
                      <a:r>
                        <a:rPr lang="en-US" sz="1100" b="0" dirty="0">
                          <a:solidFill>
                            <a:srgbClr val="000000"/>
                          </a:solidFill>
                          <a:effectLst/>
                          <a:latin typeface="Roboto"/>
                        </a:rPr>
                        <a:t>Have not received final security workbook, no access/training in SVX for security</a:t>
                      </a:r>
                    </a:p>
                    <a:p>
                      <a:pPr algn="l" rtl="0" fontAlgn="b"/>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tc>
                  <a:txBody>
                    <a:bodyPr/>
                    <a:lstStyle/>
                    <a:p>
                      <a:pPr algn="l" rtl="0" fontAlgn="b"/>
                      <a:r>
                        <a:rPr lang="en-US" sz="1100" b="0" dirty="0">
                          <a:solidFill>
                            <a:srgbClr val="000000"/>
                          </a:solidFill>
                          <a:effectLst/>
                          <a:latin typeface="Roboto"/>
                        </a:rPr>
                        <a:t>Security leads need training in SVX environment. Three to four full weeks required to successfully setup and review security prior to go-live.</a:t>
                      </a:r>
                      <a:br>
                        <a:rPr lang="en-US" sz="1100" b="0" dirty="0">
                          <a:solidFill>
                            <a:srgbClr val="000000"/>
                          </a:solidFill>
                          <a:effectLst/>
                          <a:latin typeface="Roboto"/>
                        </a:rPr>
                      </a:br>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extLst>
                  <a:ext uri="{0D108BD9-81ED-4DB2-BD59-A6C34878D82A}">
                    <a16:rowId xmlns:a16="http://schemas.microsoft.com/office/drawing/2014/main" val="2400034028"/>
                  </a:ext>
                </a:extLst>
              </a:tr>
              <a:tr h="861883">
                <a:tc>
                  <a:txBody>
                    <a:bodyPr/>
                    <a:lstStyle/>
                    <a:p>
                      <a:pPr rtl="0" fontAlgn="ctr"/>
                      <a:r>
                        <a:rPr lang="en-US" sz="1100" b="0" dirty="0">
                          <a:solidFill>
                            <a:srgbClr val="000000"/>
                          </a:solidFill>
                          <a:effectLst/>
                          <a:latin typeface="Roboto"/>
                        </a:rPr>
                        <a:t>Testing: </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5527" marR="5527" marT="3685" marB="3685" anchor="ctr">
                    <a:lnL>
                      <a:noFill/>
                    </a:lnL>
                    <a:lnR>
                      <a:noFill/>
                    </a:lnR>
                    <a:lnT>
                      <a:noFill/>
                    </a:lnT>
                    <a:lnB>
                      <a:noFill/>
                    </a:lnB>
                    <a:solidFill>
                      <a:srgbClr val="F3F3F3"/>
                    </a:solidFill>
                  </a:tcPr>
                </a:tc>
                <a:tc>
                  <a:txBody>
                    <a:bodyPr/>
                    <a:lstStyle/>
                    <a:p>
                      <a:pPr algn="l" rtl="0" fontAlgn="b"/>
                      <a:r>
                        <a:rPr lang="en-US" sz="1100" b="0" dirty="0">
                          <a:solidFill>
                            <a:srgbClr val="000000"/>
                          </a:solidFill>
                          <a:effectLst/>
                          <a:latin typeface="Roboto"/>
                        </a:rPr>
                        <a:t>Due to lack of security in multiple testing environments UAT has been behind since week 1. SME's have struggled to maintain a steady testing pace due to having to submit tickets for access on the majority of tests.</a:t>
                      </a:r>
                      <a:br>
                        <a:rPr lang="en-US" sz="1100" b="0" dirty="0">
                          <a:solidFill>
                            <a:srgbClr val="000000"/>
                          </a:solidFill>
                          <a:effectLst/>
                          <a:latin typeface="Roboto"/>
                        </a:rPr>
                      </a:br>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3F3F3"/>
                    </a:solidFill>
                  </a:tcPr>
                </a:tc>
                <a:tc>
                  <a:txBody>
                    <a:bodyPr/>
                    <a:lstStyle/>
                    <a:p>
                      <a:pPr algn="l" rtl="0" fontAlgn="b"/>
                      <a:r>
                        <a:rPr lang="en-US" sz="1100" b="0" dirty="0">
                          <a:solidFill>
                            <a:srgbClr val="000000"/>
                          </a:solidFill>
                          <a:effectLst/>
                          <a:latin typeface="Roboto"/>
                        </a:rPr>
                        <a:t>SME's continue to work to complete UAT's by extended deadline.</a:t>
                      </a:r>
                    </a:p>
                    <a:p>
                      <a:pPr algn="l" rtl="0" fontAlgn="b"/>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3F3F3"/>
                    </a:solidFill>
                  </a:tcPr>
                </a:tc>
                <a:extLst>
                  <a:ext uri="{0D108BD9-81ED-4DB2-BD59-A6C34878D82A}">
                    <a16:rowId xmlns:a16="http://schemas.microsoft.com/office/drawing/2014/main" val="395387545"/>
                  </a:ext>
                </a:extLst>
              </a:tr>
              <a:tr h="928757">
                <a:tc>
                  <a:txBody>
                    <a:bodyPr/>
                    <a:lstStyle/>
                    <a:p>
                      <a:pPr rtl="0" fontAlgn="ctr"/>
                      <a:r>
                        <a:rPr lang="en-US" sz="1100" b="0" dirty="0">
                          <a:solidFill>
                            <a:srgbClr val="000000"/>
                          </a:solidFill>
                          <a:effectLst/>
                          <a:latin typeface="Roboto"/>
                        </a:rPr>
                        <a:t>Training:</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5527" marR="5527" marT="3685" marB="3685" anchor="ctr">
                    <a:lnL>
                      <a:noFill/>
                    </a:lnL>
                    <a:lnR>
                      <a:noFill/>
                    </a:lnR>
                    <a:lnT>
                      <a:noFill/>
                    </a:lnT>
                    <a:lnB>
                      <a:noFill/>
                    </a:lnB>
                    <a:solidFill>
                      <a:srgbClr val="FFFFFF"/>
                    </a:solidFill>
                  </a:tcPr>
                </a:tc>
                <a:tc>
                  <a:txBody>
                    <a:bodyPr/>
                    <a:lstStyle/>
                    <a:p>
                      <a:pPr algn="l" rtl="0" fontAlgn="b"/>
                      <a:r>
                        <a:rPr lang="en-US" sz="1100" b="0" dirty="0">
                          <a:solidFill>
                            <a:srgbClr val="000000"/>
                          </a:solidFill>
                          <a:effectLst/>
                          <a:latin typeface="Roboto"/>
                        </a:rPr>
                        <a:t>End users do not have a training environment, canvas courses being reviewed but not able to practice lessons. Canvas courses do not cover all areas, additional trainings being planned when we receive access.</a:t>
                      </a:r>
                    </a:p>
                  </a:txBody>
                  <a:tcPr marL="22860" marR="22860" marT="15240" marB="15240" anchor="b">
                    <a:lnL>
                      <a:noFill/>
                    </a:lnL>
                    <a:lnR>
                      <a:noFill/>
                    </a:lnR>
                    <a:lnT>
                      <a:noFill/>
                    </a:lnT>
                    <a:lnB>
                      <a:noFill/>
                    </a:lnB>
                    <a:solidFill>
                      <a:srgbClr val="FFFFFF"/>
                    </a:solidFill>
                  </a:tcPr>
                </a:tc>
                <a:tc>
                  <a:txBody>
                    <a:bodyPr/>
                    <a:lstStyle/>
                    <a:p>
                      <a:pPr algn="l" rtl="0" fontAlgn="b"/>
                      <a:r>
                        <a:rPr lang="en-US" sz="1100" b="0" dirty="0">
                          <a:solidFill>
                            <a:srgbClr val="000000"/>
                          </a:solidFill>
                          <a:effectLst/>
                          <a:latin typeface="Roboto"/>
                        </a:rPr>
                        <a:t>Once environment received we will start more in depth training. This activity is dependent on when security setup is complete. Peninsula plans on creating desktop procedures post go-live. </a:t>
                      </a:r>
                      <a:br>
                        <a:rPr lang="en-US" sz="1100" b="0" dirty="0">
                          <a:solidFill>
                            <a:srgbClr val="000000"/>
                          </a:solidFill>
                          <a:effectLst/>
                          <a:latin typeface="Roboto"/>
                        </a:rPr>
                      </a:br>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extLst>
                  <a:ext uri="{0D108BD9-81ED-4DB2-BD59-A6C34878D82A}">
                    <a16:rowId xmlns:a16="http://schemas.microsoft.com/office/drawing/2014/main" val="1901889996"/>
                  </a:ext>
                </a:extLst>
              </a:tr>
              <a:tr h="736652">
                <a:tc>
                  <a:txBody>
                    <a:bodyPr/>
                    <a:lstStyle/>
                    <a:p>
                      <a:pPr rtl="0" fontAlgn="ctr"/>
                      <a:r>
                        <a:rPr lang="en-US" sz="1100" b="0" dirty="0">
                          <a:solidFill>
                            <a:srgbClr val="000000"/>
                          </a:solidFill>
                          <a:effectLst/>
                          <a:latin typeface="Roboto"/>
                        </a:rPr>
                        <a:t>College Support Plan:</a:t>
                      </a:r>
                    </a:p>
                  </a:txBody>
                  <a:tcPr marL="5527" marR="5527" marT="3685" marB="3685" anchor="ctr">
                    <a:lnL>
                      <a:noFill/>
                    </a:lnL>
                    <a:lnR>
                      <a:noFill/>
                    </a:lnR>
                    <a:lnT>
                      <a:noFill/>
                    </a:lnT>
                    <a:lnB>
                      <a:noFill/>
                    </a:lnB>
                    <a:solidFill>
                      <a:srgbClr val="F3F3F3"/>
                    </a:solidFill>
                  </a:tcPr>
                </a:tc>
                <a:tc>
                  <a:txBody>
                    <a:bodyPr/>
                    <a:lstStyle/>
                    <a:p>
                      <a:pPr algn="l" rtl="0" fontAlgn="b"/>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3F3F3"/>
                    </a:solidFill>
                  </a:tcPr>
                </a:tc>
                <a:tc>
                  <a:txBody>
                    <a:bodyPr/>
                    <a:lstStyle/>
                    <a:p>
                      <a:pPr algn="l" rtl="0" fontAlgn="b"/>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3F3F3"/>
                    </a:solidFill>
                  </a:tcPr>
                </a:tc>
                <a:extLst>
                  <a:ext uri="{0D108BD9-81ED-4DB2-BD59-A6C34878D82A}">
                    <a16:rowId xmlns:a16="http://schemas.microsoft.com/office/drawing/2014/main" val="2534313286"/>
                  </a:ext>
                </a:extLst>
              </a:tr>
              <a:tr h="830564">
                <a:tc>
                  <a:txBody>
                    <a:bodyPr/>
                    <a:lstStyle/>
                    <a:p>
                      <a:pPr rtl="0" fontAlgn="ctr"/>
                      <a:r>
                        <a:rPr lang="en-US" sz="1100" b="0" dirty="0">
                          <a:solidFill>
                            <a:srgbClr val="000000"/>
                          </a:solidFill>
                          <a:effectLst/>
                          <a:latin typeface="Roboto"/>
                        </a:rPr>
                        <a:t>Transition:</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5527" marR="5527" marT="3685" marB="3685" anchor="ctr">
                    <a:lnL>
                      <a:noFill/>
                    </a:lnL>
                    <a:lnR>
                      <a:noFill/>
                    </a:lnR>
                    <a:lnT>
                      <a:noFill/>
                    </a:lnT>
                    <a:lnB>
                      <a:noFill/>
                    </a:lnB>
                    <a:solidFill>
                      <a:srgbClr val="FFFFFF"/>
                    </a:solidFill>
                  </a:tcPr>
                </a:tc>
                <a:tc>
                  <a:txBody>
                    <a:bodyPr/>
                    <a:lstStyle/>
                    <a:p>
                      <a:pPr algn="l" rtl="0" fontAlgn="b"/>
                      <a:r>
                        <a:rPr lang="en-US" sz="1100" b="0" dirty="0">
                          <a:solidFill>
                            <a:srgbClr val="000000"/>
                          </a:solidFill>
                          <a:effectLst/>
                          <a:latin typeface="Roboto"/>
                        </a:rPr>
                        <a:t>Local go-live weekend planned, no access to dataLink but plan in place for supplemental systems once access received. </a:t>
                      </a:r>
                      <a:br>
                        <a:rPr lang="en-US" sz="1100" b="0" dirty="0">
                          <a:solidFill>
                            <a:srgbClr val="000000"/>
                          </a:solidFill>
                          <a:effectLst/>
                          <a:latin typeface="Roboto"/>
                        </a:rPr>
                      </a:br>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tc>
                  <a:txBody>
                    <a:bodyPr/>
                    <a:lstStyle/>
                    <a:p>
                      <a:pPr algn="l" rtl="0" fontAlgn="b"/>
                      <a:r>
                        <a:rPr lang="en-US" sz="1100" b="0" dirty="0">
                          <a:solidFill>
                            <a:srgbClr val="000000"/>
                          </a:solidFill>
                          <a:effectLst/>
                          <a:latin typeface="Roboto"/>
                        </a:rPr>
                        <a:t>Once planning resources from SBCTC received we can finalize local plan.</a:t>
                      </a:r>
                    </a:p>
                    <a:p>
                      <a:pPr algn="l" rtl="0" fontAlgn="b"/>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extLst>
                  <a:ext uri="{0D108BD9-81ED-4DB2-BD59-A6C34878D82A}">
                    <a16:rowId xmlns:a16="http://schemas.microsoft.com/office/drawing/2014/main" val="2035323851"/>
                  </a:ext>
                </a:extLst>
              </a:tr>
              <a:tr h="1049449">
                <a:tc>
                  <a:txBody>
                    <a:bodyPr/>
                    <a:lstStyle/>
                    <a:p>
                      <a:pPr rtl="0" fontAlgn="ctr"/>
                      <a:r>
                        <a:rPr lang="en-US" sz="1100" b="0" dirty="0">
                          <a:solidFill>
                            <a:srgbClr val="000000"/>
                          </a:solidFill>
                          <a:effectLst/>
                          <a:latin typeface="Roboto"/>
                        </a:rPr>
                        <a:t>Comms &amp; OCM:</a:t>
                      </a:r>
                    </a:p>
                    <a:p>
                      <a:pPr rtl="0" fontAlgn="ctr"/>
                      <a:endParaRPr lang="en-US" sz="1100" b="0" dirty="0">
                        <a:solidFill>
                          <a:srgbClr val="000000"/>
                        </a:solidFill>
                        <a:effectLst/>
                        <a:latin typeface="Roboto"/>
                      </a:endParaRPr>
                    </a:p>
                    <a:p>
                      <a:pPr rtl="0" fontAlgn="ctr"/>
                      <a:endParaRPr lang="en-US" sz="1100" b="0" dirty="0">
                        <a:solidFill>
                          <a:srgbClr val="000000"/>
                        </a:solidFill>
                        <a:effectLst/>
                        <a:latin typeface="Roboto"/>
                      </a:endParaRPr>
                    </a:p>
                  </a:txBody>
                  <a:tcPr marL="5527" marR="5527" marT="3685" marB="3685" anchor="ctr">
                    <a:lnL>
                      <a:noFill/>
                    </a:lnL>
                    <a:lnR>
                      <a:noFill/>
                    </a:lnR>
                    <a:lnT>
                      <a:noFill/>
                    </a:lnT>
                    <a:lnB w="7620" cap="flat" cmpd="sng" algn="ctr">
                      <a:solidFill>
                        <a:srgbClr val="D9D9D9"/>
                      </a:solidFill>
                      <a:prstDash val="solid"/>
                      <a:round/>
                      <a:headEnd type="none" w="med" len="med"/>
                      <a:tailEnd type="none" w="med" len="med"/>
                    </a:lnB>
                    <a:solidFill>
                      <a:srgbClr val="F3F3F3"/>
                    </a:solidFill>
                  </a:tcPr>
                </a:tc>
                <a:tc>
                  <a:txBody>
                    <a:bodyPr/>
                    <a:lstStyle/>
                    <a:p>
                      <a:pPr algn="l" rtl="0" fontAlgn="b"/>
                      <a:r>
                        <a:rPr lang="en-US" sz="1100" b="0" dirty="0">
                          <a:solidFill>
                            <a:srgbClr val="000000"/>
                          </a:solidFill>
                          <a:effectLst/>
                          <a:latin typeface="Roboto"/>
                        </a:rPr>
                        <a:t>Policy and procedure updates ongoing, we plan to update procedures post go-live. Communications/web team plan is complete and planning cutover timeline.</a:t>
                      </a:r>
                      <a:br>
                        <a:rPr lang="en-US" sz="1100" b="0" dirty="0">
                          <a:solidFill>
                            <a:srgbClr val="000000"/>
                          </a:solidFill>
                          <a:effectLst/>
                          <a:latin typeface="Roboto"/>
                        </a:rPr>
                      </a:br>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3F3F3"/>
                    </a:solidFill>
                  </a:tcPr>
                </a:tc>
                <a:tc>
                  <a:txBody>
                    <a:bodyPr/>
                    <a:lstStyle/>
                    <a:p>
                      <a:pPr algn="l" rtl="0" fontAlgn="b"/>
                      <a:r>
                        <a:rPr lang="en-US" sz="1100" b="0" dirty="0">
                          <a:solidFill>
                            <a:srgbClr val="000000"/>
                          </a:solidFill>
                          <a:effectLst/>
                          <a:latin typeface="Roboto"/>
                        </a:rPr>
                        <a:t>Continue to plan to work on procedures post go-live.</a:t>
                      </a:r>
                    </a:p>
                    <a:p>
                      <a:pPr algn="l" rtl="0" fontAlgn="b"/>
                      <a:endParaRPr lang="en-US" sz="1100" b="0" dirty="0">
                        <a:solidFill>
                          <a:srgbClr val="000000"/>
                        </a:solidFill>
                        <a:effectLst/>
                        <a:latin typeface="Roboto"/>
                      </a:endParaRPr>
                    </a:p>
                    <a:p>
                      <a:pPr algn="l" rtl="0" fontAlgn="b"/>
                      <a:endParaRPr lang="en-US" sz="1100" b="0" dirty="0">
                        <a:solidFill>
                          <a:srgbClr val="000000"/>
                        </a:solidFill>
                        <a:effectLst/>
                        <a:latin typeface="Roboto"/>
                      </a:endParaRPr>
                    </a:p>
                    <a:p>
                      <a:pPr algn="l" rtl="0" fontAlgn="b"/>
                      <a:r>
                        <a:rPr lang="en-US" sz="1100" b="0" dirty="0">
                          <a:solidFill>
                            <a:srgbClr val="000000"/>
                          </a:solidFill>
                          <a:effectLst/>
                          <a:latin typeface="Roboto"/>
                        </a:rPr>
                        <a:t/>
                      </a:r>
                      <a:br>
                        <a:rPr lang="en-US" sz="1100" b="0" dirty="0">
                          <a:solidFill>
                            <a:srgbClr val="000000"/>
                          </a:solidFill>
                          <a:effectLst/>
                          <a:latin typeface="Roboto"/>
                        </a:rPr>
                      </a:br>
                      <a:endParaRPr lang="en-US" sz="1100" b="0" dirty="0">
                        <a:solidFill>
                          <a:srgbClr val="000000"/>
                        </a:solidFill>
                        <a:effectLst/>
                        <a:latin typeface="Roboto"/>
                      </a:endParaRPr>
                    </a:p>
                  </a:txBody>
                  <a:tcPr marL="22860" marR="22860" marT="15240" marB="15240" anchor="b">
                    <a:lnL>
                      <a:noFill/>
                    </a:lnL>
                    <a:lnR>
                      <a:noFill/>
                    </a:lnR>
                    <a:lnT>
                      <a:noFill/>
                    </a:lnT>
                    <a:lnB>
                      <a:noFill/>
                    </a:lnB>
                    <a:solidFill>
                      <a:srgbClr val="F3F3F3"/>
                    </a:solidFill>
                  </a:tcPr>
                </a:tc>
                <a:extLst>
                  <a:ext uri="{0D108BD9-81ED-4DB2-BD59-A6C34878D82A}">
                    <a16:rowId xmlns:a16="http://schemas.microsoft.com/office/drawing/2014/main" val="760842911"/>
                  </a:ext>
                </a:extLst>
              </a:tr>
            </a:tbl>
          </a:graphicData>
        </a:graphic>
      </p:graphicFrame>
      <p:sp>
        <p:nvSpPr>
          <p:cNvPr id="3" name="Slide Number Placeholder 2">
            <a:extLst>
              <a:ext uri="{FF2B5EF4-FFF2-40B4-BE49-F238E27FC236}">
                <a16:creationId xmlns:a16="http://schemas.microsoft.com/office/drawing/2014/main" id="{4DF144A6-0CF7-499B-8F07-87E64FD741F6}"/>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12</a:t>
            </a:fld>
            <a:r>
              <a:rPr lang="en-US" altLang="en-US" dirty="0"/>
              <a:t> </a:t>
            </a:r>
          </a:p>
        </p:txBody>
      </p:sp>
    </p:spTree>
    <p:extLst>
      <p:ext uri="{BB962C8B-B14F-4D97-AF65-F5344CB8AC3E}">
        <p14:creationId xmlns:p14="http://schemas.microsoft.com/office/powerpoint/2010/main" val="2255941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4432" y="328344"/>
            <a:ext cx="7639707" cy="614320"/>
          </a:xfrm>
        </p:spPr>
        <p:txBody>
          <a:bodyPr/>
          <a:lstStyle/>
          <a:p>
            <a:pPr algn="ctr"/>
            <a:r>
              <a:rPr lang="en-US" dirty="0"/>
              <a:t>pierce COLLEGE district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86073884"/>
              </p:ext>
            </p:extLst>
          </p:nvPr>
        </p:nvGraphicFramePr>
        <p:xfrm>
          <a:off x="924432" y="1130111"/>
          <a:ext cx="7411960" cy="4173751"/>
        </p:xfrm>
        <a:graphic>
          <a:graphicData uri="http://schemas.openxmlformats.org/drawingml/2006/table">
            <a:tbl>
              <a:tblPr/>
              <a:tblGrid>
                <a:gridCol w="2520973">
                  <a:extLst>
                    <a:ext uri="{9D8B030D-6E8A-4147-A177-3AD203B41FA5}">
                      <a16:colId xmlns:a16="http://schemas.microsoft.com/office/drawing/2014/main" val="1719524338"/>
                    </a:ext>
                  </a:extLst>
                </a:gridCol>
                <a:gridCol w="1343512">
                  <a:extLst>
                    <a:ext uri="{9D8B030D-6E8A-4147-A177-3AD203B41FA5}">
                      <a16:colId xmlns:a16="http://schemas.microsoft.com/office/drawing/2014/main" val="3354666195"/>
                    </a:ext>
                  </a:extLst>
                </a:gridCol>
                <a:gridCol w="1343512">
                  <a:extLst>
                    <a:ext uri="{9D8B030D-6E8A-4147-A177-3AD203B41FA5}">
                      <a16:colId xmlns:a16="http://schemas.microsoft.com/office/drawing/2014/main" val="1572007671"/>
                    </a:ext>
                  </a:extLst>
                </a:gridCol>
                <a:gridCol w="2203963">
                  <a:extLst>
                    <a:ext uri="{9D8B030D-6E8A-4147-A177-3AD203B41FA5}">
                      <a16:colId xmlns:a16="http://schemas.microsoft.com/office/drawing/2014/main" val="4253395325"/>
                    </a:ext>
                  </a:extLst>
                </a:gridCol>
              </a:tblGrid>
              <a:tr h="609601">
                <a:tc>
                  <a:txBody>
                    <a:bodyPr/>
                    <a:lstStyle/>
                    <a:p>
                      <a:pPr marL="0" indent="115888" rtl="0" fontAlgn="b"/>
                      <a:r>
                        <a:rPr lang="en-US" b="1" dirty="0">
                          <a:effectLst/>
                          <a:latin typeface="Roboto"/>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Completion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47242">
                <a:tc>
                  <a:txBody>
                    <a:bodyPr/>
                    <a:lstStyle/>
                    <a:p>
                      <a:pPr marL="0" indent="115888" algn="l" rtl="0" fontAlgn="ctr"/>
                      <a:r>
                        <a:rPr lang="en-US" sz="2000" b="0" dirty="0">
                          <a:solidFill>
                            <a:srgbClr val="17304C"/>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1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3791922"/>
                  </a:ext>
                </a:extLst>
              </a:tr>
              <a:tr h="502818">
                <a:tc>
                  <a:txBody>
                    <a:bodyPr/>
                    <a:lstStyle/>
                    <a:p>
                      <a:pPr marL="0" indent="115888" algn="l" rtl="0" fontAlgn="ctr"/>
                      <a:r>
                        <a:rPr lang="en-US" sz="2000" b="0" dirty="0">
                          <a:solidFill>
                            <a:srgbClr val="17304C"/>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0 of 2</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chemeClr val="bg1"/>
                          </a:solidFill>
                          <a:effectLst/>
                          <a:latin typeface="Roboto"/>
                        </a:rPr>
                        <a:t>Red</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12853875"/>
                  </a:ext>
                </a:extLst>
              </a:tr>
              <a:tr h="502818">
                <a:tc>
                  <a:txBody>
                    <a:bodyPr/>
                    <a:lstStyle/>
                    <a:p>
                      <a:pPr marL="0" indent="115888" algn="l" rtl="0" fontAlgn="ctr"/>
                      <a:r>
                        <a:rPr lang="en-US" sz="2000" b="0" dirty="0">
                          <a:solidFill>
                            <a:srgbClr val="17304C"/>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0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322822287"/>
                  </a:ext>
                </a:extLst>
              </a:tr>
              <a:tr h="502818">
                <a:tc>
                  <a:txBody>
                    <a:bodyPr/>
                    <a:lstStyle/>
                    <a:p>
                      <a:pPr marL="0" indent="115888" algn="l" rtl="0" fontAlgn="ctr"/>
                      <a:r>
                        <a:rPr lang="en-US" sz="2000" b="0" dirty="0">
                          <a:solidFill>
                            <a:srgbClr val="17304C"/>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1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77471429"/>
                  </a:ext>
                </a:extLst>
              </a:tr>
              <a:tr h="502818">
                <a:tc>
                  <a:txBody>
                    <a:bodyPr/>
                    <a:lstStyle/>
                    <a:p>
                      <a:pPr marL="0" indent="115888" algn="l" rtl="0" fontAlgn="ctr"/>
                      <a:r>
                        <a:rPr lang="en-US" sz="2000" b="0" dirty="0">
                          <a:solidFill>
                            <a:srgbClr val="17304C"/>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2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Complete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146931779"/>
                  </a:ext>
                </a:extLst>
              </a:tr>
              <a:tr h="502818">
                <a:tc>
                  <a:txBody>
                    <a:bodyPr/>
                    <a:lstStyle/>
                    <a:p>
                      <a:pPr marL="0" indent="115888" algn="l" rtl="0" fontAlgn="ctr"/>
                      <a:r>
                        <a:rPr lang="en-US" sz="2000" b="0" dirty="0">
                          <a:solidFill>
                            <a:srgbClr val="17304C"/>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1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Orange</a:t>
                      </a:r>
                      <a:r>
                        <a:rPr lang="en-US" b="0" baseline="0" dirty="0">
                          <a:solidFill>
                            <a:srgbClr val="17304C"/>
                          </a:solidFill>
                          <a:effectLst/>
                          <a:latin typeface="Roboto"/>
                        </a:rPr>
                        <a:t> </a:t>
                      </a: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480800126"/>
                  </a:ext>
                </a:extLst>
              </a:tr>
              <a:tr h="502818">
                <a:tc>
                  <a:txBody>
                    <a:bodyPr/>
                    <a:lstStyle/>
                    <a:p>
                      <a:pPr marL="0" indent="115888" algn="l" rtl="0" fontAlgn="ctr"/>
                      <a:r>
                        <a:rPr lang="en-US" sz="2000" b="0" dirty="0">
                          <a:solidFill>
                            <a:srgbClr val="17304C"/>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2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574805109"/>
                  </a:ext>
                </a:extLst>
              </a:tr>
            </a:tbl>
          </a:graphicData>
        </a:graphic>
      </p:graphicFrame>
      <p:sp>
        <p:nvSpPr>
          <p:cNvPr id="7" name="TextBox 6"/>
          <p:cNvSpPr txBox="1"/>
          <p:nvPr/>
        </p:nvSpPr>
        <p:spPr>
          <a:xfrm>
            <a:off x="924432" y="5477482"/>
            <a:ext cx="6115436" cy="369332"/>
          </a:xfrm>
          <a:prstGeom prst="rect">
            <a:avLst/>
          </a:prstGeom>
          <a:noFill/>
        </p:spPr>
        <p:txBody>
          <a:bodyPr wrap="square" rtlCol="0">
            <a:spAutoFit/>
          </a:bodyPr>
          <a:lstStyle/>
          <a:p>
            <a:r>
              <a:rPr lang="en-US" i="1" dirty="0">
                <a:latin typeface="+mj-lt"/>
              </a:rPr>
              <a:t>Comments and Mitigation, refer to slide #14</a:t>
            </a:r>
            <a:r>
              <a:rPr lang="en-US" dirty="0">
                <a:latin typeface="+mj-lt"/>
              </a:rPr>
              <a:t>.  </a:t>
            </a:r>
          </a:p>
        </p:txBody>
      </p:sp>
      <p:sp>
        <p:nvSpPr>
          <p:cNvPr id="2" name="Slide Number Placeholder 1">
            <a:extLst>
              <a:ext uri="{FF2B5EF4-FFF2-40B4-BE49-F238E27FC236}">
                <a16:creationId xmlns:a16="http://schemas.microsoft.com/office/drawing/2014/main" id="{E6AEB175-E783-44EB-AA3E-3544E9347709}"/>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13</a:t>
            </a:fld>
            <a:r>
              <a:rPr lang="en-US" altLang="en-US" dirty="0"/>
              <a:t> </a:t>
            </a:r>
          </a:p>
        </p:txBody>
      </p:sp>
      <p:graphicFrame>
        <p:nvGraphicFramePr>
          <p:cNvPr id="8" name="Table 7">
            <a:extLst>
              <a:ext uri="{FF2B5EF4-FFF2-40B4-BE49-F238E27FC236}">
                <a16:creationId xmlns:a16="http://schemas.microsoft.com/office/drawing/2014/main" id="{40B35BA8-E7A8-4212-A1A0-F7BCA45C37C7}"/>
              </a:ext>
            </a:extLst>
          </p:cNvPr>
          <p:cNvGraphicFramePr>
            <a:graphicFrameLocks noGrp="1"/>
          </p:cNvGraphicFramePr>
          <p:nvPr>
            <p:extLst>
              <p:ext uri="{D42A27DB-BD31-4B8C-83A1-F6EECF244321}">
                <p14:modId xmlns:p14="http://schemas.microsoft.com/office/powerpoint/2010/main" val="1441909085"/>
              </p:ext>
            </p:extLst>
          </p:nvPr>
        </p:nvGraphicFramePr>
        <p:xfrm>
          <a:off x="924432" y="5924623"/>
          <a:ext cx="4827616" cy="701040"/>
        </p:xfrm>
        <a:graphic>
          <a:graphicData uri="http://schemas.openxmlformats.org/drawingml/2006/table">
            <a:tbl>
              <a:tblPr/>
              <a:tblGrid>
                <a:gridCol w="225899">
                  <a:extLst>
                    <a:ext uri="{9D8B030D-6E8A-4147-A177-3AD203B41FA5}">
                      <a16:colId xmlns:a16="http://schemas.microsoft.com/office/drawing/2014/main" val="3978457557"/>
                    </a:ext>
                  </a:extLst>
                </a:gridCol>
                <a:gridCol w="4601717">
                  <a:extLst>
                    <a:ext uri="{9D8B030D-6E8A-4147-A177-3AD203B41FA5}">
                      <a16:colId xmlns:a16="http://schemas.microsoft.com/office/drawing/2014/main" val="3272340738"/>
                    </a:ext>
                  </a:extLst>
                </a:gridCol>
              </a:tblGrid>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3629791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96239315"/>
              </p:ext>
            </p:extLst>
          </p:nvPr>
        </p:nvGraphicFramePr>
        <p:xfrm>
          <a:off x="208461" y="200531"/>
          <a:ext cx="8727078" cy="6558986"/>
        </p:xfrm>
        <a:graphic>
          <a:graphicData uri="http://schemas.openxmlformats.org/drawingml/2006/table">
            <a:tbl>
              <a:tblPr/>
              <a:tblGrid>
                <a:gridCol w="965755">
                  <a:extLst>
                    <a:ext uri="{9D8B030D-6E8A-4147-A177-3AD203B41FA5}">
                      <a16:colId xmlns:a16="http://schemas.microsoft.com/office/drawing/2014/main" val="3842163351"/>
                    </a:ext>
                  </a:extLst>
                </a:gridCol>
                <a:gridCol w="3449128">
                  <a:extLst>
                    <a:ext uri="{9D8B030D-6E8A-4147-A177-3AD203B41FA5}">
                      <a16:colId xmlns:a16="http://schemas.microsoft.com/office/drawing/2014/main" val="1435536045"/>
                    </a:ext>
                  </a:extLst>
                </a:gridCol>
                <a:gridCol w="4312195">
                  <a:extLst>
                    <a:ext uri="{9D8B030D-6E8A-4147-A177-3AD203B41FA5}">
                      <a16:colId xmlns:a16="http://schemas.microsoft.com/office/drawing/2014/main" val="1812486157"/>
                    </a:ext>
                  </a:extLst>
                </a:gridCol>
              </a:tblGrid>
              <a:tr h="269475">
                <a:tc>
                  <a:txBody>
                    <a:bodyPr/>
                    <a:lstStyle/>
                    <a:p>
                      <a:pPr rtl="0" fontAlgn="b"/>
                      <a:r>
                        <a:rPr lang="en-US" sz="1200" b="1" dirty="0">
                          <a:solidFill>
                            <a:srgbClr val="000000"/>
                          </a:solidFill>
                          <a:effectLst/>
                          <a:latin typeface="Roboto"/>
                        </a:rPr>
                        <a:t>PIERCE</a:t>
                      </a:r>
                    </a:p>
                  </a:txBody>
                  <a:tcPr marL="7268" marR="7268" marT="4846" marB="4846"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1" dirty="0">
                          <a:solidFill>
                            <a:srgbClr val="000000"/>
                          </a:solidFill>
                          <a:effectLst/>
                          <a:latin typeface="Roboto"/>
                        </a:rPr>
                        <a:t>Comments</a:t>
                      </a:r>
                    </a:p>
                  </a:txBody>
                  <a:tcPr marL="7268" marR="7268" marT="4846" marB="4846"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1" dirty="0">
                          <a:solidFill>
                            <a:srgbClr val="000000"/>
                          </a:solidFill>
                          <a:effectLst/>
                          <a:latin typeface="Roboto"/>
                        </a:rPr>
                        <a:t>Mitigation Plan </a:t>
                      </a:r>
                    </a:p>
                  </a:txBody>
                  <a:tcPr marL="7268" marR="7268" marT="4846" marB="4846"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60256629"/>
                  </a:ext>
                </a:extLst>
              </a:tr>
              <a:tr h="555304">
                <a:tc>
                  <a:txBody>
                    <a:bodyPr/>
                    <a:lstStyle/>
                    <a:p>
                      <a:pPr rtl="0" fontAlgn="b"/>
                      <a:r>
                        <a:rPr lang="en-US" sz="900" b="0" dirty="0">
                          <a:solidFill>
                            <a:srgbClr val="000000"/>
                          </a:solidFill>
                          <a:effectLst/>
                          <a:latin typeface="Roboto"/>
                        </a:rPr>
                        <a:t>Data:</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7268" marR="7268" marT="4846" marB="4846" anchor="b">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b"/>
                      <a:r>
                        <a:rPr lang="en-US" sz="900" b="0" dirty="0">
                          <a:solidFill>
                            <a:srgbClr val="000000"/>
                          </a:solidFill>
                          <a:effectLst/>
                          <a:latin typeface="Roboto"/>
                        </a:rPr>
                        <a:t>Data clean up for CS, FA, HCM &amp; SF is complete - all critical errors corrected.  FIN data clean up is incomplete due to recent earnings distribution errors -- estimated 60% errors.  Data validation for Cycle 4 is complete.  FIN has 10 outstanding OTM tickets.</a:t>
                      </a:r>
                    </a:p>
                  </a:txBody>
                  <a:tcPr marL="22860" marR="22860" marT="15240" marB="15240" anchor="b">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b"/>
                      <a:r>
                        <a:rPr lang="en-US" sz="900" b="0" dirty="0">
                          <a:solidFill>
                            <a:srgbClr val="000000"/>
                          </a:solidFill>
                          <a:effectLst/>
                          <a:latin typeface="Roboto"/>
                        </a:rPr>
                        <a:t>Anticipate some HCM clean-up or modifications after GoLive.  FIN OTM tickets pending resolution.</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22860" marR="22860" marT="15240" marB="15240" anchor="b">
                    <a:lnL>
                      <a:noFill/>
                    </a:lnL>
                    <a:lnR>
                      <a:noFill/>
                    </a:lnR>
                    <a:lnT w="15240" cap="flat" cmpd="sng" algn="ctr">
                      <a:solidFill>
                        <a:srgbClr val="D9D9D9"/>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3519754223"/>
                  </a:ext>
                </a:extLst>
              </a:tr>
              <a:tr h="708456">
                <a:tc>
                  <a:txBody>
                    <a:bodyPr/>
                    <a:lstStyle/>
                    <a:p>
                      <a:pPr rtl="0" fontAlgn="b"/>
                      <a:r>
                        <a:rPr lang="en-US" sz="900" b="0" dirty="0">
                          <a:solidFill>
                            <a:srgbClr val="000000"/>
                          </a:solidFill>
                          <a:effectLst/>
                          <a:latin typeface="Roboto"/>
                        </a:rPr>
                        <a:t>Security:</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7268" marR="7268" marT="4846" marB="4846" anchor="b">
                    <a:lnL>
                      <a:noFill/>
                    </a:lnL>
                    <a:lnR>
                      <a:noFill/>
                    </a:lnR>
                    <a:lnT>
                      <a:noFill/>
                    </a:lnT>
                    <a:lnB>
                      <a:noFill/>
                    </a:lnB>
                    <a:solidFill>
                      <a:srgbClr val="FFFFFF"/>
                    </a:solidFill>
                  </a:tcPr>
                </a:tc>
                <a:tc>
                  <a:txBody>
                    <a:bodyPr/>
                    <a:lstStyle/>
                    <a:p>
                      <a:pPr rtl="0" fontAlgn="b"/>
                      <a:r>
                        <a:rPr lang="en-US" sz="900" b="0" dirty="0">
                          <a:solidFill>
                            <a:srgbClr val="000000"/>
                          </a:solidFill>
                          <a:effectLst/>
                          <a:latin typeface="Roboto"/>
                        </a:rPr>
                        <a:t>Have not received our final security matrix workbbook.  No access to SVX environment to test roles.  No training for local security administrators.  Additional resources and/or support is needed from SBCTC to complete Security Matrix Mapping.</a:t>
                      </a:r>
                    </a:p>
                    <a:p>
                      <a:pPr rtl="0" fontAlgn="b"/>
                      <a:endParaRPr lang="en-US" sz="9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tc>
                  <a:txBody>
                    <a:bodyPr/>
                    <a:lstStyle/>
                    <a:p>
                      <a:pPr rtl="0" fontAlgn="b"/>
                      <a:r>
                        <a:rPr lang="en-US" sz="900" b="0" dirty="0">
                          <a:solidFill>
                            <a:srgbClr val="000000"/>
                          </a:solidFill>
                          <a:effectLst/>
                          <a:latin typeface="Roboto"/>
                        </a:rPr>
                        <a:t>Accurate security roles for ALL employees is critical.  Hands-on working sessions with SBCTC project staff is critical while completing Security Matrix Mapping workbook.  Require minimum of three full weeks in the SVX environment with ability to quickly adjust security roles, in order to be ready for GoLive.</a:t>
                      </a:r>
                    </a:p>
                    <a:p>
                      <a:pPr rtl="0" fontAlgn="b"/>
                      <a:endParaRPr lang="en-US" sz="9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extLst>
                  <a:ext uri="{0D108BD9-81ED-4DB2-BD59-A6C34878D82A}">
                    <a16:rowId xmlns:a16="http://schemas.microsoft.com/office/drawing/2014/main" val="846314891"/>
                  </a:ext>
                </a:extLst>
              </a:tr>
              <a:tr h="1212900">
                <a:tc>
                  <a:txBody>
                    <a:bodyPr/>
                    <a:lstStyle/>
                    <a:p>
                      <a:pPr rtl="0" fontAlgn="b"/>
                      <a:r>
                        <a:rPr lang="en-US" sz="900" b="0" dirty="0">
                          <a:solidFill>
                            <a:srgbClr val="000000"/>
                          </a:solidFill>
                          <a:effectLst/>
                          <a:latin typeface="Roboto"/>
                        </a:rPr>
                        <a:t>Testing: </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7268" marR="7268" marT="4846" marB="4846" anchor="b">
                    <a:lnL>
                      <a:noFill/>
                    </a:lnL>
                    <a:lnR>
                      <a:noFill/>
                    </a:lnR>
                    <a:lnT>
                      <a:noFill/>
                    </a:lnT>
                    <a:lnB>
                      <a:noFill/>
                    </a:lnB>
                    <a:solidFill>
                      <a:srgbClr val="F3F3F3"/>
                    </a:solidFill>
                  </a:tcPr>
                </a:tc>
                <a:tc>
                  <a:txBody>
                    <a:bodyPr/>
                    <a:lstStyle/>
                    <a:p>
                      <a:pPr rtl="0" fontAlgn="b"/>
                      <a:r>
                        <a:rPr lang="en-US" sz="900" b="0" dirty="0">
                          <a:solidFill>
                            <a:srgbClr val="000000"/>
                          </a:solidFill>
                          <a:effectLst/>
                          <a:latin typeface="Roboto"/>
                        </a:rPr>
                        <a:t>UAT is behind schedule due to a combination of security role issues and availability/functionality of testing environments.  Sprint 1 - 91% complete, Sprint 2 - 63% complete, Sprint 3 - 55%, Sprint 4 - 32% complete. Canvas training courses and QRG's were not enough to support testing.  HCM working through Payroll to GL critical issues due to coding.  FIN critical issues logged for Sprint 4.  Payroll testing:  HCM in progress, FIN no Payroll to GL.  FA Dual Processing: FA in process, FIN no FA to GL.  SF Parallel testing:  SF in process, FIN no SF to GL.  </a:t>
                      </a:r>
                    </a:p>
                  </a:txBody>
                  <a:tcPr marL="22860" marR="22860" marT="15240" marB="15240" anchor="b">
                    <a:lnL>
                      <a:noFill/>
                    </a:lnL>
                    <a:lnR>
                      <a:noFill/>
                    </a:lnR>
                    <a:lnT>
                      <a:noFill/>
                    </a:lnT>
                    <a:lnB>
                      <a:noFill/>
                    </a:lnB>
                    <a:solidFill>
                      <a:srgbClr val="F3F3F3"/>
                    </a:solidFill>
                  </a:tcPr>
                </a:tc>
                <a:tc>
                  <a:txBody>
                    <a:bodyPr/>
                    <a:lstStyle/>
                    <a:p>
                      <a:pPr rtl="0" fontAlgn="b"/>
                      <a:r>
                        <a:rPr lang="en-US" sz="900" b="0" dirty="0">
                          <a:solidFill>
                            <a:srgbClr val="000000"/>
                          </a:solidFill>
                          <a:effectLst/>
                          <a:latin typeface="Roboto"/>
                        </a:rPr>
                        <a:t>SMEs are working to complete UAT by February 14th deadline.</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22860" marR="22860" marT="15240" marB="15240" anchor="b">
                    <a:lnL>
                      <a:noFill/>
                    </a:lnL>
                    <a:lnR>
                      <a:noFill/>
                    </a:lnR>
                    <a:lnT>
                      <a:noFill/>
                    </a:lnT>
                    <a:lnB>
                      <a:noFill/>
                    </a:lnB>
                    <a:solidFill>
                      <a:srgbClr val="F3F3F3"/>
                    </a:solidFill>
                  </a:tcPr>
                </a:tc>
                <a:extLst>
                  <a:ext uri="{0D108BD9-81ED-4DB2-BD59-A6C34878D82A}">
                    <a16:rowId xmlns:a16="http://schemas.microsoft.com/office/drawing/2014/main" val="937075253"/>
                  </a:ext>
                </a:extLst>
              </a:tr>
              <a:tr h="992728">
                <a:tc>
                  <a:txBody>
                    <a:bodyPr/>
                    <a:lstStyle/>
                    <a:p>
                      <a:pPr rtl="0" fontAlgn="b"/>
                      <a:r>
                        <a:rPr lang="en-US" sz="900" b="0" dirty="0">
                          <a:solidFill>
                            <a:srgbClr val="000000"/>
                          </a:solidFill>
                          <a:effectLst/>
                          <a:latin typeface="Roboto"/>
                        </a:rPr>
                        <a:t>Training</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7268" marR="7268" marT="4846" marB="4846" anchor="b">
                    <a:lnL>
                      <a:noFill/>
                    </a:lnL>
                    <a:lnR>
                      <a:noFill/>
                    </a:lnR>
                    <a:lnT>
                      <a:noFill/>
                    </a:lnT>
                    <a:lnB>
                      <a:noFill/>
                    </a:lnB>
                    <a:solidFill>
                      <a:srgbClr val="FFFFFF"/>
                    </a:solidFill>
                  </a:tcPr>
                </a:tc>
                <a:tc>
                  <a:txBody>
                    <a:bodyPr/>
                    <a:lstStyle/>
                    <a:p>
                      <a:pPr rtl="0" fontAlgn="b"/>
                      <a:r>
                        <a:rPr lang="en-US" sz="900" b="0" dirty="0">
                          <a:solidFill>
                            <a:srgbClr val="000000"/>
                          </a:solidFill>
                          <a:effectLst/>
                          <a:latin typeface="Roboto"/>
                        </a:rPr>
                        <a:t>Canvas training courses have been rolled out to the college community. There are ongoing challenges with the self-enrollment process and gaps in the information provided in the Canvas courses.  End users do not have access to a training environment to apply knowledge gained from Canvas courses.  Desktop procedures in process.</a:t>
                      </a:r>
                    </a:p>
                    <a:p>
                      <a:pPr rtl="0" fontAlgn="b"/>
                      <a:endParaRPr lang="en-US" sz="9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tc>
                  <a:txBody>
                    <a:bodyPr/>
                    <a:lstStyle/>
                    <a:p>
                      <a:pPr rtl="0" fontAlgn="b"/>
                      <a:r>
                        <a:rPr lang="en-US" sz="900" b="0" dirty="0">
                          <a:solidFill>
                            <a:srgbClr val="000000"/>
                          </a:solidFill>
                          <a:effectLst/>
                          <a:latin typeface="Roboto"/>
                        </a:rPr>
                        <a:t>Continue developing desktop procedures.  Continue Canvas courses.  Critical need for hands-on training provided by SBCTC prior to GoLive.  Training for local IT Help Desk support is critical.</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extLst>
                  <a:ext uri="{0D108BD9-81ED-4DB2-BD59-A6C34878D82A}">
                    <a16:rowId xmlns:a16="http://schemas.microsoft.com/office/drawing/2014/main" val="285763864"/>
                  </a:ext>
                </a:extLst>
              </a:tr>
              <a:tr h="567906">
                <a:tc>
                  <a:txBody>
                    <a:bodyPr/>
                    <a:lstStyle/>
                    <a:p>
                      <a:pPr rtl="0" fontAlgn="b"/>
                      <a:r>
                        <a:rPr lang="en-US" sz="900" b="0" dirty="0">
                          <a:solidFill>
                            <a:srgbClr val="000000"/>
                          </a:solidFill>
                          <a:effectLst/>
                          <a:latin typeface="Roboto"/>
                        </a:rPr>
                        <a:t>College Support Plan:</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7268" marR="7268" marT="4846" marB="4846" anchor="b">
                    <a:lnL>
                      <a:noFill/>
                    </a:lnL>
                    <a:lnR>
                      <a:noFill/>
                    </a:lnR>
                    <a:lnT>
                      <a:noFill/>
                    </a:lnT>
                    <a:lnB>
                      <a:noFill/>
                    </a:lnB>
                    <a:solidFill>
                      <a:srgbClr val="F3F3F3"/>
                    </a:solidFill>
                  </a:tcPr>
                </a:tc>
                <a:tc>
                  <a:txBody>
                    <a:bodyPr/>
                    <a:lstStyle/>
                    <a:p>
                      <a:pPr rtl="0" fontAlgn="b"/>
                      <a:r>
                        <a:rPr lang="en-US" sz="900" b="0" dirty="0">
                          <a:solidFill>
                            <a:srgbClr val="000000"/>
                          </a:solidFill>
                          <a:effectLst/>
                          <a:latin typeface="Roboto"/>
                        </a:rPr>
                        <a:t>Training and information from SBCTC has not been provided regarding Help Desk support.  Contingency Planning and discussions around security role assignment/administration are in process.</a:t>
                      </a:r>
                    </a:p>
                  </a:txBody>
                  <a:tcPr marL="22860" marR="22860" marT="15240" marB="15240" anchor="b">
                    <a:lnL>
                      <a:noFill/>
                    </a:lnL>
                    <a:lnR>
                      <a:noFill/>
                    </a:lnR>
                    <a:lnT>
                      <a:noFill/>
                    </a:lnT>
                    <a:lnB>
                      <a:noFill/>
                    </a:lnB>
                    <a:solidFill>
                      <a:srgbClr val="F3F3F3"/>
                    </a:solidFill>
                  </a:tcPr>
                </a:tc>
                <a:tc>
                  <a:txBody>
                    <a:bodyPr/>
                    <a:lstStyle/>
                    <a:p>
                      <a:pPr rtl="0" fontAlgn="b"/>
                      <a:r>
                        <a:rPr lang="en-US" sz="900" b="0" dirty="0">
                          <a:solidFill>
                            <a:srgbClr val="000000"/>
                          </a:solidFill>
                          <a:effectLst/>
                          <a:latin typeface="Roboto"/>
                        </a:rPr>
                        <a:t>Continue developing security role assignment process.  Detailed information and/or plan from SBCTC for local IT Help Desk support and responsibilities is critical.</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22860" marR="22860" marT="15240" marB="15240" anchor="b">
                    <a:lnL>
                      <a:noFill/>
                    </a:lnL>
                    <a:lnR>
                      <a:noFill/>
                    </a:lnR>
                    <a:lnT>
                      <a:noFill/>
                    </a:lnT>
                    <a:lnB>
                      <a:noFill/>
                    </a:lnB>
                    <a:solidFill>
                      <a:srgbClr val="F3F3F3"/>
                    </a:solidFill>
                  </a:tcPr>
                </a:tc>
                <a:extLst>
                  <a:ext uri="{0D108BD9-81ED-4DB2-BD59-A6C34878D82A}">
                    <a16:rowId xmlns:a16="http://schemas.microsoft.com/office/drawing/2014/main" val="2017907256"/>
                  </a:ext>
                </a:extLst>
              </a:tr>
              <a:tr h="1212900">
                <a:tc>
                  <a:txBody>
                    <a:bodyPr/>
                    <a:lstStyle/>
                    <a:p>
                      <a:pPr rtl="0" fontAlgn="b"/>
                      <a:r>
                        <a:rPr lang="en-US" sz="900" b="0" dirty="0">
                          <a:solidFill>
                            <a:srgbClr val="000000"/>
                          </a:solidFill>
                          <a:effectLst/>
                          <a:latin typeface="Roboto"/>
                        </a:rPr>
                        <a:t>Transition:</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7268" marR="7268" marT="4846" marB="4846" anchor="b">
                    <a:lnL>
                      <a:noFill/>
                    </a:lnL>
                    <a:lnR>
                      <a:noFill/>
                    </a:lnR>
                    <a:lnT>
                      <a:noFill/>
                    </a:lnT>
                    <a:lnB>
                      <a:noFill/>
                    </a:lnB>
                    <a:solidFill>
                      <a:srgbClr val="FFFFFF"/>
                    </a:solidFill>
                  </a:tcPr>
                </a:tc>
                <a:tc>
                  <a:txBody>
                    <a:bodyPr/>
                    <a:lstStyle/>
                    <a:p>
                      <a:pPr rtl="0" fontAlgn="b"/>
                      <a:r>
                        <a:rPr lang="en-US" sz="900" b="0" dirty="0">
                          <a:solidFill>
                            <a:srgbClr val="000000"/>
                          </a:solidFill>
                          <a:effectLst/>
                          <a:latin typeface="Roboto"/>
                        </a:rPr>
                        <a:t>Have identified dates for process cut offs.  FA in process to clean and reconcile accounts with FAM end dates for processing. FIN waiting to hear when SBCTC is running February EOM.  Contingency plans developed for system and/or module failure.  Recently received access to dataLink - delay in ability to validate and integrate supplemental systems.  GoLive weekend plan and list of validators in process.  Discussed and identified some local changes during contingency planning session.</a:t>
                      </a:r>
                      <a:br>
                        <a:rPr lang="en-US" sz="900" b="0" dirty="0">
                          <a:solidFill>
                            <a:srgbClr val="000000"/>
                          </a:solidFill>
                          <a:effectLst/>
                          <a:latin typeface="Roboto"/>
                        </a:rPr>
                      </a:br>
                      <a:endParaRPr lang="en-US" sz="9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tc>
                  <a:txBody>
                    <a:bodyPr/>
                    <a:lstStyle/>
                    <a:p>
                      <a:pPr rtl="0" fontAlgn="b"/>
                      <a:r>
                        <a:rPr lang="en-US" sz="900" b="0" dirty="0">
                          <a:solidFill>
                            <a:srgbClr val="000000"/>
                          </a:solidFill>
                          <a:effectLst/>
                          <a:latin typeface="Roboto"/>
                        </a:rPr>
                        <a:t>Continue development of GoLive weekend plan, identify weekend validators, develop checklist for local changes.</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22860" marR="22860" marT="15240" marB="15240" anchor="b">
                    <a:lnL>
                      <a:noFill/>
                    </a:lnL>
                    <a:lnR>
                      <a:noFill/>
                    </a:lnR>
                    <a:lnT>
                      <a:noFill/>
                    </a:lnT>
                    <a:lnB>
                      <a:noFill/>
                    </a:lnB>
                    <a:solidFill>
                      <a:srgbClr val="FFFFFF"/>
                    </a:solidFill>
                  </a:tcPr>
                </a:tc>
                <a:extLst>
                  <a:ext uri="{0D108BD9-81ED-4DB2-BD59-A6C34878D82A}">
                    <a16:rowId xmlns:a16="http://schemas.microsoft.com/office/drawing/2014/main" val="313236403"/>
                  </a:ext>
                </a:extLst>
              </a:tr>
              <a:tr h="892423">
                <a:tc>
                  <a:txBody>
                    <a:bodyPr/>
                    <a:lstStyle/>
                    <a:p>
                      <a:pPr rtl="0" fontAlgn="b"/>
                      <a:r>
                        <a:rPr lang="en-US" sz="900" b="0" dirty="0">
                          <a:solidFill>
                            <a:srgbClr val="000000"/>
                          </a:solidFill>
                          <a:effectLst/>
                          <a:latin typeface="Roboto"/>
                        </a:rPr>
                        <a:t>Comms &amp; OCM:</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7268" marR="7268" marT="4846" marB="4846" anchor="b">
                    <a:lnL>
                      <a:noFill/>
                    </a:lnL>
                    <a:lnR>
                      <a:noFill/>
                    </a:lnR>
                    <a:lnT>
                      <a:noFill/>
                    </a:lnT>
                    <a:lnB w="7620" cap="flat" cmpd="sng" algn="ctr">
                      <a:solidFill>
                        <a:srgbClr val="D9D9D9"/>
                      </a:solidFill>
                      <a:prstDash val="solid"/>
                      <a:round/>
                      <a:headEnd type="none" w="med" len="med"/>
                      <a:tailEnd type="none" w="med" len="med"/>
                    </a:lnB>
                    <a:solidFill>
                      <a:srgbClr val="F3F3F3"/>
                    </a:solidFill>
                  </a:tcPr>
                </a:tc>
                <a:tc>
                  <a:txBody>
                    <a:bodyPr/>
                    <a:lstStyle/>
                    <a:p>
                      <a:pPr rtl="0" fontAlgn="b"/>
                      <a:r>
                        <a:rPr lang="en-US" sz="900" b="0" dirty="0">
                          <a:solidFill>
                            <a:srgbClr val="000000"/>
                          </a:solidFill>
                          <a:effectLst/>
                          <a:latin typeface="Roboto"/>
                        </a:rPr>
                        <a:t>Policy and procedure updates are ongoing.  Website and resource tool updates are ongoing.  OCM adoption is ongoing - staff training, Q&amp;A sessions, Canvas courses, etc.</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22860" marR="22860" marT="15240" marB="15240" anchor="b">
                    <a:lnL>
                      <a:noFill/>
                    </a:lnL>
                    <a:lnR>
                      <a:noFill/>
                    </a:lnR>
                    <a:lnT>
                      <a:noFill/>
                    </a:lnT>
                    <a:lnB>
                      <a:noFill/>
                    </a:lnB>
                    <a:solidFill>
                      <a:srgbClr val="F3F3F3"/>
                    </a:solidFill>
                  </a:tcPr>
                </a:tc>
                <a:tc>
                  <a:txBody>
                    <a:bodyPr/>
                    <a:lstStyle/>
                    <a:p>
                      <a:pPr rtl="0" fontAlgn="b"/>
                      <a:r>
                        <a:rPr lang="en-US" sz="900" b="0" dirty="0">
                          <a:solidFill>
                            <a:srgbClr val="000000"/>
                          </a:solidFill>
                          <a:effectLst/>
                          <a:latin typeface="Roboto"/>
                        </a:rPr>
                        <a:t>Continue with staff training sessions, opportunity to support changes, address pressure points.  All areas of assessment listed will continue up to and beyond implementation of ctcLink (PeopleSoft).</a:t>
                      </a: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p>
                      <a:pPr rtl="0" fontAlgn="b"/>
                      <a:endParaRPr lang="en-US" sz="900" b="0" dirty="0">
                        <a:solidFill>
                          <a:srgbClr val="000000"/>
                        </a:solidFill>
                        <a:effectLst/>
                        <a:latin typeface="Roboto"/>
                      </a:endParaRPr>
                    </a:p>
                  </a:txBody>
                  <a:tcPr marL="22860" marR="22860" marT="15240" marB="15240" anchor="b">
                    <a:lnL>
                      <a:noFill/>
                    </a:lnL>
                    <a:lnR>
                      <a:noFill/>
                    </a:lnR>
                    <a:lnT>
                      <a:noFill/>
                    </a:lnT>
                    <a:lnB>
                      <a:noFill/>
                    </a:lnB>
                    <a:noFill/>
                  </a:tcPr>
                </a:tc>
                <a:extLst>
                  <a:ext uri="{0D108BD9-81ED-4DB2-BD59-A6C34878D82A}">
                    <a16:rowId xmlns:a16="http://schemas.microsoft.com/office/drawing/2014/main" val="3695113987"/>
                  </a:ext>
                </a:extLst>
              </a:tr>
            </a:tbl>
          </a:graphicData>
        </a:graphic>
      </p:graphicFrame>
      <p:sp>
        <p:nvSpPr>
          <p:cNvPr id="6" name="Slide Number Placeholder 1">
            <a:extLst>
              <a:ext uri="{FF2B5EF4-FFF2-40B4-BE49-F238E27FC236}">
                <a16:creationId xmlns:a16="http://schemas.microsoft.com/office/drawing/2014/main" id="{19ADB5DE-2CAB-4F14-91DB-BE9B84756819}"/>
              </a:ext>
            </a:extLst>
          </p:cNvPr>
          <p:cNvSpPr>
            <a:spLocks noGrp="1"/>
          </p:cNvSpPr>
          <p:nvPr>
            <p:ph type="sldNum" sz="quarter" idx="12"/>
          </p:nvPr>
        </p:nvSpPr>
        <p:spPr>
          <a:xfrm>
            <a:off x="8416636" y="6529852"/>
            <a:ext cx="457199" cy="191623"/>
          </a:xfrm>
        </p:spPr>
        <p:txBody>
          <a:bodyPr/>
          <a:lstStyle/>
          <a:p>
            <a:pPr>
              <a:defRPr/>
            </a:pPr>
            <a:r>
              <a:rPr lang="en-US" altLang="en-US" dirty="0"/>
              <a:t> </a:t>
            </a:r>
            <a:fld id="{8FE0DD59-4F64-4FB2-AC86-5D7C2F153175}" type="slidenum">
              <a:rPr lang="en-US" altLang="en-US" smtClean="0"/>
              <a:pPr>
                <a:defRPr/>
              </a:pPr>
              <a:t>14</a:t>
            </a:fld>
            <a:r>
              <a:rPr lang="en-US" altLang="en-US" dirty="0"/>
              <a:t> </a:t>
            </a:r>
          </a:p>
        </p:txBody>
      </p:sp>
    </p:spTree>
    <p:extLst>
      <p:ext uri="{BB962C8B-B14F-4D97-AF65-F5344CB8AC3E}">
        <p14:creationId xmlns:p14="http://schemas.microsoft.com/office/powerpoint/2010/main" val="1560241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r>
              <a:rPr lang="en-US" altLang="en-US" dirty="0"/>
              <a:t>- </a:t>
            </a:r>
            <a:fld id="{82F83422-1C7D-46BC-B6D3-DAD74CB8A49D}" type="slidenum">
              <a:rPr lang="en-US" altLang="en-US" smtClean="0"/>
              <a:pPr>
                <a:defRPr/>
              </a:pPr>
              <a:t>15</a:t>
            </a:fld>
            <a:r>
              <a:rPr lang="en-US" altLang="en-US" dirty="0"/>
              <a:t> -</a:t>
            </a:r>
          </a:p>
        </p:txBody>
      </p:sp>
      <p:sp>
        <p:nvSpPr>
          <p:cNvPr id="2" name="Title 1"/>
          <p:cNvSpPr>
            <a:spLocks noGrp="1"/>
          </p:cNvSpPr>
          <p:nvPr>
            <p:ph type="title"/>
          </p:nvPr>
        </p:nvSpPr>
        <p:spPr/>
        <p:txBody>
          <a:bodyPr/>
          <a:lstStyle/>
          <a:p>
            <a:r>
              <a:rPr lang="en-US" sz="3200" dirty="0"/>
              <a:t>Ctclink project readiness &amp; Concerns </a:t>
            </a:r>
          </a:p>
        </p:txBody>
      </p:sp>
      <p:sp>
        <p:nvSpPr>
          <p:cNvPr id="4" name="TextBox 3"/>
          <p:cNvSpPr txBox="1"/>
          <p:nvPr/>
        </p:nvSpPr>
        <p:spPr>
          <a:xfrm>
            <a:off x="547522" y="776447"/>
            <a:ext cx="7952666" cy="369332"/>
          </a:xfrm>
          <a:prstGeom prst="rect">
            <a:avLst/>
          </a:prstGeom>
          <a:noFill/>
        </p:spPr>
        <p:txBody>
          <a:bodyPr wrap="square" rtlCol="0">
            <a:spAutoFit/>
          </a:bodyPr>
          <a:lstStyle/>
          <a:p>
            <a:pPr algn="ctr"/>
            <a:r>
              <a:rPr lang="en-US" dirty="0"/>
              <a:t>Discussion led by Christy Campbell, ctcLink Project Director </a:t>
            </a:r>
          </a:p>
        </p:txBody>
      </p:sp>
      <p:sp>
        <p:nvSpPr>
          <p:cNvPr id="5" name="TextBox 4"/>
          <p:cNvSpPr txBox="1"/>
          <p:nvPr/>
        </p:nvSpPr>
        <p:spPr>
          <a:xfrm>
            <a:off x="731519" y="3359584"/>
            <a:ext cx="7768669" cy="1477328"/>
          </a:xfrm>
          <a:prstGeom prst="rect">
            <a:avLst/>
          </a:prstGeom>
          <a:noFill/>
        </p:spPr>
        <p:txBody>
          <a:bodyPr wrap="square" rtlCol="0">
            <a:spAutoFit/>
          </a:bodyPr>
          <a:lstStyle/>
          <a:p>
            <a:endParaRPr lang="en-US" dirty="0"/>
          </a:p>
          <a:p>
            <a:pPr lvl="1"/>
            <a:endParaRPr lang="en-US" dirty="0"/>
          </a:p>
          <a:p>
            <a:pPr lvl="1"/>
            <a:endParaRPr lang="en-US" dirty="0"/>
          </a:p>
          <a:p>
            <a:pPr marL="742950" lvl="1" indent="-285750">
              <a:buFont typeface="Arial" panose="020B0604020202020204" pitchFamily="34" charset="0"/>
              <a:buChar char="•"/>
            </a:pPr>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20803841"/>
              </p:ext>
            </p:extLst>
          </p:nvPr>
        </p:nvGraphicFramePr>
        <p:xfrm>
          <a:off x="412086" y="1145779"/>
          <a:ext cx="8461749" cy="5427402"/>
        </p:xfrm>
        <a:graphic>
          <a:graphicData uri="http://schemas.openxmlformats.org/drawingml/2006/table">
            <a:tbl>
              <a:tblPr firstRow="1" bandRow="1">
                <a:tableStyleId>{93296810-A885-4BE3-A3E7-6D5BEEA58F35}</a:tableStyleId>
              </a:tblPr>
              <a:tblGrid>
                <a:gridCol w="1763797">
                  <a:extLst>
                    <a:ext uri="{9D8B030D-6E8A-4147-A177-3AD203B41FA5}">
                      <a16:colId xmlns:a16="http://schemas.microsoft.com/office/drawing/2014/main" val="3209219517"/>
                    </a:ext>
                  </a:extLst>
                </a:gridCol>
                <a:gridCol w="3310517">
                  <a:extLst>
                    <a:ext uri="{9D8B030D-6E8A-4147-A177-3AD203B41FA5}">
                      <a16:colId xmlns:a16="http://schemas.microsoft.com/office/drawing/2014/main" val="2776178309"/>
                    </a:ext>
                  </a:extLst>
                </a:gridCol>
                <a:gridCol w="3387435">
                  <a:extLst>
                    <a:ext uri="{9D8B030D-6E8A-4147-A177-3AD203B41FA5}">
                      <a16:colId xmlns:a16="http://schemas.microsoft.com/office/drawing/2014/main" val="1338293135"/>
                    </a:ext>
                  </a:extLst>
                </a:gridCol>
              </a:tblGrid>
              <a:tr h="487975">
                <a:tc>
                  <a:txBody>
                    <a:bodyPr/>
                    <a:lstStyle/>
                    <a:p>
                      <a:r>
                        <a:rPr lang="en-US" sz="1600" dirty="0"/>
                        <a:t>Activities</a:t>
                      </a:r>
                      <a:r>
                        <a:rPr lang="en-US" sz="1600" baseline="0" dirty="0"/>
                        <a:t> </a:t>
                      </a:r>
                      <a:endParaRPr lang="en-US" sz="1600" dirty="0"/>
                    </a:p>
                  </a:txBody>
                  <a:tcPr/>
                </a:tc>
                <a:tc>
                  <a:txBody>
                    <a:bodyPr/>
                    <a:lstStyle/>
                    <a:p>
                      <a:r>
                        <a:rPr lang="en-US" sz="1600" dirty="0"/>
                        <a:t>Risk /Concerns</a:t>
                      </a:r>
                    </a:p>
                  </a:txBody>
                  <a:tcPr/>
                </a:tc>
                <a:tc>
                  <a:txBody>
                    <a:bodyPr/>
                    <a:lstStyle/>
                    <a:p>
                      <a:r>
                        <a:rPr lang="en-US" sz="1600" dirty="0"/>
                        <a:t>Target Completion Date </a:t>
                      </a:r>
                    </a:p>
                  </a:txBody>
                  <a:tcPr/>
                </a:tc>
                <a:extLst>
                  <a:ext uri="{0D108BD9-81ED-4DB2-BD59-A6C34878D82A}">
                    <a16:rowId xmlns:a16="http://schemas.microsoft.com/office/drawing/2014/main" val="3489625655"/>
                  </a:ext>
                </a:extLst>
              </a:tr>
              <a:tr h="964395">
                <a:tc>
                  <a:txBody>
                    <a:bodyPr/>
                    <a:lstStyle/>
                    <a:p>
                      <a:r>
                        <a:rPr lang="en-US" sz="1400" dirty="0"/>
                        <a:t>Student</a:t>
                      </a:r>
                      <a:r>
                        <a:rPr lang="en-US" sz="1400" baseline="0" dirty="0"/>
                        <a:t> Financials</a:t>
                      </a:r>
                      <a:endParaRPr lang="en-US" sz="1400" dirty="0"/>
                    </a:p>
                  </a:txBody>
                  <a:tcPr/>
                </a:tc>
                <a:tc>
                  <a:txBody>
                    <a:bodyPr/>
                    <a:lstStyle/>
                    <a:p>
                      <a:r>
                        <a:rPr lang="en-US" sz="1400" dirty="0"/>
                        <a:t>Student</a:t>
                      </a:r>
                      <a:r>
                        <a:rPr lang="en-US" sz="1400" baseline="0" dirty="0"/>
                        <a:t> Financials data and flow to General Ledger is still being validated  by the project team and has not been tested by the colleges.  </a:t>
                      </a:r>
                      <a:endParaRPr lang="en-US" sz="1400" dirty="0"/>
                    </a:p>
                  </a:txBody>
                  <a:tcPr/>
                </a:tc>
                <a:tc>
                  <a:txBody>
                    <a:bodyPr/>
                    <a:lstStyle/>
                    <a:p>
                      <a:r>
                        <a:rPr lang="en-US" sz="1400" dirty="0"/>
                        <a:t>Project team complete Sunday,</a:t>
                      </a:r>
                      <a:r>
                        <a:rPr lang="en-US" sz="1400" baseline="0" dirty="0"/>
                        <a:t> Feb. 16.  </a:t>
                      </a:r>
                    </a:p>
                    <a:p>
                      <a:r>
                        <a:rPr lang="en-US" sz="1400" baseline="0" dirty="0"/>
                        <a:t>College validation by Friday, Feb. 28.</a:t>
                      </a:r>
                    </a:p>
                    <a:p>
                      <a:r>
                        <a:rPr lang="en-US" sz="1400" i="1" baseline="0" dirty="0"/>
                        <a:t>*Risks and solutions are known based on Clark’s deployment.</a:t>
                      </a:r>
                      <a:endParaRPr lang="en-US" sz="1400" i="1" dirty="0"/>
                    </a:p>
                  </a:txBody>
                  <a:tcPr/>
                </a:tc>
                <a:extLst>
                  <a:ext uri="{0D108BD9-81ED-4DB2-BD59-A6C34878D82A}">
                    <a16:rowId xmlns:a16="http://schemas.microsoft.com/office/drawing/2014/main" val="2126568645"/>
                  </a:ext>
                </a:extLst>
              </a:tr>
              <a:tr h="750085">
                <a:tc>
                  <a:txBody>
                    <a:bodyPr/>
                    <a:lstStyle/>
                    <a:p>
                      <a:r>
                        <a:rPr lang="en-US" sz="1400" dirty="0"/>
                        <a:t>Security </a:t>
                      </a:r>
                    </a:p>
                  </a:txBody>
                  <a:tcPr/>
                </a:tc>
                <a:tc>
                  <a:txBody>
                    <a:bodyPr/>
                    <a:lstStyle/>
                    <a:p>
                      <a:r>
                        <a:rPr lang="en-US" sz="1400" dirty="0"/>
                        <a:t>Colleges have not had</a:t>
                      </a:r>
                      <a:r>
                        <a:rPr lang="en-US" sz="1400" baseline="0" dirty="0"/>
                        <a:t> an opportunity to validate assignments of their users in the system.  </a:t>
                      </a:r>
                      <a:endParaRPr lang="en-US" sz="1400" dirty="0"/>
                    </a:p>
                  </a:txBody>
                  <a:tcPr/>
                </a:tc>
                <a:tc>
                  <a:txBody>
                    <a:bodyPr/>
                    <a:lstStyle/>
                    <a:p>
                      <a:r>
                        <a:rPr lang="en-US" sz="1400" dirty="0"/>
                        <a:t>Complete</a:t>
                      </a:r>
                      <a:r>
                        <a:rPr lang="en-US" sz="1400" baseline="0" dirty="0"/>
                        <a:t> by Monday, March 2.  </a:t>
                      </a:r>
                      <a:endParaRPr lang="en-US" sz="1400" dirty="0"/>
                    </a:p>
                  </a:txBody>
                  <a:tcPr/>
                </a:tc>
                <a:extLst>
                  <a:ext uri="{0D108BD9-81ED-4DB2-BD59-A6C34878D82A}">
                    <a16:rowId xmlns:a16="http://schemas.microsoft.com/office/drawing/2014/main" val="1509596353"/>
                  </a:ext>
                </a:extLst>
              </a:tr>
              <a:tr h="476047">
                <a:tc>
                  <a:txBody>
                    <a:bodyPr/>
                    <a:lstStyle/>
                    <a:p>
                      <a:r>
                        <a:rPr lang="en-US" sz="1400" dirty="0"/>
                        <a:t>UAT / Parallel</a:t>
                      </a:r>
                      <a:r>
                        <a:rPr lang="en-US" sz="1400" baseline="0" dirty="0"/>
                        <a:t> Testing </a:t>
                      </a:r>
                      <a:endParaRPr lang="en-US" sz="1400" dirty="0"/>
                    </a:p>
                  </a:txBody>
                  <a:tcPr/>
                </a:tc>
                <a:tc>
                  <a:txBody>
                    <a:bodyPr/>
                    <a:lstStyle/>
                    <a:p>
                      <a:r>
                        <a:rPr lang="en-US" sz="1400" dirty="0"/>
                        <a:t>Testing has not been completed.</a:t>
                      </a:r>
                    </a:p>
                  </a:txBody>
                  <a:tcPr/>
                </a:tc>
                <a:tc>
                  <a:txBody>
                    <a:bodyPr/>
                    <a:lstStyle/>
                    <a:p>
                      <a:r>
                        <a:rPr lang="en-US" sz="1400" baseline="0" dirty="0"/>
                        <a:t>College validation by Friday, Feb. 28</a:t>
                      </a:r>
                      <a:endParaRPr lang="en-US" sz="1400" dirty="0"/>
                    </a:p>
                  </a:txBody>
                  <a:tcPr/>
                </a:tc>
                <a:extLst>
                  <a:ext uri="{0D108BD9-81ED-4DB2-BD59-A6C34878D82A}">
                    <a16:rowId xmlns:a16="http://schemas.microsoft.com/office/drawing/2014/main" val="4278397553"/>
                  </a:ext>
                </a:extLst>
              </a:tr>
              <a:tr h="726830">
                <a:tc>
                  <a:txBody>
                    <a:bodyPr/>
                    <a:lstStyle/>
                    <a:p>
                      <a:r>
                        <a:rPr lang="en-US" sz="1400" dirty="0"/>
                        <a:t>Mock</a:t>
                      </a:r>
                      <a:r>
                        <a:rPr lang="en-US" sz="1400" baseline="0" dirty="0"/>
                        <a:t> Run Cycle 5</a:t>
                      </a:r>
                      <a:endParaRPr lang="en-US" sz="1400" dirty="0"/>
                    </a:p>
                  </a:txBody>
                  <a:tcPr/>
                </a:tc>
                <a:tc>
                  <a:txBody>
                    <a:bodyPr/>
                    <a:lstStyle/>
                    <a:p>
                      <a:r>
                        <a:rPr lang="en-US" sz="1400" dirty="0"/>
                        <a:t>Project team needs to</a:t>
                      </a:r>
                      <a:r>
                        <a:rPr lang="en-US" sz="1400" baseline="0" dirty="0"/>
                        <a:t> test the cutover plan to ensure a consistent process at go-live.  </a:t>
                      </a:r>
                      <a:endParaRPr lang="en-US" sz="1400" dirty="0"/>
                    </a:p>
                  </a:txBody>
                  <a:tcPr/>
                </a:tc>
                <a:tc>
                  <a:txBody>
                    <a:bodyPr/>
                    <a:lstStyle/>
                    <a:p>
                      <a:r>
                        <a:rPr lang="en-US" sz="1400" dirty="0"/>
                        <a:t>Feb.</a:t>
                      </a:r>
                      <a:r>
                        <a:rPr lang="en-US" sz="1400" baseline="0" dirty="0"/>
                        <a:t> 25-27</a:t>
                      </a:r>
                      <a:endParaRPr lang="en-US" sz="1400" dirty="0"/>
                    </a:p>
                  </a:txBody>
                  <a:tcPr/>
                </a:tc>
                <a:extLst>
                  <a:ext uri="{0D108BD9-81ED-4DB2-BD59-A6C34878D82A}">
                    <a16:rowId xmlns:a16="http://schemas.microsoft.com/office/drawing/2014/main" val="2329174246"/>
                  </a:ext>
                </a:extLst>
              </a:tr>
              <a:tr h="535775">
                <a:tc>
                  <a:txBody>
                    <a:bodyPr/>
                    <a:lstStyle/>
                    <a:p>
                      <a:r>
                        <a:rPr lang="en-US" sz="1400" dirty="0"/>
                        <a:t>Historical</a:t>
                      </a:r>
                      <a:r>
                        <a:rPr lang="en-US" sz="1400" baseline="0" dirty="0"/>
                        <a:t> Class Load</a:t>
                      </a:r>
                      <a:endParaRPr lang="en-US" sz="1400" dirty="0"/>
                    </a:p>
                  </a:txBody>
                  <a:tcPr/>
                </a:tc>
                <a:tc>
                  <a:txBody>
                    <a:bodyPr/>
                    <a:lstStyle/>
                    <a:p>
                      <a:r>
                        <a:rPr lang="en-US" sz="1400" dirty="0"/>
                        <a:t>This</a:t>
                      </a:r>
                      <a:r>
                        <a:rPr lang="en-US" sz="1400" baseline="0" dirty="0"/>
                        <a:t> activity will be required if more than 2-3 colleges go-live.  </a:t>
                      </a:r>
                      <a:endParaRPr lang="en-US" sz="1400" dirty="0"/>
                    </a:p>
                  </a:txBody>
                  <a:tcPr/>
                </a:tc>
                <a:tc>
                  <a:txBody>
                    <a:bodyPr/>
                    <a:lstStyle/>
                    <a:p>
                      <a:r>
                        <a:rPr lang="en-US" sz="1400" dirty="0"/>
                        <a:t>Based on Steering Committee Decision</a:t>
                      </a:r>
                    </a:p>
                  </a:txBody>
                  <a:tcPr/>
                </a:tc>
                <a:extLst>
                  <a:ext uri="{0D108BD9-81ED-4DB2-BD59-A6C34878D82A}">
                    <a16:rowId xmlns:a16="http://schemas.microsoft.com/office/drawing/2014/main" val="2516592435"/>
                  </a:ext>
                </a:extLst>
              </a:tr>
              <a:tr h="750085">
                <a:tc>
                  <a:txBody>
                    <a:bodyPr/>
                    <a:lstStyle/>
                    <a:p>
                      <a:r>
                        <a:rPr lang="en-US" sz="1400" dirty="0"/>
                        <a:t>Training </a:t>
                      </a:r>
                    </a:p>
                  </a:txBody>
                  <a:tcPr/>
                </a:tc>
                <a:tc>
                  <a:txBody>
                    <a:bodyPr/>
                    <a:lstStyle/>
                    <a:p>
                      <a:r>
                        <a:rPr lang="en-US" sz="1400" dirty="0"/>
                        <a:t>Local college training has</a:t>
                      </a:r>
                      <a:r>
                        <a:rPr lang="en-US" sz="1400" baseline="0" dirty="0"/>
                        <a:t> been limited due to the dependencies on system training. </a:t>
                      </a:r>
                      <a:endParaRPr lang="en-US" sz="1400" dirty="0"/>
                    </a:p>
                  </a:txBody>
                  <a:tcPr/>
                </a:tc>
                <a:tc>
                  <a:txBody>
                    <a:bodyPr/>
                    <a:lstStyle/>
                    <a:p>
                      <a:r>
                        <a:rPr lang="en-US" sz="1400" dirty="0"/>
                        <a:t>All</a:t>
                      </a:r>
                      <a:r>
                        <a:rPr lang="en-US" sz="1400" baseline="0" dirty="0"/>
                        <a:t> college SMEs should be trained in critical areas by Thursday, March 5 and ongoing training post go-live as desired.  </a:t>
                      </a:r>
                      <a:endParaRPr lang="en-US" sz="1400" dirty="0"/>
                    </a:p>
                  </a:txBody>
                  <a:tcPr/>
                </a:tc>
                <a:extLst>
                  <a:ext uri="{0D108BD9-81ED-4DB2-BD59-A6C34878D82A}">
                    <a16:rowId xmlns:a16="http://schemas.microsoft.com/office/drawing/2014/main" val="1547847042"/>
                  </a:ext>
                </a:extLst>
              </a:tr>
              <a:tr h="726830">
                <a:tc>
                  <a:txBody>
                    <a:bodyPr/>
                    <a:lstStyle/>
                    <a:p>
                      <a:r>
                        <a:rPr lang="en-US" sz="1400" dirty="0"/>
                        <a:t>Support</a:t>
                      </a:r>
                      <a:r>
                        <a:rPr lang="en-US" sz="1400" baseline="0" dirty="0"/>
                        <a:t> Organization</a:t>
                      </a:r>
                      <a:endParaRPr lang="en-US" sz="1400" dirty="0"/>
                    </a:p>
                  </a:txBody>
                  <a:tcPr/>
                </a:tc>
                <a:tc>
                  <a:txBody>
                    <a:bodyPr/>
                    <a:lstStyle/>
                    <a:p>
                      <a:r>
                        <a:rPr lang="en-US" sz="1400" dirty="0"/>
                        <a:t>Staffing</a:t>
                      </a:r>
                      <a:r>
                        <a:rPr lang="en-US" sz="1400" baseline="0" dirty="0"/>
                        <a:t> levels to support six new colleges has not been complete.  </a:t>
                      </a:r>
                      <a:endParaRPr lang="en-US" sz="1400" dirty="0"/>
                    </a:p>
                  </a:txBody>
                  <a:tcPr/>
                </a:tc>
                <a:tc>
                  <a:txBody>
                    <a:bodyPr/>
                    <a:lstStyle/>
                    <a:p>
                      <a:r>
                        <a:rPr lang="en-US" sz="1400" dirty="0"/>
                        <a:t>Alignment initiated</a:t>
                      </a:r>
                      <a:r>
                        <a:rPr lang="en-US" sz="1400" baseline="0" dirty="0"/>
                        <a:t> Feb. 10.  Additional staffing and contract staff needs to be implemented.  </a:t>
                      </a:r>
                      <a:endParaRPr lang="en-US" sz="1400" dirty="0"/>
                    </a:p>
                  </a:txBody>
                  <a:tcPr/>
                </a:tc>
                <a:extLst>
                  <a:ext uri="{0D108BD9-81ED-4DB2-BD59-A6C34878D82A}">
                    <a16:rowId xmlns:a16="http://schemas.microsoft.com/office/drawing/2014/main" val="1227632978"/>
                  </a:ext>
                </a:extLst>
              </a:tr>
            </a:tbl>
          </a:graphicData>
        </a:graphic>
      </p:graphicFrame>
    </p:spTree>
    <p:extLst>
      <p:ext uri="{BB962C8B-B14F-4D97-AF65-F5344CB8AC3E}">
        <p14:creationId xmlns:p14="http://schemas.microsoft.com/office/powerpoint/2010/main" val="1093838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4" y="155946"/>
            <a:ext cx="8074262" cy="512808"/>
          </a:xfrm>
        </p:spPr>
        <p:txBody>
          <a:bodyPr/>
          <a:lstStyle/>
          <a:p>
            <a:pPr algn="ctr"/>
            <a:r>
              <a:rPr lang="en-US" sz="2400" dirty="0"/>
              <a:t>ctclink &amp; College readiness SUMMARY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88251906"/>
              </p:ext>
            </p:extLst>
          </p:nvPr>
        </p:nvGraphicFramePr>
        <p:xfrm>
          <a:off x="420914" y="668754"/>
          <a:ext cx="8361136" cy="5286661"/>
        </p:xfrm>
        <a:graphic>
          <a:graphicData uri="http://schemas.openxmlformats.org/drawingml/2006/table">
            <a:tbl>
              <a:tblPr/>
              <a:tblGrid>
                <a:gridCol w="53367">
                  <a:extLst>
                    <a:ext uri="{9D8B030D-6E8A-4147-A177-3AD203B41FA5}">
                      <a16:colId xmlns:a16="http://schemas.microsoft.com/office/drawing/2014/main" val="3690055948"/>
                    </a:ext>
                  </a:extLst>
                </a:gridCol>
                <a:gridCol w="1873063">
                  <a:extLst>
                    <a:ext uri="{9D8B030D-6E8A-4147-A177-3AD203B41FA5}">
                      <a16:colId xmlns:a16="http://schemas.microsoft.com/office/drawing/2014/main" val="140264745"/>
                    </a:ext>
                  </a:extLst>
                </a:gridCol>
                <a:gridCol w="281811">
                  <a:extLst>
                    <a:ext uri="{9D8B030D-6E8A-4147-A177-3AD203B41FA5}">
                      <a16:colId xmlns:a16="http://schemas.microsoft.com/office/drawing/2014/main" val="25539436"/>
                    </a:ext>
                  </a:extLst>
                </a:gridCol>
                <a:gridCol w="826649">
                  <a:extLst>
                    <a:ext uri="{9D8B030D-6E8A-4147-A177-3AD203B41FA5}">
                      <a16:colId xmlns:a16="http://schemas.microsoft.com/office/drawing/2014/main" val="1648721985"/>
                    </a:ext>
                  </a:extLst>
                </a:gridCol>
                <a:gridCol w="328781">
                  <a:extLst>
                    <a:ext uri="{9D8B030D-6E8A-4147-A177-3AD203B41FA5}">
                      <a16:colId xmlns:a16="http://schemas.microsoft.com/office/drawing/2014/main" val="2211585601"/>
                    </a:ext>
                  </a:extLst>
                </a:gridCol>
                <a:gridCol w="638775">
                  <a:extLst>
                    <a:ext uri="{9D8B030D-6E8A-4147-A177-3AD203B41FA5}">
                      <a16:colId xmlns:a16="http://schemas.microsoft.com/office/drawing/2014/main" val="22064274"/>
                    </a:ext>
                  </a:extLst>
                </a:gridCol>
                <a:gridCol w="281811">
                  <a:extLst>
                    <a:ext uri="{9D8B030D-6E8A-4147-A177-3AD203B41FA5}">
                      <a16:colId xmlns:a16="http://schemas.microsoft.com/office/drawing/2014/main" val="4139796879"/>
                    </a:ext>
                  </a:extLst>
                </a:gridCol>
                <a:gridCol w="657560">
                  <a:extLst>
                    <a:ext uri="{9D8B030D-6E8A-4147-A177-3AD203B41FA5}">
                      <a16:colId xmlns:a16="http://schemas.microsoft.com/office/drawing/2014/main" val="2378655911"/>
                    </a:ext>
                  </a:extLst>
                </a:gridCol>
                <a:gridCol w="281811">
                  <a:extLst>
                    <a:ext uri="{9D8B030D-6E8A-4147-A177-3AD203B41FA5}">
                      <a16:colId xmlns:a16="http://schemas.microsoft.com/office/drawing/2014/main" val="331462644"/>
                    </a:ext>
                  </a:extLst>
                </a:gridCol>
                <a:gridCol w="883010">
                  <a:extLst>
                    <a:ext uri="{9D8B030D-6E8A-4147-A177-3AD203B41FA5}">
                      <a16:colId xmlns:a16="http://schemas.microsoft.com/office/drawing/2014/main" val="2555064166"/>
                    </a:ext>
                  </a:extLst>
                </a:gridCol>
                <a:gridCol w="309994">
                  <a:extLst>
                    <a:ext uri="{9D8B030D-6E8A-4147-A177-3AD203B41FA5}">
                      <a16:colId xmlns:a16="http://schemas.microsoft.com/office/drawing/2014/main" val="1427878524"/>
                    </a:ext>
                  </a:extLst>
                </a:gridCol>
                <a:gridCol w="685744">
                  <a:extLst>
                    <a:ext uri="{9D8B030D-6E8A-4147-A177-3AD203B41FA5}">
                      <a16:colId xmlns:a16="http://schemas.microsoft.com/office/drawing/2014/main" val="1887170438"/>
                    </a:ext>
                  </a:extLst>
                </a:gridCol>
                <a:gridCol w="319387">
                  <a:extLst>
                    <a:ext uri="{9D8B030D-6E8A-4147-A177-3AD203B41FA5}">
                      <a16:colId xmlns:a16="http://schemas.microsoft.com/office/drawing/2014/main" val="3375155657"/>
                    </a:ext>
                  </a:extLst>
                </a:gridCol>
                <a:gridCol w="939373">
                  <a:extLst>
                    <a:ext uri="{9D8B030D-6E8A-4147-A177-3AD203B41FA5}">
                      <a16:colId xmlns:a16="http://schemas.microsoft.com/office/drawing/2014/main" val="313570957"/>
                    </a:ext>
                  </a:extLst>
                </a:gridCol>
              </a:tblGrid>
              <a:tr h="306648">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rtl="0" fontAlgn="b"/>
                      <a:r>
                        <a:rPr lang="en-US" sz="1000" b="0" dirty="0">
                          <a:effectLst/>
                          <a:latin typeface="+mj-lt"/>
                        </a:rPr>
                        <a:t>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rtl="0" fontAlgn="b"/>
                      <a:r>
                        <a:rPr lang="en-US" sz="10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0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0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0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0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000" b="0" dirty="0">
                          <a:effectLst/>
                          <a:latin typeface="+mj-lt"/>
                        </a:rPr>
                        <a:t>COMMS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2022135212"/>
                  </a:ext>
                </a:extLst>
              </a:tr>
              <a:tr h="700144">
                <a:tc>
                  <a:txBody>
                    <a:bodyPr/>
                    <a:lstStyle/>
                    <a:p>
                      <a:pPr rtl="0" fontAlgn="ctr"/>
                      <a:endParaRPr lang="en-US" sz="1000" dirty="0">
                        <a:effectLst/>
                      </a:endParaRPr>
                    </a:p>
                  </a:txBody>
                  <a:tcPr marL="13068" marR="13068" marT="8712" marB="8712" anchor="ctr">
                    <a:lnL>
                      <a:noFill/>
                    </a:lnL>
                    <a:lnR>
                      <a:noFill/>
                    </a:lnR>
                    <a:lnT w="15240" cap="flat" cmpd="sng" algn="ctr">
                      <a:solidFill>
                        <a:srgbClr val="D9D9D9"/>
                      </a:solidFill>
                      <a:prstDash val="solid"/>
                      <a:round/>
                      <a:headEnd type="none" w="med" len="med"/>
                      <a:tailEnd type="none" w="med" len="med"/>
                    </a:lnT>
                    <a:lnB>
                      <a:noFill/>
                    </a:lnB>
                    <a:noFill/>
                  </a:tcPr>
                </a:tc>
                <a:tc>
                  <a:txBody>
                    <a:bodyPr/>
                    <a:lstStyle/>
                    <a:p>
                      <a:pPr rtl="0" fontAlgn="ctr"/>
                      <a:r>
                        <a:rPr lang="en-US" sz="1000" b="0" dirty="0">
                          <a:effectLst/>
                          <a:latin typeface="+mj-lt"/>
                        </a:rPr>
                        <a:t>Cascadia College</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000" b="1" dirty="0">
                          <a:solidFill>
                            <a:srgbClr val="17304C"/>
                          </a:solidFill>
                          <a:effectLst/>
                          <a:latin typeface="Roboto"/>
                        </a:rPr>
                        <a:t>2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0000"/>
                          </a:solidFill>
                          <a:effectLst/>
                          <a:latin typeface="Roboto"/>
                        </a:rPr>
                        <a:t>Red</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r>
                        <a:rPr lang="en-US" sz="10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1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Complete</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1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000" b="1" dirty="0">
                          <a:solidFill>
                            <a:srgbClr val="17304C"/>
                          </a:solidFill>
                          <a:effectLst/>
                          <a:latin typeface="Roboto"/>
                        </a:rPr>
                        <a:t>4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16884814"/>
                  </a:ext>
                </a:extLst>
              </a:tr>
              <a:tr h="672208">
                <a:tc>
                  <a:txBody>
                    <a:bodyPr/>
                    <a:lstStyle/>
                    <a:p>
                      <a:pPr rtl="0" fontAlgn="ctr"/>
                      <a:endParaRPr lang="en-US" sz="1000" dirty="0">
                        <a:effectLst/>
                      </a:endParaRPr>
                    </a:p>
                  </a:txBody>
                  <a:tcPr marL="13068" marR="13068" marT="8712" marB="8712" anchor="ctr">
                    <a:lnL>
                      <a:noFill/>
                    </a:lnL>
                    <a:lnR>
                      <a:noFill/>
                    </a:lnR>
                    <a:lnT>
                      <a:noFill/>
                    </a:lnT>
                    <a:lnB>
                      <a:noFill/>
                    </a:lnB>
                    <a:noFill/>
                  </a:tcPr>
                </a:tc>
                <a:tc>
                  <a:txBody>
                    <a:bodyPr/>
                    <a:lstStyle/>
                    <a:p>
                      <a:pPr rtl="0" fontAlgn="ctr"/>
                      <a:r>
                        <a:rPr lang="en-US" sz="1000" b="0" dirty="0">
                          <a:effectLst/>
                          <a:latin typeface="+mj-lt"/>
                        </a:rPr>
                        <a:t>Lower Columbia College</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000" b="1" dirty="0">
                          <a:solidFill>
                            <a:srgbClr val="17304C"/>
                          </a:solidFill>
                          <a:effectLst/>
                          <a:latin typeface="Roboto"/>
                        </a:rPr>
                        <a:t>2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FF0000"/>
                          </a:solidFill>
                          <a:effectLst/>
                          <a:latin typeface="Roboto"/>
                        </a:rPr>
                        <a:t>Red</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r>
                        <a:rPr lang="en-US" sz="10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1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000" b="1" dirty="0">
                          <a:solidFill>
                            <a:srgbClr val="17304C"/>
                          </a:solidFill>
                          <a:effectLst/>
                          <a:latin typeface="Roboto"/>
                        </a:rPr>
                        <a:t>3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0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000" b="1" dirty="0">
                          <a:solidFill>
                            <a:srgbClr val="17304C"/>
                          </a:solidFill>
                          <a:effectLst/>
                          <a:latin typeface="Roboto"/>
                        </a:rPr>
                        <a:t>5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3140415512"/>
                  </a:ext>
                </a:extLst>
              </a:tr>
              <a:tr h="662872">
                <a:tc>
                  <a:txBody>
                    <a:bodyPr/>
                    <a:lstStyle/>
                    <a:p>
                      <a:pPr rtl="0" fontAlgn="ctr"/>
                      <a:endParaRPr lang="en-US" sz="1000" dirty="0">
                        <a:effectLst/>
                      </a:endParaRPr>
                    </a:p>
                  </a:txBody>
                  <a:tcPr marL="13068" marR="13068" marT="8712" marB="8712" anchor="ctr">
                    <a:lnL>
                      <a:noFill/>
                    </a:lnL>
                    <a:lnR>
                      <a:noFill/>
                    </a:lnR>
                    <a:lnT>
                      <a:noFill/>
                    </a:lnT>
                    <a:lnB>
                      <a:noFill/>
                    </a:lnB>
                    <a:noFill/>
                  </a:tcPr>
                </a:tc>
                <a:tc>
                  <a:txBody>
                    <a:bodyPr/>
                    <a:lstStyle/>
                    <a:p>
                      <a:pPr rtl="0" fontAlgn="ctr"/>
                      <a:r>
                        <a:rPr lang="en-US" sz="1000" b="0" dirty="0">
                          <a:effectLst/>
                          <a:latin typeface="+mj-lt"/>
                        </a:rPr>
                        <a:t>Olympic College</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00DA11"/>
                          </a:solidFill>
                          <a:effectLst/>
                          <a:latin typeface="Arial" panose="020B0604020202020204" pitchFamily="34" charset="0"/>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000" b="1" dirty="0">
                          <a:solidFill>
                            <a:srgbClr val="17304C"/>
                          </a:solidFill>
                          <a:effectLst/>
                          <a:latin typeface="Roboto"/>
                        </a:rPr>
                        <a:t>2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FF00"/>
                          </a:solidFill>
                          <a:effectLst/>
                          <a:latin typeface="Arial" panose="020B0604020202020204" pitchFamily="34" charset="0"/>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0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000" b="1" dirty="0">
                          <a:solidFill>
                            <a:srgbClr val="17304C"/>
                          </a:solidFill>
                          <a:effectLst/>
                          <a:latin typeface="Roboto"/>
                        </a:rPr>
                        <a:t>1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000" b="1" dirty="0">
                          <a:solidFill>
                            <a:srgbClr val="17304C"/>
                          </a:solidFill>
                          <a:effectLst/>
                          <a:latin typeface="Roboto"/>
                        </a:rPr>
                        <a:t>Complete</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000" b="1" dirty="0">
                          <a:solidFill>
                            <a:srgbClr val="17304C"/>
                          </a:solidFill>
                          <a:effectLst/>
                          <a:latin typeface="Roboto"/>
                        </a:rPr>
                        <a:t>1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000" b="1" dirty="0">
                          <a:solidFill>
                            <a:srgbClr val="17304C"/>
                          </a:solidFill>
                          <a:effectLst/>
                          <a:latin typeface="Roboto"/>
                        </a:rPr>
                        <a:t>5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25567215"/>
                  </a:ext>
                </a:extLst>
              </a:tr>
              <a:tr h="634863">
                <a:tc>
                  <a:txBody>
                    <a:bodyPr/>
                    <a:lstStyle/>
                    <a:p>
                      <a:pPr rtl="0" fontAlgn="ctr"/>
                      <a:endParaRPr lang="en-US" sz="1000" dirty="0">
                        <a:effectLst/>
                      </a:endParaRPr>
                    </a:p>
                  </a:txBody>
                  <a:tcPr marL="13068" marR="13068" marT="8712" marB="8712" anchor="ctr">
                    <a:lnL>
                      <a:noFill/>
                    </a:lnL>
                    <a:lnR>
                      <a:noFill/>
                    </a:lnR>
                    <a:lnT>
                      <a:noFill/>
                    </a:lnT>
                    <a:lnB>
                      <a:noFill/>
                    </a:lnB>
                    <a:noFill/>
                  </a:tcPr>
                </a:tc>
                <a:tc>
                  <a:txBody>
                    <a:bodyPr/>
                    <a:lstStyle/>
                    <a:p>
                      <a:pPr rtl="0" fontAlgn="ctr"/>
                      <a:r>
                        <a:rPr lang="en-US" sz="1000" b="0" dirty="0">
                          <a:effectLst/>
                          <a:latin typeface="+mj-lt"/>
                        </a:rPr>
                        <a:t>Peninsula College</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000" b="1" dirty="0">
                          <a:solidFill>
                            <a:srgbClr val="17304C"/>
                          </a:solidFill>
                          <a:effectLst/>
                          <a:latin typeface="Roboto"/>
                        </a:rPr>
                        <a:t>2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FF0000"/>
                          </a:solidFill>
                          <a:effectLst/>
                          <a:latin typeface="Roboto"/>
                        </a:rPr>
                        <a:t>Red</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r>
                        <a:rPr lang="en-US" sz="10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1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000" b="1" dirty="0">
                          <a:solidFill>
                            <a:srgbClr val="17304C"/>
                          </a:solidFill>
                          <a:effectLst/>
                          <a:latin typeface="Roboto"/>
                        </a:rPr>
                        <a:t>Complete</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0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0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000" b="1" dirty="0">
                          <a:solidFill>
                            <a:srgbClr val="17304C"/>
                          </a:solidFill>
                          <a:effectLst/>
                          <a:latin typeface="Roboto"/>
                        </a:rPr>
                        <a:t>5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4092990399"/>
                  </a:ext>
                </a:extLst>
              </a:tr>
              <a:tr h="644199">
                <a:tc>
                  <a:txBody>
                    <a:bodyPr/>
                    <a:lstStyle/>
                    <a:p>
                      <a:pPr rtl="0" fontAlgn="ctr"/>
                      <a:endParaRPr lang="en-US" sz="1000" dirty="0">
                        <a:effectLst/>
                      </a:endParaRPr>
                    </a:p>
                  </a:txBody>
                  <a:tcPr marL="13068" marR="13068" marT="8712" marB="8712" anchor="ctr">
                    <a:lnL>
                      <a:noFill/>
                    </a:lnL>
                    <a:lnR>
                      <a:noFill/>
                    </a:lnR>
                    <a:lnT>
                      <a:noFill/>
                    </a:lnT>
                    <a:lnB w="7620" cap="flat" cmpd="sng" algn="ctr">
                      <a:noFill/>
                      <a:prstDash val="solid"/>
                      <a:round/>
                      <a:headEnd type="none" w="med" len="med"/>
                      <a:tailEnd type="none" w="med" len="med"/>
                    </a:lnB>
                    <a:noFill/>
                  </a:tcPr>
                </a:tc>
                <a:tc>
                  <a:txBody>
                    <a:bodyPr/>
                    <a:lstStyle/>
                    <a:p>
                      <a:pPr rtl="0" fontAlgn="ctr"/>
                      <a:r>
                        <a:rPr lang="en-US" sz="1000" b="0" dirty="0">
                          <a:effectLst/>
                          <a:latin typeface="+mj-lt"/>
                        </a:rPr>
                        <a:t>Pierce District</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000" b="1" dirty="0">
                          <a:solidFill>
                            <a:srgbClr val="17304C"/>
                          </a:solidFill>
                          <a:effectLst/>
                          <a:latin typeface="Roboto"/>
                        </a:rPr>
                        <a:t>1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0000"/>
                          </a:solidFill>
                          <a:effectLst/>
                          <a:latin typeface="Roboto"/>
                        </a:rPr>
                        <a:t>Red</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r>
                        <a:rPr lang="en-US" sz="10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0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2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1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0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000" b="1" dirty="0">
                          <a:solidFill>
                            <a:srgbClr val="17304C"/>
                          </a:solidFill>
                          <a:effectLst/>
                          <a:latin typeface="Roboto"/>
                        </a:rPr>
                        <a:t>2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11549080"/>
                  </a:ext>
                </a:extLst>
              </a:tr>
              <a:tr h="778065">
                <a:tc>
                  <a:txBody>
                    <a:bodyPr/>
                    <a:lstStyle/>
                    <a:p>
                      <a:pPr rtl="0" fontAlgn="ctr"/>
                      <a:endParaRPr lang="en-US" sz="1000" dirty="0">
                        <a:effectLst/>
                      </a:endParaRPr>
                    </a:p>
                  </a:txBody>
                  <a:tcPr marL="13068" marR="13068" marT="8712" marB="8712" anchor="ctr">
                    <a:lnL>
                      <a:noFill/>
                    </a:lnL>
                    <a:lnR>
                      <a:noFill/>
                    </a:lnR>
                    <a:lnT>
                      <a:noFill/>
                    </a:lnT>
                    <a:lnB w="7620" cap="flat" cmpd="sng" algn="ctr">
                      <a:noFill/>
                      <a:prstDash val="solid"/>
                      <a:round/>
                      <a:headEnd type="none" w="med" len="med"/>
                      <a:tailEnd type="none" w="med" len="med"/>
                    </a:lnB>
                    <a:noFill/>
                  </a:tcPr>
                </a:tc>
                <a:tc>
                  <a:txBody>
                    <a:bodyPr/>
                    <a:lstStyle/>
                    <a:p>
                      <a:pPr rtl="0" fontAlgn="ctr"/>
                      <a:r>
                        <a:rPr lang="en-US" sz="1000" b="0" dirty="0">
                          <a:effectLst/>
                          <a:latin typeface="+mj-lt"/>
                        </a:rPr>
                        <a:t>ctcLink Project Team </a:t>
                      </a:r>
                    </a:p>
                    <a:p>
                      <a:pPr rtl="0" fontAlgn="ctr"/>
                      <a:r>
                        <a:rPr lang="en-US" sz="1000" b="1" dirty="0">
                          <a:effectLst/>
                          <a:latin typeface="+mj-lt"/>
                        </a:rPr>
                        <a:t>ALL DG3</a:t>
                      </a:r>
                      <a:r>
                        <a:rPr lang="en-US" sz="1000" b="1" baseline="0" dirty="0">
                          <a:effectLst/>
                          <a:latin typeface="+mj-lt"/>
                        </a:rPr>
                        <a:t> Colleges </a:t>
                      </a:r>
                      <a:endParaRPr lang="en-US" sz="1000" b="1" dirty="0">
                        <a:effectLst/>
                        <a:latin typeface="+mj-lt"/>
                      </a:endParaRPr>
                    </a:p>
                    <a:p>
                      <a:pPr rtl="0" fontAlgn="ctr"/>
                      <a:r>
                        <a:rPr lang="en-US" sz="1000" b="0" dirty="0">
                          <a:effectLst/>
                          <a:latin typeface="+mj-lt"/>
                        </a:rPr>
                        <a:t>(based</a:t>
                      </a:r>
                      <a:r>
                        <a:rPr lang="en-US" sz="1000" b="0" baseline="0" dirty="0">
                          <a:effectLst/>
                          <a:latin typeface="+mj-lt"/>
                        </a:rPr>
                        <a:t> on </a:t>
                      </a:r>
                      <a:r>
                        <a:rPr lang="en-US" sz="1000" b="0" dirty="0">
                          <a:effectLst/>
                          <a:latin typeface="+mj-lt"/>
                        </a:rPr>
                        <a:t>cutover date:  3/6/2020)</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FF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00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kern="1200" dirty="0">
                        <a:solidFill>
                          <a:srgbClr val="FF9900"/>
                        </a:solidFill>
                        <a:effectLst/>
                        <a:latin typeface="Roboto"/>
                        <a:ea typeface="+mn-ea"/>
                        <a:cs typeface="+mn-cs"/>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219"/>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99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99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A219"/>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99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942516928"/>
                  </a:ext>
                </a:extLst>
              </a:tr>
              <a:tr h="887662">
                <a:tc>
                  <a:txBody>
                    <a:bodyPr/>
                    <a:lstStyle/>
                    <a:p>
                      <a:pPr rtl="0" fontAlgn="ctr"/>
                      <a:endParaRPr lang="en-US" sz="1000" dirty="0">
                        <a:effectLst/>
                      </a:endParaRPr>
                    </a:p>
                  </a:txBody>
                  <a:tcPr marL="13068" marR="13068" marT="8712" marB="8712" anchor="ctr">
                    <a:lnL>
                      <a:noFill/>
                    </a:lnL>
                    <a:lnR>
                      <a:noFill/>
                    </a:lnR>
                    <a:lnT>
                      <a:noFill/>
                    </a:lnT>
                    <a:lnB w="7620" cap="flat" cmpd="sng" algn="ctr">
                      <a:solidFill>
                        <a:srgbClr val="D9D9D9"/>
                      </a:solidFill>
                      <a:prstDash val="solid"/>
                      <a:round/>
                      <a:headEnd type="none" w="med" len="med"/>
                      <a:tailEnd type="none" w="med" len="med"/>
                    </a:lnB>
                    <a:noFill/>
                  </a:tcPr>
                </a:tc>
                <a:tc>
                  <a:txBody>
                    <a:bodyPr/>
                    <a:lstStyle/>
                    <a:p>
                      <a:pPr rtl="0" fontAlgn="ctr"/>
                      <a:r>
                        <a:rPr lang="en-US" sz="1000" b="0" dirty="0">
                          <a:effectLst/>
                          <a:latin typeface="+mj-lt"/>
                        </a:rPr>
                        <a:t>ctcLink</a:t>
                      </a:r>
                      <a:r>
                        <a:rPr lang="en-US" sz="1000" b="0" baseline="0" dirty="0">
                          <a:effectLst/>
                          <a:latin typeface="+mj-lt"/>
                        </a:rPr>
                        <a:t> Project Team</a:t>
                      </a:r>
                    </a:p>
                    <a:p>
                      <a:pPr rtl="0" fontAlgn="ctr"/>
                      <a:r>
                        <a:rPr lang="en-US" sz="1000" b="1" baseline="0" dirty="0">
                          <a:effectLst/>
                          <a:latin typeface="+mj-lt"/>
                        </a:rPr>
                        <a:t>1-3 Colleges </a:t>
                      </a:r>
                    </a:p>
                    <a:p>
                      <a:pPr rtl="0" fontAlgn="ctr"/>
                      <a:r>
                        <a:rPr lang="en-US" sz="1000" b="0" baseline="0" dirty="0">
                          <a:effectLst/>
                          <a:latin typeface="+mj-lt"/>
                        </a:rPr>
                        <a:t>(based on cutover date:  3/6/2020)</a:t>
                      </a:r>
                      <a:endParaRPr lang="en-US" sz="1000" b="0" dirty="0">
                        <a:effectLst/>
                        <a:latin typeface="+mj-lt"/>
                      </a:endParaRP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FF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63"/>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00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99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99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99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63"/>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endParaRPr lang="en-US" sz="1000" b="1" dirty="0">
                        <a:solidFill>
                          <a:srgbClr val="FF9900"/>
                        </a:solidFill>
                        <a:effectLst/>
                        <a:latin typeface="Roboto"/>
                      </a:endParaRP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63"/>
                    </a:solidFill>
                  </a:tcPr>
                </a:tc>
                <a:tc>
                  <a:txBody>
                    <a:bodyPr/>
                    <a:lstStyle/>
                    <a:p>
                      <a:pPr rtl="0" fontAlgn="ctr"/>
                      <a:endParaRPr lang="en-US" sz="1000" b="1" dirty="0">
                        <a:solidFill>
                          <a:srgbClr val="17304C"/>
                        </a:solidFill>
                        <a:effectLst/>
                        <a:latin typeface="Roboto"/>
                      </a:endParaRP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919068333"/>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16</a:t>
            </a:fld>
            <a:r>
              <a:rPr lang="en-US" altLang="en-US" dirty="0"/>
              <a:t> </a:t>
            </a:r>
          </a:p>
        </p:txBody>
      </p:sp>
      <p:graphicFrame>
        <p:nvGraphicFramePr>
          <p:cNvPr id="7" name="Table 6">
            <a:extLst>
              <a:ext uri="{FF2B5EF4-FFF2-40B4-BE49-F238E27FC236}">
                <a16:creationId xmlns:a16="http://schemas.microsoft.com/office/drawing/2014/main" id="{40B35BA8-E7A8-4212-A1A0-F7BCA45C37C7}"/>
              </a:ext>
            </a:extLst>
          </p:cNvPr>
          <p:cNvGraphicFramePr>
            <a:graphicFrameLocks noGrp="1"/>
          </p:cNvGraphicFramePr>
          <p:nvPr>
            <p:extLst>
              <p:ext uri="{D42A27DB-BD31-4B8C-83A1-F6EECF244321}">
                <p14:modId xmlns:p14="http://schemas.microsoft.com/office/powerpoint/2010/main" val="3263850244"/>
              </p:ext>
            </p:extLst>
          </p:nvPr>
        </p:nvGraphicFramePr>
        <p:xfrm>
          <a:off x="471714" y="6050181"/>
          <a:ext cx="5008336" cy="701040"/>
        </p:xfrm>
        <a:graphic>
          <a:graphicData uri="http://schemas.openxmlformats.org/drawingml/2006/table">
            <a:tbl>
              <a:tblPr/>
              <a:tblGrid>
                <a:gridCol w="234355">
                  <a:extLst>
                    <a:ext uri="{9D8B030D-6E8A-4147-A177-3AD203B41FA5}">
                      <a16:colId xmlns:a16="http://schemas.microsoft.com/office/drawing/2014/main" val="3978457557"/>
                    </a:ext>
                  </a:extLst>
                </a:gridCol>
                <a:gridCol w="4773981">
                  <a:extLst>
                    <a:ext uri="{9D8B030D-6E8A-4147-A177-3AD203B41FA5}">
                      <a16:colId xmlns:a16="http://schemas.microsoft.com/office/drawing/2014/main" val="3272340738"/>
                    </a:ext>
                  </a:extLst>
                </a:gridCol>
              </a:tblGrid>
              <a:tr h="149066">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49066">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49066">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49066">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768720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13043"/>
            <a:ext cx="8336975" cy="797070"/>
          </a:xfrm>
        </p:spPr>
        <p:txBody>
          <a:bodyPr/>
          <a:lstStyle/>
          <a:p>
            <a:pPr algn="ctr"/>
            <a:r>
              <a:rPr lang="en-US" dirty="0"/>
              <a:t>Assumptions</a:t>
            </a:r>
            <a:endParaRPr lang="en-US" dirty="0">
              <a:solidFill>
                <a:srgbClr val="FF0000"/>
              </a:solidFill>
            </a:endParaRPr>
          </a:p>
        </p:txBody>
      </p:sp>
      <p:sp>
        <p:nvSpPr>
          <p:cNvPr id="3" name="Content Placeholder 2"/>
          <p:cNvSpPr>
            <a:spLocks noGrp="1"/>
          </p:cNvSpPr>
          <p:nvPr>
            <p:ph idx="1"/>
          </p:nvPr>
        </p:nvSpPr>
        <p:spPr>
          <a:xfrm>
            <a:off x="807025" y="2174189"/>
            <a:ext cx="7930575" cy="4417112"/>
          </a:xfrm>
        </p:spPr>
        <p:txBody>
          <a:bodyPr/>
          <a:lstStyle/>
          <a:p>
            <a:pPr marL="514350" indent="-514350">
              <a:buFont typeface="+mj-lt"/>
              <a:buAutoNum type="arabicPeriod"/>
            </a:pPr>
            <a:r>
              <a:rPr lang="en-US" dirty="0"/>
              <a:t>One to three colleges elect to keep to the current schedule.</a:t>
            </a:r>
          </a:p>
          <a:p>
            <a:pPr marL="514350" indent="-514350">
              <a:buFont typeface="+mj-lt"/>
              <a:buAutoNum type="arabicPeriod"/>
            </a:pPr>
            <a:r>
              <a:rPr lang="en-US" dirty="0"/>
              <a:t>All other colleges have the ability to achieve readiness for an April or May deployment.</a:t>
            </a:r>
          </a:p>
          <a:p>
            <a:pPr marL="514350" indent="-514350">
              <a:buFont typeface="+mj-lt"/>
              <a:buAutoNum type="arabicPeriod"/>
            </a:pPr>
            <a:r>
              <a:rPr lang="en-US" dirty="0"/>
              <a:t>Colleges understand the amount of work required to convert in a new term. </a:t>
            </a:r>
          </a:p>
          <a:p>
            <a:pPr lvl="2">
              <a:buFont typeface="Wingdings" panose="05000000000000000000" pitchFamily="2" charset="2"/>
              <a:buChar char="Ø"/>
            </a:pPr>
            <a:r>
              <a:rPr lang="en-US" dirty="0"/>
              <a:t>Financial Aid Dual Processing (additional year of Dual Processing)</a:t>
            </a:r>
          </a:p>
          <a:p>
            <a:pPr lvl="2">
              <a:buFont typeface="Wingdings" panose="05000000000000000000" pitchFamily="2" charset="2"/>
              <a:buChar char="Ø"/>
            </a:pPr>
            <a:r>
              <a:rPr lang="en-US" dirty="0"/>
              <a:t>Schedule of Classes (Summer and Fall Term Build)</a:t>
            </a:r>
          </a:p>
          <a:p>
            <a:pPr lvl="2">
              <a:buFont typeface="Wingdings" panose="05000000000000000000" pitchFamily="2" charset="2"/>
              <a:buChar char="Ø"/>
            </a:pPr>
            <a:r>
              <a:rPr lang="en-US" dirty="0"/>
              <a:t>Faculty Workload (Assign Instructors for Summer &amp; Fall Term) </a:t>
            </a:r>
          </a:p>
          <a:p>
            <a:pPr marL="914400" lvl="2" indent="0">
              <a:buNone/>
            </a:pPr>
            <a:endParaRPr lang="en-US" sz="16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2097767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006EC6-D592-4F33-8854-7E77275345B8}"/>
              </a:ext>
            </a:extLst>
          </p:cNvPr>
          <p:cNvSpPr>
            <a:spLocks noGrp="1"/>
          </p:cNvSpPr>
          <p:nvPr>
            <p:ph type="sldNum" sz="quarter" idx="12"/>
          </p:nvPr>
        </p:nvSpPr>
        <p:spPr/>
        <p:txBody>
          <a:bodyPr/>
          <a:lstStyle/>
          <a:p>
            <a:fld id="{DEE5BC03-7CE3-4FE3-BC0A-0ACCA8AC1F24}" type="slidenum">
              <a:rPr lang="en-US" smtClean="0"/>
              <a:pPr/>
              <a:t>18</a:t>
            </a:fld>
            <a:endParaRPr lang="en-US" dirty="0"/>
          </a:p>
        </p:txBody>
      </p:sp>
      <p:pic>
        <p:nvPicPr>
          <p:cNvPr id="6" name="Picture 5">
            <a:extLst>
              <a:ext uri="{FF2B5EF4-FFF2-40B4-BE49-F238E27FC236}">
                <a16:creationId xmlns:a16="http://schemas.microsoft.com/office/drawing/2014/main" id="{AA7BA06F-1492-4DAD-A3CF-7C56CA827311}"/>
              </a:ext>
            </a:extLst>
          </p:cNvPr>
          <p:cNvPicPr>
            <a:picLocks noChangeAspect="1"/>
          </p:cNvPicPr>
          <p:nvPr/>
        </p:nvPicPr>
        <p:blipFill>
          <a:blip r:embed="rId2"/>
          <a:stretch>
            <a:fillRect/>
          </a:stretch>
        </p:blipFill>
        <p:spPr>
          <a:xfrm>
            <a:off x="74734" y="1504380"/>
            <a:ext cx="8994531" cy="4979546"/>
          </a:xfrm>
          <a:prstGeom prst="rect">
            <a:avLst/>
          </a:prstGeom>
        </p:spPr>
      </p:pic>
    </p:spTree>
    <p:extLst>
      <p:ext uri="{BB962C8B-B14F-4D97-AF65-F5344CB8AC3E}">
        <p14:creationId xmlns:p14="http://schemas.microsoft.com/office/powerpoint/2010/main" val="542534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B5FC6D6-ABC7-4A95-9B4E-41421F5BB1EC}"/>
              </a:ext>
            </a:extLst>
          </p:cNvPr>
          <p:cNvSpPr>
            <a:spLocks noGrp="1"/>
          </p:cNvSpPr>
          <p:nvPr>
            <p:ph type="sldNum" sz="quarter" idx="12"/>
          </p:nvPr>
        </p:nvSpPr>
        <p:spPr/>
        <p:txBody>
          <a:bodyPr/>
          <a:lstStyle/>
          <a:p>
            <a:fld id="{DEE5BC03-7CE3-4FE3-BC0A-0ACCA8AC1F24}" type="slidenum">
              <a:rPr lang="en-US" smtClean="0"/>
              <a:pPr/>
              <a:t>19</a:t>
            </a:fld>
            <a:endParaRPr lang="en-US" dirty="0"/>
          </a:p>
        </p:txBody>
      </p:sp>
      <p:pic>
        <p:nvPicPr>
          <p:cNvPr id="5" name="Picture 4">
            <a:extLst>
              <a:ext uri="{FF2B5EF4-FFF2-40B4-BE49-F238E27FC236}">
                <a16:creationId xmlns:a16="http://schemas.microsoft.com/office/drawing/2014/main" id="{251AAAFF-5BDA-4499-AB10-F5FD9D5C0F9D}"/>
              </a:ext>
            </a:extLst>
          </p:cNvPr>
          <p:cNvPicPr>
            <a:picLocks noChangeAspect="1"/>
          </p:cNvPicPr>
          <p:nvPr/>
        </p:nvPicPr>
        <p:blipFill>
          <a:blip r:embed="rId2"/>
          <a:stretch>
            <a:fillRect/>
          </a:stretch>
        </p:blipFill>
        <p:spPr>
          <a:xfrm>
            <a:off x="70338" y="1504382"/>
            <a:ext cx="8968154" cy="4655118"/>
          </a:xfrm>
          <a:prstGeom prst="rect">
            <a:avLst/>
          </a:prstGeom>
        </p:spPr>
      </p:pic>
    </p:spTree>
    <p:extLst>
      <p:ext uri="{BB962C8B-B14F-4D97-AF65-F5344CB8AC3E}">
        <p14:creationId xmlns:p14="http://schemas.microsoft.com/office/powerpoint/2010/main" val="372636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ALITY GATES &amp; MILESTONES"/>
          <p:cNvPicPr/>
          <p:nvPr/>
        </p:nvPicPr>
        <p:blipFill>
          <a:blip r:embed="rId2">
            <a:clrChange>
              <a:clrFrom>
                <a:srgbClr val="FFFFFF"/>
              </a:clrFrom>
              <a:clrTo>
                <a:srgbClr val="FFFFFF">
                  <a:alpha val="0"/>
                </a:srgbClr>
              </a:clrTo>
            </a:clrChange>
          </a:blip>
          <a:stretch>
            <a:fillRect/>
          </a:stretch>
        </p:blipFill>
        <p:spPr>
          <a:xfrm>
            <a:off x="191912" y="206308"/>
            <a:ext cx="8952088" cy="6586220"/>
          </a:xfrm>
          <a:prstGeom prst="rect">
            <a:avLst/>
          </a:prstGeom>
        </p:spPr>
      </p:pic>
      <p:sp>
        <p:nvSpPr>
          <p:cNvPr id="6" name="TextBox 5"/>
          <p:cNvSpPr txBox="1"/>
          <p:nvPr/>
        </p:nvSpPr>
        <p:spPr>
          <a:xfrm>
            <a:off x="310445" y="20147"/>
            <a:ext cx="8523110" cy="372322"/>
          </a:xfrm>
          <a:prstGeom prst="rect">
            <a:avLst/>
          </a:prstGeom>
          <a:noFill/>
        </p:spPr>
        <p:txBody>
          <a:bodyPr wrap="square" rtlCol="0">
            <a:spAutoFit/>
          </a:bodyPr>
          <a:lstStyle/>
          <a:p>
            <a:pPr algn="ctr"/>
            <a:r>
              <a:rPr lang="en-US" b="1" dirty="0"/>
              <a:t>CTCLINK QUALITY GATES &amp; MILESTONES</a:t>
            </a:r>
          </a:p>
        </p:txBody>
      </p:sp>
      <p:sp>
        <p:nvSpPr>
          <p:cNvPr id="4" name="Slide Number Placeholder 3">
            <a:extLst>
              <a:ext uri="{FF2B5EF4-FFF2-40B4-BE49-F238E27FC236}">
                <a16:creationId xmlns:a16="http://schemas.microsoft.com/office/drawing/2014/main" id="{FE697AA5-FDDC-4254-8E2C-12C5019CC5B3}"/>
              </a:ext>
            </a:extLst>
          </p:cNvPr>
          <p:cNvSpPr>
            <a:spLocks noGrp="1"/>
          </p:cNvSpPr>
          <p:nvPr>
            <p:ph type="sldNum" sz="quarter" idx="12"/>
          </p:nvPr>
        </p:nvSpPr>
        <p:spPr>
          <a:xfrm>
            <a:off x="8604955" y="6517152"/>
            <a:ext cx="457199" cy="191623"/>
          </a:xfrm>
        </p:spPr>
        <p:txBody>
          <a:bodyPr/>
          <a:lstStyle/>
          <a:p>
            <a:pPr>
              <a:defRPr/>
            </a:pPr>
            <a:r>
              <a:rPr lang="en-US" altLang="en-US" dirty="0"/>
              <a:t> </a:t>
            </a:r>
            <a:fld id="{8FE0DD59-4F64-4FB2-AC86-5D7C2F153175}" type="slidenum">
              <a:rPr lang="en-US" altLang="en-US" smtClean="0"/>
              <a:pPr>
                <a:defRPr/>
              </a:pPr>
              <a:t>2</a:t>
            </a:fld>
            <a:r>
              <a:rPr lang="en-US" altLang="en-US" dirty="0"/>
              <a:t> </a:t>
            </a:r>
          </a:p>
        </p:txBody>
      </p:sp>
      <p:pic>
        <p:nvPicPr>
          <p:cNvPr id="10" name="Picture 9">
            <a:extLst>
              <a:ext uri="{FF2B5EF4-FFF2-40B4-BE49-F238E27FC236}">
                <a16:creationId xmlns:a16="http://schemas.microsoft.com/office/drawing/2014/main" id="{230B606E-62C1-4AD5-A78D-5A1B850E005C}"/>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916189" y="136525"/>
            <a:ext cx="2227811" cy="960755"/>
          </a:xfrm>
          <a:prstGeom prst="rect">
            <a:avLst/>
          </a:prstGeom>
        </p:spPr>
      </p:pic>
    </p:spTree>
    <p:extLst>
      <p:ext uri="{BB962C8B-B14F-4D97-AF65-F5344CB8AC3E}">
        <p14:creationId xmlns:p14="http://schemas.microsoft.com/office/powerpoint/2010/main" val="2211361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6D54843-7D81-4149-9901-D025ECA1125E}"/>
              </a:ext>
            </a:extLst>
          </p:cNvPr>
          <p:cNvSpPr>
            <a:spLocks noGrp="1"/>
          </p:cNvSpPr>
          <p:nvPr>
            <p:ph type="sldNum" sz="quarter" idx="12"/>
          </p:nvPr>
        </p:nvSpPr>
        <p:spPr/>
        <p:txBody>
          <a:bodyPr/>
          <a:lstStyle/>
          <a:p>
            <a:fld id="{DEE5BC03-7CE3-4FE3-BC0A-0ACCA8AC1F24}" type="slidenum">
              <a:rPr lang="en-US" smtClean="0"/>
              <a:pPr/>
              <a:t>20</a:t>
            </a:fld>
            <a:endParaRPr lang="en-US" dirty="0"/>
          </a:p>
        </p:txBody>
      </p:sp>
      <p:pic>
        <p:nvPicPr>
          <p:cNvPr id="5" name="Picture 4">
            <a:extLst>
              <a:ext uri="{FF2B5EF4-FFF2-40B4-BE49-F238E27FC236}">
                <a16:creationId xmlns:a16="http://schemas.microsoft.com/office/drawing/2014/main" id="{8805E7F0-E1AB-4E28-98E7-EC6858D683B5}"/>
              </a:ext>
            </a:extLst>
          </p:cNvPr>
          <p:cNvPicPr>
            <a:picLocks noChangeAspect="1"/>
          </p:cNvPicPr>
          <p:nvPr/>
        </p:nvPicPr>
        <p:blipFill>
          <a:blip r:embed="rId2"/>
          <a:stretch>
            <a:fillRect/>
          </a:stretch>
        </p:blipFill>
        <p:spPr>
          <a:xfrm>
            <a:off x="83527" y="1513174"/>
            <a:ext cx="8976946" cy="4970752"/>
          </a:xfrm>
          <a:prstGeom prst="rect">
            <a:avLst/>
          </a:prstGeom>
        </p:spPr>
      </p:pic>
    </p:spTree>
    <p:extLst>
      <p:ext uri="{BB962C8B-B14F-4D97-AF65-F5344CB8AC3E}">
        <p14:creationId xmlns:p14="http://schemas.microsoft.com/office/powerpoint/2010/main" val="4084850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21</a:t>
            </a:fld>
            <a:endParaRPr lang="en-US" dirty="0"/>
          </a:p>
        </p:txBody>
      </p:sp>
      <p:sp>
        <p:nvSpPr>
          <p:cNvPr id="3" name="Title 2"/>
          <p:cNvSpPr>
            <a:spLocks noGrp="1"/>
          </p:cNvSpPr>
          <p:nvPr>
            <p:ph type="title"/>
          </p:nvPr>
        </p:nvSpPr>
        <p:spPr/>
        <p:txBody>
          <a:bodyPr/>
          <a:lstStyle/>
          <a:p>
            <a:r>
              <a:rPr lang="en-US" dirty="0"/>
              <a:t>Deployment group risks/impacts</a:t>
            </a:r>
          </a:p>
        </p:txBody>
      </p:sp>
      <p:graphicFrame>
        <p:nvGraphicFramePr>
          <p:cNvPr id="5" name="Table 4"/>
          <p:cNvGraphicFramePr>
            <a:graphicFrameLocks noGrp="1"/>
          </p:cNvGraphicFramePr>
          <p:nvPr>
            <p:extLst>
              <p:ext uri="{D42A27DB-BD31-4B8C-83A1-F6EECF244321}">
                <p14:modId xmlns:p14="http://schemas.microsoft.com/office/powerpoint/2010/main" val="1176353008"/>
              </p:ext>
            </p:extLst>
          </p:nvPr>
        </p:nvGraphicFramePr>
        <p:xfrm>
          <a:off x="420832" y="911153"/>
          <a:ext cx="8302336" cy="5499107"/>
        </p:xfrm>
        <a:graphic>
          <a:graphicData uri="http://schemas.openxmlformats.org/drawingml/2006/table">
            <a:tbl>
              <a:tblPr firstRow="1" bandRow="1">
                <a:tableStyleId>{93296810-A885-4BE3-A3E7-6D5BEEA58F35}</a:tableStyleId>
              </a:tblPr>
              <a:tblGrid>
                <a:gridCol w="1843050">
                  <a:extLst>
                    <a:ext uri="{9D8B030D-6E8A-4147-A177-3AD203B41FA5}">
                      <a16:colId xmlns:a16="http://schemas.microsoft.com/office/drawing/2014/main" val="1522481689"/>
                    </a:ext>
                  </a:extLst>
                </a:gridCol>
                <a:gridCol w="2308118">
                  <a:extLst>
                    <a:ext uri="{9D8B030D-6E8A-4147-A177-3AD203B41FA5}">
                      <a16:colId xmlns:a16="http://schemas.microsoft.com/office/drawing/2014/main" val="1015384593"/>
                    </a:ext>
                  </a:extLst>
                </a:gridCol>
                <a:gridCol w="2184400">
                  <a:extLst>
                    <a:ext uri="{9D8B030D-6E8A-4147-A177-3AD203B41FA5}">
                      <a16:colId xmlns:a16="http://schemas.microsoft.com/office/drawing/2014/main" val="891142216"/>
                    </a:ext>
                  </a:extLst>
                </a:gridCol>
                <a:gridCol w="1966768">
                  <a:extLst>
                    <a:ext uri="{9D8B030D-6E8A-4147-A177-3AD203B41FA5}">
                      <a16:colId xmlns:a16="http://schemas.microsoft.com/office/drawing/2014/main" val="2456196209"/>
                    </a:ext>
                  </a:extLst>
                </a:gridCol>
              </a:tblGrid>
              <a:tr h="512137">
                <a:tc>
                  <a:txBody>
                    <a:bodyPr/>
                    <a:lstStyle/>
                    <a:p>
                      <a:r>
                        <a:rPr lang="en-US" sz="1600" dirty="0"/>
                        <a:t>Go</a:t>
                      </a:r>
                      <a:r>
                        <a:rPr lang="en-US" sz="1600" baseline="0" dirty="0"/>
                        <a:t>-Live Timeframe</a:t>
                      </a:r>
                      <a:endParaRPr lang="en-US" sz="1600" dirty="0"/>
                    </a:p>
                  </a:txBody>
                  <a:tcPr anchor="ctr"/>
                </a:tc>
                <a:tc>
                  <a:txBody>
                    <a:bodyPr/>
                    <a:lstStyle/>
                    <a:p>
                      <a:pPr algn="ctr"/>
                      <a:r>
                        <a:rPr lang="en-US" sz="1600" dirty="0"/>
                        <a:t>Deployment</a:t>
                      </a:r>
                      <a:r>
                        <a:rPr lang="en-US" sz="1600" baseline="0" dirty="0"/>
                        <a:t> Group  4</a:t>
                      </a:r>
                    </a:p>
                  </a:txBody>
                  <a:tcPr anchor="ctr"/>
                </a:tc>
                <a:tc>
                  <a:txBody>
                    <a:bodyPr/>
                    <a:lstStyle/>
                    <a:p>
                      <a:pPr algn="ctr"/>
                      <a:r>
                        <a:rPr lang="en-US" sz="1600" dirty="0"/>
                        <a:t>Deployment</a:t>
                      </a:r>
                      <a:r>
                        <a:rPr lang="en-US" sz="1600" baseline="0" dirty="0"/>
                        <a:t> Group 5</a:t>
                      </a:r>
                      <a:endParaRPr lang="en-US" sz="1600" dirty="0"/>
                    </a:p>
                  </a:txBody>
                  <a:tcPr anchor="ctr"/>
                </a:tc>
                <a:tc>
                  <a:txBody>
                    <a:bodyPr/>
                    <a:lstStyle/>
                    <a:p>
                      <a:pPr algn="ctr"/>
                      <a:r>
                        <a:rPr lang="en-US" sz="1600" dirty="0"/>
                        <a:t>Deployment</a:t>
                      </a:r>
                      <a:r>
                        <a:rPr lang="en-US" sz="1600" baseline="0" dirty="0"/>
                        <a:t> Group 6</a:t>
                      </a:r>
                      <a:endParaRPr lang="en-US" sz="1600" dirty="0"/>
                    </a:p>
                  </a:txBody>
                  <a:tcPr anchor="ctr"/>
                </a:tc>
                <a:extLst>
                  <a:ext uri="{0D108BD9-81ED-4DB2-BD59-A6C34878D82A}">
                    <a16:rowId xmlns:a16="http://schemas.microsoft.com/office/drawing/2014/main" val="404413104"/>
                  </a:ext>
                </a:extLst>
              </a:tr>
              <a:tr h="2177953">
                <a:tc>
                  <a:txBody>
                    <a:bodyPr/>
                    <a:lstStyle/>
                    <a:p>
                      <a:r>
                        <a:rPr lang="en-US" sz="1600" b="1" dirty="0"/>
                        <a:t>Any date in </a:t>
                      </a:r>
                    </a:p>
                    <a:p>
                      <a:r>
                        <a:rPr lang="en-US" sz="1600" b="1" dirty="0"/>
                        <a:t>May 2020 (or</a:t>
                      </a:r>
                      <a:r>
                        <a:rPr lang="en-US" sz="1600" b="1" baseline="0" dirty="0"/>
                        <a:t> earlier)</a:t>
                      </a:r>
                      <a:endParaRPr lang="en-US" sz="1600" b="1"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Realign some activities for DG4 Cycle 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Impact to DG4 Go-Live Date (2 months)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endParaRPr lang="en-US" sz="1600" dirty="0"/>
                    </a:p>
                  </a:txBody>
                  <a:tcPr/>
                </a:tc>
                <a:tc>
                  <a:txBody>
                    <a:bodyPr/>
                    <a:lstStyle/>
                    <a:p>
                      <a:pPr marL="171450" lvl="0" indent="-171450">
                        <a:buFont typeface="Arial" panose="020B0604020202020204" pitchFamily="34" charset="0"/>
                        <a:buChar char="•"/>
                      </a:pPr>
                      <a:r>
                        <a:rPr lang="en-US" sz="1600" dirty="0"/>
                        <a:t>Delay DG5 kickoff until Late May 2020</a:t>
                      </a:r>
                    </a:p>
                    <a:p>
                      <a:pPr marL="171450" lvl="0" indent="-171450">
                        <a:buFont typeface="Arial" panose="020B0604020202020204" pitchFamily="34" charset="0"/>
                        <a:buChar char="•"/>
                      </a:pPr>
                      <a:r>
                        <a:rPr lang="en-US" sz="1600" dirty="0"/>
                        <a:t>This moves DG5 BPFG after Fiscal Year-End which is a benefit to colleges </a:t>
                      </a:r>
                    </a:p>
                    <a:p>
                      <a:pPr marL="171450" lvl="0" indent="-171450">
                        <a:buFont typeface="Arial" panose="020B0604020202020204" pitchFamily="34" charset="0"/>
                        <a:buChar char="•"/>
                      </a:pPr>
                      <a:r>
                        <a:rPr lang="en-US" sz="1600" dirty="0"/>
                        <a:t>No impact to DG5 Go-Live Date</a:t>
                      </a:r>
                    </a:p>
                  </a:txBody>
                  <a:tcPr/>
                </a:tc>
                <a:tc>
                  <a:txBody>
                    <a:bodyPr/>
                    <a:lstStyle/>
                    <a:p>
                      <a:pPr marL="171450" lvl="0" indent="-171450">
                        <a:buFont typeface="Arial" panose="020B0604020202020204" pitchFamily="34" charset="0"/>
                        <a:buChar char="•"/>
                      </a:pPr>
                      <a:r>
                        <a:rPr lang="en-US" sz="1600" dirty="0"/>
                        <a:t>DG6 timeline may be adjusted, but not significant delay</a:t>
                      </a:r>
                    </a:p>
                    <a:p>
                      <a:pPr lvl="1"/>
                      <a:endParaRPr lang="en-US" sz="1600" dirty="0"/>
                    </a:p>
                  </a:txBody>
                  <a:tcPr/>
                </a:tc>
                <a:extLst>
                  <a:ext uri="{0D108BD9-81ED-4DB2-BD59-A6C34878D82A}">
                    <a16:rowId xmlns:a16="http://schemas.microsoft.com/office/drawing/2014/main" val="1625628303"/>
                  </a:ext>
                </a:extLst>
              </a:tr>
              <a:tr h="2809017">
                <a:tc>
                  <a:txBody>
                    <a:bodyPr/>
                    <a:lstStyle/>
                    <a:p>
                      <a:r>
                        <a:rPr lang="en-US" sz="1600" b="1" dirty="0"/>
                        <a:t>Any</a:t>
                      </a:r>
                      <a:r>
                        <a:rPr lang="en-US" sz="1600" b="1" baseline="0" dirty="0"/>
                        <a:t> date after </a:t>
                      </a:r>
                    </a:p>
                    <a:p>
                      <a:r>
                        <a:rPr lang="en-US" sz="1600" b="1" baseline="0" dirty="0"/>
                        <a:t>May 2020</a:t>
                      </a:r>
                      <a:endParaRPr lang="en-US" sz="1600" b="1" dirty="0"/>
                    </a:p>
                  </a:txBody>
                  <a:tcPr/>
                </a:tc>
                <a:tc>
                  <a:txBody>
                    <a:bodyPr/>
                    <a:lstStyle/>
                    <a:p>
                      <a:pPr marL="171450" lvl="0" indent="-171450">
                        <a:buFont typeface="Arial" panose="020B0604020202020204" pitchFamily="34" charset="0"/>
                        <a:buChar char="•"/>
                      </a:pPr>
                      <a:r>
                        <a:rPr lang="en-US" sz="1600" dirty="0"/>
                        <a:t>Extensive rescheduling of DG4 activities</a:t>
                      </a:r>
                    </a:p>
                    <a:p>
                      <a:pPr marL="171450" lvl="0" indent="-171450">
                        <a:buFont typeface="Arial" panose="020B0604020202020204" pitchFamily="34" charset="0"/>
                        <a:buChar char="•"/>
                      </a:pPr>
                      <a:r>
                        <a:rPr lang="en-US" sz="1600" dirty="0"/>
                        <a:t>Delays and resource constraints during critical DG4 activities</a:t>
                      </a:r>
                    </a:p>
                    <a:p>
                      <a:pPr marL="171450" lvl="0" indent="-171450">
                        <a:buFont typeface="Arial" panose="020B0604020202020204" pitchFamily="34" charset="0"/>
                        <a:buChar char="•"/>
                      </a:pPr>
                      <a:r>
                        <a:rPr lang="en-US" sz="1600" dirty="0"/>
                        <a:t>Impact to DG4 Go-Live Date (6-8 months)</a:t>
                      </a:r>
                    </a:p>
                    <a:p>
                      <a:endParaRPr lang="en-US" sz="1600" dirty="0"/>
                    </a:p>
                  </a:txBody>
                  <a:tcPr/>
                </a:tc>
                <a:tc>
                  <a:txBody>
                    <a:bodyPr/>
                    <a:lstStyle/>
                    <a:p>
                      <a:pPr marL="228600" marR="0" lvl="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3764"/>
                          </a:solidFill>
                          <a:effectLst/>
                          <a:uLnTx/>
                          <a:uFillTx/>
                          <a:latin typeface="+mn-lt"/>
                          <a:ea typeface="+mn-ea"/>
                          <a:cs typeface="+mn-cs"/>
                        </a:rPr>
                        <a:t>Extensive rescheduling of DG5 activities</a:t>
                      </a:r>
                    </a:p>
                    <a:p>
                      <a:pPr marL="228600" marR="0" lvl="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3764"/>
                          </a:solidFill>
                          <a:effectLst/>
                          <a:uLnTx/>
                          <a:uFillTx/>
                          <a:latin typeface="+mn-lt"/>
                          <a:ea typeface="+mn-ea"/>
                          <a:cs typeface="+mn-cs"/>
                        </a:rPr>
                        <a:t>Delays and resource constraints during critical DG5 activities</a:t>
                      </a:r>
                    </a:p>
                    <a:p>
                      <a:pPr marL="228600" marR="0" lvl="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3764"/>
                          </a:solidFill>
                          <a:effectLst/>
                          <a:uLnTx/>
                          <a:uFillTx/>
                          <a:latin typeface="+mn-lt"/>
                          <a:ea typeface="+mn-ea"/>
                          <a:cs typeface="+mn-cs"/>
                        </a:rPr>
                        <a:t>Impact to DG5 Go-Live Date</a:t>
                      </a:r>
                      <a:endParaRPr lang="en-US" sz="1600"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DG6 timeline will be delayed significantly due to extensive realignments in former deployments</a:t>
                      </a:r>
                    </a:p>
                  </a:txBody>
                  <a:tcPr/>
                </a:tc>
                <a:extLst>
                  <a:ext uri="{0D108BD9-81ED-4DB2-BD59-A6C34878D82A}">
                    <a16:rowId xmlns:a16="http://schemas.microsoft.com/office/drawing/2014/main" val="4123085586"/>
                  </a:ext>
                </a:extLst>
              </a:tr>
            </a:tbl>
          </a:graphicData>
        </a:graphic>
      </p:graphicFrame>
    </p:spTree>
    <p:extLst>
      <p:ext uri="{BB962C8B-B14F-4D97-AF65-F5344CB8AC3E}">
        <p14:creationId xmlns:p14="http://schemas.microsoft.com/office/powerpoint/2010/main" val="3477623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EE5BC03-7CE3-4FE3-BC0A-0ACCA8AC1F24}" type="slidenum">
              <a:rPr lang="en-US" smtClean="0"/>
              <a:pPr/>
              <a:t>22</a:t>
            </a:fld>
            <a:endParaRPr lang="en-US" dirty="0"/>
          </a:p>
        </p:txBody>
      </p:sp>
      <p:sp>
        <p:nvSpPr>
          <p:cNvPr id="3" name="Title 2"/>
          <p:cNvSpPr>
            <a:spLocks noGrp="1"/>
          </p:cNvSpPr>
          <p:nvPr>
            <p:ph type="title"/>
          </p:nvPr>
        </p:nvSpPr>
        <p:spPr>
          <a:xfrm>
            <a:off x="609600" y="294199"/>
            <a:ext cx="8212277" cy="569402"/>
          </a:xfrm>
        </p:spPr>
        <p:txBody>
          <a:bodyPr/>
          <a:lstStyle/>
          <a:p>
            <a:pPr algn="ctr"/>
            <a:r>
              <a:rPr lang="en-US" dirty="0"/>
              <a:t>College go-live preference</a:t>
            </a:r>
          </a:p>
        </p:txBody>
      </p:sp>
      <p:graphicFrame>
        <p:nvGraphicFramePr>
          <p:cNvPr id="5" name="Table 4"/>
          <p:cNvGraphicFramePr>
            <a:graphicFrameLocks noGrp="1"/>
          </p:cNvGraphicFramePr>
          <p:nvPr>
            <p:extLst>
              <p:ext uri="{D42A27DB-BD31-4B8C-83A1-F6EECF244321}">
                <p14:modId xmlns:p14="http://schemas.microsoft.com/office/powerpoint/2010/main" val="730791574"/>
              </p:ext>
            </p:extLst>
          </p:nvPr>
        </p:nvGraphicFramePr>
        <p:xfrm>
          <a:off x="709123" y="1080655"/>
          <a:ext cx="7632445" cy="4643520"/>
        </p:xfrm>
        <a:graphic>
          <a:graphicData uri="http://schemas.openxmlformats.org/drawingml/2006/table">
            <a:tbl>
              <a:tblPr firstRow="1" bandRow="1">
                <a:tableStyleId>{93296810-A885-4BE3-A3E7-6D5BEEA58F35}</a:tableStyleId>
              </a:tblPr>
              <a:tblGrid>
                <a:gridCol w="1526489">
                  <a:extLst>
                    <a:ext uri="{9D8B030D-6E8A-4147-A177-3AD203B41FA5}">
                      <a16:colId xmlns:a16="http://schemas.microsoft.com/office/drawing/2014/main" val="130802963"/>
                    </a:ext>
                  </a:extLst>
                </a:gridCol>
                <a:gridCol w="1526489">
                  <a:extLst>
                    <a:ext uri="{9D8B030D-6E8A-4147-A177-3AD203B41FA5}">
                      <a16:colId xmlns:a16="http://schemas.microsoft.com/office/drawing/2014/main" val="2677741796"/>
                    </a:ext>
                  </a:extLst>
                </a:gridCol>
                <a:gridCol w="1526489">
                  <a:extLst>
                    <a:ext uri="{9D8B030D-6E8A-4147-A177-3AD203B41FA5}">
                      <a16:colId xmlns:a16="http://schemas.microsoft.com/office/drawing/2014/main" val="4051982388"/>
                    </a:ext>
                  </a:extLst>
                </a:gridCol>
                <a:gridCol w="1526489">
                  <a:extLst>
                    <a:ext uri="{9D8B030D-6E8A-4147-A177-3AD203B41FA5}">
                      <a16:colId xmlns:a16="http://schemas.microsoft.com/office/drawing/2014/main" val="2461823835"/>
                    </a:ext>
                  </a:extLst>
                </a:gridCol>
                <a:gridCol w="1526489">
                  <a:extLst>
                    <a:ext uri="{9D8B030D-6E8A-4147-A177-3AD203B41FA5}">
                      <a16:colId xmlns:a16="http://schemas.microsoft.com/office/drawing/2014/main" val="569590718"/>
                    </a:ext>
                  </a:extLst>
                </a:gridCol>
              </a:tblGrid>
              <a:tr h="770208">
                <a:tc>
                  <a:txBody>
                    <a:bodyPr/>
                    <a:lstStyle/>
                    <a:p>
                      <a:r>
                        <a:rPr lang="en-US" dirty="0"/>
                        <a:t>Go-Live Date Preference</a:t>
                      </a:r>
                      <a:endParaRPr lang="en-US" b="1" i="0" dirty="0"/>
                    </a:p>
                  </a:txBody>
                  <a:tcPr/>
                </a:tc>
                <a:tc>
                  <a:txBody>
                    <a:bodyPr/>
                    <a:lstStyle/>
                    <a:p>
                      <a:r>
                        <a:rPr lang="en-US" dirty="0"/>
                        <a:t>March</a:t>
                      </a:r>
                      <a:r>
                        <a:rPr lang="en-US" baseline="0" dirty="0"/>
                        <a:t> 9</a:t>
                      </a:r>
                    </a:p>
                    <a:p>
                      <a:endParaRPr lang="en-US" b="1" i="0" dirty="0"/>
                    </a:p>
                  </a:txBody>
                  <a:tcPr/>
                </a:tc>
                <a:tc>
                  <a:txBody>
                    <a:bodyPr/>
                    <a:lstStyle/>
                    <a:p>
                      <a:r>
                        <a:rPr lang="en-US" dirty="0"/>
                        <a:t>April</a:t>
                      </a:r>
                      <a:r>
                        <a:rPr lang="en-US" baseline="0" dirty="0"/>
                        <a:t> 27</a:t>
                      </a:r>
                      <a:endParaRPr lang="en-US" b="1" i="0" dirty="0"/>
                    </a:p>
                  </a:txBody>
                  <a:tcPr/>
                </a:tc>
                <a:tc>
                  <a:txBody>
                    <a:bodyPr/>
                    <a:lstStyle/>
                    <a:p>
                      <a:r>
                        <a:rPr lang="en-US" dirty="0"/>
                        <a:t>May</a:t>
                      </a:r>
                      <a:r>
                        <a:rPr lang="en-US" baseline="0" dirty="0"/>
                        <a:t> 11</a:t>
                      </a:r>
                      <a:endParaRPr lang="en-US" b="1" i="0" dirty="0"/>
                    </a:p>
                  </a:txBody>
                  <a:tcPr/>
                </a:tc>
                <a:tc>
                  <a:txBody>
                    <a:bodyPr/>
                    <a:lstStyle/>
                    <a:p>
                      <a:r>
                        <a:rPr lang="en-US" dirty="0"/>
                        <a:t>May</a:t>
                      </a:r>
                      <a:r>
                        <a:rPr lang="en-US" baseline="0" dirty="0"/>
                        <a:t> 27</a:t>
                      </a:r>
                      <a:endParaRPr lang="en-US" b="1" i="0" dirty="0"/>
                    </a:p>
                  </a:txBody>
                  <a:tcPr/>
                </a:tc>
                <a:extLst>
                  <a:ext uri="{0D108BD9-81ED-4DB2-BD59-A6C34878D82A}">
                    <a16:rowId xmlns:a16="http://schemas.microsoft.com/office/drawing/2014/main" val="2323857489"/>
                  </a:ext>
                </a:extLst>
              </a:tr>
              <a:tr h="770208">
                <a:tc>
                  <a:txBody>
                    <a:bodyPr/>
                    <a:lstStyle/>
                    <a:p>
                      <a:r>
                        <a:rPr lang="en-US" dirty="0"/>
                        <a:t>Cascadia</a:t>
                      </a:r>
                    </a:p>
                  </a:txBody>
                  <a:tcPr/>
                </a:tc>
                <a:tc>
                  <a:txBody>
                    <a:bodyPr/>
                    <a:lstStyle/>
                    <a:p>
                      <a:endParaRPr lang="en-US" dirty="0"/>
                    </a:p>
                  </a:txBody>
                  <a:tcPr/>
                </a:tc>
                <a:tc>
                  <a:txBody>
                    <a:bodyPr/>
                    <a:lstStyle/>
                    <a:p>
                      <a:pPr algn="ctr"/>
                      <a:r>
                        <a:rPr lang="en-US" dirty="0" smtClean="0"/>
                        <a:t>X</a:t>
                      </a:r>
                      <a:endParaRPr lang="en-US" dirty="0"/>
                    </a:p>
                  </a:txBody>
                  <a:tcPr anchor="ctr"/>
                </a:tc>
                <a:tc>
                  <a:txBody>
                    <a:bodyPr/>
                    <a:lstStyle/>
                    <a:p>
                      <a:endParaRPr lang="en-US" dirty="0"/>
                    </a:p>
                  </a:txBody>
                  <a:tcPr/>
                </a:tc>
                <a:tc>
                  <a:txBody>
                    <a:bodyPr/>
                    <a:lstStyle/>
                    <a:p>
                      <a:endParaRPr lang="en-US" i="1" dirty="0"/>
                    </a:p>
                  </a:txBody>
                  <a:tcPr/>
                </a:tc>
                <a:extLst>
                  <a:ext uri="{0D108BD9-81ED-4DB2-BD59-A6C34878D82A}">
                    <a16:rowId xmlns:a16="http://schemas.microsoft.com/office/drawing/2014/main" val="260316416"/>
                  </a:ext>
                </a:extLst>
              </a:tr>
              <a:tr h="770208">
                <a:tc>
                  <a:txBody>
                    <a:bodyPr/>
                    <a:lstStyle/>
                    <a:p>
                      <a:r>
                        <a:rPr lang="en-US" dirty="0"/>
                        <a:t>Lower Columbia </a:t>
                      </a:r>
                    </a:p>
                  </a:txBody>
                  <a:tcPr/>
                </a:tc>
                <a:tc>
                  <a:txBody>
                    <a:bodyPr/>
                    <a:lstStyle/>
                    <a:p>
                      <a:pPr algn="ctr"/>
                      <a:r>
                        <a:rPr lang="en-US" dirty="0" smtClean="0"/>
                        <a:t>X</a:t>
                      </a:r>
                      <a:endParaRPr lang="en-US" dirty="0"/>
                    </a:p>
                  </a:txBody>
                  <a:tcPr anchor="ctr"/>
                </a:tc>
                <a:tc>
                  <a:txBody>
                    <a:bodyPr/>
                    <a:lstStyle/>
                    <a:p>
                      <a:endParaRPr lang="en-US" dirty="0"/>
                    </a:p>
                  </a:txBody>
                  <a:tcPr/>
                </a:tc>
                <a:tc>
                  <a:txBody>
                    <a:bodyPr/>
                    <a:lstStyle/>
                    <a:p>
                      <a:endParaRPr lang="en-US" dirty="0"/>
                    </a:p>
                  </a:txBody>
                  <a:tcPr/>
                </a:tc>
                <a:tc>
                  <a:txBody>
                    <a:bodyPr/>
                    <a:lstStyle/>
                    <a:p>
                      <a:endParaRPr lang="en-US" i="1" dirty="0"/>
                    </a:p>
                  </a:txBody>
                  <a:tcPr/>
                </a:tc>
                <a:extLst>
                  <a:ext uri="{0D108BD9-81ED-4DB2-BD59-A6C34878D82A}">
                    <a16:rowId xmlns:a16="http://schemas.microsoft.com/office/drawing/2014/main" val="2011206404"/>
                  </a:ext>
                </a:extLst>
              </a:tr>
              <a:tr h="770208">
                <a:tc>
                  <a:txBody>
                    <a:bodyPr/>
                    <a:lstStyle/>
                    <a:p>
                      <a:r>
                        <a:rPr lang="en-US" dirty="0"/>
                        <a:t>Olympic</a:t>
                      </a:r>
                    </a:p>
                  </a:txBody>
                  <a:tcPr/>
                </a:tc>
                <a:tc>
                  <a:txBody>
                    <a:bodyPr/>
                    <a:lstStyle/>
                    <a:p>
                      <a:pPr algn="ctr"/>
                      <a:r>
                        <a:rPr lang="en-US" dirty="0" smtClean="0"/>
                        <a:t>X</a:t>
                      </a:r>
                      <a:endParaRPr lang="en-US" dirty="0"/>
                    </a:p>
                  </a:txBody>
                  <a:tcPr anchor="ctr"/>
                </a:tc>
                <a:tc>
                  <a:txBody>
                    <a:bodyPr/>
                    <a:lstStyle/>
                    <a:p>
                      <a:endParaRPr lang="en-US" dirty="0"/>
                    </a:p>
                  </a:txBody>
                  <a:tcPr/>
                </a:tc>
                <a:tc>
                  <a:txBody>
                    <a:bodyPr/>
                    <a:lstStyle/>
                    <a:p>
                      <a:endParaRPr lang="en-US" dirty="0"/>
                    </a:p>
                  </a:txBody>
                  <a:tcPr/>
                </a:tc>
                <a:tc>
                  <a:txBody>
                    <a:bodyPr/>
                    <a:lstStyle/>
                    <a:p>
                      <a:endParaRPr lang="en-US" i="1" dirty="0"/>
                    </a:p>
                  </a:txBody>
                  <a:tcPr/>
                </a:tc>
                <a:extLst>
                  <a:ext uri="{0D108BD9-81ED-4DB2-BD59-A6C34878D82A}">
                    <a16:rowId xmlns:a16="http://schemas.microsoft.com/office/drawing/2014/main" val="2644404808"/>
                  </a:ext>
                </a:extLst>
              </a:tr>
              <a:tr h="770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Peninsula</a:t>
                      </a:r>
                      <a:r>
                        <a:rPr lang="en-US" baseline="0" dirty="0"/>
                        <a:t> </a:t>
                      </a:r>
                      <a:endParaRPr lang="en-US" dirty="0"/>
                    </a:p>
                    <a:p>
                      <a:r>
                        <a:rPr lang="en-US" sz="1400" i="1" dirty="0" smtClean="0"/>
                        <a:t>(Will</a:t>
                      </a:r>
                      <a:r>
                        <a:rPr lang="en-US" sz="1400" i="1" baseline="0" dirty="0" smtClean="0"/>
                        <a:t> report by 2/12/2020)</a:t>
                      </a:r>
                      <a:endParaRPr lang="en-US" sz="1400" i="1"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i="1" dirty="0"/>
                    </a:p>
                  </a:txBody>
                  <a:tcPr/>
                </a:tc>
                <a:extLst>
                  <a:ext uri="{0D108BD9-81ED-4DB2-BD59-A6C34878D82A}">
                    <a16:rowId xmlns:a16="http://schemas.microsoft.com/office/drawing/2014/main" val="1842105702"/>
                  </a:ext>
                </a:extLst>
              </a:tr>
              <a:tr h="770208">
                <a:tc>
                  <a:txBody>
                    <a:bodyPr/>
                    <a:lstStyle/>
                    <a:p>
                      <a:r>
                        <a:rPr lang="en-US" dirty="0"/>
                        <a:t>Pierce</a:t>
                      </a:r>
                    </a:p>
                  </a:txBody>
                  <a:tcPr/>
                </a:tc>
                <a:tc>
                  <a:txBody>
                    <a:bodyPr/>
                    <a:lstStyle/>
                    <a:p>
                      <a:endParaRPr lang="en-US" dirty="0"/>
                    </a:p>
                  </a:txBody>
                  <a:tcPr/>
                </a:tc>
                <a:tc>
                  <a:txBody>
                    <a:bodyPr/>
                    <a:lstStyle/>
                    <a:p>
                      <a:endParaRPr lang="en-US" dirty="0"/>
                    </a:p>
                  </a:txBody>
                  <a:tcPr/>
                </a:tc>
                <a:tc>
                  <a:txBody>
                    <a:bodyPr/>
                    <a:lstStyle/>
                    <a:p>
                      <a:pPr algn="ctr"/>
                      <a:r>
                        <a:rPr lang="en-US" dirty="0" smtClean="0"/>
                        <a:t>X</a:t>
                      </a:r>
                      <a:endParaRPr lang="en-US" dirty="0"/>
                    </a:p>
                  </a:txBody>
                  <a:tcPr anchor="ctr"/>
                </a:tc>
                <a:tc>
                  <a:txBody>
                    <a:bodyPr/>
                    <a:lstStyle/>
                    <a:p>
                      <a:endParaRPr lang="en-US" i="1" dirty="0"/>
                    </a:p>
                  </a:txBody>
                  <a:tcPr/>
                </a:tc>
                <a:extLst>
                  <a:ext uri="{0D108BD9-81ED-4DB2-BD59-A6C34878D82A}">
                    <a16:rowId xmlns:a16="http://schemas.microsoft.com/office/drawing/2014/main" val="4041497738"/>
                  </a:ext>
                </a:extLst>
              </a:tr>
            </a:tbl>
          </a:graphicData>
        </a:graphic>
      </p:graphicFrame>
    </p:spTree>
    <p:extLst>
      <p:ext uri="{BB962C8B-B14F-4D97-AF65-F5344CB8AC3E}">
        <p14:creationId xmlns:p14="http://schemas.microsoft.com/office/powerpoint/2010/main" val="534971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950D3-31A2-473E-974E-A012F7A8F7EE}"/>
              </a:ext>
            </a:extLst>
          </p:cNvPr>
          <p:cNvSpPr>
            <a:spLocks noGrp="1"/>
          </p:cNvSpPr>
          <p:nvPr>
            <p:ph type="title"/>
          </p:nvPr>
        </p:nvSpPr>
        <p:spPr>
          <a:xfrm>
            <a:off x="270165" y="1618085"/>
            <a:ext cx="8988140" cy="797070"/>
          </a:xfrm>
        </p:spPr>
        <p:txBody>
          <a:bodyPr/>
          <a:lstStyle/>
          <a:p>
            <a:r>
              <a:rPr lang="en-US" sz="2800" dirty="0"/>
              <a:t>Steering Committee Motions &amp; Recommendations</a:t>
            </a:r>
            <a:r>
              <a:rPr lang="en-US" dirty="0"/>
              <a:t/>
            </a:r>
            <a:br>
              <a:rPr lang="en-US" dirty="0"/>
            </a:br>
            <a:endParaRPr lang="en-US" dirty="0"/>
          </a:p>
        </p:txBody>
      </p:sp>
      <p:sp>
        <p:nvSpPr>
          <p:cNvPr id="3" name="Content Placeholder 2">
            <a:extLst>
              <a:ext uri="{FF2B5EF4-FFF2-40B4-BE49-F238E27FC236}">
                <a16:creationId xmlns:a16="http://schemas.microsoft.com/office/drawing/2014/main" id="{D4DCFC1D-9C4B-4DE8-BB6E-98151ADC0E8C}"/>
              </a:ext>
            </a:extLst>
          </p:cNvPr>
          <p:cNvSpPr>
            <a:spLocks noGrp="1"/>
          </p:cNvSpPr>
          <p:nvPr>
            <p:ph idx="1"/>
          </p:nvPr>
        </p:nvSpPr>
        <p:spPr>
          <a:xfrm>
            <a:off x="536860" y="2415155"/>
            <a:ext cx="8336975" cy="3642745"/>
          </a:xfrm>
        </p:spPr>
        <p:txBody>
          <a:bodyPr/>
          <a:lstStyle/>
          <a:p>
            <a:pPr marL="514350" indent="-514350">
              <a:buFont typeface="+mj-lt"/>
              <a:buAutoNum type="arabicPeriod"/>
            </a:pPr>
            <a:r>
              <a:rPr lang="en-US" dirty="0"/>
              <a:t>Approve 1, 2 or 3 colleges deploying on March 9, 2020.</a:t>
            </a:r>
          </a:p>
          <a:p>
            <a:pPr marL="514350" indent="-514350">
              <a:buFont typeface="+mj-lt"/>
              <a:buAutoNum type="arabicPeriod"/>
            </a:pPr>
            <a:endParaRPr lang="en-US" dirty="0"/>
          </a:p>
          <a:p>
            <a:pPr marL="514350" indent="-514350">
              <a:buFont typeface="+mj-lt"/>
              <a:buAutoNum type="arabicPeriod"/>
            </a:pPr>
            <a:r>
              <a:rPr lang="en-US" dirty="0"/>
              <a:t>Identify and approve new deployment date for remaining DG3 colleges.  </a:t>
            </a:r>
          </a:p>
          <a:p>
            <a:pPr marL="0" indent="0">
              <a:buNone/>
            </a:pPr>
            <a:endParaRPr lang="en-US" dirty="0"/>
          </a:p>
        </p:txBody>
      </p:sp>
      <p:sp>
        <p:nvSpPr>
          <p:cNvPr id="4" name="Slide Number Placeholder 3">
            <a:extLst>
              <a:ext uri="{FF2B5EF4-FFF2-40B4-BE49-F238E27FC236}">
                <a16:creationId xmlns:a16="http://schemas.microsoft.com/office/drawing/2014/main" id="{336E7D80-6184-4CF8-A088-CA49F9885BB4}"/>
              </a:ext>
            </a:extLst>
          </p:cNvPr>
          <p:cNvSpPr>
            <a:spLocks noGrp="1"/>
          </p:cNvSpPr>
          <p:nvPr>
            <p:ph type="sldNum" sz="quarter" idx="12"/>
          </p:nvPr>
        </p:nvSpPr>
        <p:spPr/>
        <p:txBody>
          <a:bodyPr/>
          <a:lstStyle/>
          <a:p>
            <a:pPr>
              <a:defRPr/>
            </a:pPr>
            <a:r>
              <a:rPr lang="en-US" altLang="en-US" dirty="0"/>
              <a:t>- </a:t>
            </a:r>
            <a:fld id="{A0548EF2-EA9B-4634-B53D-DC4EC5D1B8C0}" type="slidenum">
              <a:rPr lang="en-US" altLang="en-US" smtClean="0"/>
              <a:pPr>
                <a:defRPr/>
              </a:pPr>
              <a:t>23</a:t>
            </a:fld>
            <a:r>
              <a:rPr lang="en-US" altLang="en-US" dirty="0"/>
              <a:t> -</a:t>
            </a:r>
          </a:p>
        </p:txBody>
      </p:sp>
    </p:spTree>
    <p:extLst>
      <p:ext uri="{BB962C8B-B14F-4D97-AF65-F5344CB8AC3E}">
        <p14:creationId xmlns:p14="http://schemas.microsoft.com/office/powerpoint/2010/main" val="387008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AA730-4BE4-40F5-8B07-3FF3C36C1069}"/>
              </a:ext>
            </a:extLst>
          </p:cNvPr>
          <p:cNvSpPr>
            <a:spLocks noGrp="1"/>
          </p:cNvSpPr>
          <p:nvPr>
            <p:ph type="title"/>
          </p:nvPr>
        </p:nvSpPr>
        <p:spPr>
          <a:xfrm>
            <a:off x="628650" y="1654758"/>
            <a:ext cx="7886700" cy="611619"/>
          </a:xfrm>
        </p:spPr>
        <p:txBody>
          <a:bodyPr/>
          <a:lstStyle/>
          <a:p>
            <a:pPr algn="ctr"/>
            <a:r>
              <a:rPr lang="en-US" dirty="0"/>
              <a:t>MEETING CLOSURE</a:t>
            </a:r>
          </a:p>
        </p:txBody>
      </p:sp>
    </p:spTree>
    <p:extLst>
      <p:ext uri="{BB962C8B-B14F-4D97-AF65-F5344CB8AC3E}">
        <p14:creationId xmlns:p14="http://schemas.microsoft.com/office/powerpoint/2010/main" val="3393527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6882ED-D3B0-42F2-8E6D-21408AEAC94F}"/>
              </a:ext>
            </a:extLst>
          </p:cNvPr>
          <p:cNvSpPr>
            <a:spLocks noGrp="1"/>
          </p:cNvSpPr>
          <p:nvPr>
            <p:ph type="title"/>
          </p:nvPr>
        </p:nvSpPr>
        <p:spPr>
          <a:xfrm>
            <a:off x="346164" y="260348"/>
            <a:ext cx="8624460" cy="577687"/>
          </a:xfrm>
        </p:spPr>
        <p:txBody>
          <a:bodyPr/>
          <a:lstStyle/>
          <a:p>
            <a:pPr algn="ctr"/>
            <a:r>
              <a:rPr lang="en-US" sz="3200" dirty="0"/>
              <a:t>DG3 readiness ASSESSMENT development</a:t>
            </a:r>
          </a:p>
        </p:txBody>
      </p:sp>
      <p:sp>
        <p:nvSpPr>
          <p:cNvPr id="51" name="Content Placeholder 50">
            <a:extLst>
              <a:ext uri="{FF2B5EF4-FFF2-40B4-BE49-F238E27FC236}">
                <a16:creationId xmlns:a16="http://schemas.microsoft.com/office/drawing/2014/main" id="{B6950D30-4C49-47A4-97D6-DD22142E7596}"/>
              </a:ext>
            </a:extLst>
          </p:cNvPr>
          <p:cNvSpPr>
            <a:spLocks noGrp="1"/>
          </p:cNvSpPr>
          <p:nvPr>
            <p:ph idx="1"/>
          </p:nvPr>
        </p:nvSpPr>
        <p:spPr>
          <a:xfrm>
            <a:off x="312019" y="4304376"/>
            <a:ext cx="8669088" cy="2429623"/>
          </a:xfrm>
        </p:spPr>
        <p:txBody>
          <a:bodyPr/>
          <a:lstStyle/>
          <a:p>
            <a:pPr marL="0" indent="0">
              <a:buNone/>
            </a:pPr>
            <a:r>
              <a:rPr lang="en-US" sz="2400" dirty="0">
                <a:latin typeface="+mj-lt"/>
              </a:rPr>
              <a:t>KEY ELEMENTS OF QUALITY COLLEGE READINESS ASSESSMENT </a:t>
            </a:r>
          </a:p>
          <a:p>
            <a:pPr>
              <a:spcBef>
                <a:spcPts val="0"/>
              </a:spcBef>
              <a:spcAft>
                <a:spcPts val="200"/>
              </a:spcAft>
            </a:pPr>
            <a:r>
              <a:rPr lang="en-US" sz="2000" b="1" dirty="0"/>
              <a:t>Accuracy: </a:t>
            </a:r>
            <a:r>
              <a:rPr lang="en-US" sz="2000" dirty="0"/>
              <a:t>true measurement of go-live readiness </a:t>
            </a:r>
          </a:p>
          <a:p>
            <a:pPr>
              <a:spcBef>
                <a:spcPts val="0"/>
              </a:spcBef>
              <a:spcAft>
                <a:spcPts val="200"/>
              </a:spcAft>
            </a:pPr>
            <a:r>
              <a:rPr lang="en-US" sz="2000" b="1" dirty="0"/>
              <a:t>Consistency: </a:t>
            </a:r>
            <a:r>
              <a:rPr lang="en-US" sz="2000" dirty="0"/>
              <a:t>one tracking tool    </a:t>
            </a:r>
          </a:p>
          <a:p>
            <a:pPr>
              <a:spcBef>
                <a:spcPts val="0"/>
              </a:spcBef>
              <a:spcAft>
                <a:spcPts val="200"/>
              </a:spcAft>
            </a:pPr>
            <a:r>
              <a:rPr lang="en-US" sz="2000" b="1" dirty="0"/>
              <a:t>Identification of Gaps </a:t>
            </a:r>
            <a:r>
              <a:rPr lang="en-US" sz="2000" dirty="0"/>
              <a:t>(for college-specific items)  </a:t>
            </a:r>
          </a:p>
          <a:p>
            <a:pPr>
              <a:spcBef>
                <a:spcPts val="0"/>
              </a:spcBef>
              <a:spcAft>
                <a:spcPts val="200"/>
              </a:spcAft>
            </a:pPr>
            <a:r>
              <a:rPr lang="en-US" sz="2000" b="1" dirty="0"/>
              <a:t>Establishment of Mitigation Plans </a:t>
            </a:r>
            <a:endParaRPr lang="en-US" sz="2000" dirty="0"/>
          </a:p>
          <a:p>
            <a:pPr>
              <a:spcBef>
                <a:spcPts val="0"/>
              </a:spcBef>
              <a:spcAft>
                <a:spcPts val="200"/>
              </a:spcAft>
            </a:pPr>
            <a:r>
              <a:rPr lang="en-US" sz="2000" b="1" dirty="0"/>
              <a:t>Collaborative Process</a:t>
            </a:r>
            <a:r>
              <a:rPr lang="en-US" sz="2000" dirty="0"/>
              <a:t>: Involvement/Assessment by DG3 PMs, ctcLink &amp; SBCTC teams</a:t>
            </a:r>
          </a:p>
          <a:p>
            <a:pPr>
              <a:spcBef>
                <a:spcPts val="0"/>
              </a:spcBef>
              <a:spcAft>
                <a:spcPts val="200"/>
              </a:spcAft>
            </a:pPr>
            <a:r>
              <a:rPr lang="en-US" sz="2000" b="1" dirty="0"/>
              <a:t>Transparency: </a:t>
            </a:r>
            <a:r>
              <a:rPr lang="en-US" sz="2000" dirty="0"/>
              <a:t>Report Readiness to all levels of ctcLink Governance</a:t>
            </a:r>
            <a:endParaRPr lang="en-US" sz="2000" b="1" dirty="0"/>
          </a:p>
          <a:p>
            <a:pPr marL="0" indent="0">
              <a:buNone/>
            </a:pPr>
            <a:endParaRPr lang="en-US" dirty="0"/>
          </a:p>
        </p:txBody>
      </p:sp>
      <p:sp>
        <p:nvSpPr>
          <p:cNvPr id="4" name="Chevron 3"/>
          <p:cNvSpPr/>
          <p:nvPr/>
        </p:nvSpPr>
        <p:spPr>
          <a:xfrm>
            <a:off x="1071052" y="964008"/>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5" name="TextBox 4"/>
          <p:cNvSpPr txBox="1"/>
          <p:nvPr/>
        </p:nvSpPr>
        <p:spPr>
          <a:xfrm>
            <a:off x="1307591" y="976576"/>
            <a:ext cx="12573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t/>
            </a:r>
            <a:b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br>
            <a: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t>Dec 2019-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t>Jan 2020</a:t>
            </a:r>
          </a:p>
        </p:txBody>
      </p:sp>
      <p:sp>
        <p:nvSpPr>
          <p:cNvPr id="6" name="Chevron 5"/>
          <p:cNvSpPr/>
          <p:nvPr/>
        </p:nvSpPr>
        <p:spPr>
          <a:xfrm>
            <a:off x="2450866" y="964008"/>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7" name="Chevron 6"/>
          <p:cNvSpPr/>
          <p:nvPr/>
        </p:nvSpPr>
        <p:spPr>
          <a:xfrm>
            <a:off x="3837327" y="976454"/>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9" name="Chevron 8"/>
          <p:cNvSpPr/>
          <p:nvPr/>
        </p:nvSpPr>
        <p:spPr>
          <a:xfrm>
            <a:off x="5235463" y="982902"/>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10" name="TextBox 9"/>
          <p:cNvSpPr txBox="1"/>
          <p:nvPr/>
        </p:nvSpPr>
        <p:spPr>
          <a:xfrm>
            <a:off x="2679191" y="1176266"/>
            <a:ext cx="129486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Franklin Gothic Medium"/>
              </a:rPr>
              <a:t>Jan 2020</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11" name="TextBox 10"/>
          <p:cNvSpPr txBox="1"/>
          <p:nvPr/>
        </p:nvSpPr>
        <p:spPr>
          <a:xfrm>
            <a:off x="4059146" y="1166868"/>
            <a:ext cx="125730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t> Jan 2020</a:t>
            </a:r>
            <a:endParaRPr kumimoji="0" lang="en-US" sz="1200" b="0" i="0" u="none" strike="noStrike" kern="1200" cap="none" spc="0" normalizeH="0" baseline="0" noProof="0" dirty="0">
              <a:ln>
                <a:noFill/>
              </a:ln>
              <a:solidFill>
                <a:srgbClr val="000000"/>
              </a:solidFill>
              <a:effectLst/>
              <a:uLnTx/>
              <a:uFillTx/>
              <a:latin typeface="Franklin Gothic Medium"/>
              <a:ea typeface="+mn-ea"/>
              <a:cs typeface="+mn-cs"/>
            </a:endParaRPr>
          </a:p>
        </p:txBody>
      </p:sp>
      <p:sp>
        <p:nvSpPr>
          <p:cNvPr id="13" name="TextBox 12"/>
          <p:cNvSpPr txBox="1"/>
          <p:nvPr/>
        </p:nvSpPr>
        <p:spPr>
          <a:xfrm>
            <a:off x="5228808" y="1172271"/>
            <a:ext cx="181353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Franklin Gothic Medium"/>
              </a:rPr>
              <a:t>Feb. 7, 2020    </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14" name="TextBox 13"/>
          <p:cNvSpPr txBox="1"/>
          <p:nvPr/>
        </p:nvSpPr>
        <p:spPr>
          <a:xfrm>
            <a:off x="1142954" y="2091049"/>
            <a:ext cx="1265651"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College readiness spreadsheet developed by ctcLink PMO team</a:t>
            </a:r>
          </a:p>
        </p:txBody>
      </p:sp>
      <p:sp>
        <p:nvSpPr>
          <p:cNvPr id="15" name="TextBox 14"/>
          <p:cNvSpPr txBox="1"/>
          <p:nvPr/>
        </p:nvSpPr>
        <p:spPr>
          <a:xfrm>
            <a:off x="2382207" y="2117525"/>
            <a:ext cx="1771388"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Reviewed by:</a:t>
            </a:r>
            <a:b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b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ctcLink Team; DG3 PMs, Exec Sponsors, college project team, SMEs; Quality Assurance (Moran &amp; OCIO)</a:t>
            </a:r>
          </a:p>
        </p:txBody>
      </p:sp>
      <p:sp>
        <p:nvSpPr>
          <p:cNvPr id="16" name="TextBox 15"/>
          <p:cNvSpPr txBox="1"/>
          <p:nvPr/>
        </p:nvSpPr>
        <p:spPr>
          <a:xfrm>
            <a:off x="4050795" y="2122751"/>
            <a:ext cx="1265651" cy="116955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Feedback incorporated and spreadsheet updated</a:t>
            </a:r>
          </a:p>
        </p:txBody>
      </p:sp>
      <p:sp>
        <p:nvSpPr>
          <p:cNvPr id="18" name="TextBox 17"/>
          <p:cNvSpPr txBox="1"/>
          <p:nvPr/>
        </p:nvSpPr>
        <p:spPr>
          <a:xfrm>
            <a:off x="5321076" y="2092502"/>
            <a:ext cx="1312570" cy="203132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DG3 PMs  complete preliminary readiness spreadsheet, submit to Project Management Office</a:t>
            </a:r>
          </a:p>
        </p:txBody>
      </p:sp>
      <p:sp>
        <p:nvSpPr>
          <p:cNvPr id="24" name="TextBox 23"/>
          <p:cNvSpPr txBox="1"/>
          <p:nvPr/>
        </p:nvSpPr>
        <p:spPr>
          <a:xfrm>
            <a:off x="6737434" y="2113691"/>
            <a:ext cx="1265651" cy="116955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ctcLink Steering Committee review, discussion</a:t>
            </a:r>
            <a:r>
              <a:rPr lang="en-US" sz="1400" dirty="0">
                <a:solidFill>
                  <a:prstClr val="black"/>
                </a:solidFill>
                <a:latin typeface="Franklin Gothic Book"/>
                <a:cs typeface="Arial" panose="020B0604020202020204" pitchFamily="34" charset="0"/>
              </a:rPr>
              <a:t>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32" name="Chevron 31"/>
          <p:cNvSpPr/>
          <p:nvPr/>
        </p:nvSpPr>
        <p:spPr>
          <a:xfrm>
            <a:off x="6638466" y="987820"/>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33" name="TextBox 32"/>
          <p:cNvSpPr txBox="1"/>
          <p:nvPr/>
        </p:nvSpPr>
        <p:spPr>
          <a:xfrm>
            <a:off x="6806619" y="1122416"/>
            <a:ext cx="1398136"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Franklin Gothic Medium"/>
              </a:rPr>
              <a:t>Feb. 11, </a:t>
            </a:r>
            <a:r>
              <a:rPr lang="en-US" sz="1200" dirty="0" smtClean="0">
                <a:solidFill>
                  <a:prstClr val="black"/>
                </a:solidFill>
                <a:latin typeface="Franklin Gothic Medium"/>
              </a:rPr>
              <a:t>2020</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Franklin Gothic Medium"/>
                <a:ea typeface="+mn-ea"/>
                <a:cs typeface="+mn-cs"/>
              </a:rPr>
              <a:t>Feb.</a:t>
            </a:r>
            <a:r>
              <a:rPr kumimoji="0" lang="en-US" sz="1200" b="0" i="0" u="none" strike="noStrike" kern="1200" cap="none" spc="0" normalizeH="0" noProof="0" dirty="0" smtClean="0">
                <a:ln>
                  <a:noFill/>
                </a:ln>
                <a:solidFill>
                  <a:prstClr val="black"/>
                </a:solidFill>
                <a:effectLst/>
                <a:uLnTx/>
                <a:uFillTx/>
                <a:latin typeface="Franklin Gothic Medium"/>
                <a:ea typeface="+mn-ea"/>
                <a:cs typeface="+mn-cs"/>
              </a:rPr>
              <a:t> 18, 2020</a:t>
            </a:r>
            <a:endParaRPr kumimoji="0" lang="en-US" sz="1200" b="0" i="0" u="none" strike="noStrike" kern="1200" cap="none" spc="0" normalizeH="0" baseline="0" noProof="0" dirty="0">
              <a:ln>
                <a:noFill/>
              </a:ln>
              <a:solidFill>
                <a:prstClr val="black"/>
              </a:solidFill>
              <a:effectLst/>
              <a:uLnTx/>
              <a:uFillTx/>
              <a:latin typeface="Franklin Gothic Medium"/>
              <a:ea typeface="+mn-ea"/>
              <a:cs typeface="+mn-cs"/>
            </a:endParaRPr>
          </a:p>
        </p:txBody>
      </p:sp>
      <p:sp>
        <p:nvSpPr>
          <p:cNvPr id="35" name="Arrow: Up 34">
            <a:extLst>
              <a:ext uri="{FF2B5EF4-FFF2-40B4-BE49-F238E27FC236}">
                <a16:creationId xmlns:a16="http://schemas.microsoft.com/office/drawing/2014/main" id="{F781C05C-0D00-4699-868D-C6429DE0C713}"/>
              </a:ext>
            </a:extLst>
          </p:cNvPr>
          <p:cNvSpPr/>
          <p:nvPr/>
        </p:nvSpPr>
        <p:spPr>
          <a:xfrm flipV="1">
            <a:off x="1793273" y="1750006"/>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42" name="Straight Connector 41">
            <a:extLst>
              <a:ext uri="{FF2B5EF4-FFF2-40B4-BE49-F238E27FC236}">
                <a16:creationId xmlns:a16="http://schemas.microsoft.com/office/drawing/2014/main" id="{91357DA5-D634-4575-9A93-98B77535370C}"/>
              </a:ext>
            </a:extLst>
          </p:cNvPr>
          <p:cNvCxnSpPr>
            <a:cxnSpLocks/>
          </p:cNvCxnSpPr>
          <p:nvPr/>
        </p:nvCxnSpPr>
        <p:spPr>
          <a:xfrm>
            <a:off x="2380529" y="2140329"/>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7" name="Straight Connector 46">
            <a:extLst>
              <a:ext uri="{FF2B5EF4-FFF2-40B4-BE49-F238E27FC236}">
                <a16:creationId xmlns:a16="http://schemas.microsoft.com/office/drawing/2014/main" id="{20D684C6-9438-48D0-91B9-E5890873CA16}"/>
              </a:ext>
            </a:extLst>
          </p:cNvPr>
          <p:cNvCxnSpPr>
            <a:cxnSpLocks/>
          </p:cNvCxnSpPr>
          <p:nvPr/>
        </p:nvCxnSpPr>
        <p:spPr>
          <a:xfrm>
            <a:off x="4098204" y="2140328"/>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8" name="Straight Connector 47">
            <a:extLst>
              <a:ext uri="{FF2B5EF4-FFF2-40B4-BE49-F238E27FC236}">
                <a16:creationId xmlns:a16="http://schemas.microsoft.com/office/drawing/2014/main" id="{B88807AA-8080-43DB-B549-4BAB6287197C}"/>
              </a:ext>
            </a:extLst>
          </p:cNvPr>
          <p:cNvCxnSpPr>
            <a:cxnSpLocks/>
          </p:cNvCxnSpPr>
          <p:nvPr/>
        </p:nvCxnSpPr>
        <p:spPr>
          <a:xfrm>
            <a:off x="5326929" y="2138326"/>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9" name="Straight Connector 48">
            <a:extLst>
              <a:ext uri="{FF2B5EF4-FFF2-40B4-BE49-F238E27FC236}">
                <a16:creationId xmlns:a16="http://schemas.microsoft.com/office/drawing/2014/main" id="{4E1367AF-C0F0-401C-828C-F0375D185897}"/>
              </a:ext>
            </a:extLst>
          </p:cNvPr>
          <p:cNvCxnSpPr>
            <a:cxnSpLocks/>
          </p:cNvCxnSpPr>
          <p:nvPr/>
        </p:nvCxnSpPr>
        <p:spPr>
          <a:xfrm>
            <a:off x="6559833" y="2116365"/>
            <a:ext cx="0" cy="1383339"/>
          </a:xfrm>
          <a:prstGeom prst="line">
            <a:avLst/>
          </a:prstGeom>
        </p:spPr>
        <p:style>
          <a:lnRef idx="1">
            <a:schemeClr val="accent6"/>
          </a:lnRef>
          <a:fillRef idx="0">
            <a:schemeClr val="accent6"/>
          </a:fillRef>
          <a:effectRef idx="0">
            <a:schemeClr val="accent6"/>
          </a:effectRef>
          <a:fontRef idx="minor">
            <a:schemeClr val="tx1"/>
          </a:fontRef>
        </p:style>
      </p:cxnSp>
      <p:sp>
        <p:nvSpPr>
          <p:cNvPr id="52" name="Arrow: Up 51">
            <a:extLst>
              <a:ext uri="{FF2B5EF4-FFF2-40B4-BE49-F238E27FC236}">
                <a16:creationId xmlns:a16="http://schemas.microsoft.com/office/drawing/2014/main" id="{133303A0-8B5B-430D-A06F-584A2CA1074D}"/>
              </a:ext>
            </a:extLst>
          </p:cNvPr>
          <p:cNvSpPr/>
          <p:nvPr/>
        </p:nvSpPr>
        <p:spPr>
          <a:xfrm flipV="1">
            <a:off x="3040681" y="1735060"/>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3" name="Arrow: Up 52">
            <a:extLst>
              <a:ext uri="{FF2B5EF4-FFF2-40B4-BE49-F238E27FC236}">
                <a16:creationId xmlns:a16="http://schemas.microsoft.com/office/drawing/2014/main" id="{F6B1861F-FD21-4C65-87BF-D78AA4348F9B}"/>
              </a:ext>
            </a:extLst>
          </p:cNvPr>
          <p:cNvSpPr/>
          <p:nvPr/>
        </p:nvSpPr>
        <p:spPr>
          <a:xfrm flipV="1">
            <a:off x="4579519" y="1725837"/>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5" name="Arrow: Up 54">
            <a:extLst>
              <a:ext uri="{FF2B5EF4-FFF2-40B4-BE49-F238E27FC236}">
                <a16:creationId xmlns:a16="http://schemas.microsoft.com/office/drawing/2014/main" id="{85934C20-C189-4FDD-8553-64688F1BC7FE}"/>
              </a:ext>
            </a:extLst>
          </p:cNvPr>
          <p:cNvSpPr/>
          <p:nvPr/>
        </p:nvSpPr>
        <p:spPr>
          <a:xfrm flipV="1">
            <a:off x="5981518" y="1725235"/>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6" name="Arrow: Up 55">
            <a:extLst>
              <a:ext uri="{FF2B5EF4-FFF2-40B4-BE49-F238E27FC236}">
                <a16:creationId xmlns:a16="http://schemas.microsoft.com/office/drawing/2014/main" id="{82DF6B07-9C5D-4A4B-8E08-7D630EA99C46}"/>
              </a:ext>
            </a:extLst>
          </p:cNvPr>
          <p:cNvSpPr/>
          <p:nvPr/>
        </p:nvSpPr>
        <p:spPr>
          <a:xfrm flipV="1">
            <a:off x="7260566" y="1721298"/>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59" name="Straight Connector 58">
            <a:extLst>
              <a:ext uri="{FF2B5EF4-FFF2-40B4-BE49-F238E27FC236}">
                <a16:creationId xmlns:a16="http://schemas.microsoft.com/office/drawing/2014/main" id="{AB312F34-97BB-4443-8001-AC2A0060F6BA}"/>
              </a:ext>
            </a:extLst>
          </p:cNvPr>
          <p:cNvCxnSpPr>
            <a:cxnSpLocks/>
          </p:cNvCxnSpPr>
          <p:nvPr/>
        </p:nvCxnSpPr>
        <p:spPr>
          <a:xfrm flipV="1">
            <a:off x="404634" y="4202338"/>
            <a:ext cx="8416814" cy="23527"/>
          </a:xfrm>
          <a:prstGeom prst="line">
            <a:avLst/>
          </a:prstGeom>
        </p:spPr>
        <p:style>
          <a:lnRef idx="1">
            <a:schemeClr val="accent6"/>
          </a:lnRef>
          <a:fillRef idx="0">
            <a:schemeClr val="accent6"/>
          </a:fillRef>
          <a:effectRef idx="0">
            <a:schemeClr val="accent6"/>
          </a:effectRef>
          <a:fontRef idx="minor">
            <a:schemeClr val="tx1"/>
          </a:fontRef>
        </p:style>
      </p:cxnSp>
      <p:sp>
        <p:nvSpPr>
          <p:cNvPr id="12" name="Slide Number Placeholder 11">
            <a:extLst>
              <a:ext uri="{FF2B5EF4-FFF2-40B4-BE49-F238E27FC236}">
                <a16:creationId xmlns:a16="http://schemas.microsoft.com/office/drawing/2014/main" id="{27382CCB-65FE-40B4-8E2A-673D38012BD0}"/>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3</a:t>
            </a:fld>
            <a:r>
              <a:rPr lang="en-US" altLang="en-US" dirty="0"/>
              <a:t> </a:t>
            </a:r>
          </a:p>
        </p:txBody>
      </p:sp>
    </p:spTree>
    <p:extLst>
      <p:ext uri="{BB962C8B-B14F-4D97-AF65-F5344CB8AC3E}">
        <p14:creationId xmlns:p14="http://schemas.microsoft.com/office/powerpoint/2010/main" val="2770753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4" y="155946"/>
            <a:ext cx="8074262" cy="512808"/>
          </a:xfrm>
        </p:spPr>
        <p:txBody>
          <a:bodyPr/>
          <a:lstStyle/>
          <a:p>
            <a:pPr algn="ctr"/>
            <a:r>
              <a:rPr lang="en-US" dirty="0"/>
              <a:t>DG3 College readiness SUMMARY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70176518"/>
              </p:ext>
            </p:extLst>
          </p:nvPr>
        </p:nvGraphicFramePr>
        <p:xfrm>
          <a:off x="420914" y="706401"/>
          <a:ext cx="8074262" cy="5079259"/>
        </p:xfrm>
        <a:graphic>
          <a:graphicData uri="http://schemas.openxmlformats.org/drawingml/2006/table">
            <a:tbl>
              <a:tblPr/>
              <a:tblGrid>
                <a:gridCol w="51536">
                  <a:extLst>
                    <a:ext uri="{9D8B030D-6E8A-4147-A177-3AD203B41FA5}">
                      <a16:colId xmlns:a16="http://schemas.microsoft.com/office/drawing/2014/main" val="3690055948"/>
                    </a:ext>
                  </a:extLst>
                </a:gridCol>
                <a:gridCol w="1808797">
                  <a:extLst>
                    <a:ext uri="{9D8B030D-6E8A-4147-A177-3AD203B41FA5}">
                      <a16:colId xmlns:a16="http://schemas.microsoft.com/office/drawing/2014/main" val="140264745"/>
                    </a:ext>
                  </a:extLst>
                </a:gridCol>
                <a:gridCol w="272142">
                  <a:extLst>
                    <a:ext uri="{9D8B030D-6E8A-4147-A177-3AD203B41FA5}">
                      <a16:colId xmlns:a16="http://schemas.microsoft.com/office/drawing/2014/main" val="25539436"/>
                    </a:ext>
                  </a:extLst>
                </a:gridCol>
                <a:gridCol w="798286">
                  <a:extLst>
                    <a:ext uri="{9D8B030D-6E8A-4147-A177-3AD203B41FA5}">
                      <a16:colId xmlns:a16="http://schemas.microsoft.com/office/drawing/2014/main" val="1648721985"/>
                    </a:ext>
                  </a:extLst>
                </a:gridCol>
                <a:gridCol w="317500">
                  <a:extLst>
                    <a:ext uri="{9D8B030D-6E8A-4147-A177-3AD203B41FA5}">
                      <a16:colId xmlns:a16="http://schemas.microsoft.com/office/drawing/2014/main" val="2211585601"/>
                    </a:ext>
                  </a:extLst>
                </a:gridCol>
                <a:gridCol w="616858">
                  <a:extLst>
                    <a:ext uri="{9D8B030D-6E8A-4147-A177-3AD203B41FA5}">
                      <a16:colId xmlns:a16="http://schemas.microsoft.com/office/drawing/2014/main" val="22064274"/>
                    </a:ext>
                  </a:extLst>
                </a:gridCol>
                <a:gridCol w="272142">
                  <a:extLst>
                    <a:ext uri="{9D8B030D-6E8A-4147-A177-3AD203B41FA5}">
                      <a16:colId xmlns:a16="http://schemas.microsoft.com/office/drawing/2014/main" val="4139796879"/>
                    </a:ext>
                  </a:extLst>
                </a:gridCol>
                <a:gridCol w="634999">
                  <a:extLst>
                    <a:ext uri="{9D8B030D-6E8A-4147-A177-3AD203B41FA5}">
                      <a16:colId xmlns:a16="http://schemas.microsoft.com/office/drawing/2014/main" val="2378655911"/>
                    </a:ext>
                  </a:extLst>
                </a:gridCol>
                <a:gridCol w="272142">
                  <a:extLst>
                    <a:ext uri="{9D8B030D-6E8A-4147-A177-3AD203B41FA5}">
                      <a16:colId xmlns:a16="http://schemas.microsoft.com/office/drawing/2014/main" val="331462644"/>
                    </a:ext>
                  </a:extLst>
                </a:gridCol>
                <a:gridCol w="852714">
                  <a:extLst>
                    <a:ext uri="{9D8B030D-6E8A-4147-A177-3AD203B41FA5}">
                      <a16:colId xmlns:a16="http://schemas.microsoft.com/office/drawing/2014/main" val="2555064166"/>
                    </a:ext>
                  </a:extLst>
                </a:gridCol>
                <a:gridCol w="299358">
                  <a:extLst>
                    <a:ext uri="{9D8B030D-6E8A-4147-A177-3AD203B41FA5}">
                      <a16:colId xmlns:a16="http://schemas.microsoft.com/office/drawing/2014/main" val="1427878524"/>
                    </a:ext>
                  </a:extLst>
                </a:gridCol>
                <a:gridCol w="662216">
                  <a:extLst>
                    <a:ext uri="{9D8B030D-6E8A-4147-A177-3AD203B41FA5}">
                      <a16:colId xmlns:a16="http://schemas.microsoft.com/office/drawing/2014/main" val="1887170438"/>
                    </a:ext>
                  </a:extLst>
                </a:gridCol>
                <a:gridCol w="308429">
                  <a:extLst>
                    <a:ext uri="{9D8B030D-6E8A-4147-A177-3AD203B41FA5}">
                      <a16:colId xmlns:a16="http://schemas.microsoft.com/office/drawing/2014/main" val="3375155657"/>
                    </a:ext>
                  </a:extLst>
                </a:gridCol>
                <a:gridCol w="907143">
                  <a:extLst>
                    <a:ext uri="{9D8B030D-6E8A-4147-A177-3AD203B41FA5}">
                      <a16:colId xmlns:a16="http://schemas.microsoft.com/office/drawing/2014/main" val="313570957"/>
                    </a:ext>
                  </a:extLst>
                </a:gridCol>
              </a:tblGrid>
              <a:tr h="338618">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rtl="0" fontAlgn="b"/>
                      <a:r>
                        <a:rPr lang="en-US" sz="1200" b="0" dirty="0">
                          <a:effectLst/>
                          <a:latin typeface="+mj-lt"/>
                        </a:rPr>
                        <a:t>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rtl="0" fontAlgn="b"/>
                      <a:r>
                        <a:rPr lang="en-US" sz="12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2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2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2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2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2">
                  <a:txBody>
                    <a:bodyPr/>
                    <a:lstStyle/>
                    <a:p>
                      <a:pPr algn="ctr" rtl="0" fontAlgn="b"/>
                      <a:r>
                        <a:rPr lang="en-US" sz="1200" b="0" dirty="0">
                          <a:effectLst/>
                          <a:latin typeface="+mj-lt"/>
                        </a:rPr>
                        <a:t>COMMS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extLst>
                  <a:ext uri="{0D108BD9-81ED-4DB2-BD59-A6C34878D82A}">
                    <a16:rowId xmlns:a16="http://schemas.microsoft.com/office/drawing/2014/main" val="2022135212"/>
                  </a:ext>
                </a:extLst>
              </a:tr>
              <a:tr h="980208">
                <a:tc>
                  <a:txBody>
                    <a:bodyPr/>
                    <a:lstStyle/>
                    <a:p>
                      <a:pPr rtl="0" fontAlgn="ctr"/>
                      <a:endParaRPr lang="en-US" sz="1000" dirty="0">
                        <a:effectLst/>
                      </a:endParaRPr>
                    </a:p>
                  </a:txBody>
                  <a:tcPr marL="13068" marR="13068" marT="8712" marB="8712" anchor="ctr">
                    <a:lnL>
                      <a:noFill/>
                    </a:lnL>
                    <a:lnR>
                      <a:noFill/>
                    </a:lnR>
                    <a:lnT w="15240" cap="flat" cmpd="sng" algn="ctr">
                      <a:solidFill>
                        <a:srgbClr val="D9D9D9"/>
                      </a:solidFill>
                      <a:prstDash val="solid"/>
                      <a:round/>
                      <a:headEnd type="none" w="med" len="med"/>
                      <a:tailEnd type="none" w="med" len="med"/>
                    </a:lnT>
                    <a:lnB>
                      <a:noFill/>
                    </a:lnB>
                    <a:noFill/>
                  </a:tcPr>
                </a:tc>
                <a:tc>
                  <a:txBody>
                    <a:bodyPr/>
                    <a:lstStyle/>
                    <a:p>
                      <a:pPr rtl="0" fontAlgn="ctr"/>
                      <a:r>
                        <a:rPr lang="en-US" sz="1800" b="0" dirty="0">
                          <a:effectLst/>
                          <a:latin typeface="+mj-lt"/>
                        </a:rPr>
                        <a:t>Cascadia College</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2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400" b="1" dirty="0">
                          <a:solidFill>
                            <a:srgbClr val="17304C"/>
                          </a:solidFill>
                          <a:effectLst/>
                          <a:latin typeface="Roboto"/>
                        </a:rPr>
                        <a:t>2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0000"/>
                          </a:solidFill>
                          <a:effectLst/>
                          <a:latin typeface="Roboto"/>
                        </a:rPr>
                        <a:t>Red</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r>
                        <a:rPr lang="en-US" sz="14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1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Complete</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1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400" b="1" dirty="0">
                          <a:solidFill>
                            <a:srgbClr val="17304C"/>
                          </a:solidFill>
                          <a:effectLst/>
                          <a:latin typeface="Roboto"/>
                        </a:rPr>
                        <a:t>4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16884814"/>
                  </a:ext>
                </a:extLst>
              </a:tr>
              <a:tr h="980208">
                <a:tc>
                  <a:txBody>
                    <a:bodyPr/>
                    <a:lstStyle/>
                    <a:p>
                      <a:pPr rtl="0" fontAlgn="ctr"/>
                      <a:endParaRPr lang="en-US" sz="1000" dirty="0">
                        <a:effectLst/>
                      </a:endParaRPr>
                    </a:p>
                  </a:txBody>
                  <a:tcPr marL="13068" marR="13068" marT="8712" marB="8712" anchor="ctr">
                    <a:lnL>
                      <a:noFill/>
                    </a:lnL>
                    <a:lnR>
                      <a:noFill/>
                    </a:lnR>
                    <a:lnT>
                      <a:noFill/>
                    </a:lnT>
                    <a:lnB>
                      <a:noFill/>
                    </a:lnB>
                    <a:noFill/>
                  </a:tcPr>
                </a:tc>
                <a:tc>
                  <a:txBody>
                    <a:bodyPr/>
                    <a:lstStyle/>
                    <a:p>
                      <a:pPr rtl="0" fontAlgn="ctr"/>
                      <a:r>
                        <a:rPr lang="en-US" sz="1800" b="0" dirty="0">
                          <a:effectLst/>
                          <a:latin typeface="+mj-lt"/>
                        </a:rPr>
                        <a:t>Lower Columbia College</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2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400" b="1" dirty="0">
                          <a:solidFill>
                            <a:srgbClr val="17304C"/>
                          </a:solidFill>
                          <a:effectLst/>
                          <a:latin typeface="Roboto"/>
                        </a:rPr>
                        <a:t>2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FF0000"/>
                          </a:solidFill>
                          <a:effectLst/>
                          <a:latin typeface="Roboto"/>
                        </a:rPr>
                        <a:t>Red</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r>
                        <a:rPr lang="en-US" sz="14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1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400" b="1" dirty="0">
                          <a:solidFill>
                            <a:srgbClr val="17304C"/>
                          </a:solidFill>
                          <a:effectLst/>
                          <a:latin typeface="Roboto"/>
                        </a:rPr>
                        <a:t>3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0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400" b="1" dirty="0">
                          <a:solidFill>
                            <a:srgbClr val="17304C"/>
                          </a:solidFill>
                          <a:effectLst/>
                          <a:latin typeface="Roboto"/>
                        </a:rPr>
                        <a:t>5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3140415512"/>
                  </a:ext>
                </a:extLst>
              </a:tr>
              <a:tr h="819809">
                <a:tc>
                  <a:txBody>
                    <a:bodyPr/>
                    <a:lstStyle/>
                    <a:p>
                      <a:pPr rtl="0" fontAlgn="ctr"/>
                      <a:endParaRPr lang="en-US" sz="1000" dirty="0">
                        <a:effectLst/>
                      </a:endParaRPr>
                    </a:p>
                  </a:txBody>
                  <a:tcPr marL="13068" marR="13068" marT="8712" marB="8712" anchor="ctr">
                    <a:lnL>
                      <a:noFill/>
                    </a:lnL>
                    <a:lnR>
                      <a:noFill/>
                    </a:lnR>
                    <a:lnT>
                      <a:noFill/>
                    </a:lnT>
                    <a:lnB>
                      <a:noFill/>
                    </a:lnB>
                    <a:noFill/>
                  </a:tcPr>
                </a:tc>
                <a:tc>
                  <a:txBody>
                    <a:bodyPr/>
                    <a:lstStyle/>
                    <a:p>
                      <a:pPr rtl="0" fontAlgn="ctr"/>
                      <a:r>
                        <a:rPr lang="en-US" sz="1800" b="0" dirty="0">
                          <a:effectLst/>
                          <a:latin typeface="+mj-lt"/>
                        </a:rPr>
                        <a:t>Olympic College</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200" b="1" dirty="0">
                          <a:solidFill>
                            <a:srgbClr val="00DA11"/>
                          </a:solidFill>
                          <a:effectLst/>
                          <a:latin typeface="Arial" panose="020B0604020202020204" pitchFamily="34" charset="0"/>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400" b="1" dirty="0">
                          <a:solidFill>
                            <a:srgbClr val="17304C"/>
                          </a:solidFill>
                          <a:effectLst/>
                          <a:latin typeface="Roboto"/>
                        </a:rPr>
                        <a:t>2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FF00"/>
                          </a:solidFill>
                          <a:effectLst/>
                          <a:latin typeface="Arial" panose="020B0604020202020204" pitchFamily="34" charset="0"/>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4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400" b="1" dirty="0">
                          <a:solidFill>
                            <a:srgbClr val="17304C"/>
                          </a:solidFill>
                          <a:effectLst/>
                          <a:latin typeface="Roboto"/>
                        </a:rPr>
                        <a:t>1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400" b="1" dirty="0">
                          <a:solidFill>
                            <a:srgbClr val="17304C"/>
                          </a:solidFill>
                          <a:effectLst/>
                          <a:latin typeface="Roboto"/>
                        </a:rPr>
                        <a:t>Complete</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400" b="1" dirty="0">
                          <a:solidFill>
                            <a:srgbClr val="17304C"/>
                          </a:solidFill>
                          <a:effectLst/>
                          <a:latin typeface="Roboto"/>
                        </a:rPr>
                        <a:t>1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400" b="1" dirty="0">
                          <a:solidFill>
                            <a:srgbClr val="17304C"/>
                          </a:solidFill>
                          <a:effectLst/>
                          <a:latin typeface="Roboto"/>
                        </a:rPr>
                        <a:t>5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225567215"/>
                  </a:ext>
                </a:extLst>
              </a:tr>
              <a:tr h="980208">
                <a:tc>
                  <a:txBody>
                    <a:bodyPr/>
                    <a:lstStyle/>
                    <a:p>
                      <a:pPr rtl="0" fontAlgn="ctr"/>
                      <a:endParaRPr lang="en-US" sz="1000" dirty="0">
                        <a:effectLst/>
                      </a:endParaRPr>
                    </a:p>
                  </a:txBody>
                  <a:tcPr marL="13068" marR="13068" marT="8712" marB="8712" anchor="ctr">
                    <a:lnL>
                      <a:noFill/>
                    </a:lnL>
                    <a:lnR>
                      <a:noFill/>
                    </a:lnR>
                    <a:lnT>
                      <a:noFill/>
                    </a:lnT>
                    <a:lnB>
                      <a:noFill/>
                    </a:lnB>
                    <a:noFill/>
                  </a:tcPr>
                </a:tc>
                <a:tc>
                  <a:txBody>
                    <a:bodyPr/>
                    <a:lstStyle/>
                    <a:p>
                      <a:pPr rtl="0" fontAlgn="ctr"/>
                      <a:r>
                        <a:rPr lang="en-US" sz="1800" b="0" dirty="0">
                          <a:effectLst/>
                          <a:latin typeface="+mj-lt"/>
                        </a:rPr>
                        <a:t>Peninsula College</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2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400" b="1" dirty="0">
                          <a:solidFill>
                            <a:srgbClr val="17304C"/>
                          </a:solidFill>
                          <a:effectLst/>
                          <a:latin typeface="Roboto"/>
                        </a:rPr>
                        <a:t>2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FF0000"/>
                          </a:solidFill>
                          <a:effectLst/>
                          <a:latin typeface="Roboto"/>
                        </a:rPr>
                        <a:t>Red</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r>
                        <a:rPr lang="en-US" sz="14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1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00DA11"/>
                          </a:solidFill>
                          <a:effectLst/>
                          <a:latin typeface="Roboto"/>
                        </a:rPr>
                        <a:t>Green</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DA11"/>
                    </a:solidFill>
                  </a:tcPr>
                </a:tc>
                <a:tc>
                  <a:txBody>
                    <a:bodyPr/>
                    <a:lstStyle/>
                    <a:p>
                      <a:pPr rtl="0" fontAlgn="ctr"/>
                      <a:r>
                        <a:rPr lang="en-US" sz="1400" b="1" dirty="0">
                          <a:solidFill>
                            <a:srgbClr val="17304C"/>
                          </a:solidFill>
                          <a:effectLst/>
                          <a:latin typeface="Roboto"/>
                        </a:rPr>
                        <a:t>Complete</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0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rtl="0" fontAlgn="ctr"/>
                      <a:r>
                        <a:rPr lang="en-US" sz="14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400" b="1" dirty="0">
                          <a:solidFill>
                            <a:srgbClr val="17304C"/>
                          </a:solidFill>
                          <a:effectLst/>
                          <a:latin typeface="Roboto"/>
                        </a:rPr>
                        <a:t>5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extLst>
                  <a:ext uri="{0D108BD9-81ED-4DB2-BD59-A6C34878D82A}">
                    <a16:rowId xmlns:a16="http://schemas.microsoft.com/office/drawing/2014/main" val="4092990399"/>
                  </a:ext>
                </a:extLst>
              </a:tr>
              <a:tr h="980208">
                <a:tc>
                  <a:txBody>
                    <a:bodyPr/>
                    <a:lstStyle/>
                    <a:p>
                      <a:pPr rtl="0" fontAlgn="ctr"/>
                      <a:endParaRPr lang="en-US" sz="1000" dirty="0">
                        <a:effectLst/>
                      </a:endParaRPr>
                    </a:p>
                  </a:txBody>
                  <a:tcPr marL="13068" marR="13068" marT="8712" marB="8712" anchor="ctr">
                    <a:lnL>
                      <a:noFill/>
                    </a:lnL>
                    <a:lnR>
                      <a:noFill/>
                    </a:lnR>
                    <a:lnT>
                      <a:noFill/>
                    </a:lnT>
                    <a:lnB w="7620" cap="flat" cmpd="sng" algn="ctr">
                      <a:solidFill>
                        <a:srgbClr val="D9D9D9"/>
                      </a:solidFill>
                      <a:prstDash val="solid"/>
                      <a:round/>
                      <a:headEnd type="none" w="med" len="med"/>
                      <a:tailEnd type="none" w="med" len="med"/>
                    </a:lnB>
                    <a:noFill/>
                  </a:tcPr>
                </a:tc>
                <a:tc>
                  <a:txBody>
                    <a:bodyPr/>
                    <a:lstStyle/>
                    <a:p>
                      <a:pPr rtl="0" fontAlgn="ctr"/>
                      <a:r>
                        <a:rPr lang="en-US" sz="1800" b="0" dirty="0">
                          <a:effectLst/>
                          <a:latin typeface="+mj-lt"/>
                        </a:rPr>
                        <a:t>Pierce District</a:t>
                      </a:r>
                    </a:p>
                  </a:txBody>
                  <a:tcPr marL="13068" marR="13068" marT="8712" marB="8712"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200" b="1" dirty="0">
                          <a:solidFill>
                            <a:srgbClr val="FFFF00"/>
                          </a:solidFill>
                          <a:effectLst/>
                          <a:latin typeface="Roboto"/>
                        </a:rPr>
                        <a:t>Yellow</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rtl="0" fontAlgn="ctr"/>
                      <a:r>
                        <a:rPr lang="en-US" sz="1400" b="1" dirty="0">
                          <a:solidFill>
                            <a:srgbClr val="17304C"/>
                          </a:solidFill>
                          <a:effectLst/>
                          <a:latin typeface="Roboto"/>
                        </a:rPr>
                        <a:t>1 of 3</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0000"/>
                          </a:solidFill>
                          <a:effectLst/>
                          <a:latin typeface="Roboto"/>
                        </a:rPr>
                        <a:t>Red</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0" fontAlgn="ctr"/>
                      <a:r>
                        <a:rPr lang="en-US" sz="1400" b="1" dirty="0">
                          <a:solidFill>
                            <a:srgbClr val="17304C"/>
                          </a:solidFill>
                          <a:effectLst/>
                          <a:latin typeface="Roboto"/>
                        </a:rPr>
                        <a:t>0 of 2</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0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2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1 of 4</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rtl="0" fontAlgn="ctr"/>
                      <a:r>
                        <a:rPr lang="en-US" sz="1400" b="1" dirty="0">
                          <a:solidFill>
                            <a:srgbClr val="FF9900"/>
                          </a:solidFill>
                          <a:effectLst/>
                          <a:latin typeface="Roboto"/>
                        </a:rPr>
                        <a:t>Orange</a:t>
                      </a:r>
                    </a:p>
                  </a:txBody>
                  <a:tcPr marL="13068" marR="13068" marT="8712" marB="8712" anchor="ctr">
                    <a:lnL w="12700" cap="flat" cmpd="sng" algn="ctr">
                      <a:solidFill>
                        <a:schemeClr val="tx1"/>
                      </a:solidFill>
                      <a:prstDash val="solid"/>
                      <a:round/>
                      <a:headEnd type="none" w="med" len="med"/>
                      <a:tailEnd type="none" w="med" len="med"/>
                    </a:lnL>
                    <a:lnR w="7620" cap="flat" cmpd="sng" algn="ctr">
                      <a:solidFill>
                        <a:srgbClr val="D9D9D9"/>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rtl="0" fontAlgn="ctr"/>
                      <a:r>
                        <a:rPr lang="en-US" sz="1400" b="1" dirty="0">
                          <a:solidFill>
                            <a:srgbClr val="17304C"/>
                          </a:solidFill>
                          <a:effectLst/>
                          <a:latin typeface="Roboto"/>
                        </a:rPr>
                        <a:t>2 of 6</a:t>
                      </a:r>
                    </a:p>
                  </a:txBody>
                  <a:tcPr marL="13068" marR="13068" marT="8712" marB="8712" anchor="ctr">
                    <a:lnL w="7620" cap="flat" cmpd="sng" algn="ctr">
                      <a:solidFill>
                        <a:srgbClr val="D9D9D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011549080"/>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4</a:t>
            </a:fld>
            <a:r>
              <a:rPr lang="en-US" altLang="en-US" dirty="0"/>
              <a:t> </a:t>
            </a:r>
          </a:p>
        </p:txBody>
      </p:sp>
      <p:graphicFrame>
        <p:nvGraphicFramePr>
          <p:cNvPr id="6" name="Table 5">
            <a:extLst>
              <a:ext uri="{FF2B5EF4-FFF2-40B4-BE49-F238E27FC236}">
                <a16:creationId xmlns:a16="http://schemas.microsoft.com/office/drawing/2014/main" id="{9AD4E5E4-DA33-4858-9A1C-B9C5B4BB0523}"/>
              </a:ext>
            </a:extLst>
          </p:cNvPr>
          <p:cNvGraphicFramePr>
            <a:graphicFrameLocks noGrp="1"/>
          </p:cNvGraphicFramePr>
          <p:nvPr>
            <p:extLst>
              <p:ext uri="{D42A27DB-BD31-4B8C-83A1-F6EECF244321}">
                <p14:modId xmlns:p14="http://schemas.microsoft.com/office/powerpoint/2010/main" val="58454375"/>
              </p:ext>
            </p:extLst>
          </p:nvPr>
        </p:nvGraphicFramePr>
        <p:xfrm>
          <a:off x="420914" y="6020435"/>
          <a:ext cx="4827616" cy="701040"/>
        </p:xfrm>
        <a:graphic>
          <a:graphicData uri="http://schemas.openxmlformats.org/drawingml/2006/table">
            <a:tbl>
              <a:tblPr/>
              <a:tblGrid>
                <a:gridCol w="225899">
                  <a:extLst>
                    <a:ext uri="{9D8B030D-6E8A-4147-A177-3AD203B41FA5}">
                      <a16:colId xmlns:a16="http://schemas.microsoft.com/office/drawing/2014/main" val="3978457557"/>
                    </a:ext>
                  </a:extLst>
                </a:gridCol>
                <a:gridCol w="4601717">
                  <a:extLst>
                    <a:ext uri="{9D8B030D-6E8A-4147-A177-3AD203B41FA5}">
                      <a16:colId xmlns:a16="http://schemas.microsoft.com/office/drawing/2014/main" val="3272340738"/>
                    </a:ext>
                  </a:extLst>
                </a:gridCol>
              </a:tblGrid>
              <a:tr h="150495">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2054849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6686" y="216351"/>
            <a:ext cx="7867453" cy="614320"/>
          </a:xfrm>
        </p:spPr>
        <p:txBody>
          <a:bodyPr/>
          <a:lstStyle/>
          <a:p>
            <a:pPr algn="ctr"/>
            <a:r>
              <a:rPr lang="en-US" dirty="0"/>
              <a:t>Cascadia COLLEGE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02495317"/>
              </p:ext>
            </p:extLst>
          </p:nvPr>
        </p:nvGraphicFramePr>
        <p:xfrm>
          <a:off x="866020" y="1130111"/>
          <a:ext cx="7411960" cy="4173751"/>
        </p:xfrm>
        <a:graphic>
          <a:graphicData uri="http://schemas.openxmlformats.org/drawingml/2006/table">
            <a:tbl>
              <a:tblPr/>
              <a:tblGrid>
                <a:gridCol w="2520973">
                  <a:extLst>
                    <a:ext uri="{9D8B030D-6E8A-4147-A177-3AD203B41FA5}">
                      <a16:colId xmlns:a16="http://schemas.microsoft.com/office/drawing/2014/main" val="1719524338"/>
                    </a:ext>
                  </a:extLst>
                </a:gridCol>
                <a:gridCol w="1343512">
                  <a:extLst>
                    <a:ext uri="{9D8B030D-6E8A-4147-A177-3AD203B41FA5}">
                      <a16:colId xmlns:a16="http://schemas.microsoft.com/office/drawing/2014/main" val="3354666195"/>
                    </a:ext>
                  </a:extLst>
                </a:gridCol>
                <a:gridCol w="1343512">
                  <a:extLst>
                    <a:ext uri="{9D8B030D-6E8A-4147-A177-3AD203B41FA5}">
                      <a16:colId xmlns:a16="http://schemas.microsoft.com/office/drawing/2014/main" val="1572007671"/>
                    </a:ext>
                  </a:extLst>
                </a:gridCol>
                <a:gridCol w="2203963">
                  <a:extLst>
                    <a:ext uri="{9D8B030D-6E8A-4147-A177-3AD203B41FA5}">
                      <a16:colId xmlns:a16="http://schemas.microsoft.com/office/drawing/2014/main" val="4253395325"/>
                    </a:ext>
                  </a:extLst>
                </a:gridCol>
              </a:tblGrid>
              <a:tr h="609601">
                <a:tc>
                  <a:txBody>
                    <a:bodyPr/>
                    <a:lstStyle/>
                    <a:p>
                      <a:pPr marL="0" indent="115888" rtl="0" fontAlgn="b"/>
                      <a:r>
                        <a:rPr lang="en-US" b="1" dirty="0">
                          <a:effectLst/>
                          <a:latin typeface="Roboto"/>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Completion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47242">
                <a:tc>
                  <a:txBody>
                    <a:bodyPr/>
                    <a:lstStyle/>
                    <a:p>
                      <a:pPr marL="0" indent="115888" algn="l" rtl="0" fontAlgn="ctr"/>
                      <a:r>
                        <a:rPr lang="en-US" sz="2000" b="0" dirty="0">
                          <a:solidFill>
                            <a:srgbClr val="17304C"/>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2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chemeClr val="bg1"/>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573791922"/>
                  </a:ext>
                </a:extLst>
              </a:tr>
              <a:tr h="502818">
                <a:tc>
                  <a:txBody>
                    <a:bodyPr/>
                    <a:lstStyle/>
                    <a:p>
                      <a:pPr marL="0" indent="115888" algn="l" rtl="0" fontAlgn="ctr"/>
                      <a:r>
                        <a:rPr lang="en-US" sz="2000" b="0" dirty="0">
                          <a:solidFill>
                            <a:srgbClr val="17304C"/>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0 of 2</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chemeClr val="bg1"/>
                          </a:solidFill>
                          <a:effectLst/>
                          <a:latin typeface="Roboto"/>
                        </a:rPr>
                        <a:t>Red</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12853875"/>
                  </a:ext>
                </a:extLst>
              </a:tr>
              <a:tr h="502818">
                <a:tc>
                  <a:txBody>
                    <a:bodyPr/>
                    <a:lstStyle/>
                    <a:p>
                      <a:pPr marL="0" indent="115888" algn="l" rtl="0" fontAlgn="ctr"/>
                      <a:r>
                        <a:rPr lang="en-US" sz="2000" b="0" dirty="0">
                          <a:solidFill>
                            <a:srgbClr val="17304C"/>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1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322822287"/>
                  </a:ext>
                </a:extLst>
              </a:tr>
              <a:tr h="502818">
                <a:tc>
                  <a:txBody>
                    <a:bodyPr/>
                    <a:lstStyle/>
                    <a:p>
                      <a:pPr marL="0" indent="115888" algn="l" rtl="0" fontAlgn="ctr"/>
                      <a:r>
                        <a:rPr lang="en-US" sz="2000" b="0" dirty="0">
                          <a:solidFill>
                            <a:srgbClr val="17304C"/>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1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77471429"/>
                  </a:ext>
                </a:extLst>
              </a:tr>
              <a:tr h="502818">
                <a:tc>
                  <a:txBody>
                    <a:bodyPr/>
                    <a:lstStyle/>
                    <a:p>
                      <a:pPr marL="0" indent="115888" algn="l" rtl="0" fontAlgn="ctr"/>
                      <a:r>
                        <a:rPr lang="en-US" sz="2000" b="0" dirty="0">
                          <a:solidFill>
                            <a:srgbClr val="17304C"/>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4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Complete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146931779"/>
                  </a:ext>
                </a:extLst>
              </a:tr>
              <a:tr h="502818">
                <a:tc>
                  <a:txBody>
                    <a:bodyPr/>
                    <a:lstStyle/>
                    <a:p>
                      <a:pPr marL="0" indent="115888" algn="l" rtl="0" fontAlgn="ctr"/>
                      <a:r>
                        <a:rPr lang="en-US" sz="2000" b="0" dirty="0">
                          <a:solidFill>
                            <a:srgbClr val="17304C"/>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1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Orange</a:t>
                      </a:r>
                      <a:r>
                        <a:rPr lang="en-US" b="0" baseline="0" dirty="0">
                          <a:solidFill>
                            <a:srgbClr val="17304C"/>
                          </a:solidFill>
                          <a:effectLst/>
                          <a:latin typeface="Roboto"/>
                        </a:rPr>
                        <a:t> </a:t>
                      </a: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480800126"/>
                  </a:ext>
                </a:extLst>
              </a:tr>
              <a:tr h="502818">
                <a:tc>
                  <a:txBody>
                    <a:bodyPr/>
                    <a:lstStyle/>
                    <a:p>
                      <a:pPr marL="0" indent="115888" algn="l" rtl="0" fontAlgn="ctr"/>
                      <a:r>
                        <a:rPr lang="en-US" sz="2000" b="0" dirty="0">
                          <a:solidFill>
                            <a:srgbClr val="17304C"/>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4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74805109"/>
                  </a:ext>
                </a:extLst>
              </a:tr>
            </a:tbl>
          </a:graphicData>
        </a:graphic>
      </p:graphicFrame>
      <p:sp>
        <p:nvSpPr>
          <p:cNvPr id="7" name="TextBox 6"/>
          <p:cNvSpPr txBox="1"/>
          <p:nvPr/>
        </p:nvSpPr>
        <p:spPr>
          <a:xfrm>
            <a:off x="866020" y="5477482"/>
            <a:ext cx="6115436" cy="369332"/>
          </a:xfrm>
          <a:prstGeom prst="rect">
            <a:avLst/>
          </a:prstGeom>
          <a:noFill/>
        </p:spPr>
        <p:txBody>
          <a:bodyPr wrap="square" rtlCol="0">
            <a:spAutoFit/>
          </a:bodyPr>
          <a:lstStyle/>
          <a:p>
            <a:r>
              <a:rPr lang="en-US" i="1" dirty="0">
                <a:latin typeface="+mj-lt"/>
              </a:rPr>
              <a:t>Comments and Mitigation, refer to slide #6</a:t>
            </a:r>
            <a:r>
              <a:rPr lang="en-US" dirty="0">
                <a:latin typeface="+mj-lt"/>
              </a:rPr>
              <a:t>.  </a:t>
            </a:r>
          </a:p>
        </p:txBody>
      </p:sp>
      <p:sp>
        <p:nvSpPr>
          <p:cNvPr id="5" name="Slide Number Placeholder 4">
            <a:extLst>
              <a:ext uri="{FF2B5EF4-FFF2-40B4-BE49-F238E27FC236}">
                <a16:creationId xmlns:a16="http://schemas.microsoft.com/office/drawing/2014/main" id="{4B2F0F1C-765F-4CA2-B685-72162D06C6CE}"/>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5</a:t>
            </a:fld>
            <a:r>
              <a:rPr lang="en-US" altLang="en-US" dirty="0"/>
              <a:t> </a:t>
            </a:r>
          </a:p>
        </p:txBody>
      </p:sp>
      <p:graphicFrame>
        <p:nvGraphicFramePr>
          <p:cNvPr id="8" name="Table 7">
            <a:extLst>
              <a:ext uri="{FF2B5EF4-FFF2-40B4-BE49-F238E27FC236}">
                <a16:creationId xmlns:a16="http://schemas.microsoft.com/office/drawing/2014/main" id="{39B6C7E9-2157-4ECE-BA11-C1CEC939295C}"/>
              </a:ext>
            </a:extLst>
          </p:cNvPr>
          <p:cNvGraphicFramePr>
            <a:graphicFrameLocks noGrp="1"/>
          </p:cNvGraphicFramePr>
          <p:nvPr>
            <p:extLst>
              <p:ext uri="{D42A27DB-BD31-4B8C-83A1-F6EECF244321}">
                <p14:modId xmlns:p14="http://schemas.microsoft.com/office/powerpoint/2010/main" val="1435724562"/>
              </p:ext>
            </p:extLst>
          </p:nvPr>
        </p:nvGraphicFramePr>
        <p:xfrm>
          <a:off x="866020" y="5940609"/>
          <a:ext cx="4827616" cy="701040"/>
        </p:xfrm>
        <a:graphic>
          <a:graphicData uri="http://schemas.openxmlformats.org/drawingml/2006/table">
            <a:tbl>
              <a:tblPr/>
              <a:tblGrid>
                <a:gridCol w="225899">
                  <a:extLst>
                    <a:ext uri="{9D8B030D-6E8A-4147-A177-3AD203B41FA5}">
                      <a16:colId xmlns:a16="http://schemas.microsoft.com/office/drawing/2014/main" val="3978457557"/>
                    </a:ext>
                  </a:extLst>
                </a:gridCol>
                <a:gridCol w="4601717">
                  <a:extLst>
                    <a:ext uri="{9D8B030D-6E8A-4147-A177-3AD203B41FA5}">
                      <a16:colId xmlns:a16="http://schemas.microsoft.com/office/drawing/2014/main" val="3272340738"/>
                    </a:ext>
                  </a:extLst>
                </a:gridCol>
              </a:tblGrid>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3345134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279572421"/>
              </p:ext>
            </p:extLst>
          </p:nvPr>
        </p:nvGraphicFramePr>
        <p:xfrm>
          <a:off x="351998" y="235113"/>
          <a:ext cx="8521837" cy="6222146"/>
        </p:xfrm>
        <a:graphic>
          <a:graphicData uri="http://schemas.openxmlformats.org/drawingml/2006/table">
            <a:tbl>
              <a:tblPr/>
              <a:tblGrid>
                <a:gridCol w="1510771">
                  <a:extLst>
                    <a:ext uri="{9D8B030D-6E8A-4147-A177-3AD203B41FA5}">
                      <a16:colId xmlns:a16="http://schemas.microsoft.com/office/drawing/2014/main" val="285129070"/>
                    </a:ext>
                  </a:extLst>
                </a:gridCol>
                <a:gridCol w="3265800">
                  <a:extLst>
                    <a:ext uri="{9D8B030D-6E8A-4147-A177-3AD203B41FA5}">
                      <a16:colId xmlns:a16="http://schemas.microsoft.com/office/drawing/2014/main" val="1255582063"/>
                    </a:ext>
                  </a:extLst>
                </a:gridCol>
                <a:gridCol w="3745266">
                  <a:extLst>
                    <a:ext uri="{9D8B030D-6E8A-4147-A177-3AD203B41FA5}">
                      <a16:colId xmlns:a16="http://schemas.microsoft.com/office/drawing/2014/main" val="615183373"/>
                    </a:ext>
                  </a:extLst>
                </a:gridCol>
              </a:tblGrid>
              <a:tr h="227731">
                <a:tc>
                  <a:txBody>
                    <a:bodyPr/>
                    <a:lstStyle/>
                    <a:p>
                      <a:pPr rtl="0" fontAlgn="b"/>
                      <a:r>
                        <a:rPr lang="en-US" sz="1200" b="1" dirty="0">
                          <a:solidFill>
                            <a:srgbClr val="000000"/>
                          </a:solidFill>
                          <a:effectLst/>
                          <a:latin typeface="Arial" panose="020B0604020202020204" pitchFamily="34" charset="0"/>
                        </a:rPr>
                        <a:t>CASCADIA </a:t>
                      </a:r>
                    </a:p>
                  </a:txBody>
                  <a:tcPr marL="4992" marR="4992" marT="3328" marB="3328"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1" dirty="0">
                          <a:solidFill>
                            <a:srgbClr val="000000"/>
                          </a:solidFill>
                          <a:effectLst/>
                          <a:latin typeface="Roboto"/>
                        </a:rPr>
                        <a:t>Comments</a:t>
                      </a:r>
                    </a:p>
                  </a:txBody>
                  <a:tcPr marL="4992" marR="4992" marT="3328" marB="3328"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1" dirty="0">
                          <a:solidFill>
                            <a:srgbClr val="000000"/>
                          </a:solidFill>
                          <a:effectLst/>
                          <a:latin typeface="Roboto"/>
                        </a:rPr>
                        <a:t>Mitigation Plan</a:t>
                      </a:r>
                    </a:p>
                  </a:txBody>
                  <a:tcPr marL="4992" marR="4992" marT="3328" marB="3328" anchor="b">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88334798"/>
                  </a:ext>
                </a:extLst>
              </a:tr>
              <a:tr h="520530">
                <a:tc>
                  <a:txBody>
                    <a:bodyPr/>
                    <a:lstStyle/>
                    <a:p>
                      <a:pPr rtl="0" fontAlgn="ctr"/>
                      <a:r>
                        <a:rPr lang="en-US" sz="1000" b="0" dirty="0">
                          <a:solidFill>
                            <a:srgbClr val="000000"/>
                          </a:solidFill>
                          <a:effectLst/>
                          <a:latin typeface="Roboto"/>
                        </a:rPr>
                        <a:t>Data:</a:t>
                      </a:r>
                    </a:p>
                    <a:p>
                      <a:pPr rtl="0" fontAlgn="ctr"/>
                      <a:endParaRPr lang="en-US" sz="1000" b="0" dirty="0">
                        <a:solidFill>
                          <a:srgbClr val="000000"/>
                        </a:solidFill>
                        <a:effectLst/>
                        <a:latin typeface="Roboto"/>
                      </a:endParaRPr>
                    </a:p>
                  </a:txBody>
                  <a:tcPr marL="4992" marR="4992" marT="3328" marB="3328" anchor="ctr">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ctr"/>
                      <a:r>
                        <a:rPr lang="en-US" sz="1000" b="0" dirty="0">
                          <a:solidFill>
                            <a:srgbClr val="000000"/>
                          </a:solidFill>
                          <a:effectLst/>
                          <a:latin typeface="Roboto"/>
                        </a:rPr>
                        <a:t>Pillars are comfortable with the quality of their data for both cleanup and data validation cycle 4.</a:t>
                      </a:r>
                    </a:p>
                  </a:txBody>
                  <a:tcPr marL="4992" marR="4992" marT="3328" marB="3328" anchor="ctr">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ctr"/>
                      <a:r>
                        <a:rPr lang="en-US" sz="1000" b="0" dirty="0">
                          <a:solidFill>
                            <a:srgbClr val="000000"/>
                          </a:solidFill>
                          <a:effectLst/>
                          <a:latin typeface="Roboto"/>
                        </a:rPr>
                        <a:t>Known data cleanup issues will be addressed after Go-Live. Data validation OTM issues submitted, waiting for resolution. Finance budget depts and KK updated needing validation in cycle 5.</a:t>
                      </a:r>
                    </a:p>
                  </a:txBody>
                  <a:tcPr marL="4992" marR="4992" marT="3328" marB="3328" anchor="ctr">
                    <a:lnL>
                      <a:noFill/>
                    </a:lnL>
                    <a:lnR>
                      <a:noFill/>
                    </a:lnR>
                    <a:lnT w="15240" cap="flat" cmpd="sng" algn="ctr">
                      <a:solidFill>
                        <a:srgbClr val="D9D9D9"/>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1887606402"/>
                  </a:ext>
                </a:extLst>
              </a:tr>
              <a:tr h="593728">
                <a:tc>
                  <a:txBody>
                    <a:bodyPr/>
                    <a:lstStyle/>
                    <a:p>
                      <a:pPr rtl="0" fontAlgn="ctr"/>
                      <a:r>
                        <a:rPr lang="en-US" sz="1000" b="0" dirty="0">
                          <a:solidFill>
                            <a:srgbClr val="000000"/>
                          </a:solidFill>
                          <a:effectLst/>
                          <a:latin typeface="Roboto"/>
                        </a:rPr>
                        <a:t>Security:</a:t>
                      </a:r>
                    </a:p>
                    <a:p>
                      <a:pPr rtl="0" fontAlgn="ctr"/>
                      <a:endParaRPr lang="en-US" sz="1000" b="0" dirty="0">
                        <a:solidFill>
                          <a:srgbClr val="000000"/>
                        </a:solidFill>
                        <a:effectLst/>
                        <a:latin typeface="Roboto"/>
                      </a:endParaRPr>
                    </a:p>
                  </a:txBody>
                  <a:tcPr marL="4992" marR="4992" marT="3328" marB="3328" anchor="ctr">
                    <a:lnL>
                      <a:noFill/>
                    </a:lnL>
                    <a:lnR>
                      <a:noFill/>
                    </a:lnR>
                    <a:lnT>
                      <a:noFill/>
                    </a:lnT>
                    <a:lnB>
                      <a:noFill/>
                    </a:lnB>
                    <a:solidFill>
                      <a:srgbClr val="FFFFFF"/>
                    </a:solidFill>
                  </a:tcPr>
                </a:tc>
                <a:tc>
                  <a:txBody>
                    <a:bodyPr/>
                    <a:lstStyle/>
                    <a:p>
                      <a:pPr rtl="0" fontAlgn="ctr"/>
                      <a:r>
                        <a:rPr lang="en-US" sz="1000" b="0" dirty="0">
                          <a:solidFill>
                            <a:srgbClr val="000000"/>
                          </a:solidFill>
                          <a:effectLst/>
                          <a:latin typeface="Roboto"/>
                        </a:rPr>
                        <a:t>Employee security mapping as completed as possible w/out SACR and User Preferences. Have not received final security workbook, access to SVX, or training on security management.</a:t>
                      </a:r>
                    </a:p>
                  </a:txBody>
                  <a:tcPr marL="4992" marR="4992" marT="3328" marB="3328" anchor="ctr">
                    <a:lnL>
                      <a:noFill/>
                    </a:lnL>
                    <a:lnR>
                      <a:noFill/>
                    </a:lnR>
                    <a:lnT>
                      <a:noFill/>
                    </a:lnT>
                    <a:lnB>
                      <a:noFill/>
                    </a:lnB>
                    <a:solidFill>
                      <a:srgbClr val="FFFFFF"/>
                    </a:solidFill>
                  </a:tcPr>
                </a:tc>
                <a:tc>
                  <a:txBody>
                    <a:bodyPr/>
                    <a:lstStyle/>
                    <a:p>
                      <a:pPr rtl="0" fontAlgn="ctr"/>
                      <a:r>
                        <a:rPr lang="en-US" sz="1000" b="0" dirty="0">
                          <a:solidFill>
                            <a:srgbClr val="000000"/>
                          </a:solidFill>
                          <a:effectLst/>
                          <a:latin typeface="Roboto"/>
                        </a:rPr>
                        <a:t>Need security management training and minimum two to three weeks in SVX to input and then test employee security before quality end-user training can begin.</a:t>
                      </a:r>
                    </a:p>
                  </a:txBody>
                  <a:tcPr marL="4992" marR="4992" marT="3328" marB="3328" anchor="ctr">
                    <a:lnL>
                      <a:noFill/>
                    </a:lnL>
                    <a:lnR>
                      <a:noFill/>
                    </a:lnR>
                    <a:lnT>
                      <a:noFill/>
                    </a:lnT>
                    <a:lnB>
                      <a:noFill/>
                    </a:lnB>
                    <a:solidFill>
                      <a:srgbClr val="FFFFFF"/>
                    </a:solidFill>
                  </a:tcPr>
                </a:tc>
                <a:extLst>
                  <a:ext uri="{0D108BD9-81ED-4DB2-BD59-A6C34878D82A}">
                    <a16:rowId xmlns:a16="http://schemas.microsoft.com/office/drawing/2014/main" val="3950610699"/>
                  </a:ext>
                </a:extLst>
              </a:tr>
              <a:tr h="1179323">
                <a:tc>
                  <a:txBody>
                    <a:bodyPr/>
                    <a:lstStyle/>
                    <a:p>
                      <a:pPr rtl="0" fontAlgn="ctr"/>
                      <a:endParaRPr lang="en-US" sz="1000" b="0" dirty="0">
                        <a:solidFill>
                          <a:srgbClr val="000000"/>
                        </a:solidFill>
                        <a:effectLst/>
                        <a:latin typeface="Roboto"/>
                      </a:endParaRPr>
                    </a:p>
                    <a:p>
                      <a:pPr rtl="0" fontAlgn="ctr"/>
                      <a:r>
                        <a:rPr lang="en-US" sz="1000" b="0" dirty="0">
                          <a:solidFill>
                            <a:srgbClr val="000000"/>
                          </a:solidFill>
                          <a:effectLst/>
                          <a:latin typeface="Roboto"/>
                        </a:rPr>
                        <a:t>Testing: </a:t>
                      </a: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txBody>
                  <a:tcPr marL="4992" marR="4992" marT="3328" marB="3328" anchor="ctr">
                    <a:lnL>
                      <a:noFill/>
                    </a:lnL>
                    <a:lnR>
                      <a:noFill/>
                    </a:lnR>
                    <a:lnT>
                      <a:noFill/>
                    </a:lnT>
                    <a:lnB>
                      <a:noFill/>
                    </a:lnB>
                    <a:solidFill>
                      <a:srgbClr val="F3F3F3"/>
                    </a:solidFill>
                  </a:tcPr>
                </a:tc>
                <a:tc>
                  <a:txBody>
                    <a:bodyPr/>
                    <a:lstStyle/>
                    <a:p>
                      <a:pPr rtl="0" fontAlgn="ctr"/>
                      <a:r>
                        <a:rPr lang="en-US" sz="1000" b="0" dirty="0">
                          <a:solidFill>
                            <a:srgbClr val="000000"/>
                          </a:solidFill>
                          <a:effectLst/>
                          <a:latin typeface="Roboto"/>
                        </a:rPr>
                        <a:t>UAT is overall 59% complete and continues to be delayed by system and security issues. Unlikely to complete UAT by Feb 14th. Sprint 1 = 91%, Sprint 2 = 51%, Sprint 3 = 55%, Sprint 4 = 9%. Payroll testing complete but with issues to resolve before payroll will work. FA testing is 50% complete and blocked due to system issues. SF testing is scheduled for Feb 10-21.</a:t>
                      </a:r>
                    </a:p>
                  </a:txBody>
                  <a:tcPr marL="4992" marR="4992" marT="3328" marB="3328" anchor="ctr">
                    <a:lnL>
                      <a:noFill/>
                    </a:lnL>
                    <a:lnR>
                      <a:noFill/>
                    </a:lnR>
                    <a:lnT>
                      <a:noFill/>
                    </a:lnT>
                    <a:lnB>
                      <a:noFill/>
                    </a:lnB>
                    <a:solidFill>
                      <a:srgbClr val="F3F3F3"/>
                    </a:solidFill>
                  </a:tcPr>
                </a:tc>
                <a:tc>
                  <a:txBody>
                    <a:bodyPr/>
                    <a:lstStyle/>
                    <a:p>
                      <a:pPr rtl="0" fontAlgn="ctr"/>
                      <a:r>
                        <a:rPr lang="en-US" sz="1000" b="0" dirty="0">
                          <a:solidFill>
                            <a:srgbClr val="000000"/>
                          </a:solidFill>
                          <a:effectLst/>
                          <a:latin typeface="Roboto"/>
                        </a:rPr>
                        <a:t>Continue focus on testing to complete, if possible, by Feb 14.</a:t>
                      </a: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txBody>
                  <a:tcPr marL="4992" marR="4992" marT="3328" marB="3328" anchor="ctr">
                    <a:lnL>
                      <a:noFill/>
                    </a:lnL>
                    <a:lnR>
                      <a:noFill/>
                    </a:lnR>
                    <a:lnT>
                      <a:noFill/>
                    </a:lnT>
                    <a:lnB>
                      <a:noFill/>
                    </a:lnB>
                    <a:solidFill>
                      <a:srgbClr val="F3F3F3"/>
                    </a:solidFill>
                  </a:tcPr>
                </a:tc>
                <a:extLst>
                  <a:ext uri="{0D108BD9-81ED-4DB2-BD59-A6C34878D82A}">
                    <a16:rowId xmlns:a16="http://schemas.microsoft.com/office/drawing/2014/main" val="966612009"/>
                  </a:ext>
                </a:extLst>
              </a:tr>
              <a:tr h="1181270">
                <a:tc>
                  <a:txBody>
                    <a:bodyPr/>
                    <a:lstStyle/>
                    <a:p>
                      <a:pPr rtl="0" fontAlgn="ctr"/>
                      <a:r>
                        <a:rPr lang="en-US" sz="1000" b="0" dirty="0">
                          <a:solidFill>
                            <a:srgbClr val="000000"/>
                          </a:solidFill>
                          <a:effectLst/>
                          <a:latin typeface="Roboto"/>
                        </a:rPr>
                        <a:t>Training</a:t>
                      </a: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txBody>
                  <a:tcPr marL="4992" marR="4992" marT="3328" marB="3328" anchor="ctr">
                    <a:lnL>
                      <a:noFill/>
                    </a:lnL>
                    <a:lnR>
                      <a:noFill/>
                    </a:lnR>
                    <a:lnT>
                      <a:noFill/>
                    </a:lnT>
                    <a:lnB>
                      <a:noFill/>
                    </a:lnB>
                    <a:solidFill>
                      <a:srgbClr val="FFFFFF"/>
                    </a:solidFill>
                  </a:tcPr>
                </a:tc>
                <a:tc>
                  <a:txBody>
                    <a:bodyPr/>
                    <a:lstStyle/>
                    <a:p>
                      <a:pPr rtl="0" fontAlgn="ctr"/>
                      <a:r>
                        <a:rPr lang="en-US" sz="1000" b="0" dirty="0">
                          <a:solidFill>
                            <a:srgbClr val="000000"/>
                          </a:solidFill>
                          <a:effectLst/>
                          <a:latin typeface="Roboto"/>
                        </a:rPr>
                        <a:t>SVX training environment and security for employee business process access in SVX is not available to train employees. Department training plans are complete and prioritized by critical core functions for 30-days post Go-Live. Canvas courses not completed, awaiting release of SVX in order to apply knowledge in PS simultaneous to learning the process in Canvas.</a:t>
                      </a:r>
                    </a:p>
                  </a:txBody>
                  <a:tcPr marL="4992" marR="4992" marT="3328" marB="3328" anchor="ctr">
                    <a:lnL>
                      <a:noFill/>
                    </a:lnL>
                    <a:lnR>
                      <a:noFill/>
                    </a:lnR>
                    <a:lnT>
                      <a:noFill/>
                    </a:lnT>
                    <a:lnB>
                      <a:noFill/>
                    </a:lnB>
                    <a:solidFill>
                      <a:srgbClr val="FFFFFF"/>
                    </a:solidFill>
                  </a:tcPr>
                </a:tc>
                <a:tc>
                  <a:txBody>
                    <a:bodyPr/>
                    <a:lstStyle/>
                    <a:p>
                      <a:pPr rtl="0" fontAlgn="ctr"/>
                      <a:r>
                        <a:rPr lang="en-US" sz="1000" b="0" dirty="0">
                          <a:solidFill>
                            <a:srgbClr val="000000"/>
                          </a:solidFill>
                          <a:effectLst/>
                          <a:latin typeface="Roboto"/>
                        </a:rPr>
                        <a:t>SBCTC provided in-person training requested. Training effort will begin when SVX is available. Desktop procedures will be QRG's and training material until business process procedures are drafted while training in SVX.</a:t>
                      </a:r>
                    </a:p>
                  </a:txBody>
                  <a:tcPr marL="4992" marR="4992" marT="3328" marB="3328" anchor="ctr">
                    <a:lnL>
                      <a:noFill/>
                    </a:lnL>
                    <a:lnR>
                      <a:noFill/>
                    </a:lnR>
                    <a:lnT>
                      <a:noFill/>
                    </a:lnT>
                    <a:lnB>
                      <a:noFill/>
                    </a:lnB>
                    <a:solidFill>
                      <a:srgbClr val="FFFFFF"/>
                    </a:solidFill>
                  </a:tcPr>
                </a:tc>
                <a:extLst>
                  <a:ext uri="{0D108BD9-81ED-4DB2-BD59-A6C34878D82A}">
                    <a16:rowId xmlns:a16="http://schemas.microsoft.com/office/drawing/2014/main" val="867617604"/>
                  </a:ext>
                </a:extLst>
              </a:tr>
              <a:tr h="593728">
                <a:tc>
                  <a:txBody>
                    <a:bodyPr/>
                    <a:lstStyle/>
                    <a:p>
                      <a:pPr rtl="0" fontAlgn="ctr"/>
                      <a:r>
                        <a:rPr lang="en-US" sz="1000" b="0" dirty="0">
                          <a:solidFill>
                            <a:srgbClr val="000000"/>
                          </a:solidFill>
                          <a:effectLst/>
                          <a:latin typeface="Roboto"/>
                        </a:rPr>
                        <a:t>College Support Plan:</a:t>
                      </a:r>
                    </a:p>
                    <a:p>
                      <a:pPr rtl="0" fontAlgn="ctr"/>
                      <a:endParaRPr lang="en-US" sz="1000" b="0" dirty="0">
                        <a:solidFill>
                          <a:srgbClr val="000000"/>
                        </a:solidFill>
                        <a:effectLst/>
                        <a:latin typeface="Roboto"/>
                      </a:endParaRPr>
                    </a:p>
                  </a:txBody>
                  <a:tcPr marL="4992" marR="4992" marT="3328" marB="3328" anchor="ctr">
                    <a:lnL>
                      <a:noFill/>
                    </a:lnL>
                    <a:lnR>
                      <a:noFill/>
                    </a:lnR>
                    <a:lnT>
                      <a:noFill/>
                    </a:lnT>
                    <a:lnB>
                      <a:noFill/>
                    </a:lnB>
                    <a:solidFill>
                      <a:srgbClr val="F3F3F3"/>
                    </a:solidFill>
                  </a:tcPr>
                </a:tc>
                <a:tc>
                  <a:txBody>
                    <a:bodyPr/>
                    <a:lstStyle/>
                    <a:p>
                      <a:pPr rtl="0" fontAlgn="ctr"/>
                      <a:r>
                        <a:rPr lang="en-US" sz="1000" b="0" dirty="0">
                          <a:solidFill>
                            <a:srgbClr val="000000"/>
                          </a:solidFill>
                          <a:effectLst/>
                          <a:latin typeface="Roboto"/>
                        </a:rPr>
                        <a:t>We don't know what we don't know. Expecting more fidelity from SBCTC on Tier 1 Help Desk expectations, ticket escalation process and security management training.</a:t>
                      </a:r>
                    </a:p>
                  </a:txBody>
                  <a:tcPr marL="4992" marR="4992" marT="3328" marB="3328" anchor="ctr">
                    <a:lnL>
                      <a:noFill/>
                    </a:lnL>
                    <a:lnR>
                      <a:noFill/>
                    </a:lnR>
                    <a:lnT>
                      <a:noFill/>
                    </a:lnT>
                    <a:lnB>
                      <a:noFill/>
                    </a:lnB>
                    <a:solidFill>
                      <a:srgbClr val="F3F3F3"/>
                    </a:solidFill>
                  </a:tcPr>
                </a:tc>
                <a:tc>
                  <a:txBody>
                    <a:bodyPr/>
                    <a:lstStyle/>
                    <a:p>
                      <a:pPr rtl="0" fontAlgn="ctr"/>
                      <a:r>
                        <a:rPr lang="en-US" sz="1000" b="0" dirty="0">
                          <a:solidFill>
                            <a:srgbClr val="000000"/>
                          </a:solidFill>
                          <a:effectLst/>
                          <a:latin typeface="Roboto"/>
                        </a:rPr>
                        <a:t>Draft plans for Local Help Desk, security assignment and escalation plans are in place. Security team is established and practiced during UAT, awaiting SVX security management training before turning green.</a:t>
                      </a:r>
                    </a:p>
                  </a:txBody>
                  <a:tcPr marL="4992" marR="4992" marT="3328" marB="3328" anchor="ctr">
                    <a:lnL>
                      <a:noFill/>
                    </a:lnL>
                    <a:lnR>
                      <a:noFill/>
                    </a:lnR>
                    <a:lnT>
                      <a:noFill/>
                    </a:lnT>
                    <a:lnB>
                      <a:noFill/>
                    </a:lnB>
                    <a:solidFill>
                      <a:srgbClr val="F3F3F3"/>
                    </a:solidFill>
                  </a:tcPr>
                </a:tc>
                <a:extLst>
                  <a:ext uri="{0D108BD9-81ED-4DB2-BD59-A6C34878D82A}">
                    <a16:rowId xmlns:a16="http://schemas.microsoft.com/office/drawing/2014/main" val="4231611894"/>
                  </a:ext>
                </a:extLst>
              </a:tr>
              <a:tr h="959724">
                <a:tc>
                  <a:txBody>
                    <a:bodyPr/>
                    <a:lstStyle/>
                    <a:p>
                      <a:pPr rtl="0" fontAlgn="ctr"/>
                      <a:endParaRPr lang="en-US" sz="1000" b="0" dirty="0">
                        <a:solidFill>
                          <a:srgbClr val="000000"/>
                        </a:solidFill>
                        <a:effectLst/>
                        <a:latin typeface="Roboto"/>
                      </a:endParaRPr>
                    </a:p>
                    <a:p>
                      <a:pPr rtl="0" fontAlgn="ctr"/>
                      <a:r>
                        <a:rPr lang="en-US" sz="1000" b="0" dirty="0">
                          <a:solidFill>
                            <a:srgbClr val="000000"/>
                          </a:solidFill>
                          <a:effectLst/>
                          <a:latin typeface="Roboto"/>
                        </a:rPr>
                        <a:t>Transition:</a:t>
                      </a: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txBody>
                  <a:tcPr marL="4992" marR="4992" marT="3328" marB="3328" anchor="ctr">
                    <a:lnL>
                      <a:noFill/>
                    </a:lnL>
                    <a:lnR>
                      <a:noFill/>
                    </a:lnR>
                    <a:lnT>
                      <a:noFill/>
                    </a:lnT>
                    <a:lnB>
                      <a:noFill/>
                    </a:lnB>
                    <a:solidFill>
                      <a:srgbClr val="FFFFFF"/>
                    </a:solidFill>
                  </a:tcPr>
                </a:tc>
                <a:tc>
                  <a:txBody>
                    <a:bodyPr/>
                    <a:lstStyle/>
                    <a:p>
                      <a:pPr rtl="0" fontAlgn="ctr"/>
                      <a:r>
                        <a:rPr lang="en-US" sz="1000" b="0" dirty="0">
                          <a:solidFill>
                            <a:srgbClr val="000000"/>
                          </a:solidFill>
                          <a:effectLst/>
                          <a:latin typeface="Roboto"/>
                        </a:rPr>
                        <a:t>Conversion weekend plans initiated but on-hold pending receipt of information from SBCTC for cut-off dates and cutover weekend schedule. dataLink connection established but unable to validate supplemental systems due to limited data available. Pillar data validators identified.</a:t>
                      </a:r>
                    </a:p>
                  </a:txBody>
                  <a:tcPr marL="4992" marR="4992" marT="3328" marB="3328" anchor="ctr">
                    <a:lnL>
                      <a:noFill/>
                    </a:lnL>
                    <a:lnR>
                      <a:noFill/>
                    </a:lnR>
                    <a:lnT>
                      <a:noFill/>
                    </a:lnT>
                    <a:lnB>
                      <a:noFill/>
                    </a:lnB>
                    <a:solidFill>
                      <a:srgbClr val="FFFFFF"/>
                    </a:solidFill>
                  </a:tcPr>
                </a:tc>
                <a:tc>
                  <a:txBody>
                    <a:bodyPr/>
                    <a:lstStyle/>
                    <a:p>
                      <a:pPr algn="l" rtl="0" fontAlgn="ctr"/>
                      <a:r>
                        <a:rPr lang="en-US" sz="1000" b="0" i="0" kern="1200" dirty="0">
                          <a:solidFill>
                            <a:srgbClr val="000000"/>
                          </a:solidFill>
                          <a:effectLst/>
                          <a:latin typeface="Roboto"/>
                          <a:ea typeface="+mn-ea"/>
                          <a:cs typeface="+mn-cs"/>
                        </a:rPr>
                        <a:t>Departments identified potential shutdown activities. Initiated mitigation plans which will be verified after receipt of shut-down activities from SBCTC. Checklist for local changes discussed pending final review after receipt of Local Tier 1 Help Desk requirements.</a:t>
                      </a:r>
                      <a:endParaRPr lang="en-US" sz="1000" b="0" dirty="0">
                        <a:solidFill>
                          <a:srgbClr val="000000"/>
                        </a:solidFill>
                        <a:effectLst/>
                        <a:latin typeface="Roboto"/>
                      </a:endParaRPr>
                    </a:p>
                  </a:txBody>
                  <a:tcPr marL="4992" marR="4992" marT="3328" marB="3328" anchor="ctr">
                    <a:lnL>
                      <a:noFill/>
                    </a:lnL>
                    <a:lnR>
                      <a:noFill/>
                    </a:lnR>
                    <a:lnT>
                      <a:noFill/>
                    </a:lnT>
                    <a:lnB>
                      <a:noFill/>
                    </a:lnB>
                    <a:solidFill>
                      <a:srgbClr val="FFFFFF"/>
                    </a:solidFill>
                  </a:tcPr>
                </a:tc>
                <a:extLst>
                  <a:ext uri="{0D108BD9-81ED-4DB2-BD59-A6C34878D82A}">
                    <a16:rowId xmlns:a16="http://schemas.microsoft.com/office/drawing/2014/main" val="132354641"/>
                  </a:ext>
                </a:extLst>
              </a:tr>
              <a:tr h="886526">
                <a:tc>
                  <a:txBody>
                    <a:bodyPr/>
                    <a:lstStyle/>
                    <a:p>
                      <a:pPr rtl="0" fontAlgn="ctr"/>
                      <a:r>
                        <a:rPr lang="en-US" sz="1000" b="0" dirty="0">
                          <a:solidFill>
                            <a:srgbClr val="000000"/>
                          </a:solidFill>
                          <a:effectLst/>
                          <a:latin typeface="Roboto"/>
                        </a:rPr>
                        <a:t>Comms &amp; OCM:</a:t>
                      </a: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p>
                      <a:pPr rtl="0" fontAlgn="ctr"/>
                      <a:endParaRPr lang="en-US" sz="1000" b="0" dirty="0">
                        <a:solidFill>
                          <a:srgbClr val="000000"/>
                        </a:solidFill>
                        <a:effectLst/>
                        <a:latin typeface="Roboto"/>
                      </a:endParaRPr>
                    </a:p>
                  </a:txBody>
                  <a:tcPr marL="4992" marR="4992" marT="3328" marB="3328" anchor="ctr">
                    <a:lnL>
                      <a:noFill/>
                    </a:lnL>
                    <a:lnR>
                      <a:noFill/>
                    </a:lnR>
                    <a:lnT>
                      <a:noFill/>
                    </a:lnT>
                    <a:lnB w="7620" cap="flat" cmpd="sng" algn="ctr">
                      <a:solidFill>
                        <a:srgbClr val="D9D9D9"/>
                      </a:solidFill>
                      <a:prstDash val="solid"/>
                      <a:round/>
                      <a:headEnd type="none" w="med" len="med"/>
                      <a:tailEnd type="none" w="med" len="med"/>
                    </a:lnB>
                    <a:solidFill>
                      <a:srgbClr val="F3F3F3"/>
                    </a:solidFill>
                  </a:tcPr>
                </a:tc>
                <a:tc>
                  <a:txBody>
                    <a:bodyPr/>
                    <a:lstStyle/>
                    <a:p>
                      <a:pPr rtl="0" fontAlgn="ctr"/>
                      <a:r>
                        <a:rPr lang="en-US" sz="1000" b="0" dirty="0">
                          <a:solidFill>
                            <a:srgbClr val="000000"/>
                          </a:solidFill>
                          <a:effectLst/>
                          <a:latin typeface="Roboto"/>
                        </a:rPr>
                        <a:t>Communications plan is complete and being communicated. Crisis Plan complete and nested with SBCTC's plan. Website is being updated on schedule, OCM adoption ongoing, hindered by system and schedule delays. OCM sustainability plan projected and will be modified post Go-Live.</a:t>
                      </a:r>
                    </a:p>
                  </a:txBody>
                  <a:tcPr marL="4992" marR="4992" marT="3328" marB="3328" anchor="ctr">
                    <a:lnL>
                      <a:noFill/>
                    </a:lnL>
                    <a:lnR>
                      <a:noFill/>
                    </a:lnR>
                    <a:lnT>
                      <a:noFill/>
                    </a:lnT>
                    <a:lnB>
                      <a:noFill/>
                    </a:lnB>
                    <a:solidFill>
                      <a:srgbClr val="F3F3F3"/>
                    </a:solidFill>
                  </a:tcPr>
                </a:tc>
                <a:tc>
                  <a:txBody>
                    <a:bodyPr/>
                    <a:lstStyle/>
                    <a:p>
                      <a:pPr rtl="0" fontAlgn="ctr"/>
                      <a:r>
                        <a:rPr lang="en-US" sz="1000" b="0" dirty="0">
                          <a:solidFill>
                            <a:srgbClr val="000000"/>
                          </a:solidFill>
                          <a:effectLst/>
                          <a:latin typeface="Roboto"/>
                        </a:rPr>
                        <a:t>All activities will continue through Go-Live and system stabilization. Website update initiated. Standing policy review complete, new policy in development. OCM sustainability to be evaluated post Go-Live.</a:t>
                      </a:r>
                    </a:p>
                  </a:txBody>
                  <a:tcPr marL="4992" marR="4992" marT="3328" marB="3328" anchor="ctr">
                    <a:lnL>
                      <a:noFill/>
                    </a:lnL>
                    <a:lnR>
                      <a:noFill/>
                    </a:lnR>
                    <a:lnT>
                      <a:noFill/>
                    </a:lnT>
                    <a:lnB>
                      <a:noFill/>
                    </a:lnB>
                    <a:solidFill>
                      <a:srgbClr val="F3F3F3"/>
                    </a:solidFill>
                  </a:tcP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6</a:t>
            </a:fld>
            <a:r>
              <a:rPr lang="en-US" altLang="en-US" dirty="0"/>
              <a:t> </a:t>
            </a:r>
          </a:p>
        </p:txBody>
      </p:sp>
    </p:spTree>
    <p:extLst>
      <p:ext uri="{BB962C8B-B14F-4D97-AF65-F5344CB8AC3E}">
        <p14:creationId xmlns:p14="http://schemas.microsoft.com/office/powerpoint/2010/main" val="3700075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4432" y="216351"/>
            <a:ext cx="7639707" cy="614320"/>
          </a:xfrm>
        </p:spPr>
        <p:txBody>
          <a:bodyPr/>
          <a:lstStyle/>
          <a:p>
            <a:pPr algn="ctr"/>
            <a:r>
              <a:rPr lang="en-US" dirty="0"/>
              <a:t>Lower columbia COLLEGE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0608805"/>
              </p:ext>
            </p:extLst>
          </p:nvPr>
        </p:nvGraphicFramePr>
        <p:xfrm>
          <a:off x="924432" y="1130111"/>
          <a:ext cx="7411960" cy="4173751"/>
        </p:xfrm>
        <a:graphic>
          <a:graphicData uri="http://schemas.openxmlformats.org/drawingml/2006/table">
            <a:tbl>
              <a:tblPr/>
              <a:tblGrid>
                <a:gridCol w="2520973">
                  <a:extLst>
                    <a:ext uri="{9D8B030D-6E8A-4147-A177-3AD203B41FA5}">
                      <a16:colId xmlns:a16="http://schemas.microsoft.com/office/drawing/2014/main" val="1719524338"/>
                    </a:ext>
                  </a:extLst>
                </a:gridCol>
                <a:gridCol w="1343512">
                  <a:extLst>
                    <a:ext uri="{9D8B030D-6E8A-4147-A177-3AD203B41FA5}">
                      <a16:colId xmlns:a16="http://schemas.microsoft.com/office/drawing/2014/main" val="3354666195"/>
                    </a:ext>
                  </a:extLst>
                </a:gridCol>
                <a:gridCol w="1343512">
                  <a:extLst>
                    <a:ext uri="{9D8B030D-6E8A-4147-A177-3AD203B41FA5}">
                      <a16:colId xmlns:a16="http://schemas.microsoft.com/office/drawing/2014/main" val="1572007671"/>
                    </a:ext>
                  </a:extLst>
                </a:gridCol>
                <a:gridCol w="2203963">
                  <a:extLst>
                    <a:ext uri="{9D8B030D-6E8A-4147-A177-3AD203B41FA5}">
                      <a16:colId xmlns:a16="http://schemas.microsoft.com/office/drawing/2014/main" val="4253395325"/>
                    </a:ext>
                  </a:extLst>
                </a:gridCol>
              </a:tblGrid>
              <a:tr h="609601">
                <a:tc>
                  <a:txBody>
                    <a:bodyPr/>
                    <a:lstStyle/>
                    <a:p>
                      <a:pPr marL="0" indent="115888" rtl="0" fontAlgn="b"/>
                      <a:r>
                        <a:rPr lang="en-US" b="1" dirty="0">
                          <a:effectLst/>
                          <a:latin typeface="Roboto"/>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Completion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47242">
                <a:tc>
                  <a:txBody>
                    <a:bodyPr/>
                    <a:lstStyle/>
                    <a:p>
                      <a:pPr marL="0" indent="115888" algn="l" rtl="0" fontAlgn="ctr"/>
                      <a:r>
                        <a:rPr lang="en-US" sz="2000" b="0" dirty="0">
                          <a:solidFill>
                            <a:srgbClr val="17304C"/>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2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chemeClr val="bg1"/>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573791922"/>
                  </a:ext>
                </a:extLst>
              </a:tr>
              <a:tr h="502818">
                <a:tc>
                  <a:txBody>
                    <a:bodyPr/>
                    <a:lstStyle/>
                    <a:p>
                      <a:pPr marL="0" indent="115888" algn="l" rtl="0" fontAlgn="ctr"/>
                      <a:r>
                        <a:rPr lang="en-US" sz="2000" b="0" dirty="0">
                          <a:solidFill>
                            <a:srgbClr val="17304C"/>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0 of 2</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chemeClr val="bg1"/>
                          </a:solidFill>
                          <a:effectLst/>
                          <a:latin typeface="Roboto"/>
                        </a:rPr>
                        <a:t>Red</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12853875"/>
                  </a:ext>
                </a:extLst>
              </a:tr>
              <a:tr h="502818">
                <a:tc>
                  <a:txBody>
                    <a:bodyPr/>
                    <a:lstStyle/>
                    <a:p>
                      <a:pPr marL="0" indent="115888" algn="l" rtl="0" fontAlgn="ctr"/>
                      <a:r>
                        <a:rPr lang="en-US" sz="2000" b="0" dirty="0">
                          <a:solidFill>
                            <a:srgbClr val="17304C"/>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1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Orange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322822287"/>
                  </a:ext>
                </a:extLst>
              </a:tr>
              <a:tr h="502818">
                <a:tc>
                  <a:txBody>
                    <a:bodyPr/>
                    <a:lstStyle/>
                    <a:p>
                      <a:pPr marL="0" indent="115888" algn="l" rtl="0" fontAlgn="ctr"/>
                      <a:r>
                        <a:rPr lang="en-US" sz="2000" b="0" dirty="0">
                          <a:solidFill>
                            <a:srgbClr val="17304C"/>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2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77471429"/>
                  </a:ext>
                </a:extLst>
              </a:tr>
              <a:tr h="502818">
                <a:tc>
                  <a:txBody>
                    <a:bodyPr/>
                    <a:lstStyle/>
                    <a:p>
                      <a:pPr marL="0" indent="115888" algn="l" rtl="0" fontAlgn="ctr"/>
                      <a:r>
                        <a:rPr lang="en-US" sz="2000" b="0" dirty="0">
                          <a:solidFill>
                            <a:srgbClr val="17304C"/>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3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Complete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chemeClr val="bg1"/>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146931779"/>
                  </a:ext>
                </a:extLst>
              </a:tr>
              <a:tr h="502818">
                <a:tc>
                  <a:txBody>
                    <a:bodyPr/>
                    <a:lstStyle/>
                    <a:p>
                      <a:pPr marL="0" indent="115888" algn="l" rtl="0" fontAlgn="ctr"/>
                      <a:r>
                        <a:rPr lang="en-US" sz="2000" b="0" dirty="0">
                          <a:solidFill>
                            <a:srgbClr val="17304C"/>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0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Orange</a:t>
                      </a:r>
                      <a:r>
                        <a:rPr lang="en-US" b="0" baseline="0" dirty="0">
                          <a:solidFill>
                            <a:srgbClr val="17304C"/>
                          </a:solidFill>
                          <a:effectLst/>
                          <a:latin typeface="Roboto"/>
                        </a:rPr>
                        <a:t> </a:t>
                      </a: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480800126"/>
                  </a:ext>
                </a:extLst>
              </a:tr>
              <a:tr h="502818">
                <a:tc>
                  <a:txBody>
                    <a:bodyPr/>
                    <a:lstStyle/>
                    <a:p>
                      <a:pPr marL="0" indent="115888" algn="l" rtl="0" fontAlgn="ctr"/>
                      <a:r>
                        <a:rPr lang="en-US" sz="2000" b="0" dirty="0">
                          <a:solidFill>
                            <a:srgbClr val="17304C"/>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5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chemeClr val="bg1"/>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574805109"/>
                  </a:ext>
                </a:extLst>
              </a:tr>
            </a:tbl>
          </a:graphicData>
        </a:graphic>
      </p:graphicFrame>
      <p:sp>
        <p:nvSpPr>
          <p:cNvPr id="7" name="TextBox 6"/>
          <p:cNvSpPr txBox="1"/>
          <p:nvPr/>
        </p:nvSpPr>
        <p:spPr>
          <a:xfrm>
            <a:off x="808053" y="5418636"/>
            <a:ext cx="6115436" cy="369332"/>
          </a:xfrm>
          <a:prstGeom prst="rect">
            <a:avLst/>
          </a:prstGeom>
          <a:noFill/>
        </p:spPr>
        <p:txBody>
          <a:bodyPr wrap="square" rtlCol="0">
            <a:spAutoFit/>
          </a:bodyPr>
          <a:lstStyle/>
          <a:p>
            <a:r>
              <a:rPr lang="en-US" i="1" dirty="0">
                <a:latin typeface="+mj-lt"/>
              </a:rPr>
              <a:t>Comments and Mitigation, refer to slide #8</a:t>
            </a:r>
            <a:r>
              <a:rPr lang="en-US" dirty="0">
                <a:latin typeface="+mj-lt"/>
              </a:rPr>
              <a:t>.  </a:t>
            </a:r>
          </a:p>
        </p:txBody>
      </p:sp>
      <p:sp>
        <p:nvSpPr>
          <p:cNvPr id="2" name="Slide Number Placeholder 1">
            <a:extLst>
              <a:ext uri="{FF2B5EF4-FFF2-40B4-BE49-F238E27FC236}">
                <a16:creationId xmlns:a16="http://schemas.microsoft.com/office/drawing/2014/main" id="{1929D515-9FFD-4403-A238-A45B2E1BDFC7}"/>
              </a:ext>
            </a:extLst>
          </p:cNvPr>
          <p:cNvSpPr>
            <a:spLocks noGrp="1"/>
          </p:cNvSpPr>
          <p:nvPr>
            <p:ph type="sldNum" sz="quarter" idx="12"/>
          </p:nvPr>
        </p:nvSpPr>
        <p:spPr>
          <a:xfrm>
            <a:off x="8388298" y="6450026"/>
            <a:ext cx="457199" cy="191623"/>
          </a:xfrm>
        </p:spPr>
        <p:txBody>
          <a:bodyPr/>
          <a:lstStyle/>
          <a:p>
            <a:pPr>
              <a:defRPr/>
            </a:pPr>
            <a:r>
              <a:rPr lang="en-US" altLang="en-US" dirty="0"/>
              <a:t> </a:t>
            </a:r>
            <a:fld id="{8FE0DD59-4F64-4FB2-AC86-5D7C2F153175}" type="slidenum">
              <a:rPr lang="en-US" altLang="en-US" smtClean="0"/>
              <a:pPr>
                <a:defRPr/>
              </a:pPr>
              <a:t>7</a:t>
            </a:fld>
            <a:r>
              <a:rPr lang="en-US" altLang="en-US" dirty="0"/>
              <a:t> </a:t>
            </a:r>
          </a:p>
        </p:txBody>
      </p:sp>
      <p:graphicFrame>
        <p:nvGraphicFramePr>
          <p:cNvPr id="8" name="Table 7">
            <a:extLst>
              <a:ext uri="{FF2B5EF4-FFF2-40B4-BE49-F238E27FC236}">
                <a16:creationId xmlns:a16="http://schemas.microsoft.com/office/drawing/2014/main" id="{0A5886BA-86FF-4E98-A2EF-E59B0CAC91E4}"/>
              </a:ext>
            </a:extLst>
          </p:cNvPr>
          <p:cNvGraphicFramePr>
            <a:graphicFrameLocks noGrp="1"/>
          </p:cNvGraphicFramePr>
          <p:nvPr>
            <p:extLst>
              <p:ext uri="{D42A27DB-BD31-4B8C-83A1-F6EECF244321}">
                <p14:modId xmlns:p14="http://schemas.microsoft.com/office/powerpoint/2010/main" val="2322378874"/>
              </p:ext>
            </p:extLst>
          </p:nvPr>
        </p:nvGraphicFramePr>
        <p:xfrm>
          <a:off x="924432" y="5844797"/>
          <a:ext cx="4827616" cy="701040"/>
        </p:xfrm>
        <a:graphic>
          <a:graphicData uri="http://schemas.openxmlformats.org/drawingml/2006/table">
            <a:tbl>
              <a:tblPr/>
              <a:tblGrid>
                <a:gridCol w="225899">
                  <a:extLst>
                    <a:ext uri="{9D8B030D-6E8A-4147-A177-3AD203B41FA5}">
                      <a16:colId xmlns:a16="http://schemas.microsoft.com/office/drawing/2014/main" val="3978457557"/>
                    </a:ext>
                  </a:extLst>
                </a:gridCol>
                <a:gridCol w="4601717">
                  <a:extLst>
                    <a:ext uri="{9D8B030D-6E8A-4147-A177-3AD203B41FA5}">
                      <a16:colId xmlns:a16="http://schemas.microsoft.com/office/drawing/2014/main" val="3272340738"/>
                    </a:ext>
                  </a:extLst>
                </a:gridCol>
              </a:tblGrid>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2384536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82659942"/>
              </p:ext>
            </p:extLst>
          </p:nvPr>
        </p:nvGraphicFramePr>
        <p:xfrm>
          <a:off x="152318" y="20834"/>
          <a:ext cx="8775554" cy="6825888"/>
        </p:xfrm>
        <a:graphic>
          <a:graphicData uri="http://schemas.openxmlformats.org/drawingml/2006/table">
            <a:tbl>
              <a:tblPr/>
              <a:tblGrid>
                <a:gridCol w="947766">
                  <a:extLst>
                    <a:ext uri="{9D8B030D-6E8A-4147-A177-3AD203B41FA5}">
                      <a16:colId xmlns:a16="http://schemas.microsoft.com/office/drawing/2014/main" val="2045249746"/>
                    </a:ext>
                  </a:extLst>
                </a:gridCol>
                <a:gridCol w="4383812">
                  <a:extLst>
                    <a:ext uri="{9D8B030D-6E8A-4147-A177-3AD203B41FA5}">
                      <a16:colId xmlns:a16="http://schemas.microsoft.com/office/drawing/2014/main" val="1918522775"/>
                    </a:ext>
                  </a:extLst>
                </a:gridCol>
                <a:gridCol w="3443976">
                  <a:extLst>
                    <a:ext uri="{9D8B030D-6E8A-4147-A177-3AD203B41FA5}">
                      <a16:colId xmlns:a16="http://schemas.microsoft.com/office/drawing/2014/main" val="4095043894"/>
                    </a:ext>
                  </a:extLst>
                </a:gridCol>
              </a:tblGrid>
              <a:tr h="308820">
                <a:tc>
                  <a:txBody>
                    <a:bodyPr/>
                    <a:lstStyle/>
                    <a:p>
                      <a:pPr rtl="0" fontAlgn="b"/>
                      <a:r>
                        <a:rPr lang="en-US" sz="1200" b="1" dirty="0">
                          <a:solidFill>
                            <a:srgbClr val="000000"/>
                          </a:solidFill>
                          <a:effectLst/>
                          <a:latin typeface="Roboto"/>
                        </a:rPr>
                        <a:t>LCC </a:t>
                      </a:r>
                    </a:p>
                  </a:txBody>
                  <a:tcPr marL="3236" marR="3236" marT="2157" marB="2157">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1" dirty="0">
                          <a:solidFill>
                            <a:srgbClr val="000000"/>
                          </a:solidFill>
                          <a:effectLst/>
                          <a:latin typeface="Roboto"/>
                        </a:rPr>
                        <a:t>Comments</a:t>
                      </a:r>
                    </a:p>
                  </a:txBody>
                  <a:tcPr marL="3236" marR="3236" marT="2157" marB="2157">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tc>
                  <a:txBody>
                    <a:bodyPr/>
                    <a:lstStyle/>
                    <a:p>
                      <a:pPr rtl="0" fontAlgn="b"/>
                      <a:r>
                        <a:rPr lang="en-US" sz="1200" b="1" dirty="0">
                          <a:solidFill>
                            <a:srgbClr val="000000"/>
                          </a:solidFill>
                          <a:effectLst/>
                          <a:latin typeface="Roboto"/>
                        </a:rPr>
                        <a:t>Mitigation Plan</a:t>
                      </a:r>
                    </a:p>
                  </a:txBody>
                  <a:tcPr marL="3236" marR="3236" marT="2157" marB="2157">
                    <a:lnL>
                      <a:noFill/>
                    </a:lnL>
                    <a:lnR>
                      <a:noFill/>
                    </a:lnR>
                    <a:lnT>
                      <a:noFill/>
                    </a:lnT>
                    <a:lnB w="15240" cap="flat" cmpd="sng" algn="ctr">
                      <a:solidFill>
                        <a:srgbClr val="D9D9D9"/>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93970777"/>
                  </a:ext>
                </a:extLst>
              </a:tr>
              <a:tr h="540986">
                <a:tc>
                  <a:txBody>
                    <a:bodyPr/>
                    <a:lstStyle/>
                    <a:p>
                      <a:pPr rtl="0" fontAlgn="ctr"/>
                      <a:r>
                        <a:rPr lang="en-US" sz="900" b="0" dirty="0">
                          <a:solidFill>
                            <a:srgbClr val="000000"/>
                          </a:solidFill>
                          <a:effectLst/>
                          <a:latin typeface="Roboto"/>
                        </a:rPr>
                        <a:t>Data:</a:t>
                      </a: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txBody>
                  <a:tcPr marL="3236" marR="3236" marT="2157" marB="2157">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ctr"/>
                      <a:r>
                        <a:rPr lang="en-US" sz="900" b="0" dirty="0">
                          <a:solidFill>
                            <a:srgbClr val="000000"/>
                          </a:solidFill>
                          <a:effectLst/>
                          <a:latin typeface="Roboto"/>
                        </a:rPr>
                        <a:t>All data validation for cycle 4 is complete, issues have been identified and submitted in OTM. Issue tickets are pending resolution.</a:t>
                      </a: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txBody>
                  <a:tcPr marL="3236" marR="3236" marT="2157" marB="2157">
                    <a:lnL>
                      <a:noFill/>
                    </a:lnL>
                    <a:lnR>
                      <a:noFill/>
                    </a:lnR>
                    <a:lnT w="15240" cap="flat" cmpd="sng" algn="ctr">
                      <a:solidFill>
                        <a:srgbClr val="D9D9D9"/>
                      </a:solidFill>
                      <a:prstDash val="solid"/>
                      <a:round/>
                      <a:headEnd type="none" w="med" len="med"/>
                      <a:tailEnd type="none" w="med" len="med"/>
                    </a:lnT>
                    <a:lnB>
                      <a:noFill/>
                    </a:lnB>
                    <a:solidFill>
                      <a:srgbClr val="F3F3F3"/>
                    </a:solidFill>
                  </a:tcPr>
                </a:tc>
                <a:tc>
                  <a:txBody>
                    <a:bodyPr/>
                    <a:lstStyle/>
                    <a:p>
                      <a:pPr rtl="0" fontAlgn="ctr"/>
                      <a:r>
                        <a:rPr lang="en-US" sz="900" b="0" dirty="0">
                          <a:solidFill>
                            <a:srgbClr val="000000"/>
                          </a:solidFill>
                          <a:effectLst/>
                          <a:latin typeface="Roboto"/>
                        </a:rPr>
                        <a:t>Need resolution on OTM tickets submitted during cycle 4 data validation. Need access to validate data following each of the conversion phases (1-3). SBCTC provide assistance in making a plan of action for resolving issues that arise in cycle 5. </a:t>
                      </a:r>
                    </a:p>
                  </a:txBody>
                  <a:tcPr marL="3236" marR="3236" marT="2157" marB="2157">
                    <a:lnL>
                      <a:noFill/>
                    </a:lnL>
                    <a:lnR>
                      <a:noFill/>
                    </a:lnR>
                    <a:lnT w="15240" cap="flat" cmpd="sng" algn="ctr">
                      <a:solidFill>
                        <a:srgbClr val="D9D9D9"/>
                      </a:solidFill>
                      <a:prstDash val="solid"/>
                      <a:round/>
                      <a:headEnd type="none" w="med" len="med"/>
                      <a:tailEnd type="none" w="med" len="med"/>
                    </a:lnT>
                    <a:lnB>
                      <a:noFill/>
                    </a:lnB>
                    <a:solidFill>
                      <a:srgbClr val="F3F3F3"/>
                    </a:solidFill>
                  </a:tcPr>
                </a:tc>
                <a:extLst>
                  <a:ext uri="{0D108BD9-81ED-4DB2-BD59-A6C34878D82A}">
                    <a16:rowId xmlns:a16="http://schemas.microsoft.com/office/drawing/2014/main" val="1445754721"/>
                  </a:ext>
                </a:extLst>
              </a:tr>
              <a:tr h="730464">
                <a:tc>
                  <a:txBody>
                    <a:bodyPr/>
                    <a:lstStyle/>
                    <a:p>
                      <a:pPr rtl="0" fontAlgn="ctr"/>
                      <a:r>
                        <a:rPr lang="en-US" sz="900" b="0" dirty="0">
                          <a:solidFill>
                            <a:srgbClr val="000000"/>
                          </a:solidFill>
                          <a:effectLst/>
                          <a:latin typeface="Roboto"/>
                        </a:rPr>
                        <a:t>Security:</a:t>
                      </a: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txBody>
                  <a:tcPr marL="3236" marR="3236" marT="2157" marB="2157">
                    <a:lnL>
                      <a:noFill/>
                    </a:lnL>
                    <a:lnR>
                      <a:noFill/>
                    </a:lnR>
                    <a:lnT>
                      <a:noFill/>
                    </a:lnT>
                    <a:lnB>
                      <a:noFill/>
                    </a:lnB>
                    <a:solidFill>
                      <a:srgbClr val="FFFFFF"/>
                    </a:solidFill>
                  </a:tcPr>
                </a:tc>
                <a:tc>
                  <a:txBody>
                    <a:bodyPr/>
                    <a:lstStyle/>
                    <a:p>
                      <a:pPr rtl="0" fontAlgn="ctr"/>
                      <a:r>
                        <a:rPr lang="en-US" sz="900" b="0" dirty="0">
                          <a:solidFill>
                            <a:srgbClr val="000000"/>
                          </a:solidFill>
                          <a:effectLst/>
                          <a:latin typeface="Roboto"/>
                        </a:rPr>
                        <a:t>Updates to security workbook by SBCTC needed before security mapping can be completed. Have not received access to SVX environment to test roles or training for local security administrators. The ctcLink Reference Center materials are extremely helpful, but additional support is needed to complete Security Mapping Matrix. (See Mitigation Plan)</a:t>
                      </a:r>
                    </a:p>
                  </a:txBody>
                  <a:tcPr marL="3236" marR="3236" marT="2157" marB="2157">
                    <a:lnL>
                      <a:noFill/>
                    </a:lnL>
                    <a:lnR>
                      <a:noFill/>
                    </a:lnR>
                    <a:lnT>
                      <a:noFill/>
                    </a:lnT>
                    <a:lnB>
                      <a:noFill/>
                    </a:lnB>
                    <a:solidFill>
                      <a:srgbClr val="FFFFFF"/>
                    </a:solidFill>
                  </a:tcPr>
                </a:tc>
                <a:tc>
                  <a:txBody>
                    <a:bodyPr/>
                    <a:lstStyle/>
                    <a:p>
                      <a:pPr rtl="0" fontAlgn="ctr"/>
                      <a:r>
                        <a:rPr lang="en-US" sz="900" b="0" dirty="0">
                          <a:solidFill>
                            <a:srgbClr val="000000"/>
                          </a:solidFill>
                          <a:effectLst/>
                          <a:latin typeface="Roboto"/>
                        </a:rPr>
                        <a:t>Need Q&amp;A/ work sessions by pillar while Security Mapping Matrix is being completed. Require minimum of three full weeks in the SVX environment with ability to quickly adjust security roles, in order to be ready for go live.</a:t>
                      </a:r>
                    </a:p>
                  </a:txBody>
                  <a:tcPr marL="3236" marR="3236" marT="2157" marB="2157">
                    <a:lnL>
                      <a:noFill/>
                    </a:lnL>
                    <a:lnR>
                      <a:noFill/>
                    </a:lnR>
                    <a:lnT>
                      <a:noFill/>
                    </a:lnT>
                    <a:lnB>
                      <a:noFill/>
                    </a:lnB>
                    <a:solidFill>
                      <a:srgbClr val="FFFFFF"/>
                    </a:solidFill>
                  </a:tcPr>
                </a:tc>
                <a:extLst>
                  <a:ext uri="{0D108BD9-81ED-4DB2-BD59-A6C34878D82A}">
                    <a16:rowId xmlns:a16="http://schemas.microsoft.com/office/drawing/2014/main" val="1531696609"/>
                  </a:ext>
                </a:extLst>
              </a:tr>
              <a:tr h="1614516">
                <a:tc>
                  <a:txBody>
                    <a:bodyPr/>
                    <a:lstStyle/>
                    <a:p>
                      <a:pPr rtl="0" fontAlgn="ctr"/>
                      <a:r>
                        <a:rPr lang="en-US" sz="900" b="0" dirty="0">
                          <a:solidFill>
                            <a:srgbClr val="000000"/>
                          </a:solidFill>
                          <a:effectLst/>
                          <a:latin typeface="Roboto"/>
                        </a:rPr>
                        <a:t>Testing: </a:t>
                      </a: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txBody>
                  <a:tcPr marL="3236" marR="3236" marT="2157" marB="2157">
                    <a:lnL>
                      <a:noFill/>
                    </a:lnL>
                    <a:lnR>
                      <a:noFill/>
                    </a:lnR>
                    <a:lnT>
                      <a:noFill/>
                    </a:lnT>
                    <a:lnB>
                      <a:noFill/>
                    </a:lnB>
                    <a:solidFill>
                      <a:srgbClr val="F3F3F3"/>
                    </a:solidFill>
                  </a:tcPr>
                </a:tc>
                <a:tc>
                  <a:txBody>
                    <a:bodyPr/>
                    <a:lstStyle/>
                    <a:p>
                      <a:pPr rtl="0" fontAlgn="ctr"/>
                      <a:r>
                        <a:rPr lang="en-US" sz="900" b="0" dirty="0">
                          <a:solidFill>
                            <a:srgbClr val="000000"/>
                          </a:solidFill>
                          <a:effectLst/>
                          <a:latin typeface="Roboto"/>
                        </a:rPr>
                        <a:t>UAT is overall 71% complete- Sprint 1 92% complete, Sprint 2 92% complete, Sprint 3 62% complete, Sprint 4 35% complete. Due to a combination of security issues and functionality within environments, SME's do not feel confident in many of the processes they have tested. Testing has been disjointed due to many starts and stops within processes to address security access, lack of access to required configurations within environments (specifically switching from UAX to UAT) and wait time for functional analysts to assist. Canvas training courses and QRG's were not enough to support testing. Student financials parallel testing will begin on 2/10, leaving only 4 days to assess any issues or concerns before the readiness assessment is due.</a:t>
                      </a:r>
                    </a:p>
                  </a:txBody>
                  <a:tcPr marL="3236" marR="3236" marT="2157" marB="2157">
                    <a:lnL>
                      <a:noFill/>
                    </a:lnL>
                    <a:lnR>
                      <a:noFill/>
                    </a:lnR>
                    <a:lnT>
                      <a:noFill/>
                    </a:lnT>
                    <a:lnB>
                      <a:noFill/>
                    </a:lnB>
                    <a:solidFill>
                      <a:srgbClr val="F3F3F3"/>
                    </a:solidFill>
                  </a:tcPr>
                </a:tc>
                <a:tc>
                  <a:txBody>
                    <a:bodyPr/>
                    <a:lstStyle/>
                    <a:p>
                      <a:pPr rtl="0" fontAlgn="ctr"/>
                      <a:r>
                        <a:rPr lang="en-US" sz="900" b="0" dirty="0">
                          <a:solidFill>
                            <a:srgbClr val="000000"/>
                          </a:solidFill>
                          <a:effectLst/>
                          <a:latin typeface="Roboto"/>
                        </a:rPr>
                        <a:t>Continue to focus on UAT to complete by February 14.</a:t>
                      </a: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txBody>
                  <a:tcPr marL="3236" marR="3236" marT="2157" marB="2157">
                    <a:lnL>
                      <a:noFill/>
                    </a:lnL>
                    <a:lnR>
                      <a:noFill/>
                    </a:lnR>
                    <a:lnT>
                      <a:noFill/>
                    </a:lnT>
                    <a:lnB>
                      <a:noFill/>
                    </a:lnB>
                    <a:solidFill>
                      <a:srgbClr val="F3F3F3"/>
                    </a:solidFill>
                  </a:tcPr>
                </a:tc>
                <a:extLst>
                  <a:ext uri="{0D108BD9-81ED-4DB2-BD59-A6C34878D82A}">
                    <a16:rowId xmlns:a16="http://schemas.microsoft.com/office/drawing/2014/main" val="2591870886"/>
                  </a:ext>
                </a:extLst>
              </a:tr>
              <a:tr h="1480325">
                <a:tc>
                  <a:txBody>
                    <a:bodyPr/>
                    <a:lstStyle/>
                    <a:p>
                      <a:pPr rtl="0" fontAlgn="ctr"/>
                      <a:r>
                        <a:rPr lang="en-US" sz="900" b="0" dirty="0">
                          <a:solidFill>
                            <a:srgbClr val="000000"/>
                          </a:solidFill>
                          <a:effectLst/>
                          <a:latin typeface="Roboto"/>
                        </a:rPr>
                        <a:t>Training:</a:t>
                      </a: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txBody>
                  <a:tcPr marL="3236" marR="3236" marT="2157" marB="2157">
                    <a:lnL>
                      <a:noFill/>
                    </a:lnL>
                    <a:lnR>
                      <a:noFill/>
                    </a:lnR>
                    <a:lnT>
                      <a:noFill/>
                    </a:lnT>
                    <a:lnB>
                      <a:noFill/>
                    </a:lnB>
                    <a:solidFill>
                      <a:srgbClr val="FFFFFF"/>
                    </a:solidFill>
                  </a:tcPr>
                </a:tc>
                <a:tc>
                  <a:txBody>
                    <a:bodyPr/>
                    <a:lstStyle/>
                    <a:p>
                      <a:pPr rtl="0" fontAlgn="ctr"/>
                      <a:r>
                        <a:rPr lang="en-US" sz="900" b="0" dirty="0">
                          <a:solidFill>
                            <a:srgbClr val="000000"/>
                          </a:solidFill>
                          <a:effectLst/>
                          <a:latin typeface="Roboto"/>
                        </a:rPr>
                        <a:t>Training plan is complete, although there are gaps in information provided by the Canvas training courses. Self-Paced Canvas courses for Advisors, Faculty, Employees, Managers and Students have been released. Over 40 SME's have been engaged in Self-Paced Canvas courses since early November. End users do not have access to a training environment to apply knowledge from Canvas courses. Business process fit gap sessions were successful at preparing SME's to complete configuration assignments. Not enough information provided early on in the project to assess all business process and create business process guides/desktop procedures.</a:t>
                      </a:r>
                    </a:p>
                  </a:txBody>
                  <a:tcPr marL="3236" marR="3236" marT="2157" marB="2157">
                    <a:lnL>
                      <a:noFill/>
                    </a:lnL>
                    <a:lnR>
                      <a:noFill/>
                    </a:lnR>
                    <a:lnT>
                      <a:noFill/>
                    </a:lnT>
                    <a:lnB>
                      <a:noFill/>
                    </a:lnB>
                    <a:solidFill>
                      <a:srgbClr val="FFFFFF"/>
                    </a:solidFill>
                  </a:tcPr>
                </a:tc>
                <a:tc>
                  <a:txBody>
                    <a:bodyPr/>
                    <a:lstStyle/>
                    <a:p>
                      <a:pPr rtl="0" fontAlgn="ctr"/>
                      <a:r>
                        <a:rPr lang="en-US" sz="900" b="0" dirty="0">
                          <a:solidFill>
                            <a:srgbClr val="000000"/>
                          </a:solidFill>
                          <a:effectLst/>
                          <a:latin typeface="Roboto"/>
                        </a:rPr>
                        <a:t>In person (or via WebEx) training for SME's staff provided by SBCTC per email request, prior to go-live. Would love to be able to check Canvas course progress for individual institutions (we understand this is in progress). Desktop procedures will be QRG's and Canvas training course material. We will continue to refine business processes and develop desktop procedures post go-live.</a:t>
                      </a: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txBody>
                  <a:tcPr marL="3236" marR="3236" marT="2157" marB="2157">
                    <a:lnL>
                      <a:noFill/>
                    </a:lnL>
                    <a:lnR>
                      <a:noFill/>
                    </a:lnR>
                    <a:lnT>
                      <a:noFill/>
                    </a:lnT>
                    <a:lnB>
                      <a:noFill/>
                    </a:lnB>
                    <a:solidFill>
                      <a:srgbClr val="FFFFFF"/>
                    </a:solidFill>
                  </a:tcPr>
                </a:tc>
                <a:extLst>
                  <a:ext uri="{0D108BD9-81ED-4DB2-BD59-A6C34878D82A}">
                    <a16:rowId xmlns:a16="http://schemas.microsoft.com/office/drawing/2014/main" val="1025678842"/>
                  </a:ext>
                </a:extLst>
              </a:tr>
              <a:tr h="272603">
                <a:tc>
                  <a:txBody>
                    <a:bodyPr/>
                    <a:lstStyle/>
                    <a:p>
                      <a:pPr rtl="0" fontAlgn="ctr"/>
                      <a:r>
                        <a:rPr lang="en-US" sz="900" b="0" dirty="0">
                          <a:solidFill>
                            <a:srgbClr val="000000"/>
                          </a:solidFill>
                          <a:effectLst/>
                          <a:latin typeface="Roboto"/>
                        </a:rPr>
                        <a:t>College Support Plan:</a:t>
                      </a:r>
                    </a:p>
                  </a:txBody>
                  <a:tcPr marL="3236" marR="3236" marT="2157" marB="2157">
                    <a:lnL>
                      <a:noFill/>
                    </a:lnL>
                    <a:lnR>
                      <a:noFill/>
                    </a:lnR>
                    <a:lnT>
                      <a:noFill/>
                    </a:lnT>
                    <a:lnB>
                      <a:noFill/>
                    </a:lnB>
                    <a:solidFill>
                      <a:srgbClr val="F3F3F3"/>
                    </a:solidFill>
                  </a:tcPr>
                </a:tc>
                <a:tc>
                  <a:txBody>
                    <a:bodyPr/>
                    <a:lstStyle/>
                    <a:p>
                      <a:pPr rtl="0" fontAlgn="ctr"/>
                      <a:r>
                        <a:rPr lang="en-US" sz="900" b="0" dirty="0">
                          <a:solidFill>
                            <a:srgbClr val="000000"/>
                          </a:solidFill>
                          <a:effectLst/>
                          <a:latin typeface="Roboto"/>
                        </a:rPr>
                        <a:t>Security administrators have been identified and are awaiting training.</a:t>
                      </a:r>
                    </a:p>
                  </a:txBody>
                  <a:tcPr marL="3236" marR="3236" marT="2157" marB="2157">
                    <a:lnL>
                      <a:noFill/>
                    </a:lnL>
                    <a:lnR>
                      <a:noFill/>
                    </a:lnR>
                    <a:lnT>
                      <a:noFill/>
                    </a:lnT>
                    <a:lnB>
                      <a:noFill/>
                    </a:lnB>
                    <a:solidFill>
                      <a:srgbClr val="F3F3F3"/>
                    </a:solidFill>
                  </a:tcPr>
                </a:tc>
                <a:tc>
                  <a:txBody>
                    <a:bodyPr/>
                    <a:lstStyle/>
                    <a:p>
                      <a:pPr rtl="0" fontAlgn="ctr"/>
                      <a:endParaRPr lang="en-US" sz="900" b="0" dirty="0">
                        <a:solidFill>
                          <a:srgbClr val="000000"/>
                        </a:solidFill>
                        <a:effectLst/>
                        <a:latin typeface="Roboto"/>
                      </a:endParaRPr>
                    </a:p>
                  </a:txBody>
                  <a:tcPr marL="3236" marR="3236" marT="2157" marB="2157">
                    <a:lnL>
                      <a:noFill/>
                    </a:lnL>
                    <a:lnR>
                      <a:noFill/>
                    </a:lnR>
                    <a:lnT>
                      <a:noFill/>
                    </a:lnT>
                    <a:lnB>
                      <a:noFill/>
                    </a:lnB>
                    <a:solidFill>
                      <a:srgbClr val="F3F3F3"/>
                    </a:solidFill>
                  </a:tcPr>
                </a:tc>
                <a:extLst>
                  <a:ext uri="{0D108BD9-81ED-4DB2-BD59-A6C34878D82A}">
                    <a16:rowId xmlns:a16="http://schemas.microsoft.com/office/drawing/2014/main" val="672280794"/>
                  </a:ext>
                </a:extLst>
              </a:tr>
              <a:tr h="1346133">
                <a:tc>
                  <a:txBody>
                    <a:bodyPr/>
                    <a:lstStyle/>
                    <a:p>
                      <a:pPr rtl="0" fontAlgn="ctr"/>
                      <a:r>
                        <a:rPr lang="en-US" sz="900" b="0" dirty="0">
                          <a:solidFill>
                            <a:srgbClr val="000000"/>
                          </a:solidFill>
                          <a:effectLst/>
                          <a:latin typeface="Roboto"/>
                        </a:rPr>
                        <a:t>Transition:</a:t>
                      </a: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txBody>
                  <a:tcPr marL="3236" marR="3236" marT="2157" marB="2157">
                    <a:lnL>
                      <a:noFill/>
                    </a:lnL>
                    <a:lnR>
                      <a:noFill/>
                    </a:lnR>
                    <a:lnT>
                      <a:noFill/>
                    </a:lnT>
                    <a:lnB>
                      <a:noFill/>
                    </a:lnB>
                    <a:solidFill>
                      <a:srgbClr val="FFFFFF"/>
                    </a:solidFill>
                  </a:tcPr>
                </a:tc>
                <a:tc>
                  <a:txBody>
                    <a:bodyPr/>
                    <a:lstStyle/>
                    <a:p>
                      <a:pPr rtl="0" fontAlgn="ctr"/>
                      <a:r>
                        <a:rPr lang="en-US" sz="900" b="0" dirty="0">
                          <a:solidFill>
                            <a:srgbClr val="000000"/>
                          </a:solidFill>
                          <a:effectLst/>
                          <a:latin typeface="Roboto"/>
                        </a:rPr>
                        <a:t>Limited access to data in dataLink. We needed access to data in dataLink in November to sufficiently validate supplemental systems. This is a risk, and will likely cause a delay in having supplemental systems running for an undetermined amount of time post-go live. No replacement reports have been developed for ByRequest. Information about QARS Reporting has been unavailable. Cutover plan is under development. Information needed from Legacy team on specific shutdown procedures to complete the week of 3/2. Go-live weekend plan, including list of validators is in progress. Check-list for local changes in progress.</a:t>
                      </a:r>
                    </a:p>
                  </a:txBody>
                  <a:tcPr marL="3236" marR="3236" marT="2157" marB="2157">
                    <a:lnL>
                      <a:noFill/>
                    </a:lnL>
                    <a:lnR>
                      <a:noFill/>
                    </a:lnR>
                    <a:lnT>
                      <a:noFill/>
                    </a:lnT>
                    <a:lnB>
                      <a:noFill/>
                    </a:lnB>
                    <a:solidFill>
                      <a:srgbClr val="FFFFFF"/>
                    </a:solidFill>
                  </a:tcPr>
                </a:tc>
                <a:tc>
                  <a:txBody>
                    <a:bodyPr/>
                    <a:lstStyle/>
                    <a:p>
                      <a:pPr rtl="0" fontAlgn="ctr"/>
                      <a:r>
                        <a:rPr lang="en-US" sz="900" b="0" dirty="0">
                          <a:solidFill>
                            <a:srgbClr val="000000"/>
                          </a:solidFill>
                          <a:effectLst/>
                          <a:latin typeface="Roboto"/>
                        </a:rPr>
                        <a:t>Once planning resources from SBCTC received we can finalize local plan.</a:t>
                      </a: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p>
                      <a:pPr rtl="0" fontAlgn="ctr"/>
                      <a:endParaRPr lang="en-US" sz="900" b="0" dirty="0">
                        <a:solidFill>
                          <a:srgbClr val="000000"/>
                        </a:solidFill>
                        <a:effectLst/>
                        <a:latin typeface="Roboto"/>
                      </a:endParaRPr>
                    </a:p>
                  </a:txBody>
                  <a:tcPr marL="3236" marR="3236" marT="2157" marB="2157">
                    <a:lnL>
                      <a:noFill/>
                    </a:lnL>
                    <a:lnR>
                      <a:noFill/>
                    </a:lnR>
                    <a:lnT>
                      <a:noFill/>
                    </a:lnT>
                    <a:lnB>
                      <a:noFill/>
                    </a:lnB>
                    <a:solidFill>
                      <a:srgbClr val="FFFFFF"/>
                    </a:solidFill>
                  </a:tcPr>
                </a:tc>
                <a:extLst>
                  <a:ext uri="{0D108BD9-81ED-4DB2-BD59-A6C34878D82A}">
                    <a16:rowId xmlns:a16="http://schemas.microsoft.com/office/drawing/2014/main" val="987938416"/>
                  </a:ext>
                </a:extLst>
              </a:tr>
              <a:tr h="406794">
                <a:tc>
                  <a:txBody>
                    <a:bodyPr/>
                    <a:lstStyle/>
                    <a:p>
                      <a:pPr rtl="0" fontAlgn="ctr"/>
                      <a:r>
                        <a:rPr lang="en-US" sz="900" b="0" dirty="0">
                          <a:solidFill>
                            <a:srgbClr val="000000"/>
                          </a:solidFill>
                          <a:effectLst/>
                          <a:latin typeface="Roboto"/>
                        </a:rPr>
                        <a:t>Comms &amp; OCM:</a:t>
                      </a:r>
                    </a:p>
                  </a:txBody>
                  <a:tcPr marL="3236" marR="3236" marT="2157" marB="2157">
                    <a:lnL>
                      <a:noFill/>
                    </a:lnL>
                    <a:lnR>
                      <a:noFill/>
                    </a:lnR>
                    <a:lnT>
                      <a:noFill/>
                    </a:lnT>
                    <a:lnB w="7620" cap="flat" cmpd="sng" algn="ctr">
                      <a:solidFill>
                        <a:srgbClr val="D9D9D9"/>
                      </a:solidFill>
                      <a:prstDash val="solid"/>
                      <a:round/>
                      <a:headEnd type="none" w="med" len="med"/>
                      <a:tailEnd type="none" w="med" len="med"/>
                    </a:lnB>
                    <a:solidFill>
                      <a:srgbClr val="F3F3F3"/>
                    </a:solidFill>
                  </a:tcPr>
                </a:tc>
                <a:tc>
                  <a:txBody>
                    <a:bodyPr/>
                    <a:lstStyle/>
                    <a:p>
                      <a:pPr rtl="0" fontAlgn="ctr"/>
                      <a:r>
                        <a:rPr lang="en-US" sz="900" b="0" dirty="0">
                          <a:solidFill>
                            <a:srgbClr val="000000"/>
                          </a:solidFill>
                          <a:effectLst/>
                          <a:latin typeface="Roboto"/>
                        </a:rPr>
                        <a:t>Work in this category will not be complete until we are live (especially web content and links). Policy and procedure updates are in process. </a:t>
                      </a:r>
                    </a:p>
                  </a:txBody>
                  <a:tcPr marL="3236" marR="3236" marT="2157" marB="2157">
                    <a:lnL>
                      <a:noFill/>
                    </a:lnL>
                    <a:lnR>
                      <a:noFill/>
                    </a:lnR>
                    <a:lnT>
                      <a:noFill/>
                    </a:lnT>
                    <a:lnB>
                      <a:noFill/>
                    </a:lnB>
                    <a:solidFill>
                      <a:srgbClr val="F3F3F3"/>
                    </a:solidFill>
                  </a:tcPr>
                </a:tc>
                <a:tc>
                  <a:txBody>
                    <a:bodyPr/>
                    <a:lstStyle/>
                    <a:p>
                      <a:pPr rtl="0" fontAlgn="ctr"/>
                      <a:r>
                        <a:rPr lang="en-US" sz="900" b="0" dirty="0">
                          <a:solidFill>
                            <a:srgbClr val="000000"/>
                          </a:solidFill>
                          <a:effectLst/>
                          <a:latin typeface="Roboto"/>
                        </a:rPr>
                        <a:t>All activities noted here will continue through and beyond go live. GPA calculation and Academic Standing policy revisions are in process and should be complete by go live.</a:t>
                      </a:r>
                    </a:p>
                  </a:txBody>
                  <a:tcPr marL="3236" marR="3236" marT="2157" marB="2157">
                    <a:lnL>
                      <a:noFill/>
                    </a:lnL>
                    <a:lnR>
                      <a:noFill/>
                    </a:lnR>
                    <a:lnT>
                      <a:noFill/>
                    </a:lnT>
                    <a:lnB>
                      <a:noFill/>
                    </a:lnB>
                    <a:noFill/>
                  </a:tcPr>
                </a:tc>
                <a:extLst>
                  <a:ext uri="{0D108BD9-81ED-4DB2-BD59-A6C34878D82A}">
                    <a16:rowId xmlns:a16="http://schemas.microsoft.com/office/drawing/2014/main" val="2294426219"/>
                  </a:ext>
                </a:extLst>
              </a:tr>
            </a:tbl>
          </a:graphicData>
        </a:graphic>
      </p:graphicFrame>
      <p:sp>
        <p:nvSpPr>
          <p:cNvPr id="3" name="Slide Number Placeholder 2">
            <a:extLst>
              <a:ext uri="{FF2B5EF4-FFF2-40B4-BE49-F238E27FC236}">
                <a16:creationId xmlns:a16="http://schemas.microsoft.com/office/drawing/2014/main" id="{9E1C7973-6A9F-468E-8767-B70DADC1C71A}"/>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8</a:t>
            </a:fld>
            <a:r>
              <a:rPr lang="en-US" altLang="en-US" dirty="0"/>
              <a:t> </a:t>
            </a:r>
          </a:p>
        </p:txBody>
      </p:sp>
    </p:spTree>
    <p:extLst>
      <p:ext uri="{BB962C8B-B14F-4D97-AF65-F5344CB8AC3E}">
        <p14:creationId xmlns:p14="http://schemas.microsoft.com/office/powerpoint/2010/main" val="1341017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4432" y="346927"/>
            <a:ext cx="7639707" cy="614320"/>
          </a:xfrm>
        </p:spPr>
        <p:txBody>
          <a:bodyPr/>
          <a:lstStyle/>
          <a:p>
            <a:pPr algn="ctr"/>
            <a:r>
              <a:rPr lang="en-US" dirty="0"/>
              <a:t>OLYMPIC COLLEGE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4188522"/>
              </p:ext>
            </p:extLst>
          </p:nvPr>
        </p:nvGraphicFramePr>
        <p:xfrm>
          <a:off x="924432" y="1130111"/>
          <a:ext cx="7411960" cy="4173751"/>
        </p:xfrm>
        <a:graphic>
          <a:graphicData uri="http://schemas.openxmlformats.org/drawingml/2006/table">
            <a:tbl>
              <a:tblPr/>
              <a:tblGrid>
                <a:gridCol w="2520973">
                  <a:extLst>
                    <a:ext uri="{9D8B030D-6E8A-4147-A177-3AD203B41FA5}">
                      <a16:colId xmlns:a16="http://schemas.microsoft.com/office/drawing/2014/main" val="1719524338"/>
                    </a:ext>
                  </a:extLst>
                </a:gridCol>
                <a:gridCol w="1343512">
                  <a:extLst>
                    <a:ext uri="{9D8B030D-6E8A-4147-A177-3AD203B41FA5}">
                      <a16:colId xmlns:a16="http://schemas.microsoft.com/office/drawing/2014/main" val="3354666195"/>
                    </a:ext>
                  </a:extLst>
                </a:gridCol>
                <a:gridCol w="1343512">
                  <a:extLst>
                    <a:ext uri="{9D8B030D-6E8A-4147-A177-3AD203B41FA5}">
                      <a16:colId xmlns:a16="http://schemas.microsoft.com/office/drawing/2014/main" val="1572007671"/>
                    </a:ext>
                  </a:extLst>
                </a:gridCol>
                <a:gridCol w="2203963">
                  <a:extLst>
                    <a:ext uri="{9D8B030D-6E8A-4147-A177-3AD203B41FA5}">
                      <a16:colId xmlns:a16="http://schemas.microsoft.com/office/drawing/2014/main" val="4253395325"/>
                    </a:ext>
                  </a:extLst>
                </a:gridCol>
              </a:tblGrid>
              <a:tr h="609601">
                <a:tc>
                  <a:txBody>
                    <a:bodyPr/>
                    <a:lstStyle/>
                    <a:p>
                      <a:pPr marL="0" indent="115888" rtl="0" fontAlgn="b"/>
                      <a:r>
                        <a:rPr lang="en-US" b="1" dirty="0">
                          <a:effectLst/>
                          <a:latin typeface="Roboto"/>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Completion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1" dirty="0">
                          <a:effectLst/>
                          <a:latin typeface="Roboto"/>
                        </a:rPr>
                        <a:t>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47242">
                <a:tc>
                  <a:txBody>
                    <a:bodyPr/>
                    <a:lstStyle/>
                    <a:p>
                      <a:pPr marL="0" indent="115888" algn="l" rtl="0" fontAlgn="ctr"/>
                      <a:r>
                        <a:rPr lang="en-US" sz="2000" b="0" dirty="0">
                          <a:solidFill>
                            <a:srgbClr val="17304C"/>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2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chemeClr val="bg1"/>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573791922"/>
                  </a:ext>
                </a:extLst>
              </a:tr>
              <a:tr h="502818">
                <a:tc>
                  <a:txBody>
                    <a:bodyPr/>
                    <a:lstStyle/>
                    <a:p>
                      <a:pPr marL="0" indent="115888" algn="l" rtl="0" fontAlgn="ctr"/>
                      <a:r>
                        <a:rPr lang="en-US" sz="2000" b="0" dirty="0">
                          <a:solidFill>
                            <a:srgbClr val="17304C"/>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0 of 2</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12853875"/>
                  </a:ext>
                </a:extLst>
              </a:tr>
              <a:tr h="502818">
                <a:tc>
                  <a:txBody>
                    <a:bodyPr/>
                    <a:lstStyle/>
                    <a:p>
                      <a:pPr marL="0" indent="115888" algn="l" rtl="0" fontAlgn="ctr"/>
                      <a:r>
                        <a:rPr lang="en-US" sz="2000" b="0" dirty="0">
                          <a:solidFill>
                            <a:srgbClr val="17304C"/>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1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322822287"/>
                  </a:ext>
                </a:extLst>
              </a:tr>
              <a:tr h="502818">
                <a:tc>
                  <a:txBody>
                    <a:bodyPr/>
                    <a:lstStyle/>
                    <a:p>
                      <a:pPr marL="0" indent="115888" algn="l" rtl="0" fontAlgn="ctr"/>
                      <a:r>
                        <a:rPr lang="en-US" sz="2000" b="0" dirty="0">
                          <a:solidFill>
                            <a:srgbClr val="17304C"/>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1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77471429"/>
                  </a:ext>
                </a:extLst>
              </a:tr>
              <a:tr h="502818">
                <a:tc>
                  <a:txBody>
                    <a:bodyPr/>
                    <a:lstStyle/>
                    <a:p>
                      <a:pPr marL="0" indent="115888" algn="l" rtl="0" fontAlgn="ctr"/>
                      <a:r>
                        <a:rPr lang="en-US" sz="2000" b="0" dirty="0">
                          <a:solidFill>
                            <a:srgbClr val="17304C"/>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4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Complete</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chemeClr val="bg1"/>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146931779"/>
                  </a:ext>
                </a:extLst>
              </a:tr>
              <a:tr h="502818">
                <a:tc>
                  <a:txBody>
                    <a:bodyPr/>
                    <a:lstStyle/>
                    <a:p>
                      <a:pPr marL="0" indent="115888" algn="l" rtl="0" fontAlgn="ctr"/>
                      <a:r>
                        <a:rPr lang="en-US" sz="2000" b="0" dirty="0">
                          <a:solidFill>
                            <a:srgbClr val="17304C"/>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1 of 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ctr"/>
                      <a:r>
                        <a:rPr lang="en-US" b="0" dirty="0">
                          <a:solidFill>
                            <a:srgbClr val="17304C"/>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80800126"/>
                  </a:ext>
                </a:extLst>
              </a:tr>
              <a:tr h="502818">
                <a:tc>
                  <a:txBody>
                    <a:bodyPr/>
                    <a:lstStyle/>
                    <a:p>
                      <a:pPr marL="0" indent="115888" algn="l" rtl="0" fontAlgn="ctr"/>
                      <a:r>
                        <a:rPr lang="en-US" sz="2000" b="0" dirty="0">
                          <a:solidFill>
                            <a:srgbClr val="17304C"/>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17304C"/>
                          </a:solidFill>
                          <a:effectLst/>
                          <a:latin typeface="Roboto"/>
                        </a:rPr>
                        <a:t>5 of 6</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endParaRPr lang="en-US" b="0" dirty="0">
                        <a:solidFill>
                          <a:srgbClr val="17304C"/>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ctr"/>
                      <a:r>
                        <a:rPr lang="en-US" b="0" dirty="0">
                          <a:solidFill>
                            <a:srgbClr val="0000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74805109"/>
                  </a:ext>
                </a:extLst>
              </a:tr>
            </a:tbl>
          </a:graphicData>
        </a:graphic>
      </p:graphicFrame>
      <p:sp>
        <p:nvSpPr>
          <p:cNvPr id="7" name="TextBox 6"/>
          <p:cNvSpPr txBox="1"/>
          <p:nvPr/>
        </p:nvSpPr>
        <p:spPr>
          <a:xfrm>
            <a:off x="857932" y="5543223"/>
            <a:ext cx="6115436" cy="369332"/>
          </a:xfrm>
          <a:prstGeom prst="rect">
            <a:avLst/>
          </a:prstGeom>
          <a:noFill/>
        </p:spPr>
        <p:txBody>
          <a:bodyPr wrap="square" rtlCol="0">
            <a:spAutoFit/>
          </a:bodyPr>
          <a:lstStyle/>
          <a:p>
            <a:r>
              <a:rPr lang="en-US" i="1" dirty="0">
                <a:latin typeface="+mj-lt"/>
              </a:rPr>
              <a:t>Comments and Mitigation, refer to slide #10</a:t>
            </a:r>
            <a:r>
              <a:rPr lang="en-US" dirty="0">
                <a:latin typeface="+mj-lt"/>
              </a:rPr>
              <a:t>.  </a:t>
            </a:r>
          </a:p>
        </p:txBody>
      </p:sp>
      <p:sp>
        <p:nvSpPr>
          <p:cNvPr id="2" name="Slide Number Placeholder 1">
            <a:extLst>
              <a:ext uri="{FF2B5EF4-FFF2-40B4-BE49-F238E27FC236}">
                <a16:creationId xmlns:a16="http://schemas.microsoft.com/office/drawing/2014/main" id="{9E51F66D-D72A-41D4-8E49-0273DAFB2ACD}"/>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9</a:t>
            </a:fld>
            <a:r>
              <a:rPr lang="en-US" altLang="en-US" dirty="0"/>
              <a:t> </a:t>
            </a:r>
          </a:p>
        </p:txBody>
      </p:sp>
      <p:graphicFrame>
        <p:nvGraphicFramePr>
          <p:cNvPr id="8" name="Table 7">
            <a:extLst>
              <a:ext uri="{FF2B5EF4-FFF2-40B4-BE49-F238E27FC236}">
                <a16:creationId xmlns:a16="http://schemas.microsoft.com/office/drawing/2014/main" id="{E04703EC-6DF1-4700-A2C2-32736E35B9A4}"/>
              </a:ext>
            </a:extLst>
          </p:cNvPr>
          <p:cNvGraphicFramePr>
            <a:graphicFrameLocks noGrp="1"/>
          </p:cNvGraphicFramePr>
          <p:nvPr>
            <p:extLst>
              <p:ext uri="{D42A27DB-BD31-4B8C-83A1-F6EECF244321}">
                <p14:modId xmlns:p14="http://schemas.microsoft.com/office/powerpoint/2010/main" val="2919484778"/>
              </p:ext>
            </p:extLst>
          </p:nvPr>
        </p:nvGraphicFramePr>
        <p:xfrm>
          <a:off x="924432" y="5924623"/>
          <a:ext cx="4827616" cy="701040"/>
        </p:xfrm>
        <a:graphic>
          <a:graphicData uri="http://schemas.openxmlformats.org/drawingml/2006/table">
            <a:tbl>
              <a:tblPr/>
              <a:tblGrid>
                <a:gridCol w="225899">
                  <a:extLst>
                    <a:ext uri="{9D8B030D-6E8A-4147-A177-3AD203B41FA5}">
                      <a16:colId xmlns:a16="http://schemas.microsoft.com/office/drawing/2014/main" val="3978457557"/>
                    </a:ext>
                  </a:extLst>
                </a:gridCol>
                <a:gridCol w="4601717">
                  <a:extLst>
                    <a:ext uri="{9D8B030D-6E8A-4147-A177-3AD203B41FA5}">
                      <a16:colId xmlns:a16="http://schemas.microsoft.com/office/drawing/2014/main" val="3272340738"/>
                    </a:ext>
                  </a:extLst>
                </a:gridCol>
              </a:tblGrid>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endParaRPr lang="en-US" sz="900" dirty="0">
                        <a:effectLst/>
                      </a:endParaRP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9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4071461296"/>
      </p:ext>
    </p:extLst>
  </p:cSld>
  <p:clrMapOvr>
    <a:masterClrMapping/>
  </p:clrMapOvr>
</p:sld>
</file>

<file path=ppt/theme/theme1.xml><?xml version="1.0" encoding="utf-8"?>
<a:theme xmlns:a="http://schemas.openxmlformats.org/drawingml/2006/main" name="ctcLink 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withblankslide" id="{9E170CF2-4B44-4251-AAC2-8262D2C1B5BE}" vid="{8BACAC9D-F4BA-465D-AF11-DCD48AB67000}"/>
    </a:ext>
  </a:extLst>
</a:theme>
</file>

<file path=ppt/theme/theme2.xml><?xml version="1.0" encoding="utf-8"?>
<a:theme xmlns:a="http://schemas.openxmlformats.org/drawingml/2006/main" name="1_ctcLink 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withblankslide" id="{9E170CF2-4B44-4251-AAC2-8262D2C1B5BE}" vid="{8BACAC9D-F4BA-465D-AF11-DCD48AB6700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Z7X6SQ3F62JH-64-58</_dlc_DocId>
    <_dlc_DocIdUrl xmlns="dbb9891f-5342-44b3-9004-2472729e727f">
      <Url>https://portal.sbctc.edu/sites/Intranet/publications/_layouts/15/DocIdRedir.aspx?ID=Z7X6SQ3F62JH-64-58</Url>
      <Description>Z7X6SQ3F62JH-64-58</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46ED858-9350-48FE-ADC8-EAAF6E362ED9}">
  <ds:schemaRefs>
    <ds:schemaRef ds:uri="http://schemas.microsoft.com/sharepoint/v3/contenttype/forms"/>
  </ds:schemaRefs>
</ds:datastoreItem>
</file>

<file path=customXml/itemProps2.xml><?xml version="1.0" encoding="utf-8"?>
<ds:datastoreItem xmlns:ds="http://schemas.openxmlformats.org/officeDocument/2006/customXml" ds:itemID="{36A97EFB-51D6-4625-BC5B-9FEE34F7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CA586E-AEBD-4B20-9827-EAD32C0DDEE7}">
  <ds:schemaRefs>
    <ds:schemaRef ds:uri="http://schemas.microsoft.com/office/2006/documentManagement/types"/>
    <ds:schemaRef ds:uri="http://purl.org/dc/elements/1.1/"/>
    <ds:schemaRef ds:uri="http://schemas.microsoft.com/sharepoint/v3"/>
    <ds:schemaRef ds:uri="http://schemas.microsoft.com/sharepoint/v4"/>
    <ds:schemaRef ds:uri="http://schemas.microsoft.com/office/2006/metadata/properties"/>
    <ds:schemaRef ds:uri="http://schemas.microsoft.com/office/infopath/2007/PartnerControls"/>
    <ds:schemaRef ds:uri="686bc730-dfb5-4557-ac43-64e2aeb71117"/>
    <ds:schemaRef ds:uri="http://schemas.openxmlformats.org/package/2006/metadata/core-properties"/>
    <ds:schemaRef ds:uri="http://www.w3.org/XML/1998/namespace"/>
    <ds:schemaRef ds:uri="dbb9891f-5342-44b3-9004-2472729e727f"/>
    <ds:schemaRef ds:uri="http://purl.org/dc/dcmitype/"/>
    <ds:schemaRef ds:uri="http://purl.org/dc/terms/"/>
  </ds:schemaRefs>
</ds:datastoreItem>
</file>

<file path=customXml/itemProps4.xml><?xml version="1.0" encoding="utf-8"?>
<ds:datastoreItem xmlns:ds="http://schemas.openxmlformats.org/officeDocument/2006/customXml" ds:itemID="{CAEC5022-984A-475E-A75B-CDBC86707EB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69414</TotalTime>
  <Words>4151</Words>
  <Application>Microsoft Office PowerPoint</Application>
  <PresentationFormat>On-screen Show (4:3)</PresentationFormat>
  <Paragraphs>691</Paragraphs>
  <Slides>24</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24</vt:i4>
      </vt:variant>
    </vt:vector>
  </HeadingPairs>
  <TitlesOfParts>
    <vt:vector size="33" baseType="lpstr">
      <vt:lpstr>Arial</vt:lpstr>
      <vt:lpstr>Calibri</vt:lpstr>
      <vt:lpstr>Franklin Gothic Book</vt:lpstr>
      <vt:lpstr>Franklin Gothic Medium</vt:lpstr>
      <vt:lpstr>Roboto</vt:lpstr>
      <vt:lpstr>Times New Roman</vt:lpstr>
      <vt:lpstr>Wingdings</vt:lpstr>
      <vt:lpstr>ctcLink Powerpoint Template</vt:lpstr>
      <vt:lpstr>1_ctcLink Powerpoint Template</vt:lpstr>
      <vt:lpstr>DG3 gate 5: college readiness </vt:lpstr>
      <vt:lpstr>PowerPoint Presentation</vt:lpstr>
      <vt:lpstr>DG3 readiness ASSESSMENT development</vt:lpstr>
      <vt:lpstr>DG3 College readiness SUMMARY </vt:lpstr>
      <vt:lpstr>Cascadia COLLEGE</vt:lpstr>
      <vt:lpstr>PowerPoint Presentation</vt:lpstr>
      <vt:lpstr>Lower columbia COLLEGE</vt:lpstr>
      <vt:lpstr>PowerPoint Presentation</vt:lpstr>
      <vt:lpstr>OLYMPIC COLLEGE</vt:lpstr>
      <vt:lpstr>PowerPoint Presentation</vt:lpstr>
      <vt:lpstr>PENINSULA COLLEGE</vt:lpstr>
      <vt:lpstr>PowerPoint Presentation</vt:lpstr>
      <vt:lpstr>pierce COLLEGE district</vt:lpstr>
      <vt:lpstr>PowerPoint Presentation</vt:lpstr>
      <vt:lpstr>Ctclink project readiness &amp; Concerns </vt:lpstr>
      <vt:lpstr>ctclink &amp; College readiness SUMMARY </vt:lpstr>
      <vt:lpstr>Assumptions</vt:lpstr>
      <vt:lpstr>PowerPoint Presentation</vt:lpstr>
      <vt:lpstr>PowerPoint Presentation</vt:lpstr>
      <vt:lpstr>PowerPoint Presentation</vt:lpstr>
      <vt:lpstr>Deployment group risks/impacts</vt:lpstr>
      <vt:lpstr>College go-live preference</vt:lpstr>
      <vt:lpstr>Steering Committee Motions &amp; Recommendations </vt:lpstr>
      <vt:lpstr>MEETING CLOSURE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Steering Committee Presentation, Sept. 10, 2019</dc:title>
  <dc:subject>Steering Committee PowerPoint Presentation, Sept. 10, 2019</dc:subject>
  <dc:creator>Janelle Runyon;Christy Campbell</dc:creator>
  <cp:lastModifiedBy>Janelle Runyon</cp:lastModifiedBy>
  <cp:revision>533</cp:revision>
  <cp:lastPrinted>2020-02-11T00:49:45Z</cp:lastPrinted>
  <dcterms:created xsi:type="dcterms:W3CDTF">2018-05-14T23:14:43Z</dcterms:created>
  <dcterms:modified xsi:type="dcterms:W3CDTF">2020-02-12T01:40:05Z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