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36" r:id="rId5"/>
  </p:sldMasterIdLst>
  <p:notesMasterIdLst>
    <p:notesMasterId r:id="rId27"/>
  </p:notesMasterIdLst>
  <p:handoutMasterIdLst>
    <p:handoutMasterId r:id="rId28"/>
  </p:handoutMasterIdLst>
  <p:sldIdLst>
    <p:sldId id="586" r:id="rId6"/>
    <p:sldId id="630" r:id="rId7"/>
    <p:sldId id="601" r:id="rId8"/>
    <p:sldId id="587" r:id="rId9"/>
    <p:sldId id="621" r:id="rId10"/>
    <p:sldId id="602" r:id="rId11"/>
    <p:sldId id="624" r:id="rId12"/>
    <p:sldId id="603" r:id="rId13"/>
    <p:sldId id="623" r:id="rId14"/>
    <p:sldId id="628" r:id="rId15"/>
    <p:sldId id="634" r:id="rId16"/>
    <p:sldId id="632" r:id="rId17"/>
    <p:sldId id="622" r:id="rId18"/>
    <p:sldId id="588" r:id="rId19"/>
    <p:sldId id="604" r:id="rId20"/>
    <p:sldId id="605" r:id="rId21"/>
    <p:sldId id="609" r:id="rId22"/>
    <p:sldId id="614" r:id="rId23"/>
    <p:sldId id="616" r:id="rId24"/>
    <p:sldId id="620" r:id="rId25"/>
    <p:sldId id="629" r:id="rId26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ty Campbell" initials="CC" lastIdx="1" clrIdx="0">
    <p:extLst>
      <p:ext uri="{19B8F6BF-5375-455C-9EA6-DF929625EA0E}">
        <p15:presenceInfo xmlns:p15="http://schemas.microsoft.com/office/powerpoint/2012/main" userId="S-1-5-21-2162954678-3364338229-3037977907-853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FF"/>
    <a:srgbClr val="FFA219"/>
    <a:srgbClr val="FFAC33"/>
    <a:srgbClr val="FFA725"/>
    <a:srgbClr val="00DA63"/>
    <a:srgbClr val="00E266"/>
    <a:srgbClr val="C6D9F0"/>
    <a:srgbClr val="009900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5" autoAdjust="0"/>
    <p:restoredTop sz="87469" autoAdjust="0"/>
  </p:normalViewPr>
  <p:slideViewPr>
    <p:cSldViewPr snapToGrid="0">
      <p:cViewPr varScale="1">
        <p:scale>
          <a:sx n="90" d="100"/>
          <a:sy n="90" d="100"/>
        </p:scale>
        <p:origin x="1734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324"/>
    </p:cViewPr>
  </p:sorterViewPr>
  <p:notesViewPr>
    <p:cSldViewPr snapToGrid="0">
      <p:cViewPr varScale="1">
        <p:scale>
          <a:sx n="69" d="100"/>
          <a:sy n="69" d="100"/>
        </p:scale>
        <p:origin x="326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DA7D8E9-3331-4291-9F17-3FF41B935400}" type="datetimeFigureOut">
              <a:rPr lang="en-US" smtClean="0"/>
              <a:t>2/19/2020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D60C177-458E-4ECB-97EC-7EDCBA19DA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93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A6DBB64-96D6-42B0-8680-D8E44BBF474E}" type="datetimeFigureOut">
              <a:rPr lang="en-US" smtClean="0"/>
              <a:t>2/19/2020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7384A02-D147-49A8-A06D-A5C08FF690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694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 Triangle Patter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78"/>
          <a:stretch/>
        </p:blipFill>
        <p:spPr>
          <a:xfrm>
            <a:off x="2317813" y="0"/>
            <a:ext cx="6829477" cy="3749964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69888" y="3863685"/>
            <a:ext cx="8336975" cy="999259"/>
          </a:xfrm>
          <a:prstGeom prst="rect">
            <a:avLst/>
          </a:prstGeom>
        </p:spPr>
        <p:txBody>
          <a:bodyPr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Title slide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0608" y="4976665"/>
            <a:ext cx="8388928" cy="67901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500" b="0" i="0" baseline="0">
                <a:solidFill>
                  <a:srgbClr val="003764"/>
                </a:solidFill>
                <a:latin typeface="+mj-lt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/>
              <a:t>Subheading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69888" y="5769402"/>
            <a:ext cx="4614862" cy="758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rgbClr val="003764"/>
                </a:solidFill>
              </a:defRPr>
            </a:lvl1pPr>
          </a:lstStyle>
          <a:p>
            <a:pPr lvl="0"/>
            <a:r>
              <a:rPr lang="en-US" dirty="0"/>
              <a:t>Presenter(s)</a:t>
            </a:r>
            <a:br>
              <a:rPr lang="en-US" dirty="0"/>
            </a:br>
            <a:r>
              <a:rPr lang="en-US" dirty="0"/>
              <a:t>Month Day, Year</a:t>
            </a:r>
          </a:p>
        </p:txBody>
      </p:sp>
    </p:spTree>
    <p:extLst>
      <p:ext uri="{BB962C8B-B14F-4D97-AF65-F5344CB8AC3E}">
        <p14:creationId xmlns:p14="http://schemas.microsoft.com/office/powerpoint/2010/main" val="4188625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5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0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rgbClr val="003764"/>
                </a:solidFill>
              </a:defRPr>
            </a:lvl1pPr>
            <a:lvl2pPr marL="3428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Rectangle 14" descr="Yellow sidebar"/>
          <p:cNvSpPr/>
          <p:nvPr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9CEEFE78-C8D0-4C9C-B921-939F5387A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06245" y="6483926"/>
            <a:ext cx="467590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pPr>
              <a:defRPr/>
            </a:pPr>
            <a:fld id="{A0548EF2-EA9B-4634-B53D-DC4EC5D1B8C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58380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 descr="Yellow sidebar"/>
          <p:cNvSpPr/>
          <p:nvPr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19540" y="294198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19540" y="1174172"/>
            <a:ext cx="8336975" cy="49668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DAAA116C-242C-443B-A163-E8CF9F7F4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06245" y="6483926"/>
            <a:ext cx="467590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pPr>
              <a:defRPr/>
            </a:pPr>
            <a:fld id="{A0548EF2-EA9B-4634-B53D-DC4EC5D1B8C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618780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476958"/>
            <a:ext cx="7886700" cy="611619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Final Slide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2265367"/>
            <a:ext cx="7886700" cy="3428855"/>
          </a:xfrm>
          <a:prstGeom prst="rect">
            <a:avLst/>
          </a:prstGeom>
        </p:spPr>
        <p:txBody>
          <a:bodyPr/>
          <a:lstStyle>
            <a:lvl1pPr marL="457200" marR="0" indent="-457200" algn="l" defTabSz="685766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baseline="0">
                <a:solidFill>
                  <a:srgbClr val="003764"/>
                </a:solidFill>
              </a:defRPr>
            </a:lvl1pPr>
            <a:lvl2pPr marL="342884" indent="0">
              <a:buNone/>
              <a:defRPr>
                <a:solidFill>
                  <a:srgbClr val="003764"/>
                </a:solidFill>
              </a:defRPr>
            </a:lvl2pPr>
          </a:lstStyle>
          <a:p>
            <a:pPr marL="0" marR="0" lvl="0" indent="0" algn="l" defTabSz="685766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Always use a Final Slide in order to include the Creative Commons footer language in the presentation.</a:t>
            </a:r>
            <a:br>
              <a:rPr lang="en-US" dirty="0"/>
            </a:br>
            <a:r>
              <a:rPr lang="en-US" dirty="0"/>
              <a:t>Ideas for the slide: Contact information; “Thank you;” “Questions?”</a:t>
            </a:r>
          </a:p>
        </p:txBody>
      </p:sp>
      <p:pic>
        <p:nvPicPr>
          <p:cNvPr id="14" name="Picture 13" descr="CC. Creative Commons license, attribution alone">
            <a:extLst>
              <a:ext uri="{FF2B5EF4-FFF2-40B4-BE49-F238E27FC236}">
                <a16:creationId xmlns:a16="http://schemas.microsoft.com/office/drawing/2014/main" id="{55C0BD8F-0D00-4252-96EA-53CD706830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8650" y="6399147"/>
            <a:ext cx="835224" cy="29873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D9A014E-7345-4161-B6F8-70E7EA234759}"/>
              </a:ext>
            </a:extLst>
          </p:cNvPr>
          <p:cNvSpPr txBox="1"/>
          <p:nvPr/>
        </p:nvSpPr>
        <p:spPr>
          <a:xfrm>
            <a:off x="1454322" y="6445499"/>
            <a:ext cx="3784962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0" i="1" kern="120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Except where otherwise noted, this work is licensed under </a:t>
            </a:r>
            <a:r>
              <a:rPr lang="en-US" sz="750" b="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CC BY 4.0</a:t>
            </a:r>
            <a:r>
              <a:rPr lang="en-US" sz="750" b="0" i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.</a:t>
            </a:r>
          </a:p>
        </p:txBody>
      </p:sp>
      <p:sp>
        <p:nvSpPr>
          <p:cNvPr id="13" name="Rectangle 12" descr="Yellow sidebar"/>
          <p:cNvSpPr/>
          <p:nvPr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6DD73E45-29BE-45A7-83B8-D34BC5185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06245" y="6483926"/>
            <a:ext cx="467590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pPr>
              <a:defRPr/>
            </a:pPr>
            <a:fld id="{A0548EF2-EA9B-4634-B53D-DC4EC5D1B8C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196870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19540" y="294198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19540" y="1174172"/>
            <a:ext cx="8336975" cy="49668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1AC071D1-F2C4-4003-9250-AB31648B5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06245" y="6483926"/>
            <a:ext cx="467590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pPr>
              <a:defRPr/>
            </a:pPr>
            <a:fld id="{A0548EF2-EA9B-4634-B53D-DC4EC5D1B8C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49669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ommunity and Technical Colleges. Washington State Board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6860" y="1549936"/>
            <a:ext cx="8336975" cy="79707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36860" y="2415155"/>
            <a:ext cx="8336975" cy="37570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06245" y="6483926"/>
            <a:ext cx="467590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pPr>
              <a:defRPr/>
            </a:pPr>
            <a:fld id="{A0548EF2-EA9B-4634-B53D-DC4EC5D1B8C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411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82468" y="1709744"/>
            <a:ext cx="8270588" cy="2852737"/>
          </a:xfrm>
          <a:prstGeom prst="rect">
            <a:avLst/>
          </a:prstGeom>
        </p:spPr>
        <p:txBody>
          <a:bodyPr anchor="b"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582468" y="4589469"/>
            <a:ext cx="8270588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3764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Rectangle 11" descr="Yellow sidebar"/>
          <p:cNvSpPr/>
          <p:nvPr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F8C50275-4C8B-4C12-B5F1-136D97A2B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5466" y="6483926"/>
            <a:ext cx="467590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pPr>
              <a:defRPr/>
            </a:pPr>
            <a:fld id="{A0548EF2-EA9B-4634-B53D-DC4EC5D1B8C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6286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Community and Technical Colleges. Washington State Board.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22561" y="1462241"/>
            <a:ext cx="8534403" cy="71985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>
          <a:xfrm>
            <a:off x="422561" y="2400300"/>
            <a:ext cx="4014357" cy="39693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3"/>
          <p:cNvSpPr>
            <a:spLocks noGrp="1"/>
          </p:cNvSpPr>
          <p:nvPr>
            <p:ph sz="half" idx="2"/>
          </p:nvPr>
        </p:nvSpPr>
        <p:spPr>
          <a:xfrm>
            <a:off x="4759271" y="2400304"/>
            <a:ext cx="4197693" cy="39693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3463854F-CAA1-41C8-A573-DADF35FF7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06245" y="6483926"/>
            <a:ext cx="467590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pPr>
              <a:defRPr/>
            </a:pPr>
            <a:fld id="{A0548EF2-EA9B-4634-B53D-DC4EC5D1B8C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33155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ommunity and Technical Colleges. Washington State Board.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3" name="Picture 12" descr="Header triangles patter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4063"/>
            <a:ext cx="4067706" cy="1481791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507276" y="1485854"/>
            <a:ext cx="8335388" cy="736311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507278" y="2385434"/>
            <a:ext cx="4002378" cy="5248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>
          <a:xfrm>
            <a:off x="507278" y="3003840"/>
            <a:ext cx="4002378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0207" y="2385430"/>
            <a:ext cx="4052457" cy="52489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Content Placeholder 5"/>
          <p:cNvSpPr>
            <a:spLocks noGrp="1"/>
          </p:cNvSpPr>
          <p:nvPr>
            <p:ph sz="quarter" idx="4"/>
          </p:nvPr>
        </p:nvSpPr>
        <p:spPr>
          <a:xfrm>
            <a:off x="4790207" y="3003840"/>
            <a:ext cx="4052457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Rectangle 13" descr="Yellow sidebar"/>
          <p:cNvSpPr/>
          <p:nvPr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  <p:sp>
        <p:nvSpPr>
          <p:cNvPr id="25" name="Slide Number Placeholder 5">
            <a:extLst>
              <a:ext uri="{FF2B5EF4-FFF2-40B4-BE49-F238E27FC236}">
                <a16:creationId xmlns:a16="http://schemas.microsoft.com/office/drawing/2014/main" id="{55EAFC1E-4429-451F-A6D3-EA5CDA5E6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06245" y="6483926"/>
            <a:ext cx="467590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pPr>
              <a:defRPr/>
            </a:pPr>
            <a:fld id="{A0548EF2-EA9B-4634-B53D-DC4EC5D1B8C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55509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9" name="Picture 8" descr="Header triangles patter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40327" y="1457982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 10" descr="Yellow sidebar"/>
          <p:cNvSpPr/>
          <p:nvPr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278655F2-7F98-4BC6-8AAB-6979A3C75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06245" y="6483926"/>
            <a:ext cx="467590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pPr>
              <a:defRPr/>
            </a:pPr>
            <a:fld id="{A0548EF2-EA9B-4634-B53D-DC4EC5D1B8C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11055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ommunity and Technical Colleges. Washington State Board.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0" name="Picture 9" descr="Header triangles patter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8" name="Rectangle 7" descr="Yellow sidebar"/>
          <p:cNvSpPr/>
          <p:nvPr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60AB6978-00DE-4790-8145-42159CB1B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06245" y="6483926"/>
            <a:ext cx="467590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pPr>
              <a:defRPr/>
            </a:pPr>
            <a:fld id="{A0548EF2-EA9B-4634-B53D-DC4EC5D1B8C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7560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86494" y="1385541"/>
            <a:ext cx="3160715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494" y="2888673"/>
            <a:ext cx="3160715" cy="34923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3863540" y="1569027"/>
            <a:ext cx="5041469" cy="4812024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F7AD4569-F986-4F3F-B0DD-6CCDC31D9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06245" y="6483926"/>
            <a:ext cx="467590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pPr>
              <a:defRPr/>
            </a:pPr>
            <a:fld id="{A0548EF2-EA9B-4634-B53D-DC4EC5D1B8C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31263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03370" y="1385541"/>
            <a:ext cx="3358139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03370" y="2888673"/>
            <a:ext cx="3358139" cy="35428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024047" y="1569026"/>
            <a:ext cx="4839398" cy="4862477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928706EB-52D0-4646-9219-70EA545AE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06245" y="6483926"/>
            <a:ext cx="467590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pPr>
              <a:defRPr/>
            </a:pPr>
            <a:fld id="{A0548EF2-EA9B-4634-B53D-DC4EC5D1B8C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68511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1414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  <p:sldLayoutId id="2147483948" r:id="rId12"/>
    <p:sldLayoutId id="2147483962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Relationship Id="rId4" Type="http://schemas.openxmlformats.org/officeDocument/2006/relationships/hyperlink" Target="http://www.nicabm.com/trauma2013/trauma2013-post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39CAF-F2AB-4C56-BB94-7BB023C57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512" y="4047372"/>
            <a:ext cx="8336975" cy="619269"/>
          </a:xfrm>
        </p:spPr>
        <p:txBody>
          <a:bodyPr anchor="t"/>
          <a:lstStyle/>
          <a:p>
            <a:r>
              <a:rPr lang="en-US" sz="4000" dirty="0"/>
              <a:t>DG3 gate 5: college readiness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B612F2-0AB8-48BB-A80E-03E7DD689D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9358" y="4666641"/>
            <a:ext cx="8362449" cy="548155"/>
          </a:xfrm>
        </p:spPr>
        <p:txBody>
          <a:bodyPr/>
          <a:lstStyle/>
          <a:p>
            <a:r>
              <a:rPr lang="en-US" sz="2400" dirty="0"/>
              <a:t>DISCUSSION &amp; APPROVAL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986E81-AE50-4EF8-ADCD-D2EEBE7F128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39358" y="5360000"/>
            <a:ext cx="7466702" cy="1055314"/>
          </a:xfrm>
        </p:spPr>
        <p:txBody>
          <a:bodyPr anchor="t"/>
          <a:lstStyle/>
          <a:p>
            <a:r>
              <a:rPr lang="en-US" dirty="0"/>
              <a:t>ctcLink Steering Committee</a:t>
            </a:r>
          </a:p>
          <a:p>
            <a:r>
              <a:rPr lang="en-US" dirty="0"/>
              <a:t>February 18, 2020</a:t>
            </a:r>
          </a:p>
        </p:txBody>
      </p:sp>
    </p:spTree>
    <p:extLst>
      <p:ext uri="{BB962C8B-B14F-4D97-AF65-F5344CB8AC3E}">
        <p14:creationId xmlns:p14="http://schemas.microsoft.com/office/powerpoint/2010/main" val="17525884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1726064"/>
            <a:ext cx="8258693" cy="593324"/>
          </a:xfrm>
        </p:spPr>
        <p:txBody>
          <a:bodyPr/>
          <a:lstStyle/>
          <a:p>
            <a:pPr algn="ctr"/>
            <a:r>
              <a:rPr lang="en-US" sz="3200" dirty="0"/>
              <a:t>additional perspective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sz="3200" dirty="0"/>
            </a:br>
            <a:r>
              <a:rPr lang="en-US" dirty="0"/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446E05-A1CA-4D25-BC6F-17844284B0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026" y="2523134"/>
            <a:ext cx="7599220" cy="3757046"/>
          </a:xfrm>
        </p:spPr>
        <p:txBody>
          <a:bodyPr/>
          <a:lstStyle/>
          <a:p>
            <a:r>
              <a:rPr lang="en-US" sz="3200" dirty="0"/>
              <a:t>SBCTC Agency/Support </a:t>
            </a:r>
          </a:p>
          <a:p>
            <a:r>
              <a:rPr lang="en-US" sz="3200" dirty="0"/>
              <a:t>Quality Assurance (Moran Technology Consulting)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F37F11-B9C4-43BB-90D9-698A00002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548EF2-EA9B-4634-B53D-DC4EC5D1B8C0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575351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9999" y="346836"/>
            <a:ext cx="7639707" cy="915035"/>
          </a:xfrm>
        </p:spPr>
        <p:txBody>
          <a:bodyPr/>
          <a:lstStyle/>
          <a:p>
            <a:pPr algn="ctr"/>
            <a:r>
              <a:rPr lang="en-US" sz="3200" dirty="0"/>
              <a:t>SBCTC agency/Support </a:t>
            </a:r>
            <a:br>
              <a:rPr lang="en-US" sz="3200" dirty="0"/>
            </a:br>
            <a:r>
              <a:rPr lang="en-US" sz="3200" dirty="0"/>
              <a:t>DG3-a go-live readiness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9453748"/>
              </p:ext>
            </p:extLst>
          </p:nvPr>
        </p:nvGraphicFramePr>
        <p:xfrm>
          <a:off x="939547" y="1486727"/>
          <a:ext cx="7264905" cy="4678375"/>
        </p:xfrm>
        <a:graphic>
          <a:graphicData uri="http://schemas.openxmlformats.org/drawingml/2006/table">
            <a:tbl>
              <a:tblPr/>
              <a:tblGrid>
                <a:gridCol w="4785937">
                  <a:extLst>
                    <a:ext uri="{9D8B030D-6E8A-4147-A177-3AD203B41FA5}">
                      <a16:colId xmlns:a16="http://schemas.microsoft.com/office/drawing/2014/main" val="1719524338"/>
                    </a:ext>
                  </a:extLst>
                </a:gridCol>
                <a:gridCol w="1372067">
                  <a:extLst>
                    <a:ext uri="{9D8B030D-6E8A-4147-A177-3AD203B41FA5}">
                      <a16:colId xmlns:a16="http://schemas.microsoft.com/office/drawing/2014/main" val="3354666195"/>
                    </a:ext>
                  </a:extLst>
                </a:gridCol>
                <a:gridCol w="1106901">
                  <a:extLst>
                    <a:ext uri="{9D8B030D-6E8A-4147-A177-3AD203B41FA5}">
                      <a16:colId xmlns:a16="http://schemas.microsoft.com/office/drawing/2014/main" val="1796461913"/>
                    </a:ext>
                  </a:extLst>
                </a:gridCol>
              </a:tblGrid>
              <a:tr h="609601">
                <a:tc>
                  <a:txBody>
                    <a:bodyPr/>
                    <a:lstStyle/>
                    <a:p>
                      <a:pPr marL="0" indent="115888" rtl="0" fontAlgn="b"/>
                      <a:r>
                        <a:rPr lang="en-US" b="1" dirty="0">
                          <a:effectLst/>
                          <a:latin typeface="Roboto"/>
                        </a:rPr>
                        <a:t>DG3-A Readiness Assessment </a:t>
                      </a:r>
                    </a:p>
                  </a:txBody>
                  <a:tcPr marL="4572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effectLst/>
                          <a:latin typeface="Roboto"/>
                        </a:rPr>
                        <a:t>Yes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effectLst/>
                          <a:latin typeface="Roboto"/>
                        </a:rPr>
                        <a:t>No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134709"/>
                  </a:ext>
                </a:extLst>
              </a:tr>
              <a:tr h="547242">
                <a:tc>
                  <a:txBody>
                    <a:bodyPr/>
                    <a:lstStyle/>
                    <a:p>
                      <a:pPr marL="0" indent="0" algn="l" rtl="0" fontAlgn="ctr"/>
                      <a:r>
                        <a:rPr lang="en-US" sz="2000" b="0" dirty="0">
                          <a:solidFill>
                            <a:srgbClr val="17304C"/>
                          </a:solidFill>
                          <a:effectLst/>
                          <a:latin typeface="+mj-lt"/>
                        </a:rPr>
                        <a:t>Functional resources to support DG3-A colleges</a:t>
                      </a:r>
                    </a:p>
                  </a:txBody>
                  <a:tcPr marL="4572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dirty="0">
                          <a:solidFill>
                            <a:srgbClr val="17304C"/>
                          </a:solidFill>
                          <a:effectLst/>
                          <a:latin typeface="Franklin Gothic Medium" panose="020B06030201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US" sz="2400" b="0" dirty="0">
                        <a:solidFill>
                          <a:srgbClr val="17304C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b="0" dirty="0">
                        <a:solidFill>
                          <a:srgbClr val="17304C"/>
                        </a:solidFill>
                        <a:effectLst/>
                        <a:latin typeface="Roboto"/>
                      </a:endParaRP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3791922"/>
                  </a:ext>
                </a:extLst>
              </a:tr>
              <a:tr h="502818">
                <a:tc>
                  <a:txBody>
                    <a:bodyPr/>
                    <a:lstStyle/>
                    <a:p>
                      <a:pPr marL="0" indent="0" algn="l" rtl="0" fontAlgn="ctr"/>
                      <a:r>
                        <a:rPr lang="en-US" sz="2000" b="0" dirty="0">
                          <a:solidFill>
                            <a:srgbClr val="17304C"/>
                          </a:solidFill>
                          <a:effectLst/>
                          <a:latin typeface="+mj-lt"/>
                        </a:rPr>
                        <a:t>Technical resources to support </a:t>
                      </a:r>
                      <a:r>
                        <a:rPr lang="en-US" sz="2000" b="0" kern="1200" dirty="0">
                          <a:solidFill>
                            <a:srgbClr val="17304C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DG3-A</a:t>
                      </a:r>
                      <a:r>
                        <a:rPr lang="en-US" sz="2000" b="0" dirty="0">
                          <a:solidFill>
                            <a:srgbClr val="17304C"/>
                          </a:solidFill>
                          <a:effectLst/>
                          <a:latin typeface="+mj-lt"/>
                        </a:rPr>
                        <a:t> colleges</a:t>
                      </a:r>
                    </a:p>
                  </a:txBody>
                  <a:tcPr marL="4572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rgbClr val="17304C"/>
                          </a:solidFill>
                          <a:effectLst/>
                          <a:latin typeface="Franklin Gothic Medium" panose="020B06030201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US" sz="2400" b="0" dirty="0">
                        <a:solidFill>
                          <a:srgbClr val="17304C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b="0" dirty="0">
                        <a:solidFill>
                          <a:srgbClr val="17304C"/>
                        </a:solidFill>
                        <a:effectLst/>
                        <a:latin typeface="Roboto"/>
                      </a:endParaRP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853875"/>
                  </a:ext>
                </a:extLst>
              </a:tr>
              <a:tr h="502818">
                <a:tc>
                  <a:txBody>
                    <a:bodyPr/>
                    <a:lstStyle/>
                    <a:p>
                      <a:pPr marL="0" indent="0" algn="l" rtl="0" fontAlgn="ctr"/>
                      <a:r>
                        <a:rPr lang="en-US" sz="2000" b="0" dirty="0">
                          <a:solidFill>
                            <a:srgbClr val="17304C"/>
                          </a:solidFill>
                          <a:effectLst/>
                          <a:latin typeface="+mj-lt"/>
                        </a:rPr>
                        <a:t>Resources to support security</a:t>
                      </a:r>
                    </a:p>
                  </a:txBody>
                  <a:tcPr marL="4572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rgbClr val="17304C"/>
                          </a:solidFill>
                          <a:effectLst/>
                          <a:latin typeface="Franklin Gothic Medium" panose="020B06030201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US" sz="2400" b="0" dirty="0">
                        <a:solidFill>
                          <a:srgbClr val="17304C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b="0" dirty="0">
                        <a:solidFill>
                          <a:srgbClr val="17304C"/>
                        </a:solidFill>
                        <a:effectLst/>
                        <a:latin typeface="Roboto"/>
                      </a:endParaRP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2822287"/>
                  </a:ext>
                </a:extLst>
              </a:tr>
              <a:tr h="502818">
                <a:tc>
                  <a:txBody>
                    <a:bodyPr/>
                    <a:lstStyle/>
                    <a:p>
                      <a:pPr marL="0" indent="0" algn="l" rtl="0" fontAlgn="ctr"/>
                      <a:r>
                        <a:rPr lang="en-US" sz="2000" b="0" dirty="0">
                          <a:solidFill>
                            <a:srgbClr val="17304C"/>
                          </a:solidFill>
                          <a:effectLst/>
                          <a:latin typeface="+mj-lt"/>
                        </a:rPr>
                        <a:t>Local Configuration Guides Available</a:t>
                      </a:r>
                    </a:p>
                  </a:txBody>
                  <a:tcPr marL="4572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rgbClr val="17304C"/>
                          </a:solidFill>
                          <a:effectLst/>
                          <a:latin typeface="Franklin Gothic Medium" panose="020B06030201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US" sz="2400" b="0" dirty="0">
                        <a:solidFill>
                          <a:srgbClr val="17304C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b="0" dirty="0">
                        <a:solidFill>
                          <a:srgbClr val="17304C"/>
                        </a:solidFill>
                        <a:effectLst/>
                        <a:latin typeface="Roboto"/>
                      </a:endParaRP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71429"/>
                  </a:ext>
                </a:extLst>
              </a:tr>
              <a:tr h="502818">
                <a:tc>
                  <a:txBody>
                    <a:bodyPr/>
                    <a:lstStyle/>
                    <a:p>
                      <a:pPr marL="0" indent="0" algn="l" rtl="0" fontAlgn="ctr"/>
                      <a:r>
                        <a:rPr lang="en-US" sz="2000" b="0" dirty="0">
                          <a:solidFill>
                            <a:srgbClr val="17304C"/>
                          </a:solidFill>
                          <a:effectLst/>
                          <a:latin typeface="+mj-lt"/>
                        </a:rPr>
                        <a:t>DataLink set up and ready for </a:t>
                      </a:r>
                      <a:r>
                        <a:rPr lang="en-US" sz="2000" b="0" kern="1200" dirty="0">
                          <a:solidFill>
                            <a:srgbClr val="17304C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DG3-A</a:t>
                      </a:r>
                      <a:r>
                        <a:rPr lang="en-US" sz="2000" b="0" dirty="0">
                          <a:solidFill>
                            <a:srgbClr val="17304C"/>
                          </a:solidFill>
                          <a:effectLst/>
                          <a:latin typeface="+mj-lt"/>
                        </a:rPr>
                        <a:t> colleges</a:t>
                      </a:r>
                    </a:p>
                  </a:txBody>
                  <a:tcPr marL="4572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rgbClr val="17304C"/>
                          </a:solidFill>
                          <a:effectLst/>
                          <a:latin typeface="Franklin Gothic Medium" panose="020B06030201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US" sz="2400" b="0" dirty="0">
                        <a:solidFill>
                          <a:srgbClr val="17304C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b="0" dirty="0">
                        <a:solidFill>
                          <a:srgbClr val="17304C"/>
                        </a:solidFill>
                        <a:effectLst/>
                        <a:latin typeface="Roboto"/>
                      </a:endParaRP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931779"/>
                  </a:ext>
                </a:extLst>
              </a:tr>
              <a:tr h="502818">
                <a:tc>
                  <a:txBody>
                    <a:bodyPr/>
                    <a:lstStyle/>
                    <a:p>
                      <a:pPr marL="0" indent="0" algn="l" rtl="0" fontAlgn="ctr"/>
                      <a:r>
                        <a:rPr lang="en-US" sz="2000" b="0" dirty="0">
                          <a:solidFill>
                            <a:srgbClr val="17304C"/>
                          </a:solidFill>
                          <a:effectLst/>
                          <a:latin typeface="+mj-lt"/>
                        </a:rPr>
                        <a:t>Mobile set up and ready for DG-A colleges</a:t>
                      </a:r>
                    </a:p>
                  </a:txBody>
                  <a:tcPr marL="4572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rgbClr val="17304C"/>
                          </a:solidFill>
                          <a:effectLst/>
                          <a:latin typeface="Franklin Gothic Medium" panose="020B06030201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US" sz="2400" b="0" dirty="0">
                        <a:solidFill>
                          <a:srgbClr val="17304C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b="0" dirty="0">
                        <a:solidFill>
                          <a:srgbClr val="17304C"/>
                        </a:solidFill>
                        <a:effectLst/>
                        <a:latin typeface="Roboto"/>
                      </a:endParaRP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800126"/>
                  </a:ext>
                </a:extLst>
              </a:tr>
              <a:tr h="502818">
                <a:tc>
                  <a:txBody>
                    <a:bodyPr/>
                    <a:lstStyle/>
                    <a:p>
                      <a:pPr marL="0" indent="0" algn="l" rtl="0" fontAlgn="ctr"/>
                      <a:r>
                        <a:rPr lang="en-US" sz="2000" b="0" dirty="0">
                          <a:solidFill>
                            <a:srgbClr val="17304C"/>
                          </a:solidFill>
                          <a:effectLst/>
                          <a:latin typeface="+mj-lt"/>
                        </a:rPr>
                        <a:t>Participation in transition (cutover, go-live post support)</a:t>
                      </a:r>
                    </a:p>
                  </a:txBody>
                  <a:tcPr marL="4572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rgbClr val="17304C"/>
                          </a:solidFill>
                          <a:effectLst/>
                          <a:latin typeface="Franklin Gothic Medium" panose="020B06030201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US" sz="2400" b="0" dirty="0">
                        <a:solidFill>
                          <a:srgbClr val="17304C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b="0" dirty="0">
                        <a:solidFill>
                          <a:srgbClr val="17304C"/>
                        </a:solidFill>
                        <a:effectLst/>
                        <a:latin typeface="Roboto"/>
                      </a:endParaRP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805109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0993A2-091A-48D9-8288-75FE136DB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548EF2-EA9B-4634-B53D-DC4EC5D1B8C0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529427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71498" y="162700"/>
            <a:ext cx="8302337" cy="842499"/>
          </a:xfrm>
        </p:spPr>
        <p:txBody>
          <a:bodyPr/>
          <a:lstStyle/>
          <a:p>
            <a:pPr algn="ctr"/>
            <a:r>
              <a:rPr lang="en-US" sz="2800" dirty="0"/>
              <a:t>SBCTC agency/Support Organization</a:t>
            </a:r>
            <a:br>
              <a:rPr lang="en-US" sz="2800" dirty="0"/>
            </a:br>
            <a:r>
              <a:rPr lang="en-US" sz="2800" dirty="0"/>
              <a:t> go-live deployment recommendation form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5A6810-0F88-4259-987C-EBB65F0C3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548EF2-EA9B-4634-B53D-DC4EC5D1B8C0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F2D4EA2-FA09-41EE-ACD2-EDB795F3D5A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018756" y="1045425"/>
            <a:ext cx="5007757" cy="581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4967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82" y="1860758"/>
            <a:ext cx="8873834" cy="628573"/>
          </a:xfrm>
        </p:spPr>
        <p:txBody>
          <a:bodyPr/>
          <a:lstStyle/>
          <a:p>
            <a:pPr algn="ctr"/>
            <a:r>
              <a:rPr lang="en-US" sz="3200" dirty="0"/>
              <a:t>Dg3–b (Cascadia, peninsula &amp; Pierce)</a:t>
            </a:r>
            <a:br>
              <a:rPr lang="en-US" sz="3200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 	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536859" y="2726880"/>
            <a:ext cx="8070281" cy="375704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/>
              <a:t>Updated College Readiness Assessments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/>
              <a:t>Steering Committee Decision &amp; Approval: </a:t>
            </a:r>
            <a:r>
              <a:rPr lang="en-US" sz="3200" dirty="0">
                <a:solidFill>
                  <a:srgbClr val="002060"/>
                </a:solidFill>
              </a:rPr>
              <a:t>Go-Live Date: May 11,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1366F6-F2EC-4A9B-9898-7B2FF54D0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548EF2-EA9B-4634-B53D-DC4EC5D1B8C0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522950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96686" y="216351"/>
            <a:ext cx="7867453" cy="614320"/>
          </a:xfrm>
        </p:spPr>
        <p:txBody>
          <a:bodyPr/>
          <a:lstStyle/>
          <a:p>
            <a:pPr algn="ctr"/>
            <a:r>
              <a:rPr lang="en-US" sz="3200" dirty="0"/>
              <a:t>Cascadia COLLEGE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2856195"/>
              </p:ext>
            </p:extLst>
          </p:nvPr>
        </p:nvGraphicFramePr>
        <p:xfrm>
          <a:off x="866019" y="1130111"/>
          <a:ext cx="7396238" cy="4173751"/>
        </p:xfrm>
        <a:graphic>
          <a:graphicData uri="http://schemas.openxmlformats.org/drawingml/2006/table">
            <a:tbl>
              <a:tblPr/>
              <a:tblGrid>
                <a:gridCol w="2791581">
                  <a:extLst>
                    <a:ext uri="{9D8B030D-6E8A-4147-A177-3AD203B41FA5}">
                      <a16:colId xmlns:a16="http://schemas.microsoft.com/office/drawing/2014/main" val="1719524338"/>
                    </a:ext>
                  </a:extLst>
                </a:gridCol>
                <a:gridCol w="2523718">
                  <a:extLst>
                    <a:ext uri="{9D8B030D-6E8A-4147-A177-3AD203B41FA5}">
                      <a16:colId xmlns:a16="http://schemas.microsoft.com/office/drawing/2014/main" val="3354666195"/>
                    </a:ext>
                  </a:extLst>
                </a:gridCol>
                <a:gridCol w="2080939">
                  <a:extLst>
                    <a:ext uri="{9D8B030D-6E8A-4147-A177-3AD203B41FA5}">
                      <a16:colId xmlns:a16="http://schemas.microsoft.com/office/drawing/2014/main" val="4253395325"/>
                    </a:ext>
                  </a:extLst>
                </a:gridCol>
              </a:tblGrid>
              <a:tr h="609601">
                <a:tc>
                  <a:txBody>
                    <a:bodyPr/>
                    <a:lstStyle/>
                    <a:p>
                      <a:pPr marL="0" indent="115888" rtl="0" fontAlgn="b"/>
                      <a:r>
                        <a:rPr lang="en-US" b="1" dirty="0">
                          <a:effectLst/>
                          <a:latin typeface="Roboto"/>
                        </a:rPr>
                        <a:t>College Overview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effectLst/>
                          <a:latin typeface="Roboto"/>
                        </a:rPr>
                        <a:t>Current</a:t>
                      </a:r>
                      <a:r>
                        <a:rPr lang="en-US" b="1" baseline="0" dirty="0">
                          <a:effectLst/>
                          <a:latin typeface="Roboto"/>
                        </a:rPr>
                        <a:t> </a:t>
                      </a:r>
                      <a:r>
                        <a:rPr lang="en-US" b="1" dirty="0">
                          <a:effectLst/>
                          <a:latin typeface="Roboto"/>
                        </a:rPr>
                        <a:t>Completion of Readiness Criteria 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b="1" dirty="0">
                          <a:effectLst/>
                          <a:latin typeface="Roboto"/>
                        </a:rPr>
                        <a:t>Current Go/No-Go Status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134709"/>
                  </a:ext>
                </a:extLst>
              </a:tr>
              <a:tr h="547242">
                <a:tc>
                  <a:txBody>
                    <a:bodyPr/>
                    <a:lstStyle/>
                    <a:p>
                      <a:pPr marL="0" indent="115888" algn="l" rtl="0" fontAlgn="ctr"/>
                      <a:r>
                        <a:rPr lang="en-US" sz="2000" b="0" dirty="0">
                          <a:solidFill>
                            <a:srgbClr val="17304C"/>
                          </a:solidFill>
                          <a:effectLst/>
                          <a:latin typeface="+mj-lt"/>
                        </a:rPr>
                        <a:t>Data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2 of 3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chemeClr val="bg1"/>
                          </a:solidFill>
                          <a:effectLst/>
                          <a:latin typeface="Roboto"/>
                        </a:rPr>
                        <a:t>Green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3791922"/>
                  </a:ext>
                </a:extLst>
              </a:tr>
              <a:tr h="502818">
                <a:tc>
                  <a:txBody>
                    <a:bodyPr/>
                    <a:lstStyle/>
                    <a:p>
                      <a:pPr marL="0" indent="115888" algn="l" rtl="0" fontAlgn="ctr"/>
                      <a:r>
                        <a:rPr lang="en-US" sz="2000" b="0" dirty="0">
                          <a:solidFill>
                            <a:srgbClr val="17304C"/>
                          </a:solidFill>
                          <a:effectLst/>
                          <a:latin typeface="+mj-lt"/>
                        </a:rPr>
                        <a:t>Security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0 of 2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chemeClr val="bg1"/>
                          </a:solidFill>
                          <a:effectLst/>
                          <a:latin typeface="Roboto"/>
                        </a:rPr>
                        <a:t>Red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853875"/>
                  </a:ext>
                </a:extLst>
              </a:tr>
              <a:tr h="502818">
                <a:tc>
                  <a:txBody>
                    <a:bodyPr/>
                    <a:lstStyle/>
                    <a:p>
                      <a:pPr marL="0" indent="115888" algn="l" rtl="0" fontAlgn="ctr"/>
                      <a:r>
                        <a:rPr lang="en-US" sz="2000" b="0" dirty="0">
                          <a:solidFill>
                            <a:srgbClr val="17304C"/>
                          </a:solidFill>
                          <a:effectLst/>
                          <a:latin typeface="+mj-lt"/>
                        </a:rPr>
                        <a:t>Testing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1 of 6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Orange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2822287"/>
                  </a:ext>
                </a:extLst>
              </a:tr>
              <a:tr h="502818">
                <a:tc>
                  <a:txBody>
                    <a:bodyPr/>
                    <a:lstStyle/>
                    <a:p>
                      <a:pPr marL="0" indent="115888" algn="l" rtl="0" fontAlgn="ctr"/>
                      <a:r>
                        <a:rPr lang="en-US" sz="2000" b="0" dirty="0">
                          <a:solidFill>
                            <a:srgbClr val="17304C"/>
                          </a:solidFill>
                          <a:effectLst/>
                          <a:latin typeface="+mj-lt"/>
                        </a:rPr>
                        <a:t>Training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1 of 4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rgbClr val="FFFFFF"/>
                          </a:solidFill>
                          <a:effectLst/>
                          <a:latin typeface="Roboto"/>
                        </a:rPr>
                        <a:t>Red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71429"/>
                  </a:ext>
                </a:extLst>
              </a:tr>
              <a:tr h="502818">
                <a:tc>
                  <a:txBody>
                    <a:bodyPr/>
                    <a:lstStyle/>
                    <a:p>
                      <a:pPr marL="0" indent="115888" algn="l" rtl="0" fontAlgn="ctr"/>
                      <a:r>
                        <a:rPr lang="en-US" sz="2000" b="0" dirty="0">
                          <a:solidFill>
                            <a:srgbClr val="17304C"/>
                          </a:solidFill>
                          <a:effectLst/>
                          <a:latin typeface="+mj-lt"/>
                        </a:rPr>
                        <a:t>College Support Plan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4 of 4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Orange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931779"/>
                  </a:ext>
                </a:extLst>
              </a:tr>
              <a:tr h="502818">
                <a:tc>
                  <a:txBody>
                    <a:bodyPr/>
                    <a:lstStyle/>
                    <a:p>
                      <a:pPr marL="0" indent="115888" algn="l" rtl="0" fontAlgn="ctr"/>
                      <a:r>
                        <a:rPr lang="en-US" sz="2000" b="0" dirty="0">
                          <a:solidFill>
                            <a:srgbClr val="17304C"/>
                          </a:solidFill>
                          <a:effectLst/>
                          <a:latin typeface="+mj-lt"/>
                        </a:rPr>
                        <a:t>Transition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4 of 12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Orange</a:t>
                      </a:r>
                      <a:r>
                        <a:rPr lang="en-US" b="0" baseline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 </a:t>
                      </a:r>
                      <a:endParaRPr lang="en-US" b="0" dirty="0">
                        <a:solidFill>
                          <a:srgbClr val="17304C"/>
                        </a:solidFill>
                        <a:effectLst/>
                        <a:latin typeface="Roboto"/>
                      </a:endParaRP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800126"/>
                  </a:ext>
                </a:extLst>
              </a:tr>
              <a:tr h="502818">
                <a:tc>
                  <a:txBody>
                    <a:bodyPr/>
                    <a:lstStyle/>
                    <a:p>
                      <a:pPr marL="0" indent="115888" algn="l" rtl="0" fontAlgn="ctr"/>
                      <a:r>
                        <a:rPr lang="en-US" sz="2000" b="0" dirty="0">
                          <a:solidFill>
                            <a:srgbClr val="17304C"/>
                          </a:solidFill>
                          <a:effectLst/>
                          <a:latin typeface="+mj-lt"/>
                        </a:rPr>
                        <a:t>Comms &amp; OCM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4 of 6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Yellow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805109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9B6C7E9-2157-4ECE-BA11-C1CEC93929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4800432"/>
              </p:ext>
            </p:extLst>
          </p:nvPr>
        </p:nvGraphicFramePr>
        <p:xfrm>
          <a:off x="866019" y="5603302"/>
          <a:ext cx="4827616" cy="701040"/>
        </p:xfrm>
        <a:graphic>
          <a:graphicData uri="http://schemas.openxmlformats.org/drawingml/2006/table">
            <a:tbl>
              <a:tblPr/>
              <a:tblGrid>
                <a:gridCol w="225899">
                  <a:extLst>
                    <a:ext uri="{9D8B030D-6E8A-4147-A177-3AD203B41FA5}">
                      <a16:colId xmlns:a16="http://schemas.microsoft.com/office/drawing/2014/main" val="3978457557"/>
                    </a:ext>
                  </a:extLst>
                </a:gridCol>
                <a:gridCol w="4601717">
                  <a:extLst>
                    <a:ext uri="{9D8B030D-6E8A-4147-A177-3AD203B41FA5}">
                      <a16:colId xmlns:a16="http://schemas.microsoft.com/office/drawing/2014/main" val="3272340738"/>
                    </a:ext>
                  </a:extLst>
                </a:gridCol>
              </a:tblGrid>
              <a:tr h="167899">
                <a:tc>
                  <a:txBody>
                    <a:bodyPr/>
                    <a:lstStyle/>
                    <a:p>
                      <a:endParaRPr lang="en-US" sz="900" dirty="0">
                        <a:effectLst/>
                      </a:endParaRP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RED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- Critical system or organization issue, no mitigation available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28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3793342"/>
                  </a:ext>
                </a:extLst>
              </a:tr>
              <a:tr h="167899">
                <a:tc>
                  <a:txBody>
                    <a:bodyPr/>
                    <a:lstStyle/>
                    <a:p>
                      <a:endParaRPr lang="en-US" sz="900" dirty="0">
                        <a:effectLst/>
                      </a:endParaRP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ORANGE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- System or organizational issue with workaround (mitigation plan)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28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9087311"/>
                  </a:ext>
                </a:extLst>
              </a:tr>
              <a:tr h="167899">
                <a:tc>
                  <a:txBody>
                    <a:bodyPr/>
                    <a:lstStyle/>
                    <a:p>
                      <a:endParaRPr lang="en-US" sz="900" dirty="0">
                        <a:effectLst/>
                      </a:endParaRP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YELLOW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- Somewhat ready for Go-Live, small issues unresolved, doesn't impact Go-Live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28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2373392"/>
                  </a:ext>
                </a:extLst>
              </a:tr>
              <a:tr h="167899">
                <a:tc>
                  <a:txBody>
                    <a:bodyPr/>
                    <a:lstStyle/>
                    <a:p>
                      <a:endParaRPr lang="en-US" sz="900" dirty="0">
                        <a:effectLst/>
                      </a:endParaRP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GREEN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- Ready for Go-Live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28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8053191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DFC77B-4F48-4826-A2FB-40D477FBF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548EF2-EA9B-4634-B53D-DC4EC5D1B8C0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451342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24432" y="216351"/>
            <a:ext cx="7639707" cy="614320"/>
          </a:xfrm>
        </p:spPr>
        <p:txBody>
          <a:bodyPr/>
          <a:lstStyle/>
          <a:p>
            <a:pPr algn="ctr"/>
            <a:r>
              <a:rPr lang="en-US" sz="3200" dirty="0"/>
              <a:t>PENINSULA COLLEGE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2349940"/>
              </p:ext>
            </p:extLst>
          </p:nvPr>
        </p:nvGraphicFramePr>
        <p:xfrm>
          <a:off x="924431" y="1130111"/>
          <a:ext cx="7639708" cy="4173751"/>
        </p:xfrm>
        <a:graphic>
          <a:graphicData uri="http://schemas.openxmlformats.org/drawingml/2006/table">
            <a:tbl>
              <a:tblPr/>
              <a:tblGrid>
                <a:gridCol w="2656969">
                  <a:extLst>
                    <a:ext uri="{9D8B030D-6E8A-4147-A177-3AD203B41FA5}">
                      <a16:colId xmlns:a16="http://schemas.microsoft.com/office/drawing/2014/main" val="1719524338"/>
                    </a:ext>
                  </a:extLst>
                </a:gridCol>
                <a:gridCol w="2634343">
                  <a:extLst>
                    <a:ext uri="{9D8B030D-6E8A-4147-A177-3AD203B41FA5}">
                      <a16:colId xmlns:a16="http://schemas.microsoft.com/office/drawing/2014/main" val="3354666195"/>
                    </a:ext>
                  </a:extLst>
                </a:gridCol>
                <a:gridCol w="2348396">
                  <a:extLst>
                    <a:ext uri="{9D8B030D-6E8A-4147-A177-3AD203B41FA5}">
                      <a16:colId xmlns:a16="http://schemas.microsoft.com/office/drawing/2014/main" val="4253395325"/>
                    </a:ext>
                  </a:extLst>
                </a:gridCol>
              </a:tblGrid>
              <a:tr h="609601">
                <a:tc>
                  <a:txBody>
                    <a:bodyPr/>
                    <a:lstStyle/>
                    <a:p>
                      <a:pPr marL="0" indent="115888" rtl="0" fontAlgn="b"/>
                      <a:r>
                        <a:rPr lang="en-US" b="1" dirty="0">
                          <a:effectLst/>
                          <a:latin typeface="Roboto"/>
                        </a:rPr>
                        <a:t>College Overview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b="1" dirty="0">
                          <a:effectLst/>
                          <a:latin typeface="Roboto"/>
                        </a:rPr>
                        <a:t>Current</a:t>
                      </a:r>
                      <a:r>
                        <a:rPr lang="en-US" b="1" baseline="0" dirty="0">
                          <a:effectLst/>
                          <a:latin typeface="Roboto"/>
                        </a:rPr>
                        <a:t> </a:t>
                      </a:r>
                      <a:r>
                        <a:rPr lang="en-US" b="1" dirty="0">
                          <a:effectLst/>
                          <a:latin typeface="Roboto"/>
                        </a:rPr>
                        <a:t>Completion of Readiness Criteria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b="1" dirty="0">
                          <a:effectLst/>
                          <a:latin typeface="Roboto"/>
                        </a:rPr>
                        <a:t>Current Go/No-Go Status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134709"/>
                  </a:ext>
                </a:extLst>
              </a:tr>
              <a:tr h="547242">
                <a:tc>
                  <a:txBody>
                    <a:bodyPr/>
                    <a:lstStyle/>
                    <a:p>
                      <a:pPr marL="0" indent="115888" algn="l" rtl="0" fontAlgn="ctr"/>
                      <a:r>
                        <a:rPr lang="en-US" sz="2000" b="0" dirty="0">
                          <a:solidFill>
                            <a:srgbClr val="17304C"/>
                          </a:solidFill>
                          <a:effectLst/>
                          <a:latin typeface="+mj-lt"/>
                        </a:rPr>
                        <a:t>Data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2 of 3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chemeClr val="bg1"/>
                          </a:solidFill>
                          <a:effectLst/>
                          <a:latin typeface="Roboto"/>
                        </a:rPr>
                        <a:t>Green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3791922"/>
                  </a:ext>
                </a:extLst>
              </a:tr>
              <a:tr h="502818">
                <a:tc>
                  <a:txBody>
                    <a:bodyPr/>
                    <a:lstStyle/>
                    <a:p>
                      <a:pPr marL="0" indent="115888" algn="l" rtl="0" fontAlgn="ctr"/>
                      <a:r>
                        <a:rPr lang="en-US" sz="2000" b="0" dirty="0">
                          <a:solidFill>
                            <a:srgbClr val="17304C"/>
                          </a:solidFill>
                          <a:effectLst/>
                          <a:latin typeface="+mj-lt"/>
                        </a:rPr>
                        <a:t>Security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0 of 2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chemeClr val="bg1"/>
                          </a:solidFill>
                          <a:effectLst/>
                          <a:latin typeface="Roboto"/>
                        </a:rPr>
                        <a:t>Red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853875"/>
                  </a:ext>
                </a:extLst>
              </a:tr>
              <a:tr h="502818">
                <a:tc>
                  <a:txBody>
                    <a:bodyPr/>
                    <a:lstStyle/>
                    <a:p>
                      <a:pPr marL="0" indent="115888" algn="l" rtl="0" fontAlgn="ctr"/>
                      <a:r>
                        <a:rPr lang="en-US" sz="2000" b="0" dirty="0">
                          <a:solidFill>
                            <a:srgbClr val="17304C"/>
                          </a:solidFill>
                          <a:effectLst/>
                          <a:latin typeface="+mj-lt"/>
                        </a:rPr>
                        <a:t>Testing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1 of 6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Orange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2822287"/>
                  </a:ext>
                </a:extLst>
              </a:tr>
              <a:tr h="502818">
                <a:tc>
                  <a:txBody>
                    <a:bodyPr/>
                    <a:lstStyle/>
                    <a:p>
                      <a:pPr marL="0" indent="115888" algn="l" rtl="0" fontAlgn="ctr"/>
                      <a:r>
                        <a:rPr lang="en-US" sz="2000" b="0" dirty="0">
                          <a:solidFill>
                            <a:srgbClr val="17304C"/>
                          </a:solidFill>
                          <a:effectLst/>
                          <a:latin typeface="+mj-lt"/>
                        </a:rPr>
                        <a:t>Training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1 of 4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chemeClr val="bg1"/>
                          </a:solidFill>
                          <a:effectLst/>
                          <a:latin typeface="Roboto"/>
                        </a:rPr>
                        <a:t>Red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71429"/>
                  </a:ext>
                </a:extLst>
              </a:tr>
              <a:tr h="502818">
                <a:tc>
                  <a:txBody>
                    <a:bodyPr/>
                    <a:lstStyle/>
                    <a:p>
                      <a:pPr marL="0" indent="115888" algn="l" rtl="0" fontAlgn="ctr"/>
                      <a:r>
                        <a:rPr lang="en-US" sz="2000" b="0" dirty="0">
                          <a:solidFill>
                            <a:srgbClr val="17304C"/>
                          </a:solidFill>
                          <a:effectLst/>
                          <a:latin typeface="+mj-lt"/>
                        </a:rPr>
                        <a:t>College Support Plan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4 of 4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chemeClr val="bg1"/>
                          </a:solidFill>
                          <a:effectLst/>
                          <a:latin typeface="Roboto"/>
                        </a:rPr>
                        <a:t>Green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931779"/>
                  </a:ext>
                </a:extLst>
              </a:tr>
              <a:tr h="502818">
                <a:tc>
                  <a:txBody>
                    <a:bodyPr/>
                    <a:lstStyle/>
                    <a:p>
                      <a:pPr marL="0" indent="115888" algn="l" rtl="0" fontAlgn="ctr"/>
                      <a:r>
                        <a:rPr lang="en-US" sz="2000" b="0" dirty="0">
                          <a:solidFill>
                            <a:srgbClr val="17304C"/>
                          </a:solidFill>
                          <a:effectLst/>
                          <a:latin typeface="+mj-lt"/>
                        </a:rPr>
                        <a:t>Transition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3 of 12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Orange</a:t>
                      </a:r>
                      <a:r>
                        <a:rPr lang="en-US" b="0" baseline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 </a:t>
                      </a:r>
                      <a:endParaRPr lang="en-US" b="0" dirty="0">
                        <a:solidFill>
                          <a:srgbClr val="17304C"/>
                        </a:solidFill>
                        <a:effectLst/>
                        <a:latin typeface="Roboto"/>
                      </a:endParaRP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800126"/>
                  </a:ext>
                </a:extLst>
              </a:tr>
              <a:tr h="502818">
                <a:tc>
                  <a:txBody>
                    <a:bodyPr/>
                    <a:lstStyle/>
                    <a:p>
                      <a:pPr marL="0" indent="115888" algn="l" rtl="0" fontAlgn="ctr"/>
                      <a:r>
                        <a:rPr lang="en-US" sz="2000" b="0" dirty="0">
                          <a:solidFill>
                            <a:srgbClr val="17304C"/>
                          </a:solidFill>
                          <a:effectLst/>
                          <a:latin typeface="+mj-lt"/>
                        </a:rPr>
                        <a:t>Comms &amp; OCM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5 of 6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Yellow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805109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02F07D2C-5B95-41FD-84E7-140FE33E7B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3018759"/>
              </p:ext>
            </p:extLst>
          </p:nvPr>
        </p:nvGraphicFramePr>
        <p:xfrm>
          <a:off x="924431" y="5727889"/>
          <a:ext cx="4827616" cy="701040"/>
        </p:xfrm>
        <a:graphic>
          <a:graphicData uri="http://schemas.openxmlformats.org/drawingml/2006/table">
            <a:tbl>
              <a:tblPr/>
              <a:tblGrid>
                <a:gridCol w="225899">
                  <a:extLst>
                    <a:ext uri="{9D8B030D-6E8A-4147-A177-3AD203B41FA5}">
                      <a16:colId xmlns:a16="http://schemas.microsoft.com/office/drawing/2014/main" val="3978457557"/>
                    </a:ext>
                  </a:extLst>
                </a:gridCol>
                <a:gridCol w="4601717">
                  <a:extLst>
                    <a:ext uri="{9D8B030D-6E8A-4147-A177-3AD203B41FA5}">
                      <a16:colId xmlns:a16="http://schemas.microsoft.com/office/drawing/2014/main" val="3272340738"/>
                    </a:ext>
                  </a:extLst>
                </a:gridCol>
              </a:tblGrid>
              <a:tr h="167899">
                <a:tc>
                  <a:txBody>
                    <a:bodyPr/>
                    <a:lstStyle/>
                    <a:p>
                      <a:endParaRPr lang="en-US" sz="900" dirty="0">
                        <a:effectLst/>
                      </a:endParaRP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RED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- Critical system or organization issue, no mitigation available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28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3793342"/>
                  </a:ext>
                </a:extLst>
              </a:tr>
              <a:tr h="167899">
                <a:tc>
                  <a:txBody>
                    <a:bodyPr/>
                    <a:lstStyle/>
                    <a:p>
                      <a:endParaRPr lang="en-US" sz="900" dirty="0">
                        <a:effectLst/>
                      </a:endParaRP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ORANGE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- System or organizational issue with workaround (mitigation plan)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28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9087311"/>
                  </a:ext>
                </a:extLst>
              </a:tr>
              <a:tr h="167899">
                <a:tc>
                  <a:txBody>
                    <a:bodyPr/>
                    <a:lstStyle/>
                    <a:p>
                      <a:endParaRPr lang="en-US" sz="900" dirty="0">
                        <a:effectLst/>
                      </a:endParaRP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YELLOW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- Somewhat ready for Go-Live, small issues unresolved, doesn't impact Go-Live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28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2373392"/>
                  </a:ext>
                </a:extLst>
              </a:tr>
              <a:tr h="167899">
                <a:tc>
                  <a:txBody>
                    <a:bodyPr/>
                    <a:lstStyle/>
                    <a:p>
                      <a:endParaRPr lang="en-US" sz="900" dirty="0">
                        <a:effectLst/>
                      </a:endParaRP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GREEN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- Ready for Go-Live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28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805319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B512CA-4C59-4A57-B7EC-2AFC94314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548EF2-EA9B-4634-B53D-DC4EC5D1B8C0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303300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24432" y="328344"/>
            <a:ext cx="7639707" cy="614320"/>
          </a:xfrm>
        </p:spPr>
        <p:txBody>
          <a:bodyPr/>
          <a:lstStyle/>
          <a:p>
            <a:pPr algn="ctr"/>
            <a:r>
              <a:rPr lang="en-US" sz="3200" dirty="0"/>
              <a:t>pierce COLLEGE district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6248247"/>
              </p:ext>
            </p:extLst>
          </p:nvPr>
        </p:nvGraphicFramePr>
        <p:xfrm>
          <a:off x="924431" y="1130111"/>
          <a:ext cx="7492205" cy="4173751"/>
        </p:xfrm>
        <a:graphic>
          <a:graphicData uri="http://schemas.openxmlformats.org/drawingml/2006/table">
            <a:tbl>
              <a:tblPr/>
              <a:tblGrid>
                <a:gridCol w="2636302">
                  <a:extLst>
                    <a:ext uri="{9D8B030D-6E8A-4147-A177-3AD203B41FA5}">
                      <a16:colId xmlns:a16="http://schemas.microsoft.com/office/drawing/2014/main" val="1719524338"/>
                    </a:ext>
                  </a:extLst>
                </a:gridCol>
                <a:gridCol w="2739321">
                  <a:extLst>
                    <a:ext uri="{9D8B030D-6E8A-4147-A177-3AD203B41FA5}">
                      <a16:colId xmlns:a16="http://schemas.microsoft.com/office/drawing/2014/main" val="3354666195"/>
                    </a:ext>
                  </a:extLst>
                </a:gridCol>
                <a:gridCol w="2116582">
                  <a:extLst>
                    <a:ext uri="{9D8B030D-6E8A-4147-A177-3AD203B41FA5}">
                      <a16:colId xmlns:a16="http://schemas.microsoft.com/office/drawing/2014/main" val="4253395325"/>
                    </a:ext>
                  </a:extLst>
                </a:gridCol>
              </a:tblGrid>
              <a:tr h="609601">
                <a:tc>
                  <a:txBody>
                    <a:bodyPr/>
                    <a:lstStyle/>
                    <a:p>
                      <a:pPr marL="0" indent="115888" rtl="0" fontAlgn="b"/>
                      <a:r>
                        <a:rPr lang="en-US" b="1" dirty="0">
                          <a:effectLst/>
                          <a:latin typeface="Roboto"/>
                        </a:rPr>
                        <a:t>College Overview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b="1" dirty="0">
                          <a:effectLst/>
                          <a:latin typeface="Roboto"/>
                        </a:rPr>
                        <a:t>Current</a:t>
                      </a:r>
                      <a:r>
                        <a:rPr lang="en-US" b="1" baseline="0" dirty="0">
                          <a:effectLst/>
                          <a:latin typeface="Roboto"/>
                        </a:rPr>
                        <a:t> </a:t>
                      </a:r>
                      <a:r>
                        <a:rPr lang="en-US" b="1" dirty="0">
                          <a:effectLst/>
                          <a:latin typeface="Roboto"/>
                        </a:rPr>
                        <a:t>Completion of Readiness Criteria 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b="1" dirty="0">
                          <a:effectLst/>
                          <a:latin typeface="Roboto"/>
                        </a:rPr>
                        <a:t>Current Go/No-Go Status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134709"/>
                  </a:ext>
                </a:extLst>
              </a:tr>
              <a:tr h="547242">
                <a:tc>
                  <a:txBody>
                    <a:bodyPr/>
                    <a:lstStyle/>
                    <a:p>
                      <a:pPr marL="0" indent="115888" algn="l" rtl="0" fontAlgn="ctr"/>
                      <a:r>
                        <a:rPr lang="en-US" sz="2000" b="0" dirty="0">
                          <a:solidFill>
                            <a:srgbClr val="17304C"/>
                          </a:solidFill>
                          <a:effectLst/>
                          <a:latin typeface="+mj-lt"/>
                        </a:rPr>
                        <a:t>Data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1 of 3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Yellow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3791922"/>
                  </a:ext>
                </a:extLst>
              </a:tr>
              <a:tr h="502818">
                <a:tc>
                  <a:txBody>
                    <a:bodyPr/>
                    <a:lstStyle/>
                    <a:p>
                      <a:pPr marL="0" indent="115888" algn="l" rtl="0" fontAlgn="ctr"/>
                      <a:r>
                        <a:rPr lang="en-US" sz="2000" b="0" dirty="0">
                          <a:solidFill>
                            <a:srgbClr val="17304C"/>
                          </a:solidFill>
                          <a:effectLst/>
                          <a:latin typeface="+mj-lt"/>
                        </a:rPr>
                        <a:t>Security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0 of 2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chemeClr val="bg1"/>
                          </a:solidFill>
                          <a:effectLst/>
                          <a:latin typeface="Roboto"/>
                        </a:rPr>
                        <a:t>Red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853875"/>
                  </a:ext>
                </a:extLst>
              </a:tr>
              <a:tr h="502818">
                <a:tc>
                  <a:txBody>
                    <a:bodyPr/>
                    <a:lstStyle/>
                    <a:p>
                      <a:pPr marL="0" indent="115888" algn="l" rtl="0" fontAlgn="ctr"/>
                      <a:r>
                        <a:rPr lang="en-US" sz="2000" b="0" dirty="0">
                          <a:solidFill>
                            <a:srgbClr val="17304C"/>
                          </a:solidFill>
                          <a:effectLst/>
                          <a:latin typeface="+mj-lt"/>
                        </a:rPr>
                        <a:t>Testing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1</a:t>
                      </a:r>
                      <a:r>
                        <a:rPr lang="en-US" b="0" baseline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 </a:t>
                      </a:r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of 6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Orange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2822287"/>
                  </a:ext>
                </a:extLst>
              </a:tr>
              <a:tr h="502818">
                <a:tc>
                  <a:txBody>
                    <a:bodyPr/>
                    <a:lstStyle/>
                    <a:p>
                      <a:pPr marL="0" indent="115888" algn="l" rtl="0" fontAlgn="ctr"/>
                      <a:r>
                        <a:rPr lang="en-US" sz="2000" b="0" dirty="0">
                          <a:solidFill>
                            <a:srgbClr val="17304C"/>
                          </a:solidFill>
                          <a:effectLst/>
                          <a:latin typeface="+mj-lt"/>
                        </a:rPr>
                        <a:t>Training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1 of 4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Orange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71429"/>
                  </a:ext>
                </a:extLst>
              </a:tr>
              <a:tr h="502818">
                <a:tc>
                  <a:txBody>
                    <a:bodyPr/>
                    <a:lstStyle/>
                    <a:p>
                      <a:pPr marL="0" indent="115888" algn="l" rtl="0" fontAlgn="ctr"/>
                      <a:r>
                        <a:rPr lang="en-US" sz="2000" b="0" dirty="0">
                          <a:solidFill>
                            <a:srgbClr val="17304C"/>
                          </a:solidFill>
                          <a:effectLst/>
                          <a:latin typeface="+mj-lt"/>
                        </a:rPr>
                        <a:t>College Support Plan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2 of 4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Orange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931779"/>
                  </a:ext>
                </a:extLst>
              </a:tr>
              <a:tr h="502818">
                <a:tc>
                  <a:txBody>
                    <a:bodyPr/>
                    <a:lstStyle/>
                    <a:p>
                      <a:pPr marL="0" indent="115888" algn="l" rtl="0" fontAlgn="ctr"/>
                      <a:r>
                        <a:rPr lang="en-US" sz="2000" b="0" dirty="0">
                          <a:solidFill>
                            <a:srgbClr val="17304C"/>
                          </a:solidFill>
                          <a:effectLst/>
                          <a:latin typeface="+mj-lt"/>
                        </a:rPr>
                        <a:t>Transition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3 of 12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Orange</a:t>
                      </a:r>
                      <a:r>
                        <a:rPr lang="en-US" b="0" baseline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 </a:t>
                      </a:r>
                      <a:endParaRPr lang="en-US" b="0" dirty="0">
                        <a:solidFill>
                          <a:srgbClr val="17304C"/>
                        </a:solidFill>
                        <a:effectLst/>
                        <a:latin typeface="Roboto"/>
                      </a:endParaRP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800126"/>
                  </a:ext>
                </a:extLst>
              </a:tr>
              <a:tr h="502818">
                <a:tc>
                  <a:txBody>
                    <a:bodyPr/>
                    <a:lstStyle/>
                    <a:p>
                      <a:pPr marL="0" indent="115888" algn="l" rtl="0" fontAlgn="ctr"/>
                      <a:r>
                        <a:rPr lang="en-US" sz="2000" b="0" dirty="0">
                          <a:solidFill>
                            <a:srgbClr val="17304C"/>
                          </a:solidFill>
                          <a:effectLst/>
                          <a:latin typeface="+mj-lt"/>
                        </a:rPr>
                        <a:t>Comms &amp; OCM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2 of 6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Yellow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805109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0B35BA8-E7A8-4212-A1A0-F7BCA45C37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384651"/>
              </p:ext>
            </p:extLst>
          </p:nvPr>
        </p:nvGraphicFramePr>
        <p:xfrm>
          <a:off x="924431" y="5727889"/>
          <a:ext cx="4827616" cy="701040"/>
        </p:xfrm>
        <a:graphic>
          <a:graphicData uri="http://schemas.openxmlformats.org/drawingml/2006/table">
            <a:tbl>
              <a:tblPr/>
              <a:tblGrid>
                <a:gridCol w="225899">
                  <a:extLst>
                    <a:ext uri="{9D8B030D-6E8A-4147-A177-3AD203B41FA5}">
                      <a16:colId xmlns:a16="http://schemas.microsoft.com/office/drawing/2014/main" val="3978457557"/>
                    </a:ext>
                  </a:extLst>
                </a:gridCol>
                <a:gridCol w="4601717">
                  <a:extLst>
                    <a:ext uri="{9D8B030D-6E8A-4147-A177-3AD203B41FA5}">
                      <a16:colId xmlns:a16="http://schemas.microsoft.com/office/drawing/2014/main" val="3272340738"/>
                    </a:ext>
                  </a:extLst>
                </a:gridCol>
              </a:tblGrid>
              <a:tr h="167899">
                <a:tc>
                  <a:txBody>
                    <a:bodyPr/>
                    <a:lstStyle/>
                    <a:p>
                      <a:endParaRPr lang="en-US" sz="900" dirty="0">
                        <a:effectLst/>
                      </a:endParaRP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RED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- Critical system or organization issue, no mitigation available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28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3793342"/>
                  </a:ext>
                </a:extLst>
              </a:tr>
              <a:tr h="167899">
                <a:tc>
                  <a:txBody>
                    <a:bodyPr/>
                    <a:lstStyle/>
                    <a:p>
                      <a:endParaRPr lang="en-US" sz="900" dirty="0">
                        <a:effectLst/>
                      </a:endParaRP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ORANGE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- System or organizational issue with workaround (mitigation plan)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28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9087311"/>
                  </a:ext>
                </a:extLst>
              </a:tr>
              <a:tr h="167899">
                <a:tc>
                  <a:txBody>
                    <a:bodyPr/>
                    <a:lstStyle/>
                    <a:p>
                      <a:endParaRPr lang="en-US" sz="900" dirty="0">
                        <a:effectLst/>
                      </a:endParaRP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YELLOW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- Somewhat ready for Go-Live, small issues unresolved, doesn't impact Go-Live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28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2373392"/>
                  </a:ext>
                </a:extLst>
              </a:tr>
              <a:tr h="167899">
                <a:tc>
                  <a:txBody>
                    <a:bodyPr/>
                    <a:lstStyle/>
                    <a:p>
                      <a:endParaRPr lang="en-US" sz="900" dirty="0">
                        <a:effectLst/>
                      </a:endParaRP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GREEN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- Ready for Go-Live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28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805319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CFC3B1-6655-4982-82DF-6AE0B873B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548EF2-EA9B-4634-B53D-DC4EC5D1B8C0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297912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97" y="1382009"/>
            <a:ext cx="8142315" cy="830998"/>
          </a:xfrm>
        </p:spPr>
        <p:txBody>
          <a:bodyPr/>
          <a:lstStyle/>
          <a:p>
            <a:r>
              <a:rPr lang="en-US" sz="3200" dirty="0"/>
              <a:t>Ctclink project readiness &amp; Concerns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2697" y="1911231"/>
            <a:ext cx="7952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Discussion led by Christy Campbell, ctcLink Project Director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1519" y="3359584"/>
            <a:ext cx="776866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743762"/>
              </p:ext>
            </p:extLst>
          </p:nvPr>
        </p:nvGraphicFramePr>
        <p:xfrm>
          <a:off x="455939" y="2300047"/>
          <a:ext cx="8319828" cy="428442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88745">
                  <a:extLst>
                    <a:ext uri="{9D8B030D-6E8A-4147-A177-3AD203B41FA5}">
                      <a16:colId xmlns:a16="http://schemas.microsoft.com/office/drawing/2014/main" val="3209219517"/>
                    </a:ext>
                  </a:extLst>
                </a:gridCol>
                <a:gridCol w="3091869">
                  <a:extLst>
                    <a:ext uri="{9D8B030D-6E8A-4147-A177-3AD203B41FA5}">
                      <a16:colId xmlns:a16="http://schemas.microsoft.com/office/drawing/2014/main" val="2776178309"/>
                    </a:ext>
                  </a:extLst>
                </a:gridCol>
                <a:gridCol w="3539214">
                  <a:extLst>
                    <a:ext uri="{9D8B030D-6E8A-4147-A177-3AD203B41FA5}">
                      <a16:colId xmlns:a16="http://schemas.microsoft.com/office/drawing/2014/main" val="1338293135"/>
                    </a:ext>
                  </a:extLst>
                </a:gridCol>
              </a:tblGrid>
              <a:tr h="409864">
                <a:tc>
                  <a:txBody>
                    <a:bodyPr/>
                    <a:lstStyle/>
                    <a:p>
                      <a:r>
                        <a:rPr lang="en-US" sz="1200" dirty="0"/>
                        <a:t>Activities</a:t>
                      </a:r>
                      <a:r>
                        <a:rPr lang="en-US" sz="1200" baseline="0" dirty="0"/>
                        <a:t>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Risk /Concerns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Target Completion Date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9625655"/>
                  </a:ext>
                </a:extLst>
              </a:tr>
              <a:tr h="810023">
                <a:tc>
                  <a:txBody>
                    <a:bodyPr/>
                    <a:lstStyle/>
                    <a:p>
                      <a:r>
                        <a:rPr lang="en-US" sz="1200" dirty="0"/>
                        <a:t>Student</a:t>
                      </a:r>
                      <a:r>
                        <a:rPr lang="en-US" sz="1200" baseline="0" dirty="0"/>
                        <a:t> Financials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Student</a:t>
                      </a:r>
                      <a:r>
                        <a:rPr lang="en-US" sz="1200" baseline="0" dirty="0"/>
                        <a:t> Financials data and flow to General Ledger is still being validated  by the project team and has not been tested by the colleges. 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Project team complete Sunday,</a:t>
                      </a:r>
                      <a:r>
                        <a:rPr lang="en-US" sz="1200" baseline="0" dirty="0"/>
                        <a:t> Feb. 16, 2020.</a:t>
                      </a:r>
                    </a:p>
                    <a:p>
                      <a:r>
                        <a:rPr lang="en-US" sz="1200" baseline="0" dirty="0"/>
                        <a:t>College validation by Friday, Feb. 28, 2020.</a:t>
                      </a:r>
                    </a:p>
                    <a:p>
                      <a:r>
                        <a:rPr lang="en-US" sz="1200" i="1" baseline="0" dirty="0"/>
                        <a:t>*Risks and solutions are known based on Clark’s deployment.</a:t>
                      </a:r>
                      <a:endParaRPr lang="en-US" sz="12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6568645"/>
                  </a:ext>
                </a:extLst>
              </a:tr>
              <a:tr h="630018">
                <a:tc>
                  <a:txBody>
                    <a:bodyPr/>
                    <a:lstStyle/>
                    <a:p>
                      <a:r>
                        <a:rPr lang="en-US" sz="1200" dirty="0"/>
                        <a:t>Security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Colleges have not had</a:t>
                      </a:r>
                      <a:r>
                        <a:rPr lang="en-US" sz="1200" baseline="0" dirty="0"/>
                        <a:t> an opportunity to validate assignments of their users in the system. 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Complete</a:t>
                      </a:r>
                      <a:r>
                        <a:rPr lang="en-US" sz="1200" baseline="0" dirty="0"/>
                        <a:t> by Monday, March 2, 2020.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596353"/>
                  </a:ext>
                </a:extLst>
              </a:tr>
              <a:tr h="399845">
                <a:tc>
                  <a:txBody>
                    <a:bodyPr/>
                    <a:lstStyle/>
                    <a:p>
                      <a:r>
                        <a:rPr lang="en-US" sz="1200" dirty="0"/>
                        <a:t>UAT / Parallel</a:t>
                      </a:r>
                      <a:r>
                        <a:rPr lang="en-US" sz="1200" baseline="0" dirty="0"/>
                        <a:t> Testing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Testing has not been completed.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aseline="0" dirty="0"/>
                        <a:t>College validation by Friday, Feb. 28, 2020.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8397553"/>
                  </a:ext>
                </a:extLst>
              </a:tr>
              <a:tr h="450013">
                <a:tc>
                  <a:txBody>
                    <a:bodyPr/>
                    <a:lstStyle/>
                    <a:p>
                      <a:r>
                        <a:rPr lang="en-US" sz="1200" dirty="0"/>
                        <a:t>Mock</a:t>
                      </a:r>
                      <a:r>
                        <a:rPr lang="en-US" sz="1200" baseline="0" dirty="0"/>
                        <a:t> Run Cycle 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Project team needs to</a:t>
                      </a:r>
                      <a:r>
                        <a:rPr lang="en-US" sz="1200" baseline="0" dirty="0"/>
                        <a:t> test the cutover plan to ensure a consistent process at go-live. 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Feb.</a:t>
                      </a:r>
                      <a:r>
                        <a:rPr lang="en-US" sz="1200" baseline="0" dirty="0"/>
                        <a:t> 25-27, 2020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9174246"/>
                  </a:ext>
                </a:extLst>
              </a:tr>
              <a:tr h="450013">
                <a:tc>
                  <a:txBody>
                    <a:bodyPr/>
                    <a:lstStyle/>
                    <a:p>
                      <a:r>
                        <a:rPr lang="en-US" sz="1200" dirty="0"/>
                        <a:t>Historical</a:t>
                      </a:r>
                      <a:r>
                        <a:rPr lang="en-US" sz="1200" baseline="0" dirty="0"/>
                        <a:t> Class Load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This</a:t>
                      </a:r>
                      <a:r>
                        <a:rPr lang="en-US" sz="1200" baseline="0" dirty="0"/>
                        <a:t> activity will be required if more than 2-3 colleges go-live. 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Based on Steering Committee Decision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6592435"/>
                  </a:ext>
                </a:extLst>
              </a:tr>
              <a:tr h="630018">
                <a:tc>
                  <a:txBody>
                    <a:bodyPr/>
                    <a:lstStyle/>
                    <a:p>
                      <a:r>
                        <a:rPr lang="en-US" sz="1200" dirty="0"/>
                        <a:t>Training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Local college training has</a:t>
                      </a:r>
                      <a:r>
                        <a:rPr lang="en-US" sz="1200" baseline="0" dirty="0"/>
                        <a:t> been limited due to the dependencies on system training.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All</a:t>
                      </a:r>
                      <a:r>
                        <a:rPr lang="en-US" sz="1200" baseline="0" dirty="0"/>
                        <a:t> college SMEs should be trained in critical areas by Thursday, March 5 and ongoing training post go-live as desired.  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7847042"/>
                  </a:ext>
                </a:extLst>
              </a:tr>
              <a:tr h="450013">
                <a:tc>
                  <a:txBody>
                    <a:bodyPr/>
                    <a:lstStyle/>
                    <a:p>
                      <a:r>
                        <a:rPr lang="en-US" sz="1200" dirty="0"/>
                        <a:t>Support</a:t>
                      </a:r>
                      <a:r>
                        <a:rPr lang="en-US" sz="1200" baseline="0" dirty="0"/>
                        <a:t> Organization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Staffing</a:t>
                      </a:r>
                      <a:r>
                        <a:rPr lang="en-US" sz="1200" baseline="0" dirty="0"/>
                        <a:t> levels to support six new colleges has not been complete. 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Alignment initiated</a:t>
                      </a:r>
                      <a:r>
                        <a:rPr lang="en-US" sz="1200" baseline="0" dirty="0"/>
                        <a:t> Feb. 10.  Additional staffing and contract staff needs to be implemented.  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632978"/>
                  </a:ext>
                </a:extLst>
              </a:tr>
            </a:tbl>
          </a:graphicData>
        </a:graphic>
      </p:graphicFrame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7F88C6-0F79-4325-9867-5E17B364A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548EF2-EA9B-4634-B53D-DC4EC5D1B8C0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938387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CA990-DD6B-44EB-85AF-8B3BB9720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6303" y="1570912"/>
            <a:ext cx="8607140" cy="664288"/>
          </a:xfrm>
        </p:spPr>
        <p:txBody>
          <a:bodyPr/>
          <a:lstStyle/>
          <a:p>
            <a:pPr algn="ctr"/>
            <a:r>
              <a:rPr lang="en-US" sz="3200" dirty="0"/>
              <a:t>DG3-B MODIFIED SCHEDULE (May 11, 2020)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51AAAFF-5BDA-4499-AB10-F5FD9D5C0F9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rcRect t="9028"/>
          <a:stretch/>
        </p:blipFill>
        <p:spPr>
          <a:xfrm>
            <a:off x="164026" y="2075543"/>
            <a:ext cx="8930874" cy="4542971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1173AE-9B0C-4440-9B97-767ADEC65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548EF2-EA9B-4634-B53D-DC4EC5D1B8C0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26369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19541" y="294198"/>
            <a:ext cx="8104920" cy="592770"/>
          </a:xfrm>
        </p:spPr>
        <p:txBody>
          <a:bodyPr/>
          <a:lstStyle/>
          <a:p>
            <a:pPr algn="ctr"/>
            <a:r>
              <a:rPr lang="en-US" sz="3200" dirty="0"/>
              <a:t>Deployment group risks/impacts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8748838"/>
              </p:ext>
            </p:extLst>
          </p:nvPr>
        </p:nvGraphicFramePr>
        <p:xfrm>
          <a:off x="519539" y="877455"/>
          <a:ext cx="8354295" cy="56438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24348">
                  <a:extLst>
                    <a:ext uri="{9D8B030D-6E8A-4147-A177-3AD203B41FA5}">
                      <a16:colId xmlns:a16="http://schemas.microsoft.com/office/drawing/2014/main" val="1522481689"/>
                    </a:ext>
                  </a:extLst>
                </a:gridCol>
                <a:gridCol w="2542662">
                  <a:extLst>
                    <a:ext uri="{9D8B030D-6E8A-4147-A177-3AD203B41FA5}">
                      <a16:colId xmlns:a16="http://schemas.microsoft.com/office/drawing/2014/main" val="1015384593"/>
                    </a:ext>
                  </a:extLst>
                </a:gridCol>
                <a:gridCol w="2298711">
                  <a:extLst>
                    <a:ext uri="{9D8B030D-6E8A-4147-A177-3AD203B41FA5}">
                      <a16:colId xmlns:a16="http://schemas.microsoft.com/office/drawing/2014/main" val="891142216"/>
                    </a:ext>
                  </a:extLst>
                </a:gridCol>
                <a:gridCol w="2088574">
                  <a:extLst>
                    <a:ext uri="{9D8B030D-6E8A-4147-A177-3AD203B41FA5}">
                      <a16:colId xmlns:a16="http://schemas.microsoft.com/office/drawing/2014/main" val="24561962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DG3-B Go</a:t>
                      </a:r>
                      <a:r>
                        <a:rPr lang="en-US" sz="1600" baseline="0" dirty="0"/>
                        <a:t>-Live Timeframe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Deployment</a:t>
                      </a:r>
                      <a:r>
                        <a:rPr lang="en-US" sz="1600" baseline="0" dirty="0"/>
                        <a:t> Group  4</a:t>
                      </a:r>
                    </a:p>
                    <a:p>
                      <a:pPr algn="l"/>
                      <a:endParaRPr lang="en-US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Deployment</a:t>
                      </a:r>
                      <a:r>
                        <a:rPr lang="en-US" sz="1600" baseline="0" dirty="0"/>
                        <a:t> Group 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Deployment</a:t>
                      </a:r>
                      <a:r>
                        <a:rPr lang="en-US" sz="1600" baseline="0" dirty="0"/>
                        <a:t> Group 6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413104"/>
                  </a:ext>
                </a:extLst>
              </a:tr>
              <a:tr h="2377440">
                <a:tc>
                  <a:txBody>
                    <a:bodyPr/>
                    <a:lstStyle/>
                    <a:p>
                      <a:r>
                        <a:rPr lang="en-US" sz="1800" b="0" dirty="0">
                          <a:latin typeface="+mj-lt"/>
                        </a:rPr>
                        <a:t>Any date in </a:t>
                      </a:r>
                    </a:p>
                    <a:p>
                      <a:r>
                        <a:rPr lang="en-US" sz="1800" b="0" dirty="0">
                          <a:latin typeface="+mj-lt"/>
                        </a:rPr>
                        <a:t>May 2020 (or</a:t>
                      </a:r>
                      <a:r>
                        <a:rPr lang="en-US" sz="1800" b="0" baseline="0" dirty="0">
                          <a:latin typeface="+mj-lt"/>
                        </a:rPr>
                        <a:t> earlier)</a:t>
                      </a:r>
                      <a:endParaRPr lang="en-US" sz="18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Realign some activities for DG4 Cycle 2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Impact to DG4 Go-Live Date (2 months)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Delay DG5 kickoff until late May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This moves DG5 BPFG after Fiscal Year End which is a benefit to colleges 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No impact to DG5 Go-Live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DG6 timeline may be adjusted but not significant delay</a:t>
                      </a:r>
                    </a:p>
                    <a:p>
                      <a:pPr lvl="1"/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56283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>
                          <a:latin typeface="+mj-lt"/>
                        </a:rPr>
                        <a:t>Any</a:t>
                      </a:r>
                      <a:r>
                        <a:rPr lang="en-US" sz="1800" b="0" baseline="0" dirty="0">
                          <a:latin typeface="+mj-lt"/>
                        </a:rPr>
                        <a:t> date </a:t>
                      </a:r>
                      <a:r>
                        <a:rPr lang="en-US" sz="1800" b="0" u="sng" baseline="0" dirty="0">
                          <a:latin typeface="+mj-lt"/>
                        </a:rPr>
                        <a:t>after </a:t>
                      </a:r>
                    </a:p>
                    <a:p>
                      <a:r>
                        <a:rPr lang="en-US" sz="1800" b="0" baseline="0" dirty="0">
                          <a:latin typeface="+mj-lt"/>
                        </a:rPr>
                        <a:t>May 2020</a:t>
                      </a:r>
                      <a:endParaRPr lang="en-US" sz="18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Extensive rescheduling of DG4 activities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Delays and resource constraints during critical DG4 activities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Impact to DG4 Go-Live Date (6-8 months)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376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Extensive rescheduling of DG5 activities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376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Delays and resource constraints during critical DG5 activities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376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Impact to DG5 Go-Live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DG6 timeline will be delayed significantly due to extensive realignments in former deployments </a:t>
                      </a:r>
                    </a:p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3085586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11AB19-E963-4D39-AA1F-A617D8045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548EF2-EA9B-4634-B53D-DC4EC5D1B8C0}" type="slidenum">
              <a:rPr lang="en-US" altLang="en-US" smtClean="0"/>
              <a:pPr>
                <a:defRPr/>
              </a:pPr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77623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A4ED7-CD8C-4462-A554-9388F6A3F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240" y="1437593"/>
            <a:ext cx="8336975" cy="638860"/>
          </a:xfrm>
        </p:spPr>
        <p:txBody>
          <a:bodyPr/>
          <a:lstStyle/>
          <a:p>
            <a:pPr algn="ctr"/>
            <a:r>
              <a:rPr lang="en-US" dirty="0"/>
              <a:t>agenda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2793149"/>
              </p:ext>
            </p:extLst>
          </p:nvPr>
        </p:nvGraphicFramePr>
        <p:xfrm>
          <a:off x="420240" y="2004238"/>
          <a:ext cx="8220078" cy="4481944"/>
        </p:xfrm>
        <a:graphic>
          <a:graphicData uri="http://schemas.openxmlformats.org/drawingml/2006/table">
            <a:tbl>
              <a:tblPr firstRow="1" bandRow="1" bandCol="1">
                <a:tableStyleId>{93296810-A885-4BE3-A3E7-6D5BEEA58F35}</a:tableStyleId>
              </a:tblPr>
              <a:tblGrid>
                <a:gridCol w="684720">
                  <a:extLst>
                    <a:ext uri="{9D8B030D-6E8A-4147-A177-3AD203B41FA5}">
                      <a16:colId xmlns:a16="http://schemas.microsoft.com/office/drawing/2014/main" val="2384194688"/>
                    </a:ext>
                  </a:extLst>
                </a:gridCol>
                <a:gridCol w="5325159">
                  <a:extLst>
                    <a:ext uri="{9D8B030D-6E8A-4147-A177-3AD203B41FA5}">
                      <a16:colId xmlns:a16="http://schemas.microsoft.com/office/drawing/2014/main" val="117856138"/>
                    </a:ext>
                  </a:extLst>
                </a:gridCol>
                <a:gridCol w="944383">
                  <a:extLst>
                    <a:ext uri="{9D8B030D-6E8A-4147-A177-3AD203B41FA5}">
                      <a16:colId xmlns:a16="http://schemas.microsoft.com/office/drawing/2014/main" val="4248171727"/>
                    </a:ext>
                  </a:extLst>
                </a:gridCol>
                <a:gridCol w="1265816">
                  <a:extLst>
                    <a:ext uri="{9D8B030D-6E8A-4147-A177-3AD203B41FA5}">
                      <a16:colId xmlns:a16="http://schemas.microsoft.com/office/drawing/2014/main" val="1581264468"/>
                    </a:ext>
                  </a:extLst>
                </a:gridCol>
              </a:tblGrid>
              <a:tr h="40074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Item</a:t>
                      </a:r>
                      <a:endParaRPr lang="en-US" sz="1800" b="0" dirty="0">
                        <a:solidFill>
                          <a:srgbClr val="00206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31496" marR="31496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002060"/>
                          </a:solidFill>
                          <a:effectLst/>
                          <a:latin typeface="+mj-lt"/>
                          <a:cs typeface="+mn-cs"/>
                        </a:rPr>
                        <a:t>Description</a:t>
                      </a:r>
                    </a:p>
                  </a:txBody>
                  <a:tcPr marL="31496" marR="31496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Minutes</a:t>
                      </a:r>
                      <a:endParaRPr lang="en-US" sz="1800" b="0" dirty="0">
                        <a:solidFill>
                          <a:srgbClr val="00206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31496" marR="31496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Facilitator</a:t>
                      </a:r>
                      <a:endParaRPr lang="en-US" sz="1800" b="0" dirty="0">
                        <a:solidFill>
                          <a:srgbClr val="00206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31496" marR="31496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7932196"/>
                  </a:ext>
                </a:extLst>
              </a:tr>
              <a:tr h="681669"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effectLst/>
                        </a:rPr>
                        <a:t>1.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  <a:cs typeface="SourceSansPro-Light"/>
                      </a:endParaRPr>
                    </a:p>
                  </a:txBody>
                  <a:tcPr marL="31496" marR="3149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0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Welcome</a:t>
                      </a:r>
                      <a:endParaRPr lang="en-US" sz="1800" b="0" dirty="0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SourceSansPro-Light"/>
                      </a:endParaRPr>
                    </a:p>
                  </a:txBody>
                  <a:tcPr marL="86922" marR="86922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  <a:cs typeface="SourceSansPro-Light"/>
                        </a:rPr>
                        <a:t>2</a:t>
                      </a:r>
                    </a:p>
                  </a:txBody>
                  <a:tcPr marL="31496" marR="3149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effectLst/>
                        </a:rPr>
                        <a:t>Choi/Christy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  <a:cs typeface="SourceSansPro-Light"/>
                      </a:endParaRPr>
                    </a:p>
                  </a:txBody>
                  <a:tcPr marL="31496" marR="3149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243642"/>
                  </a:ext>
                </a:extLst>
              </a:tr>
              <a:tr h="1662175"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effectLst/>
                        </a:rPr>
                        <a:t>2.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SourceSansPro-Light"/>
                      </a:endParaRPr>
                    </a:p>
                  </a:txBody>
                  <a:tcPr marL="31496" marR="3149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DG3-</a:t>
                      </a:r>
                      <a:r>
                        <a:rPr lang="en-US" sz="1800" b="0" baseline="0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A College Readiness &amp; Go-Live Deployment Recommendation Forms </a:t>
                      </a:r>
                    </a:p>
                    <a:p>
                      <a:pPr marL="0" marR="0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800" b="0" baseline="0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  <a:p>
                      <a:pPr marL="0" marR="0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b="0" baseline="0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DG3-B College Readiness &amp; Go-Live Date Decision &amp; Approval </a:t>
                      </a:r>
                      <a:endParaRPr lang="en-US" sz="180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86922" marR="86922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SourceSansPro-Light"/>
                      </a:endParaRPr>
                    </a:p>
                    <a:p>
                      <a:pPr marL="0" marR="0" algn="ctr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ourceSansPro-Light"/>
                        </a:rPr>
                        <a:t>73</a:t>
                      </a:r>
                    </a:p>
                    <a:p>
                      <a:pPr marL="0" marR="0" algn="ctr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SourceSansPro-Light"/>
                      </a:endParaRPr>
                    </a:p>
                    <a:p>
                      <a:pPr marL="0" marR="0" algn="ctr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SourceSansPro-Light"/>
                      </a:endParaRPr>
                    </a:p>
                    <a:p>
                      <a:pPr marL="0" marR="0" algn="ctr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SourceSansPro-Light"/>
                      </a:endParaRPr>
                    </a:p>
                  </a:txBody>
                  <a:tcPr marL="31496" marR="3149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80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effectLst/>
                        </a:rPr>
                        <a:t>Christy,</a:t>
                      </a:r>
                    </a:p>
                    <a:p>
                      <a:pPr marL="0" marR="0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ourceSansPro-Light"/>
                        </a:rPr>
                        <a:t>Reuth, All</a:t>
                      </a:r>
                    </a:p>
                    <a:p>
                      <a:pPr marL="0" marR="0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SourceSansPro-Light"/>
                      </a:endParaRPr>
                    </a:p>
                    <a:p>
                      <a:pPr marL="0" marR="0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SourceSansPro-Light"/>
                      </a:endParaRPr>
                    </a:p>
                  </a:txBody>
                  <a:tcPr marL="43461" marR="43461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304122"/>
                  </a:ext>
                </a:extLst>
              </a:tr>
              <a:tr h="1645541"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effectLst/>
                        </a:rPr>
                        <a:t>3.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96" marR="3149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ctcLink</a:t>
                      </a:r>
                      <a:r>
                        <a:rPr lang="en-US" sz="1800" b="0" kern="1200" baseline="0" dirty="0"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Support Organization Update </a:t>
                      </a:r>
                      <a:r>
                        <a:rPr lang="en-US" sz="1800" b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(if </a:t>
                      </a:r>
                      <a:r>
                        <a:rPr lang="en-US" sz="1800" b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time allows) </a:t>
                      </a:r>
                      <a:endParaRPr lang="en-US" sz="1800" b="0" kern="1200" baseline="0" dirty="0"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Organizational Alignment &amp; Staffing Plan (Readiness to support</a:t>
                      </a:r>
                      <a:r>
                        <a:rPr lang="en-US" sz="1800" b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deployments)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ctcLink Accessibility – Update Next Steps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ctcLink and Guided Pathways – Update, Next Steps  </a:t>
                      </a:r>
                    </a:p>
                  </a:txBody>
                  <a:tcPr marL="86922" marR="86922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96" marR="3149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Grant</a:t>
                      </a:r>
                      <a:r>
                        <a:rPr lang="en-US" sz="18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8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496" marR="3149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4775724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406523" y="6483926"/>
            <a:ext cx="467590" cy="23754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 </a:t>
            </a:r>
            <a:fld id="{A0548EF2-EA9B-4634-B53D-DC4EC5D1B8C0}" type="slidenum">
              <a:rPr lang="en-US" altLang="en-US" smtClean="0"/>
              <a:pPr>
                <a:defRPr/>
              </a:pPr>
              <a:t>2</a:t>
            </a:fld>
            <a:r>
              <a:rPr lang="en-US" alt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541388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04F14-1BFB-48CB-A4A5-661A1517A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73" y="1875034"/>
            <a:ext cx="8781227" cy="946521"/>
          </a:xfrm>
        </p:spPr>
        <p:txBody>
          <a:bodyPr/>
          <a:lstStyle/>
          <a:p>
            <a:pPr algn="ctr"/>
            <a:r>
              <a:rPr lang="en-US" sz="3200" dirty="0"/>
              <a:t>Steering Committee Motion </a:t>
            </a:r>
            <a:br>
              <a:rPr lang="en-US" sz="3200" dirty="0"/>
            </a:br>
            <a:r>
              <a:rPr lang="en-US" sz="3200" dirty="0"/>
              <a:t>&amp; Recommendation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637142" y="3429000"/>
            <a:ext cx="8029287" cy="2722902"/>
          </a:xfrm>
        </p:spPr>
        <p:txBody>
          <a:bodyPr/>
          <a:lstStyle/>
          <a:p>
            <a:r>
              <a:rPr lang="en-US" dirty="0"/>
              <a:t>Approve DG3-B colleges (Cascadia College, Peninsula College and Pierce College District) for May 11, 2020 Go-Live date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8C99FB-35F7-412B-A86C-198D8324A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548EF2-EA9B-4634-B53D-DC4EC5D1B8C0}" type="slidenum">
              <a:rPr lang="en-US" altLang="en-US" smtClean="0"/>
              <a:pPr>
                <a:defRPr/>
              </a:pPr>
              <a:t>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642955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992" y="1530542"/>
            <a:ext cx="7886700" cy="611619"/>
          </a:xfrm>
        </p:spPr>
        <p:txBody>
          <a:bodyPr/>
          <a:lstStyle/>
          <a:p>
            <a:pPr algn="ctr"/>
            <a:r>
              <a:rPr lang="en-US" sz="3200" dirty="0"/>
              <a:t>CTCLINK SUPPORT ORGANIZATION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595992" y="2239884"/>
            <a:ext cx="7979229" cy="397214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3200" dirty="0"/>
              <a:t>Organizational Alignment and Staffing Plan</a:t>
            </a:r>
          </a:p>
          <a:p>
            <a:pPr>
              <a:lnSpc>
                <a:spcPct val="150000"/>
              </a:lnSpc>
            </a:pPr>
            <a:r>
              <a:rPr lang="en-US" sz="3200" dirty="0"/>
              <a:t>Readiness to support ctcLink Deployments</a:t>
            </a:r>
            <a:endParaRPr lang="en-US" sz="2800" dirty="0"/>
          </a:p>
          <a:p>
            <a:pPr>
              <a:lnSpc>
                <a:spcPct val="100000"/>
              </a:lnSpc>
            </a:pPr>
            <a:r>
              <a:rPr lang="en-US" sz="3200" dirty="0"/>
              <a:t>ctcLink Accessibility – Update and next steps</a:t>
            </a:r>
          </a:p>
          <a:p>
            <a:pPr>
              <a:lnSpc>
                <a:spcPct val="100000"/>
              </a:lnSpc>
            </a:pPr>
            <a:r>
              <a:rPr lang="en-US" sz="3200" dirty="0"/>
              <a:t>Guided Pathways in ctcLink – Update and next steps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1C91C4-F915-43E0-A744-C86198E8A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548EF2-EA9B-4634-B53D-DC4EC5D1B8C0}" type="slidenum">
              <a:rPr lang="en-US" altLang="en-US" smtClean="0"/>
              <a:pPr>
                <a:defRPr/>
              </a:pPr>
              <a:t>21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31597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QUALITY GATES &amp; MILESTONES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1912" y="206308"/>
            <a:ext cx="8952088" cy="658622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10445" y="20147"/>
            <a:ext cx="8523110" cy="37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+mj-lt"/>
              </a:rPr>
              <a:t>CTCLINK QUALITY GATES &amp; MILESTONES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97AA5-FDDC-4254-8E2C-12C5019CC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04955" y="6517152"/>
            <a:ext cx="457199" cy="19162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en-US" dirty="0"/>
              <a:t> </a:t>
            </a:r>
            <a:fld id="{8FE0DD59-4F64-4FB2-AC86-5D7C2F153175}" type="slidenum">
              <a:rPr lang="en-US" altLang="en-US" smtClean="0"/>
              <a:pPr>
                <a:defRPr/>
              </a:pPr>
              <a:t>3</a:t>
            </a:fld>
            <a:r>
              <a:rPr lang="en-US" altLang="en-US" dirty="0"/>
              <a:t>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30B606E-62C1-4AD5-A78D-5A1B850E00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6916189" y="136525"/>
            <a:ext cx="2227811" cy="960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361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A6882ED-D3B0-42F2-8E6D-21408AEAC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164" y="260348"/>
            <a:ext cx="8624460" cy="577687"/>
          </a:xfrm>
        </p:spPr>
        <p:txBody>
          <a:bodyPr/>
          <a:lstStyle/>
          <a:p>
            <a:pPr algn="ctr"/>
            <a:r>
              <a:rPr lang="en-US" sz="3200" dirty="0"/>
              <a:t>DG3 readiness ASSESSMENT development</a:t>
            </a:r>
          </a:p>
        </p:txBody>
      </p:sp>
      <p:sp>
        <p:nvSpPr>
          <p:cNvPr id="51" name="Content Placeholder 50">
            <a:extLst>
              <a:ext uri="{FF2B5EF4-FFF2-40B4-BE49-F238E27FC236}">
                <a16:creationId xmlns:a16="http://schemas.microsoft.com/office/drawing/2014/main" id="{B6950D30-4C49-47A4-97D6-DD22142E75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019" y="4304376"/>
            <a:ext cx="8669088" cy="242962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latin typeface="+mj-lt"/>
              </a:rPr>
              <a:t>KEY ELEMENTS OF QUALITY COLLEGE READINESS ASSESSMENT </a:t>
            </a: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 sz="2000" b="1" dirty="0"/>
              <a:t>Accuracy: </a:t>
            </a:r>
            <a:r>
              <a:rPr lang="en-US" sz="2000" dirty="0"/>
              <a:t>true measurement of go-live readiness </a:t>
            </a: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 sz="2000" b="1" dirty="0"/>
              <a:t>Consistency: </a:t>
            </a:r>
            <a:r>
              <a:rPr lang="en-US" sz="2000" dirty="0"/>
              <a:t>one tracking tool    </a:t>
            </a: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 sz="2000" b="1" dirty="0"/>
              <a:t>Identification of Gaps </a:t>
            </a:r>
            <a:r>
              <a:rPr lang="en-US" sz="2000" dirty="0"/>
              <a:t>(for college-specific items)  </a:t>
            </a: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 sz="2000" b="1" dirty="0"/>
              <a:t>Establishment of Mitigation Plans </a:t>
            </a:r>
            <a:endParaRPr lang="en-US" sz="2000" dirty="0"/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 sz="2000" b="1" dirty="0"/>
              <a:t>Collaborative Process</a:t>
            </a:r>
            <a:r>
              <a:rPr lang="en-US" sz="2000" dirty="0"/>
              <a:t>: Involvement/Assessment by DG3 PMs, ctcLink &amp; SBCTC teams</a:t>
            </a: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 sz="2000" b="1" dirty="0"/>
              <a:t>Transparency: </a:t>
            </a:r>
            <a:r>
              <a:rPr lang="en-US" sz="2000" dirty="0"/>
              <a:t>Report Readiness to all levels of ctcLink Governance</a:t>
            </a:r>
            <a:endParaRPr lang="en-US" sz="2000" b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hevron 3"/>
          <p:cNvSpPr/>
          <p:nvPr/>
        </p:nvSpPr>
        <p:spPr>
          <a:xfrm>
            <a:off x="1071052" y="964008"/>
            <a:ext cx="1581150" cy="675620"/>
          </a:xfrm>
          <a:prstGeom prst="chevron">
            <a:avLst/>
          </a:prstGeom>
          <a:solidFill>
            <a:schemeClr val="accent2"/>
          </a:solidFill>
          <a:ln w="9525">
            <a:solidFill>
              <a:srgbClr val="0A3B6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10580" y="964008"/>
            <a:ext cx="1257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Medium"/>
                <a:ea typeface="+mn-ea"/>
                <a:cs typeface="+mn-cs"/>
              </a:rPr>
            </a:b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Medium"/>
                <a:ea typeface="+mn-ea"/>
                <a:cs typeface="+mn-cs"/>
              </a:rPr>
              <a:t>Dec 2019-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Medium"/>
                <a:ea typeface="+mn-ea"/>
                <a:cs typeface="+mn-cs"/>
              </a:rPr>
              <a:t>Jan 2020</a:t>
            </a:r>
          </a:p>
        </p:txBody>
      </p:sp>
      <p:sp>
        <p:nvSpPr>
          <p:cNvPr id="6" name="Chevron 5"/>
          <p:cNvSpPr/>
          <p:nvPr/>
        </p:nvSpPr>
        <p:spPr>
          <a:xfrm>
            <a:off x="2450866" y="964008"/>
            <a:ext cx="1581150" cy="675620"/>
          </a:xfrm>
          <a:prstGeom prst="chevron">
            <a:avLst/>
          </a:prstGeom>
          <a:solidFill>
            <a:schemeClr val="accent2"/>
          </a:solidFill>
          <a:ln w="9525">
            <a:solidFill>
              <a:srgbClr val="0A3B6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7" name="Chevron 6"/>
          <p:cNvSpPr/>
          <p:nvPr/>
        </p:nvSpPr>
        <p:spPr>
          <a:xfrm>
            <a:off x="3822466" y="964008"/>
            <a:ext cx="1581150" cy="675620"/>
          </a:xfrm>
          <a:prstGeom prst="chevron">
            <a:avLst/>
          </a:prstGeom>
          <a:solidFill>
            <a:schemeClr val="accent2"/>
          </a:solidFill>
          <a:ln w="9525">
            <a:solidFill>
              <a:srgbClr val="0A3B6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9" name="Chevron 8"/>
          <p:cNvSpPr/>
          <p:nvPr/>
        </p:nvSpPr>
        <p:spPr>
          <a:xfrm>
            <a:off x="5235463" y="982902"/>
            <a:ext cx="1581150" cy="675620"/>
          </a:xfrm>
          <a:prstGeom prst="chevron">
            <a:avLst/>
          </a:prstGeom>
          <a:solidFill>
            <a:schemeClr val="accent2"/>
          </a:solidFill>
          <a:ln w="9525">
            <a:solidFill>
              <a:srgbClr val="0A3B6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79191" y="1176266"/>
            <a:ext cx="12948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prstClr val="black"/>
                </a:solidFill>
                <a:latin typeface="Franklin Gothic Medium"/>
              </a:rPr>
              <a:t>Jan 2020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Medium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59146" y="1166868"/>
            <a:ext cx="1257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Medium"/>
                <a:ea typeface="+mn-ea"/>
                <a:cs typeface="+mn-cs"/>
              </a:rPr>
              <a:t> Jan 2020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ranklin Gothic Medium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28808" y="1172271"/>
            <a:ext cx="18135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prstClr val="black"/>
                </a:solidFill>
                <a:latin typeface="Franklin Gothic Medium"/>
              </a:rPr>
              <a:t>Feb. 7, 2020   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Medium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42954" y="2091049"/>
            <a:ext cx="126565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Book"/>
                <a:ea typeface="+mn-ea"/>
                <a:cs typeface="Arial" panose="020B0604020202020204" pitchFamily="34" charset="0"/>
              </a:rPr>
              <a:t>College readiness spreadsheet developed by ctcLink PMO team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382207" y="2117525"/>
            <a:ext cx="177138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n-ea"/>
                <a:cs typeface="Arial" panose="020B0604020202020204" pitchFamily="34" charset="0"/>
              </a:rPr>
              <a:t>Reviewed by:</a:t>
            </a:r>
            <a:b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n-ea"/>
                <a:cs typeface="Arial" panose="020B0604020202020204" pitchFamily="34" charset="0"/>
              </a:rPr>
            </a:b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n-ea"/>
                <a:cs typeface="Arial" panose="020B0604020202020204" pitchFamily="34" charset="0"/>
              </a:rPr>
              <a:t>ctcLink Team; DG3 PMs, Exec Sponsors, college project team, SMEs; Quality Assurance (Moran &amp; OCIO)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050795" y="2122751"/>
            <a:ext cx="126565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Book"/>
                <a:ea typeface="+mn-ea"/>
                <a:cs typeface="Arial" panose="020B0604020202020204" pitchFamily="34" charset="0"/>
              </a:rPr>
              <a:t>Feedback incorporated and spreadsheet updated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321076" y="2092502"/>
            <a:ext cx="131257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n-ea"/>
                <a:cs typeface="Arial" panose="020B0604020202020204" pitchFamily="34" charset="0"/>
              </a:rPr>
              <a:t>DG3 PMs  complete preliminary readiness spreadsheet, submit to Project Management Office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737434" y="2113691"/>
            <a:ext cx="126565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n-ea"/>
                <a:cs typeface="Arial" panose="020B0604020202020204" pitchFamily="34" charset="0"/>
              </a:rPr>
              <a:t>ctcLink Steering Committee review, discussion</a:t>
            </a:r>
            <a:r>
              <a:rPr lang="en-US" sz="1400" dirty="0">
                <a:solidFill>
                  <a:prstClr val="black"/>
                </a:solidFill>
                <a:latin typeface="Franklin Gothic Book"/>
                <a:cs typeface="Arial" panose="020B0604020202020204" pitchFamily="34" charset="0"/>
              </a:rPr>
              <a:t>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n-ea"/>
              <a:cs typeface="Arial" panose="020B0604020202020204" pitchFamily="34" charset="0"/>
            </a:endParaRPr>
          </a:p>
        </p:txBody>
      </p:sp>
      <p:sp>
        <p:nvSpPr>
          <p:cNvPr id="32" name="Chevron 31"/>
          <p:cNvSpPr/>
          <p:nvPr/>
        </p:nvSpPr>
        <p:spPr>
          <a:xfrm>
            <a:off x="6638466" y="987820"/>
            <a:ext cx="1581150" cy="675620"/>
          </a:xfrm>
          <a:prstGeom prst="chevron">
            <a:avLst/>
          </a:prstGeom>
          <a:solidFill>
            <a:schemeClr val="accent2"/>
          </a:solidFill>
          <a:ln w="9525">
            <a:solidFill>
              <a:srgbClr val="0A3B6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806619" y="1127319"/>
            <a:ext cx="1398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prstClr val="black"/>
                </a:solidFill>
                <a:latin typeface="Franklin Gothic Medium"/>
              </a:rPr>
              <a:t>Feb. 11, 2020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prstClr val="black"/>
                </a:solidFill>
                <a:latin typeface="Franklin Gothic Medium"/>
              </a:rPr>
              <a:t>Feb. 18. 2020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Medium"/>
              <a:ea typeface="+mn-ea"/>
              <a:cs typeface="+mn-cs"/>
            </a:endParaRPr>
          </a:p>
        </p:txBody>
      </p:sp>
      <p:sp>
        <p:nvSpPr>
          <p:cNvPr id="35" name="Arrow: Up 34">
            <a:extLst>
              <a:ext uri="{FF2B5EF4-FFF2-40B4-BE49-F238E27FC236}">
                <a16:creationId xmlns:a16="http://schemas.microsoft.com/office/drawing/2014/main" id="{F781C05C-0D00-4699-868D-C6429DE0C713}"/>
              </a:ext>
            </a:extLst>
          </p:cNvPr>
          <p:cNvSpPr/>
          <p:nvPr/>
        </p:nvSpPr>
        <p:spPr>
          <a:xfrm flipV="1">
            <a:off x="1793273" y="1750006"/>
            <a:ext cx="67044" cy="391843"/>
          </a:xfrm>
          <a:prstGeom prst="upArrow">
            <a:avLst/>
          </a:prstGeom>
          <a:solidFill>
            <a:schemeClr val="tx1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91357DA5-D634-4575-9A93-98B77535370C}"/>
              </a:ext>
            </a:extLst>
          </p:cNvPr>
          <p:cNvCxnSpPr>
            <a:cxnSpLocks/>
          </p:cNvCxnSpPr>
          <p:nvPr/>
        </p:nvCxnSpPr>
        <p:spPr>
          <a:xfrm>
            <a:off x="2380529" y="2140329"/>
            <a:ext cx="0" cy="1383339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20D684C6-9438-48D0-91B9-E5890873CA16}"/>
              </a:ext>
            </a:extLst>
          </p:cNvPr>
          <p:cNvCxnSpPr>
            <a:cxnSpLocks/>
          </p:cNvCxnSpPr>
          <p:nvPr/>
        </p:nvCxnSpPr>
        <p:spPr>
          <a:xfrm>
            <a:off x="4098204" y="2140328"/>
            <a:ext cx="0" cy="1383339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B88807AA-8080-43DB-B549-4BAB6287197C}"/>
              </a:ext>
            </a:extLst>
          </p:cNvPr>
          <p:cNvCxnSpPr>
            <a:cxnSpLocks/>
          </p:cNvCxnSpPr>
          <p:nvPr/>
        </p:nvCxnSpPr>
        <p:spPr>
          <a:xfrm>
            <a:off x="5326929" y="2138326"/>
            <a:ext cx="0" cy="1383339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4E1367AF-C0F0-401C-828C-F0375D185897}"/>
              </a:ext>
            </a:extLst>
          </p:cNvPr>
          <p:cNvCxnSpPr>
            <a:cxnSpLocks/>
          </p:cNvCxnSpPr>
          <p:nvPr/>
        </p:nvCxnSpPr>
        <p:spPr>
          <a:xfrm>
            <a:off x="6559833" y="2116365"/>
            <a:ext cx="0" cy="1383339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2" name="Arrow: Up 51">
            <a:extLst>
              <a:ext uri="{FF2B5EF4-FFF2-40B4-BE49-F238E27FC236}">
                <a16:creationId xmlns:a16="http://schemas.microsoft.com/office/drawing/2014/main" id="{133303A0-8B5B-430D-A06F-584A2CA1074D}"/>
              </a:ext>
            </a:extLst>
          </p:cNvPr>
          <p:cNvSpPr/>
          <p:nvPr/>
        </p:nvSpPr>
        <p:spPr>
          <a:xfrm flipV="1">
            <a:off x="3040681" y="1735060"/>
            <a:ext cx="67044" cy="391843"/>
          </a:xfrm>
          <a:prstGeom prst="upArrow">
            <a:avLst/>
          </a:prstGeom>
          <a:solidFill>
            <a:schemeClr val="tx1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53" name="Arrow: Up 52">
            <a:extLst>
              <a:ext uri="{FF2B5EF4-FFF2-40B4-BE49-F238E27FC236}">
                <a16:creationId xmlns:a16="http://schemas.microsoft.com/office/drawing/2014/main" id="{F6B1861F-FD21-4C65-87BF-D78AA4348F9B}"/>
              </a:ext>
            </a:extLst>
          </p:cNvPr>
          <p:cNvSpPr/>
          <p:nvPr/>
        </p:nvSpPr>
        <p:spPr>
          <a:xfrm flipV="1">
            <a:off x="4579519" y="1725837"/>
            <a:ext cx="67044" cy="391843"/>
          </a:xfrm>
          <a:prstGeom prst="upArrow">
            <a:avLst/>
          </a:prstGeom>
          <a:solidFill>
            <a:schemeClr val="tx1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55" name="Arrow: Up 54">
            <a:extLst>
              <a:ext uri="{FF2B5EF4-FFF2-40B4-BE49-F238E27FC236}">
                <a16:creationId xmlns:a16="http://schemas.microsoft.com/office/drawing/2014/main" id="{85934C20-C189-4FDD-8553-64688F1BC7FE}"/>
              </a:ext>
            </a:extLst>
          </p:cNvPr>
          <p:cNvSpPr/>
          <p:nvPr/>
        </p:nvSpPr>
        <p:spPr>
          <a:xfrm flipV="1">
            <a:off x="5981518" y="1725235"/>
            <a:ext cx="67044" cy="391843"/>
          </a:xfrm>
          <a:prstGeom prst="upArrow">
            <a:avLst/>
          </a:prstGeom>
          <a:solidFill>
            <a:schemeClr val="tx1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56" name="Arrow: Up 55">
            <a:extLst>
              <a:ext uri="{FF2B5EF4-FFF2-40B4-BE49-F238E27FC236}">
                <a16:creationId xmlns:a16="http://schemas.microsoft.com/office/drawing/2014/main" id="{82DF6B07-9C5D-4A4B-8E08-7D630EA99C46}"/>
              </a:ext>
            </a:extLst>
          </p:cNvPr>
          <p:cNvSpPr/>
          <p:nvPr/>
        </p:nvSpPr>
        <p:spPr>
          <a:xfrm flipV="1">
            <a:off x="7260566" y="1721298"/>
            <a:ext cx="67044" cy="391843"/>
          </a:xfrm>
          <a:prstGeom prst="upArrow">
            <a:avLst/>
          </a:prstGeom>
          <a:solidFill>
            <a:schemeClr val="tx1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AB312F34-97BB-4443-8001-AC2A0060F6BA}"/>
              </a:ext>
            </a:extLst>
          </p:cNvPr>
          <p:cNvCxnSpPr>
            <a:cxnSpLocks/>
          </p:cNvCxnSpPr>
          <p:nvPr/>
        </p:nvCxnSpPr>
        <p:spPr>
          <a:xfrm flipV="1">
            <a:off x="404634" y="4202338"/>
            <a:ext cx="8416814" cy="23527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C9BD19D-F893-4228-A0BE-47CFF6EC2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548EF2-EA9B-4634-B53D-DC4EC5D1B8C0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70753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859" y="1704029"/>
            <a:ext cx="8336975" cy="711126"/>
          </a:xfrm>
        </p:spPr>
        <p:txBody>
          <a:bodyPr/>
          <a:lstStyle/>
          <a:p>
            <a:pPr algn="ctr"/>
            <a:r>
              <a:rPr lang="en-US" sz="3200" dirty="0"/>
              <a:t>Dg3-A (Lower Columbia &amp; Olympic)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 	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897775" y="2415155"/>
            <a:ext cx="7709366" cy="375704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/>
              <a:t>Updated College Readiness Assessments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/>
              <a:t>Go-Live Recommendation Forms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/>
              <a:t>Steering Committee approved Go-Live date: March 9,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BC4EAF-1A75-4678-B7A3-52EB09CE2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548EF2-EA9B-4634-B53D-DC4EC5D1B8C0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4453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57682" y="377827"/>
            <a:ext cx="7639707" cy="614320"/>
          </a:xfrm>
        </p:spPr>
        <p:txBody>
          <a:bodyPr/>
          <a:lstStyle/>
          <a:p>
            <a:pPr algn="ctr"/>
            <a:r>
              <a:rPr lang="en-US" sz="3200" dirty="0"/>
              <a:t>Lower columbia COLLEGE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477911"/>
              </p:ext>
            </p:extLst>
          </p:nvPr>
        </p:nvGraphicFramePr>
        <p:xfrm>
          <a:off x="924431" y="1130111"/>
          <a:ext cx="7463868" cy="4173751"/>
        </p:xfrm>
        <a:graphic>
          <a:graphicData uri="http://schemas.openxmlformats.org/drawingml/2006/table">
            <a:tbl>
              <a:tblPr/>
              <a:tblGrid>
                <a:gridCol w="2809369">
                  <a:extLst>
                    <a:ext uri="{9D8B030D-6E8A-4147-A177-3AD203B41FA5}">
                      <a16:colId xmlns:a16="http://schemas.microsoft.com/office/drawing/2014/main" val="1719524338"/>
                    </a:ext>
                  </a:extLst>
                </a:gridCol>
                <a:gridCol w="2692771">
                  <a:extLst>
                    <a:ext uri="{9D8B030D-6E8A-4147-A177-3AD203B41FA5}">
                      <a16:colId xmlns:a16="http://schemas.microsoft.com/office/drawing/2014/main" val="3354666195"/>
                    </a:ext>
                  </a:extLst>
                </a:gridCol>
                <a:gridCol w="1961728">
                  <a:extLst>
                    <a:ext uri="{9D8B030D-6E8A-4147-A177-3AD203B41FA5}">
                      <a16:colId xmlns:a16="http://schemas.microsoft.com/office/drawing/2014/main" val="4253395325"/>
                    </a:ext>
                  </a:extLst>
                </a:gridCol>
              </a:tblGrid>
              <a:tr h="609601">
                <a:tc>
                  <a:txBody>
                    <a:bodyPr/>
                    <a:lstStyle/>
                    <a:p>
                      <a:pPr marL="0" indent="115888" rtl="0" fontAlgn="b"/>
                      <a:r>
                        <a:rPr lang="en-US" b="1" dirty="0">
                          <a:effectLst/>
                          <a:latin typeface="Roboto"/>
                        </a:rPr>
                        <a:t>College Overview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b="1" dirty="0">
                          <a:effectLst/>
                          <a:latin typeface="Roboto"/>
                        </a:rPr>
                        <a:t>Current</a:t>
                      </a:r>
                      <a:r>
                        <a:rPr lang="en-US" b="1" baseline="0" dirty="0">
                          <a:effectLst/>
                          <a:latin typeface="Roboto"/>
                        </a:rPr>
                        <a:t> </a:t>
                      </a:r>
                      <a:r>
                        <a:rPr lang="en-US" b="1" dirty="0">
                          <a:effectLst/>
                          <a:latin typeface="Roboto"/>
                        </a:rPr>
                        <a:t>Completion of Readiness Criteria 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b="1" dirty="0">
                          <a:effectLst/>
                          <a:latin typeface="Roboto"/>
                        </a:rPr>
                        <a:t>Estimated Status at Go-Live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134709"/>
                  </a:ext>
                </a:extLst>
              </a:tr>
              <a:tr h="547242">
                <a:tc>
                  <a:txBody>
                    <a:bodyPr/>
                    <a:lstStyle/>
                    <a:p>
                      <a:pPr marL="0" indent="115888" algn="l" rtl="0" fontAlgn="ctr"/>
                      <a:r>
                        <a:rPr lang="en-US" sz="2000" b="0" dirty="0">
                          <a:solidFill>
                            <a:srgbClr val="17304C"/>
                          </a:solidFill>
                          <a:effectLst/>
                          <a:latin typeface="+mj-lt"/>
                        </a:rPr>
                        <a:t>Data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2 of 3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chemeClr val="bg1"/>
                          </a:solidFill>
                          <a:effectLst/>
                          <a:latin typeface="Roboto"/>
                        </a:rPr>
                        <a:t>Green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3791922"/>
                  </a:ext>
                </a:extLst>
              </a:tr>
              <a:tr h="502818">
                <a:tc>
                  <a:txBody>
                    <a:bodyPr/>
                    <a:lstStyle/>
                    <a:p>
                      <a:pPr marL="0" indent="115888" algn="l" rtl="0" fontAlgn="ctr"/>
                      <a:r>
                        <a:rPr lang="en-US" sz="2000" b="0" dirty="0">
                          <a:solidFill>
                            <a:srgbClr val="17304C"/>
                          </a:solidFill>
                          <a:effectLst/>
                          <a:latin typeface="+mj-lt"/>
                        </a:rPr>
                        <a:t>Security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0 of 2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Orange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21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853875"/>
                  </a:ext>
                </a:extLst>
              </a:tr>
              <a:tr h="502818">
                <a:tc>
                  <a:txBody>
                    <a:bodyPr/>
                    <a:lstStyle/>
                    <a:p>
                      <a:pPr marL="0" indent="115888" algn="l" rtl="0" fontAlgn="ctr"/>
                      <a:r>
                        <a:rPr lang="en-US" sz="2000" b="0" dirty="0">
                          <a:solidFill>
                            <a:srgbClr val="17304C"/>
                          </a:solidFill>
                          <a:effectLst/>
                          <a:latin typeface="+mj-lt"/>
                        </a:rPr>
                        <a:t>Testing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1 of 6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Orange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21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2822287"/>
                  </a:ext>
                </a:extLst>
              </a:tr>
              <a:tr h="502818">
                <a:tc>
                  <a:txBody>
                    <a:bodyPr/>
                    <a:lstStyle/>
                    <a:p>
                      <a:pPr marL="0" indent="115888" algn="l" rtl="0" fontAlgn="ctr"/>
                      <a:r>
                        <a:rPr lang="en-US" sz="2000" b="0" dirty="0">
                          <a:solidFill>
                            <a:srgbClr val="17304C"/>
                          </a:solidFill>
                          <a:effectLst/>
                          <a:latin typeface="+mj-lt"/>
                        </a:rPr>
                        <a:t>Training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2 of 4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Yellow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71429"/>
                  </a:ext>
                </a:extLst>
              </a:tr>
              <a:tr h="502818">
                <a:tc>
                  <a:txBody>
                    <a:bodyPr/>
                    <a:lstStyle/>
                    <a:p>
                      <a:pPr marL="0" indent="115888" algn="l" rtl="0" fontAlgn="ctr"/>
                      <a:r>
                        <a:rPr lang="en-US" sz="2000" b="0" dirty="0">
                          <a:solidFill>
                            <a:srgbClr val="17304C"/>
                          </a:solidFill>
                          <a:effectLst/>
                          <a:latin typeface="+mj-lt"/>
                        </a:rPr>
                        <a:t>College Support Plan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3 of 4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chemeClr val="bg1"/>
                          </a:solidFill>
                          <a:effectLst/>
                          <a:latin typeface="Roboto"/>
                        </a:rPr>
                        <a:t>Green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931779"/>
                  </a:ext>
                </a:extLst>
              </a:tr>
              <a:tr h="502818">
                <a:tc>
                  <a:txBody>
                    <a:bodyPr/>
                    <a:lstStyle/>
                    <a:p>
                      <a:pPr marL="0" indent="115888" algn="l" rtl="0" fontAlgn="ctr"/>
                      <a:r>
                        <a:rPr lang="en-US" sz="2000" b="0" dirty="0">
                          <a:solidFill>
                            <a:srgbClr val="17304C"/>
                          </a:solidFill>
                          <a:effectLst/>
                          <a:latin typeface="+mj-lt"/>
                        </a:rPr>
                        <a:t>Transition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7 of 12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Yellow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800126"/>
                  </a:ext>
                </a:extLst>
              </a:tr>
              <a:tr h="502818">
                <a:tc>
                  <a:txBody>
                    <a:bodyPr/>
                    <a:lstStyle/>
                    <a:p>
                      <a:pPr marL="0" indent="115888" algn="l" rtl="0" fontAlgn="ctr"/>
                      <a:r>
                        <a:rPr lang="en-US" sz="2000" b="0" dirty="0">
                          <a:solidFill>
                            <a:srgbClr val="17304C"/>
                          </a:solidFill>
                          <a:effectLst/>
                          <a:latin typeface="+mj-lt"/>
                        </a:rPr>
                        <a:t>Comms &amp; OCM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5 of 6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chemeClr val="bg1"/>
                          </a:solidFill>
                          <a:effectLst/>
                          <a:latin typeface="Roboto"/>
                        </a:rPr>
                        <a:t>Green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805109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0A5886BA-86FF-4E98-A2EF-E59B0CAC91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7525370"/>
              </p:ext>
            </p:extLst>
          </p:nvPr>
        </p:nvGraphicFramePr>
        <p:xfrm>
          <a:off x="924431" y="5748986"/>
          <a:ext cx="4827616" cy="701040"/>
        </p:xfrm>
        <a:graphic>
          <a:graphicData uri="http://schemas.openxmlformats.org/drawingml/2006/table">
            <a:tbl>
              <a:tblPr/>
              <a:tblGrid>
                <a:gridCol w="225899">
                  <a:extLst>
                    <a:ext uri="{9D8B030D-6E8A-4147-A177-3AD203B41FA5}">
                      <a16:colId xmlns:a16="http://schemas.microsoft.com/office/drawing/2014/main" val="3978457557"/>
                    </a:ext>
                  </a:extLst>
                </a:gridCol>
                <a:gridCol w="4601717">
                  <a:extLst>
                    <a:ext uri="{9D8B030D-6E8A-4147-A177-3AD203B41FA5}">
                      <a16:colId xmlns:a16="http://schemas.microsoft.com/office/drawing/2014/main" val="3272340738"/>
                    </a:ext>
                  </a:extLst>
                </a:gridCol>
              </a:tblGrid>
              <a:tr h="167899">
                <a:tc>
                  <a:txBody>
                    <a:bodyPr/>
                    <a:lstStyle/>
                    <a:p>
                      <a:endParaRPr lang="en-US" sz="900" dirty="0">
                        <a:effectLst/>
                      </a:endParaRP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RED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- Critical system or organization issue, no mitigation available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28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3793342"/>
                  </a:ext>
                </a:extLst>
              </a:tr>
              <a:tr h="167899">
                <a:tc>
                  <a:txBody>
                    <a:bodyPr/>
                    <a:lstStyle/>
                    <a:p>
                      <a:endParaRPr lang="en-US" sz="900" dirty="0">
                        <a:effectLst/>
                      </a:endParaRP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ORANGE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- System or organizational issue with workaround (mitigation plan)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28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9087311"/>
                  </a:ext>
                </a:extLst>
              </a:tr>
              <a:tr h="167899">
                <a:tc>
                  <a:txBody>
                    <a:bodyPr/>
                    <a:lstStyle/>
                    <a:p>
                      <a:endParaRPr lang="en-US" sz="900" dirty="0">
                        <a:effectLst/>
                      </a:endParaRP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YELLOW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- Somewhat ready for Go-Live, small issues unresolved, doesn't impact Go-Live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28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2373392"/>
                  </a:ext>
                </a:extLst>
              </a:tr>
              <a:tr h="167899">
                <a:tc>
                  <a:txBody>
                    <a:bodyPr/>
                    <a:lstStyle/>
                    <a:p>
                      <a:endParaRPr lang="en-US" sz="900" dirty="0">
                        <a:effectLst/>
                      </a:endParaRP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GREEN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- Ready for Go-Live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28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805319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FA0B26-8057-4377-AC10-0E966F253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548EF2-EA9B-4634-B53D-DC4EC5D1B8C0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84536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71498" y="150111"/>
            <a:ext cx="8302337" cy="1069089"/>
          </a:xfrm>
        </p:spPr>
        <p:txBody>
          <a:bodyPr/>
          <a:lstStyle/>
          <a:p>
            <a:pPr algn="ctr"/>
            <a:r>
              <a:rPr lang="en-US" sz="3200" dirty="0"/>
              <a:t>Lower Columbia college Go-live deployment recommendation form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7157" y="1082842"/>
            <a:ext cx="5274975" cy="5775158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6F7D4C-6394-4156-8B85-9630F4757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548EF2-EA9B-4634-B53D-DC4EC5D1B8C0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1111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24432" y="346927"/>
            <a:ext cx="7639707" cy="614320"/>
          </a:xfrm>
        </p:spPr>
        <p:txBody>
          <a:bodyPr/>
          <a:lstStyle/>
          <a:p>
            <a:pPr algn="ctr"/>
            <a:r>
              <a:rPr lang="en-US" sz="3200" dirty="0"/>
              <a:t>OLYMPIC COLLEGE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3492394"/>
              </p:ext>
            </p:extLst>
          </p:nvPr>
        </p:nvGraphicFramePr>
        <p:xfrm>
          <a:off x="924430" y="1130111"/>
          <a:ext cx="7334666" cy="4173751"/>
        </p:xfrm>
        <a:graphic>
          <a:graphicData uri="http://schemas.openxmlformats.org/drawingml/2006/table">
            <a:tbl>
              <a:tblPr/>
              <a:tblGrid>
                <a:gridCol w="2820256">
                  <a:extLst>
                    <a:ext uri="{9D8B030D-6E8A-4147-A177-3AD203B41FA5}">
                      <a16:colId xmlns:a16="http://schemas.microsoft.com/office/drawing/2014/main" val="1719524338"/>
                    </a:ext>
                  </a:extLst>
                </a:gridCol>
                <a:gridCol w="2656114">
                  <a:extLst>
                    <a:ext uri="{9D8B030D-6E8A-4147-A177-3AD203B41FA5}">
                      <a16:colId xmlns:a16="http://schemas.microsoft.com/office/drawing/2014/main" val="3354666195"/>
                    </a:ext>
                  </a:extLst>
                </a:gridCol>
                <a:gridCol w="1858296">
                  <a:extLst>
                    <a:ext uri="{9D8B030D-6E8A-4147-A177-3AD203B41FA5}">
                      <a16:colId xmlns:a16="http://schemas.microsoft.com/office/drawing/2014/main" val="4253395325"/>
                    </a:ext>
                  </a:extLst>
                </a:gridCol>
              </a:tblGrid>
              <a:tr h="609601">
                <a:tc>
                  <a:txBody>
                    <a:bodyPr/>
                    <a:lstStyle/>
                    <a:p>
                      <a:pPr marL="0" indent="115888" rtl="0" fontAlgn="b"/>
                      <a:r>
                        <a:rPr lang="en-US" b="1" dirty="0">
                          <a:effectLst/>
                          <a:latin typeface="Roboto"/>
                        </a:rPr>
                        <a:t>College Overview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effectLst/>
                          <a:latin typeface="Roboto"/>
                        </a:rPr>
                        <a:t>Current</a:t>
                      </a:r>
                      <a:r>
                        <a:rPr lang="en-US" b="1" baseline="0" dirty="0">
                          <a:effectLst/>
                          <a:latin typeface="Roboto"/>
                        </a:rPr>
                        <a:t> </a:t>
                      </a:r>
                      <a:r>
                        <a:rPr lang="en-US" b="1" dirty="0">
                          <a:effectLst/>
                          <a:latin typeface="Roboto"/>
                        </a:rPr>
                        <a:t>Completion of Readiness Criteria 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b="1" dirty="0">
                          <a:effectLst/>
                          <a:latin typeface="Roboto"/>
                        </a:rPr>
                        <a:t>Current Status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134709"/>
                  </a:ext>
                </a:extLst>
              </a:tr>
              <a:tr h="547242">
                <a:tc>
                  <a:txBody>
                    <a:bodyPr/>
                    <a:lstStyle/>
                    <a:p>
                      <a:pPr marL="0" indent="115888" algn="l" rtl="0" fontAlgn="ctr"/>
                      <a:r>
                        <a:rPr lang="en-US" sz="2000" b="0" dirty="0">
                          <a:solidFill>
                            <a:srgbClr val="17304C"/>
                          </a:solidFill>
                          <a:effectLst/>
                          <a:latin typeface="+mj-lt"/>
                        </a:rPr>
                        <a:t>Data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2 of 3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chemeClr val="bg1"/>
                          </a:solidFill>
                          <a:effectLst/>
                          <a:latin typeface="Roboto"/>
                        </a:rPr>
                        <a:t>Green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3791922"/>
                  </a:ext>
                </a:extLst>
              </a:tr>
              <a:tr h="502818">
                <a:tc>
                  <a:txBody>
                    <a:bodyPr/>
                    <a:lstStyle/>
                    <a:p>
                      <a:pPr marL="0" indent="115888" algn="l" rtl="0" fontAlgn="ctr"/>
                      <a:r>
                        <a:rPr lang="en-US" sz="2000" b="0" dirty="0">
                          <a:solidFill>
                            <a:srgbClr val="17304C"/>
                          </a:solidFill>
                          <a:effectLst/>
                          <a:latin typeface="+mj-lt"/>
                        </a:rPr>
                        <a:t>Security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0 of 2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Yellow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853875"/>
                  </a:ext>
                </a:extLst>
              </a:tr>
              <a:tr h="502818">
                <a:tc>
                  <a:txBody>
                    <a:bodyPr/>
                    <a:lstStyle/>
                    <a:p>
                      <a:pPr marL="0" indent="115888" algn="l" rtl="0" fontAlgn="ctr"/>
                      <a:r>
                        <a:rPr lang="en-US" sz="2000" b="0" dirty="0">
                          <a:solidFill>
                            <a:srgbClr val="17304C"/>
                          </a:solidFill>
                          <a:effectLst/>
                          <a:latin typeface="+mj-lt"/>
                        </a:rPr>
                        <a:t>Testing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1 of 6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Yellow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2822287"/>
                  </a:ext>
                </a:extLst>
              </a:tr>
              <a:tr h="502818">
                <a:tc>
                  <a:txBody>
                    <a:bodyPr/>
                    <a:lstStyle/>
                    <a:p>
                      <a:pPr marL="0" indent="115888" algn="l" rtl="0" fontAlgn="ctr"/>
                      <a:r>
                        <a:rPr lang="en-US" sz="2000" b="0" dirty="0">
                          <a:solidFill>
                            <a:srgbClr val="17304C"/>
                          </a:solidFill>
                          <a:effectLst/>
                          <a:latin typeface="+mj-lt"/>
                        </a:rPr>
                        <a:t>Training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1 of 4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Yellow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71429"/>
                  </a:ext>
                </a:extLst>
              </a:tr>
              <a:tr h="502818">
                <a:tc>
                  <a:txBody>
                    <a:bodyPr/>
                    <a:lstStyle/>
                    <a:p>
                      <a:pPr marL="0" indent="115888" algn="l" rtl="0" fontAlgn="ctr"/>
                      <a:r>
                        <a:rPr lang="en-US" sz="2000" b="0" dirty="0">
                          <a:solidFill>
                            <a:srgbClr val="17304C"/>
                          </a:solidFill>
                          <a:effectLst/>
                          <a:latin typeface="+mj-lt"/>
                        </a:rPr>
                        <a:t>College Support Plan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4 of 4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chemeClr val="bg1"/>
                          </a:solidFill>
                          <a:effectLst/>
                          <a:latin typeface="Roboto"/>
                        </a:rPr>
                        <a:t>Green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931779"/>
                  </a:ext>
                </a:extLst>
              </a:tr>
              <a:tr h="502818">
                <a:tc>
                  <a:txBody>
                    <a:bodyPr/>
                    <a:lstStyle/>
                    <a:p>
                      <a:pPr marL="0" indent="115888" algn="l" rtl="0" fontAlgn="ctr"/>
                      <a:r>
                        <a:rPr lang="en-US" sz="2000" b="0" dirty="0">
                          <a:solidFill>
                            <a:srgbClr val="17304C"/>
                          </a:solidFill>
                          <a:effectLst/>
                          <a:latin typeface="+mj-lt"/>
                        </a:rPr>
                        <a:t>Transition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1 of 12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Yellow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800126"/>
                  </a:ext>
                </a:extLst>
              </a:tr>
              <a:tr h="502818">
                <a:tc>
                  <a:txBody>
                    <a:bodyPr/>
                    <a:lstStyle/>
                    <a:p>
                      <a:pPr marL="0" indent="115888" algn="l" rtl="0" fontAlgn="ctr"/>
                      <a:r>
                        <a:rPr lang="en-US" sz="2000" b="0" dirty="0">
                          <a:solidFill>
                            <a:srgbClr val="17304C"/>
                          </a:solidFill>
                          <a:effectLst/>
                          <a:latin typeface="+mj-lt"/>
                        </a:rPr>
                        <a:t>Comms &amp; OCM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5 of 6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b="0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Yellow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805109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04703EC-6DF1-4700-A2C2-32736E35B9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2548205"/>
              </p:ext>
            </p:extLst>
          </p:nvPr>
        </p:nvGraphicFramePr>
        <p:xfrm>
          <a:off x="924430" y="5727889"/>
          <a:ext cx="4827616" cy="701040"/>
        </p:xfrm>
        <a:graphic>
          <a:graphicData uri="http://schemas.openxmlformats.org/drawingml/2006/table">
            <a:tbl>
              <a:tblPr/>
              <a:tblGrid>
                <a:gridCol w="225899">
                  <a:extLst>
                    <a:ext uri="{9D8B030D-6E8A-4147-A177-3AD203B41FA5}">
                      <a16:colId xmlns:a16="http://schemas.microsoft.com/office/drawing/2014/main" val="3978457557"/>
                    </a:ext>
                  </a:extLst>
                </a:gridCol>
                <a:gridCol w="4601717">
                  <a:extLst>
                    <a:ext uri="{9D8B030D-6E8A-4147-A177-3AD203B41FA5}">
                      <a16:colId xmlns:a16="http://schemas.microsoft.com/office/drawing/2014/main" val="3272340738"/>
                    </a:ext>
                  </a:extLst>
                </a:gridCol>
              </a:tblGrid>
              <a:tr h="167899">
                <a:tc>
                  <a:txBody>
                    <a:bodyPr/>
                    <a:lstStyle/>
                    <a:p>
                      <a:endParaRPr lang="en-US" sz="900" dirty="0">
                        <a:effectLst/>
                      </a:endParaRP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RED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- Critical system or organization issue, no mitigation available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28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3793342"/>
                  </a:ext>
                </a:extLst>
              </a:tr>
              <a:tr h="167899">
                <a:tc>
                  <a:txBody>
                    <a:bodyPr/>
                    <a:lstStyle/>
                    <a:p>
                      <a:endParaRPr lang="en-US" sz="900" dirty="0">
                        <a:effectLst/>
                      </a:endParaRP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ORANGE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- System or organizational issue with workaround (mitigation plan)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28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9087311"/>
                  </a:ext>
                </a:extLst>
              </a:tr>
              <a:tr h="167899">
                <a:tc>
                  <a:txBody>
                    <a:bodyPr/>
                    <a:lstStyle/>
                    <a:p>
                      <a:endParaRPr lang="en-US" sz="900" dirty="0">
                        <a:effectLst/>
                      </a:endParaRP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YELLOW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- Somewhat ready for Go-Live, small issues unresolved, doesn't impact Go-Live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28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2373392"/>
                  </a:ext>
                </a:extLst>
              </a:tr>
              <a:tr h="167899">
                <a:tc>
                  <a:txBody>
                    <a:bodyPr/>
                    <a:lstStyle/>
                    <a:p>
                      <a:endParaRPr lang="en-US" sz="900" dirty="0">
                        <a:effectLst/>
                      </a:endParaRP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GREEN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- Ready for Go-Live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28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805319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0993A2-091A-48D9-8288-75FE136DB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548EF2-EA9B-4634-B53D-DC4EC5D1B8C0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71461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68801" y="209977"/>
            <a:ext cx="8302337" cy="1028204"/>
          </a:xfrm>
        </p:spPr>
        <p:txBody>
          <a:bodyPr/>
          <a:lstStyle/>
          <a:p>
            <a:pPr algn="ctr"/>
            <a:r>
              <a:rPr lang="en-US" sz="3200" dirty="0"/>
              <a:t>Olympic college go-live deployment recommendation form 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3986" b="5314"/>
          <a:stretch/>
        </p:blipFill>
        <p:spPr>
          <a:xfrm>
            <a:off x="2159230" y="1392769"/>
            <a:ext cx="5121481" cy="5328705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5A6810-0F88-4259-987C-EBB65F0C3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548EF2-EA9B-4634-B53D-DC4EC5D1B8C0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45850726"/>
      </p:ext>
    </p:extLst>
  </p:cSld>
  <p:clrMapOvr>
    <a:masterClrMapping/>
  </p:clrMapOvr>
</p:sld>
</file>

<file path=ppt/theme/theme1.xml><?xml version="1.0" encoding="utf-8"?>
<a:theme xmlns:a="http://schemas.openxmlformats.org/drawingml/2006/main" name="ctcLink Powerpoint Template">
  <a:themeElements>
    <a:clrScheme name="SBCTC">
      <a:dk1>
        <a:srgbClr val="003764"/>
      </a:dk1>
      <a:lt1>
        <a:sysClr val="window" lastClr="FFFFFF"/>
      </a:lt1>
      <a:dk2>
        <a:srgbClr val="0071CE"/>
      </a:dk2>
      <a:lt2>
        <a:srgbClr val="C3C6C8"/>
      </a:lt2>
      <a:accent1>
        <a:srgbClr val="F4CD00"/>
      </a:accent1>
      <a:accent2>
        <a:srgbClr val="65CBC9"/>
      </a:accent2>
      <a:accent3>
        <a:srgbClr val="FFB547"/>
      </a:accent3>
      <a:accent4>
        <a:srgbClr val="00C18B"/>
      </a:accent4>
      <a:accent5>
        <a:srgbClr val="3D6489"/>
      </a:accent5>
      <a:accent6>
        <a:srgbClr val="2A70B8"/>
      </a:accent6>
      <a:hlink>
        <a:srgbClr val="0563C1"/>
      </a:hlink>
      <a:folHlink>
        <a:srgbClr val="954F72"/>
      </a:folHlink>
    </a:clrScheme>
    <a:fontScheme name="SBCTC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tcLink PowerPoint template-withblankslide" id="{9E170CF2-4B44-4251-AAC2-8262D2C1B5BE}" vid="{8BACAC9D-F4BA-465D-AF11-DCD48AB6700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301EAAAF5A9A14C98C32A8D7B77B290" ma:contentTypeVersion="4" ma:contentTypeDescription="Create a new document." ma:contentTypeScope="" ma:versionID="e364fc523c39ff84877964d62bb0c69e">
  <xsd:schema xmlns:xsd="http://www.w3.org/2001/XMLSchema" xmlns:xs="http://www.w3.org/2001/XMLSchema" xmlns:p="http://schemas.microsoft.com/office/2006/metadata/properties" xmlns:ns1="http://schemas.microsoft.com/sharepoint/v3" xmlns:ns2="686bc730-dfb5-4557-ac43-64e2aeb71117" xmlns:ns3="dbb9891f-5342-44b3-9004-2472729e727f" xmlns:ns4="http://schemas.microsoft.com/sharepoint/v4" targetNamespace="http://schemas.microsoft.com/office/2006/metadata/properties" ma:root="true" ma:fieldsID="b59568911a8627c463a330b5927c98aa" ns1:_="" ns2:_="" ns3:_="" ns4:_="">
    <xsd:import namespace="http://schemas.microsoft.com/sharepoint/v3"/>
    <xsd:import namespace="686bc730-dfb5-4557-ac43-64e2aeb71117"/>
    <xsd:import namespace="dbb9891f-5342-44b3-9004-2472729e727f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nu_x0020_Group" minOccurs="0"/>
                <xsd:element ref="ns2:Category" minOccurs="0"/>
                <xsd:element ref="ns2:Content_x0020_Owner" minOccurs="0"/>
                <xsd:element ref="ns1:PublishingStartDate" minOccurs="0"/>
                <xsd:element ref="ns1:PublishingExpirationDate" minOccurs="0"/>
                <xsd:element ref="ns3:_dlc_DocId" minOccurs="0"/>
                <xsd:element ref="ns3:_dlc_DocIdUrl" minOccurs="0"/>
                <xsd:element ref="ns3:_dlc_DocIdPersistId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1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12" nillable="true" ma:displayName="Scheduling End Date" ma:description="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6bc730-dfb5-4557-ac43-64e2aeb71117" elementFormDefault="qualified">
    <xsd:import namespace="http://schemas.microsoft.com/office/2006/documentManagement/types"/>
    <xsd:import namespace="http://schemas.microsoft.com/office/infopath/2007/PartnerControls"/>
    <xsd:element name="Menu_x0020_Group" ma:index="2" nillable="true" ma:displayName="Menu Group" ma:default="Publications &amp; Printing" ma:format="Dropdown" ma:internalName="Menu_x0020_Group" ma:readOnly="false">
      <xsd:simpleType>
        <xsd:restriction base="dms:Choice">
          <xsd:enumeration value="Publications &amp; Printing"/>
        </xsd:restriction>
      </xsd:simpleType>
    </xsd:element>
    <xsd:element name="Category" ma:index="3" nillable="true" ma:displayName="Category" ma:format="Dropdown" ma:internalName="Category">
      <xsd:simpleType>
        <xsd:restriction base="dms:Choice">
          <xsd:enumeration value="Agency Issue Briefs"/>
          <xsd:enumeration value="Business Cards"/>
          <xsd:enumeration value="Name Badges"/>
          <xsd:enumeration value="Logos"/>
          <xsd:enumeration value="SBCTC Templates"/>
          <xsd:enumeration value="Style Guide"/>
        </xsd:restriction>
      </xsd:simpleType>
    </xsd:element>
    <xsd:element name="Content_x0020_Owner" ma:index="10" nillable="true" ma:displayName="Content Owner" ma:list="UserInfo" ma:SharePointGroup="0" ma:internalName="Content_x0020_Ow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b9891f-5342-44b3-9004-2472729e727f" elementFormDefault="qualified">
    <xsd:import namespace="http://schemas.microsoft.com/office/2006/documentManagement/types"/>
    <xsd:import namespace="http://schemas.microsoft.com/office/infopath/2007/PartnerControls"/>
    <xsd:element name="_dlc_DocId" ma:index="13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4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5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6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 ma:readOnly="tru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ntent_x0020_Owner xmlns="686bc730-dfb5-4557-ac43-64e2aeb71117">
      <UserInfo>
        <DisplayName>Katie Rose</DisplayName>
        <AccountId>178</AccountId>
        <AccountType/>
      </UserInfo>
    </Content_x0020_Owner>
    <IconOverlay xmlns="http://schemas.microsoft.com/sharepoint/v4" xsi:nil="true"/>
    <Menu_x0020_Group xmlns="686bc730-dfb5-4557-ac43-64e2aeb71117">Publications &amp; Printing</Menu_x0020_Group>
    <PublishingExpirationDate xmlns="http://schemas.microsoft.com/sharepoint/v3" xsi:nil="true"/>
    <PublishingStartDate xmlns="http://schemas.microsoft.com/sharepoint/v3" xsi:nil="true"/>
    <Category xmlns="686bc730-dfb5-4557-ac43-64e2aeb71117">SBCTC Templates</Category>
    <_dlc_DocId xmlns="dbb9891f-5342-44b3-9004-2472729e727f">Z7X6SQ3F62JH-64-58</_dlc_DocId>
    <_dlc_DocIdUrl xmlns="dbb9891f-5342-44b3-9004-2472729e727f">
      <Url>https://portal.sbctc.edu/sites/Intranet/publications/_layouts/15/DocIdRedir.aspx?ID=Z7X6SQ3F62JH-64-58</Url>
      <Description>Z7X6SQ3F62JH-64-58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646ED858-9350-48FE-ADC8-EAAF6E362ED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6A97EFB-51D6-4625-BC5B-9FEE34F7DB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86bc730-dfb5-4557-ac43-64e2aeb71117"/>
    <ds:schemaRef ds:uri="dbb9891f-5342-44b3-9004-2472729e727f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DCA586E-AEBD-4B20-9827-EAD32C0DDEE7}">
  <ds:schemaRefs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purl.org/dc/elements/1.1/"/>
    <ds:schemaRef ds:uri="http://schemas.microsoft.com/sharepoint/v3"/>
    <ds:schemaRef ds:uri="http://purl.org/dc/dcmitype/"/>
    <ds:schemaRef ds:uri="http://schemas.microsoft.com/sharepoint/v4"/>
    <ds:schemaRef ds:uri="dbb9891f-5342-44b3-9004-2472729e727f"/>
    <ds:schemaRef ds:uri="http://schemas.openxmlformats.org/package/2006/metadata/core-properties"/>
    <ds:schemaRef ds:uri="686bc730-dfb5-4557-ac43-64e2aeb71117"/>
    <ds:schemaRef ds:uri="http://schemas.microsoft.com/office/2006/metadata/properties"/>
  </ds:schemaRefs>
</ds:datastoreItem>
</file>

<file path=customXml/itemProps4.xml><?xml version="1.0" encoding="utf-8"?>
<ds:datastoreItem xmlns:ds="http://schemas.openxmlformats.org/officeDocument/2006/customXml" ds:itemID="{CAEC5022-984A-475E-A75B-CDBC86707EBC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69480</TotalTime>
  <Words>1096</Words>
  <Application>Microsoft Office PowerPoint</Application>
  <PresentationFormat>On-screen Show (4:3)</PresentationFormat>
  <Paragraphs>308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</vt:lpstr>
      <vt:lpstr>Calibri</vt:lpstr>
      <vt:lpstr>Franklin Gothic Book</vt:lpstr>
      <vt:lpstr>Franklin Gothic Medium</vt:lpstr>
      <vt:lpstr>Roboto</vt:lpstr>
      <vt:lpstr>SourceSansPro-Light</vt:lpstr>
      <vt:lpstr>Times New Roman</vt:lpstr>
      <vt:lpstr>Wingdings</vt:lpstr>
      <vt:lpstr>ctcLink Powerpoint Template</vt:lpstr>
      <vt:lpstr>DG3 gate 5: college readiness </vt:lpstr>
      <vt:lpstr>agenda</vt:lpstr>
      <vt:lpstr>PowerPoint Presentation</vt:lpstr>
      <vt:lpstr>DG3 readiness ASSESSMENT development</vt:lpstr>
      <vt:lpstr>Dg3-A (Lower Columbia &amp; Olympic)     </vt:lpstr>
      <vt:lpstr>Lower columbia COLLEGE</vt:lpstr>
      <vt:lpstr>Lower Columbia college Go-live deployment recommendation form</vt:lpstr>
      <vt:lpstr>OLYMPIC COLLEGE</vt:lpstr>
      <vt:lpstr>Olympic college go-live deployment recommendation form </vt:lpstr>
      <vt:lpstr>additional perspective        </vt:lpstr>
      <vt:lpstr>SBCTC agency/Support  DG3-a go-live readiness</vt:lpstr>
      <vt:lpstr>SBCTC agency/Support Organization  go-live deployment recommendation form </vt:lpstr>
      <vt:lpstr>Dg3–b (Cascadia, peninsula &amp; Pierce)           </vt:lpstr>
      <vt:lpstr>Cascadia COLLEGE</vt:lpstr>
      <vt:lpstr>PENINSULA COLLEGE</vt:lpstr>
      <vt:lpstr>pierce COLLEGE district</vt:lpstr>
      <vt:lpstr>Ctclink project readiness &amp; Concerns </vt:lpstr>
      <vt:lpstr>DG3-B MODIFIED SCHEDULE (May 11, 2020)</vt:lpstr>
      <vt:lpstr>Deployment group risks/impacts</vt:lpstr>
      <vt:lpstr>Steering Committee Motion  &amp; Recommendation </vt:lpstr>
      <vt:lpstr>CTCLINK SUPPORT ORGANIZATION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ctcLink DG3 College Readiness SC Presentation</dc:title>
  <dc:subject>ctcLink DG3 College Readiness SC Presentation 2020-02-18</dc:subject>
  <dc:creator>Janelle Runyon;Christy Campbell</dc:creator>
  <cp:lastModifiedBy>Sherry Nelson</cp:lastModifiedBy>
  <cp:revision>569</cp:revision>
  <cp:lastPrinted>2020-02-11T00:49:45Z</cp:lastPrinted>
  <dcterms:created xsi:type="dcterms:W3CDTF">2018-05-14T23:14:43Z</dcterms:created>
  <dcterms:modified xsi:type="dcterms:W3CDTF">2020-02-19T23:48:25Z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0x0101007301EAAAF5A9A14C98C32A8D7B77B290</vt:lpwstr>
  </property>
  <property fmtid="{D5CDD505-2E9C-101B-9397-08002B2CF9AE}" pid="3" name="_dlc_DocIdItemGuid">
    <vt:lpwstr>f7c41efa-16a6-4d48-82ec-ec2c3f4609a4</vt:lpwstr>
  </property>
</Properties>
</file>