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6" r:id="rId5"/>
    <p:sldMasterId id="2147483963" r:id="rId6"/>
  </p:sldMasterIdLst>
  <p:notesMasterIdLst>
    <p:notesMasterId r:id="rId28"/>
  </p:notesMasterIdLst>
  <p:handoutMasterIdLst>
    <p:handoutMasterId r:id="rId29"/>
  </p:handoutMasterIdLst>
  <p:sldIdLst>
    <p:sldId id="586" r:id="rId7"/>
    <p:sldId id="601" r:id="rId8"/>
    <p:sldId id="635" r:id="rId9"/>
    <p:sldId id="622" r:id="rId10"/>
    <p:sldId id="638" r:id="rId11"/>
    <p:sldId id="642" r:id="rId12"/>
    <p:sldId id="588" r:id="rId13"/>
    <p:sldId id="639" r:id="rId14"/>
    <p:sldId id="644" r:id="rId15"/>
    <p:sldId id="604" r:id="rId16"/>
    <p:sldId id="641" r:id="rId17"/>
    <p:sldId id="645" r:id="rId18"/>
    <p:sldId id="605" r:id="rId19"/>
    <p:sldId id="643" r:id="rId20"/>
    <p:sldId id="646" r:id="rId21"/>
    <p:sldId id="637" r:id="rId22"/>
    <p:sldId id="648" r:id="rId23"/>
    <p:sldId id="634" r:id="rId24"/>
    <p:sldId id="640" r:id="rId25"/>
    <p:sldId id="647" r:id="rId26"/>
    <p:sldId id="620" r:id="rId2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y Campbell" initials="CC" lastIdx="1" clrIdx="0">
    <p:extLst>
      <p:ext uri="{19B8F6BF-5375-455C-9EA6-DF929625EA0E}">
        <p15:presenceInfo xmlns:p15="http://schemas.microsoft.com/office/powerpoint/2012/main" userId="S-1-5-21-2162954678-3364338229-3037977907-8539" providerId="AD"/>
      </p:ext>
    </p:extLst>
  </p:cmAuthor>
  <p:cmAuthor id="2" name="Reuth Kim (ctcLink)" initials="RK(" lastIdx="4" clrIdx="1">
    <p:extLst>
      <p:ext uri="{19B8F6BF-5375-455C-9EA6-DF929625EA0E}">
        <p15:presenceInfo xmlns:p15="http://schemas.microsoft.com/office/powerpoint/2012/main" userId="Reuth Kim (ctcLin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FFA219"/>
    <a:srgbClr val="FFAC33"/>
    <a:srgbClr val="FFA725"/>
    <a:srgbClr val="00DA63"/>
    <a:srgbClr val="00E266"/>
    <a:srgbClr val="C6D9F0"/>
    <a:srgbClr val="00990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5CF94C-BFB3-4267-91DE-79CF6FF6ED48}" v="135" dt="2020-04-18T18:19:03.278"/>
    <p1510:client id="{6B2DA470-D08C-4B1E-BF0D-C3D8F68D6474}" v="320" dt="2020-04-18T18:56:01.960"/>
    <p1510:client id="{9659A03C-39B4-44DF-9E0A-5B49468791D5}" v="1147" dt="2020-04-19T00:59:52.232"/>
    <p1510:client id="{E3FD487E-44F1-43BD-BBCF-E9757F1FBE99}" v="24" dt="2020-04-18T23:19:42.3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5" autoAdjust="0"/>
    <p:restoredTop sz="93333" autoAdjust="0"/>
  </p:normalViewPr>
  <p:slideViewPr>
    <p:cSldViewPr snapToGrid="0">
      <p:cViewPr varScale="1">
        <p:scale>
          <a:sx n="77" d="100"/>
          <a:sy n="77" d="100"/>
        </p:scale>
        <p:origin x="1096" y="72"/>
      </p:cViewPr>
      <p:guideLst/>
    </p:cSldViewPr>
  </p:slideViewPr>
  <p:notesTextViewPr>
    <p:cViewPr>
      <p:scale>
        <a:sx n="3" d="2"/>
        <a:sy n="3" d="2"/>
      </p:scale>
      <p:origin x="0" y="0"/>
    </p:cViewPr>
  </p:notesTextViewPr>
  <p:sorterViewPr>
    <p:cViewPr>
      <p:scale>
        <a:sx n="100" d="100"/>
        <a:sy n="100" d="100"/>
      </p:scale>
      <p:origin x="0" y="-1324"/>
    </p:cViewPr>
  </p:sorter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37"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notesMaster" Target="notesMasters/notesMaster1.xml"/><Relationship Id="rId36"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commentAuthors" Target="commentAuthors.xml"/><Relationship Id="rId8"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6B2DA470-D08C-4B1E-BF0D-C3D8F68D6474}"/>
    <pc:docChg chg="modSld">
      <pc:chgData name="" userId="" providerId="" clId="Web-{6B2DA470-D08C-4B1E-BF0D-C3D8F68D6474}" dt="2020-04-18T18:40:31.875" v="20"/>
      <pc:docMkLst>
        <pc:docMk/>
      </pc:docMkLst>
      <pc:sldChg chg="modSp">
        <pc:chgData name="" userId="" providerId="" clId="Web-{6B2DA470-D08C-4B1E-BF0D-C3D8F68D6474}" dt="2020-04-18T18:40:31.875" v="20"/>
        <pc:sldMkLst>
          <pc:docMk/>
          <pc:sldMk cId="352865723" sldId="636"/>
        </pc:sldMkLst>
        <pc:spChg chg="mod">
          <ac:chgData name="" userId="" providerId="" clId="Web-{6B2DA470-D08C-4B1E-BF0D-C3D8F68D6474}" dt="2020-04-18T18:36:59.797" v="2" actId="20577"/>
          <ac:spMkLst>
            <pc:docMk/>
            <pc:sldMk cId="352865723" sldId="636"/>
            <ac:spMk id="8" creationId="{00000000-0000-0000-0000-000000000000}"/>
          </ac:spMkLst>
        </pc:spChg>
        <pc:graphicFrameChg chg="mod modGraphic">
          <ac:chgData name="" userId="" providerId="" clId="Web-{6B2DA470-D08C-4B1E-BF0D-C3D8F68D6474}" dt="2020-04-18T18:40:31.875" v="20"/>
          <ac:graphicFrameMkLst>
            <pc:docMk/>
            <pc:sldMk cId="352865723" sldId="636"/>
            <ac:graphicFrameMk id="6" creationId="{00000000-0000-0000-0000-000000000000}"/>
          </ac:graphicFrameMkLst>
        </pc:graphicFrameChg>
      </pc:sldChg>
    </pc:docChg>
  </pc:docChgLst>
  <pc:docChgLst>
    <pc:chgData clId="Web-{E3FD487E-44F1-43BD-BBCF-E9757F1FBE99}"/>
    <pc:docChg chg="modSld">
      <pc:chgData name="" userId="" providerId="" clId="Web-{E3FD487E-44F1-43BD-BBCF-E9757F1FBE99}" dt="2020-04-18T23:19:24.366" v="21"/>
      <pc:docMkLst>
        <pc:docMk/>
      </pc:docMkLst>
      <pc:sldChg chg="modSp">
        <pc:chgData name="" userId="" providerId="" clId="Web-{E3FD487E-44F1-43BD-BBCF-E9757F1FBE99}" dt="2020-04-18T23:19:24.366" v="21"/>
        <pc:sldMkLst>
          <pc:docMk/>
          <pc:sldMk cId="1223055317" sldId="648"/>
        </pc:sldMkLst>
        <pc:graphicFrameChg chg="mod modGraphic">
          <ac:chgData name="" userId="" providerId="" clId="Web-{E3FD487E-44F1-43BD-BBCF-E9757F1FBE99}" dt="2020-04-18T23:19:24.366" v="21"/>
          <ac:graphicFrameMkLst>
            <pc:docMk/>
            <pc:sldMk cId="1223055317" sldId="648"/>
            <ac:graphicFrameMk id="16" creationId="{00000000-0000-0000-0000-000000000000}"/>
          </ac:graphicFrameMkLst>
        </pc:graphicFrameChg>
      </pc:sldChg>
    </pc:docChg>
  </pc:docChgLst>
  <pc:docChgLst>
    <pc:chgData clId="Web-{9659A03C-39B4-44DF-9E0A-5B49468791D5}"/>
    <pc:docChg chg="modSld">
      <pc:chgData name="" userId="" providerId="" clId="Web-{9659A03C-39B4-44DF-9E0A-5B49468791D5}" dt="2020-04-19T00:59:52.232" v="1077" actId="1076"/>
      <pc:docMkLst>
        <pc:docMk/>
      </pc:docMkLst>
      <pc:sldChg chg="modSp">
        <pc:chgData name="" userId="" providerId="" clId="Web-{9659A03C-39B4-44DF-9E0A-5B49468791D5}" dt="2020-04-19T00:59:52.232" v="1077" actId="1076"/>
        <pc:sldMkLst>
          <pc:docMk/>
          <pc:sldMk cId="1223055317" sldId="648"/>
        </pc:sldMkLst>
        <pc:spChg chg="mod">
          <ac:chgData name="" userId="" providerId="" clId="Web-{9659A03C-39B4-44DF-9E0A-5B49468791D5}" dt="2020-04-19T00:40:13.183" v="686" actId="20577"/>
          <ac:spMkLst>
            <pc:docMk/>
            <pc:sldMk cId="1223055317" sldId="648"/>
            <ac:spMk id="3" creationId="{00000000-0000-0000-0000-000000000000}"/>
          </ac:spMkLst>
        </pc:spChg>
        <pc:spChg chg="mod">
          <ac:chgData name="" userId="" providerId="" clId="Web-{9659A03C-39B4-44DF-9E0A-5B49468791D5}" dt="2020-04-19T00:56:54.230" v="1039" actId="1076"/>
          <ac:spMkLst>
            <pc:docMk/>
            <pc:sldMk cId="1223055317" sldId="648"/>
            <ac:spMk id="15" creationId="{00000000-0000-0000-0000-000000000000}"/>
          </ac:spMkLst>
        </pc:spChg>
        <pc:graphicFrameChg chg="mod modGraphic">
          <ac:chgData name="" userId="" providerId="" clId="Web-{9659A03C-39B4-44DF-9E0A-5B49468791D5}" dt="2020-04-19T00:59:52.232" v="1077" actId="1076"/>
          <ac:graphicFrameMkLst>
            <pc:docMk/>
            <pc:sldMk cId="1223055317" sldId="648"/>
            <ac:graphicFrameMk id="16" creationId="{00000000-0000-0000-0000-000000000000}"/>
          </ac:graphicFrameMkLst>
        </pc:graphicFrameChg>
      </pc:sldChg>
    </pc:docChg>
  </pc:docChgLst>
  <pc:docChgLst>
    <pc:chgData clId="Web-{4E5CF94C-BFB3-4267-91DE-79CF6FF6ED48}"/>
    <pc:docChg chg="modSld">
      <pc:chgData name="" userId="" providerId="" clId="Web-{4E5CF94C-BFB3-4267-91DE-79CF6FF6ED48}" dt="2020-04-18T18:19:03.278" v="130"/>
      <pc:docMkLst>
        <pc:docMk/>
      </pc:docMkLst>
      <pc:sldChg chg="modSp">
        <pc:chgData name="" userId="" providerId="" clId="Web-{4E5CF94C-BFB3-4267-91DE-79CF6FF6ED48}" dt="2020-04-18T18:19:03.278" v="130"/>
        <pc:sldMkLst>
          <pc:docMk/>
          <pc:sldMk cId="352865723" sldId="636"/>
        </pc:sldMkLst>
        <pc:spChg chg="mod">
          <ac:chgData name="" userId="" providerId="" clId="Web-{4E5CF94C-BFB3-4267-91DE-79CF6FF6ED48}" dt="2020-04-18T17:51:50.841" v="5" actId="20577"/>
          <ac:spMkLst>
            <pc:docMk/>
            <pc:sldMk cId="352865723" sldId="636"/>
            <ac:spMk id="4" creationId="{00000000-0000-0000-0000-000000000000}"/>
          </ac:spMkLst>
        </pc:spChg>
        <pc:spChg chg="mod">
          <ac:chgData name="" userId="" providerId="" clId="Web-{4E5CF94C-BFB3-4267-91DE-79CF6FF6ED48}" dt="2020-04-18T17:59:47.139" v="89" actId="20577"/>
          <ac:spMkLst>
            <pc:docMk/>
            <pc:sldMk cId="352865723" sldId="636"/>
            <ac:spMk id="8" creationId="{00000000-0000-0000-0000-000000000000}"/>
          </ac:spMkLst>
        </pc:spChg>
        <pc:graphicFrameChg chg="mod modGraphic">
          <ac:chgData name="" userId="" providerId="" clId="Web-{4E5CF94C-BFB3-4267-91DE-79CF6FF6ED48}" dt="2020-04-18T18:19:03.278" v="130"/>
          <ac:graphicFrameMkLst>
            <pc:docMk/>
            <pc:sldMk cId="352865723" sldId="636"/>
            <ac:graphicFrameMk id="6" creationId="{00000000-0000-0000-0000-000000000000}"/>
          </ac:graphicFrameMkLst>
        </pc:graphicFrameChg>
      </pc:sldChg>
    </pc:docChg>
  </pc:docChgLst>
  <pc:docChgLst>
    <pc:chgData clId="Web-{144D67A6-692C-42AB-BF16-91BD10A1EF66}"/>
    <pc:docChg chg="modSld">
      <pc:chgData name="" userId="" providerId="" clId="Web-{144D67A6-692C-42AB-BF16-91BD10A1EF66}" dt="2020-04-18T18:56:01.960" v="289" actId="1076"/>
      <pc:docMkLst>
        <pc:docMk/>
      </pc:docMkLst>
      <pc:sldChg chg="modSp">
        <pc:chgData name="" userId="" providerId="" clId="Web-{144D67A6-692C-42AB-BF16-91BD10A1EF66}" dt="2020-04-18T18:56:01.960" v="289" actId="1076"/>
        <pc:sldMkLst>
          <pc:docMk/>
          <pc:sldMk cId="352865723" sldId="636"/>
        </pc:sldMkLst>
        <pc:spChg chg="mod">
          <ac:chgData name="" userId="" providerId="" clId="Web-{144D67A6-692C-42AB-BF16-91BD10A1EF66}" dt="2020-04-18T18:56:01.960" v="289" actId="1076"/>
          <ac:spMkLst>
            <pc:docMk/>
            <pc:sldMk cId="352865723" sldId="636"/>
            <ac:spMk id="8" creationId="{00000000-0000-0000-0000-000000000000}"/>
          </ac:spMkLst>
        </pc:spChg>
        <pc:graphicFrameChg chg="mod modGraphic">
          <ac:chgData name="" userId="" providerId="" clId="Web-{144D67A6-692C-42AB-BF16-91BD10A1EF66}" dt="2020-04-18T18:55:12.914" v="184"/>
          <ac:graphicFrameMkLst>
            <pc:docMk/>
            <pc:sldMk cId="352865723" sldId="636"/>
            <ac:graphicFrameMk id="6" creationId="{00000000-0000-0000-0000-000000000000}"/>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A7D8E9-3331-4291-9F17-3FF41B935400}" type="datetimeFigureOut">
              <a:rPr lang="en-US" smtClean="0"/>
              <a:t>4/18/2020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D60C177-458E-4ECB-97EC-7EDCBA19DAB6}" type="slidenum">
              <a:rPr lang="en-US" smtClean="0"/>
              <a:t>‹#›</a:t>
            </a:fld>
            <a:endParaRPr lang="en-US" dirty="0"/>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DBB64-96D6-42B0-8680-D8E44BBF474E}" type="datetimeFigureOut">
              <a:rPr lang="en-US" smtClean="0"/>
              <a:t>4/18/2020</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7384A02-D147-49A8-A06D-A5C08FF69055}" type="slidenum">
              <a:rPr lang="en-US" smtClean="0"/>
              <a:t>‹#›</a:t>
            </a:fld>
            <a:endParaRPr lang="en-US" dirty="0"/>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5</a:t>
            </a:fld>
            <a:endParaRPr lang="en-US" dirty="0"/>
          </a:p>
        </p:txBody>
      </p:sp>
    </p:spTree>
    <p:extLst>
      <p:ext uri="{BB962C8B-B14F-4D97-AF65-F5344CB8AC3E}">
        <p14:creationId xmlns:p14="http://schemas.microsoft.com/office/powerpoint/2010/main" val="912525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6</a:t>
            </a:fld>
            <a:endParaRPr lang="en-US" dirty="0"/>
          </a:p>
        </p:txBody>
      </p:sp>
    </p:spTree>
    <p:extLst>
      <p:ext uri="{BB962C8B-B14F-4D97-AF65-F5344CB8AC3E}">
        <p14:creationId xmlns:p14="http://schemas.microsoft.com/office/powerpoint/2010/main" val="1322624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7</a:t>
            </a:fld>
            <a:endParaRPr lang="en-US" dirty="0"/>
          </a:p>
        </p:txBody>
      </p:sp>
    </p:spTree>
    <p:extLst>
      <p:ext uri="{BB962C8B-B14F-4D97-AF65-F5344CB8AC3E}">
        <p14:creationId xmlns:p14="http://schemas.microsoft.com/office/powerpoint/2010/main" val="635842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8</a:t>
            </a:fld>
            <a:endParaRPr lang="en-US" dirty="0"/>
          </a:p>
        </p:txBody>
      </p:sp>
    </p:spTree>
    <p:extLst>
      <p:ext uri="{BB962C8B-B14F-4D97-AF65-F5344CB8AC3E}">
        <p14:creationId xmlns:p14="http://schemas.microsoft.com/office/powerpoint/2010/main" val="3553458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CASCADIA</a:t>
            </a:r>
            <a:r>
              <a:rPr lang="en-US" baseline="0" dirty="0"/>
              <a:t> COLLEGE</a:t>
            </a:r>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9</a:t>
            </a:fld>
            <a:endParaRPr lang="en-US" dirty="0"/>
          </a:p>
        </p:txBody>
      </p:sp>
    </p:spTree>
    <p:extLst>
      <p:ext uri="{BB962C8B-B14F-4D97-AF65-F5344CB8AC3E}">
        <p14:creationId xmlns:p14="http://schemas.microsoft.com/office/powerpoint/2010/main" val="1178756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10</a:t>
            </a:fld>
            <a:endParaRPr lang="en-US" dirty="0"/>
          </a:p>
        </p:txBody>
      </p:sp>
    </p:spTree>
    <p:extLst>
      <p:ext uri="{BB962C8B-B14F-4D97-AF65-F5344CB8AC3E}">
        <p14:creationId xmlns:p14="http://schemas.microsoft.com/office/powerpoint/2010/main" val="1274164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PENINSULA COLLEGE </a:t>
            </a:r>
          </a:p>
        </p:txBody>
      </p:sp>
      <p:sp>
        <p:nvSpPr>
          <p:cNvPr id="4" name="Slide Number Placeholder 3"/>
          <p:cNvSpPr>
            <a:spLocks noGrp="1"/>
          </p:cNvSpPr>
          <p:nvPr>
            <p:ph type="sldNum" sz="quarter" idx="10"/>
          </p:nvPr>
        </p:nvSpPr>
        <p:spPr/>
        <p:txBody>
          <a:bodyPr/>
          <a:lstStyle/>
          <a:p>
            <a:fld id="{87384A02-D147-49A8-A06D-A5C08FF69055}" type="slidenum">
              <a:rPr lang="en-US" smtClean="0"/>
              <a:t>12</a:t>
            </a:fld>
            <a:endParaRPr lang="en-US" dirty="0"/>
          </a:p>
        </p:txBody>
      </p:sp>
    </p:spTree>
    <p:extLst>
      <p:ext uri="{BB962C8B-B14F-4D97-AF65-F5344CB8AC3E}">
        <p14:creationId xmlns:p14="http://schemas.microsoft.com/office/powerpoint/2010/main" val="1310091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PIERCE DISTRICT </a:t>
            </a:r>
          </a:p>
        </p:txBody>
      </p:sp>
      <p:sp>
        <p:nvSpPr>
          <p:cNvPr id="4" name="Slide Number Placeholder 3"/>
          <p:cNvSpPr>
            <a:spLocks noGrp="1"/>
          </p:cNvSpPr>
          <p:nvPr>
            <p:ph type="sldNum" sz="quarter" idx="10"/>
          </p:nvPr>
        </p:nvSpPr>
        <p:spPr/>
        <p:txBody>
          <a:bodyPr/>
          <a:lstStyle/>
          <a:p>
            <a:fld id="{87384A02-D147-49A8-A06D-A5C08FF69055}" type="slidenum">
              <a:rPr lang="en-US" smtClean="0"/>
              <a:t>15</a:t>
            </a:fld>
            <a:endParaRPr lang="en-US" dirty="0"/>
          </a:p>
        </p:txBody>
      </p:sp>
    </p:spTree>
    <p:extLst>
      <p:ext uri="{BB962C8B-B14F-4D97-AF65-F5344CB8AC3E}">
        <p14:creationId xmlns:p14="http://schemas.microsoft.com/office/powerpoint/2010/main" val="6545185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4188625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17" name="Slide Number Placeholder 5">
            <a:extLst>
              <a:ext uri="{FF2B5EF4-FFF2-40B4-BE49-F238E27FC236}">
                <a16:creationId xmlns:a16="http://schemas.microsoft.com/office/drawing/2014/main" id="{9CEEFE78-C8D0-4C9C-B921-939F5387A196}"/>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3358380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
    <p:spTree>
      <p:nvGrpSpPr>
        <p:cNvPr id="1" name=""/>
        <p:cNvGrpSpPr/>
        <p:nvPr/>
      </p:nvGrpSpPr>
      <p:grpSpPr>
        <a:xfrm>
          <a:off x="0" y="0"/>
          <a:ext cx="0" cy="0"/>
          <a:chOff x="0" y="0"/>
          <a:chExt cx="0" cy="0"/>
        </a:xfrm>
      </p:grpSpPr>
      <p:sp>
        <p:nvSpPr>
          <p:cNvPr id="15" name="Rectangle 14"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id="{DAAA116C-242C-443B-A163-E8CF9F7F4081}"/>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3361878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id="{1AC071D1-F2C4-4003-9250-AB31648B590A}"/>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149669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3664907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359971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4206575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4263293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3055584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8769086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121951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7674118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7237260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33551682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13630598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103023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i="1" dirty="0">
                <a:solidFill>
                  <a:schemeClr val="bg1">
                    <a:lumMod val="50000"/>
                  </a:schemeClr>
                </a:solidFill>
              </a:rPr>
              <a:t>Note: All material licensed under Creative Commons Attribution 4.0 International License.</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74781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0" name="Slide Number Placeholder 5">
            <a:extLst>
              <a:ext uri="{FF2B5EF4-FFF2-40B4-BE49-F238E27FC236}">
                <a16:creationId xmlns:a16="http://schemas.microsoft.com/office/drawing/2014/main" id="{F8C50275-4C8B-4C12-B5F1-136D97A2B468}"/>
              </a:ext>
            </a:extLst>
          </p:cNvPr>
          <p:cNvSpPr>
            <a:spLocks noGrp="1"/>
          </p:cNvSpPr>
          <p:nvPr>
            <p:ph type="sldNum" sz="quarter" idx="12"/>
          </p:nvPr>
        </p:nvSpPr>
        <p:spPr>
          <a:xfrm>
            <a:off x="8385466"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66286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1" name="Slide Number Placeholder 5">
            <a:extLst>
              <a:ext uri="{FF2B5EF4-FFF2-40B4-BE49-F238E27FC236}">
                <a16:creationId xmlns:a16="http://schemas.microsoft.com/office/drawing/2014/main" id="{3463854F-CAA1-41C8-A573-DADF35FF70CA}"/>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133155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5" name="Slide Number Placeholder 5">
            <a:extLst>
              <a:ext uri="{FF2B5EF4-FFF2-40B4-BE49-F238E27FC236}">
                <a16:creationId xmlns:a16="http://schemas.microsoft.com/office/drawing/2014/main" id="{55EAFC1E-4429-451F-A6D3-EA5CDA5E629E}"/>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855509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17" name="Slide Number Placeholder 5">
            <a:extLst>
              <a:ext uri="{FF2B5EF4-FFF2-40B4-BE49-F238E27FC236}">
                <a16:creationId xmlns:a16="http://schemas.microsoft.com/office/drawing/2014/main" id="{278655F2-7F98-4BC6-8AAB-6979A3C75528}"/>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4011055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15" name="Slide Number Placeholder 5">
            <a:extLst>
              <a:ext uri="{FF2B5EF4-FFF2-40B4-BE49-F238E27FC236}">
                <a16:creationId xmlns:a16="http://schemas.microsoft.com/office/drawing/2014/main" id="{60AB6978-00DE-4790-8145-42159CB1B407}"/>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907560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1" name="Slide Number Placeholder 5">
            <a:extLst>
              <a:ext uri="{FF2B5EF4-FFF2-40B4-BE49-F238E27FC236}">
                <a16:creationId xmlns:a16="http://schemas.microsoft.com/office/drawing/2014/main" id="{F7AD4569-F986-4F3F-B0DD-6CCDC31D9BBA}"/>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303126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
        <p:nvSpPr>
          <p:cNvPr id="21" name="Slide Number Placeholder 5">
            <a:extLst>
              <a:ext uri="{FF2B5EF4-FFF2-40B4-BE49-F238E27FC236}">
                <a16:creationId xmlns:a16="http://schemas.microsoft.com/office/drawing/2014/main" id="{928706EB-52D0-4646-9219-70EA545AED9C}"/>
              </a:ext>
            </a:extLst>
          </p:cNvPr>
          <p:cNvSpPr>
            <a:spLocks noGrp="1"/>
          </p:cNvSpPr>
          <p:nvPr>
            <p:ph type="sldNum" sz="quarter" idx="12"/>
          </p:nvPr>
        </p:nvSpPr>
        <p:spPr>
          <a:xfrm>
            <a:off x="8406245" y="6483926"/>
            <a:ext cx="467590" cy="237549"/>
          </a:xfrm>
          <a:prstGeom prst="rect">
            <a:avLst/>
          </a:prstGeom>
        </p:spPr>
        <p:txBody>
          <a:bodyPr/>
          <a:lstStyle>
            <a:lvl1pPr algn="r">
              <a:defRPr sz="1100"/>
            </a:lvl1pPr>
          </a:lstStyle>
          <a:p>
            <a:pPr>
              <a:defRPr/>
            </a:pPr>
            <a:fld id="{A0548EF2-EA9B-4634-B53D-DC4EC5D1B8C0}" type="slidenum">
              <a:rPr lang="en-US" altLang="en-US" smtClean="0"/>
              <a:pPr>
                <a:defRPr/>
              </a:pPr>
              <a:t>‹#›</a:t>
            </a:fld>
            <a:endParaRPr lang="en-US" altLang="en-US" dirty="0"/>
          </a:p>
        </p:txBody>
      </p:sp>
    </p:spTree>
    <p:extLst>
      <p:ext uri="{BB962C8B-B14F-4D97-AF65-F5344CB8AC3E}">
        <p14:creationId xmlns:p14="http://schemas.microsoft.com/office/powerpoint/2010/main" val="1868511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1414825"/>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6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281596"/>
      </p:ext>
    </p:extLst>
  </p:cSld>
  <p:clrMap bg1="lt1" tx1="dk1" bg2="lt2" tx2="dk2" accent1="accent1" accent2="accent2" accent3="accent3" accent4="accent4" accent5="accent5" accent6="accent6" hlink="hlink" folHlink="folHlink"/>
  <p:sldLayoutIdLst>
    <p:sldLayoutId id="2147483964"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 id="2147483975"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 Id="rId4" Type="http://schemas.openxmlformats.org/officeDocument/2006/relationships/hyperlink" Target="http://www.nicabm.com/trauma2013/trauma2013-post/"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39CAF-F2AB-4C56-BB94-7BB023C579B9}"/>
              </a:ext>
            </a:extLst>
          </p:cNvPr>
          <p:cNvSpPr>
            <a:spLocks noGrp="1"/>
          </p:cNvSpPr>
          <p:nvPr>
            <p:ph type="title"/>
          </p:nvPr>
        </p:nvSpPr>
        <p:spPr>
          <a:xfrm>
            <a:off x="403512" y="4047372"/>
            <a:ext cx="8336975" cy="619269"/>
          </a:xfrm>
        </p:spPr>
        <p:txBody>
          <a:bodyPr anchor="t"/>
          <a:lstStyle/>
          <a:p>
            <a:r>
              <a:rPr lang="en-US" sz="4000" dirty="0"/>
              <a:t>DG3-B gate 5: college readiness </a:t>
            </a:r>
          </a:p>
        </p:txBody>
      </p:sp>
      <p:sp>
        <p:nvSpPr>
          <p:cNvPr id="3" name="Subtitle 2">
            <a:extLst>
              <a:ext uri="{FF2B5EF4-FFF2-40B4-BE49-F238E27FC236}">
                <a16:creationId xmlns:a16="http://schemas.microsoft.com/office/drawing/2014/main" id="{BFB612F2-0AB8-48BB-A80E-03E7DD689DB5}"/>
              </a:ext>
            </a:extLst>
          </p:cNvPr>
          <p:cNvSpPr>
            <a:spLocks noGrp="1"/>
          </p:cNvSpPr>
          <p:nvPr>
            <p:ph type="subTitle" idx="1"/>
          </p:nvPr>
        </p:nvSpPr>
        <p:spPr>
          <a:xfrm>
            <a:off x="439358" y="4666641"/>
            <a:ext cx="8362449" cy="548155"/>
          </a:xfrm>
        </p:spPr>
        <p:txBody>
          <a:bodyPr/>
          <a:lstStyle/>
          <a:p>
            <a:r>
              <a:rPr lang="en-US" sz="2400" dirty="0"/>
              <a:t>DISCUSSION &amp; APPROVAL </a:t>
            </a:r>
          </a:p>
        </p:txBody>
      </p:sp>
      <p:sp>
        <p:nvSpPr>
          <p:cNvPr id="4" name="Text Placeholder 3">
            <a:extLst>
              <a:ext uri="{FF2B5EF4-FFF2-40B4-BE49-F238E27FC236}">
                <a16:creationId xmlns:a16="http://schemas.microsoft.com/office/drawing/2014/main" id="{76986E81-AE50-4EF8-ADCD-D2EEBE7F128E}"/>
              </a:ext>
            </a:extLst>
          </p:cNvPr>
          <p:cNvSpPr>
            <a:spLocks noGrp="1"/>
          </p:cNvSpPr>
          <p:nvPr>
            <p:ph type="body" sz="quarter" idx="10"/>
          </p:nvPr>
        </p:nvSpPr>
        <p:spPr>
          <a:xfrm>
            <a:off x="439358" y="5360000"/>
            <a:ext cx="7466702" cy="1055314"/>
          </a:xfrm>
        </p:spPr>
        <p:txBody>
          <a:bodyPr anchor="t"/>
          <a:lstStyle/>
          <a:p>
            <a:r>
              <a:rPr lang="en-US" dirty="0"/>
              <a:t>ctcLink Steering Committee</a:t>
            </a:r>
          </a:p>
          <a:p>
            <a:r>
              <a:rPr lang="en-US" dirty="0"/>
              <a:t>April 21, 2020</a:t>
            </a:r>
          </a:p>
        </p:txBody>
      </p:sp>
    </p:spTree>
    <p:extLst>
      <p:ext uri="{BB962C8B-B14F-4D97-AF65-F5344CB8AC3E}">
        <p14:creationId xmlns:p14="http://schemas.microsoft.com/office/powerpoint/2010/main" val="1752588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4432" y="216351"/>
            <a:ext cx="7639707" cy="614320"/>
          </a:xfrm>
        </p:spPr>
        <p:txBody>
          <a:bodyPr/>
          <a:lstStyle/>
          <a:p>
            <a:pPr algn="ctr"/>
            <a:r>
              <a:rPr lang="en-US" sz="3200" dirty="0">
                <a:solidFill>
                  <a:schemeClr val="tx1"/>
                </a:solidFill>
              </a:rPr>
              <a:t>PENINSULA COLLEGE READINESS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36467077"/>
              </p:ext>
            </p:extLst>
          </p:nvPr>
        </p:nvGraphicFramePr>
        <p:xfrm>
          <a:off x="613185" y="830671"/>
          <a:ext cx="8165055" cy="4321504"/>
        </p:xfrm>
        <a:graphic>
          <a:graphicData uri="http://schemas.openxmlformats.org/drawingml/2006/table">
            <a:tbl>
              <a:tblPr firstRow="1" firstCol="1"/>
              <a:tblGrid>
                <a:gridCol w="2535868">
                  <a:extLst>
                    <a:ext uri="{9D8B030D-6E8A-4147-A177-3AD203B41FA5}">
                      <a16:colId xmlns:a16="http://schemas.microsoft.com/office/drawing/2014/main" val="1719524338"/>
                    </a:ext>
                  </a:extLst>
                </a:gridCol>
                <a:gridCol w="2065857">
                  <a:extLst>
                    <a:ext uri="{9D8B030D-6E8A-4147-A177-3AD203B41FA5}">
                      <a16:colId xmlns:a16="http://schemas.microsoft.com/office/drawing/2014/main" val="3354666195"/>
                    </a:ext>
                  </a:extLst>
                </a:gridCol>
                <a:gridCol w="1858179">
                  <a:extLst>
                    <a:ext uri="{9D8B030D-6E8A-4147-A177-3AD203B41FA5}">
                      <a16:colId xmlns:a16="http://schemas.microsoft.com/office/drawing/2014/main" val="90142080"/>
                    </a:ext>
                  </a:extLst>
                </a:gridCol>
                <a:gridCol w="1705151">
                  <a:extLst>
                    <a:ext uri="{9D8B030D-6E8A-4147-A177-3AD203B41FA5}">
                      <a16:colId xmlns:a16="http://schemas.microsoft.com/office/drawing/2014/main" val="4253395325"/>
                    </a:ext>
                  </a:extLst>
                </a:gridCol>
              </a:tblGrid>
              <a:tr h="880093">
                <a:tc>
                  <a:txBody>
                    <a:bodyPr/>
                    <a:lstStyle/>
                    <a:p>
                      <a:pPr marL="0" indent="115888" rtl="0" fontAlgn="b"/>
                      <a:r>
                        <a:rPr lang="en-US" sz="1800" b="0" dirty="0">
                          <a:solidFill>
                            <a:srgbClr val="000000"/>
                          </a:solidFill>
                          <a:effectLst/>
                          <a:latin typeface="+mj-lt"/>
                        </a:rPr>
                        <a:t>College Overview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800" b="0" dirty="0">
                          <a:solidFill>
                            <a:srgbClr val="000000"/>
                          </a:solidFill>
                          <a:effectLst/>
                          <a:latin typeface="+mj-lt"/>
                        </a:rPr>
                        <a:t>Current</a:t>
                      </a:r>
                      <a:r>
                        <a:rPr lang="en-US" sz="1800" b="0" baseline="0" dirty="0">
                          <a:solidFill>
                            <a:srgbClr val="000000"/>
                          </a:solidFill>
                          <a:effectLst/>
                          <a:latin typeface="+mj-lt"/>
                        </a:rPr>
                        <a:t> </a:t>
                      </a:r>
                      <a:r>
                        <a:rPr lang="en-US" sz="1800" b="0" dirty="0">
                          <a:solidFill>
                            <a:srgbClr val="000000"/>
                          </a:solidFill>
                          <a:effectLst/>
                          <a:latin typeface="+mj-lt"/>
                        </a:rPr>
                        <a:t>Completion of Readiness Criteria</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dirty="0">
                          <a:solidFill>
                            <a:srgbClr val="000000"/>
                          </a:solidFill>
                          <a:effectLst/>
                          <a:latin typeface="+mj-lt"/>
                        </a:rPr>
                        <a:t>Current </a:t>
                      </a:r>
                      <a:br>
                        <a:rPr lang="en-US" sz="1800" b="0" dirty="0">
                          <a:solidFill>
                            <a:srgbClr val="000000"/>
                          </a:solidFill>
                          <a:effectLst/>
                          <a:latin typeface="+mj-lt"/>
                        </a:rPr>
                      </a:br>
                      <a:r>
                        <a:rPr lang="en-US" sz="1800" b="0" dirty="0">
                          <a:solidFill>
                            <a:srgbClr val="000000"/>
                          </a:solidFill>
                          <a:effectLst/>
                          <a:latin typeface="+mj-lt"/>
                        </a:rPr>
                        <a:t>Go/No-Go Status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800" b="0" dirty="0">
                          <a:solidFill>
                            <a:srgbClr val="000000"/>
                          </a:solidFill>
                          <a:effectLst/>
                          <a:latin typeface="+mj-lt"/>
                        </a:rPr>
                        <a:t>Estimated</a:t>
                      </a:r>
                      <a:r>
                        <a:rPr lang="en-US" sz="1800" b="0" baseline="0" dirty="0">
                          <a:solidFill>
                            <a:srgbClr val="000000"/>
                          </a:solidFill>
                          <a:effectLst/>
                          <a:latin typeface="+mj-lt"/>
                        </a:rPr>
                        <a:t> Go/No-Go Status at Go-Live</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54134709"/>
                  </a:ext>
                </a:extLst>
              </a:tr>
              <a:tr h="533456">
                <a:tc>
                  <a:txBody>
                    <a:bodyPr/>
                    <a:lstStyle/>
                    <a:p>
                      <a:pPr marL="0" indent="115888" algn="l" rtl="0" fontAlgn="ctr"/>
                      <a:r>
                        <a:rPr lang="en-US" sz="2000" b="0" dirty="0">
                          <a:solidFill>
                            <a:srgbClr val="000000"/>
                          </a:solidFill>
                          <a:effectLst/>
                          <a:latin typeface="+mj-lt"/>
                        </a:rPr>
                        <a:t>Data</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000000"/>
                          </a:solidFill>
                          <a:effectLst/>
                          <a:latin typeface="+mj-lt"/>
                        </a:rPr>
                        <a:t>3 of 3</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00B050"/>
                          </a:solidFill>
                          <a:effectLst/>
                          <a:latin typeface="+mn-lt"/>
                          <a:ea typeface="+mn-ea"/>
                          <a:cs typeface="+mn-cs"/>
                        </a:rPr>
                        <a:t>G</a:t>
                      </a:r>
                    </a:p>
                    <a:p>
                      <a:pPr algn="ctr" rtl="0" fontAlgn="b"/>
                      <a:endParaRPr lang="en-US" sz="1400" b="0" dirty="0">
                        <a:solidFill>
                          <a:srgbClr val="00DA11"/>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00B050"/>
                          </a:solidFill>
                          <a:effectLst/>
                          <a:latin typeface="+mn-lt"/>
                          <a:ea typeface="+mn-ea"/>
                          <a:cs typeface="+mn-cs"/>
                        </a:rPr>
                        <a:t>G</a:t>
                      </a:r>
                    </a:p>
                    <a:p>
                      <a:pPr algn="ctr" rtl="0" fontAlgn="b"/>
                      <a:endParaRPr lang="en-US" sz="1400" b="0" dirty="0">
                        <a:solidFill>
                          <a:srgbClr val="00DA11"/>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573791922"/>
                  </a:ext>
                </a:extLst>
              </a:tr>
              <a:tr h="490151">
                <a:tc>
                  <a:txBody>
                    <a:bodyPr/>
                    <a:lstStyle/>
                    <a:p>
                      <a:pPr marL="0" indent="115888" algn="l" rtl="0" fontAlgn="ctr"/>
                      <a:r>
                        <a:rPr lang="en-US" sz="2000" b="0" dirty="0">
                          <a:solidFill>
                            <a:srgbClr val="000000"/>
                          </a:solidFill>
                          <a:effectLst/>
                          <a:latin typeface="+mj-lt"/>
                        </a:rPr>
                        <a:t>Security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000000"/>
                          </a:solidFill>
                          <a:effectLst/>
                          <a:latin typeface="+mj-lt"/>
                        </a:rPr>
                        <a:t>2 of 3</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b"/>
                      <a:endParaRPr lang="en-US" sz="1400" b="0" dirty="0">
                        <a:solidFill>
                          <a:srgbClr val="FFFF00"/>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00B050"/>
                          </a:solidFill>
                          <a:effectLst/>
                          <a:latin typeface="+mn-lt"/>
                          <a:ea typeface="+mn-ea"/>
                          <a:cs typeface="+mn-cs"/>
                        </a:rPr>
                        <a:t>G</a:t>
                      </a:r>
                    </a:p>
                    <a:p>
                      <a:pPr algn="ctr" rtl="0" fontAlgn="b"/>
                      <a:endParaRPr lang="en-US" sz="1400" b="0" dirty="0">
                        <a:solidFill>
                          <a:srgbClr val="00DA11"/>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112853875"/>
                  </a:ext>
                </a:extLst>
              </a:tr>
              <a:tr h="490151">
                <a:tc>
                  <a:txBody>
                    <a:bodyPr/>
                    <a:lstStyle/>
                    <a:p>
                      <a:pPr marL="0" indent="115888" algn="l" rtl="0" fontAlgn="ctr"/>
                      <a:r>
                        <a:rPr lang="en-US" sz="2000" b="0" dirty="0">
                          <a:solidFill>
                            <a:srgbClr val="000000"/>
                          </a:solidFill>
                          <a:effectLst/>
                          <a:latin typeface="+mj-lt"/>
                        </a:rPr>
                        <a:t>Testing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000000"/>
                          </a:solidFill>
                          <a:effectLst/>
                          <a:latin typeface="+mj-lt"/>
                        </a:rPr>
                        <a:t>6 of 6</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b"/>
                      <a:endParaRPr lang="en-US" sz="1400" b="0" dirty="0">
                        <a:solidFill>
                          <a:srgbClr val="FFFF00"/>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00B050"/>
                          </a:solidFill>
                          <a:effectLst/>
                          <a:latin typeface="+mn-lt"/>
                          <a:ea typeface="+mn-ea"/>
                          <a:cs typeface="+mn-cs"/>
                        </a:rPr>
                        <a:t>G</a:t>
                      </a:r>
                    </a:p>
                    <a:p>
                      <a:pPr algn="ctr" rtl="0" fontAlgn="b"/>
                      <a:endParaRPr lang="en-US" sz="1400" b="0" dirty="0">
                        <a:solidFill>
                          <a:srgbClr val="00DA11"/>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322822287"/>
                  </a:ext>
                </a:extLst>
              </a:tr>
              <a:tr h="490151">
                <a:tc>
                  <a:txBody>
                    <a:bodyPr/>
                    <a:lstStyle/>
                    <a:p>
                      <a:pPr marL="0" indent="115888" algn="l" rtl="0" fontAlgn="ctr"/>
                      <a:r>
                        <a:rPr lang="en-US" sz="2000" b="0" dirty="0">
                          <a:solidFill>
                            <a:srgbClr val="000000"/>
                          </a:solidFill>
                          <a:effectLst/>
                          <a:latin typeface="+mj-lt"/>
                        </a:rPr>
                        <a:t>Training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000000"/>
                          </a:solidFill>
                          <a:effectLst/>
                          <a:latin typeface="+mj-lt"/>
                        </a:rPr>
                        <a:t>3 of 5</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b"/>
                      <a:endParaRPr lang="en-US" sz="1400" b="0" dirty="0">
                        <a:solidFill>
                          <a:srgbClr val="FFFF00"/>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b"/>
                      <a:endParaRPr lang="en-US" sz="1400" b="0" dirty="0">
                        <a:solidFill>
                          <a:srgbClr val="FFFF00"/>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77471429"/>
                  </a:ext>
                </a:extLst>
              </a:tr>
              <a:tr h="490151">
                <a:tc>
                  <a:txBody>
                    <a:bodyPr/>
                    <a:lstStyle/>
                    <a:p>
                      <a:pPr marL="0" indent="115888" algn="l" rtl="0" fontAlgn="ctr"/>
                      <a:r>
                        <a:rPr lang="en-US" sz="2000" b="0" dirty="0">
                          <a:solidFill>
                            <a:srgbClr val="000000"/>
                          </a:solidFill>
                          <a:effectLst/>
                          <a:latin typeface="+mj-lt"/>
                        </a:rPr>
                        <a:t>College Support Plan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000000"/>
                          </a:solidFill>
                          <a:effectLst/>
                          <a:latin typeface="+mj-lt"/>
                        </a:rPr>
                        <a:t>4 of 4</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00B050"/>
                          </a:solidFill>
                          <a:effectLst/>
                          <a:latin typeface="+mn-lt"/>
                          <a:ea typeface="+mn-ea"/>
                          <a:cs typeface="+mn-cs"/>
                        </a:rPr>
                        <a:t>G</a:t>
                      </a:r>
                    </a:p>
                    <a:p>
                      <a:pPr algn="ctr" rtl="0" fontAlgn="b"/>
                      <a:endParaRPr lang="en-US" sz="1400" b="0" dirty="0">
                        <a:solidFill>
                          <a:srgbClr val="00DA11"/>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fontAlgn="b"/>
                      <a:r>
                        <a:rPr lang="en-US" sz="1400" b="0" dirty="0">
                          <a:solidFill>
                            <a:srgbClr val="00B050"/>
                          </a:solidFill>
                          <a:effectLst/>
                          <a:latin typeface="Roboto"/>
                        </a:rPr>
                        <a:t>G</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46931779"/>
                  </a:ext>
                </a:extLst>
              </a:tr>
              <a:tr h="490151">
                <a:tc>
                  <a:txBody>
                    <a:bodyPr/>
                    <a:lstStyle/>
                    <a:p>
                      <a:pPr marL="0" indent="115888" algn="l" rtl="0" fontAlgn="ctr"/>
                      <a:r>
                        <a:rPr lang="en-US" sz="2000" b="0" dirty="0">
                          <a:solidFill>
                            <a:srgbClr val="000000"/>
                          </a:solidFill>
                          <a:effectLst/>
                          <a:latin typeface="+mj-lt"/>
                        </a:rPr>
                        <a:t>Transition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0" dirty="0">
                          <a:solidFill>
                            <a:srgbClr val="000000"/>
                          </a:solidFill>
                          <a:effectLst/>
                          <a:latin typeface="+mj-lt"/>
                        </a:rPr>
                        <a:t>12 of 12</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b"/>
                      <a:endParaRPr lang="en-US" sz="1400" b="0" dirty="0">
                        <a:solidFill>
                          <a:srgbClr val="FFFF00"/>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00B050"/>
                          </a:solidFill>
                          <a:effectLst/>
                          <a:latin typeface="+mn-lt"/>
                          <a:ea typeface="+mn-ea"/>
                          <a:cs typeface="+mn-cs"/>
                        </a:rPr>
                        <a:t>G</a:t>
                      </a:r>
                    </a:p>
                    <a:p>
                      <a:pPr algn="ctr" rtl="0" fontAlgn="b"/>
                      <a:endParaRPr lang="en-US" sz="1400" b="0" dirty="0">
                        <a:solidFill>
                          <a:srgbClr val="00DA11"/>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480800126"/>
                  </a:ext>
                </a:extLst>
              </a:tr>
              <a:tr h="391305">
                <a:tc>
                  <a:txBody>
                    <a:bodyPr/>
                    <a:lstStyle/>
                    <a:p>
                      <a:pPr marL="0" indent="115888" algn="l" rtl="0" fontAlgn="ctr"/>
                      <a:r>
                        <a:rPr lang="en-US" sz="2000" b="0" dirty="0">
                          <a:solidFill>
                            <a:srgbClr val="000000"/>
                          </a:solidFill>
                          <a:effectLst/>
                          <a:latin typeface="+mj-lt"/>
                        </a:rPr>
                        <a:t>Comms &amp; OCM</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0" dirty="0">
                          <a:solidFill>
                            <a:srgbClr val="000000"/>
                          </a:solidFill>
                          <a:effectLst/>
                          <a:latin typeface="+mj-lt"/>
                        </a:rPr>
                        <a:t>6 of 6</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00B050"/>
                          </a:solidFill>
                          <a:effectLst/>
                          <a:latin typeface="+mn-lt"/>
                          <a:ea typeface="+mn-ea"/>
                          <a:cs typeface="+mn-cs"/>
                        </a:rPr>
                        <a:t>G</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400" b="1" kern="1200" dirty="0">
                        <a:solidFill>
                          <a:srgbClr val="00B050"/>
                        </a:solidFill>
                        <a:effectLst/>
                        <a:latin typeface="+mn-lt"/>
                        <a:ea typeface="+mn-ea"/>
                        <a:cs typeface="+mn-cs"/>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00B050"/>
                          </a:solidFill>
                          <a:effectLst/>
                          <a:latin typeface="+mn-lt"/>
                          <a:ea typeface="+mn-ea"/>
                          <a:cs typeface="+mn-cs"/>
                        </a:rPr>
                        <a:t>G</a:t>
                      </a:r>
                    </a:p>
                    <a:p>
                      <a:pPr algn="ctr" rtl="0" fontAlgn="b"/>
                      <a:endParaRPr lang="en-US" sz="1400" b="0" dirty="0">
                        <a:solidFill>
                          <a:srgbClr val="00DA11"/>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574805109"/>
                  </a:ext>
                </a:extLst>
              </a:tr>
            </a:tbl>
          </a:graphicData>
        </a:graphic>
      </p:graphicFrame>
      <p:graphicFrame>
        <p:nvGraphicFramePr>
          <p:cNvPr id="8" name="Table 7">
            <a:extLst>
              <a:ext uri="{FF2B5EF4-FFF2-40B4-BE49-F238E27FC236}">
                <a16:creationId xmlns:a16="http://schemas.microsoft.com/office/drawing/2014/main" id="{02F07D2C-5B95-41FD-84E7-140FE33E7BEB}"/>
              </a:ext>
            </a:extLst>
          </p:cNvPr>
          <p:cNvGraphicFramePr>
            <a:graphicFrameLocks noGrp="1"/>
          </p:cNvGraphicFramePr>
          <p:nvPr>
            <p:extLst>
              <p:ext uri="{D42A27DB-BD31-4B8C-83A1-F6EECF244321}">
                <p14:modId xmlns:p14="http://schemas.microsoft.com/office/powerpoint/2010/main" val="875671740"/>
              </p:ext>
            </p:extLst>
          </p:nvPr>
        </p:nvGraphicFramePr>
        <p:xfrm>
          <a:off x="613185" y="5445440"/>
          <a:ext cx="4827616" cy="745221"/>
        </p:xfrm>
        <a:graphic>
          <a:graphicData uri="http://schemas.openxmlformats.org/drawingml/2006/table">
            <a:tbl>
              <a:tblPr/>
              <a:tblGrid>
                <a:gridCol w="225899">
                  <a:extLst>
                    <a:ext uri="{9D8B030D-6E8A-4147-A177-3AD203B41FA5}">
                      <a16:colId xmlns:a16="http://schemas.microsoft.com/office/drawing/2014/main" val="3978457557"/>
                    </a:ext>
                  </a:extLst>
                </a:gridCol>
                <a:gridCol w="4601717">
                  <a:extLst>
                    <a:ext uri="{9D8B030D-6E8A-4147-A177-3AD203B41FA5}">
                      <a16:colId xmlns:a16="http://schemas.microsoft.com/office/drawing/2014/main" val="3272340738"/>
                    </a:ext>
                  </a:extLst>
                </a:gridCol>
              </a:tblGrid>
              <a:tr h="219441">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Go-Live, small issues unresolved, doesn't impact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9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
        <p:nvSpPr>
          <p:cNvPr id="4" name="Slide Number Placeholder 3">
            <a:extLst>
              <a:ext uri="{FF2B5EF4-FFF2-40B4-BE49-F238E27FC236}">
                <a16:creationId xmlns:a16="http://schemas.microsoft.com/office/drawing/2014/main" id="{75B512CA-4C59-4A57-B7EC-2AFC94314FCD}"/>
              </a:ext>
            </a:extLst>
          </p:cNvPr>
          <p:cNvSpPr>
            <a:spLocks noGrp="1"/>
          </p:cNvSpPr>
          <p:nvPr>
            <p:ph type="sldNum" sz="quarter" idx="12"/>
          </p:nvPr>
        </p:nvSpPr>
        <p:spPr/>
        <p:txBody>
          <a:bodyPr/>
          <a:lstStyle/>
          <a:p>
            <a:pPr>
              <a:defRPr/>
            </a:pPr>
            <a:fld id="{A0548EF2-EA9B-4634-B53D-DC4EC5D1B8C0}" type="slidenum">
              <a:rPr lang="en-US" altLang="en-US" smtClean="0"/>
              <a:pPr>
                <a:defRPr/>
              </a:pPr>
              <a:t>10</a:t>
            </a:fld>
            <a:endParaRPr lang="en-US" altLang="en-US" dirty="0"/>
          </a:p>
        </p:txBody>
      </p:sp>
    </p:spTree>
    <p:extLst>
      <p:ext uri="{BB962C8B-B14F-4D97-AF65-F5344CB8AC3E}">
        <p14:creationId xmlns:p14="http://schemas.microsoft.com/office/powerpoint/2010/main" val="2530330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D265E-AF5C-4D9A-9C69-29BCBF0F2460}"/>
              </a:ext>
            </a:extLst>
          </p:cNvPr>
          <p:cNvSpPr>
            <a:spLocks noGrp="1"/>
          </p:cNvSpPr>
          <p:nvPr>
            <p:ph type="title"/>
          </p:nvPr>
        </p:nvSpPr>
        <p:spPr>
          <a:xfrm>
            <a:off x="287328" y="136526"/>
            <a:ext cx="8551868" cy="405342"/>
          </a:xfrm>
        </p:spPr>
        <p:txBody>
          <a:bodyPr/>
          <a:lstStyle/>
          <a:p>
            <a:pPr algn="ctr"/>
            <a:r>
              <a:rPr lang="en-US" sz="2800" dirty="0"/>
              <a:t>PENINSULA COLLEGE comments &amp; MITIGATION plan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25651906"/>
              </p:ext>
            </p:extLst>
          </p:nvPr>
        </p:nvGraphicFramePr>
        <p:xfrm>
          <a:off x="412091" y="623015"/>
          <a:ext cx="8551869" cy="5840112"/>
        </p:xfrm>
        <a:graphic>
          <a:graphicData uri="http://schemas.openxmlformats.org/drawingml/2006/table">
            <a:tbl>
              <a:tblPr firstRow="1" firstCol="1"/>
              <a:tblGrid>
                <a:gridCol w="1009394">
                  <a:extLst>
                    <a:ext uri="{9D8B030D-6E8A-4147-A177-3AD203B41FA5}">
                      <a16:colId xmlns:a16="http://schemas.microsoft.com/office/drawing/2014/main" val="285129070"/>
                    </a:ext>
                  </a:extLst>
                </a:gridCol>
                <a:gridCol w="4366697">
                  <a:extLst>
                    <a:ext uri="{9D8B030D-6E8A-4147-A177-3AD203B41FA5}">
                      <a16:colId xmlns:a16="http://schemas.microsoft.com/office/drawing/2014/main" val="1255582063"/>
                    </a:ext>
                  </a:extLst>
                </a:gridCol>
                <a:gridCol w="3175778">
                  <a:extLst>
                    <a:ext uri="{9D8B030D-6E8A-4147-A177-3AD203B41FA5}">
                      <a16:colId xmlns:a16="http://schemas.microsoft.com/office/drawing/2014/main" val="615183373"/>
                    </a:ext>
                  </a:extLst>
                </a:gridCol>
              </a:tblGrid>
              <a:tr h="281960">
                <a:tc>
                  <a:txBody>
                    <a:bodyPr/>
                    <a:lstStyle/>
                    <a:p>
                      <a:pPr rtl="0" fontAlgn="b"/>
                      <a:r>
                        <a:rPr lang="en-US" sz="1200" b="0" dirty="0">
                          <a:solidFill>
                            <a:srgbClr val="000000"/>
                          </a:solidFill>
                          <a:effectLst/>
                          <a:latin typeface="+mj-lt"/>
                        </a:rPr>
                        <a:t>CATEGORY</a:t>
                      </a:r>
                    </a:p>
                  </a:txBody>
                  <a:tcPr marL="36576" marR="4770" marT="3328" marB="3328" anchor="ctr">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tc>
                  <a:txBody>
                    <a:bodyPr/>
                    <a:lstStyle/>
                    <a:p>
                      <a:pPr rtl="0" fontAlgn="b"/>
                      <a:r>
                        <a:rPr lang="en-US" sz="1200" b="0" dirty="0">
                          <a:solidFill>
                            <a:srgbClr val="000000"/>
                          </a:solidFill>
                          <a:effectLst/>
                          <a:latin typeface="+mj-lt"/>
                        </a:rPr>
                        <a:t>COMMENTS</a:t>
                      </a:r>
                    </a:p>
                  </a:txBody>
                  <a:tcPr marL="36576" marR="4770" marT="3328" marB="3328" anchor="ctr">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tc>
                  <a:txBody>
                    <a:bodyPr/>
                    <a:lstStyle/>
                    <a:p>
                      <a:pPr rtl="0" fontAlgn="b"/>
                      <a:r>
                        <a:rPr lang="en-US" sz="1200" b="0" dirty="0">
                          <a:solidFill>
                            <a:srgbClr val="000000"/>
                          </a:solidFill>
                          <a:effectLst/>
                          <a:latin typeface="+mj-lt"/>
                        </a:rPr>
                        <a:t>MITIGATION PLAN </a:t>
                      </a:r>
                    </a:p>
                  </a:txBody>
                  <a:tcPr marL="36576" marR="4770" marT="3328" marB="3328" anchor="ctr">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488334798"/>
                  </a:ext>
                </a:extLst>
              </a:tr>
              <a:tr h="453601">
                <a:tc>
                  <a:txBody>
                    <a:bodyPr/>
                    <a:lstStyle/>
                    <a:p>
                      <a:pPr rtl="0" fontAlgn="ctr"/>
                      <a:r>
                        <a:rPr lang="en-US" sz="1200" b="0" dirty="0">
                          <a:solidFill>
                            <a:srgbClr val="000000"/>
                          </a:solidFill>
                          <a:effectLst/>
                          <a:latin typeface="+mj-lt"/>
                          <a:cs typeface="Arial" panose="020B0604020202020204" pitchFamily="34" charset="0"/>
                        </a:rPr>
                        <a:t>Data</a:t>
                      </a:r>
                    </a:p>
                  </a:txBody>
                  <a:tcPr marL="36576" marR="4770" marT="3328" marB="3328">
                    <a:lnL>
                      <a:noFill/>
                    </a:lnL>
                    <a:lnR>
                      <a:noFill/>
                    </a:lnR>
                    <a:lnT w="15240" cap="flat" cmpd="sng" algn="ctr">
                      <a:solidFill>
                        <a:srgbClr val="D9D9D9"/>
                      </a:solidFill>
                      <a:prstDash val="solid"/>
                      <a:round/>
                      <a:headEnd type="none" w="med" len="med"/>
                      <a:tailEnd type="none" w="med" len="med"/>
                    </a:lnT>
                    <a:lnB>
                      <a:noFill/>
                    </a:lnB>
                    <a:solidFill>
                      <a:srgbClr val="F3F3F3"/>
                    </a:solidFill>
                  </a:tcPr>
                </a:tc>
                <a:tc>
                  <a:txBody>
                    <a:bodyPr/>
                    <a:lstStyle/>
                    <a:p>
                      <a:pPr rtl="0" fontAlgn="b"/>
                      <a:r>
                        <a:rPr lang="en-US" sz="1200" b="0" dirty="0">
                          <a:solidFill>
                            <a:srgbClr val="000000"/>
                          </a:solidFill>
                          <a:effectLst/>
                          <a:latin typeface="+mn-lt"/>
                        </a:rPr>
                        <a:t>Data cleanup still ongoing. Pillar SMEs feel confident in data for conversion.</a:t>
                      </a:r>
                    </a:p>
                  </a:txBody>
                  <a:tcPr marL="36576" marR="21841" marT="15240" marB="15240">
                    <a:lnL>
                      <a:noFill/>
                    </a:lnL>
                    <a:lnR>
                      <a:noFill/>
                    </a:lnR>
                    <a:lnT w="15240" cap="flat" cmpd="sng" algn="ctr">
                      <a:solidFill>
                        <a:srgbClr val="D9D9D9"/>
                      </a:solidFill>
                      <a:prstDash val="solid"/>
                      <a:round/>
                      <a:headEnd type="none" w="med" len="med"/>
                      <a:tailEnd type="none" w="med" len="med"/>
                    </a:lnT>
                    <a:lnB>
                      <a:noFill/>
                    </a:lnB>
                    <a:solidFill>
                      <a:srgbClr val="F3F3F3"/>
                    </a:solidFill>
                  </a:tcPr>
                </a:tc>
                <a:tc>
                  <a:txBody>
                    <a:bodyPr/>
                    <a:lstStyle/>
                    <a:p>
                      <a:pPr rtl="0" fontAlgn="b"/>
                      <a:endParaRPr lang="en-US" sz="1200" b="0" dirty="0">
                        <a:solidFill>
                          <a:srgbClr val="000000"/>
                        </a:solidFill>
                        <a:effectLst/>
                        <a:latin typeface="+mn-lt"/>
                      </a:endParaRPr>
                    </a:p>
                  </a:txBody>
                  <a:tcPr marL="36576" marR="21841" marT="15240" marB="15240">
                    <a:lnL>
                      <a:noFill/>
                    </a:lnL>
                    <a:lnR>
                      <a:noFill/>
                    </a:lnR>
                    <a:lnT w="15240" cap="flat" cmpd="sng" algn="ctr">
                      <a:solidFill>
                        <a:srgbClr val="D9D9D9"/>
                      </a:solidFill>
                      <a:prstDash val="solid"/>
                      <a:round/>
                      <a:headEnd type="none" w="med" len="med"/>
                      <a:tailEnd type="none" w="med" len="med"/>
                    </a:lnT>
                    <a:lnB>
                      <a:noFill/>
                    </a:lnB>
                    <a:solidFill>
                      <a:srgbClr val="F3F3F3"/>
                    </a:solidFill>
                  </a:tcPr>
                </a:tc>
                <a:extLst>
                  <a:ext uri="{0D108BD9-81ED-4DB2-BD59-A6C34878D82A}">
                    <a16:rowId xmlns:a16="http://schemas.microsoft.com/office/drawing/2014/main" val="1887606402"/>
                  </a:ext>
                </a:extLst>
              </a:tr>
              <a:tr h="658327">
                <a:tc>
                  <a:txBody>
                    <a:bodyPr/>
                    <a:lstStyle/>
                    <a:p>
                      <a:pPr rtl="0" fontAlgn="ctr"/>
                      <a:r>
                        <a:rPr lang="en-US" sz="1200" b="0" dirty="0">
                          <a:solidFill>
                            <a:srgbClr val="000000"/>
                          </a:solidFill>
                          <a:effectLst/>
                          <a:latin typeface="+mj-lt"/>
                          <a:cs typeface="Arial" panose="020B0604020202020204" pitchFamily="34" charset="0"/>
                        </a:rPr>
                        <a:t>Security</a:t>
                      </a:r>
                    </a:p>
                    <a:p>
                      <a:pPr rtl="0" fontAlgn="ctr"/>
                      <a:endParaRPr lang="en-US" sz="1200" b="0" dirty="0">
                        <a:solidFill>
                          <a:srgbClr val="000000"/>
                        </a:solidFill>
                        <a:effectLst/>
                        <a:latin typeface="+mj-lt"/>
                        <a:cs typeface="Arial" panose="020B0604020202020204" pitchFamily="34" charset="0"/>
                      </a:endParaRPr>
                    </a:p>
                  </a:txBody>
                  <a:tcPr marL="36576" marR="4770" marT="3328" marB="3328">
                    <a:lnL>
                      <a:noFill/>
                    </a:lnL>
                    <a:lnR>
                      <a:noFill/>
                    </a:lnR>
                    <a:lnT>
                      <a:noFill/>
                    </a:lnT>
                    <a:lnB>
                      <a:noFill/>
                    </a:lnB>
                    <a:solidFill>
                      <a:srgbClr val="FFFFFF"/>
                    </a:solidFill>
                  </a:tcPr>
                </a:tc>
                <a:tc>
                  <a:txBody>
                    <a:bodyPr/>
                    <a:lstStyle/>
                    <a:p>
                      <a:pPr rtl="0" fontAlgn="b"/>
                      <a:r>
                        <a:rPr lang="en-US" sz="1200" b="0" dirty="0">
                          <a:solidFill>
                            <a:srgbClr val="000000"/>
                          </a:solidFill>
                          <a:effectLst/>
                          <a:latin typeface="+mn-lt"/>
                        </a:rPr>
                        <a:t>4/16/20 Security leads completed workbook, still some outstanding SACR setup to be completed. Leads will continue to review and update security until go-live.</a:t>
                      </a:r>
                    </a:p>
                  </a:txBody>
                  <a:tcPr marL="36576" marR="21841" marT="15240" marB="15240">
                    <a:lnL>
                      <a:noFill/>
                    </a:lnL>
                    <a:lnR>
                      <a:noFill/>
                    </a:lnR>
                    <a:lnT>
                      <a:noFill/>
                    </a:lnT>
                    <a:lnB>
                      <a:noFill/>
                    </a:lnB>
                    <a:solidFill>
                      <a:srgbClr val="FFFFFF"/>
                    </a:solidFill>
                  </a:tcPr>
                </a:tc>
                <a:tc>
                  <a:txBody>
                    <a:bodyPr/>
                    <a:lstStyle/>
                    <a:p>
                      <a:pPr rtl="0" fontAlgn="b"/>
                      <a:r>
                        <a:rPr lang="en-US" sz="1200" b="0" dirty="0">
                          <a:solidFill>
                            <a:srgbClr val="000000"/>
                          </a:solidFill>
                          <a:effectLst/>
                          <a:latin typeface="+mn-lt"/>
                        </a:rPr>
                        <a:t>Security roles will continue to be tested and updated in SVX up to April 6th deadline.</a:t>
                      </a:r>
                    </a:p>
                    <a:p>
                      <a:pPr rtl="0" fontAlgn="b"/>
                      <a:endParaRPr lang="en-US" sz="1200" b="0" dirty="0">
                        <a:solidFill>
                          <a:srgbClr val="000000"/>
                        </a:solidFill>
                        <a:effectLst/>
                        <a:latin typeface="+mn-lt"/>
                      </a:endParaRPr>
                    </a:p>
                  </a:txBody>
                  <a:tcPr marL="36576" marR="21841" marT="15240" marB="15240">
                    <a:lnL>
                      <a:noFill/>
                    </a:lnL>
                    <a:lnR>
                      <a:noFill/>
                    </a:lnR>
                    <a:lnT>
                      <a:noFill/>
                    </a:lnT>
                    <a:lnB>
                      <a:noFill/>
                    </a:lnB>
                    <a:solidFill>
                      <a:srgbClr val="FFFFFF"/>
                    </a:solidFill>
                  </a:tcPr>
                </a:tc>
                <a:extLst>
                  <a:ext uri="{0D108BD9-81ED-4DB2-BD59-A6C34878D82A}">
                    <a16:rowId xmlns:a16="http://schemas.microsoft.com/office/drawing/2014/main" val="3950610699"/>
                  </a:ext>
                </a:extLst>
              </a:tr>
              <a:tr h="815428">
                <a:tc>
                  <a:txBody>
                    <a:bodyPr/>
                    <a:lstStyle/>
                    <a:p>
                      <a:pPr rtl="0" fontAlgn="ctr"/>
                      <a:endParaRPr lang="en-US" sz="1200" b="0" dirty="0">
                        <a:solidFill>
                          <a:srgbClr val="000000"/>
                        </a:solidFill>
                        <a:effectLst/>
                        <a:latin typeface="+mj-lt"/>
                        <a:cs typeface="Arial" panose="020B0604020202020204" pitchFamily="34" charset="0"/>
                      </a:endParaRPr>
                    </a:p>
                    <a:p>
                      <a:pPr rtl="0" fontAlgn="ctr"/>
                      <a:r>
                        <a:rPr lang="en-US" sz="1200" b="0" dirty="0">
                          <a:solidFill>
                            <a:srgbClr val="000000"/>
                          </a:solidFill>
                          <a:effectLst/>
                          <a:latin typeface="+mj-lt"/>
                          <a:cs typeface="Arial" panose="020B0604020202020204" pitchFamily="34" charset="0"/>
                        </a:rPr>
                        <a:t>Testing </a:t>
                      </a:r>
                    </a:p>
                    <a:p>
                      <a:pPr rtl="0" fontAlgn="ctr"/>
                      <a:endParaRPr lang="en-US" sz="1200" b="0" dirty="0">
                        <a:solidFill>
                          <a:srgbClr val="000000"/>
                        </a:solidFill>
                        <a:effectLst/>
                        <a:latin typeface="+mj-lt"/>
                        <a:cs typeface="Arial" panose="020B0604020202020204" pitchFamily="34" charset="0"/>
                      </a:endParaRPr>
                    </a:p>
                    <a:p>
                      <a:pPr rtl="0" fontAlgn="ctr"/>
                      <a:endParaRPr lang="en-US" sz="1200" b="0" dirty="0">
                        <a:solidFill>
                          <a:srgbClr val="000000"/>
                        </a:solidFill>
                        <a:effectLst/>
                        <a:latin typeface="+mj-lt"/>
                        <a:cs typeface="Arial" panose="020B0604020202020204" pitchFamily="34" charset="0"/>
                      </a:endParaRPr>
                    </a:p>
                    <a:p>
                      <a:pPr rtl="0" fontAlgn="ctr"/>
                      <a:endParaRPr lang="en-US" sz="1200" b="0" dirty="0">
                        <a:solidFill>
                          <a:srgbClr val="000000"/>
                        </a:solidFill>
                        <a:effectLst/>
                        <a:latin typeface="+mj-lt"/>
                        <a:cs typeface="Arial" panose="020B0604020202020204" pitchFamily="34" charset="0"/>
                      </a:endParaRPr>
                    </a:p>
                  </a:txBody>
                  <a:tcPr marL="36576" marR="4770" marT="3328" marB="3328">
                    <a:lnL>
                      <a:noFill/>
                    </a:lnL>
                    <a:lnR>
                      <a:noFill/>
                    </a:lnR>
                    <a:lnT>
                      <a:noFill/>
                    </a:lnT>
                    <a:lnB>
                      <a:noFill/>
                    </a:lnB>
                    <a:solidFill>
                      <a:srgbClr val="F3F3F3"/>
                    </a:solidFill>
                  </a:tcPr>
                </a:tc>
                <a:tc>
                  <a:txBody>
                    <a:bodyPr/>
                    <a:lstStyle/>
                    <a:p>
                      <a:pPr rtl="0" fontAlgn="b"/>
                      <a:r>
                        <a:rPr lang="en-US" sz="1200" b="0" dirty="0">
                          <a:solidFill>
                            <a:srgbClr val="000000"/>
                          </a:solidFill>
                          <a:effectLst/>
                          <a:latin typeface="+mn-lt"/>
                        </a:rPr>
                        <a:t>4/16/20 PC has had firewall issues with test environment for FA dual processing, SME’s have worked through processes and are confident it will work post go-live. UAT 100% complete. Payroll testing completed and signed off. </a:t>
                      </a:r>
                    </a:p>
                  </a:txBody>
                  <a:tcPr marL="36576" marR="21841" marT="15240" marB="15240">
                    <a:lnL>
                      <a:noFill/>
                    </a:lnL>
                    <a:lnR>
                      <a:noFill/>
                    </a:lnR>
                    <a:lnT>
                      <a:noFill/>
                    </a:lnT>
                    <a:lnB>
                      <a:noFill/>
                    </a:lnB>
                    <a:solidFill>
                      <a:srgbClr val="F3F3F3"/>
                    </a:solidFill>
                  </a:tcPr>
                </a:tc>
                <a:tc>
                  <a:txBody>
                    <a:bodyPr/>
                    <a:lstStyle/>
                    <a:p>
                      <a:pPr rtl="0" fontAlgn="b"/>
                      <a:r>
                        <a:rPr lang="en-US" sz="1200" b="0" dirty="0">
                          <a:solidFill>
                            <a:srgbClr val="000000"/>
                          </a:solidFill>
                          <a:effectLst/>
                          <a:latin typeface="+mn-lt"/>
                        </a:rPr>
                        <a:t>SF target completion April 17.</a:t>
                      </a:r>
                    </a:p>
                    <a:p>
                      <a:pPr rtl="0" fontAlgn="b"/>
                      <a:endParaRPr lang="en-US" sz="1200" b="0" dirty="0">
                        <a:solidFill>
                          <a:srgbClr val="000000"/>
                        </a:solidFill>
                        <a:effectLst/>
                        <a:latin typeface="+mn-lt"/>
                      </a:endParaRPr>
                    </a:p>
                    <a:p>
                      <a:pPr rtl="0" fontAlgn="b"/>
                      <a:endParaRPr lang="en-US" sz="1200" b="0" dirty="0">
                        <a:solidFill>
                          <a:srgbClr val="000000"/>
                        </a:solidFill>
                        <a:effectLst/>
                        <a:latin typeface="+mn-lt"/>
                      </a:endParaRPr>
                    </a:p>
                    <a:p>
                      <a:pPr rtl="0" fontAlgn="b"/>
                      <a:endParaRPr lang="en-US" sz="1200" b="0" dirty="0">
                        <a:solidFill>
                          <a:srgbClr val="000000"/>
                        </a:solidFill>
                        <a:effectLst/>
                        <a:latin typeface="+mn-lt"/>
                      </a:endParaRPr>
                    </a:p>
                  </a:txBody>
                  <a:tcPr marL="36576" marR="21841" marT="15240" marB="15240">
                    <a:lnL>
                      <a:noFill/>
                    </a:lnL>
                    <a:lnR>
                      <a:noFill/>
                    </a:lnR>
                    <a:lnT>
                      <a:noFill/>
                    </a:lnT>
                    <a:lnB>
                      <a:noFill/>
                    </a:lnB>
                    <a:solidFill>
                      <a:srgbClr val="F3F3F3"/>
                    </a:solidFill>
                  </a:tcPr>
                </a:tc>
                <a:extLst>
                  <a:ext uri="{0D108BD9-81ED-4DB2-BD59-A6C34878D82A}">
                    <a16:rowId xmlns:a16="http://schemas.microsoft.com/office/drawing/2014/main" val="966612009"/>
                  </a:ext>
                </a:extLst>
              </a:tr>
              <a:tr h="817297">
                <a:tc>
                  <a:txBody>
                    <a:bodyPr/>
                    <a:lstStyle/>
                    <a:p>
                      <a:pPr rtl="0" fontAlgn="ctr"/>
                      <a:endParaRPr lang="en-US" sz="1200" b="0" dirty="0">
                        <a:solidFill>
                          <a:srgbClr val="000000"/>
                        </a:solidFill>
                        <a:effectLst/>
                        <a:latin typeface="+mj-lt"/>
                        <a:cs typeface="Arial" panose="020B0604020202020204" pitchFamily="34" charset="0"/>
                      </a:endParaRPr>
                    </a:p>
                    <a:p>
                      <a:pPr rtl="0" fontAlgn="ctr"/>
                      <a:r>
                        <a:rPr lang="en-US" sz="1200" b="0" dirty="0">
                          <a:solidFill>
                            <a:srgbClr val="000000"/>
                          </a:solidFill>
                          <a:effectLst/>
                          <a:latin typeface="+mj-lt"/>
                          <a:cs typeface="Arial" panose="020B0604020202020204" pitchFamily="34" charset="0"/>
                        </a:rPr>
                        <a:t>Training</a:t>
                      </a:r>
                    </a:p>
                    <a:p>
                      <a:pPr rtl="0" fontAlgn="ctr"/>
                      <a:endParaRPr lang="en-US" sz="1200" b="0" dirty="0">
                        <a:solidFill>
                          <a:srgbClr val="000000"/>
                        </a:solidFill>
                        <a:effectLst/>
                        <a:latin typeface="+mj-lt"/>
                        <a:cs typeface="Arial" panose="020B0604020202020204" pitchFamily="34" charset="0"/>
                      </a:endParaRPr>
                    </a:p>
                    <a:p>
                      <a:pPr rtl="0" fontAlgn="ctr"/>
                      <a:endParaRPr lang="en-US" sz="1200" b="0" dirty="0">
                        <a:solidFill>
                          <a:srgbClr val="000000"/>
                        </a:solidFill>
                        <a:effectLst/>
                        <a:latin typeface="+mj-lt"/>
                        <a:cs typeface="Arial" panose="020B0604020202020204" pitchFamily="34" charset="0"/>
                      </a:endParaRPr>
                    </a:p>
                    <a:p>
                      <a:pPr rtl="0" fontAlgn="ctr"/>
                      <a:endParaRPr lang="en-US" sz="1200" b="0" dirty="0">
                        <a:solidFill>
                          <a:srgbClr val="000000"/>
                        </a:solidFill>
                        <a:effectLst/>
                        <a:latin typeface="+mj-lt"/>
                        <a:cs typeface="Arial" panose="020B0604020202020204" pitchFamily="34" charset="0"/>
                      </a:endParaRPr>
                    </a:p>
                    <a:p>
                      <a:pPr rtl="0" fontAlgn="ctr"/>
                      <a:endParaRPr lang="en-US" sz="1200" b="0" dirty="0">
                        <a:solidFill>
                          <a:srgbClr val="000000"/>
                        </a:solidFill>
                        <a:effectLst/>
                        <a:latin typeface="+mj-lt"/>
                        <a:cs typeface="Arial" panose="020B0604020202020204" pitchFamily="34" charset="0"/>
                      </a:endParaRPr>
                    </a:p>
                  </a:txBody>
                  <a:tcPr marL="36576" marR="4770" marT="3328" marB="3328">
                    <a:lnL>
                      <a:noFill/>
                    </a:lnL>
                    <a:lnR>
                      <a:noFill/>
                    </a:lnR>
                    <a:lnT>
                      <a:noFill/>
                    </a:lnT>
                    <a:lnB>
                      <a:noFill/>
                    </a:lnB>
                    <a:solidFill>
                      <a:srgbClr val="FFFFFF"/>
                    </a:solidFill>
                  </a:tcPr>
                </a:tc>
                <a:tc>
                  <a:txBody>
                    <a:bodyPr/>
                    <a:lstStyle/>
                    <a:p>
                      <a:pPr rtl="0" fontAlgn="b"/>
                      <a:r>
                        <a:rPr lang="en-US" sz="1200" b="0" dirty="0">
                          <a:solidFill>
                            <a:srgbClr val="000000"/>
                          </a:solidFill>
                          <a:effectLst/>
                          <a:latin typeface="+mn-lt"/>
                        </a:rPr>
                        <a:t>EUT training begin early April for key staff, roll out of SVX continues. SME’s participating in SBCTC lead trainings. Week of May 4 will be target for JIT for front line staff. </a:t>
                      </a:r>
                    </a:p>
                  </a:txBody>
                  <a:tcPr marL="36576" marR="21841" marT="15240" marB="15240">
                    <a:lnL>
                      <a:noFill/>
                    </a:lnL>
                    <a:lnR>
                      <a:noFill/>
                    </a:lnR>
                    <a:lnT>
                      <a:noFill/>
                    </a:lnT>
                    <a:lnB>
                      <a:noFill/>
                    </a:lnB>
                    <a:solidFill>
                      <a:srgbClr val="FFFFFF"/>
                    </a:solidFill>
                  </a:tcPr>
                </a:tc>
                <a:tc>
                  <a:txBody>
                    <a:bodyPr/>
                    <a:lstStyle/>
                    <a:p>
                      <a:pPr rtl="0" fontAlgn="b"/>
                      <a:r>
                        <a:rPr lang="en-US" sz="1200" b="0" dirty="0">
                          <a:solidFill>
                            <a:srgbClr val="000000"/>
                          </a:solidFill>
                          <a:effectLst/>
                          <a:latin typeface="+mn-lt"/>
                        </a:rPr>
                        <a:t>Desktop procedures being drafted as training in SVX continues. Core/daily users will be target for pre go-live training and will continue post go-live. Faculty change agents will focus on faculty training post go-live.</a:t>
                      </a:r>
                    </a:p>
                  </a:txBody>
                  <a:tcPr marL="36576" marR="21841" marT="15240" marB="15240">
                    <a:lnL>
                      <a:noFill/>
                    </a:lnL>
                    <a:lnR>
                      <a:noFill/>
                    </a:lnR>
                    <a:lnT>
                      <a:noFill/>
                    </a:lnT>
                    <a:lnB>
                      <a:noFill/>
                    </a:lnB>
                    <a:solidFill>
                      <a:srgbClr val="FFFFFF"/>
                    </a:solidFill>
                  </a:tcPr>
                </a:tc>
                <a:extLst>
                  <a:ext uri="{0D108BD9-81ED-4DB2-BD59-A6C34878D82A}">
                    <a16:rowId xmlns:a16="http://schemas.microsoft.com/office/drawing/2014/main" val="867617604"/>
                  </a:ext>
                </a:extLst>
              </a:tr>
              <a:tr h="484191">
                <a:tc>
                  <a:txBody>
                    <a:bodyPr/>
                    <a:lstStyle/>
                    <a:p>
                      <a:pPr rtl="0" fontAlgn="ctr"/>
                      <a:r>
                        <a:rPr lang="en-US" sz="1200" b="0" dirty="0">
                          <a:solidFill>
                            <a:srgbClr val="000000"/>
                          </a:solidFill>
                          <a:effectLst/>
                          <a:latin typeface="+mj-lt"/>
                          <a:cs typeface="Arial" panose="020B0604020202020204" pitchFamily="34" charset="0"/>
                        </a:rPr>
                        <a:t>College Support Plan</a:t>
                      </a:r>
                    </a:p>
                    <a:p>
                      <a:pPr rtl="0" fontAlgn="ctr"/>
                      <a:endParaRPr lang="en-US" sz="1200" b="0" dirty="0">
                        <a:solidFill>
                          <a:srgbClr val="000000"/>
                        </a:solidFill>
                        <a:effectLst/>
                        <a:latin typeface="+mj-lt"/>
                        <a:cs typeface="Arial" panose="020B0604020202020204" pitchFamily="34" charset="0"/>
                      </a:endParaRPr>
                    </a:p>
                  </a:txBody>
                  <a:tcPr marL="36576" marR="4770" marT="3328" marB="3328">
                    <a:lnL>
                      <a:noFill/>
                    </a:lnL>
                    <a:lnR>
                      <a:noFill/>
                    </a:lnR>
                    <a:lnT>
                      <a:noFill/>
                    </a:lnT>
                    <a:lnB>
                      <a:noFill/>
                    </a:lnB>
                    <a:solidFill>
                      <a:srgbClr val="F3F3F3"/>
                    </a:solidFill>
                  </a:tcPr>
                </a:tc>
                <a:tc>
                  <a:txBody>
                    <a:bodyPr/>
                    <a:lstStyle/>
                    <a:p>
                      <a:pPr rtl="0" fontAlgn="b"/>
                      <a:r>
                        <a:rPr lang="en-US" sz="1200" b="0" dirty="0">
                          <a:solidFill>
                            <a:srgbClr val="000000"/>
                          </a:solidFill>
                          <a:effectLst/>
                          <a:latin typeface="+mn-lt"/>
                        </a:rPr>
                        <a:t>Local help desk plan in place, ctcLink support ticketing system created and being tested. Local escalation plan in place and staff selected to submit to Solar Winds post go-live. </a:t>
                      </a:r>
                    </a:p>
                  </a:txBody>
                  <a:tcPr marL="36576" marR="21841" marT="15240" marB="15240">
                    <a:lnL>
                      <a:noFill/>
                    </a:lnL>
                    <a:lnR>
                      <a:noFill/>
                    </a:lnR>
                    <a:lnT>
                      <a:noFill/>
                    </a:lnT>
                    <a:lnB>
                      <a:noFill/>
                    </a:lnB>
                    <a:solidFill>
                      <a:srgbClr val="F3F3F3"/>
                    </a:solidFill>
                  </a:tcPr>
                </a:tc>
                <a:tc>
                  <a:txBody>
                    <a:bodyPr/>
                    <a:lstStyle/>
                    <a:p>
                      <a:pPr rtl="0" fontAlgn="b"/>
                      <a:r>
                        <a:rPr lang="en-US" sz="1200" b="0" dirty="0">
                          <a:solidFill>
                            <a:srgbClr val="000000"/>
                          </a:solidFill>
                          <a:effectLst/>
                          <a:latin typeface="+mn-lt"/>
                        </a:rPr>
                        <a:t>Post go-live security assignment process still being developed. </a:t>
                      </a:r>
                    </a:p>
                    <a:p>
                      <a:pPr rtl="0" fontAlgn="b"/>
                      <a:endParaRPr lang="en-US" sz="1200" b="0" dirty="0">
                        <a:solidFill>
                          <a:srgbClr val="000000"/>
                        </a:solidFill>
                        <a:effectLst/>
                        <a:latin typeface="+mn-lt"/>
                      </a:endParaRPr>
                    </a:p>
                  </a:txBody>
                  <a:tcPr marL="36576" marR="21841" marT="15240" marB="15240">
                    <a:lnL>
                      <a:noFill/>
                    </a:lnL>
                    <a:lnR>
                      <a:noFill/>
                    </a:lnR>
                    <a:lnT>
                      <a:noFill/>
                    </a:lnT>
                    <a:lnB>
                      <a:noFill/>
                    </a:lnB>
                    <a:solidFill>
                      <a:srgbClr val="F3F3F3"/>
                    </a:solidFill>
                  </a:tcPr>
                </a:tc>
                <a:extLst>
                  <a:ext uri="{0D108BD9-81ED-4DB2-BD59-A6C34878D82A}">
                    <a16:rowId xmlns:a16="http://schemas.microsoft.com/office/drawing/2014/main" val="4231611894"/>
                  </a:ext>
                </a:extLst>
              </a:tr>
              <a:tr h="155514">
                <a:tc>
                  <a:txBody>
                    <a:bodyPr/>
                    <a:lstStyle/>
                    <a:p>
                      <a:pPr rtl="0" fontAlgn="ctr"/>
                      <a:r>
                        <a:rPr lang="en-US" sz="1200" b="0" dirty="0">
                          <a:solidFill>
                            <a:srgbClr val="000000"/>
                          </a:solidFill>
                          <a:effectLst/>
                          <a:latin typeface="+mj-lt"/>
                        </a:rPr>
                        <a:t>Transition</a:t>
                      </a:r>
                    </a:p>
                    <a:p>
                      <a:pPr rtl="0" fontAlgn="ctr"/>
                      <a:endParaRPr lang="en-US" sz="1200" b="0" dirty="0">
                        <a:solidFill>
                          <a:srgbClr val="000000"/>
                        </a:solidFill>
                        <a:effectLst/>
                        <a:latin typeface="+mj-lt"/>
                      </a:endParaRPr>
                    </a:p>
                    <a:p>
                      <a:pPr rtl="0" fontAlgn="ctr"/>
                      <a:endParaRPr lang="en-US" sz="1200" b="0" dirty="0">
                        <a:solidFill>
                          <a:srgbClr val="000000"/>
                        </a:solidFill>
                        <a:effectLst/>
                        <a:latin typeface="+mj-lt"/>
                      </a:endParaRPr>
                    </a:p>
                    <a:p>
                      <a:pPr rtl="0" fontAlgn="ctr"/>
                      <a:endParaRPr lang="en-US" sz="1200" b="0" dirty="0">
                        <a:solidFill>
                          <a:srgbClr val="000000"/>
                        </a:solidFill>
                        <a:effectLst/>
                        <a:latin typeface="+mj-lt"/>
                      </a:endParaRPr>
                    </a:p>
                    <a:p>
                      <a:pPr rtl="0" fontAlgn="ctr"/>
                      <a:endParaRPr lang="en-US" sz="1200" b="0" dirty="0">
                        <a:solidFill>
                          <a:srgbClr val="000000"/>
                        </a:solidFill>
                        <a:effectLst/>
                        <a:latin typeface="+mj-lt"/>
                      </a:endParaRPr>
                    </a:p>
                    <a:p>
                      <a:pPr rtl="0" fontAlgn="ctr"/>
                      <a:endParaRPr lang="en-US" sz="1200" b="0" dirty="0">
                        <a:solidFill>
                          <a:srgbClr val="000000"/>
                        </a:solidFill>
                        <a:effectLst/>
                        <a:latin typeface="+mj-lt"/>
                      </a:endParaRPr>
                    </a:p>
                  </a:txBody>
                  <a:tcPr marL="36576" marR="4770" marT="3328" marB="3328">
                    <a:lnL>
                      <a:noFill/>
                    </a:lnL>
                    <a:lnR>
                      <a:noFill/>
                    </a:lnR>
                    <a:lnT>
                      <a:noFill/>
                    </a:lnT>
                    <a:lnB>
                      <a:noFill/>
                    </a:lnB>
                    <a:solidFill>
                      <a:srgbClr val="FFFFFF"/>
                    </a:solidFill>
                  </a:tcPr>
                </a:tc>
                <a:tc>
                  <a:txBody>
                    <a:bodyPr/>
                    <a:lstStyle/>
                    <a:p>
                      <a:pPr rtl="0" fontAlgn="b"/>
                      <a:r>
                        <a:rPr lang="en-US" sz="1200" b="0" dirty="0">
                          <a:solidFill>
                            <a:srgbClr val="000000"/>
                          </a:solidFill>
                          <a:effectLst/>
                          <a:latin typeface="+mn-lt"/>
                        </a:rPr>
                        <a:t>All critical and high-level production activities completed prior to April 10th deadline, with the exception of FWL that will continue post go-live. Datalink work continues to minimize down time of supplemental systems post go-live. Go-live plan developed and validators have been selected and notified. </a:t>
                      </a:r>
                    </a:p>
                  </a:txBody>
                  <a:tcPr marL="36576" marR="21841" marT="15240" marB="15240">
                    <a:lnL>
                      <a:noFill/>
                    </a:lnL>
                    <a:lnR>
                      <a:noFill/>
                    </a:lnR>
                    <a:lnT>
                      <a:noFill/>
                    </a:lnT>
                    <a:lnB>
                      <a:noFill/>
                    </a:lnB>
                    <a:solidFill>
                      <a:srgbClr val="FFFFFF"/>
                    </a:solidFill>
                  </a:tcPr>
                </a:tc>
                <a:tc>
                  <a:txBody>
                    <a:bodyPr/>
                    <a:lstStyle/>
                    <a:p>
                      <a:pPr rtl="0" fontAlgn="b"/>
                      <a:endParaRPr lang="en-US" sz="1200" b="0" dirty="0">
                        <a:solidFill>
                          <a:srgbClr val="000000"/>
                        </a:solidFill>
                        <a:effectLst/>
                        <a:latin typeface="+mn-lt"/>
                      </a:endParaRPr>
                    </a:p>
                  </a:txBody>
                  <a:tcPr marL="36576" marR="21841" marT="15240" marB="15240">
                    <a:lnL>
                      <a:noFill/>
                    </a:lnL>
                    <a:lnR>
                      <a:noFill/>
                    </a:lnR>
                    <a:lnT>
                      <a:noFill/>
                    </a:lnT>
                    <a:lnB>
                      <a:noFill/>
                    </a:lnB>
                    <a:solidFill>
                      <a:srgbClr val="FFFFFF"/>
                    </a:solidFill>
                  </a:tcPr>
                </a:tc>
                <a:extLst>
                  <a:ext uri="{0D108BD9-81ED-4DB2-BD59-A6C34878D82A}">
                    <a16:rowId xmlns:a16="http://schemas.microsoft.com/office/drawing/2014/main" val="132354641"/>
                  </a:ext>
                </a:extLst>
              </a:tr>
              <a:tr h="662436">
                <a:tc>
                  <a:txBody>
                    <a:bodyPr/>
                    <a:lstStyle/>
                    <a:p>
                      <a:pPr rtl="0" fontAlgn="ctr"/>
                      <a:r>
                        <a:rPr lang="en-US" sz="1200" b="0" dirty="0">
                          <a:solidFill>
                            <a:srgbClr val="000000"/>
                          </a:solidFill>
                          <a:effectLst/>
                          <a:latin typeface="+mj-lt"/>
                        </a:rPr>
                        <a:t>Comms</a:t>
                      </a:r>
                      <a:r>
                        <a:rPr lang="en-US" sz="1200" b="0" baseline="0" dirty="0">
                          <a:solidFill>
                            <a:srgbClr val="000000"/>
                          </a:solidFill>
                          <a:effectLst/>
                          <a:latin typeface="+mj-lt"/>
                        </a:rPr>
                        <a:t> </a:t>
                      </a:r>
                      <a:r>
                        <a:rPr lang="en-US" sz="1200" b="0" dirty="0">
                          <a:solidFill>
                            <a:srgbClr val="000000"/>
                          </a:solidFill>
                          <a:effectLst/>
                          <a:latin typeface="+mj-lt"/>
                        </a:rPr>
                        <a:t>&amp; OCM</a:t>
                      </a:r>
                    </a:p>
                    <a:p>
                      <a:pPr rtl="0" fontAlgn="ctr"/>
                      <a:endParaRPr lang="en-US" sz="1200" b="0" dirty="0">
                        <a:solidFill>
                          <a:srgbClr val="000000"/>
                        </a:solidFill>
                        <a:effectLst/>
                        <a:latin typeface="+mj-lt"/>
                      </a:endParaRPr>
                    </a:p>
                    <a:p>
                      <a:pPr rtl="0" fontAlgn="ctr"/>
                      <a:endParaRPr lang="en-US" sz="1200" b="0" dirty="0">
                        <a:solidFill>
                          <a:srgbClr val="000000"/>
                        </a:solidFill>
                        <a:effectLst/>
                        <a:latin typeface="+mj-lt"/>
                      </a:endParaRPr>
                    </a:p>
                  </a:txBody>
                  <a:tcPr marL="36576" marR="4770" marT="3328" marB="3328">
                    <a:lnL>
                      <a:noFill/>
                    </a:lnL>
                    <a:lnR>
                      <a:noFill/>
                    </a:lnR>
                    <a:lnT>
                      <a:noFill/>
                    </a:lnT>
                    <a:lnB w="7620" cap="flat" cmpd="sng" algn="ctr">
                      <a:solidFill>
                        <a:srgbClr val="D9D9D9"/>
                      </a:solidFill>
                      <a:prstDash val="solid"/>
                      <a:round/>
                      <a:headEnd type="none" w="med" len="med"/>
                      <a:tailEnd type="none" w="med" len="med"/>
                    </a:lnB>
                    <a:solidFill>
                      <a:srgbClr val="F3F3F3"/>
                    </a:solidFill>
                  </a:tcPr>
                </a:tc>
                <a:tc>
                  <a:txBody>
                    <a:bodyPr/>
                    <a:lstStyle/>
                    <a:p>
                      <a:pPr rtl="0" fontAlgn="b"/>
                      <a:r>
                        <a:rPr lang="en-US" sz="1200" b="0" dirty="0">
                          <a:solidFill>
                            <a:srgbClr val="000000"/>
                          </a:solidFill>
                          <a:effectLst/>
                          <a:latin typeface="+mn-lt"/>
                        </a:rPr>
                        <a:t>Policy and procedure updates ongoing. Communications/web team plan is complete and planning cutover timeline.</a:t>
                      </a:r>
                    </a:p>
                  </a:txBody>
                  <a:tcPr marL="36576" marR="21841" marT="15240" marB="15240">
                    <a:lnL>
                      <a:noFill/>
                    </a:lnL>
                    <a:lnR>
                      <a:noFill/>
                    </a:lnR>
                    <a:lnT>
                      <a:noFill/>
                    </a:lnT>
                    <a:lnB>
                      <a:noFill/>
                    </a:lnB>
                    <a:solidFill>
                      <a:srgbClr val="F3F3F3"/>
                    </a:solidFill>
                  </a:tcPr>
                </a:tc>
                <a:tc>
                  <a:txBody>
                    <a:bodyPr/>
                    <a:lstStyle/>
                    <a:p>
                      <a:pPr rtl="0" fontAlgn="b"/>
                      <a:r>
                        <a:rPr lang="en-US" sz="1200" b="0" dirty="0">
                          <a:solidFill>
                            <a:srgbClr val="000000"/>
                          </a:solidFill>
                          <a:effectLst/>
                          <a:latin typeface="+mn-lt"/>
                        </a:rPr>
                        <a:t>Continue work on procedures post go-live.</a:t>
                      </a:r>
                      <a:br>
                        <a:rPr lang="en-US" sz="1200" b="0" dirty="0">
                          <a:solidFill>
                            <a:srgbClr val="000000"/>
                          </a:solidFill>
                          <a:effectLst/>
                          <a:latin typeface="+mn-lt"/>
                        </a:rPr>
                      </a:br>
                      <a:endParaRPr lang="en-US" sz="1200" b="0" dirty="0">
                        <a:solidFill>
                          <a:srgbClr val="000000"/>
                        </a:solidFill>
                        <a:effectLst/>
                        <a:latin typeface="+mn-lt"/>
                      </a:endParaRPr>
                    </a:p>
                  </a:txBody>
                  <a:tcPr marL="36576" marR="21841" marT="15240" marB="15240">
                    <a:lnL>
                      <a:noFill/>
                    </a:lnL>
                    <a:lnR>
                      <a:noFill/>
                    </a:lnR>
                    <a:lnT>
                      <a:noFill/>
                    </a:lnT>
                    <a:lnB>
                      <a:noFill/>
                    </a:lnB>
                    <a:solidFill>
                      <a:srgbClr val="F3F3F3"/>
                    </a:solidFill>
                  </a:tcPr>
                </a:tc>
                <a:extLst>
                  <a:ext uri="{0D108BD9-81ED-4DB2-BD59-A6C34878D82A}">
                    <a16:rowId xmlns:a16="http://schemas.microsoft.com/office/drawing/2014/main" val="4078782807"/>
                  </a:ext>
                </a:extLst>
              </a:tr>
            </a:tbl>
          </a:graphicData>
        </a:graphic>
      </p:graphicFrame>
      <p:sp>
        <p:nvSpPr>
          <p:cNvPr id="4" name="Slide Number Placeholder 3">
            <a:extLst>
              <a:ext uri="{FF2B5EF4-FFF2-40B4-BE49-F238E27FC236}">
                <a16:creationId xmlns:a16="http://schemas.microsoft.com/office/drawing/2014/main" id="{E0E7CE8F-C425-4460-BA5D-66D70FDF14C2}"/>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11</a:t>
            </a:fld>
            <a:r>
              <a:rPr lang="en-US" altLang="en-US" dirty="0"/>
              <a:t> </a:t>
            </a:r>
          </a:p>
        </p:txBody>
      </p:sp>
    </p:spTree>
    <p:extLst>
      <p:ext uri="{BB962C8B-B14F-4D97-AF65-F5344CB8AC3E}">
        <p14:creationId xmlns:p14="http://schemas.microsoft.com/office/powerpoint/2010/main" val="940355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7994A-400E-485A-97DA-C9BC917814B2}"/>
              </a:ext>
            </a:extLst>
          </p:cNvPr>
          <p:cNvSpPr>
            <a:spLocks noGrp="1"/>
          </p:cNvSpPr>
          <p:nvPr>
            <p:ph type="title"/>
          </p:nvPr>
        </p:nvSpPr>
        <p:spPr>
          <a:xfrm>
            <a:off x="420831" y="1257223"/>
            <a:ext cx="8302337" cy="786457"/>
          </a:xfrm>
        </p:spPr>
        <p:txBody>
          <a:bodyPr/>
          <a:lstStyle/>
          <a:p>
            <a:r>
              <a:rPr lang="en-US" dirty="0">
                <a:solidFill>
                  <a:schemeClr val="bg1"/>
                </a:solidFill>
              </a:rPr>
              <a:t>peninsula college readness form</a:t>
            </a:r>
          </a:p>
        </p:txBody>
      </p:sp>
      <p:sp>
        <p:nvSpPr>
          <p:cNvPr id="4" name="Slide Number Placeholder 3">
            <a:extLst>
              <a:ext uri="{FF2B5EF4-FFF2-40B4-BE49-F238E27FC236}">
                <a16:creationId xmlns:a16="http://schemas.microsoft.com/office/drawing/2014/main" id="{2A6F7D4C-6394-4156-8B85-9630F47573D7}"/>
              </a:ext>
            </a:extLst>
          </p:cNvPr>
          <p:cNvSpPr>
            <a:spLocks noGrp="1"/>
          </p:cNvSpPr>
          <p:nvPr>
            <p:ph type="sldNum" sz="quarter" idx="12"/>
          </p:nvPr>
        </p:nvSpPr>
        <p:spPr/>
        <p:txBody>
          <a:bodyPr/>
          <a:lstStyle/>
          <a:p>
            <a:pPr>
              <a:defRPr/>
            </a:pPr>
            <a:fld id="{A0548EF2-EA9B-4634-B53D-DC4EC5D1B8C0}" type="slidenum">
              <a:rPr lang="en-US" altLang="en-US" smtClean="0"/>
              <a:pPr>
                <a:defRPr/>
              </a:pPr>
              <a:t>12</a:t>
            </a:fld>
            <a:endParaRPr lang="en-US" altLang="en-US" dirty="0"/>
          </a:p>
        </p:txBody>
      </p:sp>
      <p:pic>
        <p:nvPicPr>
          <p:cNvPr id="7" name="Picture 6" descr="Peninsula College go-live readiness form"/>
          <p:cNvPicPr>
            <a:picLocks noChangeAspect="1"/>
          </p:cNvPicPr>
          <p:nvPr/>
        </p:nvPicPr>
        <p:blipFill rotWithShape="1">
          <a:blip r:embed="rId3"/>
          <a:srcRect b="5623"/>
          <a:stretch/>
        </p:blipFill>
        <p:spPr>
          <a:xfrm>
            <a:off x="1944547" y="244475"/>
            <a:ext cx="5424477" cy="6477000"/>
          </a:xfrm>
          <a:prstGeom prst="rect">
            <a:avLst/>
          </a:prstGeom>
        </p:spPr>
      </p:pic>
    </p:spTree>
    <p:extLst>
      <p:ext uri="{BB962C8B-B14F-4D97-AF65-F5344CB8AC3E}">
        <p14:creationId xmlns:p14="http://schemas.microsoft.com/office/powerpoint/2010/main" val="2013705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24432" y="328344"/>
            <a:ext cx="7639707" cy="614320"/>
          </a:xfrm>
        </p:spPr>
        <p:txBody>
          <a:bodyPr/>
          <a:lstStyle/>
          <a:p>
            <a:pPr algn="ctr"/>
            <a:r>
              <a:rPr lang="en-US" sz="3200" dirty="0">
                <a:solidFill>
                  <a:schemeClr val="tx1"/>
                </a:solidFill>
              </a:rPr>
              <a:t>pierce COLLEGE district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60790948"/>
              </p:ext>
            </p:extLst>
          </p:nvPr>
        </p:nvGraphicFramePr>
        <p:xfrm>
          <a:off x="627785" y="916433"/>
          <a:ext cx="8096667" cy="4579667"/>
        </p:xfrm>
        <a:graphic>
          <a:graphicData uri="http://schemas.openxmlformats.org/drawingml/2006/table">
            <a:tbl>
              <a:tblPr firstRow="1" firstCol="1"/>
              <a:tblGrid>
                <a:gridCol w="2500426">
                  <a:extLst>
                    <a:ext uri="{9D8B030D-6E8A-4147-A177-3AD203B41FA5}">
                      <a16:colId xmlns:a16="http://schemas.microsoft.com/office/drawing/2014/main" val="1719524338"/>
                    </a:ext>
                  </a:extLst>
                </a:gridCol>
                <a:gridCol w="2160513">
                  <a:extLst>
                    <a:ext uri="{9D8B030D-6E8A-4147-A177-3AD203B41FA5}">
                      <a16:colId xmlns:a16="http://schemas.microsoft.com/office/drawing/2014/main" val="3354666195"/>
                    </a:ext>
                  </a:extLst>
                </a:gridCol>
                <a:gridCol w="1717864">
                  <a:extLst>
                    <a:ext uri="{9D8B030D-6E8A-4147-A177-3AD203B41FA5}">
                      <a16:colId xmlns:a16="http://schemas.microsoft.com/office/drawing/2014/main" val="4253395325"/>
                    </a:ext>
                  </a:extLst>
                </a:gridCol>
                <a:gridCol w="1717864">
                  <a:extLst>
                    <a:ext uri="{9D8B030D-6E8A-4147-A177-3AD203B41FA5}">
                      <a16:colId xmlns:a16="http://schemas.microsoft.com/office/drawing/2014/main" val="684622214"/>
                    </a:ext>
                  </a:extLst>
                </a:gridCol>
              </a:tblGrid>
              <a:tr h="912367">
                <a:tc>
                  <a:txBody>
                    <a:bodyPr/>
                    <a:lstStyle/>
                    <a:p>
                      <a:pPr marL="0" indent="115888" rtl="0" fontAlgn="b"/>
                      <a:r>
                        <a:rPr lang="en-US" b="0" dirty="0">
                          <a:solidFill>
                            <a:srgbClr val="000000"/>
                          </a:solidFill>
                          <a:effectLst/>
                          <a:latin typeface="+mj-lt"/>
                        </a:rPr>
                        <a:t>College Overview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0" dirty="0">
                          <a:solidFill>
                            <a:srgbClr val="000000"/>
                          </a:solidFill>
                          <a:effectLst/>
                          <a:latin typeface="+mj-lt"/>
                        </a:rPr>
                        <a:t>Current</a:t>
                      </a:r>
                      <a:r>
                        <a:rPr lang="en-US" b="0" baseline="0" dirty="0">
                          <a:solidFill>
                            <a:srgbClr val="000000"/>
                          </a:solidFill>
                          <a:effectLst/>
                          <a:latin typeface="+mj-lt"/>
                        </a:rPr>
                        <a:t> </a:t>
                      </a:r>
                      <a:r>
                        <a:rPr lang="en-US" b="0" dirty="0">
                          <a:solidFill>
                            <a:srgbClr val="000000"/>
                          </a:solidFill>
                          <a:effectLst/>
                          <a:latin typeface="+mj-lt"/>
                        </a:rPr>
                        <a:t>Completion</a:t>
                      </a:r>
                      <a:br>
                        <a:rPr lang="en-US" b="0" dirty="0">
                          <a:solidFill>
                            <a:srgbClr val="000000"/>
                          </a:solidFill>
                          <a:effectLst/>
                          <a:latin typeface="+mj-lt"/>
                        </a:rPr>
                      </a:br>
                      <a:r>
                        <a:rPr lang="en-US" b="0" dirty="0">
                          <a:solidFill>
                            <a:srgbClr val="000000"/>
                          </a:solidFill>
                          <a:effectLst/>
                          <a:latin typeface="+mj-lt"/>
                        </a:rPr>
                        <a:t>of Readiness Criteria</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0" dirty="0">
                          <a:solidFill>
                            <a:srgbClr val="000000"/>
                          </a:solidFill>
                          <a:effectLst/>
                          <a:latin typeface="+mj-lt"/>
                        </a:rPr>
                        <a:t>Current </a:t>
                      </a:r>
                      <a:br>
                        <a:rPr lang="en-US" b="0" dirty="0">
                          <a:solidFill>
                            <a:srgbClr val="000000"/>
                          </a:solidFill>
                          <a:effectLst/>
                          <a:latin typeface="+mj-lt"/>
                        </a:rPr>
                      </a:br>
                      <a:r>
                        <a:rPr lang="en-US" b="0" dirty="0">
                          <a:solidFill>
                            <a:srgbClr val="000000"/>
                          </a:solidFill>
                          <a:effectLst/>
                          <a:latin typeface="+mj-lt"/>
                        </a:rPr>
                        <a:t>Go/No-Go Status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800" b="0" dirty="0">
                          <a:solidFill>
                            <a:srgbClr val="000000"/>
                          </a:solidFill>
                          <a:effectLst/>
                          <a:latin typeface="+mj-lt"/>
                        </a:rPr>
                        <a:t>Estimated</a:t>
                      </a:r>
                      <a:r>
                        <a:rPr lang="en-US" sz="1800" b="0" baseline="0" dirty="0">
                          <a:solidFill>
                            <a:srgbClr val="000000"/>
                          </a:solidFill>
                          <a:effectLst/>
                          <a:latin typeface="+mj-lt"/>
                        </a:rPr>
                        <a:t> Go/No-Go Status at Go-Live</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54134709"/>
                  </a:ext>
                </a:extLst>
              </a:tr>
              <a:tr h="528202">
                <a:tc>
                  <a:txBody>
                    <a:bodyPr/>
                    <a:lstStyle/>
                    <a:p>
                      <a:pPr marL="0" indent="115888" algn="l" rtl="0" fontAlgn="ctr"/>
                      <a:r>
                        <a:rPr lang="en-US" sz="2000" b="0" dirty="0">
                          <a:solidFill>
                            <a:srgbClr val="000000"/>
                          </a:solidFill>
                          <a:effectLst/>
                          <a:latin typeface="+mj-lt"/>
                        </a:rPr>
                        <a:t>Data</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1" dirty="0">
                          <a:solidFill>
                            <a:srgbClr val="000000"/>
                          </a:solidFill>
                          <a:effectLst/>
                          <a:latin typeface="+mn-lt"/>
                        </a:rPr>
                        <a:t>3 of 3</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00B050"/>
                          </a:solidFill>
                          <a:effectLst/>
                          <a:latin typeface="+mn-lt"/>
                          <a:ea typeface="+mn-ea"/>
                          <a:cs typeface="+mn-cs"/>
                        </a:rPr>
                        <a:t>G</a:t>
                      </a:r>
                    </a:p>
                    <a:p>
                      <a:pPr algn="ctr" rtl="0" fontAlgn="b"/>
                      <a:endParaRPr lang="en-US" sz="1400" b="0" dirty="0">
                        <a:solidFill>
                          <a:srgbClr val="00DA11"/>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00B050"/>
                          </a:solidFill>
                          <a:effectLst/>
                          <a:latin typeface="+mn-lt"/>
                          <a:ea typeface="+mn-ea"/>
                          <a:cs typeface="+mn-cs"/>
                        </a:rPr>
                        <a:t>G</a:t>
                      </a:r>
                    </a:p>
                    <a:p>
                      <a:pPr algn="ctr" rtl="0" fontAlgn="b"/>
                      <a:endParaRPr lang="en-US" sz="1400" b="0" dirty="0">
                        <a:solidFill>
                          <a:srgbClr val="00DA11"/>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573791922"/>
                  </a:ext>
                </a:extLst>
              </a:tr>
              <a:tr h="523183">
                <a:tc>
                  <a:txBody>
                    <a:bodyPr/>
                    <a:lstStyle/>
                    <a:p>
                      <a:pPr marL="0" indent="115888" algn="l" rtl="0" fontAlgn="ctr"/>
                      <a:r>
                        <a:rPr lang="en-US" sz="2000" b="0" dirty="0">
                          <a:solidFill>
                            <a:srgbClr val="000000"/>
                          </a:solidFill>
                          <a:effectLst/>
                          <a:latin typeface="+mj-lt"/>
                        </a:rPr>
                        <a:t>Security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1" dirty="0">
                          <a:solidFill>
                            <a:srgbClr val="000000"/>
                          </a:solidFill>
                          <a:effectLst/>
                          <a:latin typeface="+mn-lt"/>
                        </a:rPr>
                        <a:t>2 of 3</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b"/>
                      <a:endParaRPr lang="en-US" sz="1400" b="0" dirty="0">
                        <a:solidFill>
                          <a:srgbClr val="FFFF00"/>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00B050"/>
                          </a:solidFill>
                          <a:effectLst/>
                          <a:latin typeface="+mn-lt"/>
                          <a:ea typeface="+mn-ea"/>
                          <a:cs typeface="+mn-cs"/>
                        </a:rPr>
                        <a:t>G</a:t>
                      </a:r>
                    </a:p>
                    <a:p>
                      <a:pPr algn="ctr" rtl="0" fontAlgn="b"/>
                      <a:endParaRPr lang="en-US" sz="1400" b="0" dirty="0">
                        <a:solidFill>
                          <a:srgbClr val="00DA11"/>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112853875"/>
                  </a:ext>
                </a:extLst>
              </a:tr>
              <a:tr h="523183">
                <a:tc>
                  <a:txBody>
                    <a:bodyPr/>
                    <a:lstStyle/>
                    <a:p>
                      <a:pPr marL="0" indent="115888" algn="l" rtl="0" fontAlgn="ctr"/>
                      <a:r>
                        <a:rPr lang="en-US" sz="2000" b="0" dirty="0">
                          <a:solidFill>
                            <a:srgbClr val="000000"/>
                          </a:solidFill>
                          <a:effectLst/>
                          <a:latin typeface="+mj-lt"/>
                        </a:rPr>
                        <a:t>Testing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1" dirty="0">
                          <a:solidFill>
                            <a:srgbClr val="000000"/>
                          </a:solidFill>
                          <a:effectLst/>
                          <a:latin typeface="+mn-lt"/>
                        </a:rPr>
                        <a:t>6 of 6</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00B050"/>
                          </a:solidFill>
                          <a:effectLst/>
                          <a:latin typeface="+mn-lt"/>
                          <a:ea typeface="+mn-ea"/>
                          <a:cs typeface="+mn-cs"/>
                        </a:rPr>
                        <a:t>G</a:t>
                      </a:r>
                    </a:p>
                    <a:p>
                      <a:pPr marL="0" marR="0" lvl="0" indent="0" algn="ctr" defTabSz="914400" rtl="0" eaLnBrk="1" fontAlgn="b" latinLnBrk="0" hangingPunct="1">
                        <a:lnSpc>
                          <a:spcPct val="100000"/>
                        </a:lnSpc>
                        <a:spcBef>
                          <a:spcPts val="0"/>
                        </a:spcBef>
                        <a:spcAft>
                          <a:spcPts val="0"/>
                        </a:spcAft>
                        <a:buClrTx/>
                        <a:buSzTx/>
                        <a:buFontTx/>
                        <a:buNone/>
                        <a:tabLst/>
                        <a:defRPr/>
                      </a:pPr>
                      <a:endParaRPr lang="en-US" sz="1400" b="1" kern="1200" dirty="0">
                        <a:solidFill>
                          <a:srgbClr val="00B050"/>
                        </a:solidFill>
                        <a:effectLst/>
                        <a:latin typeface="+mn-lt"/>
                        <a:ea typeface="+mn-ea"/>
                        <a:cs typeface="+mn-cs"/>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00B050"/>
                          </a:solidFill>
                          <a:effectLst/>
                          <a:latin typeface="+mn-lt"/>
                          <a:ea typeface="+mn-ea"/>
                          <a:cs typeface="+mn-cs"/>
                        </a:rPr>
                        <a:t>G</a:t>
                      </a:r>
                    </a:p>
                    <a:p>
                      <a:pPr algn="ctr" rtl="0" fontAlgn="b"/>
                      <a:endParaRPr lang="en-US" sz="1400" b="0" dirty="0">
                        <a:solidFill>
                          <a:srgbClr val="00DA11"/>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322822287"/>
                  </a:ext>
                </a:extLst>
              </a:tr>
              <a:tr h="523183">
                <a:tc>
                  <a:txBody>
                    <a:bodyPr/>
                    <a:lstStyle/>
                    <a:p>
                      <a:pPr marL="0" indent="115888" algn="l" rtl="0" fontAlgn="ctr"/>
                      <a:r>
                        <a:rPr lang="en-US" sz="2000" b="0" dirty="0">
                          <a:solidFill>
                            <a:srgbClr val="000000"/>
                          </a:solidFill>
                          <a:effectLst/>
                          <a:latin typeface="+mj-lt"/>
                        </a:rPr>
                        <a:t>Training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1" dirty="0">
                          <a:solidFill>
                            <a:srgbClr val="000000"/>
                          </a:solidFill>
                          <a:effectLst/>
                          <a:latin typeface="+mn-lt"/>
                        </a:rPr>
                        <a:t>3 of 5</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b"/>
                      <a:endParaRPr lang="en-US" sz="1400" b="0" dirty="0">
                        <a:solidFill>
                          <a:srgbClr val="FFFF00"/>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b"/>
                      <a:endParaRPr lang="en-US" sz="1400" b="0" dirty="0">
                        <a:solidFill>
                          <a:srgbClr val="FFFF00"/>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77471429"/>
                  </a:ext>
                </a:extLst>
              </a:tr>
              <a:tr h="523183">
                <a:tc>
                  <a:txBody>
                    <a:bodyPr/>
                    <a:lstStyle/>
                    <a:p>
                      <a:pPr marL="0" indent="115888" algn="l" rtl="0" fontAlgn="ctr"/>
                      <a:r>
                        <a:rPr lang="en-US" sz="2000" b="0" dirty="0">
                          <a:solidFill>
                            <a:srgbClr val="000000"/>
                          </a:solidFill>
                          <a:effectLst/>
                          <a:latin typeface="+mj-lt"/>
                        </a:rPr>
                        <a:t>College Support Plan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1" dirty="0">
                          <a:solidFill>
                            <a:srgbClr val="000000"/>
                          </a:solidFill>
                          <a:effectLst/>
                          <a:latin typeface="+mn-lt"/>
                        </a:rPr>
                        <a:t>4 of 4</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b"/>
                      <a:endParaRPr lang="en-US" sz="1400" b="0" dirty="0">
                        <a:solidFill>
                          <a:srgbClr val="FFFF00"/>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00B050"/>
                          </a:solidFill>
                          <a:effectLst/>
                          <a:latin typeface="+mn-lt"/>
                          <a:ea typeface="+mn-ea"/>
                          <a:cs typeface="+mn-cs"/>
                        </a:rPr>
                        <a:t>G</a:t>
                      </a:r>
                    </a:p>
                    <a:p>
                      <a:pPr algn="ctr" rtl="0" fontAlgn="b"/>
                      <a:endParaRPr lang="en-US" sz="1400" b="0" dirty="0">
                        <a:solidFill>
                          <a:srgbClr val="00DA11"/>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46931779"/>
                  </a:ext>
                </a:extLst>
              </a:tr>
              <a:tr h="523183">
                <a:tc>
                  <a:txBody>
                    <a:bodyPr/>
                    <a:lstStyle/>
                    <a:p>
                      <a:pPr marL="0" indent="115888" algn="l" rtl="0" fontAlgn="ctr"/>
                      <a:r>
                        <a:rPr lang="en-US" sz="2000" b="0" dirty="0">
                          <a:solidFill>
                            <a:srgbClr val="000000"/>
                          </a:solidFill>
                          <a:effectLst/>
                          <a:latin typeface="+mj-lt"/>
                        </a:rPr>
                        <a:t>Transition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b="1" dirty="0">
                          <a:solidFill>
                            <a:srgbClr val="000000"/>
                          </a:solidFill>
                          <a:effectLst/>
                          <a:latin typeface="+mn-lt"/>
                        </a:rPr>
                        <a:t>11 of 12</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b"/>
                      <a:endParaRPr lang="en-US" sz="1400" b="0" dirty="0">
                        <a:solidFill>
                          <a:srgbClr val="FFFF00"/>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b"/>
                      <a:endParaRPr lang="en-US" sz="1400" b="0" dirty="0">
                        <a:solidFill>
                          <a:srgbClr val="FFFF00"/>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480800126"/>
                  </a:ext>
                </a:extLst>
              </a:tr>
              <a:tr h="523183">
                <a:tc>
                  <a:txBody>
                    <a:bodyPr/>
                    <a:lstStyle/>
                    <a:p>
                      <a:pPr marL="0" indent="115888" algn="l" rtl="0" fontAlgn="ctr"/>
                      <a:r>
                        <a:rPr lang="en-US" sz="2000" b="0" dirty="0">
                          <a:solidFill>
                            <a:srgbClr val="000000"/>
                          </a:solidFill>
                          <a:effectLst/>
                          <a:latin typeface="+mj-lt"/>
                        </a:rPr>
                        <a:t>Comms &amp; OCM</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b="1" dirty="0">
                          <a:solidFill>
                            <a:srgbClr val="000000"/>
                          </a:solidFill>
                          <a:effectLst/>
                          <a:latin typeface="+mn-lt"/>
                        </a:rPr>
                        <a:t>5 of 6</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b"/>
                      <a:endParaRPr lang="en-US" sz="1400" b="0" dirty="0">
                        <a:solidFill>
                          <a:srgbClr val="FFFF00"/>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b"/>
                      <a:endParaRPr lang="en-US" sz="1400" b="0" dirty="0">
                        <a:solidFill>
                          <a:srgbClr val="FFFF00"/>
                        </a:solidFill>
                        <a:effectLst/>
                        <a:latin typeface="Roboto"/>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74805109"/>
                  </a:ext>
                </a:extLst>
              </a:tr>
            </a:tbl>
          </a:graphicData>
        </a:graphic>
      </p:graphicFrame>
      <p:graphicFrame>
        <p:nvGraphicFramePr>
          <p:cNvPr id="8" name="Table 7">
            <a:extLst>
              <a:ext uri="{FF2B5EF4-FFF2-40B4-BE49-F238E27FC236}">
                <a16:creationId xmlns:a16="http://schemas.microsoft.com/office/drawing/2014/main" id="{40B35BA8-E7A8-4212-A1A0-F7BCA45C37C7}"/>
              </a:ext>
            </a:extLst>
          </p:cNvPr>
          <p:cNvGraphicFramePr>
            <a:graphicFrameLocks noGrp="1"/>
          </p:cNvGraphicFramePr>
          <p:nvPr>
            <p:extLst>
              <p:ext uri="{D42A27DB-BD31-4B8C-83A1-F6EECF244321}">
                <p14:modId xmlns:p14="http://schemas.microsoft.com/office/powerpoint/2010/main" val="3173073196"/>
              </p:ext>
            </p:extLst>
          </p:nvPr>
        </p:nvGraphicFramePr>
        <p:xfrm>
          <a:off x="627785" y="5782886"/>
          <a:ext cx="4827616" cy="701040"/>
        </p:xfrm>
        <a:graphic>
          <a:graphicData uri="http://schemas.openxmlformats.org/drawingml/2006/table">
            <a:tbl>
              <a:tblPr/>
              <a:tblGrid>
                <a:gridCol w="225899">
                  <a:extLst>
                    <a:ext uri="{9D8B030D-6E8A-4147-A177-3AD203B41FA5}">
                      <a16:colId xmlns:a16="http://schemas.microsoft.com/office/drawing/2014/main" val="3978457557"/>
                    </a:ext>
                  </a:extLst>
                </a:gridCol>
                <a:gridCol w="4601717">
                  <a:extLst>
                    <a:ext uri="{9D8B030D-6E8A-4147-A177-3AD203B41FA5}">
                      <a16:colId xmlns:a16="http://schemas.microsoft.com/office/drawing/2014/main" val="3272340738"/>
                    </a:ext>
                  </a:extLst>
                </a:gridCol>
              </a:tblGrid>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Go-Live, small issues unresolved, doesn't impact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9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
        <p:nvSpPr>
          <p:cNvPr id="4" name="Slide Number Placeholder 3">
            <a:extLst>
              <a:ext uri="{FF2B5EF4-FFF2-40B4-BE49-F238E27FC236}">
                <a16:creationId xmlns:a16="http://schemas.microsoft.com/office/drawing/2014/main" id="{96CFC3B1-6655-4982-82DF-6AE0B873B7FC}"/>
              </a:ext>
            </a:extLst>
          </p:cNvPr>
          <p:cNvSpPr>
            <a:spLocks noGrp="1"/>
          </p:cNvSpPr>
          <p:nvPr>
            <p:ph type="sldNum" sz="quarter" idx="12"/>
          </p:nvPr>
        </p:nvSpPr>
        <p:spPr/>
        <p:txBody>
          <a:bodyPr/>
          <a:lstStyle/>
          <a:p>
            <a:pPr>
              <a:defRPr/>
            </a:pPr>
            <a:fld id="{A0548EF2-EA9B-4634-B53D-DC4EC5D1B8C0}" type="slidenum">
              <a:rPr lang="en-US" altLang="en-US" smtClean="0"/>
              <a:pPr>
                <a:defRPr/>
              </a:pPr>
              <a:t>13</a:t>
            </a:fld>
            <a:endParaRPr lang="en-US" altLang="en-US" dirty="0"/>
          </a:p>
        </p:txBody>
      </p:sp>
    </p:spTree>
    <p:extLst>
      <p:ext uri="{BB962C8B-B14F-4D97-AF65-F5344CB8AC3E}">
        <p14:creationId xmlns:p14="http://schemas.microsoft.com/office/powerpoint/2010/main" val="3629791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964203559"/>
              </p:ext>
            </p:extLst>
          </p:nvPr>
        </p:nvGraphicFramePr>
        <p:xfrm>
          <a:off x="209056" y="564899"/>
          <a:ext cx="8725888" cy="6221609"/>
        </p:xfrm>
        <a:graphic>
          <a:graphicData uri="http://schemas.openxmlformats.org/drawingml/2006/table">
            <a:tbl>
              <a:tblPr firstRow="1" firstCol="1"/>
              <a:tblGrid>
                <a:gridCol w="933944">
                  <a:extLst>
                    <a:ext uri="{9D8B030D-6E8A-4147-A177-3AD203B41FA5}">
                      <a16:colId xmlns:a16="http://schemas.microsoft.com/office/drawing/2014/main" val="285129070"/>
                    </a:ext>
                  </a:extLst>
                </a:gridCol>
                <a:gridCol w="4289975">
                  <a:extLst>
                    <a:ext uri="{9D8B030D-6E8A-4147-A177-3AD203B41FA5}">
                      <a16:colId xmlns:a16="http://schemas.microsoft.com/office/drawing/2014/main" val="1255582063"/>
                    </a:ext>
                  </a:extLst>
                </a:gridCol>
                <a:gridCol w="3501969">
                  <a:extLst>
                    <a:ext uri="{9D8B030D-6E8A-4147-A177-3AD203B41FA5}">
                      <a16:colId xmlns:a16="http://schemas.microsoft.com/office/drawing/2014/main" val="615183373"/>
                    </a:ext>
                  </a:extLst>
                </a:gridCol>
              </a:tblGrid>
              <a:tr h="350565">
                <a:tc>
                  <a:txBody>
                    <a:bodyPr/>
                    <a:lstStyle/>
                    <a:p>
                      <a:pPr rtl="0" fontAlgn="b"/>
                      <a:r>
                        <a:rPr lang="en-US" sz="1200" b="0" dirty="0">
                          <a:solidFill>
                            <a:srgbClr val="000000"/>
                          </a:solidFill>
                          <a:effectLst/>
                          <a:latin typeface="+mj-lt"/>
                        </a:rPr>
                        <a:t>CATEGORY</a:t>
                      </a:r>
                    </a:p>
                  </a:txBody>
                  <a:tcPr marL="36576" marR="4992" marT="3328" marB="3328" anchor="ctr">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tc>
                  <a:txBody>
                    <a:bodyPr/>
                    <a:lstStyle/>
                    <a:p>
                      <a:pPr rtl="0" fontAlgn="b"/>
                      <a:r>
                        <a:rPr lang="en-US" sz="1200" b="0" dirty="0">
                          <a:solidFill>
                            <a:srgbClr val="000000"/>
                          </a:solidFill>
                          <a:effectLst/>
                          <a:latin typeface="+mj-lt"/>
                        </a:rPr>
                        <a:t>COMMENTS</a:t>
                      </a:r>
                    </a:p>
                  </a:txBody>
                  <a:tcPr marL="36576" marR="4992" marT="3328" marB="3328" anchor="ctr">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tc>
                  <a:txBody>
                    <a:bodyPr/>
                    <a:lstStyle/>
                    <a:p>
                      <a:pPr rtl="0" fontAlgn="b"/>
                      <a:r>
                        <a:rPr lang="en-US" sz="1200" b="0" dirty="0">
                          <a:solidFill>
                            <a:srgbClr val="000000"/>
                          </a:solidFill>
                          <a:effectLst/>
                          <a:latin typeface="+mj-lt"/>
                        </a:rPr>
                        <a:t>MITIGATION PLAN </a:t>
                      </a:r>
                    </a:p>
                  </a:txBody>
                  <a:tcPr marL="36576" marR="4992" marT="3328" marB="3328" anchor="ctr">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488334798"/>
                  </a:ext>
                </a:extLst>
              </a:tr>
              <a:tr h="500783">
                <a:tc>
                  <a:txBody>
                    <a:bodyPr/>
                    <a:lstStyle/>
                    <a:p>
                      <a:pPr rtl="0" fontAlgn="ctr"/>
                      <a:r>
                        <a:rPr lang="en-US" sz="1150" b="0" dirty="0">
                          <a:solidFill>
                            <a:srgbClr val="000000"/>
                          </a:solidFill>
                          <a:effectLst/>
                          <a:latin typeface="+mj-lt"/>
                          <a:cs typeface="Arial" panose="020B0604020202020204" pitchFamily="34" charset="0"/>
                        </a:rPr>
                        <a:t>Data</a:t>
                      </a:r>
                    </a:p>
                    <a:p>
                      <a:pPr rtl="0" fontAlgn="ctr"/>
                      <a:endParaRPr lang="en-US" sz="1150" b="0" dirty="0">
                        <a:solidFill>
                          <a:srgbClr val="000000"/>
                        </a:solidFill>
                        <a:effectLst/>
                        <a:latin typeface="+mj-lt"/>
                        <a:cs typeface="Arial" panose="020B0604020202020204" pitchFamily="34" charset="0"/>
                      </a:endParaRPr>
                    </a:p>
                    <a:p>
                      <a:pPr rtl="0" fontAlgn="ctr"/>
                      <a:endParaRPr lang="en-US" sz="1150" b="0" dirty="0">
                        <a:solidFill>
                          <a:srgbClr val="000000"/>
                        </a:solidFill>
                        <a:effectLst/>
                        <a:latin typeface="+mj-lt"/>
                        <a:cs typeface="Arial" panose="020B0604020202020204" pitchFamily="34" charset="0"/>
                      </a:endParaRPr>
                    </a:p>
                  </a:txBody>
                  <a:tcPr marL="36576" marR="4992" marT="3328" marB="3328">
                    <a:lnL>
                      <a:noFill/>
                    </a:lnL>
                    <a:lnR>
                      <a:noFill/>
                    </a:lnR>
                    <a:lnT w="15240" cap="flat" cmpd="sng" algn="ctr">
                      <a:solidFill>
                        <a:srgbClr val="D9D9D9"/>
                      </a:solidFill>
                      <a:prstDash val="solid"/>
                      <a:round/>
                      <a:headEnd type="none" w="med" len="med"/>
                      <a:tailEnd type="none" w="med" len="med"/>
                    </a:lnT>
                    <a:lnB>
                      <a:noFill/>
                    </a:lnB>
                    <a:solidFill>
                      <a:srgbClr val="F3F3F3"/>
                    </a:solidFill>
                  </a:tcPr>
                </a:tc>
                <a:tc>
                  <a:txBody>
                    <a:bodyPr/>
                    <a:lstStyle/>
                    <a:p>
                      <a:pPr rtl="0" fontAlgn="b"/>
                      <a:r>
                        <a:rPr lang="en-US" sz="1150" b="0" dirty="0">
                          <a:solidFill>
                            <a:srgbClr val="000000"/>
                          </a:solidFill>
                          <a:effectLst/>
                          <a:latin typeface="Roboto"/>
                        </a:rPr>
                        <a:t>Data clean up and data validation has been ongoing, but Pillars are confident about the quality of the data.</a:t>
                      </a:r>
                    </a:p>
                  </a:txBody>
                  <a:tcPr marL="36576" marR="22860" marT="15240" marB="15240">
                    <a:lnL>
                      <a:noFill/>
                    </a:lnL>
                    <a:lnR>
                      <a:noFill/>
                    </a:lnR>
                    <a:lnT w="15240" cap="flat" cmpd="sng" algn="ctr">
                      <a:solidFill>
                        <a:srgbClr val="D9D9D9"/>
                      </a:solidFill>
                      <a:prstDash val="solid"/>
                      <a:round/>
                      <a:headEnd type="none" w="med" len="med"/>
                      <a:tailEnd type="none" w="med" len="med"/>
                    </a:lnT>
                    <a:lnB>
                      <a:noFill/>
                    </a:lnB>
                    <a:solidFill>
                      <a:srgbClr val="F3F3F3"/>
                    </a:solidFill>
                  </a:tcPr>
                </a:tc>
                <a:tc>
                  <a:txBody>
                    <a:bodyPr/>
                    <a:lstStyle/>
                    <a:p>
                      <a:pPr rtl="0" fontAlgn="b"/>
                      <a:r>
                        <a:rPr lang="en-US" sz="1150" b="0" dirty="0">
                          <a:solidFill>
                            <a:srgbClr val="000000"/>
                          </a:solidFill>
                          <a:effectLst/>
                          <a:latin typeface="Roboto"/>
                        </a:rPr>
                        <a:t>Some additional data clean up and/or modifications are expected post Go-Live.</a:t>
                      </a:r>
                    </a:p>
                  </a:txBody>
                  <a:tcPr marL="36576" marR="22860" marT="15240" marB="15240">
                    <a:lnL>
                      <a:noFill/>
                    </a:lnL>
                    <a:lnR>
                      <a:noFill/>
                    </a:lnR>
                    <a:lnT w="15240" cap="flat" cmpd="sng" algn="ctr">
                      <a:solidFill>
                        <a:srgbClr val="D9D9D9"/>
                      </a:solidFill>
                      <a:prstDash val="solid"/>
                      <a:round/>
                      <a:headEnd type="none" w="med" len="med"/>
                      <a:tailEnd type="none" w="med" len="med"/>
                    </a:lnT>
                    <a:lnB>
                      <a:noFill/>
                    </a:lnB>
                    <a:solidFill>
                      <a:srgbClr val="F3F3F3"/>
                    </a:solidFill>
                  </a:tcPr>
                </a:tc>
                <a:extLst>
                  <a:ext uri="{0D108BD9-81ED-4DB2-BD59-A6C34878D82A}">
                    <a16:rowId xmlns:a16="http://schemas.microsoft.com/office/drawing/2014/main" val="1887606402"/>
                  </a:ext>
                </a:extLst>
              </a:tr>
              <a:tr h="658989">
                <a:tc>
                  <a:txBody>
                    <a:bodyPr/>
                    <a:lstStyle/>
                    <a:p>
                      <a:pPr rtl="0" fontAlgn="ctr"/>
                      <a:r>
                        <a:rPr lang="en-US" sz="1150" b="0" dirty="0">
                          <a:solidFill>
                            <a:srgbClr val="000000"/>
                          </a:solidFill>
                          <a:effectLst/>
                          <a:latin typeface="+mj-lt"/>
                          <a:cs typeface="Arial" panose="020B0604020202020204" pitchFamily="34" charset="0"/>
                        </a:rPr>
                        <a:t>Security</a:t>
                      </a:r>
                    </a:p>
                    <a:p>
                      <a:pPr rtl="0" fontAlgn="ctr"/>
                      <a:endParaRPr lang="en-US" sz="1150" b="0" dirty="0">
                        <a:solidFill>
                          <a:srgbClr val="000000"/>
                        </a:solidFill>
                        <a:effectLst/>
                        <a:latin typeface="+mj-lt"/>
                        <a:cs typeface="Arial" panose="020B0604020202020204" pitchFamily="34" charset="0"/>
                      </a:endParaRPr>
                    </a:p>
                    <a:p>
                      <a:pPr rtl="0" fontAlgn="ctr"/>
                      <a:endParaRPr lang="en-US" sz="1150" b="0" dirty="0">
                        <a:solidFill>
                          <a:srgbClr val="000000"/>
                        </a:solidFill>
                        <a:effectLst/>
                        <a:latin typeface="+mj-lt"/>
                        <a:cs typeface="Arial" panose="020B0604020202020204" pitchFamily="34" charset="0"/>
                      </a:endParaRPr>
                    </a:p>
                  </a:txBody>
                  <a:tcPr marL="36576" marR="4992" marT="3328" marB="3328">
                    <a:lnL>
                      <a:noFill/>
                    </a:lnL>
                    <a:lnR>
                      <a:noFill/>
                    </a:lnR>
                    <a:lnT>
                      <a:noFill/>
                    </a:lnT>
                    <a:lnB>
                      <a:noFill/>
                    </a:lnB>
                    <a:solidFill>
                      <a:srgbClr val="FFFFFF"/>
                    </a:solidFill>
                  </a:tcPr>
                </a:tc>
                <a:tc>
                  <a:txBody>
                    <a:bodyPr/>
                    <a:lstStyle/>
                    <a:p>
                      <a:pPr rtl="0" fontAlgn="b"/>
                      <a:r>
                        <a:rPr lang="en-US" sz="1150" b="0" dirty="0">
                          <a:solidFill>
                            <a:srgbClr val="000000"/>
                          </a:solidFill>
                          <a:effectLst/>
                          <a:latin typeface="Roboto"/>
                        </a:rPr>
                        <a:t>Security role set-up is complete. Security Administrator and Pillar Leads will continue to review and update security roles leading up to implementation. Security roles are being tested via SVX and issues reported.</a:t>
                      </a:r>
                    </a:p>
                  </a:txBody>
                  <a:tcPr marL="36576" marR="22860" marT="15240" marB="15240">
                    <a:lnL>
                      <a:noFill/>
                    </a:lnL>
                    <a:lnR>
                      <a:noFill/>
                    </a:lnR>
                    <a:lnT>
                      <a:noFill/>
                    </a:lnT>
                    <a:lnB>
                      <a:noFill/>
                    </a:lnB>
                    <a:solidFill>
                      <a:srgbClr val="FFFFFF"/>
                    </a:solidFill>
                  </a:tcPr>
                </a:tc>
                <a:tc>
                  <a:txBody>
                    <a:bodyPr/>
                    <a:lstStyle/>
                    <a:p>
                      <a:pPr rtl="0" fontAlgn="b"/>
                      <a:r>
                        <a:rPr lang="en-US" sz="1150" b="0" dirty="0">
                          <a:solidFill>
                            <a:srgbClr val="000000"/>
                          </a:solidFill>
                          <a:effectLst/>
                          <a:latin typeface="Roboto"/>
                        </a:rPr>
                        <a:t>As employees continue to work and test in SVX, issues and roles will continue to be updated.</a:t>
                      </a:r>
                    </a:p>
                  </a:txBody>
                  <a:tcPr marL="36576" marR="22860" marT="15240" marB="15240">
                    <a:lnL>
                      <a:noFill/>
                    </a:lnL>
                    <a:lnR>
                      <a:noFill/>
                    </a:lnR>
                    <a:lnT>
                      <a:noFill/>
                    </a:lnT>
                    <a:lnB>
                      <a:noFill/>
                    </a:lnB>
                    <a:solidFill>
                      <a:srgbClr val="FFFFFF"/>
                    </a:solidFill>
                  </a:tcPr>
                </a:tc>
                <a:extLst>
                  <a:ext uri="{0D108BD9-81ED-4DB2-BD59-A6C34878D82A}">
                    <a16:rowId xmlns:a16="http://schemas.microsoft.com/office/drawing/2014/main" val="3950610699"/>
                  </a:ext>
                </a:extLst>
              </a:tr>
              <a:tr h="369693">
                <a:tc>
                  <a:txBody>
                    <a:bodyPr/>
                    <a:lstStyle/>
                    <a:p>
                      <a:pPr rtl="0" fontAlgn="ctr"/>
                      <a:r>
                        <a:rPr lang="en-US" sz="1150" b="0" dirty="0">
                          <a:solidFill>
                            <a:srgbClr val="000000"/>
                          </a:solidFill>
                          <a:effectLst/>
                          <a:latin typeface="+mj-lt"/>
                          <a:cs typeface="Arial" panose="020B0604020202020204" pitchFamily="34" charset="0"/>
                        </a:rPr>
                        <a:t>Testing</a:t>
                      </a:r>
                    </a:p>
                    <a:p>
                      <a:pPr rtl="0" fontAlgn="ctr"/>
                      <a:endParaRPr lang="en-US" sz="1150" b="0" dirty="0">
                        <a:solidFill>
                          <a:srgbClr val="000000"/>
                        </a:solidFill>
                        <a:effectLst/>
                        <a:latin typeface="+mj-lt"/>
                        <a:cs typeface="Arial" panose="020B0604020202020204" pitchFamily="34" charset="0"/>
                      </a:endParaRPr>
                    </a:p>
                  </a:txBody>
                  <a:tcPr marL="36576" marR="4992" marT="3328" marB="3328">
                    <a:lnL>
                      <a:noFill/>
                    </a:lnL>
                    <a:lnR>
                      <a:noFill/>
                    </a:lnR>
                    <a:lnT>
                      <a:noFill/>
                    </a:lnT>
                    <a:lnB>
                      <a:noFill/>
                    </a:lnB>
                    <a:solidFill>
                      <a:srgbClr val="F3F3F3"/>
                    </a:solidFill>
                  </a:tcPr>
                </a:tc>
                <a:tc>
                  <a:txBody>
                    <a:bodyPr/>
                    <a:lstStyle/>
                    <a:p>
                      <a:pPr rtl="0" fontAlgn="b"/>
                      <a:r>
                        <a:rPr lang="en-US" sz="1150" b="0" dirty="0">
                          <a:solidFill>
                            <a:srgbClr val="000000"/>
                          </a:solidFill>
                          <a:effectLst/>
                          <a:latin typeface="Roboto"/>
                        </a:rPr>
                        <a:t>UAT is complete. Payroll, Financial Aid and SF Parallel testing is complete and signed off.</a:t>
                      </a:r>
                    </a:p>
                  </a:txBody>
                  <a:tcPr marL="36576" marR="22860" marT="15240" marB="15240">
                    <a:lnL>
                      <a:noFill/>
                    </a:lnL>
                    <a:lnR>
                      <a:noFill/>
                    </a:lnR>
                    <a:lnT>
                      <a:noFill/>
                    </a:lnT>
                    <a:lnB>
                      <a:noFill/>
                    </a:lnB>
                    <a:solidFill>
                      <a:srgbClr val="F3F3F3"/>
                    </a:solidFill>
                  </a:tcPr>
                </a:tc>
                <a:tc>
                  <a:txBody>
                    <a:bodyPr/>
                    <a:lstStyle/>
                    <a:p>
                      <a:pPr rtl="0" fontAlgn="b"/>
                      <a:endParaRPr lang="en-US" sz="1150" b="0" dirty="0">
                        <a:solidFill>
                          <a:srgbClr val="000000"/>
                        </a:solidFill>
                        <a:effectLst/>
                        <a:latin typeface="Roboto"/>
                      </a:endParaRPr>
                    </a:p>
                  </a:txBody>
                  <a:tcPr marL="36576" marR="22860" marT="15240" marB="15240">
                    <a:lnL>
                      <a:noFill/>
                    </a:lnL>
                    <a:lnR>
                      <a:noFill/>
                    </a:lnR>
                    <a:lnT>
                      <a:noFill/>
                    </a:lnT>
                    <a:lnB>
                      <a:noFill/>
                    </a:lnB>
                    <a:solidFill>
                      <a:srgbClr val="F3F3F3"/>
                    </a:solidFill>
                  </a:tcPr>
                </a:tc>
                <a:extLst>
                  <a:ext uri="{0D108BD9-81ED-4DB2-BD59-A6C34878D82A}">
                    <a16:rowId xmlns:a16="http://schemas.microsoft.com/office/drawing/2014/main" val="966612009"/>
                  </a:ext>
                </a:extLst>
              </a:tr>
              <a:tr h="852245">
                <a:tc>
                  <a:txBody>
                    <a:bodyPr/>
                    <a:lstStyle/>
                    <a:p>
                      <a:pPr rtl="0" fontAlgn="ctr"/>
                      <a:r>
                        <a:rPr lang="en-US" sz="1150" b="0" dirty="0">
                          <a:solidFill>
                            <a:srgbClr val="000000"/>
                          </a:solidFill>
                          <a:effectLst/>
                          <a:latin typeface="+mj-lt"/>
                          <a:cs typeface="Arial" panose="020B0604020202020204" pitchFamily="34" charset="0"/>
                        </a:rPr>
                        <a:t>Training</a:t>
                      </a:r>
                    </a:p>
                    <a:p>
                      <a:pPr rtl="0" fontAlgn="ctr"/>
                      <a:endParaRPr lang="en-US" sz="1150" b="0" dirty="0">
                        <a:solidFill>
                          <a:srgbClr val="000000"/>
                        </a:solidFill>
                        <a:effectLst/>
                        <a:latin typeface="+mj-lt"/>
                        <a:cs typeface="Arial" panose="020B0604020202020204" pitchFamily="34" charset="0"/>
                      </a:endParaRPr>
                    </a:p>
                    <a:p>
                      <a:pPr rtl="0" fontAlgn="ctr"/>
                      <a:endParaRPr lang="en-US" sz="1150" b="0" dirty="0">
                        <a:solidFill>
                          <a:srgbClr val="000000"/>
                        </a:solidFill>
                        <a:effectLst/>
                        <a:latin typeface="+mj-lt"/>
                        <a:cs typeface="Arial" panose="020B0604020202020204" pitchFamily="34" charset="0"/>
                      </a:endParaRPr>
                    </a:p>
                    <a:p>
                      <a:pPr rtl="0" fontAlgn="ctr"/>
                      <a:endParaRPr lang="en-US" sz="1150" b="0" dirty="0">
                        <a:solidFill>
                          <a:srgbClr val="000000"/>
                        </a:solidFill>
                        <a:effectLst/>
                        <a:latin typeface="+mj-lt"/>
                        <a:cs typeface="Arial" panose="020B0604020202020204" pitchFamily="34" charset="0"/>
                      </a:endParaRPr>
                    </a:p>
                    <a:p>
                      <a:pPr rtl="0" fontAlgn="ctr"/>
                      <a:endParaRPr lang="en-US" sz="1150" b="0" dirty="0">
                        <a:solidFill>
                          <a:srgbClr val="000000"/>
                        </a:solidFill>
                        <a:effectLst/>
                        <a:latin typeface="+mj-lt"/>
                        <a:cs typeface="Arial" panose="020B0604020202020204" pitchFamily="34" charset="0"/>
                      </a:endParaRPr>
                    </a:p>
                  </a:txBody>
                  <a:tcPr marL="36576" marR="4992" marT="3328" marB="3328">
                    <a:lnL>
                      <a:noFill/>
                    </a:lnL>
                    <a:lnR>
                      <a:noFill/>
                    </a:lnR>
                    <a:lnT>
                      <a:noFill/>
                    </a:lnT>
                    <a:lnB>
                      <a:noFill/>
                    </a:lnB>
                    <a:solidFill>
                      <a:srgbClr val="FFFFFF"/>
                    </a:solidFill>
                  </a:tcPr>
                </a:tc>
                <a:tc>
                  <a:txBody>
                    <a:bodyPr/>
                    <a:lstStyle/>
                    <a:p>
                      <a:pPr rtl="0" fontAlgn="b"/>
                      <a:r>
                        <a:rPr lang="en-US" sz="1150" b="0" dirty="0">
                          <a:solidFill>
                            <a:srgbClr val="000000"/>
                          </a:solidFill>
                          <a:effectLst/>
                          <a:latin typeface="Roboto"/>
                        </a:rPr>
                        <a:t>Canvas training courses have been rolled out to the college community and employees are working to complete courses applicable to their specific roles. End users do not have access to SVX environment to apply knowledge gained from Canvas courses.  Desktop procedures in process.</a:t>
                      </a:r>
                    </a:p>
                  </a:txBody>
                  <a:tcPr marL="36576" marR="22860" marT="15240" marB="15240">
                    <a:lnL>
                      <a:noFill/>
                    </a:lnL>
                    <a:lnR>
                      <a:noFill/>
                    </a:lnR>
                    <a:lnT>
                      <a:noFill/>
                    </a:lnT>
                    <a:lnB>
                      <a:noFill/>
                    </a:lnB>
                    <a:solidFill>
                      <a:srgbClr val="FFFFFF"/>
                    </a:solidFill>
                  </a:tcPr>
                </a:tc>
                <a:tc>
                  <a:txBody>
                    <a:bodyPr/>
                    <a:lstStyle/>
                    <a:p>
                      <a:pPr rtl="0" fontAlgn="b"/>
                      <a:r>
                        <a:rPr lang="en-US" sz="1150" b="0" dirty="0">
                          <a:solidFill>
                            <a:srgbClr val="000000"/>
                          </a:solidFill>
                          <a:effectLst/>
                          <a:latin typeface="Roboto"/>
                        </a:rPr>
                        <a:t>Continue developing desktop procedures.  Employees will continue Canvas training courses. Local training sessions and materials will continue to be developed post Go-Live.</a:t>
                      </a:r>
                    </a:p>
                  </a:txBody>
                  <a:tcPr marL="36576" marR="22860" marT="15240" marB="15240">
                    <a:lnL>
                      <a:noFill/>
                    </a:lnL>
                    <a:lnR>
                      <a:noFill/>
                    </a:lnR>
                    <a:lnT>
                      <a:noFill/>
                    </a:lnT>
                    <a:lnB>
                      <a:noFill/>
                    </a:lnB>
                    <a:solidFill>
                      <a:srgbClr val="FFFFFF"/>
                    </a:solidFill>
                  </a:tcPr>
                </a:tc>
                <a:extLst>
                  <a:ext uri="{0D108BD9-81ED-4DB2-BD59-A6C34878D82A}">
                    <a16:rowId xmlns:a16="http://schemas.microsoft.com/office/drawing/2014/main" val="867617604"/>
                  </a:ext>
                </a:extLst>
              </a:tr>
              <a:tr h="742179">
                <a:tc>
                  <a:txBody>
                    <a:bodyPr/>
                    <a:lstStyle/>
                    <a:p>
                      <a:pPr rtl="0" fontAlgn="ctr"/>
                      <a:r>
                        <a:rPr lang="en-US" sz="1150" b="0" dirty="0">
                          <a:solidFill>
                            <a:srgbClr val="000000"/>
                          </a:solidFill>
                          <a:effectLst/>
                          <a:latin typeface="+mj-lt"/>
                          <a:cs typeface="Arial" panose="020B0604020202020204" pitchFamily="34" charset="0"/>
                        </a:rPr>
                        <a:t>College Support Plan</a:t>
                      </a:r>
                    </a:p>
                    <a:p>
                      <a:pPr rtl="0" fontAlgn="ctr"/>
                      <a:endParaRPr lang="en-US" sz="1150" b="0" dirty="0">
                        <a:solidFill>
                          <a:srgbClr val="000000"/>
                        </a:solidFill>
                        <a:effectLst/>
                        <a:latin typeface="+mj-lt"/>
                        <a:cs typeface="Arial" panose="020B0604020202020204" pitchFamily="34" charset="0"/>
                      </a:endParaRPr>
                    </a:p>
                    <a:p>
                      <a:pPr rtl="0" fontAlgn="ctr"/>
                      <a:endParaRPr lang="en-US" sz="1150" b="0" dirty="0">
                        <a:solidFill>
                          <a:srgbClr val="000000"/>
                        </a:solidFill>
                        <a:effectLst/>
                        <a:latin typeface="+mj-lt"/>
                        <a:cs typeface="Arial" panose="020B0604020202020204" pitchFamily="34" charset="0"/>
                      </a:endParaRPr>
                    </a:p>
                  </a:txBody>
                  <a:tcPr marL="36576" marR="4992" marT="3328" marB="3328">
                    <a:lnL>
                      <a:noFill/>
                    </a:lnL>
                    <a:lnR>
                      <a:noFill/>
                    </a:lnR>
                    <a:lnT>
                      <a:noFill/>
                    </a:lnT>
                    <a:lnB>
                      <a:noFill/>
                    </a:lnB>
                    <a:solidFill>
                      <a:srgbClr val="F3F3F3"/>
                    </a:solidFill>
                  </a:tcPr>
                </a:tc>
                <a:tc>
                  <a:txBody>
                    <a:bodyPr/>
                    <a:lstStyle/>
                    <a:p>
                      <a:pPr rtl="0" fontAlgn="b"/>
                      <a:r>
                        <a:rPr lang="en-US" sz="1150" b="0" dirty="0">
                          <a:solidFill>
                            <a:srgbClr val="000000"/>
                          </a:solidFill>
                          <a:effectLst/>
                          <a:latin typeface="Roboto"/>
                        </a:rPr>
                        <a:t>Training and information from SBCTC was provided to the colleges on April 15. Help Desk/Tier 1 support plan will be socialized leading up to implementation. Staff have been identified to submit support tickets through Solar Winds post Go-Live.</a:t>
                      </a:r>
                    </a:p>
                  </a:txBody>
                  <a:tcPr marL="36576" marR="22860" marT="15240" marB="15240">
                    <a:lnL>
                      <a:noFill/>
                    </a:lnL>
                    <a:lnR>
                      <a:noFill/>
                    </a:lnR>
                    <a:lnT>
                      <a:noFill/>
                    </a:lnT>
                    <a:lnB>
                      <a:noFill/>
                    </a:lnB>
                    <a:solidFill>
                      <a:srgbClr val="F3F3F3"/>
                    </a:solidFill>
                  </a:tcPr>
                </a:tc>
                <a:tc>
                  <a:txBody>
                    <a:bodyPr/>
                    <a:lstStyle/>
                    <a:p>
                      <a:pPr rtl="0" fontAlgn="b"/>
                      <a:r>
                        <a:rPr lang="en-US" sz="1150" b="0" dirty="0">
                          <a:solidFill>
                            <a:srgbClr val="000000"/>
                          </a:solidFill>
                          <a:effectLst/>
                          <a:latin typeface="Roboto"/>
                        </a:rPr>
                        <a:t>Continue developing security role assignment process.</a:t>
                      </a:r>
                    </a:p>
                    <a:p>
                      <a:pPr rtl="0" fontAlgn="b"/>
                      <a:endParaRPr lang="en-US" sz="1150" b="0" dirty="0">
                        <a:solidFill>
                          <a:srgbClr val="000000"/>
                        </a:solidFill>
                        <a:effectLst/>
                        <a:latin typeface="Roboto"/>
                      </a:endParaRPr>
                    </a:p>
                    <a:p>
                      <a:pPr rtl="0" fontAlgn="b"/>
                      <a:endParaRPr lang="en-US" sz="1150" b="0" dirty="0">
                        <a:solidFill>
                          <a:srgbClr val="000000"/>
                        </a:solidFill>
                        <a:effectLst/>
                        <a:latin typeface="Roboto"/>
                      </a:endParaRPr>
                    </a:p>
                    <a:p>
                      <a:pPr rtl="0" fontAlgn="b"/>
                      <a:endParaRPr lang="en-US" sz="1150" b="0" dirty="0">
                        <a:solidFill>
                          <a:srgbClr val="000000"/>
                        </a:solidFill>
                        <a:effectLst/>
                        <a:latin typeface="Roboto"/>
                      </a:endParaRPr>
                    </a:p>
                  </a:txBody>
                  <a:tcPr marL="36576" marR="22860" marT="15240" marB="15240">
                    <a:lnL>
                      <a:noFill/>
                    </a:lnL>
                    <a:lnR>
                      <a:noFill/>
                    </a:lnR>
                    <a:lnT>
                      <a:noFill/>
                    </a:lnT>
                    <a:lnB>
                      <a:noFill/>
                    </a:lnB>
                    <a:solidFill>
                      <a:srgbClr val="F3F3F3"/>
                    </a:solidFill>
                  </a:tcPr>
                </a:tc>
                <a:extLst>
                  <a:ext uri="{0D108BD9-81ED-4DB2-BD59-A6C34878D82A}">
                    <a16:rowId xmlns:a16="http://schemas.microsoft.com/office/drawing/2014/main" val="4231611894"/>
                  </a:ext>
                </a:extLst>
              </a:tr>
              <a:tr h="1304477">
                <a:tc>
                  <a:txBody>
                    <a:bodyPr/>
                    <a:lstStyle/>
                    <a:p>
                      <a:pPr rtl="0" fontAlgn="ctr"/>
                      <a:r>
                        <a:rPr lang="en-US" sz="1150" b="0" dirty="0">
                          <a:solidFill>
                            <a:srgbClr val="000000"/>
                          </a:solidFill>
                          <a:effectLst/>
                          <a:latin typeface="+mj-lt"/>
                        </a:rPr>
                        <a:t>Transition</a:t>
                      </a:r>
                    </a:p>
                    <a:p>
                      <a:pPr rtl="0" fontAlgn="ctr"/>
                      <a:endParaRPr lang="en-US" sz="1150" b="0" dirty="0">
                        <a:solidFill>
                          <a:srgbClr val="000000"/>
                        </a:solidFill>
                        <a:effectLst/>
                        <a:latin typeface="+mj-lt"/>
                      </a:endParaRPr>
                    </a:p>
                    <a:p>
                      <a:pPr rtl="0" fontAlgn="ctr"/>
                      <a:endParaRPr lang="en-US" sz="1150" b="0" dirty="0">
                        <a:solidFill>
                          <a:srgbClr val="000000"/>
                        </a:solidFill>
                        <a:effectLst/>
                        <a:latin typeface="+mj-lt"/>
                      </a:endParaRPr>
                    </a:p>
                    <a:p>
                      <a:pPr rtl="0" fontAlgn="ctr"/>
                      <a:endParaRPr lang="en-US" sz="1150" b="0" dirty="0">
                        <a:solidFill>
                          <a:srgbClr val="000000"/>
                        </a:solidFill>
                        <a:effectLst/>
                        <a:latin typeface="+mj-lt"/>
                      </a:endParaRPr>
                    </a:p>
                    <a:p>
                      <a:pPr rtl="0" fontAlgn="ctr"/>
                      <a:endParaRPr lang="en-US" sz="1150" b="0" dirty="0">
                        <a:solidFill>
                          <a:srgbClr val="000000"/>
                        </a:solidFill>
                        <a:effectLst/>
                        <a:latin typeface="+mj-lt"/>
                      </a:endParaRPr>
                    </a:p>
                    <a:p>
                      <a:pPr rtl="0" fontAlgn="ctr"/>
                      <a:endParaRPr lang="en-US" sz="1150" b="0" dirty="0">
                        <a:solidFill>
                          <a:srgbClr val="000000"/>
                        </a:solidFill>
                        <a:effectLst/>
                        <a:latin typeface="+mj-lt"/>
                      </a:endParaRPr>
                    </a:p>
                    <a:p>
                      <a:pPr rtl="0" fontAlgn="ctr"/>
                      <a:endParaRPr lang="en-US" sz="1150" b="0" dirty="0">
                        <a:solidFill>
                          <a:srgbClr val="000000"/>
                        </a:solidFill>
                        <a:effectLst/>
                        <a:latin typeface="+mj-lt"/>
                      </a:endParaRPr>
                    </a:p>
                  </a:txBody>
                  <a:tcPr marL="36576" marR="4992" marT="3328" marB="3328">
                    <a:lnL>
                      <a:noFill/>
                    </a:lnL>
                    <a:lnR>
                      <a:noFill/>
                    </a:lnR>
                    <a:lnT>
                      <a:noFill/>
                    </a:lnT>
                    <a:lnB>
                      <a:noFill/>
                    </a:lnB>
                    <a:solidFill>
                      <a:srgbClr val="FFFFFF"/>
                    </a:solidFill>
                  </a:tcPr>
                </a:tc>
                <a:tc>
                  <a:txBody>
                    <a:bodyPr/>
                    <a:lstStyle/>
                    <a:p>
                      <a:pPr rtl="0" fontAlgn="b"/>
                      <a:r>
                        <a:rPr lang="en-US" sz="1150" b="0" dirty="0">
                          <a:solidFill>
                            <a:srgbClr val="000000"/>
                          </a:solidFill>
                          <a:effectLst/>
                          <a:latin typeface="Roboto"/>
                        </a:rPr>
                        <a:t>Conversion weekend plans initiated with confirmed cutoff dates and cutover weekend schedule. dataLink connection established but unable to validate supplemental systems due to limited data available.  SMEs are continuing to work on course/class fees. SMEs are continuing to add vendors/suppliers. SMEs will continue working on FWL post Go-Live.</a:t>
                      </a:r>
                    </a:p>
                  </a:txBody>
                  <a:tcPr marL="36576" marR="22860" marT="15240" marB="15240">
                    <a:lnL>
                      <a:noFill/>
                    </a:lnL>
                    <a:lnR>
                      <a:noFill/>
                    </a:lnR>
                    <a:lnT>
                      <a:noFill/>
                    </a:lnT>
                    <a:lnB>
                      <a:noFill/>
                    </a:lnB>
                    <a:solidFill>
                      <a:srgbClr val="FFFFFF"/>
                    </a:solidFill>
                  </a:tcPr>
                </a:tc>
                <a:tc>
                  <a:txBody>
                    <a:bodyPr/>
                    <a:lstStyle/>
                    <a:p>
                      <a:pPr rtl="0" fontAlgn="b"/>
                      <a:r>
                        <a:rPr lang="en-US" sz="1150" b="0" dirty="0">
                          <a:solidFill>
                            <a:srgbClr val="000000"/>
                          </a:solidFill>
                          <a:effectLst/>
                          <a:latin typeface="Roboto"/>
                        </a:rPr>
                        <a:t>Discussed and identified some local changes during contingency planning session. Continue development of Go-Live weekend plan, identify weekend validators, develop checklist for local changes.  Vendors/suppliers will continue to be added post Go-Live. FWL will continue post Go-Live. Supplemental systems testing will be ongoing and post Go-Live.</a:t>
                      </a:r>
                    </a:p>
                  </a:txBody>
                  <a:tcPr marL="36576" marR="22860" marT="15240" marB="15240">
                    <a:lnL>
                      <a:noFill/>
                    </a:lnL>
                    <a:lnR>
                      <a:noFill/>
                    </a:lnR>
                    <a:lnT>
                      <a:noFill/>
                    </a:lnT>
                    <a:lnB>
                      <a:noFill/>
                    </a:lnB>
                    <a:solidFill>
                      <a:srgbClr val="FFFFFF"/>
                    </a:solidFill>
                  </a:tcPr>
                </a:tc>
                <a:extLst>
                  <a:ext uri="{0D108BD9-81ED-4DB2-BD59-A6C34878D82A}">
                    <a16:rowId xmlns:a16="http://schemas.microsoft.com/office/drawing/2014/main" val="132354641"/>
                  </a:ext>
                </a:extLst>
              </a:tr>
              <a:tr h="979968">
                <a:tc>
                  <a:txBody>
                    <a:bodyPr/>
                    <a:lstStyle/>
                    <a:p>
                      <a:pPr rtl="0" fontAlgn="ctr"/>
                      <a:r>
                        <a:rPr lang="en-US" sz="1150" b="0" dirty="0">
                          <a:solidFill>
                            <a:srgbClr val="000000"/>
                          </a:solidFill>
                          <a:effectLst/>
                          <a:latin typeface="+mj-lt"/>
                        </a:rPr>
                        <a:t>Comms</a:t>
                      </a:r>
                      <a:r>
                        <a:rPr lang="en-US" sz="1150" b="0" baseline="0" dirty="0">
                          <a:solidFill>
                            <a:srgbClr val="000000"/>
                          </a:solidFill>
                          <a:effectLst/>
                          <a:latin typeface="+mj-lt"/>
                        </a:rPr>
                        <a:t> </a:t>
                      </a:r>
                      <a:r>
                        <a:rPr lang="en-US" sz="1150" b="0" dirty="0">
                          <a:solidFill>
                            <a:srgbClr val="000000"/>
                          </a:solidFill>
                          <a:effectLst/>
                          <a:latin typeface="+mj-lt"/>
                        </a:rPr>
                        <a:t>&amp; OCM</a:t>
                      </a:r>
                    </a:p>
                    <a:p>
                      <a:pPr rtl="0" fontAlgn="ctr"/>
                      <a:endParaRPr lang="en-US" sz="1150" b="0" dirty="0">
                        <a:solidFill>
                          <a:srgbClr val="000000"/>
                        </a:solidFill>
                        <a:effectLst/>
                        <a:latin typeface="+mj-lt"/>
                      </a:endParaRPr>
                    </a:p>
                    <a:p>
                      <a:pPr rtl="0" fontAlgn="ctr"/>
                      <a:endParaRPr lang="en-US" sz="1150" b="0" dirty="0">
                        <a:solidFill>
                          <a:srgbClr val="000000"/>
                        </a:solidFill>
                        <a:effectLst/>
                        <a:latin typeface="+mj-lt"/>
                      </a:endParaRPr>
                    </a:p>
                    <a:p>
                      <a:pPr rtl="0" fontAlgn="ctr"/>
                      <a:endParaRPr lang="en-US" sz="1150" b="0" dirty="0">
                        <a:solidFill>
                          <a:srgbClr val="000000"/>
                        </a:solidFill>
                        <a:effectLst/>
                        <a:latin typeface="+mj-lt"/>
                      </a:endParaRPr>
                    </a:p>
                  </a:txBody>
                  <a:tcPr marL="36576" marR="4992" marT="3328" marB="3328">
                    <a:lnL>
                      <a:noFill/>
                    </a:lnL>
                    <a:lnR>
                      <a:noFill/>
                    </a:lnR>
                    <a:lnT>
                      <a:noFill/>
                    </a:lnT>
                    <a:lnB w="7620" cap="flat" cmpd="sng" algn="ctr">
                      <a:solidFill>
                        <a:srgbClr val="D9D9D9"/>
                      </a:solidFill>
                      <a:prstDash val="solid"/>
                      <a:round/>
                      <a:headEnd type="none" w="med" len="med"/>
                      <a:tailEnd type="none" w="med" len="med"/>
                    </a:lnB>
                    <a:solidFill>
                      <a:srgbClr val="F3F3F3"/>
                    </a:solidFill>
                  </a:tcPr>
                </a:tc>
                <a:tc>
                  <a:txBody>
                    <a:bodyPr/>
                    <a:lstStyle/>
                    <a:p>
                      <a:pPr rtl="0" fontAlgn="b"/>
                      <a:r>
                        <a:rPr lang="en-US" sz="1150" b="0" dirty="0">
                          <a:solidFill>
                            <a:srgbClr val="000000"/>
                          </a:solidFill>
                          <a:effectLst/>
                          <a:latin typeface="Roboto"/>
                        </a:rPr>
                        <a:t>Policy and procedure updates are ongoing.  Website and resource tool updates are ongoing.  OCM adoption is ongoing - staff training, Q&amp;A sessions, Canvas courses, etc.</a:t>
                      </a:r>
                    </a:p>
                  </a:txBody>
                  <a:tcPr marL="36576" marR="22860" marT="15240" marB="15240">
                    <a:lnL>
                      <a:noFill/>
                    </a:lnL>
                    <a:lnR>
                      <a:noFill/>
                    </a:lnR>
                    <a:lnT>
                      <a:noFill/>
                    </a:lnT>
                    <a:lnB>
                      <a:noFill/>
                    </a:lnB>
                    <a:solidFill>
                      <a:srgbClr val="F3F3F3"/>
                    </a:solidFill>
                  </a:tcPr>
                </a:tc>
                <a:tc>
                  <a:txBody>
                    <a:bodyPr/>
                    <a:lstStyle/>
                    <a:p>
                      <a:pPr rtl="0" fontAlgn="b"/>
                      <a:r>
                        <a:rPr lang="en-US" sz="1150" b="0" dirty="0">
                          <a:solidFill>
                            <a:srgbClr val="000000"/>
                          </a:solidFill>
                          <a:effectLst/>
                          <a:latin typeface="Roboto"/>
                        </a:rPr>
                        <a:t>Continue with staff training sessions, opportunity to support changes, address pressure points.  All areas of assessment listed will continue up to and beyond implementation.</a:t>
                      </a:r>
                    </a:p>
                  </a:txBody>
                  <a:tcPr marL="36576" marR="22860" marT="15240" marB="15240">
                    <a:lnL>
                      <a:noFill/>
                    </a:lnL>
                    <a:lnR>
                      <a:noFill/>
                    </a:lnR>
                    <a:lnT>
                      <a:noFill/>
                    </a:lnT>
                    <a:lnB>
                      <a:noFill/>
                    </a:lnB>
                    <a:solidFill>
                      <a:srgbClr val="F3F3F3"/>
                    </a:solidFill>
                  </a:tcPr>
                </a:tc>
                <a:extLst>
                  <a:ext uri="{0D108BD9-81ED-4DB2-BD59-A6C34878D82A}">
                    <a16:rowId xmlns:a16="http://schemas.microsoft.com/office/drawing/2014/main" val="4078782807"/>
                  </a:ext>
                </a:extLst>
              </a:tr>
            </a:tbl>
          </a:graphicData>
        </a:graphic>
      </p:graphicFrame>
      <p:sp>
        <p:nvSpPr>
          <p:cNvPr id="4" name="Slide Number Placeholder 3">
            <a:extLst>
              <a:ext uri="{FF2B5EF4-FFF2-40B4-BE49-F238E27FC236}">
                <a16:creationId xmlns:a16="http://schemas.microsoft.com/office/drawing/2014/main" id="{E0E7CE8F-C425-4460-BA5D-66D70FDF14C2}"/>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14</a:t>
            </a:fld>
            <a:r>
              <a:rPr lang="en-US" altLang="en-US" dirty="0"/>
              <a:t> </a:t>
            </a:r>
          </a:p>
        </p:txBody>
      </p:sp>
      <p:sp>
        <p:nvSpPr>
          <p:cNvPr id="5" name="Title 1">
            <a:extLst>
              <a:ext uri="{FF2B5EF4-FFF2-40B4-BE49-F238E27FC236}">
                <a16:creationId xmlns:a16="http://schemas.microsoft.com/office/drawing/2014/main" id="{36C00192-7EF5-46B5-8E47-57C5906A912B}"/>
              </a:ext>
            </a:extLst>
          </p:cNvPr>
          <p:cNvSpPr>
            <a:spLocks noGrp="1"/>
          </p:cNvSpPr>
          <p:nvPr>
            <p:ph type="title"/>
          </p:nvPr>
        </p:nvSpPr>
        <p:spPr>
          <a:xfrm>
            <a:off x="536858" y="136526"/>
            <a:ext cx="8302337" cy="405341"/>
          </a:xfrm>
        </p:spPr>
        <p:txBody>
          <a:bodyPr/>
          <a:lstStyle/>
          <a:p>
            <a:pPr algn="ctr"/>
            <a:r>
              <a:rPr lang="en-US" sz="2800" dirty="0"/>
              <a:t>PIERCE COLLEGE comments &amp; MITIGATION plan</a:t>
            </a:r>
          </a:p>
        </p:txBody>
      </p:sp>
    </p:spTree>
    <p:extLst>
      <p:ext uri="{BB962C8B-B14F-4D97-AF65-F5344CB8AC3E}">
        <p14:creationId xmlns:p14="http://schemas.microsoft.com/office/powerpoint/2010/main" val="1347778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439C6-B060-4C96-8285-C33567A73BC2}"/>
              </a:ext>
            </a:extLst>
          </p:cNvPr>
          <p:cNvSpPr>
            <a:spLocks noGrp="1"/>
          </p:cNvSpPr>
          <p:nvPr>
            <p:ph type="title"/>
          </p:nvPr>
        </p:nvSpPr>
        <p:spPr>
          <a:xfrm>
            <a:off x="31699" y="1653331"/>
            <a:ext cx="8302337" cy="786457"/>
          </a:xfrm>
        </p:spPr>
        <p:txBody>
          <a:bodyPr/>
          <a:lstStyle/>
          <a:p>
            <a:r>
              <a:rPr lang="en-US" dirty="0">
                <a:solidFill>
                  <a:schemeClr val="bg1"/>
                </a:solidFill>
              </a:rPr>
              <a:t>pierce college readiness form</a:t>
            </a:r>
          </a:p>
        </p:txBody>
      </p:sp>
      <p:sp>
        <p:nvSpPr>
          <p:cNvPr id="4" name="Slide Number Placeholder 3">
            <a:extLst>
              <a:ext uri="{FF2B5EF4-FFF2-40B4-BE49-F238E27FC236}">
                <a16:creationId xmlns:a16="http://schemas.microsoft.com/office/drawing/2014/main" id="{2A6F7D4C-6394-4156-8B85-9630F47573D7}"/>
              </a:ext>
            </a:extLst>
          </p:cNvPr>
          <p:cNvSpPr>
            <a:spLocks noGrp="1"/>
          </p:cNvSpPr>
          <p:nvPr>
            <p:ph type="sldNum" sz="quarter" idx="12"/>
          </p:nvPr>
        </p:nvSpPr>
        <p:spPr/>
        <p:txBody>
          <a:bodyPr/>
          <a:lstStyle/>
          <a:p>
            <a:pPr>
              <a:defRPr/>
            </a:pPr>
            <a:fld id="{A0548EF2-EA9B-4634-B53D-DC4EC5D1B8C0}" type="slidenum">
              <a:rPr lang="en-US" altLang="en-US" smtClean="0"/>
              <a:pPr>
                <a:defRPr/>
              </a:pPr>
              <a:t>15</a:t>
            </a:fld>
            <a:endParaRPr lang="en-US" altLang="en-US" dirty="0"/>
          </a:p>
        </p:txBody>
      </p:sp>
      <p:pic>
        <p:nvPicPr>
          <p:cNvPr id="6" name="Picture 5" descr="Pierce College go-live readiness form"/>
          <p:cNvPicPr>
            <a:picLocks noChangeAspect="1"/>
          </p:cNvPicPr>
          <p:nvPr/>
        </p:nvPicPr>
        <p:blipFill>
          <a:blip r:embed="rId3"/>
          <a:stretch>
            <a:fillRect/>
          </a:stretch>
        </p:blipFill>
        <p:spPr>
          <a:xfrm>
            <a:off x="1677661" y="96535"/>
            <a:ext cx="5788678" cy="6664929"/>
          </a:xfrm>
          <a:prstGeom prst="rect">
            <a:avLst/>
          </a:prstGeom>
        </p:spPr>
      </p:pic>
    </p:spTree>
    <p:extLst>
      <p:ext uri="{BB962C8B-B14F-4D97-AF65-F5344CB8AC3E}">
        <p14:creationId xmlns:p14="http://schemas.microsoft.com/office/powerpoint/2010/main" val="2168844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289" y="1726064"/>
            <a:ext cx="8258693" cy="593324"/>
          </a:xfrm>
        </p:spPr>
        <p:txBody>
          <a:bodyPr/>
          <a:lstStyle/>
          <a:p>
            <a:pPr algn="ctr"/>
            <a:r>
              <a:rPr lang="en-US" sz="3200" dirty="0"/>
              <a:t>Additional perspective</a:t>
            </a: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sz="3200" dirty="0"/>
              <a:t/>
            </a:r>
            <a:br>
              <a:rPr lang="en-US" sz="3200" dirty="0"/>
            </a:br>
            <a:r>
              <a:rPr lang="en-US" dirty="0"/>
              <a:t>	</a:t>
            </a:r>
          </a:p>
        </p:txBody>
      </p:sp>
      <p:sp>
        <p:nvSpPr>
          <p:cNvPr id="3" name="Content Placeholder 2">
            <a:extLst>
              <a:ext uri="{FF2B5EF4-FFF2-40B4-BE49-F238E27FC236}">
                <a16:creationId xmlns:a16="http://schemas.microsoft.com/office/drawing/2014/main" id="{C9446E05-A1CA-4D25-BC6F-17844284B009}"/>
              </a:ext>
            </a:extLst>
          </p:cNvPr>
          <p:cNvSpPr>
            <a:spLocks noGrp="1"/>
          </p:cNvSpPr>
          <p:nvPr>
            <p:ph idx="1"/>
          </p:nvPr>
        </p:nvSpPr>
        <p:spPr>
          <a:xfrm>
            <a:off x="807026" y="2523134"/>
            <a:ext cx="7599220" cy="3757046"/>
          </a:xfrm>
        </p:spPr>
        <p:txBody>
          <a:bodyPr/>
          <a:lstStyle/>
          <a:p>
            <a:r>
              <a:rPr lang="en-US" sz="3200" dirty="0"/>
              <a:t>ctcLink Project Team Readiness</a:t>
            </a:r>
          </a:p>
          <a:p>
            <a:r>
              <a:rPr lang="en-US" sz="3200" dirty="0"/>
              <a:t>SBCTC Agency: Support/Organizations Team Readiness </a:t>
            </a:r>
          </a:p>
          <a:p>
            <a:r>
              <a:rPr lang="en-US" sz="3200" dirty="0"/>
              <a:t>Quality Assurance (Moran Technology Consulting)</a:t>
            </a:r>
          </a:p>
        </p:txBody>
      </p:sp>
      <p:sp>
        <p:nvSpPr>
          <p:cNvPr id="5" name="Slide Number Placeholder 4">
            <a:extLst>
              <a:ext uri="{FF2B5EF4-FFF2-40B4-BE49-F238E27FC236}">
                <a16:creationId xmlns:a16="http://schemas.microsoft.com/office/drawing/2014/main" id="{8AF37F11-B9C4-43BB-90D9-698A000023B0}"/>
              </a:ext>
            </a:extLst>
          </p:cNvPr>
          <p:cNvSpPr>
            <a:spLocks noGrp="1"/>
          </p:cNvSpPr>
          <p:nvPr>
            <p:ph type="sldNum" sz="quarter" idx="12"/>
          </p:nvPr>
        </p:nvSpPr>
        <p:spPr/>
        <p:txBody>
          <a:bodyPr/>
          <a:lstStyle/>
          <a:p>
            <a:pPr>
              <a:defRPr/>
            </a:pPr>
            <a:fld id="{A0548EF2-EA9B-4634-B53D-DC4EC5D1B8C0}" type="slidenum">
              <a:rPr lang="en-US" altLang="en-US" smtClean="0"/>
              <a:pPr>
                <a:defRPr/>
              </a:pPr>
              <a:t>16</a:t>
            </a:fld>
            <a:endParaRPr lang="en-US" altLang="en-US" dirty="0"/>
          </a:p>
        </p:txBody>
      </p:sp>
    </p:spTree>
    <p:extLst>
      <p:ext uri="{BB962C8B-B14F-4D97-AF65-F5344CB8AC3E}">
        <p14:creationId xmlns:p14="http://schemas.microsoft.com/office/powerpoint/2010/main" val="372411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EE5BC03-7CE3-4FE3-BC0A-0ACCA8AC1F24}" type="slidenum">
              <a:rPr kumimoji="0" lang="en-US" sz="1100" b="0" i="0" u="none" strike="noStrike" kern="1200" cap="none" spc="0" normalizeH="0" baseline="0" noProof="0" smtClean="0">
                <a:ln>
                  <a:noFill/>
                </a:ln>
                <a:solidFill>
                  <a:srgbClr val="003764"/>
                </a:solidFill>
                <a:effectLst/>
                <a:uLnTx/>
                <a:uFillTx/>
                <a:latin typeface="Franklin Gothic Book"/>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1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3" name="Title 2"/>
          <p:cNvSpPr>
            <a:spLocks noGrp="1"/>
          </p:cNvSpPr>
          <p:nvPr>
            <p:ph type="title"/>
          </p:nvPr>
        </p:nvSpPr>
        <p:spPr>
          <a:xfrm>
            <a:off x="320635" y="196181"/>
            <a:ext cx="8657112" cy="786457"/>
          </a:xfrm>
        </p:spPr>
        <p:txBody>
          <a:bodyPr anchor="t"/>
          <a:lstStyle/>
          <a:p>
            <a:r>
              <a:rPr lang="en-US" sz="3100" dirty="0"/>
              <a:t>Ctclink project team Go-Live Status:</a:t>
            </a:r>
            <a:endParaRPr lang="en-US" sz="3100" i="1" dirty="0"/>
          </a:p>
        </p:txBody>
      </p:sp>
      <p:sp>
        <p:nvSpPr>
          <p:cNvPr id="15" name="TextBox 14"/>
          <p:cNvSpPr txBox="1"/>
          <p:nvPr/>
        </p:nvSpPr>
        <p:spPr>
          <a:xfrm>
            <a:off x="7696200" y="196181"/>
            <a:ext cx="1281547" cy="430888"/>
          </a:xfrm>
          <a:prstGeom prst="rect">
            <a:avLst/>
          </a:prstGeom>
          <a:solidFill>
            <a:srgbClr val="00C459"/>
          </a:solidFill>
          <a:ln w="12700">
            <a:solidFill>
              <a:schemeClr val="tx2">
                <a:lumMod val="75000"/>
              </a:schemeClr>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Franklin Gothic Medium"/>
                <a:ea typeface="+mn-ea"/>
                <a:cs typeface="+mn-cs"/>
              </a:rPr>
              <a:t>READY</a:t>
            </a:r>
          </a:p>
        </p:txBody>
      </p:sp>
      <p:graphicFrame>
        <p:nvGraphicFramePr>
          <p:cNvPr id="16" name="Table 15"/>
          <p:cNvGraphicFramePr>
            <a:graphicFrameLocks noGrp="1"/>
          </p:cNvGraphicFramePr>
          <p:nvPr>
            <p:extLst>
              <p:ext uri="{D42A27DB-BD31-4B8C-83A1-F6EECF244321}">
                <p14:modId xmlns:p14="http://schemas.microsoft.com/office/powerpoint/2010/main" val="2236534294"/>
              </p:ext>
            </p:extLst>
          </p:nvPr>
        </p:nvGraphicFramePr>
        <p:xfrm>
          <a:off x="320635" y="671706"/>
          <a:ext cx="8694971" cy="5858146"/>
        </p:xfrm>
        <a:graphic>
          <a:graphicData uri="http://schemas.openxmlformats.org/drawingml/2006/table">
            <a:tbl>
              <a:tblPr firstRow="1" bandRow="1">
                <a:tableStyleId>{93296810-A885-4BE3-A3E7-6D5BEEA58F35}</a:tableStyleId>
              </a:tblPr>
              <a:tblGrid>
                <a:gridCol w="1520775">
                  <a:extLst>
                    <a:ext uri="{9D8B030D-6E8A-4147-A177-3AD203B41FA5}">
                      <a16:colId xmlns:a16="http://schemas.microsoft.com/office/drawing/2014/main" val="600755126"/>
                    </a:ext>
                  </a:extLst>
                </a:gridCol>
                <a:gridCol w="5851275">
                  <a:extLst>
                    <a:ext uri="{9D8B030D-6E8A-4147-A177-3AD203B41FA5}">
                      <a16:colId xmlns:a16="http://schemas.microsoft.com/office/drawing/2014/main" val="3084739577"/>
                    </a:ext>
                  </a:extLst>
                </a:gridCol>
                <a:gridCol w="1322921">
                  <a:extLst>
                    <a:ext uri="{9D8B030D-6E8A-4147-A177-3AD203B41FA5}">
                      <a16:colId xmlns:a16="http://schemas.microsoft.com/office/drawing/2014/main" val="3917952233"/>
                    </a:ext>
                  </a:extLst>
                </a:gridCol>
              </a:tblGrid>
              <a:tr h="494668">
                <a:tc>
                  <a:txBody>
                    <a:bodyPr/>
                    <a:lstStyle/>
                    <a:p>
                      <a:pPr algn="l"/>
                      <a:r>
                        <a:rPr lang="en-US" sz="1400" b="0" dirty="0">
                          <a:latin typeface="Franklin Gothic Medium"/>
                        </a:rPr>
                        <a:t>TOPIC</a:t>
                      </a:r>
                    </a:p>
                  </a:txBody>
                  <a:tcPr/>
                </a:tc>
                <a:tc>
                  <a:txBody>
                    <a:bodyPr/>
                    <a:lstStyle/>
                    <a:p>
                      <a:pPr algn="l"/>
                      <a:r>
                        <a:rPr lang="en-US" sz="1400" b="0" dirty="0">
                          <a:latin typeface="Franklin Gothic Medium"/>
                        </a:rPr>
                        <a:t>RISKS/CONCERNS AND MITIGATIONS</a:t>
                      </a:r>
                    </a:p>
                  </a:txBody>
                  <a:tcPr/>
                </a:tc>
                <a:tc>
                  <a:txBody>
                    <a:bodyPr/>
                    <a:lstStyle/>
                    <a:p>
                      <a:pPr algn="l"/>
                      <a:r>
                        <a:rPr lang="en-US" sz="1400" b="0" dirty="0">
                          <a:latin typeface="Franklin Gothic Medium"/>
                        </a:rPr>
                        <a:t>TARGET DATE </a:t>
                      </a:r>
                      <a:endParaRPr lang="en-US" sz="1400" b="0" i="1" dirty="0">
                        <a:latin typeface="Franklin Gothic Medium"/>
                      </a:endParaRPr>
                    </a:p>
                  </a:txBody>
                  <a:tcPr/>
                </a:tc>
                <a:extLst>
                  <a:ext uri="{0D108BD9-81ED-4DB2-BD59-A6C34878D82A}">
                    <a16:rowId xmlns:a16="http://schemas.microsoft.com/office/drawing/2014/main" val="904713110"/>
                  </a:ext>
                </a:extLst>
              </a:tr>
              <a:tr h="1422876">
                <a:tc>
                  <a:txBody>
                    <a:bodyPr/>
                    <a:lstStyle/>
                    <a:p>
                      <a:r>
                        <a:rPr lang="en-US" sz="1400" dirty="0">
                          <a:latin typeface="Franklin Gothic Medium"/>
                        </a:rPr>
                        <a:t>Student Financials</a:t>
                      </a:r>
                      <a:r>
                        <a:rPr lang="en-US" sz="1400" baseline="0" dirty="0">
                          <a:latin typeface="Franklin Gothic Medium"/>
                        </a:rPr>
                        <a:t> (SF)</a:t>
                      </a:r>
                      <a:r>
                        <a:rPr lang="en-US" sz="1400" dirty="0">
                          <a:latin typeface="Franklin Gothic Medium"/>
                        </a:rPr>
                        <a:t> Parallel</a:t>
                      </a:r>
                      <a:r>
                        <a:rPr lang="en-US" sz="1400" baseline="0" dirty="0">
                          <a:latin typeface="Franklin Gothic Medium"/>
                        </a:rPr>
                        <a:t> Testing &amp; Conversion</a:t>
                      </a:r>
                      <a:endParaRPr lang="en-US" sz="1400" dirty="0">
                        <a:latin typeface="Franklin Gothic Medium"/>
                      </a:endParaRPr>
                    </a:p>
                  </a:txBody>
                  <a:tcPr/>
                </a:tc>
                <a:tc>
                  <a:txBody>
                    <a:bodyPr/>
                    <a:lstStyle/>
                    <a:p>
                      <a:pPr marL="0" indent="0">
                        <a:buNone/>
                      </a:pPr>
                      <a:r>
                        <a:rPr lang="en-US" sz="1400" b="0" i="0" kern="1200" dirty="0">
                          <a:solidFill>
                            <a:schemeClr val="dk1"/>
                          </a:solidFill>
                          <a:effectLst/>
                          <a:latin typeface="+mn-lt"/>
                          <a:ea typeface="+mn-ea"/>
                          <a:cs typeface="+mn-cs"/>
                        </a:rPr>
                        <a:t>Need to post conversion journals to the General Ledger with</a:t>
                      </a:r>
                      <a:r>
                        <a:rPr lang="en-US" sz="1400" b="0" i="0" kern="1200" baseline="0" dirty="0">
                          <a:solidFill>
                            <a:schemeClr val="dk1"/>
                          </a:solidFill>
                          <a:effectLst/>
                          <a:latin typeface="+mn-lt"/>
                          <a:ea typeface="+mn-ea"/>
                          <a:cs typeface="+mn-cs"/>
                        </a:rPr>
                        <a:t> no</a:t>
                      </a:r>
                      <a:r>
                        <a:rPr lang="en-US" sz="1400" b="0" i="0" kern="1200" dirty="0">
                          <a:solidFill>
                            <a:schemeClr val="dk1"/>
                          </a:solidFill>
                          <a:effectLst/>
                          <a:latin typeface="+mn-lt"/>
                          <a:ea typeface="+mn-ea"/>
                          <a:cs typeface="+mn-cs"/>
                        </a:rPr>
                        <a:t> SF</a:t>
                      </a:r>
                      <a:r>
                        <a:rPr lang="en-US" sz="1400" b="0" i="0" kern="1200" baseline="0" dirty="0">
                          <a:solidFill>
                            <a:schemeClr val="dk1"/>
                          </a:solidFill>
                          <a:effectLst/>
                          <a:latin typeface="+mn-lt"/>
                          <a:ea typeface="+mn-ea"/>
                          <a:cs typeface="+mn-cs"/>
                        </a:rPr>
                        <a:t> </a:t>
                      </a:r>
                      <a:r>
                        <a:rPr lang="en-US" sz="1400" b="0" i="0" kern="1200" dirty="0">
                          <a:solidFill>
                            <a:schemeClr val="dk1"/>
                          </a:solidFill>
                          <a:effectLst/>
                          <a:latin typeface="+mn-lt"/>
                          <a:ea typeface="+mn-ea"/>
                          <a:cs typeface="+mn-cs"/>
                        </a:rPr>
                        <a:t>errors during the parallel testing activities</a:t>
                      </a:r>
                      <a:endParaRPr lang="en-US" sz="1400" dirty="0"/>
                    </a:p>
                    <a:p>
                      <a:pPr marL="0" lvl="0" indent="0">
                        <a:buNone/>
                      </a:pPr>
                      <a:endParaRPr lang="en-US" sz="1400" b="0" i="0" kern="1200" dirty="0">
                        <a:solidFill>
                          <a:schemeClr val="dk1"/>
                        </a:solidFill>
                        <a:effectLst/>
                        <a:latin typeface="+mn-lt"/>
                        <a:ea typeface="+mn-ea"/>
                        <a:cs typeface="+mn-cs"/>
                      </a:endParaRPr>
                    </a:p>
                    <a:p>
                      <a:pPr marL="0" lvl="0" indent="0">
                        <a:buNone/>
                      </a:pPr>
                      <a:r>
                        <a:rPr lang="en-US" sz="1400" b="0" i="0" kern="1200" dirty="0">
                          <a:solidFill>
                            <a:schemeClr val="dk1"/>
                          </a:solidFill>
                          <a:effectLst/>
                          <a:latin typeface="+mn-lt"/>
                          <a:ea typeface="+mn-ea"/>
                          <a:cs typeface="+mn-cs"/>
                        </a:rPr>
                        <a:t>Validate remaining defects during DG3-B Dry Run and resolve defects</a:t>
                      </a:r>
                      <a:endParaRPr lang="en-US" sz="1400" dirty="0"/>
                    </a:p>
                  </a:txBody>
                  <a:tcPr/>
                </a:tc>
                <a:tc>
                  <a:txBody>
                    <a:bodyPr/>
                    <a:lstStyle/>
                    <a:p>
                      <a:r>
                        <a:rPr lang="en-US" sz="1400" dirty="0"/>
                        <a:t>4/17/2020</a:t>
                      </a:r>
                      <a:br>
                        <a:rPr lang="en-US" sz="1400" dirty="0"/>
                      </a:br>
                      <a:endParaRPr lang="en-US" sz="1400" dirty="0"/>
                    </a:p>
                    <a:p>
                      <a:pPr lvl="0">
                        <a:buNone/>
                      </a:pPr>
                      <a:endParaRPr lang="en-US" sz="1400" dirty="0"/>
                    </a:p>
                    <a:p>
                      <a:pPr lvl="0">
                        <a:buNone/>
                      </a:pPr>
                      <a:r>
                        <a:rPr lang="en-US" sz="1400" dirty="0"/>
                        <a:t>4/24/2020 </a:t>
                      </a:r>
                    </a:p>
                  </a:txBody>
                  <a:tcPr/>
                </a:tc>
                <a:extLst>
                  <a:ext uri="{0D108BD9-81ED-4DB2-BD59-A6C34878D82A}">
                    <a16:rowId xmlns:a16="http://schemas.microsoft.com/office/drawing/2014/main" val="3491687203"/>
                  </a:ext>
                </a:extLst>
              </a:tr>
              <a:tr h="1482161">
                <a:tc>
                  <a:txBody>
                    <a:bodyPr/>
                    <a:lstStyle/>
                    <a:p>
                      <a:r>
                        <a:rPr lang="en-US" sz="1400" dirty="0">
                          <a:latin typeface="Franklin Gothic Medium"/>
                        </a:rPr>
                        <a:t>Financial</a:t>
                      </a:r>
                      <a:r>
                        <a:rPr lang="en-US" sz="1400" baseline="0" dirty="0">
                          <a:latin typeface="Franklin Gothic Medium"/>
                        </a:rPr>
                        <a:t> Aid Dual Processing Knowledge</a:t>
                      </a:r>
                      <a:endParaRPr lang="en-US" sz="1400" dirty="0">
                        <a:latin typeface="Franklin Gothic Medium"/>
                      </a:endParaRPr>
                    </a:p>
                  </a:txBody>
                  <a:tcPr/>
                </a:tc>
                <a:tc>
                  <a:txBody>
                    <a:bodyPr/>
                    <a:lstStyle/>
                    <a:p>
                      <a:pPr marL="0" lvl="0" indent="0">
                        <a:buNone/>
                      </a:pPr>
                      <a:r>
                        <a:rPr lang="en-US" sz="1400" b="0" i="0" u="none" strike="noStrike" kern="1200" noProof="0" dirty="0">
                          <a:effectLst/>
                        </a:rPr>
                        <a:t>Concern regarding level of College SMEs knowledge of dual processing:  </a:t>
                      </a:r>
                      <a:endParaRPr lang="en-US" sz="1400" b="0" i="0" kern="1200" dirty="0">
                        <a:solidFill>
                          <a:srgbClr val="003764"/>
                        </a:solidFill>
                        <a:effectLst/>
                        <a:latin typeface="+mn-lt"/>
                        <a:ea typeface="+mn-ea"/>
                        <a:cs typeface="+mn-cs"/>
                      </a:endParaRPr>
                    </a:p>
                    <a:p>
                      <a:pPr marL="0" lvl="0" indent="0">
                        <a:buNone/>
                      </a:pPr>
                      <a:r>
                        <a:rPr lang="en-US" sz="1400" b="0" i="0" u="none" strike="noStrike" kern="1200" noProof="0" dirty="0">
                          <a:effectLst/>
                        </a:rPr>
                        <a:t>The </a:t>
                      </a:r>
                      <a:r>
                        <a:rPr lang="en-US" sz="1400" b="0" i="0" kern="1200" dirty="0">
                          <a:solidFill>
                            <a:schemeClr val="dk1"/>
                          </a:solidFill>
                          <a:effectLst/>
                          <a:latin typeface="+mn-lt"/>
                          <a:ea typeface="+mn-ea"/>
                          <a:cs typeface="+mn-cs"/>
                        </a:rPr>
                        <a:t>FA team delivered</a:t>
                      </a:r>
                      <a:r>
                        <a:rPr lang="en-US" sz="1400" b="0" i="0" kern="1200" baseline="0" dirty="0">
                          <a:solidFill>
                            <a:schemeClr val="dk1"/>
                          </a:solidFill>
                          <a:effectLst/>
                          <a:latin typeface="+mn-lt"/>
                          <a:ea typeface="+mn-ea"/>
                          <a:cs typeface="+mn-cs"/>
                        </a:rPr>
                        <a:t> </a:t>
                      </a:r>
                      <a:r>
                        <a:rPr lang="en-US" sz="1400" b="0" i="0" kern="1200" dirty="0">
                          <a:solidFill>
                            <a:schemeClr val="dk1"/>
                          </a:solidFill>
                          <a:effectLst/>
                          <a:latin typeface="+mn-lt"/>
                          <a:ea typeface="+mn-ea"/>
                          <a:cs typeface="+mn-cs"/>
                        </a:rPr>
                        <a:t>FA training (including components of Dual Processing) </a:t>
                      </a:r>
                      <a:endParaRPr lang="en-US" sz="1400" b="0" i="0" kern="1200" dirty="0">
                        <a:solidFill>
                          <a:srgbClr val="003764"/>
                        </a:solidFill>
                        <a:effectLst/>
                        <a:latin typeface="+mn-lt"/>
                        <a:ea typeface="+mn-ea"/>
                        <a:cs typeface="+mn-cs"/>
                      </a:endParaRPr>
                    </a:p>
                    <a:p>
                      <a:pPr marL="0" lvl="0" indent="0">
                        <a:buNone/>
                      </a:pPr>
                      <a:r>
                        <a:rPr lang="en-US" sz="1400" b="0" i="0" u="none" strike="noStrike" kern="1200" noProof="0" dirty="0" smtClean="0">
                          <a:effectLst/>
                        </a:rPr>
                        <a:t/>
                      </a:r>
                      <a:br>
                        <a:rPr lang="en-US" sz="1400" b="0" i="0" u="none" strike="noStrike" kern="1200" noProof="0" dirty="0" smtClean="0">
                          <a:effectLst/>
                        </a:rPr>
                      </a:br>
                      <a:r>
                        <a:rPr lang="en-US" sz="1400" b="0" i="0" u="none" strike="noStrike" kern="1200" noProof="0" dirty="0" smtClean="0">
                          <a:effectLst/>
                        </a:rPr>
                        <a:t>The </a:t>
                      </a:r>
                      <a:r>
                        <a:rPr lang="en-US" sz="1400" b="0" i="0" u="none" strike="noStrike" kern="1200" noProof="0" dirty="0">
                          <a:effectLst/>
                        </a:rPr>
                        <a:t>FA team will continue to reach out to the colleges to see if additional knowledge transfer is needed  </a:t>
                      </a:r>
                    </a:p>
                  </a:txBody>
                  <a:tcPr/>
                </a:tc>
                <a:tc>
                  <a:txBody>
                    <a:bodyPr/>
                    <a:lstStyle/>
                    <a:p>
                      <a:endParaRPr lang="en-US" sz="1400" dirty="0"/>
                    </a:p>
                    <a:p>
                      <a:pPr lvl="0">
                        <a:buNone/>
                      </a:pPr>
                      <a:r>
                        <a:rPr lang="en-US" sz="1400" dirty="0"/>
                        <a:t>4/16/2020</a:t>
                      </a:r>
                      <a:endParaRPr lang="en-US" sz="1400" dirty="0">
                        <a:sym typeface="Wingdings" panose="05000000000000000000" pitchFamily="2" charset="2"/>
                      </a:endParaRPr>
                    </a:p>
                    <a:p>
                      <a:endParaRPr lang="en-US" sz="1400" dirty="0"/>
                    </a:p>
                    <a:p>
                      <a:endParaRPr lang="en-US" sz="1400" dirty="0"/>
                    </a:p>
                  </a:txBody>
                  <a:tcPr/>
                </a:tc>
                <a:extLst>
                  <a:ext uri="{0D108BD9-81ED-4DB2-BD59-A6C34878D82A}">
                    <a16:rowId xmlns:a16="http://schemas.microsoft.com/office/drawing/2014/main" val="3790524096"/>
                  </a:ext>
                </a:extLst>
              </a:tr>
              <a:tr h="735151">
                <a:tc>
                  <a:txBody>
                    <a:bodyPr/>
                    <a:lstStyle/>
                    <a:p>
                      <a:r>
                        <a:rPr lang="en-US" sz="1400" dirty="0">
                          <a:latin typeface="Franklin Gothic Medium"/>
                        </a:rPr>
                        <a:t>Integration Testing</a:t>
                      </a:r>
                    </a:p>
                  </a:txBody>
                  <a:tcPr/>
                </a:tc>
                <a:tc>
                  <a:txBody>
                    <a:bodyPr/>
                    <a:lstStyle/>
                    <a:p>
                      <a:pPr marL="0" indent="0">
                        <a:buNone/>
                      </a:pPr>
                      <a:r>
                        <a:rPr lang="en-US" sz="1400" dirty="0"/>
                        <a:t>HCM team would like</a:t>
                      </a:r>
                      <a:r>
                        <a:rPr lang="en-US" sz="1400" baseline="0" dirty="0"/>
                        <a:t> to review the integration testing between HCM and FIN pillars to ensure readiness for DG3-B</a:t>
                      </a:r>
                      <a:endParaRPr lang="en-US" sz="1400" dirty="0"/>
                    </a:p>
                  </a:txBody>
                  <a:tcPr/>
                </a:tc>
                <a:tc>
                  <a:txBody>
                    <a:bodyPr/>
                    <a:lstStyle/>
                    <a:p>
                      <a:r>
                        <a:rPr lang="en-US" sz="1400" dirty="0"/>
                        <a:t>5/1/2020 </a:t>
                      </a:r>
                    </a:p>
                  </a:txBody>
                  <a:tcPr/>
                </a:tc>
                <a:extLst>
                  <a:ext uri="{0D108BD9-81ED-4DB2-BD59-A6C34878D82A}">
                    <a16:rowId xmlns:a16="http://schemas.microsoft.com/office/drawing/2014/main" val="2633674911"/>
                  </a:ext>
                </a:extLst>
              </a:tr>
              <a:tr h="1011855">
                <a:tc>
                  <a:txBody>
                    <a:bodyPr/>
                    <a:lstStyle/>
                    <a:p>
                      <a:r>
                        <a:rPr lang="en-US" sz="1400" dirty="0">
                          <a:latin typeface="Franklin Gothic Medium"/>
                        </a:rPr>
                        <a:t>Remote Delivery over Conversion Weekend</a:t>
                      </a:r>
                    </a:p>
                  </a:txBody>
                  <a:tcPr/>
                </a:tc>
                <a:tc>
                  <a:txBody>
                    <a:bodyPr/>
                    <a:lstStyle/>
                    <a:p>
                      <a:pPr marL="0" indent="0">
                        <a:buNone/>
                      </a:pPr>
                      <a:r>
                        <a:rPr lang="en-US" sz="1400" dirty="0"/>
                        <a:t>Due to stay-home mandate, </a:t>
                      </a:r>
                      <a:r>
                        <a:rPr lang="en-US" sz="1400" b="0" i="0" u="none" strike="noStrike" baseline="0" noProof="0" dirty="0">
                          <a:latin typeface="Franklin Gothic Book"/>
                        </a:rPr>
                        <a:t>we are concerned about the technical team’s internet/bandwidth and stability during conversion weekend. Technical team </a:t>
                      </a:r>
                      <a:r>
                        <a:rPr lang="en-US" sz="1400" baseline="0" dirty="0"/>
                        <a:t>will monitor/asses this concern during DG3-B Dry Run</a:t>
                      </a:r>
                      <a:endParaRPr lang="en-US" sz="1400" dirty="0"/>
                    </a:p>
                  </a:txBody>
                  <a:tcPr/>
                </a:tc>
                <a:tc>
                  <a:txBody>
                    <a:bodyPr/>
                    <a:lstStyle/>
                    <a:p>
                      <a:r>
                        <a:rPr lang="en-US" sz="1400" dirty="0" smtClean="0"/>
                        <a:t>4/24/2020</a:t>
                      </a:r>
                      <a:endParaRPr lang="en-US" sz="1400" dirty="0"/>
                    </a:p>
                  </a:txBody>
                  <a:tcPr/>
                </a:tc>
                <a:extLst>
                  <a:ext uri="{0D108BD9-81ED-4DB2-BD59-A6C34878D82A}">
                    <a16:rowId xmlns:a16="http://schemas.microsoft.com/office/drawing/2014/main" val="365203488"/>
                  </a:ext>
                </a:extLst>
              </a:tr>
              <a:tr h="711435">
                <a:tc>
                  <a:txBody>
                    <a:bodyPr/>
                    <a:lstStyle/>
                    <a:p>
                      <a:r>
                        <a:rPr lang="en-US" sz="1400" dirty="0">
                          <a:latin typeface="Franklin Gothic Medium"/>
                        </a:rPr>
                        <a:t>WebEx Issues at Go-Live</a:t>
                      </a:r>
                    </a:p>
                  </a:txBody>
                  <a:tcPr/>
                </a:tc>
                <a:tc>
                  <a:txBody>
                    <a:bodyPr/>
                    <a:lstStyle/>
                    <a:p>
                      <a:pPr lvl="0" algn="l">
                        <a:lnSpc>
                          <a:spcPct val="100000"/>
                        </a:lnSpc>
                        <a:spcBef>
                          <a:spcPts val="0"/>
                        </a:spcBef>
                        <a:spcAft>
                          <a:spcPts val="0"/>
                        </a:spcAft>
                        <a:buNone/>
                      </a:pPr>
                      <a:r>
                        <a:rPr lang="en-US" sz="1400" b="0" i="0" u="none" strike="noStrike" noProof="0" dirty="0">
                          <a:latin typeface="Franklin Gothic Book"/>
                        </a:rPr>
                        <a:t>We will need a back-up plan in place as technical issues arise (different tool: Zoom, Microsoft Teams, Skype, Google Hangout, etc</a:t>
                      </a:r>
                      <a:r>
                        <a:rPr lang="en-US" sz="1400" b="0" i="0" u="none" strike="noStrike" noProof="0" dirty="0" smtClean="0">
                          <a:latin typeface="Franklin Gothic Book"/>
                        </a:rPr>
                        <a:t>.)</a:t>
                      </a:r>
                      <a:r>
                        <a:rPr lang="en-US" sz="1400" b="0" i="0" u="none" strike="noStrike" noProof="0" dirty="0">
                          <a:latin typeface="Franklin Gothic Book"/>
                        </a:rPr>
                        <a:t>  </a:t>
                      </a:r>
                    </a:p>
                  </a:txBody>
                  <a:tcPr/>
                </a:tc>
                <a:tc>
                  <a:txBody>
                    <a:bodyPr/>
                    <a:lstStyle/>
                    <a:p>
                      <a:r>
                        <a:rPr lang="en-US" sz="1400" dirty="0"/>
                        <a:t>5/1/2020</a:t>
                      </a:r>
                    </a:p>
                  </a:txBody>
                  <a:tcPr/>
                </a:tc>
                <a:extLst>
                  <a:ext uri="{0D108BD9-81ED-4DB2-BD59-A6C34878D82A}">
                    <a16:rowId xmlns:a16="http://schemas.microsoft.com/office/drawing/2014/main" val="1532230687"/>
                  </a:ext>
                </a:extLst>
              </a:tr>
            </a:tbl>
          </a:graphicData>
        </a:graphic>
      </p:graphicFrame>
    </p:spTree>
    <p:extLst>
      <p:ext uri="{BB962C8B-B14F-4D97-AF65-F5344CB8AC3E}">
        <p14:creationId xmlns:p14="http://schemas.microsoft.com/office/powerpoint/2010/main" val="12230553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9999" y="346836"/>
            <a:ext cx="7996876" cy="915035"/>
          </a:xfrm>
        </p:spPr>
        <p:txBody>
          <a:bodyPr/>
          <a:lstStyle/>
          <a:p>
            <a:pPr algn="ctr"/>
            <a:r>
              <a:rPr lang="en-US" sz="2800" dirty="0"/>
              <a:t>SBCTC Agency: Support/Organizations Team DG3-B Go-Live Readiness Criteria</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64405603"/>
              </p:ext>
            </p:extLst>
          </p:nvPr>
        </p:nvGraphicFramePr>
        <p:xfrm>
          <a:off x="1337579" y="1624404"/>
          <a:ext cx="6558533" cy="4155911"/>
        </p:xfrm>
        <a:graphic>
          <a:graphicData uri="http://schemas.openxmlformats.org/drawingml/2006/table">
            <a:tbl>
              <a:tblPr firstRow="1"/>
              <a:tblGrid>
                <a:gridCol w="6558533">
                  <a:extLst>
                    <a:ext uri="{9D8B030D-6E8A-4147-A177-3AD203B41FA5}">
                      <a16:colId xmlns:a16="http://schemas.microsoft.com/office/drawing/2014/main" val="1719524338"/>
                    </a:ext>
                  </a:extLst>
                </a:gridCol>
              </a:tblGrid>
              <a:tr h="540080">
                <a:tc>
                  <a:txBody>
                    <a:bodyPr/>
                    <a:lstStyle/>
                    <a:p>
                      <a:pPr marL="0" indent="0" rtl="0" fontAlgn="b"/>
                      <a:r>
                        <a:rPr lang="en-US" sz="2400" b="0" dirty="0">
                          <a:effectLst/>
                          <a:latin typeface="+mj-lt"/>
                        </a:rPr>
                        <a:t>DG3-B Readiness Assessment </a:t>
                      </a:r>
                    </a:p>
                  </a:txBody>
                  <a:tcPr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54134709"/>
                  </a:ext>
                </a:extLst>
              </a:tr>
              <a:tr h="555177">
                <a:tc>
                  <a:txBody>
                    <a:bodyPr/>
                    <a:lstStyle/>
                    <a:p>
                      <a:pPr marL="0" indent="0" algn="l" rtl="0" fontAlgn="ctr"/>
                      <a:r>
                        <a:rPr lang="en-US" sz="2000" b="0" dirty="0">
                          <a:solidFill>
                            <a:srgbClr val="17304C"/>
                          </a:solidFill>
                          <a:effectLst/>
                          <a:latin typeface="+mj-lt"/>
                        </a:rPr>
                        <a:t>Functional resources to support DG3-B colleges</a:t>
                      </a:r>
                    </a:p>
                  </a:txBody>
                  <a:tcPr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extLst>
                  <a:ext uri="{0D108BD9-81ED-4DB2-BD59-A6C34878D82A}">
                    <a16:rowId xmlns:a16="http://schemas.microsoft.com/office/drawing/2014/main" val="1573791922"/>
                  </a:ext>
                </a:extLst>
              </a:tr>
              <a:tr h="510109">
                <a:tc>
                  <a:txBody>
                    <a:bodyPr/>
                    <a:lstStyle/>
                    <a:p>
                      <a:pPr marL="0" indent="0" algn="l" rtl="0" fontAlgn="ctr"/>
                      <a:r>
                        <a:rPr lang="en-US" sz="2000" b="0" dirty="0">
                          <a:solidFill>
                            <a:srgbClr val="17304C"/>
                          </a:solidFill>
                          <a:effectLst/>
                          <a:latin typeface="+mj-lt"/>
                        </a:rPr>
                        <a:t>Technical resources to support </a:t>
                      </a:r>
                      <a:r>
                        <a:rPr lang="en-US" sz="2000" b="0" kern="1200" dirty="0">
                          <a:solidFill>
                            <a:srgbClr val="17304C"/>
                          </a:solidFill>
                          <a:effectLst/>
                          <a:latin typeface="+mj-lt"/>
                          <a:ea typeface="+mn-ea"/>
                          <a:cs typeface="+mn-cs"/>
                        </a:rPr>
                        <a:t>DG3-B</a:t>
                      </a:r>
                      <a:r>
                        <a:rPr lang="en-US" sz="2000" b="0" dirty="0">
                          <a:solidFill>
                            <a:srgbClr val="17304C"/>
                          </a:solidFill>
                          <a:effectLst/>
                          <a:latin typeface="+mj-lt"/>
                        </a:rPr>
                        <a:t> colleges</a:t>
                      </a:r>
                    </a:p>
                  </a:txBody>
                  <a:tcPr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4112853875"/>
                  </a:ext>
                </a:extLst>
              </a:tr>
              <a:tr h="510109">
                <a:tc>
                  <a:txBody>
                    <a:bodyPr/>
                    <a:lstStyle/>
                    <a:p>
                      <a:pPr marL="0" indent="0" algn="l" rtl="0" fontAlgn="ctr"/>
                      <a:r>
                        <a:rPr lang="en-US" sz="2000" b="0" dirty="0">
                          <a:solidFill>
                            <a:srgbClr val="17304C"/>
                          </a:solidFill>
                          <a:effectLst/>
                          <a:latin typeface="+mj-lt"/>
                        </a:rPr>
                        <a:t>Resources to support security</a:t>
                      </a:r>
                    </a:p>
                  </a:txBody>
                  <a:tcPr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extLst>
                  <a:ext uri="{0D108BD9-81ED-4DB2-BD59-A6C34878D82A}">
                    <a16:rowId xmlns:a16="http://schemas.microsoft.com/office/drawing/2014/main" val="1322822287"/>
                  </a:ext>
                </a:extLst>
              </a:tr>
              <a:tr h="510109">
                <a:tc>
                  <a:txBody>
                    <a:bodyPr/>
                    <a:lstStyle/>
                    <a:p>
                      <a:pPr marL="0" indent="0" algn="l" rtl="0" fontAlgn="ctr"/>
                      <a:r>
                        <a:rPr lang="en-US" sz="2000" b="0" dirty="0">
                          <a:solidFill>
                            <a:srgbClr val="17304C"/>
                          </a:solidFill>
                          <a:effectLst/>
                          <a:latin typeface="+mj-lt"/>
                        </a:rPr>
                        <a:t>Local Configuration Guides available</a:t>
                      </a:r>
                    </a:p>
                  </a:txBody>
                  <a:tcPr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77471429"/>
                  </a:ext>
                </a:extLst>
              </a:tr>
              <a:tr h="510109">
                <a:tc>
                  <a:txBody>
                    <a:bodyPr/>
                    <a:lstStyle/>
                    <a:p>
                      <a:pPr marL="0" indent="0" algn="l" rtl="0" fontAlgn="ctr"/>
                      <a:r>
                        <a:rPr lang="en-US" sz="2000" b="0" dirty="0">
                          <a:solidFill>
                            <a:srgbClr val="17304C"/>
                          </a:solidFill>
                          <a:effectLst/>
                          <a:latin typeface="+mj-lt"/>
                        </a:rPr>
                        <a:t>dataLink set up and ready for </a:t>
                      </a:r>
                      <a:r>
                        <a:rPr lang="en-US" sz="2000" b="0" kern="1200" dirty="0">
                          <a:solidFill>
                            <a:srgbClr val="17304C"/>
                          </a:solidFill>
                          <a:effectLst/>
                          <a:latin typeface="+mj-lt"/>
                          <a:ea typeface="+mn-ea"/>
                          <a:cs typeface="+mn-cs"/>
                        </a:rPr>
                        <a:t>DG3-B</a:t>
                      </a:r>
                      <a:r>
                        <a:rPr lang="en-US" sz="2000" b="0" dirty="0">
                          <a:solidFill>
                            <a:srgbClr val="17304C"/>
                          </a:solidFill>
                          <a:effectLst/>
                          <a:latin typeface="+mj-lt"/>
                        </a:rPr>
                        <a:t> colleges</a:t>
                      </a:r>
                    </a:p>
                  </a:txBody>
                  <a:tcPr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extLst>
                  <a:ext uri="{0D108BD9-81ED-4DB2-BD59-A6C34878D82A}">
                    <a16:rowId xmlns:a16="http://schemas.microsoft.com/office/drawing/2014/main" val="1146931779"/>
                  </a:ext>
                </a:extLst>
              </a:tr>
              <a:tr h="510109">
                <a:tc>
                  <a:txBody>
                    <a:bodyPr/>
                    <a:lstStyle/>
                    <a:p>
                      <a:pPr marL="0" indent="0" algn="l" rtl="0" fontAlgn="ctr"/>
                      <a:r>
                        <a:rPr lang="en-US" sz="2000" b="0" dirty="0">
                          <a:solidFill>
                            <a:srgbClr val="17304C"/>
                          </a:solidFill>
                          <a:effectLst/>
                          <a:latin typeface="+mj-lt"/>
                        </a:rPr>
                        <a:t>Mobile set up and ready for DG3-B colleges</a:t>
                      </a:r>
                    </a:p>
                  </a:txBody>
                  <a:tcPr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480800126"/>
                  </a:ext>
                </a:extLst>
              </a:tr>
              <a:tr h="510109">
                <a:tc>
                  <a:txBody>
                    <a:bodyPr/>
                    <a:lstStyle/>
                    <a:p>
                      <a:pPr marL="0" indent="0" algn="l" rtl="0" fontAlgn="ctr"/>
                      <a:r>
                        <a:rPr lang="en-US" sz="2000" b="0" dirty="0">
                          <a:solidFill>
                            <a:srgbClr val="17304C"/>
                          </a:solidFill>
                          <a:effectLst/>
                          <a:latin typeface="+mj-lt"/>
                        </a:rPr>
                        <a:t>Participation in transition (cutover, go-live post support)</a:t>
                      </a:r>
                    </a:p>
                  </a:txBody>
                  <a:tcPr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extLst>
                  <a:ext uri="{0D108BD9-81ED-4DB2-BD59-A6C34878D82A}">
                    <a16:rowId xmlns:a16="http://schemas.microsoft.com/office/drawing/2014/main" val="3574805109"/>
                  </a:ext>
                </a:extLst>
              </a:tr>
            </a:tbl>
          </a:graphicData>
        </a:graphic>
      </p:graphicFrame>
      <p:sp>
        <p:nvSpPr>
          <p:cNvPr id="4" name="Slide Number Placeholder 3">
            <a:extLst>
              <a:ext uri="{FF2B5EF4-FFF2-40B4-BE49-F238E27FC236}">
                <a16:creationId xmlns:a16="http://schemas.microsoft.com/office/drawing/2014/main" id="{8A0993A2-091A-48D9-8288-75FE136DB68B}"/>
              </a:ext>
            </a:extLst>
          </p:cNvPr>
          <p:cNvSpPr>
            <a:spLocks noGrp="1"/>
          </p:cNvSpPr>
          <p:nvPr>
            <p:ph type="sldNum" sz="quarter" idx="12"/>
          </p:nvPr>
        </p:nvSpPr>
        <p:spPr/>
        <p:txBody>
          <a:bodyPr/>
          <a:lstStyle/>
          <a:p>
            <a:pPr>
              <a:defRPr/>
            </a:pPr>
            <a:fld id="{A0548EF2-EA9B-4634-B53D-DC4EC5D1B8C0}" type="slidenum">
              <a:rPr lang="en-US" altLang="en-US" smtClean="0"/>
              <a:pPr>
                <a:defRPr/>
              </a:pPr>
              <a:t>18</a:t>
            </a:fld>
            <a:endParaRPr lang="en-US" altLang="en-US" dirty="0"/>
          </a:p>
        </p:txBody>
      </p:sp>
    </p:spTree>
    <p:extLst>
      <p:ext uri="{BB962C8B-B14F-4D97-AF65-F5344CB8AC3E}">
        <p14:creationId xmlns:p14="http://schemas.microsoft.com/office/powerpoint/2010/main" val="31529427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3EF39F3-83E2-4EF0-AF99-4013FC205897}"/>
              </a:ext>
            </a:extLst>
          </p:cNvPr>
          <p:cNvSpPr>
            <a:spLocks noGrp="1"/>
          </p:cNvSpPr>
          <p:nvPr>
            <p:ph type="title"/>
          </p:nvPr>
        </p:nvSpPr>
        <p:spPr>
          <a:xfrm>
            <a:off x="434570" y="1510496"/>
            <a:ext cx="8439265" cy="752354"/>
          </a:xfrm>
        </p:spPr>
        <p:txBody>
          <a:bodyPr/>
          <a:lstStyle/>
          <a:p>
            <a:r>
              <a:rPr lang="en-US" sz="2400" dirty="0">
                <a:solidFill>
                  <a:schemeClr val="bg1"/>
                </a:solidFill>
              </a:rPr>
              <a:t>SBCTC ORGANIZATION READINESS FORM</a:t>
            </a:r>
          </a:p>
        </p:txBody>
      </p:sp>
      <p:sp>
        <p:nvSpPr>
          <p:cNvPr id="4" name="Slide Number Placeholder 3"/>
          <p:cNvSpPr>
            <a:spLocks noGrp="1"/>
          </p:cNvSpPr>
          <p:nvPr>
            <p:ph type="sldNum" sz="quarter" idx="12"/>
          </p:nvPr>
        </p:nvSpPr>
        <p:spPr/>
        <p:txBody>
          <a:bodyPr/>
          <a:lstStyle/>
          <a:p>
            <a:pPr>
              <a:defRPr/>
            </a:pPr>
            <a:fld id="{A0548EF2-EA9B-4634-B53D-DC4EC5D1B8C0}" type="slidenum">
              <a:rPr lang="en-US" altLang="en-US" smtClean="0"/>
              <a:pPr>
                <a:defRPr/>
              </a:pPr>
              <a:t>19</a:t>
            </a:fld>
            <a:endParaRPr lang="en-US" altLang="en-US" dirty="0"/>
          </a:p>
        </p:txBody>
      </p:sp>
      <p:pic>
        <p:nvPicPr>
          <p:cNvPr id="5" name="Picture 4" descr="SBCTC support organization go-live readiness form">
            <a:extLst>
              <a:ext uri="{FF2B5EF4-FFF2-40B4-BE49-F238E27FC236}">
                <a16:creationId xmlns:a16="http://schemas.microsoft.com/office/drawing/2014/main" id="{F6192D12-19DA-4133-9C51-F8E915A83A7F}"/>
              </a:ext>
            </a:extLst>
          </p:cNvPr>
          <p:cNvPicPr>
            <a:picLocks noChangeAspect="1"/>
          </p:cNvPicPr>
          <p:nvPr/>
        </p:nvPicPr>
        <p:blipFill>
          <a:blip r:embed="rId2"/>
          <a:stretch>
            <a:fillRect/>
          </a:stretch>
        </p:blipFill>
        <p:spPr>
          <a:xfrm>
            <a:off x="1871282" y="0"/>
            <a:ext cx="5699801" cy="6858000"/>
          </a:xfrm>
          <a:prstGeom prst="rect">
            <a:avLst/>
          </a:prstGeom>
        </p:spPr>
      </p:pic>
    </p:spTree>
    <p:extLst>
      <p:ext uri="{BB962C8B-B14F-4D97-AF65-F5344CB8AC3E}">
        <p14:creationId xmlns:p14="http://schemas.microsoft.com/office/powerpoint/2010/main" val="3447494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QUALITY GATES &amp; MILESTONES"/>
          <p:cNvPicPr/>
          <p:nvPr/>
        </p:nvPicPr>
        <p:blipFill>
          <a:blip r:embed="rId2">
            <a:clrChange>
              <a:clrFrom>
                <a:srgbClr val="FFFFFF"/>
              </a:clrFrom>
              <a:clrTo>
                <a:srgbClr val="FFFFFF">
                  <a:alpha val="0"/>
                </a:srgbClr>
              </a:clrTo>
            </a:clrChange>
          </a:blip>
          <a:stretch>
            <a:fillRect/>
          </a:stretch>
        </p:blipFill>
        <p:spPr>
          <a:xfrm>
            <a:off x="191912" y="206308"/>
            <a:ext cx="8952088" cy="6586220"/>
          </a:xfrm>
          <a:prstGeom prst="rect">
            <a:avLst/>
          </a:prstGeom>
        </p:spPr>
      </p:pic>
      <p:sp>
        <p:nvSpPr>
          <p:cNvPr id="8" name="Title 7">
            <a:extLst>
              <a:ext uri="{FF2B5EF4-FFF2-40B4-BE49-F238E27FC236}">
                <a16:creationId xmlns:a16="http://schemas.microsoft.com/office/drawing/2014/main" id="{B95BE966-4396-4E01-ABBD-E2C5C7344AB2}"/>
              </a:ext>
            </a:extLst>
          </p:cNvPr>
          <p:cNvSpPr>
            <a:spLocks noGrp="1"/>
          </p:cNvSpPr>
          <p:nvPr>
            <p:ph type="title"/>
          </p:nvPr>
        </p:nvSpPr>
        <p:spPr>
          <a:xfrm>
            <a:off x="516787" y="30794"/>
            <a:ext cx="8302337" cy="786457"/>
          </a:xfrm>
        </p:spPr>
        <p:txBody>
          <a:bodyPr/>
          <a:lstStyle/>
          <a:p>
            <a:pPr algn="ctr"/>
            <a:r>
              <a:rPr lang="en-US" sz="2000" dirty="0"/>
              <a:t>CTCLINK QUALITY GATES &amp; MILESTONES</a:t>
            </a:r>
          </a:p>
        </p:txBody>
      </p:sp>
      <p:sp>
        <p:nvSpPr>
          <p:cNvPr id="4" name="Slide Number Placeholder 3">
            <a:extLst>
              <a:ext uri="{FF2B5EF4-FFF2-40B4-BE49-F238E27FC236}">
                <a16:creationId xmlns:a16="http://schemas.microsoft.com/office/drawing/2014/main" id="{FE697AA5-FDDC-4254-8E2C-12C5019CC5B3}"/>
              </a:ext>
            </a:extLst>
          </p:cNvPr>
          <p:cNvSpPr>
            <a:spLocks noGrp="1"/>
          </p:cNvSpPr>
          <p:nvPr>
            <p:ph type="sldNum" sz="quarter" idx="12"/>
          </p:nvPr>
        </p:nvSpPr>
        <p:spPr>
          <a:prstGeom prst="rect">
            <a:avLst/>
          </a:prstGeom>
        </p:spPr>
        <p:txBody>
          <a:bodyPr/>
          <a:lstStyle/>
          <a:p>
            <a:pPr>
              <a:defRPr/>
            </a:pPr>
            <a:r>
              <a:rPr lang="en-US" altLang="en-US" dirty="0"/>
              <a:t> </a:t>
            </a:r>
            <a:fld id="{8FE0DD59-4F64-4FB2-AC86-5D7C2F153175}" type="slidenum">
              <a:rPr lang="en-US" altLang="en-US" smtClean="0"/>
              <a:pPr>
                <a:defRPr/>
              </a:pPr>
              <a:t>2</a:t>
            </a:fld>
            <a:r>
              <a:rPr lang="en-US" altLang="en-US" dirty="0"/>
              <a:t> </a:t>
            </a:r>
          </a:p>
        </p:txBody>
      </p:sp>
      <p:pic>
        <p:nvPicPr>
          <p:cNvPr id="10" name="Picture 9" descr="red circle around Gate 5">
            <a:extLst>
              <a:ext uri="{FF2B5EF4-FFF2-40B4-BE49-F238E27FC236}">
                <a16:creationId xmlns:a16="http://schemas.microsoft.com/office/drawing/2014/main" id="{230B606E-62C1-4AD5-A78D-5A1B850E005C}"/>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 xmlns:a1611="http://schemas.microsoft.com/office/drawing/2016/11/main" r:id="rId4"/>
              </a:ext>
            </a:extLst>
          </a:blip>
          <a:stretch>
            <a:fillRect/>
          </a:stretch>
        </p:blipFill>
        <p:spPr>
          <a:xfrm>
            <a:off x="6916189" y="136525"/>
            <a:ext cx="2227811" cy="960755"/>
          </a:xfrm>
          <a:prstGeom prst="rect">
            <a:avLst/>
          </a:prstGeom>
        </p:spPr>
      </p:pic>
    </p:spTree>
    <p:extLst>
      <p:ext uri="{BB962C8B-B14F-4D97-AF65-F5344CB8AC3E}">
        <p14:creationId xmlns:p14="http://schemas.microsoft.com/office/powerpoint/2010/main" val="22113610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98" y="967732"/>
            <a:ext cx="8302337" cy="786457"/>
          </a:xfrm>
        </p:spPr>
        <p:txBody>
          <a:bodyPr/>
          <a:lstStyle/>
          <a:p>
            <a:pPr algn="ctr"/>
            <a:r>
              <a:rPr lang="en-US" dirty="0"/>
              <a:t>Moran technology perspective </a:t>
            </a:r>
          </a:p>
        </p:txBody>
      </p:sp>
      <p:sp>
        <p:nvSpPr>
          <p:cNvPr id="3" name="Content Placeholder 2"/>
          <p:cNvSpPr>
            <a:spLocks noGrp="1"/>
          </p:cNvSpPr>
          <p:nvPr>
            <p:ph idx="1"/>
          </p:nvPr>
        </p:nvSpPr>
        <p:spPr>
          <a:xfrm>
            <a:off x="786859" y="1981200"/>
            <a:ext cx="7619386" cy="2741611"/>
          </a:xfrm>
        </p:spPr>
        <p:txBody>
          <a:bodyPr/>
          <a:lstStyle/>
          <a:p>
            <a:pPr marL="0" indent="0" algn="ctr">
              <a:buNone/>
            </a:pPr>
            <a:r>
              <a:rPr lang="en-US" dirty="0"/>
              <a:t>Paul Giebel, </a:t>
            </a:r>
          </a:p>
          <a:p>
            <a:pPr marL="0" indent="0" algn="ctr">
              <a:buNone/>
            </a:pPr>
            <a:r>
              <a:rPr lang="en-US" dirty="0"/>
              <a:t>Quality Assurance</a:t>
            </a:r>
          </a:p>
          <a:p>
            <a:pPr marL="0" indent="0" algn="ctr">
              <a:buNone/>
            </a:pPr>
            <a:r>
              <a:rPr lang="en-US" dirty="0"/>
              <a:t> (Moran Technology Consulting)</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A0548EF2-EA9B-4634-B53D-DC4EC5D1B8C0}" type="slidenum">
              <a:rPr lang="en-US" altLang="en-US" smtClean="0"/>
              <a:pPr>
                <a:defRPr/>
              </a:pPr>
              <a:t>20</a:t>
            </a:fld>
            <a:endParaRPr lang="en-US" altLang="en-US" dirty="0"/>
          </a:p>
        </p:txBody>
      </p:sp>
    </p:spTree>
    <p:extLst>
      <p:ext uri="{BB962C8B-B14F-4D97-AF65-F5344CB8AC3E}">
        <p14:creationId xmlns:p14="http://schemas.microsoft.com/office/powerpoint/2010/main" val="279842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04F14-1BFB-48CB-A4A5-661A1517AFC2}"/>
              </a:ext>
            </a:extLst>
          </p:cNvPr>
          <p:cNvSpPr>
            <a:spLocks noGrp="1"/>
          </p:cNvSpPr>
          <p:nvPr>
            <p:ph type="title"/>
          </p:nvPr>
        </p:nvSpPr>
        <p:spPr>
          <a:xfrm>
            <a:off x="740229" y="1875034"/>
            <a:ext cx="8262257" cy="1363018"/>
          </a:xfrm>
        </p:spPr>
        <p:txBody>
          <a:bodyPr/>
          <a:lstStyle/>
          <a:p>
            <a:pPr algn="ctr"/>
            <a:r>
              <a:rPr lang="en-US" sz="3200" dirty="0"/>
              <a:t>Steering Committee Motion</a:t>
            </a:r>
            <a:br>
              <a:rPr lang="en-US" sz="3200" dirty="0"/>
            </a:br>
            <a:r>
              <a:rPr lang="en-US" sz="3200" dirty="0"/>
              <a:t>&amp; Recommendation</a:t>
            </a:r>
            <a:r>
              <a:rPr lang="en-US" b="1" dirty="0"/>
              <a:t/>
            </a:r>
            <a:br>
              <a:rPr lang="en-US" b="1" dirty="0"/>
            </a:br>
            <a:r>
              <a:rPr lang="en-US" b="1" dirty="0"/>
              <a:t/>
            </a:r>
            <a:br>
              <a:rPr lang="en-US" b="1" dirty="0"/>
            </a:br>
            <a:r>
              <a:rPr lang="en-US" sz="1100" i="1" dirty="0"/>
              <a:t>draft  MOTION</a:t>
            </a:r>
            <a:r>
              <a:rPr lang="en-US" sz="1100" b="1" dirty="0"/>
              <a:t/>
            </a:r>
            <a:br>
              <a:rPr lang="en-US" sz="1100" b="1" dirty="0"/>
            </a:br>
            <a:r>
              <a:rPr lang="en-US" sz="1800" i="1" dirty="0"/>
              <a:t/>
            </a:r>
            <a:br>
              <a:rPr lang="en-US" sz="1800" i="1" dirty="0"/>
            </a:br>
            <a:r>
              <a:rPr lang="en-US" sz="1800" i="1" dirty="0"/>
              <a:t/>
            </a:r>
            <a:br>
              <a:rPr lang="en-US" sz="1800" i="1" dirty="0"/>
            </a:br>
            <a:endParaRPr lang="en-US" sz="1800" i="1" dirty="0"/>
          </a:p>
        </p:txBody>
      </p:sp>
      <p:sp>
        <p:nvSpPr>
          <p:cNvPr id="3" name="Text Placeholder 2"/>
          <p:cNvSpPr>
            <a:spLocks noGrp="1"/>
          </p:cNvSpPr>
          <p:nvPr>
            <p:ph idx="1"/>
          </p:nvPr>
        </p:nvSpPr>
        <p:spPr>
          <a:xfrm>
            <a:off x="610753" y="3508005"/>
            <a:ext cx="8029287" cy="2722902"/>
          </a:xfrm>
        </p:spPr>
        <p:txBody>
          <a:bodyPr/>
          <a:lstStyle/>
          <a:p>
            <a:pPr marL="0" indent="0">
              <a:buNone/>
            </a:pPr>
            <a:r>
              <a:rPr lang="en-US" dirty="0"/>
              <a:t>Approve DG3-B colleges (Cascadia College, Peninsula College and Pierce College District) for May 11, 2020 Go-Live</a:t>
            </a:r>
          </a:p>
        </p:txBody>
      </p:sp>
      <p:sp>
        <p:nvSpPr>
          <p:cNvPr id="4" name="Slide Number Placeholder 3">
            <a:extLst>
              <a:ext uri="{FF2B5EF4-FFF2-40B4-BE49-F238E27FC236}">
                <a16:creationId xmlns:a16="http://schemas.microsoft.com/office/drawing/2014/main" id="{EA8C99FB-35F7-412B-A86C-198D8324A6B6}"/>
              </a:ext>
            </a:extLst>
          </p:cNvPr>
          <p:cNvSpPr>
            <a:spLocks noGrp="1"/>
          </p:cNvSpPr>
          <p:nvPr>
            <p:ph type="sldNum" sz="quarter" idx="12"/>
          </p:nvPr>
        </p:nvSpPr>
        <p:spPr/>
        <p:txBody>
          <a:bodyPr/>
          <a:lstStyle/>
          <a:p>
            <a:pPr>
              <a:defRPr/>
            </a:pPr>
            <a:fld id="{A0548EF2-EA9B-4634-B53D-DC4EC5D1B8C0}" type="slidenum">
              <a:rPr lang="en-US" altLang="en-US" smtClean="0"/>
              <a:pPr>
                <a:defRPr/>
              </a:pPr>
              <a:t>21</a:t>
            </a:fld>
            <a:endParaRPr lang="en-US" altLang="en-US" dirty="0"/>
          </a:p>
        </p:txBody>
      </p:sp>
    </p:spTree>
    <p:extLst>
      <p:ext uri="{BB962C8B-B14F-4D97-AF65-F5344CB8AC3E}">
        <p14:creationId xmlns:p14="http://schemas.microsoft.com/office/powerpoint/2010/main" val="3264295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6882ED-D3B0-42F2-8E6D-21408AEAC94F}"/>
              </a:ext>
            </a:extLst>
          </p:cNvPr>
          <p:cNvSpPr>
            <a:spLocks noGrp="1"/>
          </p:cNvSpPr>
          <p:nvPr>
            <p:ph type="title"/>
          </p:nvPr>
        </p:nvSpPr>
        <p:spPr>
          <a:xfrm>
            <a:off x="346164" y="260348"/>
            <a:ext cx="8624460" cy="577687"/>
          </a:xfrm>
        </p:spPr>
        <p:txBody>
          <a:bodyPr/>
          <a:lstStyle/>
          <a:p>
            <a:pPr algn="ctr"/>
            <a:r>
              <a:rPr lang="en-US" sz="3200" dirty="0"/>
              <a:t>DG3-B readiness TIMELINE</a:t>
            </a:r>
          </a:p>
        </p:txBody>
      </p:sp>
      <p:sp>
        <p:nvSpPr>
          <p:cNvPr id="51" name="Content Placeholder 50">
            <a:extLst>
              <a:ext uri="{FF2B5EF4-FFF2-40B4-BE49-F238E27FC236}">
                <a16:creationId xmlns:a16="http://schemas.microsoft.com/office/drawing/2014/main" id="{B6950D30-4C49-47A4-97D6-DD22142E7596}"/>
              </a:ext>
            </a:extLst>
          </p:cNvPr>
          <p:cNvSpPr>
            <a:spLocks noGrp="1"/>
          </p:cNvSpPr>
          <p:nvPr>
            <p:ph idx="1"/>
          </p:nvPr>
        </p:nvSpPr>
        <p:spPr>
          <a:xfrm>
            <a:off x="312019" y="4304376"/>
            <a:ext cx="8669088" cy="2429623"/>
          </a:xfrm>
        </p:spPr>
        <p:txBody>
          <a:bodyPr/>
          <a:lstStyle/>
          <a:p>
            <a:pPr marL="0" indent="0">
              <a:buNone/>
            </a:pPr>
            <a:r>
              <a:rPr lang="en-US" sz="2400" dirty="0">
                <a:latin typeface="+mj-lt"/>
              </a:rPr>
              <a:t>KEY ELEMENTS OF QUALITY COLLEGE READINESS ASSESSMENT </a:t>
            </a:r>
          </a:p>
          <a:p>
            <a:pPr>
              <a:spcBef>
                <a:spcPts val="0"/>
              </a:spcBef>
              <a:spcAft>
                <a:spcPts val="200"/>
              </a:spcAft>
            </a:pPr>
            <a:r>
              <a:rPr lang="en-US" sz="2000" b="1" dirty="0"/>
              <a:t>Accuracy: </a:t>
            </a:r>
            <a:r>
              <a:rPr lang="en-US" sz="2000" dirty="0"/>
              <a:t>true measurement of go-live readiness </a:t>
            </a:r>
          </a:p>
          <a:p>
            <a:pPr>
              <a:spcBef>
                <a:spcPts val="0"/>
              </a:spcBef>
              <a:spcAft>
                <a:spcPts val="200"/>
              </a:spcAft>
            </a:pPr>
            <a:r>
              <a:rPr lang="en-US" sz="2000" b="1" dirty="0"/>
              <a:t>Consistency: </a:t>
            </a:r>
            <a:r>
              <a:rPr lang="en-US" sz="2000" dirty="0"/>
              <a:t>one tracking tool    </a:t>
            </a:r>
          </a:p>
          <a:p>
            <a:pPr>
              <a:spcBef>
                <a:spcPts val="0"/>
              </a:spcBef>
              <a:spcAft>
                <a:spcPts val="200"/>
              </a:spcAft>
            </a:pPr>
            <a:r>
              <a:rPr lang="en-US" sz="2000" b="1" dirty="0"/>
              <a:t>Identification of Gaps </a:t>
            </a:r>
            <a:r>
              <a:rPr lang="en-US" sz="2000" dirty="0"/>
              <a:t>(for college-specific items)  </a:t>
            </a:r>
          </a:p>
          <a:p>
            <a:pPr>
              <a:spcBef>
                <a:spcPts val="0"/>
              </a:spcBef>
              <a:spcAft>
                <a:spcPts val="200"/>
              </a:spcAft>
            </a:pPr>
            <a:r>
              <a:rPr lang="en-US" sz="2000" b="1" dirty="0"/>
              <a:t>Establishment of Mitigation Plans </a:t>
            </a:r>
            <a:endParaRPr lang="en-US" sz="2000" dirty="0"/>
          </a:p>
          <a:p>
            <a:pPr>
              <a:spcBef>
                <a:spcPts val="0"/>
              </a:spcBef>
              <a:spcAft>
                <a:spcPts val="200"/>
              </a:spcAft>
            </a:pPr>
            <a:r>
              <a:rPr lang="en-US" sz="2000" b="1" dirty="0"/>
              <a:t>Collaborative Process</a:t>
            </a:r>
            <a:r>
              <a:rPr lang="en-US" sz="2000" dirty="0"/>
              <a:t>: Involvement/Assessment by College PMs, ctcLink &amp; SBCTC Support/Organization Teams</a:t>
            </a:r>
          </a:p>
          <a:p>
            <a:pPr>
              <a:spcBef>
                <a:spcPts val="0"/>
              </a:spcBef>
              <a:spcAft>
                <a:spcPts val="200"/>
              </a:spcAft>
            </a:pPr>
            <a:r>
              <a:rPr lang="en-US" sz="2000" b="1" dirty="0"/>
              <a:t>Transparency: </a:t>
            </a:r>
            <a:r>
              <a:rPr lang="en-US" sz="2000" dirty="0"/>
              <a:t>Report Readiness to all levels of ctcLink Governance</a:t>
            </a:r>
            <a:endParaRPr lang="en-US" sz="2000" b="1" dirty="0"/>
          </a:p>
          <a:p>
            <a:pPr marL="0" indent="0">
              <a:buNone/>
            </a:pPr>
            <a:endParaRPr lang="en-US" dirty="0"/>
          </a:p>
        </p:txBody>
      </p:sp>
      <p:sp>
        <p:nvSpPr>
          <p:cNvPr id="4" name="Chevron 3">
            <a:extLst>
              <a:ext uri="{C183D7F6-B498-43B3-948B-1728B52AA6E4}">
                <adec:decorative xmlns="" xmlns:adec="http://schemas.microsoft.com/office/drawing/2017/decorative" val="1"/>
              </a:ext>
            </a:extLst>
          </p:cNvPr>
          <p:cNvSpPr/>
          <p:nvPr/>
        </p:nvSpPr>
        <p:spPr>
          <a:xfrm>
            <a:off x="1071052" y="964008"/>
            <a:ext cx="1581150" cy="67562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5" name="TextBox 4"/>
          <p:cNvSpPr txBox="1"/>
          <p:nvPr/>
        </p:nvSpPr>
        <p:spPr>
          <a:xfrm>
            <a:off x="1307591" y="976576"/>
            <a:ext cx="125730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t/>
            </a:r>
            <a:b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br>
            <a:r>
              <a:rPr lang="en-US" sz="1200" dirty="0">
                <a:solidFill>
                  <a:prstClr val="black"/>
                </a:solidFill>
                <a:latin typeface="Franklin Gothic Medium"/>
              </a:rPr>
              <a:t>Mar 2020</a:t>
            </a:r>
            <a:endParaRPr kumimoji="0" lang="en-US" sz="1200" b="0" i="0" u="none" strike="noStrike" kern="1200" cap="none" spc="0" normalizeH="0" baseline="0" noProof="0" dirty="0">
              <a:ln>
                <a:noFill/>
              </a:ln>
              <a:solidFill>
                <a:prstClr val="black"/>
              </a:solidFill>
              <a:effectLst/>
              <a:uLnTx/>
              <a:uFillTx/>
              <a:latin typeface="Franklin Gothic Medium"/>
              <a:ea typeface="+mn-ea"/>
              <a:cs typeface="+mn-cs"/>
            </a:endParaRPr>
          </a:p>
        </p:txBody>
      </p:sp>
      <p:sp>
        <p:nvSpPr>
          <p:cNvPr id="6" name="Chevron 5">
            <a:extLst>
              <a:ext uri="{C183D7F6-B498-43B3-948B-1728B52AA6E4}">
                <adec:decorative xmlns="" xmlns:adec="http://schemas.microsoft.com/office/drawing/2017/decorative" val="1"/>
              </a:ext>
            </a:extLst>
          </p:cNvPr>
          <p:cNvSpPr/>
          <p:nvPr/>
        </p:nvSpPr>
        <p:spPr>
          <a:xfrm>
            <a:off x="2450866" y="964008"/>
            <a:ext cx="1581150" cy="67562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7" name="Chevron 6">
            <a:extLst>
              <a:ext uri="{C183D7F6-B498-43B3-948B-1728B52AA6E4}">
                <adec:decorative xmlns="" xmlns:adec="http://schemas.microsoft.com/office/drawing/2017/decorative" val="1"/>
              </a:ext>
            </a:extLst>
          </p:cNvPr>
          <p:cNvSpPr/>
          <p:nvPr/>
        </p:nvSpPr>
        <p:spPr>
          <a:xfrm>
            <a:off x="3837327" y="976454"/>
            <a:ext cx="1581150" cy="67562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9" name="Chevron 8">
            <a:extLst>
              <a:ext uri="{C183D7F6-B498-43B3-948B-1728B52AA6E4}">
                <adec:decorative xmlns="" xmlns:adec="http://schemas.microsoft.com/office/drawing/2017/decorative" val="1"/>
              </a:ext>
            </a:extLst>
          </p:cNvPr>
          <p:cNvSpPr/>
          <p:nvPr/>
        </p:nvSpPr>
        <p:spPr>
          <a:xfrm>
            <a:off x="5235463" y="982902"/>
            <a:ext cx="1581150" cy="675620"/>
          </a:xfrm>
          <a:prstGeom prst="chevron">
            <a:avLst/>
          </a:prstGeom>
          <a:solidFill>
            <a:schemeClr val="accent2"/>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10" name="TextBox 9"/>
          <p:cNvSpPr txBox="1"/>
          <p:nvPr/>
        </p:nvSpPr>
        <p:spPr>
          <a:xfrm>
            <a:off x="2679191" y="1176266"/>
            <a:ext cx="129486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noProof="0" dirty="0">
                <a:solidFill>
                  <a:prstClr val="black"/>
                </a:solidFill>
                <a:latin typeface="Franklin Gothic Medium"/>
              </a:rPr>
              <a:t>Mar – Apr 2020</a:t>
            </a:r>
            <a:endParaRPr kumimoji="0" lang="en-US" sz="1200" b="0" i="0" u="none" strike="noStrike" kern="1200" cap="none" spc="0" normalizeH="0" baseline="0" noProof="0" dirty="0">
              <a:ln>
                <a:noFill/>
              </a:ln>
              <a:solidFill>
                <a:prstClr val="black"/>
              </a:solidFill>
              <a:effectLst/>
              <a:uLnTx/>
              <a:uFillTx/>
              <a:latin typeface="Franklin Gothic Medium"/>
              <a:ea typeface="+mn-ea"/>
              <a:cs typeface="+mn-cs"/>
            </a:endParaRPr>
          </a:p>
        </p:txBody>
      </p:sp>
      <p:sp>
        <p:nvSpPr>
          <p:cNvPr id="11" name="TextBox 10"/>
          <p:cNvSpPr txBox="1"/>
          <p:nvPr/>
        </p:nvSpPr>
        <p:spPr>
          <a:xfrm>
            <a:off x="4059146" y="1166868"/>
            <a:ext cx="1257300"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Franklin Gothic Medium"/>
                <a:ea typeface="+mn-ea"/>
                <a:cs typeface="+mn-cs"/>
              </a:rPr>
              <a:t> </a:t>
            </a:r>
            <a:r>
              <a:rPr lang="en-US" sz="1200" noProof="0" dirty="0">
                <a:solidFill>
                  <a:prstClr val="black"/>
                </a:solidFill>
                <a:latin typeface="Franklin Gothic Medium"/>
              </a:rPr>
              <a:t>April</a:t>
            </a:r>
            <a:r>
              <a:rPr lang="en-US" sz="1200" dirty="0">
                <a:solidFill>
                  <a:prstClr val="black"/>
                </a:solidFill>
                <a:latin typeface="Franklin Gothic Medium"/>
              </a:rPr>
              <a:t> 17, 2020</a:t>
            </a:r>
            <a:endParaRPr kumimoji="0" lang="en-US" sz="1200" b="0" i="0" u="none" strike="noStrike" kern="1200" cap="none" spc="0" normalizeH="0" baseline="0" noProof="0" dirty="0">
              <a:ln>
                <a:noFill/>
              </a:ln>
              <a:solidFill>
                <a:srgbClr val="000000"/>
              </a:solidFill>
              <a:effectLst/>
              <a:uLnTx/>
              <a:uFillTx/>
              <a:latin typeface="Franklin Gothic Medium"/>
              <a:ea typeface="+mn-ea"/>
              <a:cs typeface="+mn-cs"/>
            </a:endParaRPr>
          </a:p>
        </p:txBody>
      </p:sp>
      <p:sp>
        <p:nvSpPr>
          <p:cNvPr id="13" name="TextBox 12"/>
          <p:cNvSpPr txBox="1"/>
          <p:nvPr/>
        </p:nvSpPr>
        <p:spPr>
          <a:xfrm>
            <a:off x="5228808" y="1172271"/>
            <a:ext cx="1813534"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dirty="0">
                <a:solidFill>
                  <a:prstClr val="black"/>
                </a:solidFill>
                <a:latin typeface="Franklin Gothic Medium"/>
              </a:rPr>
              <a:t>April 21, 2020    </a:t>
            </a:r>
            <a:endParaRPr kumimoji="0" lang="en-US" sz="1200" b="0" i="0" u="none" strike="noStrike" kern="1200" cap="none" spc="0" normalizeH="0" baseline="0" noProof="0" dirty="0">
              <a:ln>
                <a:noFill/>
              </a:ln>
              <a:solidFill>
                <a:prstClr val="black"/>
              </a:solidFill>
              <a:effectLst/>
              <a:uLnTx/>
              <a:uFillTx/>
              <a:latin typeface="Franklin Gothic Medium"/>
              <a:ea typeface="+mn-ea"/>
              <a:cs typeface="+mn-cs"/>
            </a:endParaRPr>
          </a:p>
        </p:txBody>
      </p:sp>
      <p:sp>
        <p:nvSpPr>
          <p:cNvPr id="14" name="TextBox 13"/>
          <p:cNvSpPr txBox="1"/>
          <p:nvPr/>
        </p:nvSpPr>
        <p:spPr>
          <a:xfrm>
            <a:off x="1142954" y="2091049"/>
            <a:ext cx="1265651" cy="181588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rPr>
              <a:t>College readiness spreadsheet reviewed</a:t>
            </a:r>
            <a:r>
              <a:rPr kumimoji="0" lang="en-US" sz="1400" b="0" i="0" u="none" strike="noStrike" kern="1200" cap="none" spc="0" normalizeH="0" noProof="0" dirty="0">
                <a:ln>
                  <a:noFill/>
                </a:ln>
                <a:solidFill>
                  <a:srgbClr val="000000"/>
                </a:solidFill>
                <a:effectLst/>
                <a:uLnTx/>
                <a:uFillTx/>
                <a:latin typeface="Franklin Gothic Book"/>
                <a:ea typeface="+mn-ea"/>
                <a:cs typeface="Arial" panose="020B0604020202020204" pitchFamily="34" charset="0"/>
              </a:rPr>
              <a:t> and drafted </a:t>
            </a:r>
            <a:r>
              <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rPr>
              <a:t>by ctcLink PMO team and DG3-B</a:t>
            </a:r>
            <a:r>
              <a:rPr kumimoji="0" lang="en-US" sz="1400" b="0" i="0" u="none" strike="noStrike" kern="1200" cap="none" spc="0" normalizeH="0" noProof="0" dirty="0">
                <a:ln>
                  <a:noFill/>
                </a:ln>
                <a:solidFill>
                  <a:srgbClr val="000000"/>
                </a:solidFill>
                <a:effectLst/>
                <a:uLnTx/>
                <a:uFillTx/>
                <a:latin typeface="Franklin Gothic Book"/>
                <a:ea typeface="+mn-ea"/>
                <a:cs typeface="Arial" panose="020B0604020202020204" pitchFamily="34" charset="0"/>
              </a:rPr>
              <a:t> PMs</a:t>
            </a:r>
            <a:endPar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endParaRPr>
          </a:p>
        </p:txBody>
      </p:sp>
      <p:sp>
        <p:nvSpPr>
          <p:cNvPr id="15" name="TextBox 14"/>
          <p:cNvSpPr txBox="1"/>
          <p:nvPr/>
        </p:nvSpPr>
        <p:spPr>
          <a:xfrm>
            <a:off x="2382207" y="2117525"/>
            <a:ext cx="1771388" cy="95410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rPr>
              <a:t>Weekly check-ins</a:t>
            </a:r>
            <a:r>
              <a:rPr kumimoji="0" lang="en-US" sz="1400" b="0" i="0" u="none" strike="noStrike" kern="1200" cap="none" spc="0" normalizeH="0" noProof="0" dirty="0">
                <a:ln>
                  <a:noFill/>
                </a:ln>
                <a:solidFill>
                  <a:prstClr val="black"/>
                </a:solidFill>
                <a:effectLst/>
                <a:uLnTx/>
                <a:uFillTx/>
                <a:latin typeface="Franklin Gothic Book"/>
                <a:ea typeface="+mn-ea"/>
                <a:cs typeface="Arial" panose="020B0604020202020204" pitchFamily="34" charset="0"/>
              </a:rPr>
              <a:t> and discussion with</a:t>
            </a:r>
            <a:r>
              <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rPr>
              <a:t> ctcLink</a:t>
            </a:r>
            <a:r>
              <a:rPr kumimoji="0" lang="en-US" sz="1400" b="0" i="0" u="none" strike="noStrike" kern="1200" cap="none" spc="0" normalizeH="0" noProof="0" dirty="0">
                <a:ln>
                  <a:noFill/>
                </a:ln>
                <a:solidFill>
                  <a:prstClr val="black"/>
                </a:solidFill>
                <a:effectLst/>
                <a:uLnTx/>
                <a:uFillTx/>
                <a:latin typeface="Franklin Gothic Book"/>
                <a:ea typeface="+mn-ea"/>
                <a:cs typeface="Arial" panose="020B0604020202020204" pitchFamily="34" charset="0"/>
              </a:rPr>
              <a:t> PMO team and DG3PMs</a:t>
            </a:r>
            <a:endPar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endParaRPr>
          </a:p>
        </p:txBody>
      </p:sp>
      <p:sp>
        <p:nvSpPr>
          <p:cNvPr id="16" name="TextBox 15"/>
          <p:cNvSpPr txBox="1"/>
          <p:nvPr/>
        </p:nvSpPr>
        <p:spPr>
          <a:xfrm>
            <a:off x="4050794" y="2122751"/>
            <a:ext cx="1345639" cy="203132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Franklin Gothic Book"/>
                <a:cs typeface="Arial" panose="020B0604020202020204" pitchFamily="34" charset="0"/>
              </a:rPr>
              <a:t>Readiness documents due from DG3-B colleges, ctcLink Project team and SBCTC Support/Org teams</a:t>
            </a:r>
            <a:endParaRPr kumimoji="0" lang="en-US" sz="1400" b="0" i="0" u="none" strike="noStrike" kern="1200" cap="none" spc="0" normalizeH="0" baseline="0" noProof="0" dirty="0">
              <a:ln>
                <a:noFill/>
              </a:ln>
              <a:solidFill>
                <a:srgbClr val="000000"/>
              </a:solidFill>
              <a:effectLst/>
              <a:uLnTx/>
              <a:uFillTx/>
              <a:latin typeface="Franklin Gothic Book"/>
              <a:ea typeface="+mn-ea"/>
              <a:cs typeface="Arial" panose="020B0604020202020204" pitchFamily="34" charset="0"/>
            </a:endParaRPr>
          </a:p>
        </p:txBody>
      </p:sp>
      <p:sp>
        <p:nvSpPr>
          <p:cNvPr id="18" name="TextBox 17"/>
          <p:cNvSpPr txBox="1"/>
          <p:nvPr/>
        </p:nvSpPr>
        <p:spPr>
          <a:xfrm>
            <a:off x="5325233" y="2107675"/>
            <a:ext cx="1312570" cy="116955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rPr>
              <a:t>ctcLink Steering Committee review, discussion</a:t>
            </a:r>
            <a:r>
              <a:rPr kumimoji="0" lang="en-US" sz="1400" b="0" i="0" u="none" strike="noStrike" kern="1200" cap="none" spc="0" normalizeH="0" noProof="0" dirty="0">
                <a:ln>
                  <a:noFill/>
                </a:ln>
                <a:solidFill>
                  <a:prstClr val="black"/>
                </a:solidFill>
                <a:effectLst/>
                <a:uLnTx/>
                <a:uFillTx/>
                <a:latin typeface="Franklin Gothic Book"/>
                <a:ea typeface="+mn-ea"/>
                <a:cs typeface="Arial" panose="020B0604020202020204" pitchFamily="34" charset="0"/>
              </a:rPr>
              <a:t> </a:t>
            </a:r>
            <a:endPar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endParaRPr>
          </a:p>
        </p:txBody>
      </p:sp>
      <p:sp>
        <p:nvSpPr>
          <p:cNvPr id="24" name="TextBox 23"/>
          <p:cNvSpPr txBox="1"/>
          <p:nvPr/>
        </p:nvSpPr>
        <p:spPr>
          <a:xfrm>
            <a:off x="6694784" y="2104414"/>
            <a:ext cx="1265651"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noProof="0" dirty="0">
                <a:solidFill>
                  <a:prstClr val="black"/>
                </a:solidFill>
                <a:latin typeface="Franklin Gothic Book"/>
                <a:cs typeface="Arial" panose="020B0604020202020204" pitchFamily="34" charset="0"/>
              </a:rPr>
              <a:t>DG3-B </a:t>
            </a:r>
            <a:br>
              <a:rPr lang="en-US" sz="1400" noProof="0" dirty="0">
                <a:solidFill>
                  <a:prstClr val="black"/>
                </a:solidFill>
                <a:latin typeface="Franklin Gothic Book"/>
                <a:cs typeface="Arial" panose="020B0604020202020204" pitchFamily="34" charset="0"/>
              </a:rPr>
            </a:br>
            <a:r>
              <a:rPr lang="en-US" sz="1400" noProof="0" dirty="0">
                <a:solidFill>
                  <a:prstClr val="black"/>
                </a:solidFill>
                <a:latin typeface="Franklin Gothic Book"/>
                <a:cs typeface="Arial" panose="020B0604020202020204" pitchFamily="34" charset="0"/>
              </a:rPr>
              <a:t>Go-Live Date </a:t>
            </a:r>
            <a:endParaRPr kumimoji="0" lang="en-US" sz="1400" b="0" i="0" u="none" strike="noStrike" kern="1200" cap="none" spc="0" normalizeH="0" baseline="0" noProof="0" dirty="0">
              <a:ln>
                <a:noFill/>
              </a:ln>
              <a:solidFill>
                <a:prstClr val="black"/>
              </a:solidFill>
              <a:effectLst/>
              <a:uLnTx/>
              <a:uFillTx/>
              <a:latin typeface="Franklin Gothic Book"/>
              <a:ea typeface="+mn-ea"/>
              <a:cs typeface="Arial" panose="020B0604020202020204" pitchFamily="34" charset="0"/>
            </a:endParaRPr>
          </a:p>
        </p:txBody>
      </p:sp>
      <p:sp>
        <p:nvSpPr>
          <p:cNvPr id="32" name="Chevron 31">
            <a:extLst>
              <a:ext uri="{C183D7F6-B498-43B3-948B-1728B52AA6E4}">
                <adec:decorative xmlns="" xmlns:adec="http://schemas.microsoft.com/office/drawing/2017/decorative" val="1"/>
              </a:ext>
            </a:extLst>
          </p:cNvPr>
          <p:cNvSpPr/>
          <p:nvPr/>
        </p:nvSpPr>
        <p:spPr>
          <a:xfrm>
            <a:off x="6638466" y="987820"/>
            <a:ext cx="1581150" cy="675620"/>
          </a:xfrm>
          <a:prstGeom prst="chevron">
            <a:avLst/>
          </a:prstGeom>
          <a:solidFill>
            <a:srgbClr val="5CD48D"/>
          </a:solidFill>
          <a:ln w="9525">
            <a:solidFill>
              <a:srgbClr val="0A3B6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Franklin Gothic Book"/>
              <a:ea typeface="+mn-ea"/>
              <a:cs typeface="+mn-cs"/>
            </a:endParaRPr>
          </a:p>
        </p:txBody>
      </p:sp>
      <p:sp>
        <p:nvSpPr>
          <p:cNvPr id="33" name="TextBox 32"/>
          <p:cNvSpPr txBox="1"/>
          <p:nvPr/>
        </p:nvSpPr>
        <p:spPr>
          <a:xfrm>
            <a:off x="6806619" y="1159994"/>
            <a:ext cx="1398136" cy="27699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200" noProof="0" dirty="0">
                <a:solidFill>
                  <a:prstClr val="black"/>
                </a:solidFill>
                <a:latin typeface="Franklin Gothic Medium"/>
              </a:rPr>
              <a:t>May 11</a:t>
            </a:r>
            <a:r>
              <a:rPr kumimoji="0" lang="en-US" sz="1200" b="0" i="0" u="none" strike="noStrike" kern="1200" cap="none" spc="0" normalizeH="0" noProof="0" dirty="0">
                <a:ln>
                  <a:noFill/>
                </a:ln>
                <a:solidFill>
                  <a:prstClr val="black"/>
                </a:solidFill>
                <a:effectLst/>
                <a:uLnTx/>
                <a:uFillTx/>
                <a:latin typeface="Franklin Gothic Medium"/>
                <a:ea typeface="+mn-ea"/>
                <a:cs typeface="+mn-cs"/>
              </a:rPr>
              <a:t>, 2020</a:t>
            </a:r>
            <a:endParaRPr kumimoji="0" lang="en-US" sz="1200" b="0" i="0" u="none" strike="noStrike" kern="1200" cap="none" spc="0" normalizeH="0" baseline="0" noProof="0" dirty="0">
              <a:ln>
                <a:noFill/>
              </a:ln>
              <a:solidFill>
                <a:prstClr val="black"/>
              </a:solidFill>
              <a:effectLst/>
              <a:uLnTx/>
              <a:uFillTx/>
              <a:latin typeface="Franklin Gothic Medium"/>
              <a:ea typeface="+mn-ea"/>
              <a:cs typeface="+mn-cs"/>
            </a:endParaRPr>
          </a:p>
        </p:txBody>
      </p:sp>
      <p:sp>
        <p:nvSpPr>
          <p:cNvPr id="35" name="Arrow: Up 34">
            <a:extLst>
              <a:ext uri="{FF2B5EF4-FFF2-40B4-BE49-F238E27FC236}">
                <a16:creationId xmlns:a16="http://schemas.microsoft.com/office/drawing/2014/main" id="{F781C05C-0D00-4699-868D-C6429DE0C713}"/>
              </a:ext>
              <a:ext uri="{C183D7F6-B498-43B3-948B-1728B52AA6E4}">
                <adec:decorative xmlns="" xmlns:adec="http://schemas.microsoft.com/office/drawing/2017/decorative" val="1"/>
              </a:ext>
            </a:extLst>
          </p:cNvPr>
          <p:cNvSpPr/>
          <p:nvPr/>
        </p:nvSpPr>
        <p:spPr>
          <a:xfrm flipV="1">
            <a:off x="1793273" y="1733072"/>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cxnSp>
        <p:nvCxnSpPr>
          <p:cNvPr id="42" name="Straight Connector 41">
            <a:extLst>
              <a:ext uri="{FF2B5EF4-FFF2-40B4-BE49-F238E27FC236}">
                <a16:creationId xmlns:a16="http://schemas.microsoft.com/office/drawing/2014/main" id="{91357DA5-D634-4575-9A93-98B77535370C}"/>
              </a:ext>
              <a:ext uri="{C183D7F6-B498-43B3-948B-1728B52AA6E4}">
                <adec:decorative xmlns="" xmlns:adec="http://schemas.microsoft.com/office/drawing/2017/decorative" val="1"/>
              </a:ext>
            </a:extLst>
          </p:cNvPr>
          <p:cNvCxnSpPr>
            <a:cxnSpLocks/>
          </p:cNvCxnSpPr>
          <p:nvPr/>
        </p:nvCxnSpPr>
        <p:spPr>
          <a:xfrm>
            <a:off x="2380529" y="2140329"/>
            <a:ext cx="0" cy="1383339"/>
          </a:xfrm>
          <a:prstGeom prst="line">
            <a:avLst/>
          </a:prstGeom>
        </p:spPr>
        <p:style>
          <a:lnRef idx="1">
            <a:schemeClr val="accent6"/>
          </a:lnRef>
          <a:fillRef idx="0">
            <a:schemeClr val="accent6"/>
          </a:fillRef>
          <a:effectRef idx="0">
            <a:schemeClr val="accent6"/>
          </a:effectRef>
          <a:fontRef idx="minor">
            <a:schemeClr val="tx1"/>
          </a:fontRef>
        </p:style>
      </p:cxnSp>
      <p:cxnSp>
        <p:nvCxnSpPr>
          <p:cNvPr id="47" name="Straight Connector 46">
            <a:extLst>
              <a:ext uri="{FF2B5EF4-FFF2-40B4-BE49-F238E27FC236}">
                <a16:creationId xmlns:a16="http://schemas.microsoft.com/office/drawing/2014/main" id="{20D684C6-9438-48D0-91B9-E5890873CA16}"/>
              </a:ext>
              <a:ext uri="{C183D7F6-B498-43B3-948B-1728B52AA6E4}">
                <adec:decorative xmlns="" xmlns:adec="http://schemas.microsoft.com/office/drawing/2017/decorative" val="1"/>
              </a:ext>
            </a:extLst>
          </p:cNvPr>
          <p:cNvCxnSpPr>
            <a:cxnSpLocks/>
          </p:cNvCxnSpPr>
          <p:nvPr/>
        </p:nvCxnSpPr>
        <p:spPr>
          <a:xfrm>
            <a:off x="4098204" y="2140328"/>
            <a:ext cx="0" cy="1383339"/>
          </a:xfrm>
          <a:prstGeom prst="line">
            <a:avLst/>
          </a:prstGeom>
        </p:spPr>
        <p:style>
          <a:lnRef idx="1">
            <a:schemeClr val="accent6"/>
          </a:lnRef>
          <a:fillRef idx="0">
            <a:schemeClr val="accent6"/>
          </a:fillRef>
          <a:effectRef idx="0">
            <a:schemeClr val="accent6"/>
          </a:effectRef>
          <a:fontRef idx="minor">
            <a:schemeClr val="tx1"/>
          </a:fontRef>
        </p:style>
      </p:cxnSp>
      <p:cxnSp>
        <p:nvCxnSpPr>
          <p:cNvPr id="48" name="Straight Connector 47">
            <a:extLst>
              <a:ext uri="{FF2B5EF4-FFF2-40B4-BE49-F238E27FC236}">
                <a16:creationId xmlns:a16="http://schemas.microsoft.com/office/drawing/2014/main" id="{B88807AA-8080-43DB-B549-4BAB6287197C}"/>
              </a:ext>
              <a:ext uri="{C183D7F6-B498-43B3-948B-1728B52AA6E4}">
                <adec:decorative xmlns="" xmlns:adec="http://schemas.microsoft.com/office/drawing/2017/decorative" val="1"/>
              </a:ext>
            </a:extLst>
          </p:cNvPr>
          <p:cNvCxnSpPr>
            <a:cxnSpLocks/>
          </p:cNvCxnSpPr>
          <p:nvPr/>
        </p:nvCxnSpPr>
        <p:spPr>
          <a:xfrm>
            <a:off x="5326929" y="2138326"/>
            <a:ext cx="0" cy="1383339"/>
          </a:xfrm>
          <a:prstGeom prst="line">
            <a:avLst/>
          </a:prstGeom>
        </p:spPr>
        <p:style>
          <a:lnRef idx="1">
            <a:schemeClr val="accent6"/>
          </a:lnRef>
          <a:fillRef idx="0">
            <a:schemeClr val="accent6"/>
          </a:fillRef>
          <a:effectRef idx="0">
            <a:schemeClr val="accent6"/>
          </a:effectRef>
          <a:fontRef idx="minor">
            <a:schemeClr val="tx1"/>
          </a:fontRef>
        </p:style>
      </p:cxnSp>
      <p:sp>
        <p:nvSpPr>
          <p:cNvPr id="52" name="Arrow: Up 51">
            <a:extLst>
              <a:ext uri="{FF2B5EF4-FFF2-40B4-BE49-F238E27FC236}">
                <a16:creationId xmlns:a16="http://schemas.microsoft.com/office/drawing/2014/main" id="{133303A0-8B5B-430D-A06F-584A2CA1074D}"/>
              </a:ext>
              <a:ext uri="{C183D7F6-B498-43B3-948B-1728B52AA6E4}">
                <adec:decorative xmlns="" xmlns:adec="http://schemas.microsoft.com/office/drawing/2017/decorative" val="1"/>
              </a:ext>
            </a:extLst>
          </p:cNvPr>
          <p:cNvSpPr/>
          <p:nvPr/>
        </p:nvSpPr>
        <p:spPr>
          <a:xfrm flipV="1">
            <a:off x="3040681" y="1735060"/>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53" name="Arrow: Up 52">
            <a:extLst>
              <a:ext uri="{FF2B5EF4-FFF2-40B4-BE49-F238E27FC236}">
                <a16:creationId xmlns:a16="http://schemas.microsoft.com/office/drawing/2014/main" id="{F6B1861F-FD21-4C65-87BF-D78AA4348F9B}"/>
              </a:ext>
              <a:ext uri="{C183D7F6-B498-43B3-948B-1728B52AA6E4}">
                <adec:decorative xmlns="" xmlns:adec="http://schemas.microsoft.com/office/drawing/2017/decorative" val="1"/>
              </a:ext>
            </a:extLst>
          </p:cNvPr>
          <p:cNvSpPr/>
          <p:nvPr/>
        </p:nvSpPr>
        <p:spPr>
          <a:xfrm flipV="1">
            <a:off x="4579519" y="1725837"/>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55" name="Arrow: Up 54">
            <a:extLst>
              <a:ext uri="{FF2B5EF4-FFF2-40B4-BE49-F238E27FC236}">
                <a16:creationId xmlns:a16="http://schemas.microsoft.com/office/drawing/2014/main" id="{85934C20-C189-4FDD-8553-64688F1BC7FE}"/>
              </a:ext>
              <a:ext uri="{C183D7F6-B498-43B3-948B-1728B52AA6E4}">
                <adec:decorative xmlns="" xmlns:adec="http://schemas.microsoft.com/office/drawing/2017/decorative" val="1"/>
              </a:ext>
            </a:extLst>
          </p:cNvPr>
          <p:cNvSpPr/>
          <p:nvPr/>
        </p:nvSpPr>
        <p:spPr>
          <a:xfrm flipV="1">
            <a:off x="5981518" y="1725235"/>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56" name="Arrow: Up 55">
            <a:extLst>
              <a:ext uri="{FF2B5EF4-FFF2-40B4-BE49-F238E27FC236}">
                <a16:creationId xmlns:a16="http://schemas.microsoft.com/office/drawing/2014/main" id="{82DF6B07-9C5D-4A4B-8E08-7D630EA99C46}"/>
              </a:ext>
              <a:ext uri="{C183D7F6-B498-43B3-948B-1728B52AA6E4}">
                <adec:decorative xmlns="" xmlns:adec="http://schemas.microsoft.com/office/drawing/2017/decorative" val="1"/>
              </a:ext>
            </a:extLst>
          </p:cNvPr>
          <p:cNvSpPr/>
          <p:nvPr/>
        </p:nvSpPr>
        <p:spPr>
          <a:xfrm flipV="1">
            <a:off x="7260566" y="1721298"/>
            <a:ext cx="67044" cy="391843"/>
          </a:xfrm>
          <a:prstGeom prst="upArrow">
            <a:avLst/>
          </a:prstGeom>
          <a:solidFill>
            <a:schemeClr val="tx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cxnSp>
        <p:nvCxnSpPr>
          <p:cNvPr id="59" name="Straight Connector 58">
            <a:extLst>
              <a:ext uri="{FF2B5EF4-FFF2-40B4-BE49-F238E27FC236}">
                <a16:creationId xmlns:a16="http://schemas.microsoft.com/office/drawing/2014/main" id="{AB312F34-97BB-4443-8001-AC2A0060F6BA}"/>
              </a:ext>
              <a:ext uri="{C183D7F6-B498-43B3-948B-1728B52AA6E4}">
                <adec:decorative xmlns="" xmlns:adec="http://schemas.microsoft.com/office/drawing/2017/decorative" val="1"/>
              </a:ext>
            </a:extLst>
          </p:cNvPr>
          <p:cNvCxnSpPr>
            <a:cxnSpLocks/>
          </p:cNvCxnSpPr>
          <p:nvPr/>
        </p:nvCxnSpPr>
        <p:spPr>
          <a:xfrm flipV="1">
            <a:off x="404634" y="4202338"/>
            <a:ext cx="8416814" cy="23527"/>
          </a:xfrm>
          <a:prstGeom prst="line">
            <a:avLst/>
          </a:prstGeom>
        </p:spPr>
        <p:style>
          <a:lnRef idx="1">
            <a:schemeClr val="accent6"/>
          </a:lnRef>
          <a:fillRef idx="0">
            <a:schemeClr val="accent6"/>
          </a:fillRef>
          <a:effectRef idx="0">
            <a:schemeClr val="accent6"/>
          </a:effectRef>
          <a:fontRef idx="minor">
            <a:schemeClr val="tx1"/>
          </a:fontRef>
        </p:style>
      </p:cxnSp>
      <p:sp>
        <p:nvSpPr>
          <p:cNvPr id="12" name="Slide Number Placeholder 11">
            <a:extLst>
              <a:ext uri="{FF2B5EF4-FFF2-40B4-BE49-F238E27FC236}">
                <a16:creationId xmlns:a16="http://schemas.microsoft.com/office/drawing/2014/main" id="{27382CCB-65FE-40B4-8E2A-673D38012BD0}"/>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3</a:t>
            </a:fld>
            <a:r>
              <a:rPr lang="en-US" altLang="en-US" dirty="0"/>
              <a:t> </a:t>
            </a:r>
          </a:p>
        </p:txBody>
      </p:sp>
      <p:cxnSp>
        <p:nvCxnSpPr>
          <p:cNvPr id="29" name="Straight Connector 28">
            <a:extLst>
              <a:ext uri="{FF2B5EF4-FFF2-40B4-BE49-F238E27FC236}">
                <a16:creationId xmlns:a16="http://schemas.microsoft.com/office/drawing/2014/main" id="{616482C5-327F-4BAD-B3E3-0549A8F26E08}"/>
              </a:ext>
              <a:ext uri="{C183D7F6-B498-43B3-948B-1728B52AA6E4}">
                <adec:decorative xmlns="" xmlns:adec="http://schemas.microsoft.com/office/drawing/2017/decorative" val="1"/>
              </a:ext>
            </a:extLst>
          </p:cNvPr>
          <p:cNvCxnSpPr>
            <a:cxnSpLocks/>
          </p:cNvCxnSpPr>
          <p:nvPr/>
        </p:nvCxnSpPr>
        <p:spPr>
          <a:xfrm>
            <a:off x="6659383" y="2138326"/>
            <a:ext cx="0" cy="1383339"/>
          </a:xfrm>
          <a:prstGeom prst="line">
            <a:avLst/>
          </a:prstGeom>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837438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982" y="1860758"/>
            <a:ext cx="8873834" cy="628573"/>
          </a:xfrm>
        </p:spPr>
        <p:txBody>
          <a:bodyPr/>
          <a:lstStyle/>
          <a:p>
            <a:pPr algn="ctr"/>
            <a:r>
              <a:rPr lang="en-US" sz="3200" dirty="0"/>
              <a:t>Dg3-b (Cascadia, peninsula &amp; Pierce)</a:t>
            </a:r>
            <a:br>
              <a:rPr lang="en-US" sz="3200"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t>
            </a:r>
          </a:p>
        </p:txBody>
      </p:sp>
      <p:sp>
        <p:nvSpPr>
          <p:cNvPr id="3" name="Text Placeholder 2"/>
          <p:cNvSpPr>
            <a:spLocks noGrp="1"/>
          </p:cNvSpPr>
          <p:nvPr>
            <p:ph idx="1"/>
          </p:nvPr>
        </p:nvSpPr>
        <p:spPr>
          <a:xfrm>
            <a:off x="536860" y="2726880"/>
            <a:ext cx="7670970" cy="3757046"/>
          </a:xfrm>
        </p:spPr>
        <p:txBody>
          <a:bodyPr/>
          <a:lstStyle/>
          <a:p>
            <a:pPr marL="342900" indent="-342900">
              <a:buFont typeface="Arial" panose="020B0604020202020204" pitchFamily="34" charset="0"/>
              <a:buChar char="•"/>
            </a:pPr>
            <a:r>
              <a:rPr lang="en-US" sz="3200" dirty="0"/>
              <a:t>Updated College Readiness Assessments </a:t>
            </a:r>
          </a:p>
          <a:p>
            <a:pPr marL="342900" indent="-342900">
              <a:buFont typeface="Arial" panose="020B0604020202020204" pitchFamily="34" charset="0"/>
              <a:buChar char="•"/>
            </a:pPr>
            <a:r>
              <a:rPr lang="en-US" sz="3200" dirty="0"/>
              <a:t>Steering Committee Decision &amp; Approval of </a:t>
            </a:r>
            <a:r>
              <a:rPr lang="en-US" sz="3200" dirty="0">
                <a:solidFill>
                  <a:srgbClr val="002060"/>
                </a:solidFill>
              </a:rPr>
              <a:t>May 11, 2020 Go-Live Date</a:t>
            </a:r>
          </a:p>
        </p:txBody>
      </p:sp>
      <p:sp>
        <p:nvSpPr>
          <p:cNvPr id="5" name="Slide Number Placeholder 4">
            <a:extLst>
              <a:ext uri="{FF2B5EF4-FFF2-40B4-BE49-F238E27FC236}">
                <a16:creationId xmlns:a16="http://schemas.microsoft.com/office/drawing/2014/main" id="{F51366F6-F2EC-4A9B-9898-7B2FF54D0A27}"/>
              </a:ext>
            </a:extLst>
          </p:cNvPr>
          <p:cNvSpPr>
            <a:spLocks noGrp="1"/>
          </p:cNvSpPr>
          <p:nvPr>
            <p:ph type="sldNum" sz="quarter" idx="12"/>
          </p:nvPr>
        </p:nvSpPr>
        <p:spPr/>
        <p:txBody>
          <a:bodyPr/>
          <a:lstStyle/>
          <a:p>
            <a:pPr>
              <a:defRPr/>
            </a:pPr>
            <a:fld id="{A0548EF2-EA9B-4634-B53D-DC4EC5D1B8C0}" type="slidenum">
              <a:rPr lang="en-US" altLang="en-US" smtClean="0"/>
              <a:pPr>
                <a:defRPr/>
              </a:pPr>
              <a:t>4</a:t>
            </a:fld>
            <a:endParaRPr lang="en-US" altLang="en-US" dirty="0"/>
          </a:p>
        </p:txBody>
      </p:sp>
    </p:spTree>
    <p:extLst>
      <p:ext uri="{BB962C8B-B14F-4D97-AF65-F5344CB8AC3E}">
        <p14:creationId xmlns:p14="http://schemas.microsoft.com/office/powerpoint/2010/main" val="2052295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0914" y="155946"/>
            <a:ext cx="8452920" cy="512808"/>
          </a:xfrm>
        </p:spPr>
        <p:txBody>
          <a:bodyPr/>
          <a:lstStyle/>
          <a:p>
            <a:pPr algn="ctr"/>
            <a:r>
              <a:rPr lang="en-US" dirty="0"/>
              <a:t>CURRENT COLLEGE READINESS STATUS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73703523"/>
              </p:ext>
            </p:extLst>
          </p:nvPr>
        </p:nvGraphicFramePr>
        <p:xfrm>
          <a:off x="344242" y="706402"/>
          <a:ext cx="8529592" cy="5107357"/>
        </p:xfrm>
        <a:graphic>
          <a:graphicData uri="http://schemas.openxmlformats.org/drawingml/2006/table">
            <a:tbl>
              <a:tblPr firstRow="1" firstCol="1"/>
              <a:tblGrid>
                <a:gridCol w="111205">
                  <a:extLst>
                    <a:ext uri="{9D8B030D-6E8A-4147-A177-3AD203B41FA5}">
                      <a16:colId xmlns:a16="http://schemas.microsoft.com/office/drawing/2014/main" val="3690055948"/>
                    </a:ext>
                  </a:extLst>
                </a:gridCol>
                <a:gridCol w="2083358">
                  <a:extLst>
                    <a:ext uri="{9D8B030D-6E8A-4147-A177-3AD203B41FA5}">
                      <a16:colId xmlns:a16="http://schemas.microsoft.com/office/drawing/2014/main" val="140264745"/>
                    </a:ext>
                  </a:extLst>
                </a:gridCol>
                <a:gridCol w="989701">
                  <a:extLst>
                    <a:ext uri="{9D8B030D-6E8A-4147-A177-3AD203B41FA5}">
                      <a16:colId xmlns:a16="http://schemas.microsoft.com/office/drawing/2014/main" val="25539436"/>
                    </a:ext>
                  </a:extLst>
                </a:gridCol>
                <a:gridCol w="860612">
                  <a:extLst>
                    <a:ext uri="{9D8B030D-6E8A-4147-A177-3AD203B41FA5}">
                      <a16:colId xmlns:a16="http://schemas.microsoft.com/office/drawing/2014/main" val="2211585601"/>
                    </a:ext>
                  </a:extLst>
                </a:gridCol>
                <a:gridCol w="839097">
                  <a:extLst>
                    <a:ext uri="{9D8B030D-6E8A-4147-A177-3AD203B41FA5}">
                      <a16:colId xmlns:a16="http://schemas.microsoft.com/office/drawing/2014/main" val="4139796879"/>
                    </a:ext>
                  </a:extLst>
                </a:gridCol>
                <a:gridCol w="785310">
                  <a:extLst>
                    <a:ext uri="{9D8B030D-6E8A-4147-A177-3AD203B41FA5}">
                      <a16:colId xmlns:a16="http://schemas.microsoft.com/office/drawing/2014/main" val="3837093397"/>
                    </a:ext>
                  </a:extLst>
                </a:gridCol>
                <a:gridCol w="989703">
                  <a:extLst>
                    <a:ext uri="{9D8B030D-6E8A-4147-A177-3AD203B41FA5}">
                      <a16:colId xmlns:a16="http://schemas.microsoft.com/office/drawing/2014/main" val="331462644"/>
                    </a:ext>
                  </a:extLst>
                </a:gridCol>
                <a:gridCol w="925158">
                  <a:extLst>
                    <a:ext uri="{9D8B030D-6E8A-4147-A177-3AD203B41FA5}">
                      <a16:colId xmlns:a16="http://schemas.microsoft.com/office/drawing/2014/main" val="1427878524"/>
                    </a:ext>
                  </a:extLst>
                </a:gridCol>
                <a:gridCol w="945448">
                  <a:extLst>
                    <a:ext uri="{9D8B030D-6E8A-4147-A177-3AD203B41FA5}">
                      <a16:colId xmlns:a16="http://schemas.microsoft.com/office/drawing/2014/main" val="3375155657"/>
                    </a:ext>
                  </a:extLst>
                </a:gridCol>
              </a:tblGrid>
              <a:tr h="1011072">
                <a:tc>
                  <a:txBody>
                    <a:bodyPr/>
                    <a:lstStyle/>
                    <a:p>
                      <a:pPr rtl="0" fontAlgn="b"/>
                      <a:endParaRPr lang="en-US" sz="1000" b="0" dirty="0">
                        <a:effectLst/>
                        <a:latin typeface="+mj-lt"/>
                      </a:endParaRPr>
                    </a:p>
                  </a:txBody>
                  <a:tcPr marL="13068" marR="13068" marT="8712" marB="8712" anchor="b">
                    <a:lnL>
                      <a:noFill/>
                    </a:lnL>
                    <a:lnR w="12700" cap="flat" cmpd="sng" algn="ctr">
                      <a:solidFill>
                        <a:schemeClr val="tx1"/>
                      </a:solidFill>
                      <a:prstDash val="solid"/>
                      <a:round/>
                      <a:headEnd type="none" w="med" len="med"/>
                      <a:tailEnd type="none" w="med" len="med"/>
                    </a:lnR>
                    <a:lnT>
                      <a:noFill/>
                    </a:lnT>
                    <a:lnB w="15240" cap="flat" cmpd="sng" algn="ctr">
                      <a:solidFill>
                        <a:srgbClr val="D9D9D9"/>
                      </a:solidFill>
                      <a:prstDash val="solid"/>
                      <a:round/>
                      <a:headEnd type="none" w="med" len="med"/>
                      <a:tailEnd type="none" w="med" len="med"/>
                    </a:lnB>
                  </a:tcPr>
                </a:tc>
                <a:tc>
                  <a:txBody>
                    <a:bodyPr/>
                    <a:lstStyle/>
                    <a:p>
                      <a:pPr algn="ctr" rtl="0" fontAlgn="b"/>
                      <a:r>
                        <a:rPr lang="en-US" sz="2000" b="0" dirty="0">
                          <a:effectLst/>
                          <a:latin typeface="+mj-lt"/>
                        </a:rPr>
                        <a:t>COLLEGE</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200" b="0" dirty="0">
                          <a:effectLst/>
                          <a:latin typeface="+mj-lt"/>
                        </a:rPr>
                        <a:t>DATA</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200" b="0" dirty="0">
                          <a:effectLst/>
                          <a:latin typeface="+mj-lt"/>
                        </a:rPr>
                        <a:t>SECURITY</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200" b="0" dirty="0">
                          <a:effectLst/>
                          <a:latin typeface="+mj-lt"/>
                        </a:rPr>
                        <a:t>TESTING</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200" b="0" dirty="0">
                          <a:effectLst/>
                          <a:latin typeface="+mj-lt"/>
                        </a:rPr>
                        <a:t>TRAINING</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endParaRPr lang="en-US" sz="1200" b="0" dirty="0">
                        <a:effectLst/>
                        <a:latin typeface="+mj-lt"/>
                      </a:endParaRPr>
                    </a:p>
                    <a:p>
                      <a:pPr algn="ctr" rtl="0" fontAlgn="b"/>
                      <a:r>
                        <a:rPr lang="en-US" sz="1200" b="0" dirty="0">
                          <a:effectLst/>
                          <a:latin typeface="+mj-lt"/>
                        </a:rPr>
                        <a:t>SUPPORT PLAN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200" b="0" dirty="0">
                          <a:effectLst/>
                          <a:latin typeface="+mj-lt"/>
                        </a:rPr>
                        <a:t>TRANSITION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endParaRPr lang="en-US" sz="1200" b="0" dirty="0">
                        <a:effectLst/>
                        <a:latin typeface="+mj-lt"/>
                      </a:endParaRPr>
                    </a:p>
                    <a:p>
                      <a:pPr algn="ctr" rtl="0" fontAlgn="b"/>
                      <a:r>
                        <a:rPr lang="en-US" sz="1200" b="0" dirty="0">
                          <a:effectLst/>
                          <a:latin typeface="+mj-lt"/>
                        </a:rPr>
                        <a:t>COMMS &amp; OCM</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22135212"/>
                  </a:ext>
                </a:extLst>
              </a:tr>
              <a:tr h="1397201">
                <a:tc>
                  <a:txBody>
                    <a:bodyPr/>
                    <a:lstStyle/>
                    <a:p>
                      <a:pPr rtl="0" fontAlgn="ctr"/>
                      <a:endParaRPr lang="en-US" sz="1000" dirty="0">
                        <a:effectLst/>
                      </a:endParaRPr>
                    </a:p>
                  </a:txBody>
                  <a:tcPr marL="13068" marR="13068" marT="8712" marB="8712" anchor="ctr">
                    <a:lnL>
                      <a:noFill/>
                    </a:lnL>
                    <a:lnR w="12700" cap="flat" cmpd="sng" algn="ctr">
                      <a:solidFill>
                        <a:schemeClr val="tx1"/>
                      </a:solidFill>
                      <a:prstDash val="solid"/>
                      <a:round/>
                      <a:headEnd type="none" w="med" len="med"/>
                      <a:tailEnd type="none" w="med" len="med"/>
                    </a:lnR>
                    <a:lnT w="15240" cap="flat" cmpd="sng" algn="ctr">
                      <a:solidFill>
                        <a:srgbClr val="D9D9D9"/>
                      </a:solidFill>
                      <a:prstDash val="solid"/>
                      <a:round/>
                      <a:headEnd type="none" w="med" len="med"/>
                      <a:tailEnd type="none" w="med" len="med"/>
                    </a:lnT>
                    <a:lnB>
                      <a:noFill/>
                    </a:lnB>
                    <a:noFill/>
                  </a:tcPr>
                </a:tc>
                <a:tc>
                  <a:txBody>
                    <a:bodyPr/>
                    <a:lstStyle/>
                    <a:p>
                      <a:pPr algn="ctr" rtl="0" fontAlgn="ctr"/>
                      <a:r>
                        <a:rPr lang="en-US" sz="1800" b="0" dirty="0">
                          <a:effectLst/>
                          <a:latin typeface="+mj-lt"/>
                        </a:rPr>
                        <a:t>Cascadia College</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sz="1400" b="1" dirty="0">
                          <a:solidFill>
                            <a:srgbClr val="00B050"/>
                          </a:solidFill>
                          <a:effectLst/>
                          <a:latin typeface="+mj-lt"/>
                        </a:rPr>
                        <a:t>G</a:t>
                      </a: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rtl="0" fontAlgn="ctr"/>
                      <a:r>
                        <a:rPr lang="en-US" sz="1400" b="1" dirty="0">
                          <a:solidFill>
                            <a:srgbClr val="FFFF00"/>
                          </a:solidFill>
                          <a:effectLst/>
                          <a:latin typeface="+mj-lt"/>
                        </a:rPr>
                        <a:t>Y</a:t>
                      </a: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ctr"/>
                      <a:endParaRPr lang="en-US" sz="14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marL="0" marR="0" lvl="0" indent="0" algn="ctr" defTabSz="914400" rtl="0" eaLnBrk="1" fontAlgn="ctr" latinLnBrk="0" hangingPunct="1">
                        <a:lnSpc>
                          <a:spcPct val="100000"/>
                        </a:lnSpc>
                        <a:spcBef>
                          <a:spcPts val="0"/>
                        </a:spcBef>
                        <a:spcAft>
                          <a:spcPts val="0"/>
                        </a:spcAft>
                        <a:buClrTx/>
                        <a:buSzTx/>
                        <a:buFontTx/>
                        <a:buNone/>
                        <a:tabLst/>
                        <a:defRPr/>
                      </a:pPr>
                      <a:endParaRPr lang="en-US" sz="1400" b="1" kern="1200" dirty="0">
                        <a:solidFill>
                          <a:srgbClr val="FFFF00"/>
                        </a:solidFill>
                        <a:effectLst/>
                        <a:latin typeface="+mn-lt"/>
                        <a:ea typeface="+mn-ea"/>
                        <a:cs typeface="+mn-cs"/>
                      </a:endParaRPr>
                    </a:p>
                    <a:p>
                      <a:pPr algn="ctr" rtl="0" fontAlgn="ctr"/>
                      <a:endParaRPr lang="en-US" sz="14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a:solidFill>
                            <a:srgbClr val="00B050"/>
                          </a:solidFill>
                          <a:effectLst/>
                          <a:latin typeface="+mn-lt"/>
                          <a:ea typeface="+mn-ea"/>
                          <a:cs typeface="+mn-cs"/>
                        </a:rPr>
                        <a:t>G</a:t>
                      </a:r>
                    </a:p>
                    <a:p>
                      <a:pPr algn="ctr" rtl="0" fontAlgn="ctr"/>
                      <a:endParaRPr lang="en-US" sz="14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ctr"/>
                      <a:endParaRPr lang="en-US" sz="14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ctr"/>
                      <a:endParaRPr lang="en-US" sz="1400" b="1" dirty="0">
                        <a:solidFill>
                          <a:srgbClr val="FFFF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916884814"/>
                  </a:ext>
                </a:extLst>
              </a:tr>
              <a:tr h="1349542">
                <a:tc>
                  <a:txBody>
                    <a:bodyPr/>
                    <a:lstStyle/>
                    <a:p>
                      <a:pPr rtl="0" fontAlgn="ctr"/>
                      <a:endParaRPr lang="en-US" sz="1000" dirty="0">
                        <a:effectLst/>
                      </a:endParaRPr>
                    </a:p>
                  </a:txBody>
                  <a:tcPr marL="13068" marR="13068" marT="8712" marB="8712" anchor="ctr">
                    <a:lnL>
                      <a:noFill/>
                    </a:lnL>
                    <a:lnR w="12700" cap="flat" cmpd="sng" algn="ctr">
                      <a:solidFill>
                        <a:schemeClr val="tx1"/>
                      </a:solidFill>
                      <a:prstDash val="solid"/>
                      <a:round/>
                      <a:headEnd type="none" w="med" len="med"/>
                      <a:tailEnd type="none" w="med" len="med"/>
                    </a:lnR>
                    <a:lnT>
                      <a:noFill/>
                    </a:lnT>
                    <a:lnB>
                      <a:noFill/>
                    </a:lnB>
                    <a:noFill/>
                  </a:tcPr>
                </a:tc>
                <a:tc>
                  <a:txBody>
                    <a:bodyPr/>
                    <a:lstStyle/>
                    <a:p>
                      <a:pPr algn="ctr" rtl="0" fontAlgn="ctr"/>
                      <a:r>
                        <a:rPr lang="en-US" sz="1800" b="0" dirty="0">
                          <a:effectLst/>
                          <a:latin typeface="+mj-lt"/>
                        </a:rPr>
                        <a:t>Peninsula College</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a:solidFill>
                            <a:srgbClr val="00B050"/>
                          </a:solidFill>
                          <a:effectLst/>
                          <a:latin typeface="+mn-lt"/>
                          <a:ea typeface="+mn-ea"/>
                          <a:cs typeface="+mn-cs"/>
                        </a:rPr>
                        <a:t>G</a:t>
                      </a:r>
                    </a:p>
                    <a:p>
                      <a:pPr algn="ctr" rtl="0" fontAlgn="ctr"/>
                      <a:endParaRPr lang="en-US" sz="1400" b="1" dirty="0">
                        <a:solidFill>
                          <a:srgbClr val="00DA11"/>
                        </a:solidFill>
                        <a:effectLst/>
                        <a:latin typeface="+mj-lt"/>
                      </a:endParaRP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ctr"/>
                      <a:endParaRPr lang="en-US" sz="1400" b="1" dirty="0">
                        <a:solidFill>
                          <a:srgbClr val="FF00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ctr"/>
                      <a:endParaRPr lang="en-US" sz="14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ctr"/>
                      <a:endParaRPr lang="en-US" sz="14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a:solidFill>
                            <a:srgbClr val="00B050"/>
                          </a:solidFill>
                          <a:effectLst/>
                          <a:latin typeface="+mn-lt"/>
                          <a:ea typeface="+mn-ea"/>
                          <a:cs typeface="+mn-cs"/>
                        </a:rPr>
                        <a:t>G</a:t>
                      </a:r>
                    </a:p>
                    <a:p>
                      <a:pPr algn="ctr" rtl="0" fontAlgn="ctr"/>
                      <a:endParaRPr lang="en-US" sz="1400" b="1" dirty="0">
                        <a:solidFill>
                          <a:srgbClr val="00DA11"/>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ctr"/>
                      <a:endParaRPr lang="en-US" sz="14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a:solidFill>
                            <a:srgbClr val="00B050"/>
                          </a:solidFill>
                          <a:effectLst/>
                          <a:latin typeface="+mn-lt"/>
                          <a:ea typeface="+mn-ea"/>
                          <a:cs typeface="+mn-cs"/>
                        </a:rPr>
                        <a:t>G</a:t>
                      </a:r>
                    </a:p>
                    <a:p>
                      <a:pPr algn="ctr" rtl="0" fontAlgn="ctr"/>
                      <a:endParaRPr lang="en-US" sz="1400" b="1" dirty="0">
                        <a:solidFill>
                          <a:srgbClr val="FFFF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92990399"/>
                  </a:ext>
                </a:extLst>
              </a:tr>
              <a:tr h="1349542">
                <a:tc>
                  <a:txBody>
                    <a:bodyPr/>
                    <a:lstStyle/>
                    <a:p>
                      <a:pPr rtl="0" fontAlgn="ctr"/>
                      <a:endParaRPr lang="en-US" sz="1000" dirty="0">
                        <a:effectLst/>
                      </a:endParaRPr>
                    </a:p>
                  </a:txBody>
                  <a:tcPr marL="13068" marR="13068" marT="8712" marB="8712" anchor="ctr">
                    <a:lnL>
                      <a:noFill/>
                    </a:lnL>
                    <a:lnR w="12700" cap="flat" cmpd="sng" algn="ctr">
                      <a:solidFill>
                        <a:schemeClr val="tx1"/>
                      </a:solidFill>
                      <a:prstDash val="solid"/>
                      <a:round/>
                      <a:headEnd type="none" w="med" len="med"/>
                      <a:tailEnd type="none" w="med" len="med"/>
                    </a:lnR>
                    <a:lnT>
                      <a:noFill/>
                    </a:lnT>
                    <a:lnB w="7620" cap="flat" cmpd="sng" algn="ctr">
                      <a:solidFill>
                        <a:srgbClr val="D9D9D9"/>
                      </a:solidFill>
                      <a:prstDash val="solid"/>
                      <a:round/>
                      <a:headEnd type="none" w="med" len="med"/>
                      <a:tailEnd type="none" w="med" len="med"/>
                    </a:lnB>
                    <a:noFill/>
                  </a:tcPr>
                </a:tc>
                <a:tc>
                  <a:txBody>
                    <a:bodyPr/>
                    <a:lstStyle/>
                    <a:p>
                      <a:pPr algn="ctr" rtl="0" fontAlgn="ctr"/>
                      <a:r>
                        <a:rPr lang="en-US" sz="1800" b="0" dirty="0">
                          <a:effectLst/>
                          <a:latin typeface="+mj-lt"/>
                        </a:rPr>
                        <a:t>Pierce District</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a:solidFill>
                            <a:srgbClr val="00B050"/>
                          </a:solidFill>
                          <a:effectLst/>
                          <a:latin typeface="+mn-lt"/>
                          <a:ea typeface="+mn-ea"/>
                          <a:cs typeface="+mn-cs"/>
                        </a:rPr>
                        <a:t>G</a:t>
                      </a:r>
                    </a:p>
                    <a:p>
                      <a:pPr algn="ctr" rtl="0" fontAlgn="ctr"/>
                      <a:endParaRPr lang="en-US" sz="1400" b="1" dirty="0">
                        <a:solidFill>
                          <a:srgbClr val="FFFF00"/>
                        </a:solidFill>
                        <a:effectLst/>
                        <a:latin typeface="+mj-lt"/>
                      </a:endParaRP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ctr"/>
                      <a:endParaRPr lang="en-US" sz="1400" b="1" dirty="0">
                        <a:solidFill>
                          <a:srgbClr val="FF00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a:solidFill>
                            <a:srgbClr val="00B050"/>
                          </a:solidFill>
                          <a:effectLst/>
                          <a:latin typeface="+mn-lt"/>
                          <a:ea typeface="+mn-ea"/>
                          <a:cs typeface="+mn-cs"/>
                        </a:rPr>
                        <a:t>G</a:t>
                      </a:r>
                    </a:p>
                    <a:p>
                      <a:pPr algn="ctr" rtl="0" fontAlgn="ctr"/>
                      <a:endParaRPr lang="en-US" sz="14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ctr"/>
                      <a:endParaRPr lang="en-US" sz="14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ctr"/>
                      <a:endParaRPr lang="en-US" sz="14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ctr"/>
                      <a:endParaRPr lang="en-US" sz="14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1" kern="1200" dirty="0">
                          <a:solidFill>
                            <a:srgbClr val="FFFF00"/>
                          </a:solidFill>
                          <a:effectLst/>
                          <a:latin typeface="+mn-lt"/>
                          <a:ea typeface="+mn-ea"/>
                          <a:cs typeface="+mn-cs"/>
                        </a:rPr>
                        <a:t>Y</a:t>
                      </a:r>
                    </a:p>
                    <a:p>
                      <a:pPr algn="ctr" rtl="0" fontAlgn="ctr"/>
                      <a:endParaRPr lang="en-US" sz="14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011549080"/>
                  </a:ext>
                </a:extLst>
              </a:tr>
            </a:tbl>
          </a:graphicData>
        </a:graphic>
      </p:graphicFrame>
      <p:sp>
        <p:nvSpPr>
          <p:cNvPr id="2" name="Slide Number Placeholder 1">
            <a:extLst>
              <a:ext uri="{FF2B5EF4-FFF2-40B4-BE49-F238E27FC236}">
                <a16:creationId xmlns:a16="http://schemas.microsoft.com/office/drawing/2014/main" id="{ECFF8952-6DE8-4484-9050-6EEF1FA69949}"/>
              </a:ext>
            </a:extLst>
          </p:cNvPr>
          <p:cNvSpPr>
            <a:spLocks noGrp="1"/>
          </p:cNvSpPr>
          <p:nvPr>
            <p:ph type="sldNum" sz="quarter" idx="12"/>
          </p:nvPr>
        </p:nvSpPr>
        <p:spPr>
          <a:xfrm>
            <a:off x="8406245" y="6506150"/>
            <a:ext cx="467590" cy="215325"/>
          </a:xfrm>
        </p:spPr>
        <p:txBody>
          <a:bodyPr/>
          <a:lstStyle/>
          <a:p>
            <a:pPr>
              <a:defRPr/>
            </a:pPr>
            <a:r>
              <a:rPr lang="en-US" altLang="en-US" dirty="0"/>
              <a:t> </a:t>
            </a:r>
            <a:fld id="{8FE0DD59-4F64-4FB2-AC86-5D7C2F153175}" type="slidenum">
              <a:rPr lang="en-US" altLang="en-US" smtClean="0"/>
              <a:pPr>
                <a:defRPr/>
              </a:pPr>
              <a:t>5</a:t>
            </a:fld>
            <a:r>
              <a:rPr lang="en-US" altLang="en-US" dirty="0"/>
              <a:t> </a:t>
            </a:r>
          </a:p>
        </p:txBody>
      </p:sp>
      <p:graphicFrame>
        <p:nvGraphicFramePr>
          <p:cNvPr id="6" name="Table 5">
            <a:extLst>
              <a:ext uri="{FF2B5EF4-FFF2-40B4-BE49-F238E27FC236}">
                <a16:creationId xmlns:a16="http://schemas.microsoft.com/office/drawing/2014/main" id="{9AD4E5E4-DA33-4858-9A1C-B9C5B4BB0523}"/>
              </a:ext>
            </a:extLst>
          </p:cNvPr>
          <p:cNvGraphicFramePr>
            <a:graphicFrameLocks noGrp="1"/>
          </p:cNvGraphicFramePr>
          <p:nvPr>
            <p:extLst>
              <p:ext uri="{D42A27DB-BD31-4B8C-83A1-F6EECF244321}">
                <p14:modId xmlns:p14="http://schemas.microsoft.com/office/powerpoint/2010/main" val="3634939518"/>
              </p:ext>
            </p:extLst>
          </p:nvPr>
        </p:nvGraphicFramePr>
        <p:xfrm>
          <a:off x="420914" y="5982871"/>
          <a:ext cx="4355481" cy="800100"/>
        </p:xfrm>
        <a:graphic>
          <a:graphicData uri="http://schemas.openxmlformats.org/drawingml/2006/table">
            <a:tbl>
              <a:tblPr/>
              <a:tblGrid>
                <a:gridCol w="203807">
                  <a:extLst>
                    <a:ext uri="{9D8B030D-6E8A-4147-A177-3AD203B41FA5}">
                      <a16:colId xmlns:a16="http://schemas.microsoft.com/office/drawing/2014/main" val="3978457557"/>
                    </a:ext>
                  </a:extLst>
                </a:gridCol>
                <a:gridCol w="4151674">
                  <a:extLst>
                    <a:ext uri="{9D8B030D-6E8A-4147-A177-3AD203B41FA5}">
                      <a16:colId xmlns:a16="http://schemas.microsoft.com/office/drawing/2014/main" val="3272340738"/>
                    </a:ext>
                  </a:extLst>
                </a:gridCol>
              </a:tblGrid>
              <a:tr h="139140">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271804">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Go-Live, small issues unresolved, doesn't impact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9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
        <p:nvSpPr>
          <p:cNvPr id="4" name="TextBox 3"/>
          <p:cNvSpPr txBox="1"/>
          <p:nvPr/>
        </p:nvSpPr>
        <p:spPr>
          <a:xfrm>
            <a:off x="-4438143" y="6044367"/>
            <a:ext cx="4077148" cy="338554"/>
          </a:xfrm>
          <a:prstGeom prst="rect">
            <a:avLst/>
          </a:prstGeom>
          <a:noFill/>
        </p:spPr>
        <p:txBody>
          <a:bodyPr wrap="square" rtlCol="0">
            <a:spAutoFit/>
          </a:bodyPr>
          <a:lstStyle/>
          <a:p>
            <a:r>
              <a:rPr lang="en-US" sz="1600" b="1" i="1" dirty="0"/>
              <a:t>*39 core readiness items  </a:t>
            </a:r>
          </a:p>
        </p:txBody>
      </p:sp>
    </p:spTree>
    <p:extLst>
      <p:ext uri="{BB962C8B-B14F-4D97-AF65-F5344CB8AC3E}">
        <p14:creationId xmlns:p14="http://schemas.microsoft.com/office/powerpoint/2010/main" val="82920435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0914" y="155946"/>
            <a:ext cx="8074262" cy="512808"/>
          </a:xfrm>
        </p:spPr>
        <p:txBody>
          <a:bodyPr/>
          <a:lstStyle/>
          <a:p>
            <a:pPr algn="ctr"/>
            <a:r>
              <a:rPr lang="en-US" dirty="0">
                <a:solidFill>
                  <a:schemeClr val="tx1"/>
                </a:solidFill>
              </a:rPr>
              <a:t>ESTIMATED COLLEGE STATUS AT GO-LIVE </a:t>
            </a:r>
            <a:r>
              <a:rPr lang="en-US" dirty="0"/>
              <a:t>College readiness SUMMARY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69018590"/>
              </p:ext>
            </p:extLst>
          </p:nvPr>
        </p:nvGraphicFramePr>
        <p:xfrm>
          <a:off x="344243" y="752701"/>
          <a:ext cx="8529592" cy="4975615"/>
        </p:xfrm>
        <a:graphic>
          <a:graphicData uri="http://schemas.openxmlformats.org/drawingml/2006/table">
            <a:tbl>
              <a:tblPr firstRow="1" firstCol="1"/>
              <a:tblGrid>
                <a:gridCol w="111205">
                  <a:extLst>
                    <a:ext uri="{9D8B030D-6E8A-4147-A177-3AD203B41FA5}">
                      <a16:colId xmlns:a16="http://schemas.microsoft.com/office/drawing/2014/main" val="3690055948"/>
                    </a:ext>
                  </a:extLst>
                </a:gridCol>
                <a:gridCol w="2190934">
                  <a:extLst>
                    <a:ext uri="{9D8B030D-6E8A-4147-A177-3AD203B41FA5}">
                      <a16:colId xmlns:a16="http://schemas.microsoft.com/office/drawing/2014/main" val="140264745"/>
                    </a:ext>
                  </a:extLst>
                </a:gridCol>
                <a:gridCol w="957431">
                  <a:extLst>
                    <a:ext uri="{9D8B030D-6E8A-4147-A177-3AD203B41FA5}">
                      <a16:colId xmlns:a16="http://schemas.microsoft.com/office/drawing/2014/main" val="25539436"/>
                    </a:ext>
                  </a:extLst>
                </a:gridCol>
                <a:gridCol w="871369">
                  <a:extLst>
                    <a:ext uri="{9D8B030D-6E8A-4147-A177-3AD203B41FA5}">
                      <a16:colId xmlns:a16="http://schemas.microsoft.com/office/drawing/2014/main" val="2211585601"/>
                    </a:ext>
                  </a:extLst>
                </a:gridCol>
                <a:gridCol w="860612">
                  <a:extLst>
                    <a:ext uri="{9D8B030D-6E8A-4147-A177-3AD203B41FA5}">
                      <a16:colId xmlns:a16="http://schemas.microsoft.com/office/drawing/2014/main" val="4139796879"/>
                    </a:ext>
                  </a:extLst>
                </a:gridCol>
                <a:gridCol w="925158">
                  <a:extLst>
                    <a:ext uri="{9D8B030D-6E8A-4147-A177-3AD203B41FA5}">
                      <a16:colId xmlns:a16="http://schemas.microsoft.com/office/drawing/2014/main" val="3837093397"/>
                    </a:ext>
                  </a:extLst>
                </a:gridCol>
                <a:gridCol w="903642">
                  <a:extLst>
                    <a:ext uri="{9D8B030D-6E8A-4147-A177-3AD203B41FA5}">
                      <a16:colId xmlns:a16="http://schemas.microsoft.com/office/drawing/2014/main" val="331462644"/>
                    </a:ext>
                  </a:extLst>
                </a:gridCol>
                <a:gridCol w="903642">
                  <a:extLst>
                    <a:ext uri="{9D8B030D-6E8A-4147-A177-3AD203B41FA5}">
                      <a16:colId xmlns:a16="http://schemas.microsoft.com/office/drawing/2014/main" val="1427878524"/>
                    </a:ext>
                  </a:extLst>
                </a:gridCol>
                <a:gridCol w="805599">
                  <a:extLst>
                    <a:ext uri="{9D8B030D-6E8A-4147-A177-3AD203B41FA5}">
                      <a16:colId xmlns:a16="http://schemas.microsoft.com/office/drawing/2014/main" val="3375155657"/>
                    </a:ext>
                  </a:extLst>
                </a:gridCol>
              </a:tblGrid>
              <a:tr h="879330">
                <a:tc>
                  <a:txBody>
                    <a:bodyPr/>
                    <a:lstStyle/>
                    <a:p>
                      <a:pPr rtl="0" fontAlgn="b"/>
                      <a:endParaRPr lang="en-US" sz="1000" b="0" dirty="0">
                        <a:effectLst/>
                        <a:latin typeface="+mj-lt"/>
                      </a:endParaRPr>
                    </a:p>
                  </a:txBody>
                  <a:tcPr marL="13068" marR="13068" marT="8712" marB="8712" anchor="b">
                    <a:lnL>
                      <a:noFill/>
                    </a:lnL>
                    <a:lnR w="12700" cap="flat" cmpd="sng" algn="ctr">
                      <a:solidFill>
                        <a:schemeClr val="tx1"/>
                      </a:solidFill>
                      <a:prstDash val="solid"/>
                      <a:round/>
                      <a:headEnd type="none" w="med" len="med"/>
                      <a:tailEnd type="none" w="med" len="med"/>
                    </a:lnR>
                    <a:lnT>
                      <a:noFill/>
                    </a:lnT>
                    <a:lnB w="15240" cap="flat" cmpd="sng" algn="ctr">
                      <a:solidFill>
                        <a:srgbClr val="D9D9D9"/>
                      </a:solidFill>
                      <a:prstDash val="solid"/>
                      <a:round/>
                      <a:headEnd type="none" w="med" len="med"/>
                      <a:tailEnd type="none" w="med" len="med"/>
                    </a:lnB>
                  </a:tcPr>
                </a:tc>
                <a:tc>
                  <a:txBody>
                    <a:bodyPr/>
                    <a:lstStyle/>
                    <a:p>
                      <a:pPr algn="ctr" rtl="0" fontAlgn="b"/>
                      <a:r>
                        <a:rPr lang="en-US" sz="2000" b="0" dirty="0">
                          <a:effectLst/>
                          <a:latin typeface="+mj-lt"/>
                        </a:rPr>
                        <a:t>COLLEGE</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200" b="0" dirty="0">
                          <a:effectLst/>
                          <a:latin typeface="+mj-lt"/>
                        </a:rPr>
                        <a:t>DATA</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200" b="0" dirty="0">
                          <a:effectLst/>
                          <a:latin typeface="+mj-lt"/>
                        </a:rPr>
                        <a:t>SECURITY</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200" b="0" dirty="0">
                          <a:effectLst/>
                          <a:latin typeface="+mj-lt"/>
                        </a:rPr>
                        <a:t>TESTING</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200" b="0" dirty="0">
                          <a:effectLst/>
                          <a:latin typeface="+mj-lt"/>
                        </a:rPr>
                        <a:t>TRAINING</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endParaRPr lang="en-US" sz="1200" b="0" dirty="0">
                        <a:effectLst/>
                        <a:latin typeface="+mj-lt"/>
                      </a:endParaRPr>
                    </a:p>
                    <a:p>
                      <a:pPr algn="ctr" rtl="0" fontAlgn="b"/>
                      <a:r>
                        <a:rPr lang="en-US" sz="1200" b="0" dirty="0">
                          <a:effectLst/>
                          <a:latin typeface="+mj-lt"/>
                        </a:rPr>
                        <a:t>SUPPORT PLAN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sz="1200" b="0" dirty="0">
                          <a:effectLst/>
                          <a:latin typeface="+mj-lt"/>
                        </a:rPr>
                        <a:t>TRANSITION</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endParaRPr lang="en-US" sz="1200" b="0" dirty="0">
                        <a:effectLst/>
                        <a:latin typeface="+mj-lt"/>
                      </a:endParaRPr>
                    </a:p>
                    <a:p>
                      <a:pPr algn="ctr" rtl="0" fontAlgn="b"/>
                      <a:r>
                        <a:rPr lang="en-US" sz="1200" b="0" dirty="0">
                          <a:effectLst/>
                          <a:latin typeface="+mj-lt"/>
                        </a:rPr>
                        <a:t>COMMS &amp; OCM</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22135212"/>
                  </a:ext>
                </a:extLst>
              </a:tr>
              <a:tr h="1397201">
                <a:tc>
                  <a:txBody>
                    <a:bodyPr/>
                    <a:lstStyle/>
                    <a:p>
                      <a:pPr rtl="0" fontAlgn="ctr"/>
                      <a:endParaRPr lang="en-US" sz="1000" dirty="0">
                        <a:effectLst/>
                      </a:endParaRPr>
                    </a:p>
                  </a:txBody>
                  <a:tcPr marL="13068" marR="13068" marT="8712" marB="8712" anchor="ctr">
                    <a:lnL>
                      <a:noFill/>
                    </a:lnL>
                    <a:lnR w="12700" cap="flat" cmpd="sng" algn="ctr">
                      <a:solidFill>
                        <a:schemeClr val="tx1"/>
                      </a:solidFill>
                      <a:prstDash val="solid"/>
                      <a:round/>
                      <a:headEnd type="none" w="med" len="med"/>
                      <a:tailEnd type="none" w="med" len="med"/>
                    </a:lnR>
                    <a:lnT w="15240" cap="flat" cmpd="sng" algn="ctr">
                      <a:solidFill>
                        <a:srgbClr val="D9D9D9"/>
                      </a:solidFill>
                      <a:prstDash val="solid"/>
                      <a:round/>
                      <a:headEnd type="none" w="med" len="med"/>
                      <a:tailEnd type="none" w="med" len="med"/>
                    </a:lnT>
                    <a:lnB>
                      <a:noFill/>
                    </a:lnB>
                    <a:noFill/>
                  </a:tcPr>
                </a:tc>
                <a:tc>
                  <a:txBody>
                    <a:bodyPr/>
                    <a:lstStyle/>
                    <a:p>
                      <a:pPr algn="ctr" rtl="0" fontAlgn="ctr"/>
                      <a:r>
                        <a:rPr lang="en-US" sz="1800" b="0" dirty="0">
                          <a:effectLst/>
                          <a:latin typeface="+mj-lt"/>
                        </a:rPr>
                        <a:t>Cascadia College</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p>
                      <a:pPr algn="ctr" rtl="0" fontAlgn="ctr"/>
                      <a:endParaRPr lang="en-US" sz="1600" b="1" dirty="0">
                        <a:solidFill>
                          <a:srgbClr val="00DA11"/>
                        </a:solidFill>
                        <a:effectLst/>
                        <a:latin typeface="+mj-lt"/>
                      </a:endParaRP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p>
                      <a:pPr algn="ctr" rtl="0" fontAlgn="ctr"/>
                      <a:endParaRPr lang="en-US" sz="1600" b="1" dirty="0">
                        <a:solidFill>
                          <a:srgbClr val="FF00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p>
                      <a:pPr algn="ctr" rtl="0" fontAlgn="ctr"/>
                      <a:endParaRPr lang="en-US" sz="16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kern="1200" dirty="0">
                          <a:solidFill>
                            <a:srgbClr val="FFFF00"/>
                          </a:solidFill>
                          <a:effectLst/>
                          <a:latin typeface="+mn-lt"/>
                          <a:ea typeface="+mn-ea"/>
                          <a:cs typeface="+mn-cs"/>
                        </a:rPr>
                        <a:t>Y</a:t>
                      </a:r>
                    </a:p>
                    <a:p>
                      <a:pPr algn="ctr" rtl="0" fontAlgn="ctr"/>
                      <a:endParaRPr lang="en-US" sz="16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p>
                      <a:pPr algn="ctr" rtl="0" fontAlgn="ctr"/>
                      <a:endParaRPr lang="en-US" sz="16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p>
                      <a:pPr algn="ctr" rtl="0" fontAlgn="ctr"/>
                      <a:endParaRPr lang="en-US" sz="16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p>
                      <a:pPr algn="ctr" rtl="0" fontAlgn="ctr"/>
                      <a:endParaRPr lang="en-US" sz="1600" b="1" dirty="0">
                        <a:solidFill>
                          <a:srgbClr val="FFFF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916884814"/>
                  </a:ext>
                </a:extLst>
              </a:tr>
              <a:tr h="1349542">
                <a:tc>
                  <a:txBody>
                    <a:bodyPr/>
                    <a:lstStyle/>
                    <a:p>
                      <a:pPr rtl="0" fontAlgn="ctr"/>
                      <a:endParaRPr lang="en-US" sz="1000" dirty="0">
                        <a:effectLst/>
                      </a:endParaRPr>
                    </a:p>
                  </a:txBody>
                  <a:tcPr marL="13068" marR="13068" marT="8712" marB="8712" anchor="ctr">
                    <a:lnL>
                      <a:noFill/>
                    </a:lnL>
                    <a:lnR w="12700" cap="flat" cmpd="sng" algn="ctr">
                      <a:solidFill>
                        <a:schemeClr val="tx1"/>
                      </a:solidFill>
                      <a:prstDash val="solid"/>
                      <a:round/>
                      <a:headEnd type="none" w="med" len="med"/>
                      <a:tailEnd type="none" w="med" len="med"/>
                    </a:lnR>
                    <a:lnT>
                      <a:noFill/>
                    </a:lnT>
                    <a:lnB>
                      <a:noFill/>
                    </a:lnB>
                    <a:noFill/>
                  </a:tcPr>
                </a:tc>
                <a:tc>
                  <a:txBody>
                    <a:bodyPr/>
                    <a:lstStyle/>
                    <a:p>
                      <a:pPr algn="ctr" rtl="0" fontAlgn="ctr"/>
                      <a:r>
                        <a:rPr lang="en-US" sz="1800" b="0" dirty="0">
                          <a:effectLst/>
                          <a:latin typeface="+mj-lt"/>
                        </a:rPr>
                        <a:t>Peninsula College</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p>
                      <a:pPr algn="ctr" rtl="0" fontAlgn="ctr"/>
                      <a:endParaRPr lang="en-US" sz="1600" b="1" dirty="0">
                        <a:solidFill>
                          <a:srgbClr val="00DA11"/>
                        </a:solidFill>
                        <a:effectLst/>
                        <a:latin typeface="+mj-lt"/>
                      </a:endParaRP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p>
                      <a:pPr algn="ctr" rtl="0" fontAlgn="ctr"/>
                      <a:endParaRPr lang="en-US" sz="1600" b="1" dirty="0">
                        <a:solidFill>
                          <a:srgbClr val="FF00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p>
                      <a:pPr algn="ctr" rtl="0" fontAlgn="ctr"/>
                      <a:endParaRPr lang="en-US" sz="16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kern="1200" dirty="0">
                          <a:solidFill>
                            <a:srgbClr val="FFFF00"/>
                          </a:solidFill>
                          <a:effectLst/>
                          <a:latin typeface="+mn-lt"/>
                          <a:ea typeface="+mn-ea"/>
                          <a:cs typeface="+mn-cs"/>
                        </a:rPr>
                        <a:t>Y</a:t>
                      </a:r>
                    </a:p>
                    <a:p>
                      <a:pPr algn="ctr" rtl="0" fontAlgn="ctr"/>
                      <a:endParaRPr lang="en-US" sz="16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p>
                      <a:pPr algn="ctr" rtl="0" fontAlgn="ctr"/>
                      <a:endParaRPr lang="en-US" sz="1600" b="1" dirty="0">
                        <a:solidFill>
                          <a:srgbClr val="00DA11"/>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p>
                      <a:pPr algn="ctr" rtl="0" fontAlgn="ctr"/>
                      <a:endParaRPr lang="en-US" sz="16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p>
                      <a:pPr algn="ctr" rtl="0" fontAlgn="ctr"/>
                      <a:endParaRPr lang="en-US" sz="1600" b="1" dirty="0">
                        <a:solidFill>
                          <a:srgbClr val="FFFF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092990399"/>
                  </a:ext>
                </a:extLst>
              </a:tr>
              <a:tr h="1349542">
                <a:tc>
                  <a:txBody>
                    <a:bodyPr/>
                    <a:lstStyle/>
                    <a:p>
                      <a:pPr rtl="0" fontAlgn="ctr"/>
                      <a:endParaRPr lang="en-US" sz="1000" dirty="0">
                        <a:effectLst/>
                      </a:endParaRPr>
                    </a:p>
                  </a:txBody>
                  <a:tcPr marL="13068" marR="13068" marT="8712" marB="8712" anchor="ctr">
                    <a:lnL>
                      <a:noFill/>
                    </a:lnL>
                    <a:lnR w="12700" cap="flat" cmpd="sng" algn="ctr">
                      <a:solidFill>
                        <a:schemeClr val="tx1"/>
                      </a:solidFill>
                      <a:prstDash val="solid"/>
                      <a:round/>
                      <a:headEnd type="none" w="med" len="med"/>
                      <a:tailEnd type="none" w="med" len="med"/>
                    </a:lnR>
                    <a:lnT>
                      <a:noFill/>
                    </a:lnT>
                    <a:lnB w="7620" cap="flat" cmpd="sng" algn="ctr">
                      <a:solidFill>
                        <a:srgbClr val="D9D9D9"/>
                      </a:solidFill>
                      <a:prstDash val="solid"/>
                      <a:round/>
                      <a:headEnd type="none" w="med" len="med"/>
                      <a:tailEnd type="none" w="med" len="med"/>
                    </a:lnB>
                    <a:noFill/>
                  </a:tcPr>
                </a:tc>
                <a:tc>
                  <a:txBody>
                    <a:bodyPr/>
                    <a:lstStyle/>
                    <a:p>
                      <a:pPr algn="ctr" rtl="0" fontAlgn="ctr"/>
                      <a:r>
                        <a:rPr lang="en-US" sz="1800" b="0" dirty="0">
                          <a:effectLst/>
                          <a:latin typeface="+mj-lt"/>
                        </a:rPr>
                        <a:t>Pierce District</a:t>
                      </a:r>
                    </a:p>
                  </a:txBody>
                  <a:tcPr marL="13068" marR="13068" marT="8712" marB="871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p>
                      <a:pPr algn="ctr" rtl="0" fontAlgn="ctr"/>
                      <a:endParaRPr lang="en-US" sz="1600" b="1" dirty="0">
                        <a:solidFill>
                          <a:srgbClr val="FFFF00"/>
                        </a:solidFill>
                        <a:effectLst/>
                        <a:latin typeface="+mj-lt"/>
                      </a:endParaRPr>
                    </a:p>
                  </a:txBody>
                  <a:tcPr marL="13068" marR="13068" marT="8712" marB="8712" anchor="ctr">
                    <a:lnL w="12700" cap="flat" cmpd="sng" algn="ctr">
                      <a:solidFill>
                        <a:schemeClr val="tx1"/>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p>
                      <a:pPr algn="ctr" rtl="0" fontAlgn="ctr"/>
                      <a:endParaRPr lang="en-US" sz="1600" b="1" dirty="0">
                        <a:solidFill>
                          <a:srgbClr val="FF00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p>
                      <a:pPr algn="ctr" rtl="0" fontAlgn="ctr"/>
                      <a:endParaRPr lang="en-US" sz="16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kern="1200" dirty="0">
                          <a:solidFill>
                            <a:srgbClr val="FFFF00"/>
                          </a:solidFill>
                          <a:effectLst/>
                          <a:latin typeface="+mn-lt"/>
                          <a:ea typeface="+mn-ea"/>
                          <a:cs typeface="+mn-cs"/>
                        </a:rPr>
                        <a:t>Y</a:t>
                      </a:r>
                    </a:p>
                    <a:p>
                      <a:pPr algn="ctr" rtl="0" fontAlgn="ctr"/>
                      <a:endParaRPr lang="en-US" sz="16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kern="1200" dirty="0">
                          <a:solidFill>
                            <a:srgbClr val="00B050"/>
                          </a:solidFill>
                          <a:effectLst/>
                          <a:latin typeface="+mn-lt"/>
                          <a:ea typeface="+mn-ea"/>
                          <a:cs typeface="+mn-cs"/>
                        </a:rPr>
                        <a:t>G</a:t>
                      </a:r>
                    </a:p>
                    <a:p>
                      <a:pPr algn="ctr" rtl="0" fontAlgn="ctr"/>
                      <a:endParaRPr lang="en-US" sz="16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kern="1200" dirty="0">
                          <a:solidFill>
                            <a:srgbClr val="FFFF00"/>
                          </a:solidFill>
                          <a:effectLst/>
                          <a:latin typeface="+mn-lt"/>
                          <a:ea typeface="+mn-ea"/>
                          <a:cs typeface="+mn-cs"/>
                        </a:rPr>
                        <a:t>Y</a:t>
                      </a:r>
                    </a:p>
                    <a:p>
                      <a:pPr algn="ctr" rtl="0" fontAlgn="ctr"/>
                      <a:endParaRPr lang="en-US" sz="16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7620" cap="flat" cmpd="sng" algn="ctr">
                      <a:solidFill>
                        <a:srgbClr val="D9D9D9"/>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kern="1200" dirty="0">
                          <a:solidFill>
                            <a:srgbClr val="FFFF00"/>
                          </a:solidFill>
                          <a:effectLst/>
                          <a:latin typeface="+mn-lt"/>
                          <a:ea typeface="+mn-ea"/>
                          <a:cs typeface="+mn-cs"/>
                        </a:rPr>
                        <a:t>Y</a:t>
                      </a:r>
                    </a:p>
                    <a:p>
                      <a:pPr algn="ctr" rtl="0" fontAlgn="ctr"/>
                      <a:endParaRPr lang="en-US" sz="1600" b="1" dirty="0">
                        <a:solidFill>
                          <a:srgbClr val="FF9900"/>
                        </a:solidFill>
                        <a:effectLst/>
                        <a:latin typeface="+mj-lt"/>
                      </a:endParaRPr>
                    </a:p>
                  </a:txBody>
                  <a:tcPr marL="13068" marR="13068" marT="8712" marB="8712" anchor="ctr">
                    <a:lnL w="7620" cap="flat" cmpd="sng" algn="ctr">
                      <a:solidFill>
                        <a:srgbClr val="D9D9D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011549080"/>
                  </a:ext>
                </a:extLst>
              </a:tr>
            </a:tbl>
          </a:graphicData>
        </a:graphic>
      </p:graphicFrame>
      <p:sp>
        <p:nvSpPr>
          <p:cNvPr id="2" name="Slide Number Placeholder 1">
            <a:extLst>
              <a:ext uri="{FF2B5EF4-FFF2-40B4-BE49-F238E27FC236}">
                <a16:creationId xmlns:a16="http://schemas.microsoft.com/office/drawing/2014/main" id="{ECFF8952-6DE8-4484-9050-6EEF1FA69949}"/>
              </a:ext>
            </a:extLst>
          </p:cNvPr>
          <p:cNvSpPr>
            <a:spLocks noGrp="1"/>
          </p:cNvSpPr>
          <p:nvPr>
            <p:ph type="sldNum" sz="quarter" idx="12"/>
          </p:nvPr>
        </p:nvSpPr>
        <p:spPr>
          <a:xfrm>
            <a:off x="8406245" y="6506150"/>
            <a:ext cx="467590" cy="215325"/>
          </a:xfrm>
        </p:spPr>
        <p:txBody>
          <a:bodyPr/>
          <a:lstStyle/>
          <a:p>
            <a:pPr>
              <a:defRPr/>
            </a:pPr>
            <a:r>
              <a:rPr lang="en-US" altLang="en-US" dirty="0"/>
              <a:t> </a:t>
            </a:r>
            <a:fld id="{8FE0DD59-4F64-4FB2-AC86-5D7C2F153175}" type="slidenum">
              <a:rPr lang="en-US" altLang="en-US" smtClean="0"/>
              <a:pPr>
                <a:defRPr/>
              </a:pPr>
              <a:t>6</a:t>
            </a:fld>
            <a:r>
              <a:rPr lang="en-US" altLang="en-US" dirty="0"/>
              <a:t> </a:t>
            </a:r>
          </a:p>
        </p:txBody>
      </p:sp>
      <p:graphicFrame>
        <p:nvGraphicFramePr>
          <p:cNvPr id="6" name="Table 5">
            <a:extLst>
              <a:ext uri="{FF2B5EF4-FFF2-40B4-BE49-F238E27FC236}">
                <a16:creationId xmlns:a16="http://schemas.microsoft.com/office/drawing/2014/main" id="{9AD4E5E4-DA33-4858-9A1C-B9C5B4BB0523}"/>
              </a:ext>
            </a:extLst>
          </p:cNvPr>
          <p:cNvGraphicFramePr>
            <a:graphicFrameLocks noGrp="1"/>
          </p:cNvGraphicFramePr>
          <p:nvPr>
            <p:extLst>
              <p:ext uri="{D42A27DB-BD31-4B8C-83A1-F6EECF244321}">
                <p14:modId xmlns:p14="http://schemas.microsoft.com/office/powerpoint/2010/main" val="3497136665"/>
              </p:ext>
            </p:extLst>
          </p:nvPr>
        </p:nvGraphicFramePr>
        <p:xfrm>
          <a:off x="420914" y="5921375"/>
          <a:ext cx="4355481" cy="800100"/>
        </p:xfrm>
        <a:graphic>
          <a:graphicData uri="http://schemas.openxmlformats.org/drawingml/2006/table">
            <a:tbl>
              <a:tblPr firstRow="1"/>
              <a:tblGrid>
                <a:gridCol w="203807">
                  <a:extLst>
                    <a:ext uri="{9D8B030D-6E8A-4147-A177-3AD203B41FA5}">
                      <a16:colId xmlns:a16="http://schemas.microsoft.com/office/drawing/2014/main" val="3978457557"/>
                    </a:ext>
                  </a:extLst>
                </a:gridCol>
                <a:gridCol w="4151674">
                  <a:extLst>
                    <a:ext uri="{9D8B030D-6E8A-4147-A177-3AD203B41FA5}">
                      <a16:colId xmlns:a16="http://schemas.microsoft.com/office/drawing/2014/main" val="3272340738"/>
                    </a:ext>
                  </a:extLst>
                </a:gridCol>
              </a:tblGrid>
              <a:tr h="139140">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Go-Live, small issues unresolved, doesn't impact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9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Tree>
    <p:extLst>
      <p:ext uri="{BB962C8B-B14F-4D97-AF65-F5344CB8AC3E}">
        <p14:creationId xmlns:p14="http://schemas.microsoft.com/office/powerpoint/2010/main" val="206152390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5167" y="81108"/>
            <a:ext cx="7867453" cy="614320"/>
          </a:xfrm>
        </p:spPr>
        <p:txBody>
          <a:bodyPr/>
          <a:lstStyle/>
          <a:p>
            <a:pPr algn="ctr"/>
            <a:r>
              <a:rPr lang="en-US" sz="3200" dirty="0">
                <a:solidFill>
                  <a:srgbClr val="000000"/>
                </a:solidFill>
              </a:rPr>
              <a:t>Cascadia COLLEGE READINESS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26389883"/>
              </p:ext>
            </p:extLst>
          </p:nvPr>
        </p:nvGraphicFramePr>
        <p:xfrm>
          <a:off x="527125" y="695428"/>
          <a:ext cx="8197326" cy="5042376"/>
        </p:xfrm>
        <a:graphic>
          <a:graphicData uri="http://schemas.openxmlformats.org/drawingml/2006/table">
            <a:tbl>
              <a:tblPr firstRow="1" firstCol="1"/>
              <a:tblGrid>
                <a:gridCol w="2623144">
                  <a:extLst>
                    <a:ext uri="{9D8B030D-6E8A-4147-A177-3AD203B41FA5}">
                      <a16:colId xmlns:a16="http://schemas.microsoft.com/office/drawing/2014/main" val="1719524338"/>
                    </a:ext>
                  </a:extLst>
                </a:gridCol>
                <a:gridCol w="1873673">
                  <a:extLst>
                    <a:ext uri="{9D8B030D-6E8A-4147-A177-3AD203B41FA5}">
                      <a16:colId xmlns:a16="http://schemas.microsoft.com/office/drawing/2014/main" val="3354666195"/>
                    </a:ext>
                  </a:extLst>
                </a:gridCol>
                <a:gridCol w="1902386">
                  <a:extLst>
                    <a:ext uri="{9D8B030D-6E8A-4147-A177-3AD203B41FA5}">
                      <a16:colId xmlns:a16="http://schemas.microsoft.com/office/drawing/2014/main" val="4253395325"/>
                    </a:ext>
                  </a:extLst>
                </a:gridCol>
                <a:gridCol w="1798123">
                  <a:extLst>
                    <a:ext uri="{9D8B030D-6E8A-4147-A177-3AD203B41FA5}">
                      <a16:colId xmlns:a16="http://schemas.microsoft.com/office/drawing/2014/main" val="2219408062"/>
                    </a:ext>
                  </a:extLst>
                </a:gridCol>
              </a:tblGrid>
              <a:tr h="1191226">
                <a:tc>
                  <a:txBody>
                    <a:bodyPr/>
                    <a:lstStyle/>
                    <a:p>
                      <a:pPr marL="0" indent="115888" rtl="0" fontAlgn="b"/>
                      <a:r>
                        <a:rPr lang="en-US" b="0" dirty="0">
                          <a:solidFill>
                            <a:srgbClr val="000000"/>
                          </a:solidFill>
                          <a:effectLst/>
                          <a:latin typeface="+mj-lt"/>
                        </a:rPr>
                        <a:t>College Overview</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b="0" dirty="0">
                          <a:solidFill>
                            <a:srgbClr val="000000"/>
                          </a:solidFill>
                          <a:effectLst/>
                          <a:latin typeface="+mj-lt"/>
                        </a:rPr>
                        <a:t>Current</a:t>
                      </a:r>
                      <a:r>
                        <a:rPr lang="en-US" b="0" baseline="0" dirty="0">
                          <a:solidFill>
                            <a:srgbClr val="000000"/>
                          </a:solidFill>
                          <a:effectLst/>
                          <a:latin typeface="+mj-lt"/>
                        </a:rPr>
                        <a:t> </a:t>
                      </a:r>
                      <a:r>
                        <a:rPr lang="en-US" b="0" dirty="0">
                          <a:solidFill>
                            <a:srgbClr val="000000"/>
                          </a:solidFill>
                          <a:effectLst/>
                          <a:latin typeface="+mj-lt"/>
                        </a:rPr>
                        <a:t>Completion of Readiness </a:t>
                      </a:r>
                      <a:br>
                        <a:rPr lang="en-US" b="0" dirty="0">
                          <a:solidFill>
                            <a:srgbClr val="000000"/>
                          </a:solidFill>
                          <a:effectLst/>
                          <a:latin typeface="+mj-lt"/>
                        </a:rPr>
                      </a:br>
                      <a:r>
                        <a:rPr lang="en-US" b="0" dirty="0">
                          <a:solidFill>
                            <a:srgbClr val="000000"/>
                          </a:solidFill>
                          <a:effectLst/>
                          <a:latin typeface="+mj-lt"/>
                        </a:rPr>
                        <a:t>Criteria </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0" dirty="0">
                          <a:solidFill>
                            <a:srgbClr val="000000"/>
                          </a:solidFill>
                          <a:effectLst/>
                          <a:latin typeface="+mj-lt"/>
                        </a:rPr>
                        <a:t>Current Go/No-Go Status</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rtl="0" fontAlgn="b"/>
                      <a:r>
                        <a:rPr lang="en-US" b="0" dirty="0">
                          <a:solidFill>
                            <a:srgbClr val="000000"/>
                          </a:solidFill>
                          <a:effectLst/>
                          <a:latin typeface="+mj-lt"/>
                        </a:rPr>
                        <a:t>Estimated</a:t>
                      </a:r>
                      <a:r>
                        <a:rPr lang="en-US" b="0" baseline="0" dirty="0">
                          <a:solidFill>
                            <a:srgbClr val="000000"/>
                          </a:solidFill>
                          <a:effectLst/>
                          <a:latin typeface="+mj-lt"/>
                        </a:rPr>
                        <a:t> Go/No-Go Status at Go Live </a:t>
                      </a:r>
                      <a:endParaRPr lang="en-US" b="0" dirty="0">
                        <a:solidFill>
                          <a:srgbClr val="000000"/>
                        </a:solidFill>
                        <a:effectLst/>
                        <a:latin typeface="+mj-lt"/>
                      </a:endParaRP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054134709"/>
                  </a:ext>
                </a:extLst>
              </a:tr>
              <a:tr h="512301">
                <a:tc>
                  <a:txBody>
                    <a:bodyPr/>
                    <a:lstStyle/>
                    <a:p>
                      <a:pPr marL="0" indent="115888" algn="l" rtl="0" fontAlgn="ctr"/>
                      <a:r>
                        <a:rPr lang="en-US" sz="2000" b="0" dirty="0">
                          <a:solidFill>
                            <a:srgbClr val="000000"/>
                          </a:solidFill>
                          <a:effectLst/>
                          <a:latin typeface="+mj-lt"/>
                        </a:rPr>
                        <a:t>Data</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sz="2000" b="0" dirty="0">
                          <a:solidFill>
                            <a:srgbClr val="000000"/>
                          </a:solidFill>
                          <a:effectLst/>
                          <a:latin typeface="+mj-lt"/>
                          <a:cs typeface="Arial" panose="020B0604020202020204" pitchFamily="34" charset="0"/>
                        </a:rPr>
                        <a:t>3 of 3</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b"/>
                      <a:endParaRPr lang="en-US" sz="2000" b="1" dirty="0">
                        <a:solidFill>
                          <a:srgbClr val="000000"/>
                        </a:solidFill>
                        <a:effectLst/>
                        <a:latin typeface="+mn-lt"/>
                        <a:cs typeface="Arial" panose="020B0604020202020204" pitchFamily="34" charset="0"/>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rtl="0" fontAlgn="b"/>
                      <a:endParaRPr lang="en-US" sz="2000" b="1" dirty="0">
                        <a:solidFill>
                          <a:srgbClr val="000000"/>
                        </a:solidFill>
                        <a:effectLst/>
                        <a:latin typeface="+mn-lt"/>
                        <a:cs typeface="Arial" panose="020B0604020202020204" pitchFamily="34" charset="0"/>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573791922"/>
                  </a:ext>
                </a:extLst>
              </a:tr>
              <a:tr h="563137">
                <a:tc>
                  <a:txBody>
                    <a:bodyPr/>
                    <a:lstStyle/>
                    <a:p>
                      <a:pPr marL="0" indent="115888" algn="l" rtl="0" fontAlgn="ctr"/>
                      <a:r>
                        <a:rPr lang="en-US" sz="2000" b="0" dirty="0">
                          <a:solidFill>
                            <a:srgbClr val="000000"/>
                          </a:solidFill>
                          <a:effectLst/>
                          <a:latin typeface="+mj-lt"/>
                        </a:rPr>
                        <a:t>Security</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sz="2000" b="0" dirty="0">
                          <a:solidFill>
                            <a:srgbClr val="000000"/>
                          </a:solidFill>
                          <a:effectLst/>
                          <a:latin typeface="+mj-lt"/>
                          <a:cs typeface="Arial" panose="020B0604020202020204" pitchFamily="34" charset="0"/>
                        </a:rPr>
                        <a:t>2 of 3</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b="1" kern="1200" dirty="0">
                          <a:solidFill>
                            <a:srgbClr val="FFFF00"/>
                          </a:solidFill>
                          <a:effectLst/>
                          <a:latin typeface="+mn-lt"/>
                          <a:ea typeface="+mn-ea"/>
                          <a:cs typeface="+mn-cs"/>
                        </a:rPr>
                        <a:t>Y</a:t>
                      </a: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b"/>
                      <a:endParaRPr lang="en-US" sz="2000" b="1" dirty="0">
                        <a:solidFill>
                          <a:srgbClr val="000000"/>
                        </a:solidFill>
                        <a:effectLst/>
                        <a:latin typeface="+mn-lt"/>
                        <a:cs typeface="Arial" panose="020B0604020202020204" pitchFamily="34" charset="0"/>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4112853875"/>
                  </a:ext>
                </a:extLst>
              </a:tr>
              <a:tr h="563137">
                <a:tc>
                  <a:txBody>
                    <a:bodyPr/>
                    <a:lstStyle/>
                    <a:p>
                      <a:pPr marL="0" indent="115888" algn="l" rtl="0" fontAlgn="ctr"/>
                      <a:r>
                        <a:rPr lang="en-US" sz="2000" b="0" dirty="0">
                          <a:solidFill>
                            <a:srgbClr val="000000"/>
                          </a:solidFill>
                          <a:effectLst/>
                          <a:latin typeface="+mj-lt"/>
                        </a:rPr>
                        <a:t>Testing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sz="2000" b="0" dirty="0">
                          <a:solidFill>
                            <a:srgbClr val="000000"/>
                          </a:solidFill>
                          <a:effectLst/>
                          <a:latin typeface="+mj-lt"/>
                          <a:cs typeface="Arial" panose="020B0604020202020204" pitchFamily="34" charset="0"/>
                        </a:rPr>
                        <a:t>4 of 6</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b"/>
                      <a:endParaRPr lang="en-US" sz="2000" b="1" dirty="0">
                        <a:solidFill>
                          <a:srgbClr val="000000"/>
                        </a:solidFill>
                        <a:effectLst/>
                        <a:latin typeface="+mn-lt"/>
                        <a:cs typeface="Arial" panose="020B0604020202020204" pitchFamily="34" charset="0"/>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b"/>
                      <a:endParaRPr lang="en-US" sz="2000" b="1" dirty="0">
                        <a:solidFill>
                          <a:srgbClr val="000000"/>
                        </a:solidFill>
                        <a:effectLst/>
                        <a:latin typeface="+mn-lt"/>
                        <a:cs typeface="Arial" panose="020B0604020202020204" pitchFamily="34" charset="0"/>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322822287"/>
                  </a:ext>
                </a:extLst>
              </a:tr>
              <a:tr h="563137">
                <a:tc>
                  <a:txBody>
                    <a:bodyPr/>
                    <a:lstStyle/>
                    <a:p>
                      <a:pPr marL="0" indent="115888" algn="l" rtl="0" fontAlgn="ctr"/>
                      <a:r>
                        <a:rPr lang="en-US" sz="2000" b="0" dirty="0">
                          <a:solidFill>
                            <a:srgbClr val="000000"/>
                          </a:solidFill>
                          <a:effectLst/>
                          <a:latin typeface="+mj-lt"/>
                        </a:rPr>
                        <a:t>Training</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sz="2000" b="0" dirty="0">
                          <a:solidFill>
                            <a:srgbClr val="000000"/>
                          </a:solidFill>
                          <a:effectLst/>
                          <a:latin typeface="+mj-lt"/>
                          <a:cs typeface="Arial" panose="020B0604020202020204" pitchFamily="34" charset="0"/>
                        </a:rPr>
                        <a:t>3 of 5</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b"/>
                      <a:endParaRPr lang="en-US" sz="2000" b="1" dirty="0">
                        <a:solidFill>
                          <a:srgbClr val="000000"/>
                        </a:solidFill>
                        <a:effectLst/>
                        <a:latin typeface="+mn-lt"/>
                        <a:cs typeface="Arial" panose="020B0604020202020204" pitchFamily="34" charset="0"/>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b"/>
                      <a:endParaRPr lang="en-US" sz="2000" b="1" dirty="0">
                        <a:solidFill>
                          <a:srgbClr val="000000"/>
                        </a:solidFill>
                        <a:effectLst/>
                        <a:latin typeface="+mn-lt"/>
                        <a:cs typeface="Arial" panose="020B0604020202020204" pitchFamily="34" charset="0"/>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77471429"/>
                  </a:ext>
                </a:extLst>
              </a:tr>
              <a:tr h="544388">
                <a:tc>
                  <a:txBody>
                    <a:bodyPr/>
                    <a:lstStyle/>
                    <a:p>
                      <a:pPr marL="0" indent="115888" algn="l" rtl="0" fontAlgn="ctr"/>
                      <a:r>
                        <a:rPr lang="en-US" sz="2000" b="0" dirty="0">
                          <a:solidFill>
                            <a:srgbClr val="000000"/>
                          </a:solidFill>
                          <a:effectLst/>
                          <a:latin typeface="+mj-lt"/>
                        </a:rPr>
                        <a:t>College Support Plan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sz="2000" b="0" dirty="0">
                          <a:solidFill>
                            <a:srgbClr val="000000"/>
                          </a:solidFill>
                          <a:effectLst/>
                          <a:latin typeface="+mj-lt"/>
                          <a:cs typeface="Arial" panose="020B0604020202020204" pitchFamily="34" charset="0"/>
                        </a:rPr>
                        <a:t>4 of 4</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b"/>
                      <a:endParaRPr lang="en-US" sz="2000" b="1" dirty="0">
                        <a:solidFill>
                          <a:srgbClr val="000000"/>
                        </a:solidFill>
                        <a:effectLst/>
                        <a:latin typeface="+mn-lt"/>
                        <a:cs typeface="Arial" panose="020B0604020202020204" pitchFamily="34" charset="0"/>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rtl="0" fontAlgn="b"/>
                      <a:endParaRPr lang="en-US" sz="2000" b="1" dirty="0">
                        <a:solidFill>
                          <a:srgbClr val="000000"/>
                        </a:solidFill>
                        <a:effectLst/>
                        <a:latin typeface="+mn-lt"/>
                        <a:cs typeface="Arial" panose="020B0604020202020204" pitchFamily="34" charset="0"/>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146931779"/>
                  </a:ext>
                </a:extLst>
              </a:tr>
              <a:tr h="563137">
                <a:tc>
                  <a:txBody>
                    <a:bodyPr/>
                    <a:lstStyle/>
                    <a:p>
                      <a:pPr marL="0" indent="115888" algn="l" rtl="0" fontAlgn="ctr"/>
                      <a:r>
                        <a:rPr lang="en-US" sz="2000" b="0" dirty="0">
                          <a:solidFill>
                            <a:srgbClr val="000000"/>
                          </a:solidFill>
                          <a:effectLst/>
                          <a:latin typeface="+mj-lt"/>
                        </a:rPr>
                        <a:t>Transition</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b"/>
                      <a:r>
                        <a:rPr lang="en-US" sz="2000" b="0" dirty="0">
                          <a:solidFill>
                            <a:srgbClr val="000000"/>
                          </a:solidFill>
                          <a:effectLst/>
                          <a:latin typeface="+mj-lt"/>
                          <a:cs typeface="Arial" panose="020B0604020202020204" pitchFamily="34" charset="0"/>
                        </a:rPr>
                        <a:t>11 of 12</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rtl="0" fontAlgn="b"/>
                      <a:endParaRPr lang="en-US" sz="2000" b="1" dirty="0">
                        <a:solidFill>
                          <a:srgbClr val="000000"/>
                        </a:solidFill>
                        <a:effectLst/>
                        <a:latin typeface="+mn-lt"/>
                        <a:cs typeface="Arial" panose="020B0604020202020204" pitchFamily="34" charset="0"/>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b"/>
                      <a:endParaRPr lang="en-US" sz="2000" b="1" dirty="0">
                        <a:solidFill>
                          <a:srgbClr val="000000"/>
                        </a:solidFill>
                        <a:effectLst/>
                        <a:latin typeface="+mn-lt"/>
                        <a:cs typeface="Arial" panose="020B0604020202020204" pitchFamily="34" charset="0"/>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480800126"/>
                  </a:ext>
                </a:extLst>
              </a:tr>
              <a:tr h="541913">
                <a:tc>
                  <a:txBody>
                    <a:bodyPr/>
                    <a:lstStyle/>
                    <a:p>
                      <a:pPr marL="0" indent="115888" algn="l" rtl="0" fontAlgn="ctr"/>
                      <a:r>
                        <a:rPr lang="en-US" sz="2000" b="0" dirty="0">
                          <a:solidFill>
                            <a:srgbClr val="000000"/>
                          </a:solidFill>
                          <a:effectLst/>
                          <a:latin typeface="+mj-lt"/>
                        </a:rPr>
                        <a:t>Comms &amp; OCM</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algn="ctr" rtl="0" fontAlgn="b"/>
                      <a:r>
                        <a:rPr lang="en-US" sz="2000" b="0" dirty="0">
                          <a:solidFill>
                            <a:srgbClr val="000000"/>
                          </a:solidFill>
                          <a:effectLst/>
                          <a:latin typeface="+mj-lt"/>
                          <a:cs typeface="Arial" panose="020B0604020202020204" pitchFamily="34" charset="0"/>
                        </a:rPr>
                        <a:t>6 of 6</a:t>
                      </a:r>
                    </a:p>
                  </a:txBody>
                  <a:tcPr marL="22860" marR="22860" marT="15240" marB="1524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F3F3"/>
                    </a:solidFill>
                  </a:tcPr>
                </a:tc>
                <a:tc>
                  <a:txBody>
                    <a:bodyPr/>
                    <a:lstStyle/>
                    <a:p>
                      <a:pPr rtl="0" fontAlgn="b"/>
                      <a:endParaRPr lang="en-US" sz="2000" b="1" dirty="0">
                        <a:solidFill>
                          <a:srgbClr val="000000"/>
                        </a:solidFill>
                        <a:effectLst/>
                        <a:latin typeface="+mn-lt"/>
                        <a:cs typeface="Arial" panose="020B0604020202020204" pitchFamily="34" charset="0"/>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rtl="0" fontAlgn="b"/>
                      <a:endParaRPr lang="en-US" sz="2000" b="1" dirty="0">
                        <a:solidFill>
                          <a:srgbClr val="000000"/>
                        </a:solidFill>
                        <a:effectLst/>
                        <a:latin typeface="+mn-lt"/>
                        <a:cs typeface="Arial" panose="020B0604020202020204" pitchFamily="34" charset="0"/>
                      </a:endParaRPr>
                    </a:p>
                  </a:txBody>
                  <a:tcPr marL="22860" marR="22860" marT="15240" marB="1524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3574805109"/>
                  </a:ext>
                </a:extLst>
              </a:tr>
            </a:tbl>
          </a:graphicData>
        </a:graphic>
      </p:graphicFrame>
      <p:graphicFrame>
        <p:nvGraphicFramePr>
          <p:cNvPr id="8" name="Table 7">
            <a:extLst>
              <a:ext uri="{FF2B5EF4-FFF2-40B4-BE49-F238E27FC236}">
                <a16:creationId xmlns:a16="http://schemas.microsoft.com/office/drawing/2014/main" id="{39B6C7E9-2157-4ECE-BA11-C1CEC939295C}"/>
              </a:ext>
            </a:extLst>
          </p:cNvPr>
          <p:cNvGraphicFramePr>
            <a:graphicFrameLocks noGrp="1"/>
          </p:cNvGraphicFramePr>
          <p:nvPr>
            <p:extLst>
              <p:ext uri="{D42A27DB-BD31-4B8C-83A1-F6EECF244321}">
                <p14:modId xmlns:p14="http://schemas.microsoft.com/office/powerpoint/2010/main" val="423229319"/>
              </p:ext>
            </p:extLst>
          </p:nvPr>
        </p:nvGraphicFramePr>
        <p:xfrm>
          <a:off x="527125" y="6001604"/>
          <a:ext cx="4827616" cy="701040"/>
        </p:xfrm>
        <a:graphic>
          <a:graphicData uri="http://schemas.openxmlformats.org/drawingml/2006/table">
            <a:tbl>
              <a:tblPr/>
              <a:tblGrid>
                <a:gridCol w="225899">
                  <a:extLst>
                    <a:ext uri="{9D8B030D-6E8A-4147-A177-3AD203B41FA5}">
                      <a16:colId xmlns:a16="http://schemas.microsoft.com/office/drawing/2014/main" val="3978457557"/>
                    </a:ext>
                  </a:extLst>
                </a:gridCol>
                <a:gridCol w="4601717">
                  <a:extLst>
                    <a:ext uri="{9D8B030D-6E8A-4147-A177-3AD203B41FA5}">
                      <a16:colId xmlns:a16="http://schemas.microsoft.com/office/drawing/2014/main" val="3272340738"/>
                    </a:ext>
                  </a:extLst>
                </a:gridCol>
              </a:tblGrid>
              <a:tr h="79988">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0000"/>
                    </a:solidFill>
                  </a:tcPr>
                </a:tc>
                <a:tc>
                  <a:txBody>
                    <a:bodyPr/>
                    <a:lstStyle/>
                    <a:p>
                      <a:r>
                        <a:rPr lang="en-US" sz="900" b="1" dirty="0">
                          <a:solidFill>
                            <a:srgbClr val="000000"/>
                          </a:solidFill>
                          <a:effectLst/>
                          <a:latin typeface="Arial" panose="020B0604020202020204" pitchFamily="34" charset="0"/>
                        </a:rPr>
                        <a:t>RED</a:t>
                      </a:r>
                      <a:r>
                        <a:rPr lang="en-US" sz="900" dirty="0">
                          <a:solidFill>
                            <a:srgbClr val="000000"/>
                          </a:solidFill>
                          <a:effectLst/>
                          <a:latin typeface="Arial" panose="020B0604020202020204" pitchFamily="34" charset="0"/>
                        </a:rPr>
                        <a:t> - Critical system or organization issue, no mitigation available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43793342"/>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9900"/>
                    </a:solidFill>
                  </a:tcPr>
                </a:tc>
                <a:tc>
                  <a:txBody>
                    <a:bodyPr/>
                    <a:lstStyle/>
                    <a:p>
                      <a:r>
                        <a:rPr lang="en-US" sz="900" b="1" dirty="0">
                          <a:solidFill>
                            <a:srgbClr val="000000"/>
                          </a:solidFill>
                          <a:effectLst/>
                          <a:latin typeface="Arial" panose="020B0604020202020204" pitchFamily="34" charset="0"/>
                        </a:rPr>
                        <a:t>ORANGE</a:t>
                      </a:r>
                      <a:r>
                        <a:rPr lang="en-US" sz="900" dirty="0">
                          <a:solidFill>
                            <a:srgbClr val="000000"/>
                          </a:solidFill>
                          <a:effectLst/>
                          <a:latin typeface="Arial" panose="020B0604020202020204" pitchFamily="34" charset="0"/>
                        </a:rPr>
                        <a:t> - System or organizational issue with workaround (mitigation plan)</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9087311"/>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lang="en-US" sz="900" b="1" dirty="0">
                          <a:solidFill>
                            <a:srgbClr val="000000"/>
                          </a:solidFill>
                          <a:effectLst/>
                          <a:latin typeface="Arial" panose="020B0604020202020204" pitchFamily="34" charset="0"/>
                        </a:rPr>
                        <a:t>YELLOW</a:t>
                      </a:r>
                      <a:r>
                        <a:rPr lang="en-US" sz="900" dirty="0">
                          <a:solidFill>
                            <a:srgbClr val="000000"/>
                          </a:solidFill>
                          <a:effectLst/>
                          <a:latin typeface="Arial" panose="020B0604020202020204" pitchFamily="34" charset="0"/>
                        </a:rPr>
                        <a:t> - Somewhat ready for Go-Live, small issues unresolved, doesn't impact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2373392"/>
                  </a:ext>
                </a:extLst>
              </a:tr>
              <a:tr h="167899">
                <a:tc>
                  <a:txBody>
                    <a:bodyPr/>
                    <a:lstStyle/>
                    <a:p>
                      <a:endParaRPr lang="en-US" sz="900" dirty="0">
                        <a:effectLst/>
                      </a:endParaRPr>
                    </a:p>
                  </a:txBody>
                  <a:tcPr marL="28575" marR="28575" marT="19050" marB="190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99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solidFill>
                            <a:srgbClr val="000000"/>
                          </a:solidFill>
                          <a:effectLst/>
                          <a:latin typeface="Arial" panose="020B0604020202020204" pitchFamily="34" charset="0"/>
                        </a:rPr>
                        <a:t>GREEN</a:t>
                      </a:r>
                      <a:r>
                        <a:rPr lang="en-US" sz="900" dirty="0">
                          <a:solidFill>
                            <a:srgbClr val="000000"/>
                          </a:solidFill>
                          <a:effectLst/>
                          <a:latin typeface="Arial" panose="020B0604020202020204" pitchFamily="34" charset="0"/>
                        </a:rPr>
                        <a:t> - Ready for Go-Live</a:t>
                      </a:r>
                      <a:endParaRPr lang="en-US" sz="900" dirty="0">
                        <a:effectLst/>
                        <a:latin typeface="Times New Roman" panose="02020603050405020304" pitchFamily="18" charset="0"/>
                      </a:endParaRPr>
                    </a:p>
                  </a:txBody>
                  <a:tcPr marL="18288"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8053191"/>
                  </a:ext>
                </a:extLst>
              </a:tr>
            </a:tbl>
          </a:graphicData>
        </a:graphic>
      </p:graphicFrame>
      <p:sp>
        <p:nvSpPr>
          <p:cNvPr id="2" name="Slide Number Placeholder 1">
            <a:extLst>
              <a:ext uri="{FF2B5EF4-FFF2-40B4-BE49-F238E27FC236}">
                <a16:creationId xmlns:a16="http://schemas.microsoft.com/office/drawing/2014/main" id="{86DFC77B-4F48-4826-A2FB-40D477FBF12D}"/>
              </a:ext>
            </a:extLst>
          </p:cNvPr>
          <p:cNvSpPr>
            <a:spLocks noGrp="1"/>
          </p:cNvSpPr>
          <p:nvPr>
            <p:ph type="sldNum" sz="quarter" idx="12"/>
          </p:nvPr>
        </p:nvSpPr>
        <p:spPr/>
        <p:txBody>
          <a:bodyPr/>
          <a:lstStyle/>
          <a:p>
            <a:pPr>
              <a:defRPr/>
            </a:pPr>
            <a:fld id="{A0548EF2-EA9B-4634-B53D-DC4EC5D1B8C0}" type="slidenum">
              <a:rPr lang="en-US" altLang="en-US" smtClean="0"/>
              <a:pPr>
                <a:defRPr/>
              </a:pPr>
              <a:t>7</a:t>
            </a:fld>
            <a:endParaRPr lang="en-US" altLang="en-US" dirty="0"/>
          </a:p>
        </p:txBody>
      </p:sp>
    </p:spTree>
    <p:extLst>
      <p:ext uri="{BB962C8B-B14F-4D97-AF65-F5344CB8AC3E}">
        <p14:creationId xmlns:p14="http://schemas.microsoft.com/office/powerpoint/2010/main" val="3345134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5180967"/>
              </p:ext>
            </p:extLst>
          </p:nvPr>
        </p:nvGraphicFramePr>
        <p:xfrm>
          <a:off x="283249" y="444490"/>
          <a:ext cx="8577501" cy="6276985"/>
        </p:xfrm>
        <a:graphic>
          <a:graphicData uri="http://schemas.openxmlformats.org/drawingml/2006/table">
            <a:tbl>
              <a:tblPr firstRow="1" firstCol="1"/>
              <a:tblGrid>
                <a:gridCol w="794460">
                  <a:extLst>
                    <a:ext uri="{9D8B030D-6E8A-4147-A177-3AD203B41FA5}">
                      <a16:colId xmlns:a16="http://schemas.microsoft.com/office/drawing/2014/main" val="285129070"/>
                    </a:ext>
                  </a:extLst>
                </a:gridCol>
                <a:gridCol w="4753896">
                  <a:extLst>
                    <a:ext uri="{9D8B030D-6E8A-4147-A177-3AD203B41FA5}">
                      <a16:colId xmlns:a16="http://schemas.microsoft.com/office/drawing/2014/main" val="1255582063"/>
                    </a:ext>
                  </a:extLst>
                </a:gridCol>
                <a:gridCol w="3029145">
                  <a:extLst>
                    <a:ext uri="{9D8B030D-6E8A-4147-A177-3AD203B41FA5}">
                      <a16:colId xmlns:a16="http://schemas.microsoft.com/office/drawing/2014/main" val="615183373"/>
                    </a:ext>
                  </a:extLst>
                </a:gridCol>
              </a:tblGrid>
              <a:tr h="291521">
                <a:tc>
                  <a:txBody>
                    <a:bodyPr/>
                    <a:lstStyle/>
                    <a:p>
                      <a:pPr rtl="0" fontAlgn="b"/>
                      <a:r>
                        <a:rPr lang="en-US" sz="1100" b="0" dirty="0">
                          <a:solidFill>
                            <a:srgbClr val="000000"/>
                          </a:solidFill>
                          <a:effectLst/>
                          <a:latin typeface="+mj-lt"/>
                        </a:rPr>
                        <a:t>CATEGORY </a:t>
                      </a:r>
                    </a:p>
                  </a:txBody>
                  <a:tcPr marL="36576" marR="4992" marT="3328" marB="3328" anchor="ctr">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tc>
                  <a:txBody>
                    <a:bodyPr/>
                    <a:lstStyle/>
                    <a:p>
                      <a:pPr rtl="0" fontAlgn="b"/>
                      <a:r>
                        <a:rPr lang="en-US" sz="1100" b="0" dirty="0">
                          <a:solidFill>
                            <a:srgbClr val="000000"/>
                          </a:solidFill>
                          <a:effectLst/>
                          <a:latin typeface="+mj-lt"/>
                        </a:rPr>
                        <a:t>COMMENTS</a:t>
                      </a:r>
                    </a:p>
                  </a:txBody>
                  <a:tcPr marL="36576" marR="4992" marT="3328" marB="3328" anchor="ctr">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tc>
                  <a:txBody>
                    <a:bodyPr/>
                    <a:lstStyle/>
                    <a:p>
                      <a:pPr rtl="0" fontAlgn="b"/>
                      <a:r>
                        <a:rPr lang="en-US" sz="1100" b="0" dirty="0">
                          <a:solidFill>
                            <a:srgbClr val="000000"/>
                          </a:solidFill>
                          <a:effectLst/>
                          <a:latin typeface="+mj-lt"/>
                        </a:rPr>
                        <a:t>MITIGATION PLAN </a:t>
                      </a:r>
                    </a:p>
                  </a:txBody>
                  <a:tcPr marL="36576" marR="4992" marT="3328" marB="3328" anchor="ctr">
                    <a:lnL>
                      <a:noFill/>
                    </a:lnL>
                    <a:lnR>
                      <a:noFill/>
                    </a:lnR>
                    <a:lnT>
                      <a:noFill/>
                    </a:lnT>
                    <a:lnB w="15240" cap="flat" cmpd="sng" algn="ctr">
                      <a:solidFill>
                        <a:srgbClr val="D9D9D9"/>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488334798"/>
                  </a:ext>
                </a:extLst>
              </a:tr>
              <a:tr h="658327">
                <a:tc>
                  <a:txBody>
                    <a:bodyPr/>
                    <a:lstStyle/>
                    <a:p>
                      <a:pPr rtl="0" fontAlgn="ctr"/>
                      <a:r>
                        <a:rPr lang="en-US" sz="1100" b="0" dirty="0">
                          <a:solidFill>
                            <a:srgbClr val="000000"/>
                          </a:solidFill>
                          <a:effectLst/>
                          <a:latin typeface="+mj-lt"/>
                          <a:cs typeface="Arial" panose="020B0604020202020204" pitchFamily="34" charset="0"/>
                        </a:rPr>
                        <a:t>Data</a:t>
                      </a:r>
                    </a:p>
                    <a:p>
                      <a:pPr rtl="0" fontAlgn="ctr"/>
                      <a:endParaRPr lang="en-US" sz="1100" b="0" dirty="0">
                        <a:solidFill>
                          <a:srgbClr val="000000"/>
                        </a:solidFill>
                        <a:effectLst/>
                        <a:latin typeface="+mj-lt"/>
                        <a:cs typeface="Arial" panose="020B0604020202020204" pitchFamily="34" charset="0"/>
                      </a:endParaRPr>
                    </a:p>
                    <a:p>
                      <a:pPr rtl="0" fontAlgn="ctr"/>
                      <a:endParaRPr lang="en-US" sz="1100" b="0" dirty="0">
                        <a:solidFill>
                          <a:srgbClr val="000000"/>
                        </a:solidFill>
                        <a:effectLst/>
                        <a:latin typeface="+mj-lt"/>
                        <a:cs typeface="Arial" panose="020B0604020202020204" pitchFamily="34" charset="0"/>
                      </a:endParaRPr>
                    </a:p>
                    <a:p>
                      <a:pPr rtl="0" fontAlgn="ctr"/>
                      <a:endParaRPr lang="en-US" sz="1100" b="0" dirty="0">
                        <a:solidFill>
                          <a:srgbClr val="000000"/>
                        </a:solidFill>
                        <a:effectLst/>
                        <a:latin typeface="+mj-lt"/>
                        <a:cs typeface="Arial" panose="020B0604020202020204" pitchFamily="34" charset="0"/>
                      </a:endParaRPr>
                    </a:p>
                  </a:txBody>
                  <a:tcPr marL="36576" marR="4992" marT="3328" marB="3328">
                    <a:lnL>
                      <a:noFill/>
                    </a:lnL>
                    <a:lnR>
                      <a:noFill/>
                    </a:lnR>
                    <a:lnT w="15240" cap="flat" cmpd="sng" algn="ctr">
                      <a:solidFill>
                        <a:srgbClr val="D9D9D9"/>
                      </a:solidFill>
                      <a:prstDash val="solid"/>
                      <a:round/>
                      <a:headEnd type="none" w="med" len="med"/>
                      <a:tailEnd type="none" w="med" len="med"/>
                    </a:lnT>
                    <a:lnB>
                      <a:noFill/>
                    </a:lnB>
                    <a:solidFill>
                      <a:srgbClr val="F3F3F3"/>
                    </a:solidFill>
                  </a:tcPr>
                </a:tc>
                <a:tc>
                  <a:txBody>
                    <a:bodyPr/>
                    <a:lstStyle/>
                    <a:p>
                      <a:pPr rtl="0" fontAlgn="b"/>
                      <a:r>
                        <a:rPr lang="en-US" sz="1100" b="0" dirty="0">
                          <a:solidFill>
                            <a:srgbClr val="000000"/>
                          </a:solidFill>
                          <a:effectLst/>
                          <a:latin typeface="+mn-lt"/>
                        </a:rPr>
                        <a:t>All pillars are comfortable with the cleanliness of their data, known issues. dataLink is not a reportable for readiness, however. Student EMPLIDs are not available until Sunday, May 10 or Monday, May 11, limiting preparation of student information for UW Bothell. </a:t>
                      </a:r>
                    </a:p>
                  </a:txBody>
                  <a:tcPr marL="36576" marR="22860" marT="15240" marB="15240">
                    <a:lnL>
                      <a:noFill/>
                    </a:lnL>
                    <a:lnR>
                      <a:noFill/>
                    </a:lnR>
                    <a:lnT w="15240" cap="flat" cmpd="sng" algn="ctr">
                      <a:solidFill>
                        <a:srgbClr val="D9D9D9"/>
                      </a:solidFill>
                      <a:prstDash val="solid"/>
                      <a:round/>
                      <a:headEnd type="none" w="med" len="med"/>
                      <a:tailEnd type="none" w="med" len="med"/>
                    </a:lnT>
                    <a:lnB>
                      <a:noFill/>
                    </a:lnB>
                    <a:solidFill>
                      <a:srgbClr val="F3F3F3"/>
                    </a:solidFill>
                  </a:tcPr>
                </a:tc>
                <a:tc>
                  <a:txBody>
                    <a:bodyPr/>
                    <a:lstStyle/>
                    <a:p>
                      <a:pPr rtl="0" fontAlgn="b"/>
                      <a:r>
                        <a:rPr lang="en-US" sz="1100" b="0" dirty="0">
                          <a:solidFill>
                            <a:srgbClr val="000000"/>
                          </a:solidFill>
                          <a:effectLst/>
                          <a:latin typeface="+mn-lt"/>
                        </a:rPr>
                        <a:t>Known data cleanup issues will be addressed after Go-Live. IS coordinating early access to Student EMPLIDs for dataLink.</a:t>
                      </a:r>
                    </a:p>
                    <a:p>
                      <a:pPr rtl="0" fontAlgn="b"/>
                      <a:endParaRPr lang="en-US" sz="1100" b="0" dirty="0">
                        <a:solidFill>
                          <a:srgbClr val="000000"/>
                        </a:solidFill>
                        <a:effectLst/>
                        <a:latin typeface="+mn-lt"/>
                      </a:endParaRPr>
                    </a:p>
                  </a:txBody>
                  <a:tcPr marL="36576" marR="22860" marT="15240" marB="15240">
                    <a:lnL>
                      <a:noFill/>
                    </a:lnL>
                    <a:lnR>
                      <a:noFill/>
                    </a:lnR>
                    <a:lnT w="15240" cap="flat" cmpd="sng" algn="ctr">
                      <a:solidFill>
                        <a:srgbClr val="D9D9D9"/>
                      </a:solidFill>
                      <a:prstDash val="solid"/>
                      <a:round/>
                      <a:headEnd type="none" w="med" len="med"/>
                      <a:tailEnd type="none" w="med" len="med"/>
                    </a:lnT>
                    <a:lnB>
                      <a:noFill/>
                    </a:lnB>
                    <a:solidFill>
                      <a:srgbClr val="F3F3F3"/>
                    </a:solidFill>
                  </a:tcPr>
                </a:tc>
                <a:extLst>
                  <a:ext uri="{0D108BD9-81ED-4DB2-BD59-A6C34878D82A}">
                    <a16:rowId xmlns:a16="http://schemas.microsoft.com/office/drawing/2014/main" val="1887606402"/>
                  </a:ext>
                </a:extLst>
              </a:tr>
              <a:tr h="444594">
                <a:tc>
                  <a:txBody>
                    <a:bodyPr/>
                    <a:lstStyle/>
                    <a:p>
                      <a:pPr rtl="0" fontAlgn="ctr"/>
                      <a:r>
                        <a:rPr lang="en-US" sz="1100" b="0" dirty="0">
                          <a:solidFill>
                            <a:srgbClr val="000000"/>
                          </a:solidFill>
                          <a:effectLst/>
                          <a:latin typeface="+mj-lt"/>
                          <a:cs typeface="Arial" panose="020B0604020202020204" pitchFamily="34" charset="0"/>
                        </a:rPr>
                        <a:t>Security</a:t>
                      </a:r>
                    </a:p>
                    <a:p>
                      <a:pPr rtl="0" fontAlgn="ctr"/>
                      <a:endParaRPr lang="en-US" sz="1100" b="0" dirty="0">
                        <a:solidFill>
                          <a:srgbClr val="000000"/>
                        </a:solidFill>
                        <a:effectLst/>
                        <a:latin typeface="+mj-lt"/>
                        <a:cs typeface="Arial" panose="020B0604020202020204" pitchFamily="34" charset="0"/>
                      </a:endParaRPr>
                    </a:p>
                  </a:txBody>
                  <a:tcPr marL="36576" marR="4992" marT="3328" marB="3328">
                    <a:lnL>
                      <a:noFill/>
                    </a:lnL>
                    <a:lnR>
                      <a:noFill/>
                    </a:lnR>
                    <a:lnT>
                      <a:noFill/>
                    </a:lnT>
                    <a:lnB>
                      <a:noFill/>
                    </a:lnB>
                    <a:solidFill>
                      <a:srgbClr val="FFFFFF"/>
                    </a:solidFill>
                  </a:tcPr>
                </a:tc>
                <a:tc>
                  <a:txBody>
                    <a:bodyPr/>
                    <a:lstStyle/>
                    <a:p>
                      <a:pPr rtl="0" fontAlgn="b"/>
                      <a:r>
                        <a:rPr lang="en-US" sz="1100" b="0" dirty="0">
                          <a:solidFill>
                            <a:srgbClr val="000000"/>
                          </a:solidFill>
                          <a:effectLst/>
                          <a:latin typeface="+mn-lt"/>
                        </a:rPr>
                        <a:t>Security mapping completed, awaiting confirmation of upload from PMO. Employees are accessing SVX, testing security and reporting issues to Triage Team.</a:t>
                      </a:r>
                    </a:p>
                  </a:txBody>
                  <a:tcPr marL="36576" marR="22860" marT="15240" marB="15240">
                    <a:lnL>
                      <a:noFill/>
                    </a:lnL>
                    <a:lnR>
                      <a:noFill/>
                    </a:lnR>
                    <a:lnT>
                      <a:noFill/>
                    </a:lnT>
                    <a:lnB>
                      <a:noFill/>
                    </a:lnB>
                    <a:solidFill>
                      <a:srgbClr val="FFFFFF"/>
                    </a:solidFill>
                  </a:tcPr>
                </a:tc>
                <a:tc>
                  <a:txBody>
                    <a:bodyPr/>
                    <a:lstStyle/>
                    <a:p>
                      <a:pPr rtl="0" fontAlgn="b"/>
                      <a:r>
                        <a:rPr lang="en-US" sz="1100" b="0" dirty="0">
                          <a:solidFill>
                            <a:srgbClr val="000000"/>
                          </a:solidFill>
                          <a:effectLst/>
                          <a:latin typeface="+mn-lt"/>
                        </a:rPr>
                        <a:t>Security Help Desk/Triage Team is trained and in place to support security issues.</a:t>
                      </a:r>
                    </a:p>
                  </a:txBody>
                  <a:tcPr marL="36576" marR="22860" marT="15240" marB="15240">
                    <a:lnL>
                      <a:noFill/>
                    </a:lnL>
                    <a:lnR>
                      <a:noFill/>
                    </a:lnR>
                    <a:lnT>
                      <a:noFill/>
                    </a:lnT>
                    <a:lnB>
                      <a:noFill/>
                    </a:lnB>
                    <a:solidFill>
                      <a:srgbClr val="FFFFFF"/>
                    </a:solidFill>
                  </a:tcPr>
                </a:tc>
                <a:extLst>
                  <a:ext uri="{0D108BD9-81ED-4DB2-BD59-A6C34878D82A}">
                    <a16:rowId xmlns:a16="http://schemas.microsoft.com/office/drawing/2014/main" val="3950610699"/>
                  </a:ext>
                </a:extLst>
              </a:tr>
              <a:tr h="279842">
                <a:tc>
                  <a:txBody>
                    <a:bodyPr/>
                    <a:lstStyle/>
                    <a:p>
                      <a:pPr rtl="0" fontAlgn="ctr"/>
                      <a:r>
                        <a:rPr lang="en-US" sz="1100" b="0" dirty="0">
                          <a:solidFill>
                            <a:srgbClr val="000000"/>
                          </a:solidFill>
                          <a:effectLst/>
                          <a:latin typeface="+mj-lt"/>
                          <a:cs typeface="Arial" panose="020B0604020202020204" pitchFamily="34" charset="0"/>
                        </a:rPr>
                        <a:t>Testing </a:t>
                      </a:r>
                    </a:p>
                    <a:p>
                      <a:pPr rtl="0" fontAlgn="ctr"/>
                      <a:endParaRPr lang="en-US" sz="1100" b="0" dirty="0">
                        <a:solidFill>
                          <a:srgbClr val="000000"/>
                        </a:solidFill>
                        <a:effectLst/>
                        <a:latin typeface="+mj-lt"/>
                        <a:cs typeface="Arial" panose="020B0604020202020204" pitchFamily="34" charset="0"/>
                      </a:endParaRPr>
                    </a:p>
                    <a:p>
                      <a:pPr rtl="0" fontAlgn="ctr"/>
                      <a:endParaRPr lang="en-US" sz="1100" b="0" dirty="0">
                        <a:solidFill>
                          <a:srgbClr val="000000"/>
                        </a:solidFill>
                        <a:effectLst/>
                        <a:latin typeface="+mj-lt"/>
                        <a:cs typeface="Arial" panose="020B0604020202020204" pitchFamily="34" charset="0"/>
                      </a:endParaRPr>
                    </a:p>
                    <a:p>
                      <a:pPr rtl="0" fontAlgn="ctr"/>
                      <a:endParaRPr lang="en-US" sz="1100" b="0" dirty="0">
                        <a:solidFill>
                          <a:srgbClr val="000000"/>
                        </a:solidFill>
                        <a:effectLst/>
                        <a:latin typeface="+mj-lt"/>
                        <a:cs typeface="Arial" panose="020B0604020202020204" pitchFamily="34" charset="0"/>
                      </a:endParaRPr>
                    </a:p>
                  </a:txBody>
                  <a:tcPr marL="36576" marR="4992" marT="3328" marB="3328">
                    <a:lnL>
                      <a:noFill/>
                    </a:lnL>
                    <a:lnR>
                      <a:noFill/>
                    </a:lnR>
                    <a:lnT>
                      <a:noFill/>
                    </a:lnT>
                    <a:lnB>
                      <a:noFill/>
                    </a:lnB>
                    <a:solidFill>
                      <a:srgbClr val="F3F3F3"/>
                    </a:solidFill>
                  </a:tcPr>
                </a:tc>
                <a:tc>
                  <a:txBody>
                    <a:bodyPr/>
                    <a:lstStyle/>
                    <a:p>
                      <a:pPr rtl="0" fontAlgn="b"/>
                      <a:r>
                        <a:rPr lang="en-US" sz="1100" b="0" dirty="0">
                          <a:solidFill>
                            <a:srgbClr val="000000"/>
                          </a:solidFill>
                          <a:effectLst/>
                          <a:latin typeface="+mn-lt"/>
                        </a:rPr>
                        <a:t>UAT Testing complete. Payroll and Financial Aid Parallel Testing complete and signed-off. Completion of SF Parallel Testing delayed due to inability to access E300 environment. </a:t>
                      </a:r>
                    </a:p>
                  </a:txBody>
                  <a:tcPr marL="36576" marR="22860" marT="15240" marB="15240">
                    <a:lnL>
                      <a:noFill/>
                    </a:lnL>
                    <a:lnR>
                      <a:noFill/>
                    </a:lnR>
                    <a:lnT>
                      <a:noFill/>
                    </a:lnT>
                    <a:lnB>
                      <a:noFill/>
                    </a:lnB>
                    <a:solidFill>
                      <a:srgbClr val="F3F3F3"/>
                    </a:solidFill>
                  </a:tcPr>
                </a:tc>
                <a:tc>
                  <a:txBody>
                    <a:bodyPr/>
                    <a:lstStyle/>
                    <a:p>
                      <a:pPr rtl="0" fontAlgn="b"/>
                      <a:r>
                        <a:rPr lang="en-US" sz="1100" b="0" dirty="0">
                          <a:solidFill>
                            <a:srgbClr val="000000"/>
                          </a:solidFill>
                          <a:effectLst/>
                          <a:latin typeface="+mn-lt"/>
                        </a:rPr>
                        <a:t>Complete and sign-off SF Parallel Testing April 17.</a:t>
                      </a:r>
                      <a:endParaRPr lang="en-US" sz="1100" b="0" baseline="0" dirty="0">
                        <a:solidFill>
                          <a:srgbClr val="000000"/>
                        </a:solidFill>
                        <a:effectLst/>
                        <a:latin typeface="+mn-lt"/>
                      </a:endParaRPr>
                    </a:p>
                  </a:txBody>
                  <a:tcPr marL="36576" marR="22860" marT="15240" marB="15240">
                    <a:lnL>
                      <a:noFill/>
                    </a:lnL>
                    <a:lnR>
                      <a:noFill/>
                    </a:lnR>
                    <a:lnT>
                      <a:noFill/>
                    </a:lnT>
                    <a:lnB>
                      <a:noFill/>
                    </a:lnB>
                    <a:solidFill>
                      <a:srgbClr val="F3F3F3"/>
                    </a:solidFill>
                  </a:tcPr>
                </a:tc>
                <a:extLst>
                  <a:ext uri="{0D108BD9-81ED-4DB2-BD59-A6C34878D82A}">
                    <a16:rowId xmlns:a16="http://schemas.microsoft.com/office/drawing/2014/main" val="966612009"/>
                  </a:ext>
                </a:extLst>
              </a:tr>
              <a:tr h="1201444">
                <a:tc>
                  <a:txBody>
                    <a:bodyPr/>
                    <a:lstStyle/>
                    <a:p>
                      <a:pPr rtl="0" fontAlgn="ctr"/>
                      <a:r>
                        <a:rPr lang="en-US" sz="1100" b="0" dirty="0">
                          <a:solidFill>
                            <a:srgbClr val="000000"/>
                          </a:solidFill>
                          <a:effectLst/>
                          <a:latin typeface="+mj-lt"/>
                          <a:cs typeface="Arial" panose="020B0604020202020204" pitchFamily="34" charset="0"/>
                        </a:rPr>
                        <a:t>Training</a:t>
                      </a:r>
                    </a:p>
                    <a:p>
                      <a:pPr rtl="0" fontAlgn="ctr"/>
                      <a:endParaRPr lang="en-US" sz="1100" b="0" dirty="0">
                        <a:solidFill>
                          <a:srgbClr val="000000"/>
                        </a:solidFill>
                        <a:effectLst/>
                        <a:latin typeface="+mj-lt"/>
                        <a:cs typeface="Arial" panose="020B0604020202020204" pitchFamily="34" charset="0"/>
                      </a:endParaRPr>
                    </a:p>
                    <a:p>
                      <a:pPr rtl="0" fontAlgn="ctr"/>
                      <a:endParaRPr lang="en-US" sz="1100" b="0" dirty="0">
                        <a:solidFill>
                          <a:srgbClr val="000000"/>
                        </a:solidFill>
                        <a:effectLst/>
                        <a:latin typeface="+mj-lt"/>
                        <a:cs typeface="Arial" panose="020B0604020202020204" pitchFamily="34" charset="0"/>
                      </a:endParaRPr>
                    </a:p>
                    <a:p>
                      <a:pPr rtl="0" fontAlgn="ctr"/>
                      <a:endParaRPr lang="en-US" sz="1100" b="0" dirty="0">
                        <a:solidFill>
                          <a:srgbClr val="000000"/>
                        </a:solidFill>
                        <a:effectLst/>
                        <a:latin typeface="+mj-lt"/>
                        <a:cs typeface="Arial" panose="020B0604020202020204" pitchFamily="34" charset="0"/>
                      </a:endParaRPr>
                    </a:p>
                    <a:p>
                      <a:pPr rtl="0" fontAlgn="ctr"/>
                      <a:endParaRPr lang="en-US" sz="1100" b="0" dirty="0">
                        <a:solidFill>
                          <a:srgbClr val="000000"/>
                        </a:solidFill>
                        <a:effectLst/>
                        <a:latin typeface="+mj-lt"/>
                        <a:cs typeface="Arial" panose="020B0604020202020204" pitchFamily="34" charset="0"/>
                      </a:endParaRPr>
                    </a:p>
                    <a:p>
                      <a:pPr rtl="0" fontAlgn="ctr"/>
                      <a:endParaRPr lang="en-US" sz="1100" b="0" dirty="0">
                        <a:solidFill>
                          <a:srgbClr val="000000"/>
                        </a:solidFill>
                        <a:effectLst/>
                        <a:latin typeface="+mj-lt"/>
                        <a:cs typeface="Arial" panose="020B0604020202020204" pitchFamily="34" charset="0"/>
                      </a:endParaRPr>
                    </a:p>
                  </a:txBody>
                  <a:tcPr marL="36576" marR="4992" marT="3328" marB="3328">
                    <a:lnL>
                      <a:noFill/>
                    </a:lnL>
                    <a:lnR>
                      <a:noFill/>
                    </a:lnR>
                    <a:lnT>
                      <a:noFill/>
                    </a:lnT>
                    <a:lnB>
                      <a:noFill/>
                    </a:lnB>
                    <a:solidFill>
                      <a:srgbClr val="FFFFFF"/>
                    </a:solidFill>
                  </a:tcPr>
                </a:tc>
                <a:tc>
                  <a:txBody>
                    <a:bodyPr/>
                    <a:lstStyle/>
                    <a:p>
                      <a:pPr rtl="0" fontAlgn="b"/>
                      <a:r>
                        <a:rPr lang="en-US" sz="1100" b="0" dirty="0">
                          <a:solidFill>
                            <a:srgbClr val="000000"/>
                          </a:solidFill>
                          <a:effectLst/>
                          <a:latin typeface="+mn-lt"/>
                        </a:rPr>
                        <a:t>Employees actively engaged in Canvas training. Opened SVX training environment on April 15 to initiate employee training. “Customer” administrative task training is being prepared by owning pillars for drop-in session training starting April 27 (e.g. Time/Leave, Travel). Ad hoc query training initiated then delayed until after Go-Live.</a:t>
                      </a:r>
                    </a:p>
                  </a:txBody>
                  <a:tcPr marL="36576" marR="22860" marT="15240" marB="15240">
                    <a:lnL>
                      <a:noFill/>
                    </a:lnL>
                    <a:lnR>
                      <a:noFill/>
                    </a:lnR>
                    <a:lnT>
                      <a:noFill/>
                    </a:lnT>
                    <a:lnB>
                      <a:noFill/>
                    </a:lnB>
                    <a:solidFill>
                      <a:srgbClr val="FFFFFF"/>
                    </a:solidFill>
                  </a:tcPr>
                </a:tc>
                <a:tc>
                  <a:txBody>
                    <a:bodyPr/>
                    <a:lstStyle/>
                    <a:p>
                      <a:pPr rtl="0" fontAlgn="b"/>
                      <a:r>
                        <a:rPr lang="en-US" sz="1100" b="0" dirty="0">
                          <a:solidFill>
                            <a:srgbClr val="000000"/>
                          </a:solidFill>
                          <a:effectLst/>
                          <a:latin typeface="+mn-lt"/>
                        </a:rPr>
                        <a:t>Pre Go-Live SVX department training is focused on the first 30-days of ctcLink business process activities. Post Go-Live, SVX training continues for business processes conducted after the first 30-days. Customer administrative task drop-in training sessions will continue indefinitely. Query training to restart in June.</a:t>
                      </a:r>
                    </a:p>
                  </a:txBody>
                  <a:tcPr marL="36576" marR="22860" marT="15240" marB="15240">
                    <a:lnL>
                      <a:noFill/>
                    </a:lnL>
                    <a:lnR>
                      <a:noFill/>
                    </a:lnR>
                    <a:lnT>
                      <a:noFill/>
                    </a:lnT>
                    <a:lnB>
                      <a:noFill/>
                    </a:lnB>
                    <a:solidFill>
                      <a:srgbClr val="FFFFFF"/>
                    </a:solidFill>
                  </a:tcPr>
                </a:tc>
                <a:extLst>
                  <a:ext uri="{0D108BD9-81ED-4DB2-BD59-A6C34878D82A}">
                    <a16:rowId xmlns:a16="http://schemas.microsoft.com/office/drawing/2014/main" val="867617604"/>
                  </a:ext>
                </a:extLst>
              </a:tr>
              <a:tr h="905933">
                <a:tc>
                  <a:txBody>
                    <a:bodyPr/>
                    <a:lstStyle/>
                    <a:p>
                      <a:pPr rtl="0" fontAlgn="ctr"/>
                      <a:r>
                        <a:rPr lang="en-US" sz="1100" b="0" dirty="0">
                          <a:solidFill>
                            <a:srgbClr val="000000"/>
                          </a:solidFill>
                          <a:effectLst/>
                          <a:latin typeface="+mj-lt"/>
                          <a:cs typeface="Arial" panose="020B0604020202020204" pitchFamily="34" charset="0"/>
                        </a:rPr>
                        <a:t>College Support Plan</a:t>
                      </a:r>
                    </a:p>
                    <a:p>
                      <a:pPr rtl="0" fontAlgn="ctr"/>
                      <a:endParaRPr lang="en-US" sz="1100" b="0" dirty="0">
                        <a:solidFill>
                          <a:srgbClr val="000000"/>
                        </a:solidFill>
                        <a:effectLst/>
                        <a:latin typeface="+mj-lt"/>
                        <a:cs typeface="Arial" panose="020B0604020202020204" pitchFamily="34" charset="0"/>
                      </a:endParaRPr>
                    </a:p>
                    <a:p>
                      <a:pPr rtl="0" fontAlgn="ctr"/>
                      <a:endParaRPr lang="en-US" sz="1100" b="0" dirty="0">
                        <a:solidFill>
                          <a:srgbClr val="000000"/>
                        </a:solidFill>
                        <a:effectLst/>
                        <a:latin typeface="+mj-lt"/>
                        <a:cs typeface="Arial" panose="020B0604020202020204" pitchFamily="34" charset="0"/>
                      </a:endParaRPr>
                    </a:p>
                    <a:p>
                      <a:pPr rtl="0" fontAlgn="ctr"/>
                      <a:endParaRPr lang="en-US" sz="1100" b="0" dirty="0">
                        <a:solidFill>
                          <a:srgbClr val="000000"/>
                        </a:solidFill>
                        <a:effectLst/>
                        <a:latin typeface="+mj-lt"/>
                        <a:cs typeface="Arial" panose="020B0604020202020204" pitchFamily="34" charset="0"/>
                      </a:endParaRPr>
                    </a:p>
                  </a:txBody>
                  <a:tcPr marL="36576" marR="4992" marT="3328" marB="3328">
                    <a:lnL>
                      <a:noFill/>
                    </a:lnL>
                    <a:lnR>
                      <a:noFill/>
                    </a:lnR>
                    <a:lnT>
                      <a:noFill/>
                    </a:lnT>
                    <a:lnB>
                      <a:noFill/>
                    </a:lnB>
                    <a:solidFill>
                      <a:srgbClr val="F3F3F3"/>
                    </a:solidFill>
                  </a:tcPr>
                </a:tc>
                <a:tc>
                  <a:txBody>
                    <a:bodyPr/>
                    <a:lstStyle/>
                    <a:p>
                      <a:pPr rtl="0" fontAlgn="b"/>
                      <a:r>
                        <a:rPr lang="en-US" sz="1100" b="0" dirty="0">
                          <a:solidFill>
                            <a:srgbClr val="000000"/>
                          </a:solidFill>
                          <a:effectLst/>
                          <a:latin typeface="+mn-lt"/>
                        </a:rPr>
                        <a:t>Updated SBCTC Support Plan provided to colleges on April 15. College Help Desk/Triage Team well practiced through UAT and SVX. Security team is in place, trained, but has limited experience managing security in SVX.</a:t>
                      </a:r>
                    </a:p>
                    <a:p>
                      <a:pPr rtl="0" fontAlgn="b"/>
                      <a:endParaRPr lang="en-US" sz="1100" b="0" dirty="0">
                        <a:solidFill>
                          <a:srgbClr val="000000"/>
                        </a:solidFill>
                        <a:effectLst/>
                        <a:latin typeface="+mn-lt"/>
                      </a:endParaRPr>
                    </a:p>
                    <a:p>
                      <a:pPr rtl="0" fontAlgn="b"/>
                      <a:endParaRPr lang="en-US" sz="1100" b="0" dirty="0">
                        <a:solidFill>
                          <a:srgbClr val="000000"/>
                        </a:solidFill>
                        <a:effectLst/>
                        <a:latin typeface="+mn-lt"/>
                      </a:endParaRPr>
                    </a:p>
                  </a:txBody>
                  <a:tcPr marL="36576" marR="22860" marT="15240" marB="15240">
                    <a:lnL>
                      <a:noFill/>
                    </a:lnL>
                    <a:lnR>
                      <a:noFill/>
                    </a:lnR>
                    <a:lnT>
                      <a:noFill/>
                    </a:lnT>
                    <a:lnB>
                      <a:noFill/>
                    </a:lnB>
                    <a:solidFill>
                      <a:srgbClr val="F3F3F3"/>
                    </a:solidFill>
                  </a:tcPr>
                </a:tc>
                <a:tc>
                  <a:txBody>
                    <a:bodyPr/>
                    <a:lstStyle/>
                    <a:p>
                      <a:pPr rtl="0" fontAlgn="b"/>
                      <a:r>
                        <a:rPr lang="en-US" sz="1100" b="0" dirty="0">
                          <a:solidFill>
                            <a:srgbClr val="000000"/>
                          </a:solidFill>
                          <a:effectLst/>
                          <a:latin typeface="+mn-lt"/>
                        </a:rPr>
                        <a:t>Security Team will continue to massage employee security and practice security management in SVX as users run into issues. Requested pre Go-Live WebEx to review SBCTC escalation plan with college help desk and triage teams. </a:t>
                      </a:r>
                    </a:p>
                  </a:txBody>
                  <a:tcPr marL="36576" marR="22860" marT="15240" marB="15240">
                    <a:lnL>
                      <a:noFill/>
                    </a:lnL>
                    <a:lnR>
                      <a:noFill/>
                    </a:lnR>
                    <a:lnT>
                      <a:noFill/>
                    </a:lnT>
                    <a:lnB>
                      <a:noFill/>
                    </a:lnB>
                    <a:solidFill>
                      <a:srgbClr val="F3F3F3"/>
                    </a:solidFill>
                  </a:tcPr>
                </a:tc>
                <a:extLst>
                  <a:ext uri="{0D108BD9-81ED-4DB2-BD59-A6C34878D82A}">
                    <a16:rowId xmlns:a16="http://schemas.microsoft.com/office/drawing/2014/main" val="4231611894"/>
                  </a:ext>
                </a:extLst>
              </a:tr>
              <a:tr h="742144">
                <a:tc>
                  <a:txBody>
                    <a:bodyPr/>
                    <a:lstStyle/>
                    <a:p>
                      <a:pPr rtl="0" fontAlgn="ctr"/>
                      <a:endParaRPr lang="en-US" sz="1100" b="0" dirty="0">
                        <a:solidFill>
                          <a:srgbClr val="000000"/>
                        </a:solidFill>
                        <a:effectLst/>
                        <a:latin typeface="+mj-lt"/>
                      </a:endParaRPr>
                    </a:p>
                    <a:p>
                      <a:pPr rtl="0" fontAlgn="ctr"/>
                      <a:r>
                        <a:rPr lang="en-US" sz="1100" b="0" dirty="0">
                          <a:solidFill>
                            <a:srgbClr val="000000"/>
                          </a:solidFill>
                          <a:effectLst/>
                          <a:latin typeface="+mj-lt"/>
                        </a:rPr>
                        <a:t>Transition</a:t>
                      </a:r>
                    </a:p>
                    <a:p>
                      <a:pPr rtl="0" fontAlgn="ctr"/>
                      <a:endParaRPr lang="en-US" sz="1100" b="0" dirty="0">
                        <a:solidFill>
                          <a:srgbClr val="000000"/>
                        </a:solidFill>
                        <a:effectLst/>
                        <a:latin typeface="+mj-lt"/>
                      </a:endParaRPr>
                    </a:p>
                    <a:p>
                      <a:pPr rtl="0" fontAlgn="ctr"/>
                      <a:endParaRPr lang="en-US" sz="1100" b="0" dirty="0">
                        <a:solidFill>
                          <a:srgbClr val="000000"/>
                        </a:solidFill>
                        <a:effectLst/>
                        <a:latin typeface="+mj-lt"/>
                      </a:endParaRPr>
                    </a:p>
                    <a:p>
                      <a:pPr rtl="0" fontAlgn="ctr"/>
                      <a:endParaRPr lang="en-US" sz="1100" b="0" dirty="0">
                        <a:solidFill>
                          <a:srgbClr val="000000"/>
                        </a:solidFill>
                        <a:effectLst/>
                        <a:latin typeface="+mj-lt"/>
                      </a:endParaRPr>
                    </a:p>
                    <a:p>
                      <a:pPr rtl="0" fontAlgn="ctr"/>
                      <a:endParaRPr lang="en-US" sz="1100" b="0" dirty="0">
                        <a:solidFill>
                          <a:srgbClr val="000000"/>
                        </a:solidFill>
                        <a:effectLst/>
                        <a:latin typeface="+mj-lt"/>
                      </a:endParaRPr>
                    </a:p>
                  </a:txBody>
                  <a:tcPr marL="36576" marR="4992" marT="3328" marB="3328">
                    <a:lnL>
                      <a:noFill/>
                    </a:lnL>
                    <a:lnR>
                      <a:noFill/>
                    </a:lnR>
                    <a:lnT>
                      <a:noFill/>
                    </a:lnT>
                    <a:lnB>
                      <a:noFill/>
                    </a:lnB>
                    <a:solidFill>
                      <a:srgbClr val="FFFFFF"/>
                    </a:solidFill>
                  </a:tcPr>
                </a:tc>
                <a:tc>
                  <a:txBody>
                    <a:bodyPr/>
                    <a:lstStyle/>
                    <a:p>
                      <a:pPr rtl="0" fontAlgn="b"/>
                      <a:r>
                        <a:rPr lang="en-US" sz="1100" b="0" dirty="0">
                          <a:solidFill>
                            <a:srgbClr val="000000"/>
                          </a:solidFill>
                          <a:effectLst/>
                          <a:latin typeface="+mn-lt"/>
                        </a:rPr>
                        <a:t>dataLink</a:t>
                      </a:r>
                      <a:r>
                        <a:rPr lang="en-US" sz="1100" b="0" baseline="0" dirty="0">
                          <a:solidFill>
                            <a:srgbClr val="000000"/>
                          </a:solidFill>
                          <a:effectLst/>
                          <a:latin typeface="+mn-lt"/>
                        </a:rPr>
                        <a:t> </a:t>
                      </a:r>
                      <a:r>
                        <a:rPr lang="en-US" sz="1100" b="0" dirty="0">
                          <a:solidFill>
                            <a:srgbClr val="000000"/>
                          </a:solidFill>
                          <a:effectLst/>
                          <a:latin typeface="+mn-lt"/>
                        </a:rPr>
                        <a:t>being actively used to provide data to supplemental systems, exception is new Student EMPLIDs, local change checklists still being developed, additional AAR Production build will be completed post Go-Live.</a:t>
                      </a:r>
                    </a:p>
                    <a:p>
                      <a:pPr rtl="0" fontAlgn="b"/>
                      <a:endParaRPr lang="en-US" sz="1100" b="0" dirty="0">
                        <a:solidFill>
                          <a:srgbClr val="000000"/>
                        </a:solidFill>
                        <a:effectLst/>
                        <a:latin typeface="+mn-lt"/>
                      </a:endParaRPr>
                    </a:p>
                    <a:p>
                      <a:pPr rtl="0" fontAlgn="b"/>
                      <a:endParaRPr lang="en-US" sz="1100" b="0" dirty="0">
                        <a:solidFill>
                          <a:srgbClr val="000000"/>
                        </a:solidFill>
                        <a:effectLst/>
                        <a:latin typeface="+mn-lt"/>
                      </a:endParaRPr>
                    </a:p>
                  </a:txBody>
                  <a:tcPr marL="36576" marR="22860" marT="15240" marB="15240">
                    <a:lnL>
                      <a:noFill/>
                    </a:lnL>
                    <a:lnR>
                      <a:noFill/>
                    </a:lnR>
                    <a:lnT>
                      <a:noFill/>
                    </a:lnT>
                    <a:lnB>
                      <a:noFill/>
                    </a:lnB>
                    <a:solidFill>
                      <a:srgbClr val="FFFFFF"/>
                    </a:solidFill>
                  </a:tcPr>
                </a:tc>
                <a:tc>
                  <a:txBody>
                    <a:bodyPr/>
                    <a:lstStyle/>
                    <a:p>
                      <a:pPr rtl="0" fontAlgn="b"/>
                      <a:r>
                        <a:rPr lang="en-US" sz="1100" b="0" dirty="0">
                          <a:solidFill>
                            <a:srgbClr val="000000"/>
                          </a:solidFill>
                          <a:effectLst/>
                          <a:latin typeface="+mn-lt"/>
                        </a:rPr>
                        <a:t>Departments identified processes needing manual processing during cutover and manual update post Go-Live. dataLink data extracts and data feeds to supplemental systems will not be available until after Go-Live.</a:t>
                      </a:r>
                    </a:p>
                  </a:txBody>
                  <a:tcPr marL="36576" marR="22860" marT="15240" marB="15240">
                    <a:lnL>
                      <a:noFill/>
                    </a:lnL>
                    <a:lnR>
                      <a:noFill/>
                    </a:lnR>
                    <a:lnT>
                      <a:noFill/>
                    </a:lnT>
                    <a:lnB>
                      <a:noFill/>
                    </a:lnB>
                    <a:solidFill>
                      <a:srgbClr val="FFFFFF"/>
                    </a:solidFill>
                  </a:tcPr>
                </a:tc>
                <a:extLst>
                  <a:ext uri="{0D108BD9-81ED-4DB2-BD59-A6C34878D82A}">
                    <a16:rowId xmlns:a16="http://schemas.microsoft.com/office/drawing/2014/main" val="132354641"/>
                  </a:ext>
                </a:extLst>
              </a:tr>
              <a:tr h="662436">
                <a:tc>
                  <a:txBody>
                    <a:bodyPr/>
                    <a:lstStyle/>
                    <a:p>
                      <a:pPr rtl="0" fontAlgn="ctr"/>
                      <a:endParaRPr lang="en-US" sz="1100" b="0" dirty="0">
                        <a:solidFill>
                          <a:srgbClr val="000000"/>
                        </a:solidFill>
                        <a:effectLst/>
                        <a:latin typeface="+mj-lt"/>
                      </a:endParaRPr>
                    </a:p>
                    <a:p>
                      <a:pPr rtl="0" fontAlgn="ctr"/>
                      <a:r>
                        <a:rPr lang="en-US" sz="1100" b="0" dirty="0">
                          <a:solidFill>
                            <a:srgbClr val="000000"/>
                          </a:solidFill>
                          <a:effectLst/>
                          <a:latin typeface="+mj-lt"/>
                        </a:rPr>
                        <a:t>Comms &amp; OCM</a:t>
                      </a:r>
                    </a:p>
                    <a:p>
                      <a:pPr rtl="0" fontAlgn="ctr"/>
                      <a:endParaRPr lang="en-US" sz="1100" b="0" dirty="0">
                        <a:solidFill>
                          <a:srgbClr val="000000"/>
                        </a:solidFill>
                        <a:effectLst/>
                        <a:latin typeface="+mj-lt"/>
                      </a:endParaRPr>
                    </a:p>
                    <a:p>
                      <a:pPr rtl="0" fontAlgn="ctr"/>
                      <a:endParaRPr lang="en-US" sz="1100" b="0" dirty="0">
                        <a:solidFill>
                          <a:srgbClr val="000000"/>
                        </a:solidFill>
                        <a:effectLst/>
                        <a:latin typeface="+mj-lt"/>
                      </a:endParaRPr>
                    </a:p>
                  </a:txBody>
                  <a:tcPr marL="36576" marR="4992" marT="3328" marB="3328">
                    <a:lnL>
                      <a:noFill/>
                    </a:lnL>
                    <a:lnR>
                      <a:noFill/>
                    </a:lnR>
                    <a:lnT>
                      <a:noFill/>
                    </a:lnT>
                    <a:lnB w="7620" cap="flat" cmpd="sng" algn="ctr">
                      <a:solidFill>
                        <a:srgbClr val="D9D9D9"/>
                      </a:solidFill>
                      <a:prstDash val="solid"/>
                      <a:round/>
                      <a:headEnd type="none" w="med" len="med"/>
                      <a:tailEnd type="none" w="med" len="med"/>
                    </a:lnB>
                    <a:solidFill>
                      <a:srgbClr val="F3F3F3"/>
                    </a:solidFill>
                  </a:tcPr>
                </a:tc>
                <a:tc>
                  <a:txBody>
                    <a:bodyPr/>
                    <a:lstStyle/>
                    <a:p>
                      <a:pPr rtl="0" fontAlgn="b"/>
                      <a:endParaRPr lang="en-US" sz="1100" b="0" dirty="0">
                        <a:solidFill>
                          <a:srgbClr val="000000"/>
                        </a:solidFill>
                        <a:effectLst/>
                        <a:latin typeface="+mn-lt"/>
                      </a:endParaRPr>
                    </a:p>
                    <a:p>
                      <a:pPr rtl="0" fontAlgn="b"/>
                      <a:r>
                        <a:rPr lang="en-US" sz="1100" b="0" dirty="0">
                          <a:solidFill>
                            <a:srgbClr val="000000"/>
                          </a:solidFill>
                          <a:effectLst/>
                          <a:latin typeface="+mn-lt"/>
                        </a:rPr>
                        <a:t>Updating existing communications plan as needed, continuing to update policies, procedures, websites, user adoption and readiness, and OCM sustainability plan.</a:t>
                      </a:r>
                    </a:p>
                  </a:txBody>
                  <a:tcPr marL="36576" marR="22860" marT="15240" marB="15240">
                    <a:lnL>
                      <a:noFill/>
                    </a:lnL>
                    <a:lnR>
                      <a:noFill/>
                    </a:lnR>
                    <a:lnT>
                      <a:noFill/>
                    </a:lnT>
                    <a:lnB>
                      <a:noFill/>
                    </a:lnB>
                    <a:solidFill>
                      <a:srgbClr val="F3F3F3"/>
                    </a:solidFill>
                  </a:tcPr>
                </a:tc>
                <a:tc>
                  <a:txBody>
                    <a:bodyPr/>
                    <a:lstStyle/>
                    <a:p>
                      <a:pPr rtl="0" fontAlgn="b"/>
                      <a:r>
                        <a:rPr lang="en-US" sz="1100" b="0" dirty="0">
                          <a:solidFill>
                            <a:srgbClr val="000000"/>
                          </a:solidFill>
                          <a:effectLst/>
                          <a:latin typeface="+mn-lt"/>
                        </a:rPr>
                        <a:t>Continue updating information up until and after Go-Live.</a:t>
                      </a:r>
                    </a:p>
                    <a:p>
                      <a:pPr rtl="0" fontAlgn="b"/>
                      <a:endParaRPr lang="en-US" sz="1100" b="0" dirty="0">
                        <a:solidFill>
                          <a:srgbClr val="000000"/>
                        </a:solidFill>
                        <a:effectLst/>
                        <a:latin typeface="+mn-lt"/>
                      </a:endParaRPr>
                    </a:p>
                  </a:txBody>
                  <a:tcPr marL="36576" marR="22860" marT="15240" marB="15240">
                    <a:lnL>
                      <a:noFill/>
                    </a:lnL>
                    <a:lnR>
                      <a:noFill/>
                    </a:lnR>
                    <a:lnT>
                      <a:noFill/>
                    </a:lnT>
                    <a:lnB>
                      <a:noFill/>
                    </a:lnB>
                    <a:solidFill>
                      <a:srgbClr val="F3F3F3"/>
                    </a:solidFill>
                  </a:tcPr>
                </a:tc>
                <a:extLst>
                  <a:ext uri="{0D108BD9-81ED-4DB2-BD59-A6C34878D82A}">
                    <a16:rowId xmlns:a16="http://schemas.microsoft.com/office/drawing/2014/main" val="4078782807"/>
                  </a:ext>
                </a:extLst>
              </a:tr>
            </a:tbl>
          </a:graphicData>
        </a:graphic>
      </p:graphicFrame>
      <p:sp>
        <p:nvSpPr>
          <p:cNvPr id="4" name="Slide Number Placeholder 3">
            <a:extLst>
              <a:ext uri="{FF2B5EF4-FFF2-40B4-BE49-F238E27FC236}">
                <a16:creationId xmlns:a16="http://schemas.microsoft.com/office/drawing/2014/main" id="{E0E7CE8F-C425-4460-BA5D-66D70FDF14C2}"/>
              </a:ext>
            </a:extLst>
          </p:cNvPr>
          <p:cNvSpPr>
            <a:spLocks noGrp="1"/>
          </p:cNvSpPr>
          <p:nvPr>
            <p:ph type="sldNum" sz="quarter" idx="12"/>
          </p:nvPr>
        </p:nvSpPr>
        <p:spPr/>
        <p:txBody>
          <a:bodyPr/>
          <a:lstStyle/>
          <a:p>
            <a:pPr>
              <a:defRPr/>
            </a:pPr>
            <a:r>
              <a:rPr lang="en-US" altLang="en-US" dirty="0"/>
              <a:t> </a:t>
            </a:r>
            <a:fld id="{8FE0DD59-4F64-4FB2-AC86-5D7C2F153175}" type="slidenum">
              <a:rPr lang="en-US" altLang="en-US" smtClean="0"/>
              <a:pPr>
                <a:defRPr/>
              </a:pPr>
              <a:t>8</a:t>
            </a:fld>
            <a:r>
              <a:rPr lang="en-US" altLang="en-US" dirty="0"/>
              <a:t> </a:t>
            </a:r>
          </a:p>
        </p:txBody>
      </p:sp>
      <p:sp>
        <p:nvSpPr>
          <p:cNvPr id="5" name="Title 1">
            <a:extLst>
              <a:ext uri="{FF2B5EF4-FFF2-40B4-BE49-F238E27FC236}">
                <a16:creationId xmlns:a16="http://schemas.microsoft.com/office/drawing/2014/main" id="{D99ED5E8-6C84-4670-86D5-7DCA8C5EE893}"/>
              </a:ext>
            </a:extLst>
          </p:cNvPr>
          <p:cNvSpPr>
            <a:spLocks noGrp="1"/>
          </p:cNvSpPr>
          <p:nvPr>
            <p:ph type="title"/>
          </p:nvPr>
        </p:nvSpPr>
        <p:spPr>
          <a:xfrm>
            <a:off x="359722" y="7964"/>
            <a:ext cx="8501028" cy="436526"/>
          </a:xfrm>
        </p:spPr>
        <p:txBody>
          <a:bodyPr/>
          <a:lstStyle/>
          <a:p>
            <a:pPr algn="ctr"/>
            <a:r>
              <a:rPr lang="en-US" sz="2800" dirty="0"/>
              <a:t>CASCADIA COLLEGE comments &amp; MITIGATION plan</a:t>
            </a:r>
          </a:p>
        </p:txBody>
      </p:sp>
    </p:spTree>
    <p:extLst>
      <p:ext uri="{BB962C8B-B14F-4D97-AF65-F5344CB8AC3E}">
        <p14:creationId xmlns:p14="http://schemas.microsoft.com/office/powerpoint/2010/main" val="1890580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43805-4903-47A5-9166-10ABCAA00982}"/>
              </a:ext>
            </a:extLst>
          </p:cNvPr>
          <p:cNvSpPr>
            <a:spLocks noGrp="1"/>
          </p:cNvSpPr>
          <p:nvPr>
            <p:ph type="title"/>
          </p:nvPr>
        </p:nvSpPr>
        <p:spPr>
          <a:xfrm>
            <a:off x="420831" y="1347495"/>
            <a:ext cx="8302337" cy="786457"/>
          </a:xfrm>
        </p:spPr>
        <p:txBody>
          <a:bodyPr/>
          <a:lstStyle/>
          <a:p>
            <a:r>
              <a:rPr lang="en-US" sz="900" dirty="0">
                <a:solidFill>
                  <a:schemeClr val="bg1"/>
                </a:solidFill>
              </a:rPr>
              <a:t>CASCADIA COLLEGE READINESS FORM</a:t>
            </a:r>
          </a:p>
        </p:txBody>
      </p:sp>
      <p:sp>
        <p:nvSpPr>
          <p:cNvPr id="4" name="Slide Number Placeholder 3">
            <a:extLst>
              <a:ext uri="{FF2B5EF4-FFF2-40B4-BE49-F238E27FC236}">
                <a16:creationId xmlns:a16="http://schemas.microsoft.com/office/drawing/2014/main" id="{2A6F7D4C-6394-4156-8B85-9630F47573D7}"/>
              </a:ext>
            </a:extLst>
          </p:cNvPr>
          <p:cNvSpPr>
            <a:spLocks noGrp="1"/>
          </p:cNvSpPr>
          <p:nvPr>
            <p:ph type="sldNum" sz="quarter" idx="12"/>
          </p:nvPr>
        </p:nvSpPr>
        <p:spPr/>
        <p:txBody>
          <a:bodyPr/>
          <a:lstStyle/>
          <a:p>
            <a:pPr>
              <a:defRPr/>
            </a:pPr>
            <a:fld id="{A0548EF2-EA9B-4634-B53D-DC4EC5D1B8C0}" type="slidenum">
              <a:rPr lang="en-US" altLang="en-US" smtClean="0"/>
              <a:pPr>
                <a:defRPr/>
              </a:pPr>
              <a:t>9</a:t>
            </a:fld>
            <a:endParaRPr lang="en-US" altLang="en-US" dirty="0"/>
          </a:p>
        </p:txBody>
      </p:sp>
      <p:pic>
        <p:nvPicPr>
          <p:cNvPr id="6" name="Picture 5" descr="Cascadia College go-live readiness form"/>
          <p:cNvPicPr>
            <a:picLocks noChangeAspect="1"/>
          </p:cNvPicPr>
          <p:nvPr/>
        </p:nvPicPr>
        <p:blipFill>
          <a:blip r:embed="rId3">
            <a:clrChange>
              <a:clrFrom>
                <a:srgbClr val="FFFFFF"/>
              </a:clrFrom>
              <a:clrTo>
                <a:srgbClr val="FFFFFF">
                  <a:alpha val="0"/>
                </a:srgbClr>
              </a:clrTo>
            </a:clrChange>
          </a:blip>
          <a:stretch>
            <a:fillRect/>
          </a:stretch>
        </p:blipFill>
        <p:spPr>
          <a:xfrm>
            <a:off x="1828799" y="32656"/>
            <a:ext cx="5811487" cy="7080663"/>
          </a:xfrm>
          <a:prstGeom prst="rect">
            <a:avLst/>
          </a:prstGeom>
        </p:spPr>
      </p:pic>
    </p:spTree>
    <p:extLst>
      <p:ext uri="{BB962C8B-B14F-4D97-AF65-F5344CB8AC3E}">
        <p14:creationId xmlns:p14="http://schemas.microsoft.com/office/powerpoint/2010/main" val="922139523"/>
      </p:ext>
    </p:extLst>
  </p:cSld>
  <p:clrMapOvr>
    <a:masterClrMapping/>
  </p:clrMapOvr>
</p:sld>
</file>

<file path=ppt/theme/theme1.xml><?xml version="1.0" encoding="utf-8"?>
<a:theme xmlns:a="http://schemas.openxmlformats.org/drawingml/2006/main" name="ctcLink Powerpoint Templat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cLink PowerPoint template-withblankslide" id="{9E170CF2-4B44-4251-AAC2-8262D2C1B5BE}" vid="{8BACAC9D-F4BA-465D-AF11-DCD48AB67000}"/>
    </a:ext>
  </a:extLst>
</a:theme>
</file>

<file path=ppt/theme/theme2.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3FB7EA6B-1A87-46B6-BDBC-98082029F771}" vid="{D7C6037F-0C00-4580-87BB-BDFEDA1BD68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IconOverlay xmlns="http://schemas.microsoft.com/sharepoint/v4" xsi:nil="true"/>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Z7X6SQ3F62JH-64-58</_dlc_DocId>
    <_dlc_DocIdUrl xmlns="dbb9891f-5342-44b3-9004-2472729e727f">
      <Url>https://portal.sbctc.edu/sites/Intranet/publications/_layouts/15/DocIdRedir.aspx?ID=Z7X6SQ3F62JH-64-58</Url>
      <Description>Z7X6SQ3F62JH-64-58</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A97EFB-51D6-4625-BC5B-9FEE34F7DB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CA586E-AEBD-4B20-9827-EAD32C0DDEE7}">
  <ds:schemaRefs>
    <ds:schemaRef ds:uri="http://schemas.microsoft.com/sharepoint/v4"/>
    <ds:schemaRef ds:uri="http://schemas.microsoft.com/sharepoint/v3"/>
    <ds:schemaRef ds:uri="http://www.w3.org/XML/1998/namespace"/>
    <ds:schemaRef ds:uri="dbb9891f-5342-44b3-9004-2472729e727f"/>
    <ds:schemaRef ds:uri="http://purl.org/dc/terms/"/>
    <ds:schemaRef ds:uri="http://schemas.microsoft.com/office/2006/documentManagement/types"/>
    <ds:schemaRef ds:uri="http://purl.org/dc/elements/1.1/"/>
    <ds:schemaRef ds:uri="http://purl.org/dc/dcmitype/"/>
    <ds:schemaRef ds:uri="http://schemas.microsoft.com/office/2006/metadata/properties"/>
    <ds:schemaRef ds:uri="http://schemas.microsoft.com/office/infopath/2007/PartnerControls"/>
    <ds:schemaRef ds:uri="http://schemas.openxmlformats.org/package/2006/metadata/core-properties"/>
    <ds:schemaRef ds:uri="686bc730-dfb5-4557-ac43-64e2aeb71117"/>
  </ds:schemaRefs>
</ds:datastoreItem>
</file>

<file path=customXml/itemProps3.xml><?xml version="1.0" encoding="utf-8"?>
<ds:datastoreItem xmlns:ds="http://schemas.openxmlformats.org/officeDocument/2006/customXml" ds:itemID="{CAEC5022-984A-475E-A75B-CDBC86707EBC}">
  <ds:schemaRefs>
    <ds:schemaRef ds:uri="http://schemas.microsoft.com/sharepoint/events"/>
  </ds:schemaRefs>
</ds:datastoreItem>
</file>

<file path=customXml/itemProps4.xml><?xml version="1.0" encoding="utf-8"?>
<ds:datastoreItem xmlns:ds="http://schemas.openxmlformats.org/officeDocument/2006/customXml" ds:itemID="{646ED858-9350-48FE-ADC8-EAAF6E362E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70499</TotalTime>
  <Words>2274</Words>
  <Application>Microsoft Office PowerPoint</Application>
  <PresentationFormat>On-screen Show (4:3)</PresentationFormat>
  <Paragraphs>384</Paragraphs>
  <Slides>21</Slides>
  <Notes>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21</vt:i4>
      </vt:variant>
    </vt:vector>
  </HeadingPairs>
  <TitlesOfParts>
    <vt:vector size="30" baseType="lpstr">
      <vt:lpstr>Arial</vt:lpstr>
      <vt:lpstr>Calibri</vt:lpstr>
      <vt:lpstr>Franklin Gothic Book</vt:lpstr>
      <vt:lpstr>Franklin Gothic Medium</vt:lpstr>
      <vt:lpstr>Roboto</vt:lpstr>
      <vt:lpstr>Times New Roman</vt:lpstr>
      <vt:lpstr>Wingdings</vt:lpstr>
      <vt:lpstr>ctcLink Powerpoint Template</vt:lpstr>
      <vt:lpstr>Office Theme</vt:lpstr>
      <vt:lpstr>DG3-B gate 5: college readiness </vt:lpstr>
      <vt:lpstr>CTCLINK QUALITY GATES &amp; MILESTONES</vt:lpstr>
      <vt:lpstr>DG3-B readiness TIMELINE</vt:lpstr>
      <vt:lpstr>Dg3-b (Cascadia, peninsula &amp; Pierce)           </vt:lpstr>
      <vt:lpstr>CURRENT COLLEGE READINESS STATUS </vt:lpstr>
      <vt:lpstr>ESTIMATED COLLEGE STATUS AT GO-LIVE College readiness SUMMARY </vt:lpstr>
      <vt:lpstr>Cascadia COLLEGE READINESS</vt:lpstr>
      <vt:lpstr>CASCADIA COLLEGE comments &amp; MITIGATION plan</vt:lpstr>
      <vt:lpstr>CASCADIA COLLEGE READINESS FORM</vt:lpstr>
      <vt:lpstr>PENINSULA COLLEGE READINESS</vt:lpstr>
      <vt:lpstr>PENINSULA COLLEGE comments &amp; MITIGATION plan</vt:lpstr>
      <vt:lpstr>peninsula college readness form</vt:lpstr>
      <vt:lpstr>pierce COLLEGE district</vt:lpstr>
      <vt:lpstr>PIERCE COLLEGE comments &amp; MITIGATION plan</vt:lpstr>
      <vt:lpstr>pierce college readiness form</vt:lpstr>
      <vt:lpstr>Additional perspective        </vt:lpstr>
      <vt:lpstr>Ctclink project team Go-Live Status:</vt:lpstr>
      <vt:lpstr>SBCTC Agency: Support/Organizations Team DG3-B Go-Live Readiness Criteria</vt:lpstr>
      <vt:lpstr>SBCTC ORGANIZATION READINESS FORM</vt:lpstr>
      <vt:lpstr>Moran technology perspective </vt:lpstr>
      <vt:lpstr>Steering Committee Motion &amp; Recommendation  draft  MOTION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ctcLink DG3 College Readiness SC Presentation</dc:title>
  <dc:subject>ctcLink DG3 College Readiness SC Presentation 2020-02-18</dc:subject>
  <dc:creator>Janelle Runyon;Christy Campbell</dc:creator>
  <cp:lastModifiedBy>Janelle Runyon</cp:lastModifiedBy>
  <cp:revision>864</cp:revision>
  <cp:lastPrinted>2020-02-11T00:49:45Z</cp:lastPrinted>
  <dcterms:created xsi:type="dcterms:W3CDTF">2018-05-14T23:14:43Z</dcterms:created>
  <dcterms:modified xsi:type="dcterms:W3CDTF">2020-04-19T02:18:19Z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