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36" r:id="rId5"/>
    <p:sldMasterId id="2147483963" r:id="rId6"/>
  </p:sldMasterIdLst>
  <p:notesMasterIdLst>
    <p:notesMasterId r:id="rId28"/>
  </p:notesMasterIdLst>
  <p:handoutMasterIdLst>
    <p:handoutMasterId r:id="rId29"/>
  </p:handoutMasterIdLst>
  <p:sldIdLst>
    <p:sldId id="586" r:id="rId7"/>
    <p:sldId id="601" r:id="rId8"/>
    <p:sldId id="635" r:id="rId9"/>
    <p:sldId id="622" r:id="rId10"/>
    <p:sldId id="638" r:id="rId11"/>
    <p:sldId id="642" r:id="rId12"/>
    <p:sldId id="588" r:id="rId13"/>
    <p:sldId id="639" r:id="rId14"/>
    <p:sldId id="644" r:id="rId15"/>
    <p:sldId id="604" r:id="rId16"/>
    <p:sldId id="641" r:id="rId17"/>
    <p:sldId id="645" r:id="rId18"/>
    <p:sldId id="605" r:id="rId19"/>
    <p:sldId id="643" r:id="rId20"/>
    <p:sldId id="646" r:id="rId21"/>
    <p:sldId id="637" r:id="rId22"/>
    <p:sldId id="648" r:id="rId23"/>
    <p:sldId id="634" r:id="rId24"/>
    <p:sldId id="640" r:id="rId25"/>
    <p:sldId id="647" r:id="rId26"/>
    <p:sldId id="620" r:id="rId27"/>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ty Campbell" initials="CC" lastIdx="1" clrIdx="0">
    <p:extLst>
      <p:ext uri="{19B8F6BF-5375-455C-9EA6-DF929625EA0E}">
        <p15:presenceInfo xmlns:p15="http://schemas.microsoft.com/office/powerpoint/2012/main" userId="S-1-5-21-2162954678-3364338229-3037977907-8539" providerId="AD"/>
      </p:ext>
    </p:extLst>
  </p:cmAuthor>
  <p:cmAuthor id="2" name="Reuth Kim (ctcLink)" initials="RK(" lastIdx="4" clrIdx="1">
    <p:extLst>
      <p:ext uri="{19B8F6BF-5375-455C-9EA6-DF929625EA0E}">
        <p15:presenceInfo xmlns:p15="http://schemas.microsoft.com/office/powerpoint/2012/main" userId="Reuth Kim (ctcLin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FFFF"/>
    <a:srgbClr val="FFA219"/>
    <a:srgbClr val="FFAC33"/>
    <a:srgbClr val="FFA725"/>
    <a:srgbClr val="00DA63"/>
    <a:srgbClr val="00E266"/>
    <a:srgbClr val="C6D9F0"/>
    <a:srgbClr val="009900"/>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E5CF94C-BFB3-4267-91DE-79CF6FF6ED48}" v="135" dt="2020-04-18T18:19:03.278"/>
    <p1510:client id="{6B2DA470-D08C-4B1E-BF0D-C3D8F68D6474}" v="320" dt="2020-04-18T18:56:01.960"/>
    <p1510:client id="{9659A03C-39B4-44DF-9E0A-5B49468791D5}" v="1147" dt="2020-04-19T00:59:52.232"/>
    <p1510:client id="{E3FD487E-44F1-43BD-BBCF-E9757F1FBE99}" v="24" dt="2020-04-18T23:19:42.32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425" autoAdjust="0"/>
    <p:restoredTop sz="93333" autoAdjust="0"/>
  </p:normalViewPr>
  <p:slideViewPr>
    <p:cSldViewPr snapToGrid="0">
      <p:cViewPr varScale="1">
        <p:scale>
          <a:sx n="77" d="100"/>
          <a:sy n="77" d="100"/>
        </p:scale>
        <p:origin x="1096" y="72"/>
      </p:cViewPr>
      <p:guideLst/>
    </p:cSldViewPr>
  </p:slideViewPr>
  <p:notesTextViewPr>
    <p:cViewPr>
      <p:scale>
        <a:sx n="3" d="2"/>
        <a:sy n="3" d="2"/>
      </p:scale>
      <p:origin x="0" y="0"/>
    </p:cViewPr>
  </p:notesTextViewPr>
  <p:sorterViewPr>
    <p:cViewPr>
      <p:scale>
        <a:sx n="100" d="100"/>
        <a:sy n="100" d="100"/>
      </p:scale>
      <p:origin x="0" y="-1324"/>
    </p:cViewPr>
  </p:sorterViewPr>
  <p:notesViewPr>
    <p:cSldViewPr snapToGrid="0">
      <p:cViewPr varScale="1">
        <p:scale>
          <a:sx n="69" d="100"/>
          <a:sy n="69" d="100"/>
        </p:scale>
        <p:origin x="3264" y="7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viewProps" Target="viewProps.xml"/><Relationship Id="rId37" Type="http://schemas.microsoft.com/office/2015/10/relationships/revisionInfo" Target="revisionInfo.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notesMaster" Target="notesMasters/notesMaster1.xml"/><Relationship Id="rId36" Type="http://schemas.microsoft.com/office/2016/11/relationships/changesInfo" Target="changesInfos/changesInfo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commentAuthors" Target="commentAuthors.xml"/><Relationship Id="rId8"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6B2DA470-D08C-4B1E-BF0D-C3D8F68D6474}"/>
    <pc:docChg chg="modSld">
      <pc:chgData name="" userId="" providerId="" clId="Web-{6B2DA470-D08C-4B1E-BF0D-C3D8F68D6474}" dt="2020-04-18T18:40:31.875" v="20"/>
      <pc:docMkLst>
        <pc:docMk/>
      </pc:docMkLst>
      <pc:sldChg chg="modSp">
        <pc:chgData name="" userId="" providerId="" clId="Web-{6B2DA470-D08C-4B1E-BF0D-C3D8F68D6474}" dt="2020-04-18T18:40:31.875" v="20"/>
        <pc:sldMkLst>
          <pc:docMk/>
          <pc:sldMk cId="352865723" sldId="636"/>
        </pc:sldMkLst>
        <pc:spChg chg="mod">
          <ac:chgData name="" userId="" providerId="" clId="Web-{6B2DA470-D08C-4B1E-BF0D-C3D8F68D6474}" dt="2020-04-18T18:36:59.797" v="2" actId="20577"/>
          <ac:spMkLst>
            <pc:docMk/>
            <pc:sldMk cId="352865723" sldId="636"/>
            <ac:spMk id="8" creationId="{00000000-0000-0000-0000-000000000000}"/>
          </ac:spMkLst>
        </pc:spChg>
        <pc:graphicFrameChg chg="mod modGraphic">
          <ac:chgData name="" userId="" providerId="" clId="Web-{6B2DA470-D08C-4B1E-BF0D-C3D8F68D6474}" dt="2020-04-18T18:40:31.875" v="20"/>
          <ac:graphicFrameMkLst>
            <pc:docMk/>
            <pc:sldMk cId="352865723" sldId="636"/>
            <ac:graphicFrameMk id="6" creationId="{00000000-0000-0000-0000-000000000000}"/>
          </ac:graphicFrameMkLst>
        </pc:graphicFrameChg>
      </pc:sldChg>
    </pc:docChg>
  </pc:docChgLst>
  <pc:docChgLst>
    <pc:chgData clId="Web-{E3FD487E-44F1-43BD-BBCF-E9757F1FBE99}"/>
    <pc:docChg chg="modSld">
      <pc:chgData name="" userId="" providerId="" clId="Web-{E3FD487E-44F1-43BD-BBCF-E9757F1FBE99}" dt="2020-04-18T23:19:24.366" v="21"/>
      <pc:docMkLst>
        <pc:docMk/>
      </pc:docMkLst>
      <pc:sldChg chg="modSp">
        <pc:chgData name="" userId="" providerId="" clId="Web-{E3FD487E-44F1-43BD-BBCF-E9757F1FBE99}" dt="2020-04-18T23:19:24.366" v="21"/>
        <pc:sldMkLst>
          <pc:docMk/>
          <pc:sldMk cId="1223055317" sldId="648"/>
        </pc:sldMkLst>
        <pc:graphicFrameChg chg="mod modGraphic">
          <ac:chgData name="" userId="" providerId="" clId="Web-{E3FD487E-44F1-43BD-BBCF-E9757F1FBE99}" dt="2020-04-18T23:19:24.366" v="21"/>
          <ac:graphicFrameMkLst>
            <pc:docMk/>
            <pc:sldMk cId="1223055317" sldId="648"/>
            <ac:graphicFrameMk id="16" creationId="{00000000-0000-0000-0000-000000000000}"/>
          </ac:graphicFrameMkLst>
        </pc:graphicFrameChg>
      </pc:sldChg>
    </pc:docChg>
  </pc:docChgLst>
  <pc:docChgLst>
    <pc:chgData clId="Web-{9659A03C-39B4-44DF-9E0A-5B49468791D5}"/>
    <pc:docChg chg="modSld">
      <pc:chgData name="" userId="" providerId="" clId="Web-{9659A03C-39B4-44DF-9E0A-5B49468791D5}" dt="2020-04-19T00:59:52.232" v="1077" actId="1076"/>
      <pc:docMkLst>
        <pc:docMk/>
      </pc:docMkLst>
      <pc:sldChg chg="modSp">
        <pc:chgData name="" userId="" providerId="" clId="Web-{9659A03C-39B4-44DF-9E0A-5B49468791D5}" dt="2020-04-19T00:59:52.232" v="1077" actId="1076"/>
        <pc:sldMkLst>
          <pc:docMk/>
          <pc:sldMk cId="1223055317" sldId="648"/>
        </pc:sldMkLst>
        <pc:spChg chg="mod">
          <ac:chgData name="" userId="" providerId="" clId="Web-{9659A03C-39B4-44DF-9E0A-5B49468791D5}" dt="2020-04-19T00:40:13.183" v="686" actId="20577"/>
          <ac:spMkLst>
            <pc:docMk/>
            <pc:sldMk cId="1223055317" sldId="648"/>
            <ac:spMk id="3" creationId="{00000000-0000-0000-0000-000000000000}"/>
          </ac:spMkLst>
        </pc:spChg>
        <pc:spChg chg="mod">
          <ac:chgData name="" userId="" providerId="" clId="Web-{9659A03C-39B4-44DF-9E0A-5B49468791D5}" dt="2020-04-19T00:56:54.230" v="1039" actId="1076"/>
          <ac:spMkLst>
            <pc:docMk/>
            <pc:sldMk cId="1223055317" sldId="648"/>
            <ac:spMk id="15" creationId="{00000000-0000-0000-0000-000000000000}"/>
          </ac:spMkLst>
        </pc:spChg>
        <pc:graphicFrameChg chg="mod modGraphic">
          <ac:chgData name="" userId="" providerId="" clId="Web-{9659A03C-39B4-44DF-9E0A-5B49468791D5}" dt="2020-04-19T00:59:52.232" v="1077" actId="1076"/>
          <ac:graphicFrameMkLst>
            <pc:docMk/>
            <pc:sldMk cId="1223055317" sldId="648"/>
            <ac:graphicFrameMk id="16" creationId="{00000000-0000-0000-0000-000000000000}"/>
          </ac:graphicFrameMkLst>
        </pc:graphicFrameChg>
      </pc:sldChg>
    </pc:docChg>
  </pc:docChgLst>
  <pc:docChgLst>
    <pc:chgData clId="Web-{4E5CF94C-BFB3-4267-91DE-79CF6FF6ED48}"/>
    <pc:docChg chg="modSld">
      <pc:chgData name="" userId="" providerId="" clId="Web-{4E5CF94C-BFB3-4267-91DE-79CF6FF6ED48}" dt="2020-04-18T18:19:03.278" v="130"/>
      <pc:docMkLst>
        <pc:docMk/>
      </pc:docMkLst>
      <pc:sldChg chg="modSp">
        <pc:chgData name="" userId="" providerId="" clId="Web-{4E5CF94C-BFB3-4267-91DE-79CF6FF6ED48}" dt="2020-04-18T18:19:03.278" v="130"/>
        <pc:sldMkLst>
          <pc:docMk/>
          <pc:sldMk cId="352865723" sldId="636"/>
        </pc:sldMkLst>
        <pc:spChg chg="mod">
          <ac:chgData name="" userId="" providerId="" clId="Web-{4E5CF94C-BFB3-4267-91DE-79CF6FF6ED48}" dt="2020-04-18T17:51:50.841" v="5" actId="20577"/>
          <ac:spMkLst>
            <pc:docMk/>
            <pc:sldMk cId="352865723" sldId="636"/>
            <ac:spMk id="4" creationId="{00000000-0000-0000-0000-000000000000}"/>
          </ac:spMkLst>
        </pc:spChg>
        <pc:spChg chg="mod">
          <ac:chgData name="" userId="" providerId="" clId="Web-{4E5CF94C-BFB3-4267-91DE-79CF6FF6ED48}" dt="2020-04-18T17:59:47.139" v="89" actId="20577"/>
          <ac:spMkLst>
            <pc:docMk/>
            <pc:sldMk cId="352865723" sldId="636"/>
            <ac:spMk id="8" creationId="{00000000-0000-0000-0000-000000000000}"/>
          </ac:spMkLst>
        </pc:spChg>
        <pc:graphicFrameChg chg="mod modGraphic">
          <ac:chgData name="" userId="" providerId="" clId="Web-{4E5CF94C-BFB3-4267-91DE-79CF6FF6ED48}" dt="2020-04-18T18:19:03.278" v="130"/>
          <ac:graphicFrameMkLst>
            <pc:docMk/>
            <pc:sldMk cId="352865723" sldId="636"/>
            <ac:graphicFrameMk id="6" creationId="{00000000-0000-0000-0000-000000000000}"/>
          </ac:graphicFrameMkLst>
        </pc:graphicFrameChg>
      </pc:sldChg>
    </pc:docChg>
  </pc:docChgLst>
  <pc:docChgLst>
    <pc:chgData clId="Web-{144D67A6-692C-42AB-BF16-91BD10A1EF66}"/>
    <pc:docChg chg="modSld">
      <pc:chgData name="" userId="" providerId="" clId="Web-{144D67A6-692C-42AB-BF16-91BD10A1EF66}" dt="2020-04-18T18:56:01.960" v="289" actId="1076"/>
      <pc:docMkLst>
        <pc:docMk/>
      </pc:docMkLst>
      <pc:sldChg chg="modSp">
        <pc:chgData name="" userId="" providerId="" clId="Web-{144D67A6-692C-42AB-BF16-91BD10A1EF66}" dt="2020-04-18T18:56:01.960" v="289" actId="1076"/>
        <pc:sldMkLst>
          <pc:docMk/>
          <pc:sldMk cId="352865723" sldId="636"/>
        </pc:sldMkLst>
        <pc:spChg chg="mod">
          <ac:chgData name="" userId="" providerId="" clId="Web-{144D67A6-692C-42AB-BF16-91BD10A1EF66}" dt="2020-04-18T18:56:01.960" v="289" actId="1076"/>
          <ac:spMkLst>
            <pc:docMk/>
            <pc:sldMk cId="352865723" sldId="636"/>
            <ac:spMk id="8" creationId="{00000000-0000-0000-0000-000000000000}"/>
          </ac:spMkLst>
        </pc:spChg>
        <pc:graphicFrameChg chg="mod modGraphic">
          <ac:chgData name="" userId="" providerId="" clId="Web-{144D67A6-692C-42AB-BF16-91BD10A1EF66}" dt="2020-04-18T18:55:12.914" v="184"/>
          <ac:graphicFrameMkLst>
            <pc:docMk/>
            <pc:sldMk cId="352865723" sldId="636"/>
            <ac:graphicFrameMk id="6" creationId="{00000000-0000-0000-0000-000000000000}"/>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DA7D8E9-3331-4291-9F17-3FF41B935400}" type="datetimeFigureOut">
              <a:rPr lang="en-US" smtClean="0"/>
              <a:t>4/18/2020</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4D60C177-458E-4ECB-97EC-7EDCBA19DAB6}" type="slidenum">
              <a:rPr lang="en-US" smtClean="0"/>
              <a:t>‹#›</a:t>
            </a:fld>
            <a:endParaRPr lang="en-US" dirty="0"/>
          </a:p>
        </p:txBody>
      </p:sp>
    </p:spTree>
    <p:extLst>
      <p:ext uri="{BB962C8B-B14F-4D97-AF65-F5344CB8AC3E}">
        <p14:creationId xmlns:p14="http://schemas.microsoft.com/office/powerpoint/2010/main" val="260993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A6DBB64-96D6-42B0-8680-D8E44BBF474E}" type="datetimeFigureOut">
              <a:rPr lang="en-US" smtClean="0"/>
              <a:t>4/18/2020</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7384A02-D147-49A8-A06D-A5C08FF69055}" type="slidenum">
              <a:rPr lang="en-US" smtClean="0"/>
              <a:t>‹#›</a:t>
            </a:fld>
            <a:endParaRPr lang="en-US" dirty="0"/>
          </a:p>
        </p:txBody>
      </p:sp>
    </p:spTree>
    <p:extLst>
      <p:ext uri="{BB962C8B-B14F-4D97-AF65-F5344CB8AC3E}">
        <p14:creationId xmlns:p14="http://schemas.microsoft.com/office/powerpoint/2010/main" val="15346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5</a:t>
            </a:fld>
            <a:endParaRPr lang="en-US" dirty="0"/>
          </a:p>
        </p:txBody>
      </p:sp>
    </p:spTree>
    <p:extLst>
      <p:ext uri="{BB962C8B-B14F-4D97-AF65-F5344CB8AC3E}">
        <p14:creationId xmlns:p14="http://schemas.microsoft.com/office/powerpoint/2010/main" val="9125251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6</a:t>
            </a:fld>
            <a:endParaRPr lang="en-US" dirty="0"/>
          </a:p>
        </p:txBody>
      </p:sp>
    </p:spTree>
    <p:extLst>
      <p:ext uri="{BB962C8B-B14F-4D97-AF65-F5344CB8AC3E}">
        <p14:creationId xmlns:p14="http://schemas.microsoft.com/office/powerpoint/2010/main" val="13226243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7</a:t>
            </a:fld>
            <a:endParaRPr lang="en-US" dirty="0"/>
          </a:p>
        </p:txBody>
      </p:sp>
    </p:spTree>
    <p:extLst>
      <p:ext uri="{BB962C8B-B14F-4D97-AF65-F5344CB8AC3E}">
        <p14:creationId xmlns:p14="http://schemas.microsoft.com/office/powerpoint/2010/main" val="6358429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8</a:t>
            </a:fld>
            <a:endParaRPr lang="en-US" dirty="0"/>
          </a:p>
        </p:txBody>
      </p:sp>
    </p:spTree>
    <p:extLst>
      <p:ext uri="{BB962C8B-B14F-4D97-AF65-F5344CB8AC3E}">
        <p14:creationId xmlns:p14="http://schemas.microsoft.com/office/powerpoint/2010/main" val="35534585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CASCADIA</a:t>
            </a:r>
            <a:r>
              <a:rPr lang="en-US" baseline="0" dirty="0"/>
              <a:t> COLLEGE</a:t>
            </a:r>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9</a:t>
            </a:fld>
            <a:endParaRPr lang="en-US" dirty="0"/>
          </a:p>
        </p:txBody>
      </p:sp>
    </p:spTree>
    <p:extLst>
      <p:ext uri="{BB962C8B-B14F-4D97-AF65-F5344CB8AC3E}">
        <p14:creationId xmlns:p14="http://schemas.microsoft.com/office/powerpoint/2010/main" val="11787568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10</a:t>
            </a:fld>
            <a:endParaRPr lang="en-US" dirty="0"/>
          </a:p>
        </p:txBody>
      </p:sp>
    </p:spTree>
    <p:extLst>
      <p:ext uri="{BB962C8B-B14F-4D97-AF65-F5344CB8AC3E}">
        <p14:creationId xmlns:p14="http://schemas.microsoft.com/office/powerpoint/2010/main" val="12741647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PENINSULA COLLEGE </a:t>
            </a:r>
          </a:p>
        </p:txBody>
      </p:sp>
      <p:sp>
        <p:nvSpPr>
          <p:cNvPr id="4" name="Slide Number Placeholder 3"/>
          <p:cNvSpPr>
            <a:spLocks noGrp="1"/>
          </p:cNvSpPr>
          <p:nvPr>
            <p:ph type="sldNum" sz="quarter" idx="10"/>
          </p:nvPr>
        </p:nvSpPr>
        <p:spPr/>
        <p:txBody>
          <a:bodyPr/>
          <a:lstStyle/>
          <a:p>
            <a:fld id="{87384A02-D147-49A8-A06D-A5C08FF69055}" type="slidenum">
              <a:rPr lang="en-US" smtClean="0"/>
              <a:t>12</a:t>
            </a:fld>
            <a:endParaRPr lang="en-US" dirty="0"/>
          </a:p>
        </p:txBody>
      </p:sp>
    </p:spTree>
    <p:extLst>
      <p:ext uri="{BB962C8B-B14F-4D97-AF65-F5344CB8AC3E}">
        <p14:creationId xmlns:p14="http://schemas.microsoft.com/office/powerpoint/2010/main" val="13100918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PIERCE DISTRICT </a:t>
            </a:r>
          </a:p>
        </p:txBody>
      </p:sp>
      <p:sp>
        <p:nvSpPr>
          <p:cNvPr id="4" name="Slide Number Placeholder 3"/>
          <p:cNvSpPr>
            <a:spLocks noGrp="1"/>
          </p:cNvSpPr>
          <p:nvPr>
            <p:ph type="sldNum" sz="quarter" idx="10"/>
          </p:nvPr>
        </p:nvSpPr>
        <p:spPr/>
        <p:txBody>
          <a:bodyPr/>
          <a:lstStyle/>
          <a:p>
            <a:fld id="{87384A02-D147-49A8-A06D-A5C08FF69055}" type="slidenum">
              <a:rPr lang="en-US" smtClean="0"/>
              <a:t>15</a:t>
            </a:fld>
            <a:endParaRPr lang="en-US" dirty="0"/>
          </a:p>
        </p:txBody>
      </p:sp>
    </p:spTree>
    <p:extLst>
      <p:ext uri="{BB962C8B-B14F-4D97-AF65-F5344CB8AC3E}">
        <p14:creationId xmlns:p14="http://schemas.microsoft.com/office/powerpoint/2010/main" val="65451854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5" Type="http://schemas.openxmlformats.org/officeDocument/2006/relationships/image" Target="../media/image4.png"/><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4188625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pic>
        <p:nvPicPr>
          <p:cNvPr id="16" name="Picture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
        <p:nvSpPr>
          <p:cNvPr id="17" name="Slide Number Placeholder 5">
            <a:extLst>
              <a:ext uri="{FF2B5EF4-FFF2-40B4-BE49-F238E27FC236}">
                <a16:creationId xmlns:a16="http://schemas.microsoft.com/office/drawing/2014/main" id="{9CEEFE78-C8D0-4C9C-B921-939F5387A196}"/>
              </a:ext>
            </a:extLst>
          </p:cNvPr>
          <p:cNvSpPr>
            <a:spLocks noGrp="1"/>
          </p:cNvSpPr>
          <p:nvPr>
            <p:ph type="sldNum" sz="quarter" idx="12"/>
          </p:nvPr>
        </p:nvSpPr>
        <p:spPr>
          <a:xfrm>
            <a:off x="8406245" y="6483926"/>
            <a:ext cx="467590" cy="237549"/>
          </a:xfrm>
          <a:prstGeom prst="rect">
            <a:avLst/>
          </a:prstGeom>
        </p:spPr>
        <p:txBody>
          <a:bodyPr/>
          <a:lstStyle>
            <a:lvl1pPr algn="r">
              <a:defRPr sz="1100"/>
            </a:lvl1pPr>
          </a:lstStyle>
          <a:p>
            <a:pPr>
              <a:defRPr/>
            </a:pPr>
            <a:fld id="{A0548EF2-EA9B-4634-B53D-DC4EC5D1B8C0}" type="slidenum">
              <a:rPr lang="en-US" altLang="en-US" smtClean="0"/>
              <a:pPr>
                <a:defRPr/>
              </a:pPr>
              <a:t>‹#›</a:t>
            </a:fld>
            <a:endParaRPr lang="en-US" altLang="en-US" dirty="0"/>
          </a:p>
        </p:txBody>
      </p:sp>
    </p:spTree>
    <p:extLst>
      <p:ext uri="{BB962C8B-B14F-4D97-AF65-F5344CB8AC3E}">
        <p14:creationId xmlns:p14="http://schemas.microsoft.com/office/powerpoint/2010/main" val="3358380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lank ">
    <p:spTree>
      <p:nvGrpSpPr>
        <p:cNvPr id="1" name=""/>
        <p:cNvGrpSpPr/>
        <p:nvPr/>
      </p:nvGrpSpPr>
      <p:grpSpPr>
        <a:xfrm>
          <a:off x="0" y="0"/>
          <a:ext cx="0" cy="0"/>
          <a:chOff x="0" y="0"/>
          <a:chExt cx="0" cy="0"/>
        </a:xfrm>
      </p:grpSpPr>
      <p:sp>
        <p:nvSpPr>
          <p:cNvPr id="15" name="Rectangle 14"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Slide Number Placeholder 5">
            <a:extLst>
              <a:ext uri="{FF2B5EF4-FFF2-40B4-BE49-F238E27FC236}">
                <a16:creationId xmlns:a16="http://schemas.microsoft.com/office/drawing/2014/main" id="{DAAA116C-242C-443B-A163-E8CF9F7F4081}"/>
              </a:ext>
            </a:extLst>
          </p:cNvPr>
          <p:cNvSpPr>
            <a:spLocks noGrp="1"/>
          </p:cNvSpPr>
          <p:nvPr>
            <p:ph type="sldNum" sz="quarter" idx="12"/>
          </p:nvPr>
        </p:nvSpPr>
        <p:spPr>
          <a:xfrm>
            <a:off x="8406245" y="6483926"/>
            <a:ext cx="467590" cy="237549"/>
          </a:xfrm>
          <a:prstGeom prst="rect">
            <a:avLst/>
          </a:prstGeom>
        </p:spPr>
        <p:txBody>
          <a:bodyPr/>
          <a:lstStyle>
            <a:lvl1pPr algn="r">
              <a:defRPr sz="1100"/>
            </a:lvl1pPr>
          </a:lstStyle>
          <a:p>
            <a:pPr>
              <a:defRPr/>
            </a:pPr>
            <a:fld id="{A0548EF2-EA9B-4634-B53D-DC4EC5D1B8C0}" type="slidenum">
              <a:rPr lang="en-US" altLang="en-US" smtClean="0"/>
              <a:pPr>
                <a:defRPr/>
              </a:pPr>
              <a:t>‹#›</a:t>
            </a:fld>
            <a:endParaRPr lang="en-US" altLang="en-US" dirty="0"/>
          </a:p>
        </p:txBody>
      </p:sp>
    </p:spTree>
    <p:extLst>
      <p:ext uri="{BB962C8B-B14F-4D97-AF65-F5344CB8AC3E}">
        <p14:creationId xmlns:p14="http://schemas.microsoft.com/office/powerpoint/2010/main" val="33618780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Slide Number Placeholder 5">
            <a:extLst>
              <a:ext uri="{FF2B5EF4-FFF2-40B4-BE49-F238E27FC236}">
                <a16:creationId xmlns:a16="http://schemas.microsoft.com/office/drawing/2014/main" id="{1AC071D1-F2C4-4003-9250-AB31648B590A}"/>
              </a:ext>
            </a:extLst>
          </p:cNvPr>
          <p:cNvSpPr>
            <a:spLocks noGrp="1"/>
          </p:cNvSpPr>
          <p:nvPr>
            <p:ph type="sldNum" sz="quarter" idx="12"/>
          </p:nvPr>
        </p:nvSpPr>
        <p:spPr>
          <a:xfrm>
            <a:off x="8406245" y="6483926"/>
            <a:ext cx="467590" cy="237549"/>
          </a:xfrm>
          <a:prstGeom prst="rect">
            <a:avLst/>
          </a:prstGeom>
        </p:spPr>
        <p:txBody>
          <a:bodyPr/>
          <a:lstStyle>
            <a:lvl1pPr algn="r">
              <a:defRPr sz="1100"/>
            </a:lvl1pPr>
          </a:lstStyle>
          <a:p>
            <a:pPr>
              <a:defRPr/>
            </a:pPr>
            <a:fld id="{A0548EF2-EA9B-4634-B53D-DC4EC5D1B8C0}" type="slidenum">
              <a:rPr lang="en-US" altLang="en-US" smtClean="0"/>
              <a:pPr>
                <a:defRPr/>
              </a:pPr>
              <a:t>‹#›</a:t>
            </a:fld>
            <a:endParaRPr lang="en-US" altLang="en-US" dirty="0"/>
          </a:p>
        </p:txBody>
      </p:sp>
    </p:spTree>
    <p:extLst>
      <p:ext uri="{BB962C8B-B14F-4D97-AF65-F5344CB8AC3E}">
        <p14:creationId xmlns:p14="http://schemas.microsoft.com/office/powerpoint/2010/main" val="11496699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36649073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3" name="Picture 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23599717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7"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8" name="Picture 1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42065750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42632933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2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4" name="Picture 2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23055584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5"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6" name="Picture 1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8769086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8" name="Rectangle 7"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4" name="Picture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3121951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pPr>
              <a:defRPr/>
            </a:pPr>
            <a:fld id="{A0548EF2-EA9B-4634-B53D-DC4EC5D1B8C0}" type="slidenum">
              <a:rPr lang="en-US" altLang="en-US" smtClean="0"/>
              <a:pPr>
                <a:defRPr/>
              </a:pPr>
              <a:t>‹#›</a:t>
            </a:fld>
            <a:endParaRPr lang="en-US" altLang="en-US" dirty="0"/>
          </a:p>
        </p:txBody>
      </p:sp>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76741180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7237260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33551682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6" name="Picture 1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13630598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31030235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Final Slide">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hasCustomPrompt="1"/>
          </p:nvPr>
        </p:nvSpPr>
        <p:spPr>
          <a:xfrm>
            <a:off x="628650" y="1476958"/>
            <a:ext cx="7886700" cy="611619"/>
          </a:xfrm>
          <a:prstGeom prst="rect">
            <a:avLst/>
          </a:prstGeom>
        </p:spPr>
        <p:txBody>
          <a:bodyPr/>
          <a:lstStyle>
            <a:lvl1pPr>
              <a:defRPr sz="3500" cap="all" baseline="0">
                <a:solidFill>
                  <a:srgbClr val="003764"/>
                </a:solidFill>
              </a:defRPr>
            </a:lvl1pPr>
          </a:lstStyle>
          <a:p>
            <a:r>
              <a:rPr lang="en-US" dirty="0"/>
              <a:t>Final Slide</a:t>
            </a:r>
          </a:p>
        </p:txBody>
      </p:sp>
      <p:sp>
        <p:nvSpPr>
          <p:cNvPr id="7" name="Text Placeholder 6"/>
          <p:cNvSpPr>
            <a:spLocks noGrp="1"/>
          </p:cNvSpPr>
          <p:nvPr>
            <p:ph type="body" sz="quarter" idx="10" hasCustomPrompt="1"/>
          </p:nvPr>
        </p:nvSpPr>
        <p:spPr>
          <a:xfrm>
            <a:off x="628650" y="2265367"/>
            <a:ext cx="7886700" cy="3428855"/>
          </a:xfrm>
          <a:prstGeom prst="rect">
            <a:avLst/>
          </a:prstGeom>
        </p:spPr>
        <p:txBody>
          <a:bodyPr/>
          <a:lstStyle>
            <a:lvl1pPr marL="457200" marR="0" indent="-457200" algn="l" defTabSz="685766" rtl="0" eaLnBrk="1" fontAlgn="auto" latinLnBrk="0" hangingPunct="1">
              <a:lnSpc>
                <a:spcPct val="90000"/>
              </a:lnSpc>
              <a:spcBef>
                <a:spcPts val="750"/>
              </a:spcBef>
              <a:spcAft>
                <a:spcPts val="0"/>
              </a:spcAft>
              <a:buClrTx/>
              <a:buSzTx/>
              <a:buFont typeface="Arial" panose="020B0604020202020204" pitchFamily="34" charset="0"/>
              <a:buChar char="•"/>
              <a:tabLst/>
              <a:defRPr baseline="0">
                <a:solidFill>
                  <a:srgbClr val="003764"/>
                </a:solidFill>
              </a:defRPr>
            </a:lvl1pPr>
            <a:lvl2pPr marL="342884" indent="0">
              <a:buNone/>
              <a:defRPr>
                <a:solidFill>
                  <a:srgbClr val="003764"/>
                </a:solidFill>
              </a:defRPr>
            </a:lvl2pPr>
          </a:lstStyle>
          <a:p>
            <a:pPr marL="0" marR="0" lvl="0" indent="0" algn="l" defTabSz="685766"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t>Always use a Final Slide in order to include the Creative Commons footer language in the presentation.</a:t>
            </a:r>
            <a:br>
              <a:rPr lang="en-US" dirty="0"/>
            </a:br>
            <a:r>
              <a:rPr lang="en-US" dirty="0"/>
              <a:t>Ideas for the slide: Contact information; “Thank you;” “Questions?”</a:t>
            </a:r>
          </a:p>
        </p:txBody>
      </p:sp>
      <p:pic>
        <p:nvPicPr>
          <p:cNvPr id="14" name="Picture 13" descr="CC. Creative Commons license, attribution alone">
            <a:extLst>
              <a:ext uri="{FF2B5EF4-FFF2-40B4-BE49-F238E27FC236}">
                <a16:creationId xmlns:a16="http://schemas.microsoft.com/office/drawing/2014/main" id="{55C0BD8F-0D00-4252-96EA-53CD70683007}"/>
              </a:ext>
            </a:extLst>
          </p:cNvPr>
          <p:cNvPicPr>
            <a:picLocks noChangeAspect="1"/>
          </p:cNvPicPr>
          <p:nvPr userDrawn="1"/>
        </p:nvPicPr>
        <p:blipFill>
          <a:blip r:embed="rId4"/>
          <a:stretch>
            <a:fillRect/>
          </a:stretch>
        </p:blipFill>
        <p:spPr>
          <a:xfrm>
            <a:off x="628650" y="6399147"/>
            <a:ext cx="835224" cy="298730"/>
          </a:xfrm>
          <a:prstGeom prst="rect">
            <a:avLst/>
          </a:prstGeom>
        </p:spPr>
      </p:pic>
      <p:sp>
        <p:nvSpPr>
          <p:cNvPr id="10" name="TextBox 9">
            <a:extLst>
              <a:ext uri="{FF2B5EF4-FFF2-40B4-BE49-F238E27FC236}">
                <a16:creationId xmlns:a16="http://schemas.microsoft.com/office/drawing/2014/main" id="{AD9A014E-7345-4161-B6F8-70E7EA234759}"/>
              </a:ext>
            </a:extLst>
          </p:cNvPr>
          <p:cNvSpPr txBox="1"/>
          <p:nvPr userDrawn="1"/>
        </p:nvSpPr>
        <p:spPr>
          <a:xfrm>
            <a:off x="1454322" y="6445499"/>
            <a:ext cx="3784962" cy="207749"/>
          </a:xfrm>
          <a:prstGeom prst="rect">
            <a:avLst/>
          </a:prstGeom>
          <a:noFill/>
        </p:spPr>
        <p:txBody>
          <a:bodyPr wrap="square" rtlCol="0">
            <a:spAutoFit/>
          </a:bodyPr>
          <a:lstStyle/>
          <a:p>
            <a:r>
              <a:rPr lang="en-US" sz="750" i="1" dirty="0">
                <a:solidFill>
                  <a:schemeClr val="bg1">
                    <a:lumMod val="50000"/>
                  </a:schemeClr>
                </a:solidFill>
              </a:rPr>
              <a:t>Note: All material licensed under Creative Commons Attribution 4.0 International License.</a:t>
            </a: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274781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pic>
        <p:nvPicPr>
          <p:cNvPr id="18" name="Picture 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
        <p:nvSpPr>
          <p:cNvPr id="20" name="Slide Number Placeholder 5">
            <a:extLst>
              <a:ext uri="{FF2B5EF4-FFF2-40B4-BE49-F238E27FC236}">
                <a16:creationId xmlns:a16="http://schemas.microsoft.com/office/drawing/2014/main" id="{F8C50275-4C8B-4C12-B5F1-136D97A2B468}"/>
              </a:ext>
            </a:extLst>
          </p:cNvPr>
          <p:cNvSpPr>
            <a:spLocks noGrp="1"/>
          </p:cNvSpPr>
          <p:nvPr>
            <p:ph type="sldNum" sz="quarter" idx="12"/>
          </p:nvPr>
        </p:nvSpPr>
        <p:spPr>
          <a:xfrm>
            <a:off x="8385466" y="6483926"/>
            <a:ext cx="467590" cy="237549"/>
          </a:xfrm>
          <a:prstGeom prst="rect">
            <a:avLst/>
          </a:prstGeom>
        </p:spPr>
        <p:txBody>
          <a:bodyPr/>
          <a:lstStyle>
            <a:lvl1pPr algn="r">
              <a:defRPr sz="1100"/>
            </a:lvl1pPr>
          </a:lstStyle>
          <a:p>
            <a:pPr>
              <a:defRPr/>
            </a:pPr>
            <a:fld id="{A0548EF2-EA9B-4634-B53D-DC4EC5D1B8C0}" type="slidenum">
              <a:rPr lang="en-US" altLang="en-US" smtClean="0"/>
              <a:pPr>
                <a:defRPr/>
              </a:pPr>
              <a:t>‹#›</a:t>
            </a:fld>
            <a:endParaRPr lang="en-US" altLang="en-US" dirty="0"/>
          </a:p>
        </p:txBody>
      </p:sp>
    </p:spTree>
    <p:extLst>
      <p:ext uri="{BB962C8B-B14F-4D97-AF65-F5344CB8AC3E}">
        <p14:creationId xmlns:p14="http://schemas.microsoft.com/office/powerpoint/2010/main" val="166286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pic>
        <p:nvPicPr>
          <p:cNvPr id="20" name="Picture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
        <p:nvSpPr>
          <p:cNvPr id="21" name="Slide Number Placeholder 5">
            <a:extLst>
              <a:ext uri="{FF2B5EF4-FFF2-40B4-BE49-F238E27FC236}">
                <a16:creationId xmlns:a16="http://schemas.microsoft.com/office/drawing/2014/main" id="{3463854F-CAA1-41C8-A573-DADF35FF70CA}"/>
              </a:ext>
            </a:extLst>
          </p:cNvPr>
          <p:cNvSpPr>
            <a:spLocks noGrp="1"/>
          </p:cNvSpPr>
          <p:nvPr>
            <p:ph type="sldNum" sz="quarter" idx="12"/>
          </p:nvPr>
        </p:nvSpPr>
        <p:spPr>
          <a:xfrm>
            <a:off x="8406245" y="6483926"/>
            <a:ext cx="467590" cy="237549"/>
          </a:xfrm>
          <a:prstGeom prst="rect">
            <a:avLst/>
          </a:prstGeom>
        </p:spPr>
        <p:txBody>
          <a:bodyPr/>
          <a:lstStyle>
            <a:lvl1pPr algn="r">
              <a:defRPr sz="1100"/>
            </a:lvl1pPr>
          </a:lstStyle>
          <a:p>
            <a:pPr>
              <a:defRPr/>
            </a:pPr>
            <a:fld id="{A0548EF2-EA9B-4634-B53D-DC4EC5D1B8C0}" type="slidenum">
              <a:rPr lang="en-US" altLang="en-US" smtClean="0"/>
              <a:pPr>
                <a:defRPr/>
              </a:pPr>
              <a:t>‹#›</a:t>
            </a:fld>
            <a:endParaRPr lang="en-US" altLang="en-US" dirty="0"/>
          </a:p>
        </p:txBody>
      </p:sp>
    </p:spTree>
    <p:extLst>
      <p:ext uri="{BB962C8B-B14F-4D97-AF65-F5344CB8AC3E}">
        <p14:creationId xmlns:p14="http://schemas.microsoft.com/office/powerpoint/2010/main" val="1133155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3" name="Picture 12"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pic>
        <p:nvPicPr>
          <p:cNvPr id="24" name="Picture 2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
        <p:nvSpPr>
          <p:cNvPr id="25" name="Slide Number Placeholder 5">
            <a:extLst>
              <a:ext uri="{FF2B5EF4-FFF2-40B4-BE49-F238E27FC236}">
                <a16:creationId xmlns:a16="http://schemas.microsoft.com/office/drawing/2014/main" id="{55EAFC1E-4429-451F-A6D3-EA5CDA5E629E}"/>
              </a:ext>
            </a:extLst>
          </p:cNvPr>
          <p:cNvSpPr>
            <a:spLocks noGrp="1"/>
          </p:cNvSpPr>
          <p:nvPr>
            <p:ph type="sldNum" sz="quarter" idx="12"/>
          </p:nvPr>
        </p:nvSpPr>
        <p:spPr>
          <a:xfrm>
            <a:off x="8406245" y="6483926"/>
            <a:ext cx="467590" cy="237549"/>
          </a:xfrm>
          <a:prstGeom prst="rect">
            <a:avLst/>
          </a:prstGeom>
        </p:spPr>
        <p:txBody>
          <a:bodyPr/>
          <a:lstStyle>
            <a:lvl1pPr algn="r">
              <a:defRPr sz="1100"/>
            </a:lvl1pPr>
          </a:lstStyle>
          <a:p>
            <a:pPr>
              <a:defRPr/>
            </a:pPr>
            <a:fld id="{A0548EF2-EA9B-4634-B53D-DC4EC5D1B8C0}" type="slidenum">
              <a:rPr lang="en-US" altLang="en-US" smtClean="0"/>
              <a:pPr>
                <a:defRPr/>
              </a:pPr>
              <a:t>‹#›</a:t>
            </a:fld>
            <a:endParaRPr lang="en-US" altLang="en-US" dirty="0"/>
          </a:p>
        </p:txBody>
      </p:sp>
    </p:spTree>
    <p:extLst>
      <p:ext uri="{BB962C8B-B14F-4D97-AF65-F5344CB8AC3E}">
        <p14:creationId xmlns:p14="http://schemas.microsoft.com/office/powerpoint/2010/main" val="1855509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9" name="Picture 8"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pic>
        <p:nvPicPr>
          <p:cNvPr id="16" name="Picture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
        <p:nvSpPr>
          <p:cNvPr id="17" name="Slide Number Placeholder 5">
            <a:extLst>
              <a:ext uri="{FF2B5EF4-FFF2-40B4-BE49-F238E27FC236}">
                <a16:creationId xmlns:a16="http://schemas.microsoft.com/office/drawing/2014/main" id="{278655F2-7F98-4BC6-8AAB-6979A3C75528}"/>
              </a:ext>
            </a:extLst>
          </p:cNvPr>
          <p:cNvSpPr>
            <a:spLocks noGrp="1"/>
          </p:cNvSpPr>
          <p:nvPr>
            <p:ph type="sldNum" sz="quarter" idx="12"/>
          </p:nvPr>
        </p:nvSpPr>
        <p:spPr>
          <a:xfrm>
            <a:off x="8406245" y="6483926"/>
            <a:ext cx="467590" cy="237549"/>
          </a:xfrm>
          <a:prstGeom prst="rect">
            <a:avLst/>
          </a:prstGeom>
        </p:spPr>
        <p:txBody>
          <a:bodyPr/>
          <a:lstStyle>
            <a:lvl1pPr algn="r">
              <a:defRPr sz="1100"/>
            </a:lvl1pPr>
          </a:lstStyle>
          <a:p>
            <a:pPr>
              <a:defRPr/>
            </a:pPr>
            <a:fld id="{A0548EF2-EA9B-4634-B53D-DC4EC5D1B8C0}" type="slidenum">
              <a:rPr lang="en-US" altLang="en-US" smtClean="0"/>
              <a:pPr>
                <a:defRPr/>
              </a:pPr>
              <a:t>‹#›</a:t>
            </a:fld>
            <a:endParaRPr lang="en-US" altLang="en-US" dirty="0"/>
          </a:p>
        </p:txBody>
      </p:sp>
    </p:spTree>
    <p:extLst>
      <p:ext uri="{BB962C8B-B14F-4D97-AF65-F5344CB8AC3E}">
        <p14:creationId xmlns:p14="http://schemas.microsoft.com/office/powerpoint/2010/main" val="4011055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0" name="Picture 9"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8" name="Rectangle 7"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pic>
        <p:nvPicPr>
          <p:cNvPr id="14" name="Pictur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
        <p:nvSpPr>
          <p:cNvPr id="15" name="Slide Number Placeholder 5">
            <a:extLst>
              <a:ext uri="{FF2B5EF4-FFF2-40B4-BE49-F238E27FC236}">
                <a16:creationId xmlns:a16="http://schemas.microsoft.com/office/drawing/2014/main" id="{60AB6978-00DE-4790-8145-42159CB1B407}"/>
              </a:ext>
            </a:extLst>
          </p:cNvPr>
          <p:cNvSpPr>
            <a:spLocks noGrp="1"/>
          </p:cNvSpPr>
          <p:nvPr>
            <p:ph type="sldNum" sz="quarter" idx="12"/>
          </p:nvPr>
        </p:nvSpPr>
        <p:spPr>
          <a:xfrm>
            <a:off x="8406245" y="6483926"/>
            <a:ext cx="467590" cy="237549"/>
          </a:xfrm>
          <a:prstGeom prst="rect">
            <a:avLst/>
          </a:prstGeom>
        </p:spPr>
        <p:txBody>
          <a:bodyPr/>
          <a:lstStyle>
            <a:lvl1pPr algn="r">
              <a:defRPr sz="1100"/>
            </a:lvl1pPr>
          </a:lstStyle>
          <a:p>
            <a:pPr>
              <a:defRPr/>
            </a:pPr>
            <a:fld id="{A0548EF2-EA9B-4634-B53D-DC4EC5D1B8C0}" type="slidenum">
              <a:rPr lang="en-US" altLang="en-US" smtClean="0"/>
              <a:pPr>
                <a:defRPr/>
              </a:pPr>
              <a:t>‹#›</a:t>
            </a:fld>
            <a:endParaRPr lang="en-US" altLang="en-US" dirty="0"/>
          </a:p>
        </p:txBody>
      </p:sp>
    </p:spTree>
    <p:extLst>
      <p:ext uri="{BB962C8B-B14F-4D97-AF65-F5344CB8AC3E}">
        <p14:creationId xmlns:p14="http://schemas.microsoft.com/office/powerpoint/2010/main" val="907560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pic>
        <p:nvPicPr>
          <p:cNvPr id="20" name="Picture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
        <p:nvSpPr>
          <p:cNvPr id="21" name="Slide Number Placeholder 5">
            <a:extLst>
              <a:ext uri="{FF2B5EF4-FFF2-40B4-BE49-F238E27FC236}">
                <a16:creationId xmlns:a16="http://schemas.microsoft.com/office/drawing/2014/main" id="{F7AD4569-F986-4F3F-B0DD-6CCDC31D9BBA}"/>
              </a:ext>
            </a:extLst>
          </p:cNvPr>
          <p:cNvSpPr>
            <a:spLocks noGrp="1"/>
          </p:cNvSpPr>
          <p:nvPr>
            <p:ph type="sldNum" sz="quarter" idx="12"/>
          </p:nvPr>
        </p:nvSpPr>
        <p:spPr>
          <a:xfrm>
            <a:off x="8406245" y="6483926"/>
            <a:ext cx="467590" cy="237549"/>
          </a:xfrm>
          <a:prstGeom prst="rect">
            <a:avLst/>
          </a:prstGeom>
        </p:spPr>
        <p:txBody>
          <a:bodyPr/>
          <a:lstStyle>
            <a:lvl1pPr algn="r">
              <a:defRPr sz="1100"/>
            </a:lvl1pPr>
          </a:lstStyle>
          <a:p>
            <a:pPr>
              <a:defRPr/>
            </a:pPr>
            <a:fld id="{A0548EF2-EA9B-4634-B53D-DC4EC5D1B8C0}" type="slidenum">
              <a:rPr lang="en-US" altLang="en-US" smtClean="0"/>
              <a:pPr>
                <a:defRPr/>
              </a:pPr>
              <a:t>‹#›</a:t>
            </a:fld>
            <a:endParaRPr lang="en-US" altLang="en-US" dirty="0"/>
          </a:p>
        </p:txBody>
      </p:sp>
    </p:spTree>
    <p:extLst>
      <p:ext uri="{BB962C8B-B14F-4D97-AF65-F5344CB8AC3E}">
        <p14:creationId xmlns:p14="http://schemas.microsoft.com/office/powerpoint/2010/main" val="3031263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pic>
        <p:nvPicPr>
          <p:cNvPr id="20" name="Picture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
        <p:nvSpPr>
          <p:cNvPr id="21" name="Slide Number Placeholder 5">
            <a:extLst>
              <a:ext uri="{FF2B5EF4-FFF2-40B4-BE49-F238E27FC236}">
                <a16:creationId xmlns:a16="http://schemas.microsoft.com/office/drawing/2014/main" id="{928706EB-52D0-4646-9219-70EA545AED9C}"/>
              </a:ext>
            </a:extLst>
          </p:cNvPr>
          <p:cNvSpPr>
            <a:spLocks noGrp="1"/>
          </p:cNvSpPr>
          <p:nvPr>
            <p:ph type="sldNum" sz="quarter" idx="12"/>
          </p:nvPr>
        </p:nvSpPr>
        <p:spPr>
          <a:xfrm>
            <a:off x="8406245" y="6483926"/>
            <a:ext cx="467590" cy="237549"/>
          </a:xfrm>
          <a:prstGeom prst="rect">
            <a:avLst/>
          </a:prstGeom>
        </p:spPr>
        <p:txBody>
          <a:bodyPr/>
          <a:lstStyle>
            <a:lvl1pPr algn="r">
              <a:defRPr sz="1100"/>
            </a:lvl1pPr>
          </a:lstStyle>
          <a:p>
            <a:pPr>
              <a:defRPr/>
            </a:pPr>
            <a:fld id="{A0548EF2-EA9B-4634-B53D-DC4EC5D1B8C0}" type="slidenum">
              <a:rPr lang="en-US" altLang="en-US" smtClean="0"/>
              <a:pPr>
                <a:defRPr/>
              </a:pPr>
              <a:t>‹#›</a:t>
            </a:fld>
            <a:endParaRPr lang="en-US" altLang="en-US" dirty="0"/>
          </a:p>
        </p:txBody>
      </p:sp>
    </p:spTree>
    <p:extLst>
      <p:ext uri="{BB962C8B-B14F-4D97-AF65-F5344CB8AC3E}">
        <p14:creationId xmlns:p14="http://schemas.microsoft.com/office/powerpoint/2010/main" val="1868511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1414825"/>
      </p:ext>
    </p:extLst>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 id="2147483962"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5281596"/>
      </p:ext>
    </p:extLst>
  </p:cSld>
  <p:clrMap bg1="lt1" tx1="dk1" bg2="lt2" tx2="dk2" accent1="accent1" accent2="accent2" accent3="accent3" accent4="accent4" accent5="accent5" accent6="accent6" hlink="hlink" folHlink="folHlink"/>
  <p:sldLayoutIdLst>
    <p:sldLayoutId id="2147483964" r:id="rId1"/>
    <p:sldLayoutId id="2147483965" r:id="rId2"/>
    <p:sldLayoutId id="2147483966" r:id="rId3"/>
    <p:sldLayoutId id="2147483967" r:id="rId4"/>
    <p:sldLayoutId id="2147483968" r:id="rId5"/>
    <p:sldLayoutId id="2147483969" r:id="rId6"/>
    <p:sldLayoutId id="2147483970" r:id="rId7"/>
    <p:sldLayoutId id="2147483971" r:id="rId8"/>
    <p:sldLayoutId id="2147483972" r:id="rId9"/>
    <p:sldLayoutId id="2147483973" r:id="rId10"/>
    <p:sldLayoutId id="2147483974" r:id="rId11"/>
    <p:sldLayoutId id="2147483975"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1.xml"/><Relationship Id="rId4" Type="http://schemas.openxmlformats.org/officeDocument/2006/relationships/hyperlink" Target="http://www.nicabm.com/trauma2013/trauma2013-post/"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39CAF-F2AB-4C56-BB94-7BB023C579B9}"/>
              </a:ext>
            </a:extLst>
          </p:cNvPr>
          <p:cNvSpPr>
            <a:spLocks noGrp="1"/>
          </p:cNvSpPr>
          <p:nvPr>
            <p:ph type="title"/>
          </p:nvPr>
        </p:nvSpPr>
        <p:spPr>
          <a:xfrm>
            <a:off x="403512" y="4047372"/>
            <a:ext cx="8336975" cy="619269"/>
          </a:xfrm>
        </p:spPr>
        <p:txBody>
          <a:bodyPr anchor="t"/>
          <a:lstStyle/>
          <a:p>
            <a:r>
              <a:rPr lang="en-US" sz="4000" dirty="0"/>
              <a:t>DG3-B gate 5: college readiness </a:t>
            </a:r>
          </a:p>
        </p:txBody>
      </p:sp>
      <p:sp>
        <p:nvSpPr>
          <p:cNvPr id="3" name="Subtitle 2">
            <a:extLst>
              <a:ext uri="{FF2B5EF4-FFF2-40B4-BE49-F238E27FC236}">
                <a16:creationId xmlns:a16="http://schemas.microsoft.com/office/drawing/2014/main" id="{BFB612F2-0AB8-48BB-A80E-03E7DD689DB5}"/>
              </a:ext>
            </a:extLst>
          </p:cNvPr>
          <p:cNvSpPr>
            <a:spLocks noGrp="1"/>
          </p:cNvSpPr>
          <p:nvPr>
            <p:ph type="subTitle" idx="1"/>
          </p:nvPr>
        </p:nvSpPr>
        <p:spPr>
          <a:xfrm>
            <a:off x="439358" y="4666641"/>
            <a:ext cx="8362449" cy="548155"/>
          </a:xfrm>
        </p:spPr>
        <p:txBody>
          <a:bodyPr/>
          <a:lstStyle/>
          <a:p>
            <a:r>
              <a:rPr lang="en-US" sz="2400" dirty="0"/>
              <a:t>DISCUSSION &amp; APPROVAL </a:t>
            </a:r>
          </a:p>
        </p:txBody>
      </p:sp>
      <p:sp>
        <p:nvSpPr>
          <p:cNvPr id="4" name="Text Placeholder 3">
            <a:extLst>
              <a:ext uri="{FF2B5EF4-FFF2-40B4-BE49-F238E27FC236}">
                <a16:creationId xmlns:a16="http://schemas.microsoft.com/office/drawing/2014/main" id="{76986E81-AE50-4EF8-ADCD-D2EEBE7F128E}"/>
              </a:ext>
            </a:extLst>
          </p:cNvPr>
          <p:cNvSpPr>
            <a:spLocks noGrp="1"/>
          </p:cNvSpPr>
          <p:nvPr>
            <p:ph type="body" sz="quarter" idx="10"/>
          </p:nvPr>
        </p:nvSpPr>
        <p:spPr>
          <a:xfrm>
            <a:off x="439358" y="5360000"/>
            <a:ext cx="7466702" cy="1055314"/>
          </a:xfrm>
        </p:spPr>
        <p:txBody>
          <a:bodyPr anchor="t"/>
          <a:lstStyle/>
          <a:p>
            <a:r>
              <a:rPr lang="en-US" dirty="0"/>
              <a:t>ctcLink Steering Committee</a:t>
            </a:r>
          </a:p>
          <a:p>
            <a:r>
              <a:rPr lang="en-US" dirty="0"/>
              <a:t>April 21, 2020</a:t>
            </a:r>
          </a:p>
        </p:txBody>
      </p:sp>
    </p:spTree>
    <p:extLst>
      <p:ext uri="{BB962C8B-B14F-4D97-AF65-F5344CB8AC3E}">
        <p14:creationId xmlns:p14="http://schemas.microsoft.com/office/powerpoint/2010/main" val="17525884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24432" y="216351"/>
            <a:ext cx="7639707" cy="614320"/>
          </a:xfrm>
        </p:spPr>
        <p:txBody>
          <a:bodyPr/>
          <a:lstStyle/>
          <a:p>
            <a:pPr algn="ctr"/>
            <a:r>
              <a:rPr lang="en-US" sz="3200" dirty="0">
                <a:solidFill>
                  <a:schemeClr val="tx1"/>
                </a:solidFill>
              </a:rPr>
              <a:t>PENINSULA COLLEGE READINESS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736467077"/>
              </p:ext>
            </p:extLst>
          </p:nvPr>
        </p:nvGraphicFramePr>
        <p:xfrm>
          <a:off x="613185" y="830671"/>
          <a:ext cx="8165055" cy="4321504"/>
        </p:xfrm>
        <a:graphic>
          <a:graphicData uri="http://schemas.openxmlformats.org/drawingml/2006/table">
            <a:tbl>
              <a:tblPr firstRow="1" firstCol="1"/>
              <a:tblGrid>
                <a:gridCol w="2535868">
                  <a:extLst>
                    <a:ext uri="{9D8B030D-6E8A-4147-A177-3AD203B41FA5}">
                      <a16:colId xmlns:a16="http://schemas.microsoft.com/office/drawing/2014/main" val="1719524338"/>
                    </a:ext>
                  </a:extLst>
                </a:gridCol>
                <a:gridCol w="2065857">
                  <a:extLst>
                    <a:ext uri="{9D8B030D-6E8A-4147-A177-3AD203B41FA5}">
                      <a16:colId xmlns:a16="http://schemas.microsoft.com/office/drawing/2014/main" val="3354666195"/>
                    </a:ext>
                  </a:extLst>
                </a:gridCol>
                <a:gridCol w="1858179">
                  <a:extLst>
                    <a:ext uri="{9D8B030D-6E8A-4147-A177-3AD203B41FA5}">
                      <a16:colId xmlns:a16="http://schemas.microsoft.com/office/drawing/2014/main" val="90142080"/>
                    </a:ext>
                  </a:extLst>
                </a:gridCol>
                <a:gridCol w="1705151">
                  <a:extLst>
                    <a:ext uri="{9D8B030D-6E8A-4147-A177-3AD203B41FA5}">
                      <a16:colId xmlns:a16="http://schemas.microsoft.com/office/drawing/2014/main" val="4253395325"/>
                    </a:ext>
                  </a:extLst>
                </a:gridCol>
              </a:tblGrid>
              <a:tr h="880093">
                <a:tc>
                  <a:txBody>
                    <a:bodyPr/>
                    <a:lstStyle/>
                    <a:p>
                      <a:pPr marL="0" indent="115888" rtl="0" fontAlgn="b"/>
                      <a:r>
                        <a:rPr lang="en-US" sz="1800" b="0" dirty="0">
                          <a:solidFill>
                            <a:srgbClr val="000000"/>
                          </a:solidFill>
                          <a:effectLst/>
                          <a:latin typeface="+mj-lt"/>
                        </a:rPr>
                        <a:t>College Overview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sz="1800" b="0" dirty="0">
                          <a:solidFill>
                            <a:srgbClr val="000000"/>
                          </a:solidFill>
                          <a:effectLst/>
                          <a:latin typeface="+mj-lt"/>
                        </a:rPr>
                        <a:t>Current</a:t>
                      </a:r>
                      <a:r>
                        <a:rPr lang="en-US" sz="1800" b="0" baseline="0" dirty="0">
                          <a:solidFill>
                            <a:srgbClr val="000000"/>
                          </a:solidFill>
                          <a:effectLst/>
                          <a:latin typeface="+mj-lt"/>
                        </a:rPr>
                        <a:t> </a:t>
                      </a:r>
                      <a:r>
                        <a:rPr lang="en-US" sz="1800" b="0" dirty="0">
                          <a:solidFill>
                            <a:srgbClr val="000000"/>
                          </a:solidFill>
                          <a:effectLst/>
                          <a:latin typeface="+mj-lt"/>
                        </a:rPr>
                        <a:t>Completion of Readiness Criteria</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b="0" dirty="0">
                          <a:solidFill>
                            <a:srgbClr val="000000"/>
                          </a:solidFill>
                          <a:effectLst/>
                          <a:latin typeface="+mj-lt"/>
                        </a:rPr>
                        <a:t>Current </a:t>
                      </a:r>
                      <a:br>
                        <a:rPr lang="en-US" sz="1800" b="0" dirty="0">
                          <a:solidFill>
                            <a:srgbClr val="000000"/>
                          </a:solidFill>
                          <a:effectLst/>
                          <a:latin typeface="+mj-lt"/>
                        </a:rPr>
                      </a:br>
                      <a:r>
                        <a:rPr lang="en-US" sz="1800" b="0" dirty="0">
                          <a:solidFill>
                            <a:srgbClr val="000000"/>
                          </a:solidFill>
                          <a:effectLst/>
                          <a:latin typeface="+mj-lt"/>
                        </a:rPr>
                        <a:t>Go/No-Go Status</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sz="1800" b="0" dirty="0">
                          <a:solidFill>
                            <a:srgbClr val="000000"/>
                          </a:solidFill>
                          <a:effectLst/>
                          <a:latin typeface="+mj-lt"/>
                        </a:rPr>
                        <a:t>Estimated</a:t>
                      </a:r>
                      <a:r>
                        <a:rPr lang="en-US" sz="1800" b="0" baseline="0" dirty="0">
                          <a:solidFill>
                            <a:srgbClr val="000000"/>
                          </a:solidFill>
                          <a:effectLst/>
                          <a:latin typeface="+mj-lt"/>
                        </a:rPr>
                        <a:t> Go/No-Go Status at Go-Live</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054134709"/>
                  </a:ext>
                </a:extLst>
              </a:tr>
              <a:tr h="533456">
                <a:tc>
                  <a:txBody>
                    <a:bodyPr/>
                    <a:lstStyle/>
                    <a:p>
                      <a:pPr marL="0" indent="115888" algn="l" rtl="0" fontAlgn="ctr"/>
                      <a:r>
                        <a:rPr lang="en-US" sz="2000" b="0" dirty="0">
                          <a:solidFill>
                            <a:srgbClr val="000000"/>
                          </a:solidFill>
                          <a:effectLst/>
                          <a:latin typeface="+mj-lt"/>
                        </a:rPr>
                        <a:t>Data</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b"/>
                      <a:r>
                        <a:rPr lang="en-US" b="0" dirty="0">
                          <a:solidFill>
                            <a:srgbClr val="000000"/>
                          </a:solidFill>
                          <a:effectLst/>
                          <a:latin typeface="+mj-lt"/>
                        </a:rPr>
                        <a:t>3 of 3</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1" kern="1200" dirty="0">
                          <a:solidFill>
                            <a:srgbClr val="00B050"/>
                          </a:solidFill>
                          <a:effectLst/>
                          <a:latin typeface="+mn-lt"/>
                          <a:ea typeface="+mn-ea"/>
                          <a:cs typeface="+mn-cs"/>
                        </a:rPr>
                        <a:t>G</a:t>
                      </a:r>
                    </a:p>
                    <a:p>
                      <a:pPr algn="ctr" rtl="0" fontAlgn="b"/>
                      <a:endParaRPr lang="en-US" sz="1400" b="0" dirty="0">
                        <a:solidFill>
                          <a:srgbClr val="00DA11"/>
                        </a:solidFill>
                        <a:effectLst/>
                        <a:latin typeface="Roboto"/>
                      </a:endParaRP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1" kern="1200" dirty="0">
                          <a:solidFill>
                            <a:srgbClr val="00B050"/>
                          </a:solidFill>
                          <a:effectLst/>
                          <a:latin typeface="+mn-lt"/>
                          <a:ea typeface="+mn-ea"/>
                          <a:cs typeface="+mn-cs"/>
                        </a:rPr>
                        <a:t>G</a:t>
                      </a:r>
                    </a:p>
                    <a:p>
                      <a:pPr algn="ctr" rtl="0" fontAlgn="b"/>
                      <a:endParaRPr lang="en-US" sz="1400" b="0" dirty="0">
                        <a:solidFill>
                          <a:srgbClr val="00DA11"/>
                        </a:solidFill>
                        <a:effectLst/>
                        <a:latin typeface="Roboto"/>
                      </a:endParaRP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573791922"/>
                  </a:ext>
                </a:extLst>
              </a:tr>
              <a:tr h="490151">
                <a:tc>
                  <a:txBody>
                    <a:bodyPr/>
                    <a:lstStyle/>
                    <a:p>
                      <a:pPr marL="0" indent="115888" algn="l" rtl="0" fontAlgn="ctr"/>
                      <a:r>
                        <a:rPr lang="en-US" sz="2000" b="0" dirty="0">
                          <a:solidFill>
                            <a:srgbClr val="000000"/>
                          </a:solidFill>
                          <a:effectLst/>
                          <a:latin typeface="+mj-lt"/>
                        </a:rPr>
                        <a:t>Security</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b="0" dirty="0">
                          <a:solidFill>
                            <a:srgbClr val="000000"/>
                          </a:solidFill>
                          <a:effectLst/>
                          <a:latin typeface="+mj-lt"/>
                        </a:rPr>
                        <a:t>2 of 3</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1" kern="1200" dirty="0">
                          <a:solidFill>
                            <a:srgbClr val="FFFF00"/>
                          </a:solidFill>
                          <a:effectLst/>
                          <a:latin typeface="+mn-lt"/>
                          <a:ea typeface="+mn-ea"/>
                          <a:cs typeface="+mn-cs"/>
                        </a:rPr>
                        <a:t>Y</a:t>
                      </a:r>
                    </a:p>
                    <a:p>
                      <a:pPr algn="ctr" rtl="0" fontAlgn="b"/>
                      <a:endParaRPr lang="en-US" sz="1400" b="0" dirty="0">
                        <a:solidFill>
                          <a:srgbClr val="FFFF00"/>
                        </a:solidFill>
                        <a:effectLst/>
                        <a:latin typeface="Roboto"/>
                      </a:endParaRP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1" kern="1200" dirty="0">
                          <a:solidFill>
                            <a:srgbClr val="00B050"/>
                          </a:solidFill>
                          <a:effectLst/>
                          <a:latin typeface="+mn-lt"/>
                          <a:ea typeface="+mn-ea"/>
                          <a:cs typeface="+mn-cs"/>
                        </a:rPr>
                        <a:t>G</a:t>
                      </a:r>
                    </a:p>
                    <a:p>
                      <a:pPr algn="ctr" rtl="0" fontAlgn="b"/>
                      <a:endParaRPr lang="en-US" sz="1400" b="0" dirty="0">
                        <a:solidFill>
                          <a:srgbClr val="00DA11"/>
                        </a:solidFill>
                        <a:effectLst/>
                        <a:latin typeface="Roboto"/>
                      </a:endParaRP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4112853875"/>
                  </a:ext>
                </a:extLst>
              </a:tr>
              <a:tr h="490151">
                <a:tc>
                  <a:txBody>
                    <a:bodyPr/>
                    <a:lstStyle/>
                    <a:p>
                      <a:pPr marL="0" indent="115888" algn="l" rtl="0" fontAlgn="ctr"/>
                      <a:r>
                        <a:rPr lang="en-US" sz="2000" b="0" dirty="0">
                          <a:solidFill>
                            <a:srgbClr val="000000"/>
                          </a:solidFill>
                          <a:effectLst/>
                          <a:latin typeface="+mj-lt"/>
                        </a:rPr>
                        <a:t>Testing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b"/>
                      <a:r>
                        <a:rPr lang="en-US" b="0" dirty="0">
                          <a:solidFill>
                            <a:srgbClr val="000000"/>
                          </a:solidFill>
                          <a:effectLst/>
                          <a:latin typeface="+mj-lt"/>
                        </a:rPr>
                        <a:t>6 of 6</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1" kern="1200" dirty="0">
                          <a:solidFill>
                            <a:srgbClr val="FFFF00"/>
                          </a:solidFill>
                          <a:effectLst/>
                          <a:latin typeface="+mn-lt"/>
                          <a:ea typeface="+mn-ea"/>
                          <a:cs typeface="+mn-cs"/>
                        </a:rPr>
                        <a:t>Y</a:t>
                      </a:r>
                    </a:p>
                    <a:p>
                      <a:pPr algn="ctr" rtl="0" fontAlgn="b"/>
                      <a:endParaRPr lang="en-US" sz="1400" b="0" dirty="0">
                        <a:solidFill>
                          <a:srgbClr val="FFFF00"/>
                        </a:solidFill>
                        <a:effectLst/>
                        <a:latin typeface="Roboto"/>
                      </a:endParaRP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1" kern="1200" dirty="0">
                          <a:solidFill>
                            <a:srgbClr val="00B050"/>
                          </a:solidFill>
                          <a:effectLst/>
                          <a:latin typeface="+mn-lt"/>
                          <a:ea typeface="+mn-ea"/>
                          <a:cs typeface="+mn-cs"/>
                        </a:rPr>
                        <a:t>G</a:t>
                      </a:r>
                    </a:p>
                    <a:p>
                      <a:pPr algn="ctr" rtl="0" fontAlgn="b"/>
                      <a:endParaRPr lang="en-US" sz="1400" b="0" dirty="0">
                        <a:solidFill>
                          <a:srgbClr val="00DA11"/>
                        </a:solidFill>
                        <a:effectLst/>
                        <a:latin typeface="Roboto"/>
                      </a:endParaRP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322822287"/>
                  </a:ext>
                </a:extLst>
              </a:tr>
              <a:tr h="490151">
                <a:tc>
                  <a:txBody>
                    <a:bodyPr/>
                    <a:lstStyle/>
                    <a:p>
                      <a:pPr marL="0" indent="115888" algn="l" rtl="0" fontAlgn="ctr"/>
                      <a:r>
                        <a:rPr lang="en-US" sz="2000" b="0" dirty="0">
                          <a:solidFill>
                            <a:srgbClr val="000000"/>
                          </a:solidFill>
                          <a:effectLst/>
                          <a:latin typeface="+mj-lt"/>
                        </a:rPr>
                        <a:t>Training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b="0" dirty="0">
                          <a:solidFill>
                            <a:srgbClr val="000000"/>
                          </a:solidFill>
                          <a:effectLst/>
                          <a:latin typeface="+mj-lt"/>
                        </a:rPr>
                        <a:t>3 of 5</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1" kern="1200" dirty="0">
                          <a:solidFill>
                            <a:srgbClr val="FFFF00"/>
                          </a:solidFill>
                          <a:effectLst/>
                          <a:latin typeface="+mn-lt"/>
                          <a:ea typeface="+mn-ea"/>
                          <a:cs typeface="+mn-cs"/>
                        </a:rPr>
                        <a:t>Y</a:t>
                      </a:r>
                    </a:p>
                    <a:p>
                      <a:pPr algn="ctr" rtl="0" fontAlgn="b"/>
                      <a:endParaRPr lang="en-US" sz="1400" b="0" dirty="0">
                        <a:solidFill>
                          <a:srgbClr val="FFFF00"/>
                        </a:solidFill>
                        <a:effectLst/>
                        <a:latin typeface="Roboto"/>
                      </a:endParaRP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1" kern="1200" dirty="0">
                          <a:solidFill>
                            <a:srgbClr val="FFFF00"/>
                          </a:solidFill>
                          <a:effectLst/>
                          <a:latin typeface="+mn-lt"/>
                          <a:ea typeface="+mn-ea"/>
                          <a:cs typeface="+mn-cs"/>
                        </a:rPr>
                        <a:t>Y</a:t>
                      </a:r>
                    </a:p>
                    <a:p>
                      <a:pPr algn="ctr" rtl="0" fontAlgn="b"/>
                      <a:endParaRPr lang="en-US" sz="1400" b="0" dirty="0">
                        <a:solidFill>
                          <a:srgbClr val="FFFF00"/>
                        </a:solidFill>
                        <a:effectLst/>
                        <a:latin typeface="Roboto"/>
                      </a:endParaRP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77471429"/>
                  </a:ext>
                </a:extLst>
              </a:tr>
              <a:tr h="490151">
                <a:tc>
                  <a:txBody>
                    <a:bodyPr/>
                    <a:lstStyle/>
                    <a:p>
                      <a:pPr marL="0" indent="115888" algn="l" rtl="0" fontAlgn="ctr"/>
                      <a:r>
                        <a:rPr lang="en-US" sz="2000" b="0" dirty="0">
                          <a:solidFill>
                            <a:srgbClr val="000000"/>
                          </a:solidFill>
                          <a:effectLst/>
                          <a:latin typeface="+mj-lt"/>
                        </a:rPr>
                        <a:t>College Support Plan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b"/>
                      <a:r>
                        <a:rPr lang="en-US" b="0" dirty="0">
                          <a:solidFill>
                            <a:srgbClr val="000000"/>
                          </a:solidFill>
                          <a:effectLst/>
                          <a:latin typeface="+mj-lt"/>
                        </a:rPr>
                        <a:t>4 of 4</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1" kern="1200" dirty="0">
                          <a:solidFill>
                            <a:srgbClr val="00B050"/>
                          </a:solidFill>
                          <a:effectLst/>
                          <a:latin typeface="+mn-lt"/>
                          <a:ea typeface="+mn-ea"/>
                          <a:cs typeface="+mn-cs"/>
                        </a:rPr>
                        <a:t>G</a:t>
                      </a:r>
                    </a:p>
                    <a:p>
                      <a:pPr algn="ctr" rtl="0" fontAlgn="b"/>
                      <a:endParaRPr lang="en-US" sz="1400" b="0" dirty="0">
                        <a:solidFill>
                          <a:srgbClr val="00DA11"/>
                        </a:solidFill>
                        <a:effectLst/>
                        <a:latin typeface="Roboto"/>
                      </a:endParaRP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rtl="0" fontAlgn="b"/>
                      <a:r>
                        <a:rPr lang="en-US" sz="1400" b="0" dirty="0">
                          <a:solidFill>
                            <a:srgbClr val="00B050"/>
                          </a:solidFill>
                          <a:effectLst/>
                          <a:latin typeface="Roboto"/>
                        </a:rPr>
                        <a:t>G</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146931779"/>
                  </a:ext>
                </a:extLst>
              </a:tr>
              <a:tr h="490151">
                <a:tc>
                  <a:txBody>
                    <a:bodyPr/>
                    <a:lstStyle/>
                    <a:p>
                      <a:pPr marL="0" indent="115888" algn="l" rtl="0" fontAlgn="ctr"/>
                      <a:r>
                        <a:rPr lang="en-US" sz="2000" b="0" dirty="0">
                          <a:solidFill>
                            <a:srgbClr val="000000"/>
                          </a:solidFill>
                          <a:effectLst/>
                          <a:latin typeface="+mj-lt"/>
                        </a:rPr>
                        <a:t>Transition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b="0" dirty="0">
                          <a:solidFill>
                            <a:srgbClr val="000000"/>
                          </a:solidFill>
                          <a:effectLst/>
                          <a:latin typeface="+mj-lt"/>
                        </a:rPr>
                        <a:t>12 of 12</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1" kern="1200" dirty="0">
                          <a:solidFill>
                            <a:srgbClr val="FFFF00"/>
                          </a:solidFill>
                          <a:effectLst/>
                          <a:latin typeface="+mn-lt"/>
                          <a:ea typeface="+mn-ea"/>
                          <a:cs typeface="+mn-cs"/>
                        </a:rPr>
                        <a:t>Y</a:t>
                      </a:r>
                    </a:p>
                    <a:p>
                      <a:pPr algn="ctr" rtl="0" fontAlgn="b"/>
                      <a:endParaRPr lang="en-US" sz="1400" b="0" dirty="0">
                        <a:solidFill>
                          <a:srgbClr val="FFFF00"/>
                        </a:solidFill>
                        <a:effectLst/>
                        <a:latin typeface="Roboto"/>
                      </a:endParaRP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1" kern="1200" dirty="0">
                          <a:solidFill>
                            <a:srgbClr val="00B050"/>
                          </a:solidFill>
                          <a:effectLst/>
                          <a:latin typeface="+mn-lt"/>
                          <a:ea typeface="+mn-ea"/>
                          <a:cs typeface="+mn-cs"/>
                        </a:rPr>
                        <a:t>G</a:t>
                      </a:r>
                    </a:p>
                    <a:p>
                      <a:pPr algn="ctr" rtl="0" fontAlgn="b"/>
                      <a:endParaRPr lang="en-US" sz="1400" b="0" dirty="0">
                        <a:solidFill>
                          <a:srgbClr val="00DA11"/>
                        </a:solidFill>
                        <a:effectLst/>
                        <a:latin typeface="Roboto"/>
                      </a:endParaRP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3480800126"/>
                  </a:ext>
                </a:extLst>
              </a:tr>
              <a:tr h="391305">
                <a:tc>
                  <a:txBody>
                    <a:bodyPr/>
                    <a:lstStyle/>
                    <a:p>
                      <a:pPr marL="0" indent="115888" algn="l" rtl="0" fontAlgn="ctr"/>
                      <a:r>
                        <a:rPr lang="en-US" sz="2000" b="0" dirty="0">
                          <a:solidFill>
                            <a:srgbClr val="000000"/>
                          </a:solidFill>
                          <a:effectLst/>
                          <a:latin typeface="+mj-lt"/>
                        </a:rPr>
                        <a:t>Comms &amp; OCM</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b"/>
                      <a:r>
                        <a:rPr lang="en-US" b="0" dirty="0">
                          <a:solidFill>
                            <a:srgbClr val="000000"/>
                          </a:solidFill>
                          <a:effectLst/>
                          <a:latin typeface="+mj-lt"/>
                        </a:rPr>
                        <a:t>6 of 6</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1" kern="1200" dirty="0">
                          <a:solidFill>
                            <a:srgbClr val="00B050"/>
                          </a:solidFill>
                          <a:effectLst/>
                          <a:latin typeface="+mn-lt"/>
                          <a:ea typeface="+mn-ea"/>
                          <a:cs typeface="+mn-cs"/>
                        </a:rPr>
                        <a:t>G</a:t>
                      </a:r>
                    </a:p>
                    <a:p>
                      <a:pPr marL="0" marR="0" lvl="0" indent="0" algn="ctr" defTabSz="914400" rtl="0" eaLnBrk="1" fontAlgn="b" latinLnBrk="0" hangingPunct="1">
                        <a:lnSpc>
                          <a:spcPct val="100000"/>
                        </a:lnSpc>
                        <a:spcBef>
                          <a:spcPts val="0"/>
                        </a:spcBef>
                        <a:spcAft>
                          <a:spcPts val="0"/>
                        </a:spcAft>
                        <a:buClrTx/>
                        <a:buSzTx/>
                        <a:buFontTx/>
                        <a:buNone/>
                        <a:tabLst/>
                        <a:defRPr/>
                      </a:pPr>
                      <a:endParaRPr lang="en-US" sz="1400" b="1" kern="1200" dirty="0">
                        <a:solidFill>
                          <a:srgbClr val="00B050"/>
                        </a:solidFill>
                        <a:effectLst/>
                        <a:latin typeface="+mn-lt"/>
                        <a:ea typeface="+mn-ea"/>
                        <a:cs typeface="+mn-cs"/>
                      </a:endParaRP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1" kern="1200" dirty="0">
                          <a:solidFill>
                            <a:srgbClr val="00B050"/>
                          </a:solidFill>
                          <a:effectLst/>
                          <a:latin typeface="+mn-lt"/>
                          <a:ea typeface="+mn-ea"/>
                          <a:cs typeface="+mn-cs"/>
                        </a:rPr>
                        <a:t>G</a:t>
                      </a:r>
                    </a:p>
                    <a:p>
                      <a:pPr algn="ctr" rtl="0" fontAlgn="b"/>
                      <a:endParaRPr lang="en-US" sz="1400" b="0" dirty="0">
                        <a:solidFill>
                          <a:srgbClr val="00DA11"/>
                        </a:solidFill>
                        <a:effectLst/>
                        <a:latin typeface="Roboto"/>
                      </a:endParaRP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3574805109"/>
                  </a:ext>
                </a:extLst>
              </a:tr>
            </a:tbl>
          </a:graphicData>
        </a:graphic>
      </p:graphicFrame>
      <p:graphicFrame>
        <p:nvGraphicFramePr>
          <p:cNvPr id="8" name="Table 7">
            <a:extLst>
              <a:ext uri="{FF2B5EF4-FFF2-40B4-BE49-F238E27FC236}">
                <a16:creationId xmlns:a16="http://schemas.microsoft.com/office/drawing/2014/main" id="{02F07D2C-5B95-41FD-84E7-140FE33E7BEB}"/>
              </a:ext>
            </a:extLst>
          </p:cNvPr>
          <p:cNvGraphicFramePr>
            <a:graphicFrameLocks noGrp="1"/>
          </p:cNvGraphicFramePr>
          <p:nvPr>
            <p:extLst>
              <p:ext uri="{D42A27DB-BD31-4B8C-83A1-F6EECF244321}">
                <p14:modId xmlns:p14="http://schemas.microsoft.com/office/powerpoint/2010/main" val="875671740"/>
              </p:ext>
            </p:extLst>
          </p:nvPr>
        </p:nvGraphicFramePr>
        <p:xfrm>
          <a:off x="613185" y="5445440"/>
          <a:ext cx="4827616" cy="745221"/>
        </p:xfrm>
        <a:graphic>
          <a:graphicData uri="http://schemas.openxmlformats.org/drawingml/2006/table">
            <a:tbl>
              <a:tblPr/>
              <a:tblGrid>
                <a:gridCol w="225899">
                  <a:extLst>
                    <a:ext uri="{9D8B030D-6E8A-4147-A177-3AD203B41FA5}">
                      <a16:colId xmlns:a16="http://schemas.microsoft.com/office/drawing/2014/main" val="3978457557"/>
                    </a:ext>
                  </a:extLst>
                </a:gridCol>
                <a:gridCol w="4601717">
                  <a:extLst>
                    <a:ext uri="{9D8B030D-6E8A-4147-A177-3AD203B41FA5}">
                      <a16:colId xmlns:a16="http://schemas.microsoft.com/office/drawing/2014/main" val="3272340738"/>
                    </a:ext>
                  </a:extLst>
                </a:gridCol>
              </a:tblGrid>
              <a:tr h="219441">
                <a:tc>
                  <a:txBody>
                    <a:bodyPr/>
                    <a:lstStyle/>
                    <a:p>
                      <a:endParaRPr lang="en-US" sz="900" dirty="0">
                        <a:effectLst/>
                      </a:endParaRP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r>
                        <a:rPr lang="en-US" sz="900" b="1" dirty="0">
                          <a:solidFill>
                            <a:srgbClr val="000000"/>
                          </a:solidFill>
                          <a:effectLst/>
                          <a:latin typeface="Arial" panose="020B0604020202020204" pitchFamily="34" charset="0"/>
                        </a:rPr>
                        <a:t>RED</a:t>
                      </a:r>
                      <a:r>
                        <a:rPr lang="en-US" sz="900" dirty="0">
                          <a:solidFill>
                            <a:srgbClr val="000000"/>
                          </a:solidFill>
                          <a:effectLst/>
                          <a:latin typeface="Arial" panose="020B0604020202020204" pitchFamily="34" charset="0"/>
                        </a:rPr>
                        <a:t> - Critical system or organization issue, no mitigation available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43793342"/>
                  </a:ext>
                </a:extLst>
              </a:tr>
              <a:tr h="167899">
                <a:tc>
                  <a:txBody>
                    <a:bodyPr/>
                    <a:lstStyle/>
                    <a:p>
                      <a:endParaRPr lang="en-US" sz="900" dirty="0">
                        <a:effectLst/>
                      </a:endParaRP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9900"/>
                    </a:solidFill>
                  </a:tcPr>
                </a:tc>
                <a:tc>
                  <a:txBody>
                    <a:bodyPr/>
                    <a:lstStyle/>
                    <a:p>
                      <a:r>
                        <a:rPr lang="en-US" sz="900" b="1" dirty="0">
                          <a:solidFill>
                            <a:srgbClr val="000000"/>
                          </a:solidFill>
                          <a:effectLst/>
                          <a:latin typeface="Arial" panose="020B0604020202020204" pitchFamily="34" charset="0"/>
                        </a:rPr>
                        <a:t>ORANGE</a:t>
                      </a:r>
                      <a:r>
                        <a:rPr lang="en-US" sz="900" dirty="0">
                          <a:solidFill>
                            <a:srgbClr val="000000"/>
                          </a:solidFill>
                          <a:effectLst/>
                          <a:latin typeface="Arial" panose="020B0604020202020204" pitchFamily="34" charset="0"/>
                        </a:rPr>
                        <a:t> - System or organizational issue with workaround (mitigation plan)</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59087311"/>
                  </a:ext>
                </a:extLst>
              </a:tr>
              <a:tr h="167899">
                <a:tc>
                  <a:txBody>
                    <a:bodyPr/>
                    <a:lstStyle/>
                    <a:p>
                      <a:endParaRPr lang="en-US" sz="900" dirty="0">
                        <a:effectLst/>
                      </a:endParaRP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lang="en-US" sz="900" b="1" dirty="0">
                          <a:solidFill>
                            <a:srgbClr val="000000"/>
                          </a:solidFill>
                          <a:effectLst/>
                          <a:latin typeface="Arial" panose="020B0604020202020204" pitchFamily="34" charset="0"/>
                        </a:rPr>
                        <a:t>YELLOW</a:t>
                      </a:r>
                      <a:r>
                        <a:rPr lang="en-US" sz="900" dirty="0">
                          <a:solidFill>
                            <a:srgbClr val="000000"/>
                          </a:solidFill>
                          <a:effectLst/>
                          <a:latin typeface="Arial" panose="020B0604020202020204" pitchFamily="34" charset="0"/>
                        </a:rPr>
                        <a:t> - Somewhat ready for Go-Live, small issues unresolved, doesn't impact Go-Live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42373392"/>
                  </a:ext>
                </a:extLst>
              </a:tr>
              <a:tr h="167899">
                <a:tc>
                  <a:txBody>
                    <a:bodyPr/>
                    <a:lstStyle/>
                    <a:p>
                      <a:endParaRPr lang="en-US" sz="900" dirty="0">
                        <a:effectLst/>
                      </a:endParaRP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9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solidFill>
                            <a:srgbClr val="000000"/>
                          </a:solidFill>
                          <a:effectLst/>
                          <a:latin typeface="Arial" panose="020B0604020202020204" pitchFamily="34" charset="0"/>
                        </a:rPr>
                        <a:t>GREEN</a:t>
                      </a:r>
                      <a:r>
                        <a:rPr lang="en-US" sz="900" dirty="0">
                          <a:solidFill>
                            <a:srgbClr val="000000"/>
                          </a:solidFill>
                          <a:effectLst/>
                          <a:latin typeface="Arial" panose="020B0604020202020204" pitchFamily="34" charset="0"/>
                        </a:rPr>
                        <a:t> - Ready for Go-Live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8053191"/>
                  </a:ext>
                </a:extLst>
              </a:tr>
            </a:tbl>
          </a:graphicData>
        </a:graphic>
      </p:graphicFrame>
      <p:sp>
        <p:nvSpPr>
          <p:cNvPr id="4" name="Slide Number Placeholder 3">
            <a:extLst>
              <a:ext uri="{FF2B5EF4-FFF2-40B4-BE49-F238E27FC236}">
                <a16:creationId xmlns:a16="http://schemas.microsoft.com/office/drawing/2014/main" id="{75B512CA-4C59-4A57-B7EC-2AFC94314FCD}"/>
              </a:ext>
            </a:extLst>
          </p:cNvPr>
          <p:cNvSpPr>
            <a:spLocks noGrp="1"/>
          </p:cNvSpPr>
          <p:nvPr>
            <p:ph type="sldNum" sz="quarter" idx="12"/>
          </p:nvPr>
        </p:nvSpPr>
        <p:spPr/>
        <p:txBody>
          <a:bodyPr/>
          <a:lstStyle/>
          <a:p>
            <a:pPr>
              <a:defRPr/>
            </a:pPr>
            <a:fld id="{A0548EF2-EA9B-4634-B53D-DC4EC5D1B8C0}" type="slidenum">
              <a:rPr lang="en-US" altLang="en-US" smtClean="0"/>
              <a:pPr>
                <a:defRPr/>
              </a:pPr>
              <a:t>10</a:t>
            </a:fld>
            <a:endParaRPr lang="en-US" altLang="en-US" dirty="0"/>
          </a:p>
        </p:txBody>
      </p:sp>
    </p:spTree>
    <p:extLst>
      <p:ext uri="{BB962C8B-B14F-4D97-AF65-F5344CB8AC3E}">
        <p14:creationId xmlns:p14="http://schemas.microsoft.com/office/powerpoint/2010/main" val="25303300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D265E-AF5C-4D9A-9C69-29BCBF0F2460}"/>
              </a:ext>
            </a:extLst>
          </p:cNvPr>
          <p:cNvSpPr>
            <a:spLocks noGrp="1"/>
          </p:cNvSpPr>
          <p:nvPr>
            <p:ph type="title"/>
          </p:nvPr>
        </p:nvSpPr>
        <p:spPr>
          <a:xfrm>
            <a:off x="287328" y="136526"/>
            <a:ext cx="8551868" cy="405342"/>
          </a:xfrm>
        </p:spPr>
        <p:txBody>
          <a:bodyPr/>
          <a:lstStyle/>
          <a:p>
            <a:pPr algn="ctr"/>
            <a:r>
              <a:rPr lang="en-US" sz="2800" dirty="0"/>
              <a:t>PENINSULA COLLEGE comments &amp; MITIGATION plan</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925651906"/>
              </p:ext>
            </p:extLst>
          </p:nvPr>
        </p:nvGraphicFramePr>
        <p:xfrm>
          <a:off x="412091" y="623015"/>
          <a:ext cx="8551869" cy="5840112"/>
        </p:xfrm>
        <a:graphic>
          <a:graphicData uri="http://schemas.openxmlformats.org/drawingml/2006/table">
            <a:tbl>
              <a:tblPr firstRow="1" firstCol="1"/>
              <a:tblGrid>
                <a:gridCol w="1009394">
                  <a:extLst>
                    <a:ext uri="{9D8B030D-6E8A-4147-A177-3AD203B41FA5}">
                      <a16:colId xmlns:a16="http://schemas.microsoft.com/office/drawing/2014/main" val="285129070"/>
                    </a:ext>
                  </a:extLst>
                </a:gridCol>
                <a:gridCol w="4366697">
                  <a:extLst>
                    <a:ext uri="{9D8B030D-6E8A-4147-A177-3AD203B41FA5}">
                      <a16:colId xmlns:a16="http://schemas.microsoft.com/office/drawing/2014/main" val="1255582063"/>
                    </a:ext>
                  </a:extLst>
                </a:gridCol>
                <a:gridCol w="3175778">
                  <a:extLst>
                    <a:ext uri="{9D8B030D-6E8A-4147-A177-3AD203B41FA5}">
                      <a16:colId xmlns:a16="http://schemas.microsoft.com/office/drawing/2014/main" val="615183373"/>
                    </a:ext>
                  </a:extLst>
                </a:gridCol>
              </a:tblGrid>
              <a:tr h="281960">
                <a:tc>
                  <a:txBody>
                    <a:bodyPr/>
                    <a:lstStyle/>
                    <a:p>
                      <a:pPr rtl="0" fontAlgn="b"/>
                      <a:r>
                        <a:rPr lang="en-US" sz="1200" b="0" dirty="0">
                          <a:solidFill>
                            <a:srgbClr val="000000"/>
                          </a:solidFill>
                          <a:effectLst/>
                          <a:latin typeface="+mj-lt"/>
                        </a:rPr>
                        <a:t>CATEGORY</a:t>
                      </a:r>
                    </a:p>
                  </a:txBody>
                  <a:tcPr marL="36576" marR="4770" marT="3328" marB="3328" anchor="ctr">
                    <a:lnL>
                      <a:noFill/>
                    </a:lnL>
                    <a:lnR>
                      <a:noFill/>
                    </a:lnR>
                    <a:lnT>
                      <a:noFill/>
                    </a:lnT>
                    <a:lnB w="15240" cap="flat" cmpd="sng" algn="ctr">
                      <a:solidFill>
                        <a:srgbClr val="D9D9D9"/>
                      </a:solidFill>
                      <a:prstDash val="solid"/>
                      <a:round/>
                      <a:headEnd type="none" w="med" len="med"/>
                      <a:tailEnd type="none" w="med" len="med"/>
                    </a:lnB>
                    <a:solidFill>
                      <a:schemeClr val="bg1">
                        <a:lumMod val="85000"/>
                      </a:schemeClr>
                    </a:solidFill>
                  </a:tcPr>
                </a:tc>
                <a:tc>
                  <a:txBody>
                    <a:bodyPr/>
                    <a:lstStyle/>
                    <a:p>
                      <a:pPr rtl="0" fontAlgn="b"/>
                      <a:r>
                        <a:rPr lang="en-US" sz="1200" b="0" dirty="0">
                          <a:solidFill>
                            <a:srgbClr val="000000"/>
                          </a:solidFill>
                          <a:effectLst/>
                          <a:latin typeface="+mj-lt"/>
                        </a:rPr>
                        <a:t>COMMENTS</a:t>
                      </a:r>
                    </a:p>
                  </a:txBody>
                  <a:tcPr marL="36576" marR="4770" marT="3328" marB="3328" anchor="ctr">
                    <a:lnL>
                      <a:noFill/>
                    </a:lnL>
                    <a:lnR>
                      <a:noFill/>
                    </a:lnR>
                    <a:lnT>
                      <a:noFill/>
                    </a:lnT>
                    <a:lnB w="15240" cap="flat" cmpd="sng" algn="ctr">
                      <a:solidFill>
                        <a:srgbClr val="D9D9D9"/>
                      </a:solidFill>
                      <a:prstDash val="solid"/>
                      <a:round/>
                      <a:headEnd type="none" w="med" len="med"/>
                      <a:tailEnd type="none" w="med" len="med"/>
                    </a:lnB>
                    <a:solidFill>
                      <a:schemeClr val="bg1">
                        <a:lumMod val="85000"/>
                      </a:schemeClr>
                    </a:solidFill>
                  </a:tcPr>
                </a:tc>
                <a:tc>
                  <a:txBody>
                    <a:bodyPr/>
                    <a:lstStyle/>
                    <a:p>
                      <a:pPr rtl="0" fontAlgn="b"/>
                      <a:r>
                        <a:rPr lang="en-US" sz="1200" b="0" dirty="0">
                          <a:solidFill>
                            <a:srgbClr val="000000"/>
                          </a:solidFill>
                          <a:effectLst/>
                          <a:latin typeface="+mj-lt"/>
                        </a:rPr>
                        <a:t>MITIGATION PLAN </a:t>
                      </a:r>
                    </a:p>
                  </a:txBody>
                  <a:tcPr marL="36576" marR="4770" marT="3328" marB="3328" anchor="ctr">
                    <a:lnL>
                      <a:noFill/>
                    </a:lnL>
                    <a:lnR>
                      <a:noFill/>
                    </a:lnR>
                    <a:lnT>
                      <a:noFill/>
                    </a:lnT>
                    <a:lnB w="15240" cap="flat" cmpd="sng" algn="ctr">
                      <a:solidFill>
                        <a:srgbClr val="D9D9D9"/>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488334798"/>
                  </a:ext>
                </a:extLst>
              </a:tr>
              <a:tr h="453601">
                <a:tc>
                  <a:txBody>
                    <a:bodyPr/>
                    <a:lstStyle/>
                    <a:p>
                      <a:pPr rtl="0" fontAlgn="ctr"/>
                      <a:r>
                        <a:rPr lang="en-US" sz="1200" b="0" dirty="0">
                          <a:solidFill>
                            <a:srgbClr val="000000"/>
                          </a:solidFill>
                          <a:effectLst/>
                          <a:latin typeface="+mj-lt"/>
                          <a:cs typeface="Arial" panose="020B0604020202020204" pitchFamily="34" charset="0"/>
                        </a:rPr>
                        <a:t>Data</a:t>
                      </a:r>
                    </a:p>
                  </a:txBody>
                  <a:tcPr marL="36576" marR="4770" marT="3328" marB="3328">
                    <a:lnL>
                      <a:noFill/>
                    </a:lnL>
                    <a:lnR>
                      <a:noFill/>
                    </a:lnR>
                    <a:lnT w="15240" cap="flat" cmpd="sng" algn="ctr">
                      <a:solidFill>
                        <a:srgbClr val="D9D9D9"/>
                      </a:solidFill>
                      <a:prstDash val="solid"/>
                      <a:round/>
                      <a:headEnd type="none" w="med" len="med"/>
                      <a:tailEnd type="none" w="med" len="med"/>
                    </a:lnT>
                    <a:lnB>
                      <a:noFill/>
                    </a:lnB>
                    <a:solidFill>
                      <a:srgbClr val="F3F3F3"/>
                    </a:solidFill>
                  </a:tcPr>
                </a:tc>
                <a:tc>
                  <a:txBody>
                    <a:bodyPr/>
                    <a:lstStyle/>
                    <a:p>
                      <a:pPr rtl="0" fontAlgn="b"/>
                      <a:r>
                        <a:rPr lang="en-US" sz="1200" b="0" dirty="0">
                          <a:solidFill>
                            <a:srgbClr val="000000"/>
                          </a:solidFill>
                          <a:effectLst/>
                          <a:latin typeface="+mn-lt"/>
                        </a:rPr>
                        <a:t>Data cleanup still ongoing. Pillar SMEs feel confident in data for conversion.</a:t>
                      </a:r>
                    </a:p>
                  </a:txBody>
                  <a:tcPr marL="36576" marR="21841" marT="15240" marB="15240">
                    <a:lnL>
                      <a:noFill/>
                    </a:lnL>
                    <a:lnR>
                      <a:noFill/>
                    </a:lnR>
                    <a:lnT w="15240" cap="flat" cmpd="sng" algn="ctr">
                      <a:solidFill>
                        <a:srgbClr val="D9D9D9"/>
                      </a:solidFill>
                      <a:prstDash val="solid"/>
                      <a:round/>
                      <a:headEnd type="none" w="med" len="med"/>
                      <a:tailEnd type="none" w="med" len="med"/>
                    </a:lnT>
                    <a:lnB>
                      <a:noFill/>
                    </a:lnB>
                    <a:solidFill>
                      <a:srgbClr val="F3F3F3"/>
                    </a:solidFill>
                  </a:tcPr>
                </a:tc>
                <a:tc>
                  <a:txBody>
                    <a:bodyPr/>
                    <a:lstStyle/>
                    <a:p>
                      <a:pPr rtl="0" fontAlgn="b"/>
                      <a:endParaRPr lang="en-US" sz="1200" b="0" dirty="0">
                        <a:solidFill>
                          <a:srgbClr val="000000"/>
                        </a:solidFill>
                        <a:effectLst/>
                        <a:latin typeface="+mn-lt"/>
                      </a:endParaRPr>
                    </a:p>
                  </a:txBody>
                  <a:tcPr marL="36576" marR="21841" marT="15240" marB="15240">
                    <a:lnL>
                      <a:noFill/>
                    </a:lnL>
                    <a:lnR>
                      <a:noFill/>
                    </a:lnR>
                    <a:lnT w="15240" cap="flat" cmpd="sng" algn="ctr">
                      <a:solidFill>
                        <a:srgbClr val="D9D9D9"/>
                      </a:solidFill>
                      <a:prstDash val="solid"/>
                      <a:round/>
                      <a:headEnd type="none" w="med" len="med"/>
                      <a:tailEnd type="none" w="med" len="med"/>
                    </a:lnT>
                    <a:lnB>
                      <a:noFill/>
                    </a:lnB>
                    <a:solidFill>
                      <a:srgbClr val="F3F3F3"/>
                    </a:solidFill>
                  </a:tcPr>
                </a:tc>
                <a:extLst>
                  <a:ext uri="{0D108BD9-81ED-4DB2-BD59-A6C34878D82A}">
                    <a16:rowId xmlns:a16="http://schemas.microsoft.com/office/drawing/2014/main" val="1887606402"/>
                  </a:ext>
                </a:extLst>
              </a:tr>
              <a:tr h="658327">
                <a:tc>
                  <a:txBody>
                    <a:bodyPr/>
                    <a:lstStyle/>
                    <a:p>
                      <a:pPr rtl="0" fontAlgn="ctr"/>
                      <a:r>
                        <a:rPr lang="en-US" sz="1200" b="0" dirty="0">
                          <a:solidFill>
                            <a:srgbClr val="000000"/>
                          </a:solidFill>
                          <a:effectLst/>
                          <a:latin typeface="+mj-lt"/>
                          <a:cs typeface="Arial" panose="020B0604020202020204" pitchFamily="34" charset="0"/>
                        </a:rPr>
                        <a:t>Security</a:t>
                      </a:r>
                    </a:p>
                    <a:p>
                      <a:pPr rtl="0" fontAlgn="ctr"/>
                      <a:endParaRPr lang="en-US" sz="1200" b="0" dirty="0">
                        <a:solidFill>
                          <a:srgbClr val="000000"/>
                        </a:solidFill>
                        <a:effectLst/>
                        <a:latin typeface="+mj-lt"/>
                        <a:cs typeface="Arial" panose="020B0604020202020204" pitchFamily="34" charset="0"/>
                      </a:endParaRPr>
                    </a:p>
                  </a:txBody>
                  <a:tcPr marL="36576" marR="4770" marT="3328" marB="3328">
                    <a:lnL>
                      <a:noFill/>
                    </a:lnL>
                    <a:lnR>
                      <a:noFill/>
                    </a:lnR>
                    <a:lnT>
                      <a:noFill/>
                    </a:lnT>
                    <a:lnB>
                      <a:noFill/>
                    </a:lnB>
                    <a:solidFill>
                      <a:srgbClr val="FFFFFF"/>
                    </a:solidFill>
                  </a:tcPr>
                </a:tc>
                <a:tc>
                  <a:txBody>
                    <a:bodyPr/>
                    <a:lstStyle/>
                    <a:p>
                      <a:pPr rtl="0" fontAlgn="b"/>
                      <a:r>
                        <a:rPr lang="en-US" sz="1200" b="0" dirty="0">
                          <a:solidFill>
                            <a:srgbClr val="000000"/>
                          </a:solidFill>
                          <a:effectLst/>
                          <a:latin typeface="+mn-lt"/>
                        </a:rPr>
                        <a:t>4/16/20 Security leads completed workbook, still some outstanding SACR setup to be completed. Leads will continue to review and update security until go-live.</a:t>
                      </a:r>
                    </a:p>
                  </a:txBody>
                  <a:tcPr marL="36576" marR="21841" marT="15240" marB="15240">
                    <a:lnL>
                      <a:noFill/>
                    </a:lnL>
                    <a:lnR>
                      <a:noFill/>
                    </a:lnR>
                    <a:lnT>
                      <a:noFill/>
                    </a:lnT>
                    <a:lnB>
                      <a:noFill/>
                    </a:lnB>
                    <a:solidFill>
                      <a:srgbClr val="FFFFFF"/>
                    </a:solidFill>
                  </a:tcPr>
                </a:tc>
                <a:tc>
                  <a:txBody>
                    <a:bodyPr/>
                    <a:lstStyle/>
                    <a:p>
                      <a:pPr rtl="0" fontAlgn="b"/>
                      <a:r>
                        <a:rPr lang="en-US" sz="1200" b="0" dirty="0">
                          <a:solidFill>
                            <a:srgbClr val="000000"/>
                          </a:solidFill>
                          <a:effectLst/>
                          <a:latin typeface="+mn-lt"/>
                        </a:rPr>
                        <a:t>Security roles will continue to be tested and updated in SVX up to April 6th deadline.</a:t>
                      </a:r>
                    </a:p>
                    <a:p>
                      <a:pPr rtl="0" fontAlgn="b"/>
                      <a:endParaRPr lang="en-US" sz="1200" b="0" dirty="0">
                        <a:solidFill>
                          <a:srgbClr val="000000"/>
                        </a:solidFill>
                        <a:effectLst/>
                        <a:latin typeface="+mn-lt"/>
                      </a:endParaRPr>
                    </a:p>
                  </a:txBody>
                  <a:tcPr marL="36576" marR="21841" marT="15240" marB="15240">
                    <a:lnL>
                      <a:noFill/>
                    </a:lnL>
                    <a:lnR>
                      <a:noFill/>
                    </a:lnR>
                    <a:lnT>
                      <a:noFill/>
                    </a:lnT>
                    <a:lnB>
                      <a:noFill/>
                    </a:lnB>
                    <a:solidFill>
                      <a:srgbClr val="FFFFFF"/>
                    </a:solidFill>
                  </a:tcPr>
                </a:tc>
                <a:extLst>
                  <a:ext uri="{0D108BD9-81ED-4DB2-BD59-A6C34878D82A}">
                    <a16:rowId xmlns:a16="http://schemas.microsoft.com/office/drawing/2014/main" val="3950610699"/>
                  </a:ext>
                </a:extLst>
              </a:tr>
              <a:tr h="815428">
                <a:tc>
                  <a:txBody>
                    <a:bodyPr/>
                    <a:lstStyle/>
                    <a:p>
                      <a:pPr rtl="0" fontAlgn="ctr"/>
                      <a:endParaRPr lang="en-US" sz="1200" b="0" dirty="0">
                        <a:solidFill>
                          <a:srgbClr val="000000"/>
                        </a:solidFill>
                        <a:effectLst/>
                        <a:latin typeface="+mj-lt"/>
                        <a:cs typeface="Arial" panose="020B0604020202020204" pitchFamily="34" charset="0"/>
                      </a:endParaRPr>
                    </a:p>
                    <a:p>
                      <a:pPr rtl="0" fontAlgn="ctr"/>
                      <a:r>
                        <a:rPr lang="en-US" sz="1200" b="0" dirty="0">
                          <a:solidFill>
                            <a:srgbClr val="000000"/>
                          </a:solidFill>
                          <a:effectLst/>
                          <a:latin typeface="+mj-lt"/>
                          <a:cs typeface="Arial" panose="020B0604020202020204" pitchFamily="34" charset="0"/>
                        </a:rPr>
                        <a:t>Testing </a:t>
                      </a:r>
                    </a:p>
                    <a:p>
                      <a:pPr rtl="0" fontAlgn="ctr"/>
                      <a:endParaRPr lang="en-US" sz="1200" b="0" dirty="0">
                        <a:solidFill>
                          <a:srgbClr val="000000"/>
                        </a:solidFill>
                        <a:effectLst/>
                        <a:latin typeface="+mj-lt"/>
                        <a:cs typeface="Arial" panose="020B0604020202020204" pitchFamily="34" charset="0"/>
                      </a:endParaRPr>
                    </a:p>
                    <a:p>
                      <a:pPr rtl="0" fontAlgn="ctr"/>
                      <a:endParaRPr lang="en-US" sz="1200" b="0" dirty="0">
                        <a:solidFill>
                          <a:srgbClr val="000000"/>
                        </a:solidFill>
                        <a:effectLst/>
                        <a:latin typeface="+mj-lt"/>
                        <a:cs typeface="Arial" panose="020B0604020202020204" pitchFamily="34" charset="0"/>
                      </a:endParaRPr>
                    </a:p>
                    <a:p>
                      <a:pPr rtl="0" fontAlgn="ctr"/>
                      <a:endParaRPr lang="en-US" sz="1200" b="0" dirty="0">
                        <a:solidFill>
                          <a:srgbClr val="000000"/>
                        </a:solidFill>
                        <a:effectLst/>
                        <a:latin typeface="+mj-lt"/>
                        <a:cs typeface="Arial" panose="020B0604020202020204" pitchFamily="34" charset="0"/>
                      </a:endParaRPr>
                    </a:p>
                  </a:txBody>
                  <a:tcPr marL="36576" marR="4770" marT="3328" marB="3328">
                    <a:lnL>
                      <a:noFill/>
                    </a:lnL>
                    <a:lnR>
                      <a:noFill/>
                    </a:lnR>
                    <a:lnT>
                      <a:noFill/>
                    </a:lnT>
                    <a:lnB>
                      <a:noFill/>
                    </a:lnB>
                    <a:solidFill>
                      <a:srgbClr val="F3F3F3"/>
                    </a:solidFill>
                  </a:tcPr>
                </a:tc>
                <a:tc>
                  <a:txBody>
                    <a:bodyPr/>
                    <a:lstStyle/>
                    <a:p>
                      <a:pPr rtl="0" fontAlgn="b"/>
                      <a:r>
                        <a:rPr lang="en-US" sz="1200" b="0" dirty="0">
                          <a:solidFill>
                            <a:srgbClr val="000000"/>
                          </a:solidFill>
                          <a:effectLst/>
                          <a:latin typeface="+mn-lt"/>
                        </a:rPr>
                        <a:t>4/16/20 PC has had firewall issues with test environment for FA dual processing, SME’s have worked through processes and are confident it will work post go-live. UAT 100% complete. Payroll testing completed and signed off. </a:t>
                      </a:r>
                    </a:p>
                  </a:txBody>
                  <a:tcPr marL="36576" marR="21841" marT="15240" marB="15240">
                    <a:lnL>
                      <a:noFill/>
                    </a:lnL>
                    <a:lnR>
                      <a:noFill/>
                    </a:lnR>
                    <a:lnT>
                      <a:noFill/>
                    </a:lnT>
                    <a:lnB>
                      <a:noFill/>
                    </a:lnB>
                    <a:solidFill>
                      <a:srgbClr val="F3F3F3"/>
                    </a:solidFill>
                  </a:tcPr>
                </a:tc>
                <a:tc>
                  <a:txBody>
                    <a:bodyPr/>
                    <a:lstStyle/>
                    <a:p>
                      <a:pPr rtl="0" fontAlgn="b"/>
                      <a:r>
                        <a:rPr lang="en-US" sz="1200" b="0" dirty="0">
                          <a:solidFill>
                            <a:srgbClr val="000000"/>
                          </a:solidFill>
                          <a:effectLst/>
                          <a:latin typeface="+mn-lt"/>
                        </a:rPr>
                        <a:t>SF target completion April 17.</a:t>
                      </a:r>
                    </a:p>
                    <a:p>
                      <a:pPr rtl="0" fontAlgn="b"/>
                      <a:endParaRPr lang="en-US" sz="1200" b="0" dirty="0">
                        <a:solidFill>
                          <a:srgbClr val="000000"/>
                        </a:solidFill>
                        <a:effectLst/>
                        <a:latin typeface="+mn-lt"/>
                      </a:endParaRPr>
                    </a:p>
                    <a:p>
                      <a:pPr rtl="0" fontAlgn="b"/>
                      <a:endParaRPr lang="en-US" sz="1200" b="0" dirty="0">
                        <a:solidFill>
                          <a:srgbClr val="000000"/>
                        </a:solidFill>
                        <a:effectLst/>
                        <a:latin typeface="+mn-lt"/>
                      </a:endParaRPr>
                    </a:p>
                    <a:p>
                      <a:pPr rtl="0" fontAlgn="b"/>
                      <a:endParaRPr lang="en-US" sz="1200" b="0" dirty="0">
                        <a:solidFill>
                          <a:srgbClr val="000000"/>
                        </a:solidFill>
                        <a:effectLst/>
                        <a:latin typeface="+mn-lt"/>
                      </a:endParaRPr>
                    </a:p>
                  </a:txBody>
                  <a:tcPr marL="36576" marR="21841" marT="15240" marB="15240">
                    <a:lnL>
                      <a:noFill/>
                    </a:lnL>
                    <a:lnR>
                      <a:noFill/>
                    </a:lnR>
                    <a:lnT>
                      <a:noFill/>
                    </a:lnT>
                    <a:lnB>
                      <a:noFill/>
                    </a:lnB>
                    <a:solidFill>
                      <a:srgbClr val="F3F3F3"/>
                    </a:solidFill>
                  </a:tcPr>
                </a:tc>
                <a:extLst>
                  <a:ext uri="{0D108BD9-81ED-4DB2-BD59-A6C34878D82A}">
                    <a16:rowId xmlns:a16="http://schemas.microsoft.com/office/drawing/2014/main" val="966612009"/>
                  </a:ext>
                </a:extLst>
              </a:tr>
              <a:tr h="817297">
                <a:tc>
                  <a:txBody>
                    <a:bodyPr/>
                    <a:lstStyle/>
                    <a:p>
                      <a:pPr rtl="0" fontAlgn="ctr"/>
                      <a:endParaRPr lang="en-US" sz="1200" b="0" dirty="0">
                        <a:solidFill>
                          <a:srgbClr val="000000"/>
                        </a:solidFill>
                        <a:effectLst/>
                        <a:latin typeface="+mj-lt"/>
                        <a:cs typeface="Arial" panose="020B0604020202020204" pitchFamily="34" charset="0"/>
                      </a:endParaRPr>
                    </a:p>
                    <a:p>
                      <a:pPr rtl="0" fontAlgn="ctr"/>
                      <a:r>
                        <a:rPr lang="en-US" sz="1200" b="0" dirty="0">
                          <a:solidFill>
                            <a:srgbClr val="000000"/>
                          </a:solidFill>
                          <a:effectLst/>
                          <a:latin typeface="+mj-lt"/>
                          <a:cs typeface="Arial" panose="020B0604020202020204" pitchFamily="34" charset="0"/>
                        </a:rPr>
                        <a:t>Training</a:t>
                      </a:r>
                    </a:p>
                    <a:p>
                      <a:pPr rtl="0" fontAlgn="ctr"/>
                      <a:endParaRPr lang="en-US" sz="1200" b="0" dirty="0">
                        <a:solidFill>
                          <a:srgbClr val="000000"/>
                        </a:solidFill>
                        <a:effectLst/>
                        <a:latin typeface="+mj-lt"/>
                        <a:cs typeface="Arial" panose="020B0604020202020204" pitchFamily="34" charset="0"/>
                      </a:endParaRPr>
                    </a:p>
                    <a:p>
                      <a:pPr rtl="0" fontAlgn="ctr"/>
                      <a:endParaRPr lang="en-US" sz="1200" b="0" dirty="0">
                        <a:solidFill>
                          <a:srgbClr val="000000"/>
                        </a:solidFill>
                        <a:effectLst/>
                        <a:latin typeface="+mj-lt"/>
                        <a:cs typeface="Arial" panose="020B0604020202020204" pitchFamily="34" charset="0"/>
                      </a:endParaRPr>
                    </a:p>
                    <a:p>
                      <a:pPr rtl="0" fontAlgn="ctr"/>
                      <a:endParaRPr lang="en-US" sz="1200" b="0" dirty="0">
                        <a:solidFill>
                          <a:srgbClr val="000000"/>
                        </a:solidFill>
                        <a:effectLst/>
                        <a:latin typeface="+mj-lt"/>
                        <a:cs typeface="Arial" panose="020B0604020202020204" pitchFamily="34" charset="0"/>
                      </a:endParaRPr>
                    </a:p>
                    <a:p>
                      <a:pPr rtl="0" fontAlgn="ctr"/>
                      <a:endParaRPr lang="en-US" sz="1200" b="0" dirty="0">
                        <a:solidFill>
                          <a:srgbClr val="000000"/>
                        </a:solidFill>
                        <a:effectLst/>
                        <a:latin typeface="+mj-lt"/>
                        <a:cs typeface="Arial" panose="020B0604020202020204" pitchFamily="34" charset="0"/>
                      </a:endParaRPr>
                    </a:p>
                  </a:txBody>
                  <a:tcPr marL="36576" marR="4770" marT="3328" marB="3328">
                    <a:lnL>
                      <a:noFill/>
                    </a:lnL>
                    <a:lnR>
                      <a:noFill/>
                    </a:lnR>
                    <a:lnT>
                      <a:noFill/>
                    </a:lnT>
                    <a:lnB>
                      <a:noFill/>
                    </a:lnB>
                    <a:solidFill>
                      <a:srgbClr val="FFFFFF"/>
                    </a:solidFill>
                  </a:tcPr>
                </a:tc>
                <a:tc>
                  <a:txBody>
                    <a:bodyPr/>
                    <a:lstStyle/>
                    <a:p>
                      <a:pPr rtl="0" fontAlgn="b"/>
                      <a:r>
                        <a:rPr lang="en-US" sz="1200" b="0" dirty="0">
                          <a:solidFill>
                            <a:srgbClr val="000000"/>
                          </a:solidFill>
                          <a:effectLst/>
                          <a:latin typeface="+mn-lt"/>
                        </a:rPr>
                        <a:t>EUT training begin early April for key staff, roll out of SVX continues. SME’s participating in SBCTC lead trainings. Week of May 4 will be target for JIT for front line staff. </a:t>
                      </a:r>
                    </a:p>
                  </a:txBody>
                  <a:tcPr marL="36576" marR="21841" marT="15240" marB="15240">
                    <a:lnL>
                      <a:noFill/>
                    </a:lnL>
                    <a:lnR>
                      <a:noFill/>
                    </a:lnR>
                    <a:lnT>
                      <a:noFill/>
                    </a:lnT>
                    <a:lnB>
                      <a:noFill/>
                    </a:lnB>
                    <a:solidFill>
                      <a:srgbClr val="FFFFFF"/>
                    </a:solidFill>
                  </a:tcPr>
                </a:tc>
                <a:tc>
                  <a:txBody>
                    <a:bodyPr/>
                    <a:lstStyle/>
                    <a:p>
                      <a:pPr rtl="0" fontAlgn="b"/>
                      <a:r>
                        <a:rPr lang="en-US" sz="1200" b="0" dirty="0">
                          <a:solidFill>
                            <a:srgbClr val="000000"/>
                          </a:solidFill>
                          <a:effectLst/>
                          <a:latin typeface="+mn-lt"/>
                        </a:rPr>
                        <a:t>Desktop procedures being drafted as training in SVX continues. Core/daily users will be target for pre go-live training and will continue post go-live. Faculty change agents will focus on faculty training post go-live.</a:t>
                      </a:r>
                    </a:p>
                  </a:txBody>
                  <a:tcPr marL="36576" marR="21841" marT="15240" marB="15240">
                    <a:lnL>
                      <a:noFill/>
                    </a:lnL>
                    <a:lnR>
                      <a:noFill/>
                    </a:lnR>
                    <a:lnT>
                      <a:noFill/>
                    </a:lnT>
                    <a:lnB>
                      <a:noFill/>
                    </a:lnB>
                    <a:solidFill>
                      <a:srgbClr val="FFFFFF"/>
                    </a:solidFill>
                  </a:tcPr>
                </a:tc>
                <a:extLst>
                  <a:ext uri="{0D108BD9-81ED-4DB2-BD59-A6C34878D82A}">
                    <a16:rowId xmlns:a16="http://schemas.microsoft.com/office/drawing/2014/main" val="867617604"/>
                  </a:ext>
                </a:extLst>
              </a:tr>
              <a:tr h="484191">
                <a:tc>
                  <a:txBody>
                    <a:bodyPr/>
                    <a:lstStyle/>
                    <a:p>
                      <a:pPr rtl="0" fontAlgn="ctr"/>
                      <a:r>
                        <a:rPr lang="en-US" sz="1200" b="0" dirty="0">
                          <a:solidFill>
                            <a:srgbClr val="000000"/>
                          </a:solidFill>
                          <a:effectLst/>
                          <a:latin typeface="+mj-lt"/>
                          <a:cs typeface="Arial" panose="020B0604020202020204" pitchFamily="34" charset="0"/>
                        </a:rPr>
                        <a:t>College Support Plan</a:t>
                      </a:r>
                    </a:p>
                    <a:p>
                      <a:pPr rtl="0" fontAlgn="ctr"/>
                      <a:endParaRPr lang="en-US" sz="1200" b="0" dirty="0">
                        <a:solidFill>
                          <a:srgbClr val="000000"/>
                        </a:solidFill>
                        <a:effectLst/>
                        <a:latin typeface="+mj-lt"/>
                        <a:cs typeface="Arial" panose="020B0604020202020204" pitchFamily="34" charset="0"/>
                      </a:endParaRPr>
                    </a:p>
                  </a:txBody>
                  <a:tcPr marL="36576" marR="4770" marT="3328" marB="3328">
                    <a:lnL>
                      <a:noFill/>
                    </a:lnL>
                    <a:lnR>
                      <a:noFill/>
                    </a:lnR>
                    <a:lnT>
                      <a:noFill/>
                    </a:lnT>
                    <a:lnB>
                      <a:noFill/>
                    </a:lnB>
                    <a:solidFill>
                      <a:srgbClr val="F3F3F3"/>
                    </a:solidFill>
                  </a:tcPr>
                </a:tc>
                <a:tc>
                  <a:txBody>
                    <a:bodyPr/>
                    <a:lstStyle/>
                    <a:p>
                      <a:pPr rtl="0" fontAlgn="b"/>
                      <a:r>
                        <a:rPr lang="en-US" sz="1200" b="0" dirty="0">
                          <a:solidFill>
                            <a:srgbClr val="000000"/>
                          </a:solidFill>
                          <a:effectLst/>
                          <a:latin typeface="+mn-lt"/>
                        </a:rPr>
                        <a:t>Local help desk plan in place, ctcLink support ticketing system created and being tested. Local escalation plan in place and staff selected to submit to Solar Winds post go-live. </a:t>
                      </a:r>
                    </a:p>
                  </a:txBody>
                  <a:tcPr marL="36576" marR="21841" marT="15240" marB="15240">
                    <a:lnL>
                      <a:noFill/>
                    </a:lnL>
                    <a:lnR>
                      <a:noFill/>
                    </a:lnR>
                    <a:lnT>
                      <a:noFill/>
                    </a:lnT>
                    <a:lnB>
                      <a:noFill/>
                    </a:lnB>
                    <a:solidFill>
                      <a:srgbClr val="F3F3F3"/>
                    </a:solidFill>
                  </a:tcPr>
                </a:tc>
                <a:tc>
                  <a:txBody>
                    <a:bodyPr/>
                    <a:lstStyle/>
                    <a:p>
                      <a:pPr rtl="0" fontAlgn="b"/>
                      <a:r>
                        <a:rPr lang="en-US" sz="1200" b="0" dirty="0">
                          <a:solidFill>
                            <a:srgbClr val="000000"/>
                          </a:solidFill>
                          <a:effectLst/>
                          <a:latin typeface="+mn-lt"/>
                        </a:rPr>
                        <a:t>Post go-live security assignment process still being developed. </a:t>
                      </a:r>
                    </a:p>
                    <a:p>
                      <a:pPr rtl="0" fontAlgn="b"/>
                      <a:endParaRPr lang="en-US" sz="1200" b="0" dirty="0">
                        <a:solidFill>
                          <a:srgbClr val="000000"/>
                        </a:solidFill>
                        <a:effectLst/>
                        <a:latin typeface="+mn-lt"/>
                      </a:endParaRPr>
                    </a:p>
                  </a:txBody>
                  <a:tcPr marL="36576" marR="21841" marT="15240" marB="15240">
                    <a:lnL>
                      <a:noFill/>
                    </a:lnL>
                    <a:lnR>
                      <a:noFill/>
                    </a:lnR>
                    <a:lnT>
                      <a:noFill/>
                    </a:lnT>
                    <a:lnB>
                      <a:noFill/>
                    </a:lnB>
                    <a:solidFill>
                      <a:srgbClr val="F3F3F3"/>
                    </a:solidFill>
                  </a:tcPr>
                </a:tc>
                <a:extLst>
                  <a:ext uri="{0D108BD9-81ED-4DB2-BD59-A6C34878D82A}">
                    <a16:rowId xmlns:a16="http://schemas.microsoft.com/office/drawing/2014/main" val="4231611894"/>
                  </a:ext>
                </a:extLst>
              </a:tr>
              <a:tr h="155514">
                <a:tc>
                  <a:txBody>
                    <a:bodyPr/>
                    <a:lstStyle/>
                    <a:p>
                      <a:pPr rtl="0" fontAlgn="ctr"/>
                      <a:r>
                        <a:rPr lang="en-US" sz="1200" b="0" dirty="0">
                          <a:solidFill>
                            <a:srgbClr val="000000"/>
                          </a:solidFill>
                          <a:effectLst/>
                          <a:latin typeface="+mj-lt"/>
                        </a:rPr>
                        <a:t>Transition</a:t>
                      </a:r>
                    </a:p>
                    <a:p>
                      <a:pPr rtl="0" fontAlgn="ctr"/>
                      <a:endParaRPr lang="en-US" sz="1200" b="0" dirty="0">
                        <a:solidFill>
                          <a:srgbClr val="000000"/>
                        </a:solidFill>
                        <a:effectLst/>
                        <a:latin typeface="+mj-lt"/>
                      </a:endParaRPr>
                    </a:p>
                    <a:p>
                      <a:pPr rtl="0" fontAlgn="ctr"/>
                      <a:endParaRPr lang="en-US" sz="1200" b="0" dirty="0">
                        <a:solidFill>
                          <a:srgbClr val="000000"/>
                        </a:solidFill>
                        <a:effectLst/>
                        <a:latin typeface="+mj-lt"/>
                      </a:endParaRPr>
                    </a:p>
                    <a:p>
                      <a:pPr rtl="0" fontAlgn="ctr"/>
                      <a:endParaRPr lang="en-US" sz="1200" b="0" dirty="0">
                        <a:solidFill>
                          <a:srgbClr val="000000"/>
                        </a:solidFill>
                        <a:effectLst/>
                        <a:latin typeface="+mj-lt"/>
                      </a:endParaRPr>
                    </a:p>
                    <a:p>
                      <a:pPr rtl="0" fontAlgn="ctr"/>
                      <a:endParaRPr lang="en-US" sz="1200" b="0" dirty="0">
                        <a:solidFill>
                          <a:srgbClr val="000000"/>
                        </a:solidFill>
                        <a:effectLst/>
                        <a:latin typeface="+mj-lt"/>
                      </a:endParaRPr>
                    </a:p>
                    <a:p>
                      <a:pPr rtl="0" fontAlgn="ctr"/>
                      <a:endParaRPr lang="en-US" sz="1200" b="0" dirty="0">
                        <a:solidFill>
                          <a:srgbClr val="000000"/>
                        </a:solidFill>
                        <a:effectLst/>
                        <a:latin typeface="+mj-lt"/>
                      </a:endParaRPr>
                    </a:p>
                  </a:txBody>
                  <a:tcPr marL="36576" marR="4770" marT="3328" marB="3328">
                    <a:lnL>
                      <a:noFill/>
                    </a:lnL>
                    <a:lnR>
                      <a:noFill/>
                    </a:lnR>
                    <a:lnT>
                      <a:noFill/>
                    </a:lnT>
                    <a:lnB>
                      <a:noFill/>
                    </a:lnB>
                    <a:solidFill>
                      <a:srgbClr val="FFFFFF"/>
                    </a:solidFill>
                  </a:tcPr>
                </a:tc>
                <a:tc>
                  <a:txBody>
                    <a:bodyPr/>
                    <a:lstStyle/>
                    <a:p>
                      <a:pPr rtl="0" fontAlgn="b"/>
                      <a:r>
                        <a:rPr lang="en-US" sz="1200" b="0" dirty="0">
                          <a:solidFill>
                            <a:srgbClr val="000000"/>
                          </a:solidFill>
                          <a:effectLst/>
                          <a:latin typeface="+mn-lt"/>
                        </a:rPr>
                        <a:t>All critical and high-level production activities completed prior to April 10th deadline, with the exception of FWL that will continue post go-live. Datalink work continues to minimize down time of supplemental systems post go-live. Go-live plan developed and validators have been selected and notified. </a:t>
                      </a:r>
                    </a:p>
                  </a:txBody>
                  <a:tcPr marL="36576" marR="21841" marT="15240" marB="15240">
                    <a:lnL>
                      <a:noFill/>
                    </a:lnL>
                    <a:lnR>
                      <a:noFill/>
                    </a:lnR>
                    <a:lnT>
                      <a:noFill/>
                    </a:lnT>
                    <a:lnB>
                      <a:noFill/>
                    </a:lnB>
                    <a:solidFill>
                      <a:srgbClr val="FFFFFF"/>
                    </a:solidFill>
                  </a:tcPr>
                </a:tc>
                <a:tc>
                  <a:txBody>
                    <a:bodyPr/>
                    <a:lstStyle/>
                    <a:p>
                      <a:pPr rtl="0" fontAlgn="b"/>
                      <a:endParaRPr lang="en-US" sz="1200" b="0" dirty="0">
                        <a:solidFill>
                          <a:srgbClr val="000000"/>
                        </a:solidFill>
                        <a:effectLst/>
                        <a:latin typeface="+mn-lt"/>
                      </a:endParaRPr>
                    </a:p>
                  </a:txBody>
                  <a:tcPr marL="36576" marR="21841" marT="15240" marB="15240">
                    <a:lnL>
                      <a:noFill/>
                    </a:lnL>
                    <a:lnR>
                      <a:noFill/>
                    </a:lnR>
                    <a:lnT>
                      <a:noFill/>
                    </a:lnT>
                    <a:lnB>
                      <a:noFill/>
                    </a:lnB>
                    <a:solidFill>
                      <a:srgbClr val="FFFFFF"/>
                    </a:solidFill>
                  </a:tcPr>
                </a:tc>
                <a:extLst>
                  <a:ext uri="{0D108BD9-81ED-4DB2-BD59-A6C34878D82A}">
                    <a16:rowId xmlns:a16="http://schemas.microsoft.com/office/drawing/2014/main" val="132354641"/>
                  </a:ext>
                </a:extLst>
              </a:tr>
              <a:tr h="662436">
                <a:tc>
                  <a:txBody>
                    <a:bodyPr/>
                    <a:lstStyle/>
                    <a:p>
                      <a:pPr rtl="0" fontAlgn="ctr"/>
                      <a:r>
                        <a:rPr lang="en-US" sz="1200" b="0" dirty="0">
                          <a:solidFill>
                            <a:srgbClr val="000000"/>
                          </a:solidFill>
                          <a:effectLst/>
                          <a:latin typeface="+mj-lt"/>
                        </a:rPr>
                        <a:t>Comms</a:t>
                      </a:r>
                      <a:r>
                        <a:rPr lang="en-US" sz="1200" b="0" baseline="0" dirty="0">
                          <a:solidFill>
                            <a:srgbClr val="000000"/>
                          </a:solidFill>
                          <a:effectLst/>
                          <a:latin typeface="+mj-lt"/>
                        </a:rPr>
                        <a:t> </a:t>
                      </a:r>
                      <a:r>
                        <a:rPr lang="en-US" sz="1200" b="0" dirty="0">
                          <a:solidFill>
                            <a:srgbClr val="000000"/>
                          </a:solidFill>
                          <a:effectLst/>
                          <a:latin typeface="+mj-lt"/>
                        </a:rPr>
                        <a:t>&amp; OCM</a:t>
                      </a:r>
                    </a:p>
                    <a:p>
                      <a:pPr rtl="0" fontAlgn="ctr"/>
                      <a:endParaRPr lang="en-US" sz="1200" b="0" dirty="0">
                        <a:solidFill>
                          <a:srgbClr val="000000"/>
                        </a:solidFill>
                        <a:effectLst/>
                        <a:latin typeface="+mj-lt"/>
                      </a:endParaRPr>
                    </a:p>
                    <a:p>
                      <a:pPr rtl="0" fontAlgn="ctr"/>
                      <a:endParaRPr lang="en-US" sz="1200" b="0" dirty="0">
                        <a:solidFill>
                          <a:srgbClr val="000000"/>
                        </a:solidFill>
                        <a:effectLst/>
                        <a:latin typeface="+mj-lt"/>
                      </a:endParaRPr>
                    </a:p>
                  </a:txBody>
                  <a:tcPr marL="36576" marR="4770" marT="3328" marB="3328">
                    <a:lnL>
                      <a:noFill/>
                    </a:lnL>
                    <a:lnR>
                      <a:noFill/>
                    </a:lnR>
                    <a:lnT>
                      <a:noFill/>
                    </a:lnT>
                    <a:lnB w="7620" cap="flat" cmpd="sng" algn="ctr">
                      <a:solidFill>
                        <a:srgbClr val="D9D9D9"/>
                      </a:solidFill>
                      <a:prstDash val="solid"/>
                      <a:round/>
                      <a:headEnd type="none" w="med" len="med"/>
                      <a:tailEnd type="none" w="med" len="med"/>
                    </a:lnB>
                    <a:solidFill>
                      <a:srgbClr val="F3F3F3"/>
                    </a:solidFill>
                  </a:tcPr>
                </a:tc>
                <a:tc>
                  <a:txBody>
                    <a:bodyPr/>
                    <a:lstStyle/>
                    <a:p>
                      <a:pPr rtl="0" fontAlgn="b"/>
                      <a:r>
                        <a:rPr lang="en-US" sz="1200" b="0" dirty="0">
                          <a:solidFill>
                            <a:srgbClr val="000000"/>
                          </a:solidFill>
                          <a:effectLst/>
                          <a:latin typeface="+mn-lt"/>
                        </a:rPr>
                        <a:t>Policy and procedure updates ongoing. Communications/web team plan is complete and planning cutover timeline.</a:t>
                      </a:r>
                    </a:p>
                  </a:txBody>
                  <a:tcPr marL="36576" marR="21841" marT="15240" marB="15240">
                    <a:lnL>
                      <a:noFill/>
                    </a:lnL>
                    <a:lnR>
                      <a:noFill/>
                    </a:lnR>
                    <a:lnT>
                      <a:noFill/>
                    </a:lnT>
                    <a:lnB>
                      <a:noFill/>
                    </a:lnB>
                    <a:solidFill>
                      <a:srgbClr val="F3F3F3"/>
                    </a:solidFill>
                  </a:tcPr>
                </a:tc>
                <a:tc>
                  <a:txBody>
                    <a:bodyPr/>
                    <a:lstStyle/>
                    <a:p>
                      <a:pPr rtl="0" fontAlgn="b"/>
                      <a:r>
                        <a:rPr lang="en-US" sz="1200" b="0" dirty="0">
                          <a:solidFill>
                            <a:srgbClr val="000000"/>
                          </a:solidFill>
                          <a:effectLst/>
                          <a:latin typeface="+mn-lt"/>
                        </a:rPr>
                        <a:t>Continue work on procedures post go-live.</a:t>
                      </a:r>
                      <a:br>
                        <a:rPr lang="en-US" sz="1200" b="0" dirty="0">
                          <a:solidFill>
                            <a:srgbClr val="000000"/>
                          </a:solidFill>
                          <a:effectLst/>
                          <a:latin typeface="+mn-lt"/>
                        </a:rPr>
                      </a:br>
                      <a:endParaRPr lang="en-US" sz="1200" b="0" dirty="0">
                        <a:solidFill>
                          <a:srgbClr val="000000"/>
                        </a:solidFill>
                        <a:effectLst/>
                        <a:latin typeface="+mn-lt"/>
                      </a:endParaRPr>
                    </a:p>
                  </a:txBody>
                  <a:tcPr marL="36576" marR="21841" marT="15240" marB="15240">
                    <a:lnL>
                      <a:noFill/>
                    </a:lnL>
                    <a:lnR>
                      <a:noFill/>
                    </a:lnR>
                    <a:lnT>
                      <a:noFill/>
                    </a:lnT>
                    <a:lnB>
                      <a:noFill/>
                    </a:lnB>
                    <a:solidFill>
                      <a:srgbClr val="F3F3F3"/>
                    </a:solidFill>
                  </a:tcPr>
                </a:tc>
                <a:extLst>
                  <a:ext uri="{0D108BD9-81ED-4DB2-BD59-A6C34878D82A}">
                    <a16:rowId xmlns:a16="http://schemas.microsoft.com/office/drawing/2014/main" val="4078782807"/>
                  </a:ext>
                </a:extLst>
              </a:tr>
            </a:tbl>
          </a:graphicData>
        </a:graphic>
      </p:graphicFrame>
      <p:sp>
        <p:nvSpPr>
          <p:cNvPr id="4" name="Slide Number Placeholder 3">
            <a:extLst>
              <a:ext uri="{FF2B5EF4-FFF2-40B4-BE49-F238E27FC236}">
                <a16:creationId xmlns:a16="http://schemas.microsoft.com/office/drawing/2014/main" id="{E0E7CE8F-C425-4460-BA5D-66D70FDF14C2}"/>
              </a:ext>
            </a:extLst>
          </p:cNvPr>
          <p:cNvSpPr>
            <a:spLocks noGrp="1"/>
          </p:cNvSpPr>
          <p:nvPr>
            <p:ph type="sldNum" sz="quarter" idx="12"/>
          </p:nvPr>
        </p:nvSpPr>
        <p:spPr/>
        <p:txBody>
          <a:bodyPr/>
          <a:lstStyle/>
          <a:p>
            <a:pPr>
              <a:defRPr/>
            </a:pPr>
            <a:r>
              <a:rPr lang="en-US" altLang="en-US" dirty="0"/>
              <a:t> </a:t>
            </a:r>
            <a:fld id="{8FE0DD59-4F64-4FB2-AC86-5D7C2F153175}" type="slidenum">
              <a:rPr lang="en-US" altLang="en-US" smtClean="0"/>
              <a:pPr>
                <a:defRPr/>
              </a:pPr>
              <a:t>11</a:t>
            </a:fld>
            <a:r>
              <a:rPr lang="en-US" altLang="en-US" dirty="0"/>
              <a:t> </a:t>
            </a:r>
          </a:p>
        </p:txBody>
      </p:sp>
    </p:spTree>
    <p:extLst>
      <p:ext uri="{BB962C8B-B14F-4D97-AF65-F5344CB8AC3E}">
        <p14:creationId xmlns:p14="http://schemas.microsoft.com/office/powerpoint/2010/main" val="9403550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7994A-400E-485A-97DA-C9BC917814B2}"/>
              </a:ext>
            </a:extLst>
          </p:cNvPr>
          <p:cNvSpPr>
            <a:spLocks noGrp="1"/>
          </p:cNvSpPr>
          <p:nvPr>
            <p:ph type="title"/>
          </p:nvPr>
        </p:nvSpPr>
        <p:spPr>
          <a:xfrm>
            <a:off x="420831" y="1257223"/>
            <a:ext cx="8302337" cy="786457"/>
          </a:xfrm>
        </p:spPr>
        <p:txBody>
          <a:bodyPr/>
          <a:lstStyle/>
          <a:p>
            <a:r>
              <a:rPr lang="en-US" dirty="0">
                <a:solidFill>
                  <a:schemeClr val="bg1"/>
                </a:solidFill>
              </a:rPr>
              <a:t>peninsula college readness form</a:t>
            </a:r>
          </a:p>
        </p:txBody>
      </p:sp>
      <p:sp>
        <p:nvSpPr>
          <p:cNvPr id="4" name="Slide Number Placeholder 3">
            <a:extLst>
              <a:ext uri="{FF2B5EF4-FFF2-40B4-BE49-F238E27FC236}">
                <a16:creationId xmlns:a16="http://schemas.microsoft.com/office/drawing/2014/main" id="{2A6F7D4C-6394-4156-8B85-9630F47573D7}"/>
              </a:ext>
            </a:extLst>
          </p:cNvPr>
          <p:cNvSpPr>
            <a:spLocks noGrp="1"/>
          </p:cNvSpPr>
          <p:nvPr>
            <p:ph type="sldNum" sz="quarter" idx="12"/>
          </p:nvPr>
        </p:nvSpPr>
        <p:spPr/>
        <p:txBody>
          <a:bodyPr/>
          <a:lstStyle/>
          <a:p>
            <a:pPr>
              <a:defRPr/>
            </a:pPr>
            <a:fld id="{A0548EF2-EA9B-4634-B53D-DC4EC5D1B8C0}" type="slidenum">
              <a:rPr lang="en-US" altLang="en-US" smtClean="0"/>
              <a:pPr>
                <a:defRPr/>
              </a:pPr>
              <a:t>12</a:t>
            </a:fld>
            <a:endParaRPr lang="en-US" altLang="en-US" dirty="0"/>
          </a:p>
        </p:txBody>
      </p:sp>
      <p:pic>
        <p:nvPicPr>
          <p:cNvPr id="7" name="Picture 6" descr="Peninsula College go-live readiness form"/>
          <p:cNvPicPr>
            <a:picLocks noChangeAspect="1"/>
          </p:cNvPicPr>
          <p:nvPr/>
        </p:nvPicPr>
        <p:blipFill rotWithShape="1">
          <a:blip r:embed="rId3"/>
          <a:srcRect b="5623"/>
          <a:stretch/>
        </p:blipFill>
        <p:spPr>
          <a:xfrm>
            <a:off x="1944547" y="244475"/>
            <a:ext cx="5424477" cy="6477000"/>
          </a:xfrm>
          <a:prstGeom prst="rect">
            <a:avLst/>
          </a:prstGeom>
        </p:spPr>
      </p:pic>
    </p:spTree>
    <p:extLst>
      <p:ext uri="{BB962C8B-B14F-4D97-AF65-F5344CB8AC3E}">
        <p14:creationId xmlns:p14="http://schemas.microsoft.com/office/powerpoint/2010/main" val="20137056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24432" y="328344"/>
            <a:ext cx="7639707" cy="614320"/>
          </a:xfrm>
        </p:spPr>
        <p:txBody>
          <a:bodyPr/>
          <a:lstStyle/>
          <a:p>
            <a:pPr algn="ctr"/>
            <a:r>
              <a:rPr lang="en-US" sz="3200" dirty="0">
                <a:solidFill>
                  <a:schemeClr val="tx1"/>
                </a:solidFill>
              </a:rPr>
              <a:t>pierce COLLEGE district</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160790948"/>
              </p:ext>
            </p:extLst>
          </p:nvPr>
        </p:nvGraphicFramePr>
        <p:xfrm>
          <a:off x="627785" y="916433"/>
          <a:ext cx="8096667" cy="4579667"/>
        </p:xfrm>
        <a:graphic>
          <a:graphicData uri="http://schemas.openxmlformats.org/drawingml/2006/table">
            <a:tbl>
              <a:tblPr firstRow="1" firstCol="1"/>
              <a:tblGrid>
                <a:gridCol w="2500426">
                  <a:extLst>
                    <a:ext uri="{9D8B030D-6E8A-4147-A177-3AD203B41FA5}">
                      <a16:colId xmlns:a16="http://schemas.microsoft.com/office/drawing/2014/main" val="1719524338"/>
                    </a:ext>
                  </a:extLst>
                </a:gridCol>
                <a:gridCol w="2160513">
                  <a:extLst>
                    <a:ext uri="{9D8B030D-6E8A-4147-A177-3AD203B41FA5}">
                      <a16:colId xmlns:a16="http://schemas.microsoft.com/office/drawing/2014/main" val="3354666195"/>
                    </a:ext>
                  </a:extLst>
                </a:gridCol>
                <a:gridCol w="1717864">
                  <a:extLst>
                    <a:ext uri="{9D8B030D-6E8A-4147-A177-3AD203B41FA5}">
                      <a16:colId xmlns:a16="http://schemas.microsoft.com/office/drawing/2014/main" val="4253395325"/>
                    </a:ext>
                  </a:extLst>
                </a:gridCol>
                <a:gridCol w="1717864">
                  <a:extLst>
                    <a:ext uri="{9D8B030D-6E8A-4147-A177-3AD203B41FA5}">
                      <a16:colId xmlns:a16="http://schemas.microsoft.com/office/drawing/2014/main" val="684622214"/>
                    </a:ext>
                  </a:extLst>
                </a:gridCol>
              </a:tblGrid>
              <a:tr h="912367">
                <a:tc>
                  <a:txBody>
                    <a:bodyPr/>
                    <a:lstStyle/>
                    <a:p>
                      <a:pPr marL="0" indent="115888" rtl="0" fontAlgn="b"/>
                      <a:r>
                        <a:rPr lang="en-US" b="0" dirty="0">
                          <a:solidFill>
                            <a:srgbClr val="000000"/>
                          </a:solidFill>
                          <a:effectLst/>
                          <a:latin typeface="+mj-lt"/>
                        </a:rPr>
                        <a:t>College Overview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b="0" dirty="0">
                          <a:solidFill>
                            <a:srgbClr val="000000"/>
                          </a:solidFill>
                          <a:effectLst/>
                          <a:latin typeface="+mj-lt"/>
                        </a:rPr>
                        <a:t>Current</a:t>
                      </a:r>
                      <a:r>
                        <a:rPr lang="en-US" b="0" baseline="0" dirty="0">
                          <a:solidFill>
                            <a:srgbClr val="000000"/>
                          </a:solidFill>
                          <a:effectLst/>
                          <a:latin typeface="+mj-lt"/>
                        </a:rPr>
                        <a:t> </a:t>
                      </a:r>
                      <a:r>
                        <a:rPr lang="en-US" b="0" dirty="0">
                          <a:solidFill>
                            <a:srgbClr val="000000"/>
                          </a:solidFill>
                          <a:effectLst/>
                          <a:latin typeface="+mj-lt"/>
                        </a:rPr>
                        <a:t>Completion</a:t>
                      </a:r>
                      <a:br>
                        <a:rPr lang="en-US" b="0" dirty="0">
                          <a:solidFill>
                            <a:srgbClr val="000000"/>
                          </a:solidFill>
                          <a:effectLst/>
                          <a:latin typeface="+mj-lt"/>
                        </a:rPr>
                      </a:br>
                      <a:r>
                        <a:rPr lang="en-US" b="0" dirty="0">
                          <a:solidFill>
                            <a:srgbClr val="000000"/>
                          </a:solidFill>
                          <a:effectLst/>
                          <a:latin typeface="+mj-lt"/>
                        </a:rPr>
                        <a:t>of Readiness Criteria</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b="0" dirty="0">
                          <a:solidFill>
                            <a:srgbClr val="000000"/>
                          </a:solidFill>
                          <a:effectLst/>
                          <a:latin typeface="+mj-lt"/>
                        </a:rPr>
                        <a:t>Current </a:t>
                      </a:r>
                      <a:br>
                        <a:rPr lang="en-US" b="0" dirty="0">
                          <a:solidFill>
                            <a:srgbClr val="000000"/>
                          </a:solidFill>
                          <a:effectLst/>
                          <a:latin typeface="+mj-lt"/>
                        </a:rPr>
                      </a:br>
                      <a:r>
                        <a:rPr lang="en-US" b="0" dirty="0">
                          <a:solidFill>
                            <a:srgbClr val="000000"/>
                          </a:solidFill>
                          <a:effectLst/>
                          <a:latin typeface="+mj-lt"/>
                        </a:rPr>
                        <a:t>Go/No-Go Status</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b="0" dirty="0">
                          <a:solidFill>
                            <a:srgbClr val="000000"/>
                          </a:solidFill>
                          <a:effectLst/>
                          <a:latin typeface="+mj-lt"/>
                        </a:rPr>
                        <a:t>Estimated</a:t>
                      </a:r>
                      <a:r>
                        <a:rPr lang="en-US" sz="1800" b="0" baseline="0" dirty="0">
                          <a:solidFill>
                            <a:srgbClr val="000000"/>
                          </a:solidFill>
                          <a:effectLst/>
                          <a:latin typeface="+mj-lt"/>
                        </a:rPr>
                        <a:t> Go/No-Go Status at Go-Live</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054134709"/>
                  </a:ext>
                </a:extLst>
              </a:tr>
              <a:tr h="528202">
                <a:tc>
                  <a:txBody>
                    <a:bodyPr/>
                    <a:lstStyle/>
                    <a:p>
                      <a:pPr marL="0" indent="115888" algn="l" rtl="0" fontAlgn="ctr"/>
                      <a:r>
                        <a:rPr lang="en-US" sz="2000" b="0" dirty="0">
                          <a:solidFill>
                            <a:srgbClr val="000000"/>
                          </a:solidFill>
                          <a:effectLst/>
                          <a:latin typeface="+mj-lt"/>
                        </a:rPr>
                        <a:t>Data</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b"/>
                      <a:r>
                        <a:rPr lang="en-US" b="1" dirty="0">
                          <a:solidFill>
                            <a:srgbClr val="000000"/>
                          </a:solidFill>
                          <a:effectLst/>
                          <a:latin typeface="+mn-lt"/>
                        </a:rPr>
                        <a:t>3 of 3</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1" kern="1200" dirty="0">
                          <a:solidFill>
                            <a:srgbClr val="00B050"/>
                          </a:solidFill>
                          <a:effectLst/>
                          <a:latin typeface="+mn-lt"/>
                          <a:ea typeface="+mn-ea"/>
                          <a:cs typeface="+mn-cs"/>
                        </a:rPr>
                        <a:t>G</a:t>
                      </a:r>
                    </a:p>
                    <a:p>
                      <a:pPr algn="ctr" rtl="0" fontAlgn="b"/>
                      <a:endParaRPr lang="en-US" sz="1400" b="0" dirty="0">
                        <a:solidFill>
                          <a:srgbClr val="00DA11"/>
                        </a:solidFill>
                        <a:effectLst/>
                        <a:latin typeface="Roboto"/>
                      </a:endParaRP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1" kern="1200" dirty="0">
                          <a:solidFill>
                            <a:srgbClr val="00B050"/>
                          </a:solidFill>
                          <a:effectLst/>
                          <a:latin typeface="+mn-lt"/>
                          <a:ea typeface="+mn-ea"/>
                          <a:cs typeface="+mn-cs"/>
                        </a:rPr>
                        <a:t>G</a:t>
                      </a:r>
                    </a:p>
                    <a:p>
                      <a:pPr algn="ctr" rtl="0" fontAlgn="b"/>
                      <a:endParaRPr lang="en-US" sz="1400" b="0" dirty="0">
                        <a:solidFill>
                          <a:srgbClr val="00DA11"/>
                        </a:solidFill>
                        <a:effectLst/>
                        <a:latin typeface="Roboto"/>
                      </a:endParaRP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573791922"/>
                  </a:ext>
                </a:extLst>
              </a:tr>
              <a:tr h="523183">
                <a:tc>
                  <a:txBody>
                    <a:bodyPr/>
                    <a:lstStyle/>
                    <a:p>
                      <a:pPr marL="0" indent="115888" algn="l" rtl="0" fontAlgn="ctr"/>
                      <a:r>
                        <a:rPr lang="en-US" sz="2000" b="0" dirty="0">
                          <a:solidFill>
                            <a:srgbClr val="000000"/>
                          </a:solidFill>
                          <a:effectLst/>
                          <a:latin typeface="+mj-lt"/>
                        </a:rPr>
                        <a:t>Security</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b="1" dirty="0">
                          <a:solidFill>
                            <a:srgbClr val="000000"/>
                          </a:solidFill>
                          <a:effectLst/>
                          <a:latin typeface="+mn-lt"/>
                        </a:rPr>
                        <a:t>2 of 3</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1" kern="1200" dirty="0">
                          <a:solidFill>
                            <a:srgbClr val="FFFF00"/>
                          </a:solidFill>
                          <a:effectLst/>
                          <a:latin typeface="+mn-lt"/>
                          <a:ea typeface="+mn-ea"/>
                          <a:cs typeface="+mn-cs"/>
                        </a:rPr>
                        <a:t>Y</a:t>
                      </a:r>
                    </a:p>
                    <a:p>
                      <a:pPr algn="ctr" rtl="0" fontAlgn="b"/>
                      <a:endParaRPr lang="en-US" sz="1400" b="0" dirty="0">
                        <a:solidFill>
                          <a:srgbClr val="FFFF00"/>
                        </a:solidFill>
                        <a:effectLst/>
                        <a:latin typeface="Roboto"/>
                      </a:endParaRP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1" kern="1200" dirty="0">
                          <a:solidFill>
                            <a:srgbClr val="00B050"/>
                          </a:solidFill>
                          <a:effectLst/>
                          <a:latin typeface="+mn-lt"/>
                          <a:ea typeface="+mn-ea"/>
                          <a:cs typeface="+mn-cs"/>
                        </a:rPr>
                        <a:t>G</a:t>
                      </a:r>
                    </a:p>
                    <a:p>
                      <a:pPr algn="ctr" rtl="0" fontAlgn="b"/>
                      <a:endParaRPr lang="en-US" sz="1400" b="0" dirty="0">
                        <a:solidFill>
                          <a:srgbClr val="00DA11"/>
                        </a:solidFill>
                        <a:effectLst/>
                        <a:latin typeface="Roboto"/>
                      </a:endParaRP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4112853875"/>
                  </a:ext>
                </a:extLst>
              </a:tr>
              <a:tr h="523183">
                <a:tc>
                  <a:txBody>
                    <a:bodyPr/>
                    <a:lstStyle/>
                    <a:p>
                      <a:pPr marL="0" indent="115888" algn="l" rtl="0" fontAlgn="ctr"/>
                      <a:r>
                        <a:rPr lang="en-US" sz="2000" b="0" dirty="0">
                          <a:solidFill>
                            <a:srgbClr val="000000"/>
                          </a:solidFill>
                          <a:effectLst/>
                          <a:latin typeface="+mj-lt"/>
                        </a:rPr>
                        <a:t>Testing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b"/>
                      <a:r>
                        <a:rPr lang="en-US" b="1" dirty="0">
                          <a:solidFill>
                            <a:srgbClr val="000000"/>
                          </a:solidFill>
                          <a:effectLst/>
                          <a:latin typeface="+mn-lt"/>
                        </a:rPr>
                        <a:t>6 of 6</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1" kern="1200" dirty="0">
                          <a:solidFill>
                            <a:srgbClr val="00B050"/>
                          </a:solidFill>
                          <a:effectLst/>
                          <a:latin typeface="+mn-lt"/>
                          <a:ea typeface="+mn-ea"/>
                          <a:cs typeface="+mn-cs"/>
                        </a:rPr>
                        <a:t>G</a:t>
                      </a:r>
                    </a:p>
                    <a:p>
                      <a:pPr marL="0" marR="0" lvl="0" indent="0" algn="ctr" defTabSz="914400" rtl="0" eaLnBrk="1" fontAlgn="b" latinLnBrk="0" hangingPunct="1">
                        <a:lnSpc>
                          <a:spcPct val="100000"/>
                        </a:lnSpc>
                        <a:spcBef>
                          <a:spcPts val="0"/>
                        </a:spcBef>
                        <a:spcAft>
                          <a:spcPts val="0"/>
                        </a:spcAft>
                        <a:buClrTx/>
                        <a:buSzTx/>
                        <a:buFontTx/>
                        <a:buNone/>
                        <a:tabLst/>
                        <a:defRPr/>
                      </a:pPr>
                      <a:endParaRPr lang="en-US" sz="1400" b="1" kern="1200" dirty="0">
                        <a:solidFill>
                          <a:srgbClr val="00B050"/>
                        </a:solidFill>
                        <a:effectLst/>
                        <a:latin typeface="+mn-lt"/>
                        <a:ea typeface="+mn-ea"/>
                        <a:cs typeface="+mn-cs"/>
                      </a:endParaRP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1" kern="1200" dirty="0">
                          <a:solidFill>
                            <a:srgbClr val="00B050"/>
                          </a:solidFill>
                          <a:effectLst/>
                          <a:latin typeface="+mn-lt"/>
                          <a:ea typeface="+mn-ea"/>
                          <a:cs typeface="+mn-cs"/>
                        </a:rPr>
                        <a:t>G</a:t>
                      </a:r>
                    </a:p>
                    <a:p>
                      <a:pPr algn="ctr" rtl="0" fontAlgn="b"/>
                      <a:endParaRPr lang="en-US" sz="1400" b="0" dirty="0">
                        <a:solidFill>
                          <a:srgbClr val="00DA11"/>
                        </a:solidFill>
                        <a:effectLst/>
                        <a:latin typeface="Roboto"/>
                      </a:endParaRP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322822287"/>
                  </a:ext>
                </a:extLst>
              </a:tr>
              <a:tr h="523183">
                <a:tc>
                  <a:txBody>
                    <a:bodyPr/>
                    <a:lstStyle/>
                    <a:p>
                      <a:pPr marL="0" indent="115888" algn="l" rtl="0" fontAlgn="ctr"/>
                      <a:r>
                        <a:rPr lang="en-US" sz="2000" b="0" dirty="0">
                          <a:solidFill>
                            <a:srgbClr val="000000"/>
                          </a:solidFill>
                          <a:effectLst/>
                          <a:latin typeface="+mj-lt"/>
                        </a:rPr>
                        <a:t>Training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b="1" dirty="0">
                          <a:solidFill>
                            <a:srgbClr val="000000"/>
                          </a:solidFill>
                          <a:effectLst/>
                          <a:latin typeface="+mn-lt"/>
                        </a:rPr>
                        <a:t>3 of 5</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1" kern="1200" dirty="0">
                          <a:solidFill>
                            <a:srgbClr val="FFFF00"/>
                          </a:solidFill>
                          <a:effectLst/>
                          <a:latin typeface="+mn-lt"/>
                          <a:ea typeface="+mn-ea"/>
                          <a:cs typeface="+mn-cs"/>
                        </a:rPr>
                        <a:t>Y</a:t>
                      </a:r>
                    </a:p>
                    <a:p>
                      <a:pPr algn="ctr" rtl="0" fontAlgn="b"/>
                      <a:endParaRPr lang="en-US" sz="1400" b="0" dirty="0">
                        <a:solidFill>
                          <a:srgbClr val="FFFF00"/>
                        </a:solidFill>
                        <a:effectLst/>
                        <a:latin typeface="Roboto"/>
                      </a:endParaRP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1" kern="1200" dirty="0">
                          <a:solidFill>
                            <a:srgbClr val="FFFF00"/>
                          </a:solidFill>
                          <a:effectLst/>
                          <a:latin typeface="+mn-lt"/>
                          <a:ea typeface="+mn-ea"/>
                          <a:cs typeface="+mn-cs"/>
                        </a:rPr>
                        <a:t>Y</a:t>
                      </a:r>
                    </a:p>
                    <a:p>
                      <a:pPr algn="ctr" rtl="0" fontAlgn="b"/>
                      <a:endParaRPr lang="en-US" sz="1400" b="0" dirty="0">
                        <a:solidFill>
                          <a:srgbClr val="FFFF00"/>
                        </a:solidFill>
                        <a:effectLst/>
                        <a:latin typeface="Roboto"/>
                      </a:endParaRP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77471429"/>
                  </a:ext>
                </a:extLst>
              </a:tr>
              <a:tr h="523183">
                <a:tc>
                  <a:txBody>
                    <a:bodyPr/>
                    <a:lstStyle/>
                    <a:p>
                      <a:pPr marL="0" indent="115888" algn="l" rtl="0" fontAlgn="ctr"/>
                      <a:r>
                        <a:rPr lang="en-US" sz="2000" b="0" dirty="0">
                          <a:solidFill>
                            <a:srgbClr val="000000"/>
                          </a:solidFill>
                          <a:effectLst/>
                          <a:latin typeface="+mj-lt"/>
                        </a:rPr>
                        <a:t>College Support Plan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b"/>
                      <a:r>
                        <a:rPr lang="en-US" b="1" dirty="0">
                          <a:solidFill>
                            <a:srgbClr val="000000"/>
                          </a:solidFill>
                          <a:effectLst/>
                          <a:latin typeface="+mn-lt"/>
                        </a:rPr>
                        <a:t>4 of 4</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1" kern="1200" dirty="0">
                          <a:solidFill>
                            <a:srgbClr val="FFFF00"/>
                          </a:solidFill>
                          <a:effectLst/>
                          <a:latin typeface="+mn-lt"/>
                          <a:ea typeface="+mn-ea"/>
                          <a:cs typeface="+mn-cs"/>
                        </a:rPr>
                        <a:t>Y</a:t>
                      </a:r>
                    </a:p>
                    <a:p>
                      <a:pPr algn="ctr" rtl="0" fontAlgn="b"/>
                      <a:endParaRPr lang="en-US" sz="1400" b="0" dirty="0">
                        <a:solidFill>
                          <a:srgbClr val="FFFF00"/>
                        </a:solidFill>
                        <a:effectLst/>
                        <a:latin typeface="Roboto"/>
                      </a:endParaRP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1" kern="1200" dirty="0">
                          <a:solidFill>
                            <a:srgbClr val="00B050"/>
                          </a:solidFill>
                          <a:effectLst/>
                          <a:latin typeface="+mn-lt"/>
                          <a:ea typeface="+mn-ea"/>
                          <a:cs typeface="+mn-cs"/>
                        </a:rPr>
                        <a:t>G</a:t>
                      </a:r>
                    </a:p>
                    <a:p>
                      <a:pPr algn="ctr" rtl="0" fontAlgn="b"/>
                      <a:endParaRPr lang="en-US" sz="1400" b="0" dirty="0">
                        <a:solidFill>
                          <a:srgbClr val="00DA11"/>
                        </a:solidFill>
                        <a:effectLst/>
                        <a:latin typeface="Roboto"/>
                      </a:endParaRP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146931779"/>
                  </a:ext>
                </a:extLst>
              </a:tr>
              <a:tr h="523183">
                <a:tc>
                  <a:txBody>
                    <a:bodyPr/>
                    <a:lstStyle/>
                    <a:p>
                      <a:pPr marL="0" indent="115888" algn="l" rtl="0" fontAlgn="ctr"/>
                      <a:r>
                        <a:rPr lang="en-US" sz="2000" b="0" dirty="0">
                          <a:solidFill>
                            <a:srgbClr val="000000"/>
                          </a:solidFill>
                          <a:effectLst/>
                          <a:latin typeface="+mj-lt"/>
                        </a:rPr>
                        <a:t>Transition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b="1" dirty="0">
                          <a:solidFill>
                            <a:srgbClr val="000000"/>
                          </a:solidFill>
                          <a:effectLst/>
                          <a:latin typeface="+mn-lt"/>
                        </a:rPr>
                        <a:t>11 of 12</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1" kern="1200" dirty="0">
                          <a:solidFill>
                            <a:srgbClr val="FFFF00"/>
                          </a:solidFill>
                          <a:effectLst/>
                          <a:latin typeface="+mn-lt"/>
                          <a:ea typeface="+mn-ea"/>
                          <a:cs typeface="+mn-cs"/>
                        </a:rPr>
                        <a:t>Y</a:t>
                      </a:r>
                    </a:p>
                    <a:p>
                      <a:pPr algn="ctr" rtl="0" fontAlgn="b"/>
                      <a:endParaRPr lang="en-US" sz="1400" b="0" dirty="0">
                        <a:solidFill>
                          <a:srgbClr val="FFFF00"/>
                        </a:solidFill>
                        <a:effectLst/>
                        <a:latin typeface="Roboto"/>
                      </a:endParaRP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1" kern="1200" dirty="0">
                          <a:solidFill>
                            <a:srgbClr val="FFFF00"/>
                          </a:solidFill>
                          <a:effectLst/>
                          <a:latin typeface="+mn-lt"/>
                          <a:ea typeface="+mn-ea"/>
                          <a:cs typeface="+mn-cs"/>
                        </a:rPr>
                        <a:t>Y</a:t>
                      </a:r>
                    </a:p>
                    <a:p>
                      <a:pPr algn="ctr" rtl="0" fontAlgn="b"/>
                      <a:endParaRPr lang="en-US" sz="1400" b="0" dirty="0">
                        <a:solidFill>
                          <a:srgbClr val="FFFF00"/>
                        </a:solidFill>
                        <a:effectLst/>
                        <a:latin typeface="Roboto"/>
                      </a:endParaRP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80800126"/>
                  </a:ext>
                </a:extLst>
              </a:tr>
              <a:tr h="523183">
                <a:tc>
                  <a:txBody>
                    <a:bodyPr/>
                    <a:lstStyle/>
                    <a:p>
                      <a:pPr marL="0" indent="115888" algn="l" rtl="0" fontAlgn="ctr"/>
                      <a:r>
                        <a:rPr lang="en-US" sz="2000" b="0" dirty="0">
                          <a:solidFill>
                            <a:srgbClr val="000000"/>
                          </a:solidFill>
                          <a:effectLst/>
                          <a:latin typeface="+mj-lt"/>
                        </a:rPr>
                        <a:t>Comms &amp; OCM</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b"/>
                      <a:r>
                        <a:rPr lang="en-US" b="1" dirty="0">
                          <a:solidFill>
                            <a:srgbClr val="000000"/>
                          </a:solidFill>
                          <a:effectLst/>
                          <a:latin typeface="+mn-lt"/>
                        </a:rPr>
                        <a:t>5 of 6</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1" kern="1200" dirty="0">
                          <a:solidFill>
                            <a:srgbClr val="FFFF00"/>
                          </a:solidFill>
                          <a:effectLst/>
                          <a:latin typeface="+mn-lt"/>
                          <a:ea typeface="+mn-ea"/>
                          <a:cs typeface="+mn-cs"/>
                        </a:rPr>
                        <a:t>Y</a:t>
                      </a:r>
                    </a:p>
                    <a:p>
                      <a:pPr algn="ctr" rtl="0" fontAlgn="b"/>
                      <a:endParaRPr lang="en-US" sz="1400" b="0" dirty="0">
                        <a:solidFill>
                          <a:srgbClr val="FFFF00"/>
                        </a:solidFill>
                        <a:effectLst/>
                        <a:latin typeface="Roboto"/>
                      </a:endParaRP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1" kern="1200" dirty="0">
                          <a:solidFill>
                            <a:srgbClr val="FFFF00"/>
                          </a:solidFill>
                          <a:effectLst/>
                          <a:latin typeface="+mn-lt"/>
                          <a:ea typeface="+mn-ea"/>
                          <a:cs typeface="+mn-cs"/>
                        </a:rPr>
                        <a:t>Y</a:t>
                      </a:r>
                    </a:p>
                    <a:p>
                      <a:pPr algn="ctr" rtl="0" fontAlgn="b"/>
                      <a:endParaRPr lang="en-US" sz="1400" b="0" dirty="0">
                        <a:solidFill>
                          <a:srgbClr val="FFFF00"/>
                        </a:solidFill>
                        <a:effectLst/>
                        <a:latin typeface="Roboto"/>
                      </a:endParaRP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574805109"/>
                  </a:ext>
                </a:extLst>
              </a:tr>
            </a:tbl>
          </a:graphicData>
        </a:graphic>
      </p:graphicFrame>
      <p:graphicFrame>
        <p:nvGraphicFramePr>
          <p:cNvPr id="8" name="Table 7">
            <a:extLst>
              <a:ext uri="{FF2B5EF4-FFF2-40B4-BE49-F238E27FC236}">
                <a16:creationId xmlns:a16="http://schemas.microsoft.com/office/drawing/2014/main" id="{40B35BA8-E7A8-4212-A1A0-F7BCA45C37C7}"/>
              </a:ext>
            </a:extLst>
          </p:cNvPr>
          <p:cNvGraphicFramePr>
            <a:graphicFrameLocks noGrp="1"/>
          </p:cNvGraphicFramePr>
          <p:nvPr>
            <p:extLst>
              <p:ext uri="{D42A27DB-BD31-4B8C-83A1-F6EECF244321}">
                <p14:modId xmlns:p14="http://schemas.microsoft.com/office/powerpoint/2010/main" val="3173073196"/>
              </p:ext>
            </p:extLst>
          </p:nvPr>
        </p:nvGraphicFramePr>
        <p:xfrm>
          <a:off x="627785" y="5782886"/>
          <a:ext cx="4827616" cy="701040"/>
        </p:xfrm>
        <a:graphic>
          <a:graphicData uri="http://schemas.openxmlformats.org/drawingml/2006/table">
            <a:tbl>
              <a:tblPr/>
              <a:tblGrid>
                <a:gridCol w="225899">
                  <a:extLst>
                    <a:ext uri="{9D8B030D-6E8A-4147-A177-3AD203B41FA5}">
                      <a16:colId xmlns:a16="http://schemas.microsoft.com/office/drawing/2014/main" val="3978457557"/>
                    </a:ext>
                  </a:extLst>
                </a:gridCol>
                <a:gridCol w="4601717">
                  <a:extLst>
                    <a:ext uri="{9D8B030D-6E8A-4147-A177-3AD203B41FA5}">
                      <a16:colId xmlns:a16="http://schemas.microsoft.com/office/drawing/2014/main" val="3272340738"/>
                    </a:ext>
                  </a:extLst>
                </a:gridCol>
              </a:tblGrid>
              <a:tr h="167899">
                <a:tc>
                  <a:txBody>
                    <a:bodyPr/>
                    <a:lstStyle/>
                    <a:p>
                      <a:endParaRPr lang="en-US" sz="900" dirty="0">
                        <a:effectLst/>
                      </a:endParaRP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r>
                        <a:rPr lang="en-US" sz="900" b="1" dirty="0">
                          <a:solidFill>
                            <a:srgbClr val="000000"/>
                          </a:solidFill>
                          <a:effectLst/>
                          <a:latin typeface="Arial" panose="020B0604020202020204" pitchFamily="34" charset="0"/>
                        </a:rPr>
                        <a:t>RED</a:t>
                      </a:r>
                      <a:r>
                        <a:rPr lang="en-US" sz="900" dirty="0">
                          <a:solidFill>
                            <a:srgbClr val="000000"/>
                          </a:solidFill>
                          <a:effectLst/>
                          <a:latin typeface="Arial" panose="020B0604020202020204" pitchFamily="34" charset="0"/>
                        </a:rPr>
                        <a:t> - Critical system or organization issue, no mitigation available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43793342"/>
                  </a:ext>
                </a:extLst>
              </a:tr>
              <a:tr h="167899">
                <a:tc>
                  <a:txBody>
                    <a:bodyPr/>
                    <a:lstStyle/>
                    <a:p>
                      <a:endParaRPr lang="en-US" sz="900" dirty="0">
                        <a:effectLst/>
                      </a:endParaRP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9900"/>
                    </a:solidFill>
                  </a:tcPr>
                </a:tc>
                <a:tc>
                  <a:txBody>
                    <a:bodyPr/>
                    <a:lstStyle/>
                    <a:p>
                      <a:r>
                        <a:rPr lang="en-US" sz="900" b="1" dirty="0">
                          <a:solidFill>
                            <a:srgbClr val="000000"/>
                          </a:solidFill>
                          <a:effectLst/>
                          <a:latin typeface="Arial" panose="020B0604020202020204" pitchFamily="34" charset="0"/>
                        </a:rPr>
                        <a:t>ORANGE</a:t>
                      </a:r>
                      <a:r>
                        <a:rPr lang="en-US" sz="900" dirty="0">
                          <a:solidFill>
                            <a:srgbClr val="000000"/>
                          </a:solidFill>
                          <a:effectLst/>
                          <a:latin typeface="Arial" panose="020B0604020202020204" pitchFamily="34" charset="0"/>
                        </a:rPr>
                        <a:t> - System or organizational issue with workaround (mitigation plan)</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59087311"/>
                  </a:ext>
                </a:extLst>
              </a:tr>
              <a:tr h="167899">
                <a:tc>
                  <a:txBody>
                    <a:bodyPr/>
                    <a:lstStyle/>
                    <a:p>
                      <a:endParaRPr lang="en-US" sz="900" dirty="0">
                        <a:effectLst/>
                      </a:endParaRP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lang="en-US" sz="900" b="1" dirty="0">
                          <a:solidFill>
                            <a:srgbClr val="000000"/>
                          </a:solidFill>
                          <a:effectLst/>
                          <a:latin typeface="Arial" panose="020B0604020202020204" pitchFamily="34" charset="0"/>
                        </a:rPr>
                        <a:t>YELLOW</a:t>
                      </a:r>
                      <a:r>
                        <a:rPr lang="en-US" sz="900" dirty="0">
                          <a:solidFill>
                            <a:srgbClr val="000000"/>
                          </a:solidFill>
                          <a:effectLst/>
                          <a:latin typeface="Arial" panose="020B0604020202020204" pitchFamily="34" charset="0"/>
                        </a:rPr>
                        <a:t> - Somewhat ready for Go-Live, small issues unresolved, doesn't impact Go-Live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42373392"/>
                  </a:ext>
                </a:extLst>
              </a:tr>
              <a:tr h="167899">
                <a:tc>
                  <a:txBody>
                    <a:bodyPr/>
                    <a:lstStyle/>
                    <a:p>
                      <a:endParaRPr lang="en-US" sz="900" dirty="0">
                        <a:effectLst/>
                      </a:endParaRP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9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solidFill>
                            <a:srgbClr val="000000"/>
                          </a:solidFill>
                          <a:effectLst/>
                          <a:latin typeface="Arial" panose="020B0604020202020204" pitchFamily="34" charset="0"/>
                        </a:rPr>
                        <a:t>GREEN</a:t>
                      </a:r>
                      <a:r>
                        <a:rPr lang="en-US" sz="900" dirty="0">
                          <a:solidFill>
                            <a:srgbClr val="000000"/>
                          </a:solidFill>
                          <a:effectLst/>
                          <a:latin typeface="Arial" panose="020B0604020202020204" pitchFamily="34" charset="0"/>
                        </a:rPr>
                        <a:t> - Ready for Go-Live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8053191"/>
                  </a:ext>
                </a:extLst>
              </a:tr>
            </a:tbl>
          </a:graphicData>
        </a:graphic>
      </p:graphicFrame>
      <p:sp>
        <p:nvSpPr>
          <p:cNvPr id="4" name="Slide Number Placeholder 3">
            <a:extLst>
              <a:ext uri="{FF2B5EF4-FFF2-40B4-BE49-F238E27FC236}">
                <a16:creationId xmlns:a16="http://schemas.microsoft.com/office/drawing/2014/main" id="{96CFC3B1-6655-4982-82DF-6AE0B873B7FC}"/>
              </a:ext>
            </a:extLst>
          </p:cNvPr>
          <p:cNvSpPr>
            <a:spLocks noGrp="1"/>
          </p:cNvSpPr>
          <p:nvPr>
            <p:ph type="sldNum" sz="quarter" idx="12"/>
          </p:nvPr>
        </p:nvSpPr>
        <p:spPr/>
        <p:txBody>
          <a:bodyPr/>
          <a:lstStyle/>
          <a:p>
            <a:pPr>
              <a:defRPr/>
            </a:pPr>
            <a:fld id="{A0548EF2-EA9B-4634-B53D-DC4EC5D1B8C0}" type="slidenum">
              <a:rPr lang="en-US" altLang="en-US" smtClean="0"/>
              <a:pPr>
                <a:defRPr/>
              </a:pPr>
              <a:t>13</a:t>
            </a:fld>
            <a:endParaRPr lang="en-US" altLang="en-US" dirty="0"/>
          </a:p>
        </p:txBody>
      </p:sp>
    </p:spTree>
    <p:extLst>
      <p:ext uri="{BB962C8B-B14F-4D97-AF65-F5344CB8AC3E}">
        <p14:creationId xmlns:p14="http://schemas.microsoft.com/office/powerpoint/2010/main" val="36297912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2964203559"/>
              </p:ext>
            </p:extLst>
          </p:nvPr>
        </p:nvGraphicFramePr>
        <p:xfrm>
          <a:off x="209056" y="564899"/>
          <a:ext cx="8725888" cy="6221609"/>
        </p:xfrm>
        <a:graphic>
          <a:graphicData uri="http://schemas.openxmlformats.org/drawingml/2006/table">
            <a:tbl>
              <a:tblPr firstRow="1" firstCol="1"/>
              <a:tblGrid>
                <a:gridCol w="933944">
                  <a:extLst>
                    <a:ext uri="{9D8B030D-6E8A-4147-A177-3AD203B41FA5}">
                      <a16:colId xmlns:a16="http://schemas.microsoft.com/office/drawing/2014/main" val="285129070"/>
                    </a:ext>
                  </a:extLst>
                </a:gridCol>
                <a:gridCol w="4289975">
                  <a:extLst>
                    <a:ext uri="{9D8B030D-6E8A-4147-A177-3AD203B41FA5}">
                      <a16:colId xmlns:a16="http://schemas.microsoft.com/office/drawing/2014/main" val="1255582063"/>
                    </a:ext>
                  </a:extLst>
                </a:gridCol>
                <a:gridCol w="3501969">
                  <a:extLst>
                    <a:ext uri="{9D8B030D-6E8A-4147-A177-3AD203B41FA5}">
                      <a16:colId xmlns:a16="http://schemas.microsoft.com/office/drawing/2014/main" val="615183373"/>
                    </a:ext>
                  </a:extLst>
                </a:gridCol>
              </a:tblGrid>
              <a:tr h="350565">
                <a:tc>
                  <a:txBody>
                    <a:bodyPr/>
                    <a:lstStyle/>
                    <a:p>
                      <a:pPr rtl="0" fontAlgn="b"/>
                      <a:r>
                        <a:rPr lang="en-US" sz="1200" b="0" dirty="0">
                          <a:solidFill>
                            <a:srgbClr val="000000"/>
                          </a:solidFill>
                          <a:effectLst/>
                          <a:latin typeface="+mj-lt"/>
                        </a:rPr>
                        <a:t>CATEGORY</a:t>
                      </a:r>
                    </a:p>
                  </a:txBody>
                  <a:tcPr marL="36576" marR="4992" marT="3328" marB="3328" anchor="ctr">
                    <a:lnL>
                      <a:noFill/>
                    </a:lnL>
                    <a:lnR>
                      <a:noFill/>
                    </a:lnR>
                    <a:lnT>
                      <a:noFill/>
                    </a:lnT>
                    <a:lnB w="15240" cap="flat" cmpd="sng" algn="ctr">
                      <a:solidFill>
                        <a:srgbClr val="D9D9D9"/>
                      </a:solidFill>
                      <a:prstDash val="solid"/>
                      <a:round/>
                      <a:headEnd type="none" w="med" len="med"/>
                      <a:tailEnd type="none" w="med" len="med"/>
                    </a:lnB>
                    <a:solidFill>
                      <a:schemeClr val="bg1">
                        <a:lumMod val="85000"/>
                      </a:schemeClr>
                    </a:solidFill>
                  </a:tcPr>
                </a:tc>
                <a:tc>
                  <a:txBody>
                    <a:bodyPr/>
                    <a:lstStyle/>
                    <a:p>
                      <a:pPr rtl="0" fontAlgn="b"/>
                      <a:r>
                        <a:rPr lang="en-US" sz="1200" b="0" dirty="0">
                          <a:solidFill>
                            <a:srgbClr val="000000"/>
                          </a:solidFill>
                          <a:effectLst/>
                          <a:latin typeface="+mj-lt"/>
                        </a:rPr>
                        <a:t>COMMENTS</a:t>
                      </a:r>
                    </a:p>
                  </a:txBody>
                  <a:tcPr marL="36576" marR="4992" marT="3328" marB="3328" anchor="ctr">
                    <a:lnL>
                      <a:noFill/>
                    </a:lnL>
                    <a:lnR>
                      <a:noFill/>
                    </a:lnR>
                    <a:lnT>
                      <a:noFill/>
                    </a:lnT>
                    <a:lnB w="15240" cap="flat" cmpd="sng" algn="ctr">
                      <a:solidFill>
                        <a:srgbClr val="D9D9D9"/>
                      </a:solidFill>
                      <a:prstDash val="solid"/>
                      <a:round/>
                      <a:headEnd type="none" w="med" len="med"/>
                      <a:tailEnd type="none" w="med" len="med"/>
                    </a:lnB>
                    <a:solidFill>
                      <a:schemeClr val="bg1">
                        <a:lumMod val="85000"/>
                      </a:schemeClr>
                    </a:solidFill>
                  </a:tcPr>
                </a:tc>
                <a:tc>
                  <a:txBody>
                    <a:bodyPr/>
                    <a:lstStyle/>
                    <a:p>
                      <a:pPr rtl="0" fontAlgn="b"/>
                      <a:r>
                        <a:rPr lang="en-US" sz="1200" b="0" dirty="0">
                          <a:solidFill>
                            <a:srgbClr val="000000"/>
                          </a:solidFill>
                          <a:effectLst/>
                          <a:latin typeface="+mj-lt"/>
                        </a:rPr>
                        <a:t>MITIGATION PLAN </a:t>
                      </a:r>
                    </a:p>
                  </a:txBody>
                  <a:tcPr marL="36576" marR="4992" marT="3328" marB="3328" anchor="ctr">
                    <a:lnL>
                      <a:noFill/>
                    </a:lnL>
                    <a:lnR>
                      <a:noFill/>
                    </a:lnR>
                    <a:lnT>
                      <a:noFill/>
                    </a:lnT>
                    <a:lnB w="15240" cap="flat" cmpd="sng" algn="ctr">
                      <a:solidFill>
                        <a:srgbClr val="D9D9D9"/>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488334798"/>
                  </a:ext>
                </a:extLst>
              </a:tr>
              <a:tr h="500783">
                <a:tc>
                  <a:txBody>
                    <a:bodyPr/>
                    <a:lstStyle/>
                    <a:p>
                      <a:pPr rtl="0" fontAlgn="ctr"/>
                      <a:r>
                        <a:rPr lang="en-US" sz="1150" b="0" dirty="0">
                          <a:solidFill>
                            <a:srgbClr val="000000"/>
                          </a:solidFill>
                          <a:effectLst/>
                          <a:latin typeface="+mj-lt"/>
                          <a:cs typeface="Arial" panose="020B0604020202020204" pitchFamily="34" charset="0"/>
                        </a:rPr>
                        <a:t>Data</a:t>
                      </a:r>
                    </a:p>
                    <a:p>
                      <a:pPr rtl="0" fontAlgn="ctr"/>
                      <a:endParaRPr lang="en-US" sz="1150" b="0" dirty="0">
                        <a:solidFill>
                          <a:srgbClr val="000000"/>
                        </a:solidFill>
                        <a:effectLst/>
                        <a:latin typeface="+mj-lt"/>
                        <a:cs typeface="Arial" panose="020B0604020202020204" pitchFamily="34" charset="0"/>
                      </a:endParaRPr>
                    </a:p>
                    <a:p>
                      <a:pPr rtl="0" fontAlgn="ctr"/>
                      <a:endParaRPr lang="en-US" sz="1150" b="0" dirty="0">
                        <a:solidFill>
                          <a:srgbClr val="000000"/>
                        </a:solidFill>
                        <a:effectLst/>
                        <a:latin typeface="+mj-lt"/>
                        <a:cs typeface="Arial" panose="020B0604020202020204" pitchFamily="34" charset="0"/>
                      </a:endParaRPr>
                    </a:p>
                  </a:txBody>
                  <a:tcPr marL="36576" marR="4992" marT="3328" marB="3328">
                    <a:lnL>
                      <a:noFill/>
                    </a:lnL>
                    <a:lnR>
                      <a:noFill/>
                    </a:lnR>
                    <a:lnT w="15240" cap="flat" cmpd="sng" algn="ctr">
                      <a:solidFill>
                        <a:srgbClr val="D9D9D9"/>
                      </a:solidFill>
                      <a:prstDash val="solid"/>
                      <a:round/>
                      <a:headEnd type="none" w="med" len="med"/>
                      <a:tailEnd type="none" w="med" len="med"/>
                    </a:lnT>
                    <a:lnB>
                      <a:noFill/>
                    </a:lnB>
                    <a:solidFill>
                      <a:srgbClr val="F3F3F3"/>
                    </a:solidFill>
                  </a:tcPr>
                </a:tc>
                <a:tc>
                  <a:txBody>
                    <a:bodyPr/>
                    <a:lstStyle/>
                    <a:p>
                      <a:pPr rtl="0" fontAlgn="b"/>
                      <a:r>
                        <a:rPr lang="en-US" sz="1150" b="0" dirty="0">
                          <a:solidFill>
                            <a:srgbClr val="000000"/>
                          </a:solidFill>
                          <a:effectLst/>
                          <a:latin typeface="Roboto"/>
                        </a:rPr>
                        <a:t>Data clean up and data validation has been ongoing, but Pillars are confident about the quality of the data.</a:t>
                      </a:r>
                    </a:p>
                  </a:txBody>
                  <a:tcPr marL="36576" marR="22860" marT="15240" marB="15240">
                    <a:lnL>
                      <a:noFill/>
                    </a:lnL>
                    <a:lnR>
                      <a:noFill/>
                    </a:lnR>
                    <a:lnT w="15240" cap="flat" cmpd="sng" algn="ctr">
                      <a:solidFill>
                        <a:srgbClr val="D9D9D9"/>
                      </a:solidFill>
                      <a:prstDash val="solid"/>
                      <a:round/>
                      <a:headEnd type="none" w="med" len="med"/>
                      <a:tailEnd type="none" w="med" len="med"/>
                    </a:lnT>
                    <a:lnB>
                      <a:noFill/>
                    </a:lnB>
                    <a:solidFill>
                      <a:srgbClr val="F3F3F3"/>
                    </a:solidFill>
                  </a:tcPr>
                </a:tc>
                <a:tc>
                  <a:txBody>
                    <a:bodyPr/>
                    <a:lstStyle/>
                    <a:p>
                      <a:pPr rtl="0" fontAlgn="b"/>
                      <a:r>
                        <a:rPr lang="en-US" sz="1150" b="0" dirty="0">
                          <a:solidFill>
                            <a:srgbClr val="000000"/>
                          </a:solidFill>
                          <a:effectLst/>
                          <a:latin typeface="Roboto"/>
                        </a:rPr>
                        <a:t>Some additional data clean up and/or modifications are expected post Go-Live.</a:t>
                      </a:r>
                    </a:p>
                  </a:txBody>
                  <a:tcPr marL="36576" marR="22860" marT="15240" marB="15240">
                    <a:lnL>
                      <a:noFill/>
                    </a:lnL>
                    <a:lnR>
                      <a:noFill/>
                    </a:lnR>
                    <a:lnT w="15240" cap="flat" cmpd="sng" algn="ctr">
                      <a:solidFill>
                        <a:srgbClr val="D9D9D9"/>
                      </a:solidFill>
                      <a:prstDash val="solid"/>
                      <a:round/>
                      <a:headEnd type="none" w="med" len="med"/>
                      <a:tailEnd type="none" w="med" len="med"/>
                    </a:lnT>
                    <a:lnB>
                      <a:noFill/>
                    </a:lnB>
                    <a:solidFill>
                      <a:srgbClr val="F3F3F3"/>
                    </a:solidFill>
                  </a:tcPr>
                </a:tc>
                <a:extLst>
                  <a:ext uri="{0D108BD9-81ED-4DB2-BD59-A6C34878D82A}">
                    <a16:rowId xmlns:a16="http://schemas.microsoft.com/office/drawing/2014/main" val="1887606402"/>
                  </a:ext>
                </a:extLst>
              </a:tr>
              <a:tr h="658989">
                <a:tc>
                  <a:txBody>
                    <a:bodyPr/>
                    <a:lstStyle/>
                    <a:p>
                      <a:pPr rtl="0" fontAlgn="ctr"/>
                      <a:r>
                        <a:rPr lang="en-US" sz="1150" b="0" dirty="0">
                          <a:solidFill>
                            <a:srgbClr val="000000"/>
                          </a:solidFill>
                          <a:effectLst/>
                          <a:latin typeface="+mj-lt"/>
                          <a:cs typeface="Arial" panose="020B0604020202020204" pitchFamily="34" charset="0"/>
                        </a:rPr>
                        <a:t>Security</a:t>
                      </a:r>
                    </a:p>
                    <a:p>
                      <a:pPr rtl="0" fontAlgn="ctr"/>
                      <a:endParaRPr lang="en-US" sz="1150" b="0" dirty="0">
                        <a:solidFill>
                          <a:srgbClr val="000000"/>
                        </a:solidFill>
                        <a:effectLst/>
                        <a:latin typeface="+mj-lt"/>
                        <a:cs typeface="Arial" panose="020B0604020202020204" pitchFamily="34" charset="0"/>
                      </a:endParaRPr>
                    </a:p>
                    <a:p>
                      <a:pPr rtl="0" fontAlgn="ctr"/>
                      <a:endParaRPr lang="en-US" sz="1150" b="0" dirty="0">
                        <a:solidFill>
                          <a:srgbClr val="000000"/>
                        </a:solidFill>
                        <a:effectLst/>
                        <a:latin typeface="+mj-lt"/>
                        <a:cs typeface="Arial" panose="020B0604020202020204" pitchFamily="34" charset="0"/>
                      </a:endParaRPr>
                    </a:p>
                  </a:txBody>
                  <a:tcPr marL="36576" marR="4992" marT="3328" marB="3328">
                    <a:lnL>
                      <a:noFill/>
                    </a:lnL>
                    <a:lnR>
                      <a:noFill/>
                    </a:lnR>
                    <a:lnT>
                      <a:noFill/>
                    </a:lnT>
                    <a:lnB>
                      <a:noFill/>
                    </a:lnB>
                    <a:solidFill>
                      <a:srgbClr val="FFFFFF"/>
                    </a:solidFill>
                  </a:tcPr>
                </a:tc>
                <a:tc>
                  <a:txBody>
                    <a:bodyPr/>
                    <a:lstStyle/>
                    <a:p>
                      <a:pPr rtl="0" fontAlgn="b"/>
                      <a:r>
                        <a:rPr lang="en-US" sz="1150" b="0" dirty="0">
                          <a:solidFill>
                            <a:srgbClr val="000000"/>
                          </a:solidFill>
                          <a:effectLst/>
                          <a:latin typeface="Roboto"/>
                        </a:rPr>
                        <a:t>Security role set-up is complete. Security Administrator and Pillar Leads will continue to review and update security roles leading up to implementation. Security roles are being tested via SVX and issues reported.</a:t>
                      </a:r>
                    </a:p>
                  </a:txBody>
                  <a:tcPr marL="36576" marR="22860" marT="15240" marB="15240">
                    <a:lnL>
                      <a:noFill/>
                    </a:lnL>
                    <a:lnR>
                      <a:noFill/>
                    </a:lnR>
                    <a:lnT>
                      <a:noFill/>
                    </a:lnT>
                    <a:lnB>
                      <a:noFill/>
                    </a:lnB>
                    <a:solidFill>
                      <a:srgbClr val="FFFFFF"/>
                    </a:solidFill>
                  </a:tcPr>
                </a:tc>
                <a:tc>
                  <a:txBody>
                    <a:bodyPr/>
                    <a:lstStyle/>
                    <a:p>
                      <a:pPr rtl="0" fontAlgn="b"/>
                      <a:r>
                        <a:rPr lang="en-US" sz="1150" b="0" dirty="0">
                          <a:solidFill>
                            <a:srgbClr val="000000"/>
                          </a:solidFill>
                          <a:effectLst/>
                          <a:latin typeface="Roboto"/>
                        </a:rPr>
                        <a:t>As employees continue to work and test in SVX, issues and roles will continue to be updated.</a:t>
                      </a:r>
                    </a:p>
                  </a:txBody>
                  <a:tcPr marL="36576" marR="22860" marT="15240" marB="15240">
                    <a:lnL>
                      <a:noFill/>
                    </a:lnL>
                    <a:lnR>
                      <a:noFill/>
                    </a:lnR>
                    <a:lnT>
                      <a:noFill/>
                    </a:lnT>
                    <a:lnB>
                      <a:noFill/>
                    </a:lnB>
                    <a:solidFill>
                      <a:srgbClr val="FFFFFF"/>
                    </a:solidFill>
                  </a:tcPr>
                </a:tc>
                <a:extLst>
                  <a:ext uri="{0D108BD9-81ED-4DB2-BD59-A6C34878D82A}">
                    <a16:rowId xmlns:a16="http://schemas.microsoft.com/office/drawing/2014/main" val="3950610699"/>
                  </a:ext>
                </a:extLst>
              </a:tr>
              <a:tr h="369693">
                <a:tc>
                  <a:txBody>
                    <a:bodyPr/>
                    <a:lstStyle/>
                    <a:p>
                      <a:pPr rtl="0" fontAlgn="ctr"/>
                      <a:r>
                        <a:rPr lang="en-US" sz="1150" b="0" dirty="0">
                          <a:solidFill>
                            <a:srgbClr val="000000"/>
                          </a:solidFill>
                          <a:effectLst/>
                          <a:latin typeface="+mj-lt"/>
                          <a:cs typeface="Arial" panose="020B0604020202020204" pitchFamily="34" charset="0"/>
                        </a:rPr>
                        <a:t>Testing</a:t>
                      </a:r>
                    </a:p>
                    <a:p>
                      <a:pPr rtl="0" fontAlgn="ctr"/>
                      <a:endParaRPr lang="en-US" sz="1150" b="0" dirty="0">
                        <a:solidFill>
                          <a:srgbClr val="000000"/>
                        </a:solidFill>
                        <a:effectLst/>
                        <a:latin typeface="+mj-lt"/>
                        <a:cs typeface="Arial" panose="020B0604020202020204" pitchFamily="34" charset="0"/>
                      </a:endParaRPr>
                    </a:p>
                  </a:txBody>
                  <a:tcPr marL="36576" marR="4992" marT="3328" marB="3328">
                    <a:lnL>
                      <a:noFill/>
                    </a:lnL>
                    <a:lnR>
                      <a:noFill/>
                    </a:lnR>
                    <a:lnT>
                      <a:noFill/>
                    </a:lnT>
                    <a:lnB>
                      <a:noFill/>
                    </a:lnB>
                    <a:solidFill>
                      <a:srgbClr val="F3F3F3"/>
                    </a:solidFill>
                  </a:tcPr>
                </a:tc>
                <a:tc>
                  <a:txBody>
                    <a:bodyPr/>
                    <a:lstStyle/>
                    <a:p>
                      <a:pPr rtl="0" fontAlgn="b"/>
                      <a:r>
                        <a:rPr lang="en-US" sz="1150" b="0" dirty="0">
                          <a:solidFill>
                            <a:srgbClr val="000000"/>
                          </a:solidFill>
                          <a:effectLst/>
                          <a:latin typeface="Roboto"/>
                        </a:rPr>
                        <a:t>UAT is complete. Payroll, Financial Aid and SF Parallel testing is complete and signed off.</a:t>
                      </a:r>
                    </a:p>
                  </a:txBody>
                  <a:tcPr marL="36576" marR="22860" marT="15240" marB="15240">
                    <a:lnL>
                      <a:noFill/>
                    </a:lnL>
                    <a:lnR>
                      <a:noFill/>
                    </a:lnR>
                    <a:lnT>
                      <a:noFill/>
                    </a:lnT>
                    <a:lnB>
                      <a:noFill/>
                    </a:lnB>
                    <a:solidFill>
                      <a:srgbClr val="F3F3F3"/>
                    </a:solidFill>
                  </a:tcPr>
                </a:tc>
                <a:tc>
                  <a:txBody>
                    <a:bodyPr/>
                    <a:lstStyle/>
                    <a:p>
                      <a:pPr rtl="0" fontAlgn="b"/>
                      <a:endParaRPr lang="en-US" sz="1150" b="0" dirty="0">
                        <a:solidFill>
                          <a:srgbClr val="000000"/>
                        </a:solidFill>
                        <a:effectLst/>
                        <a:latin typeface="Roboto"/>
                      </a:endParaRPr>
                    </a:p>
                  </a:txBody>
                  <a:tcPr marL="36576" marR="22860" marT="15240" marB="15240">
                    <a:lnL>
                      <a:noFill/>
                    </a:lnL>
                    <a:lnR>
                      <a:noFill/>
                    </a:lnR>
                    <a:lnT>
                      <a:noFill/>
                    </a:lnT>
                    <a:lnB>
                      <a:noFill/>
                    </a:lnB>
                    <a:solidFill>
                      <a:srgbClr val="F3F3F3"/>
                    </a:solidFill>
                  </a:tcPr>
                </a:tc>
                <a:extLst>
                  <a:ext uri="{0D108BD9-81ED-4DB2-BD59-A6C34878D82A}">
                    <a16:rowId xmlns:a16="http://schemas.microsoft.com/office/drawing/2014/main" val="966612009"/>
                  </a:ext>
                </a:extLst>
              </a:tr>
              <a:tr h="852245">
                <a:tc>
                  <a:txBody>
                    <a:bodyPr/>
                    <a:lstStyle/>
                    <a:p>
                      <a:pPr rtl="0" fontAlgn="ctr"/>
                      <a:r>
                        <a:rPr lang="en-US" sz="1150" b="0" dirty="0">
                          <a:solidFill>
                            <a:srgbClr val="000000"/>
                          </a:solidFill>
                          <a:effectLst/>
                          <a:latin typeface="+mj-lt"/>
                          <a:cs typeface="Arial" panose="020B0604020202020204" pitchFamily="34" charset="0"/>
                        </a:rPr>
                        <a:t>Training</a:t>
                      </a:r>
                    </a:p>
                    <a:p>
                      <a:pPr rtl="0" fontAlgn="ctr"/>
                      <a:endParaRPr lang="en-US" sz="1150" b="0" dirty="0">
                        <a:solidFill>
                          <a:srgbClr val="000000"/>
                        </a:solidFill>
                        <a:effectLst/>
                        <a:latin typeface="+mj-lt"/>
                        <a:cs typeface="Arial" panose="020B0604020202020204" pitchFamily="34" charset="0"/>
                      </a:endParaRPr>
                    </a:p>
                    <a:p>
                      <a:pPr rtl="0" fontAlgn="ctr"/>
                      <a:endParaRPr lang="en-US" sz="1150" b="0" dirty="0">
                        <a:solidFill>
                          <a:srgbClr val="000000"/>
                        </a:solidFill>
                        <a:effectLst/>
                        <a:latin typeface="+mj-lt"/>
                        <a:cs typeface="Arial" panose="020B0604020202020204" pitchFamily="34" charset="0"/>
                      </a:endParaRPr>
                    </a:p>
                    <a:p>
                      <a:pPr rtl="0" fontAlgn="ctr"/>
                      <a:endParaRPr lang="en-US" sz="1150" b="0" dirty="0">
                        <a:solidFill>
                          <a:srgbClr val="000000"/>
                        </a:solidFill>
                        <a:effectLst/>
                        <a:latin typeface="+mj-lt"/>
                        <a:cs typeface="Arial" panose="020B0604020202020204" pitchFamily="34" charset="0"/>
                      </a:endParaRPr>
                    </a:p>
                    <a:p>
                      <a:pPr rtl="0" fontAlgn="ctr"/>
                      <a:endParaRPr lang="en-US" sz="1150" b="0" dirty="0">
                        <a:solidFill>
                          <a:srgbClr val="000000"/>
                        </a:solidFill>
                        <a:effectLst/>
                        <a:latin typeface="+mj-lt"/>
                        <a:cs typeface="Arial" panose="020B0604020202020204" pitchFamily="34" charset="0"/>
                      </a:endParaRPr>
                    </a:p>
                  </a:txBody>
                  <a:tcPr marL="36576" marR="4992" marT="3328" marB="3328">
                    <a:lnL>
                      <a:noFill/>
                    </a:lnL>
                    <a:lnR>
                      <a:noFill/>
                    </a:lnR>
                    <a:lnT>
                      <a:noFill/>
                    </a:lnT>
                    <a:lnB>
                      <a:noFill/>
                    </a:lnB>
                    <a:solidFill>
                      <a:srgbClr val="FFFFFF"/>
                    </a:solidFill>
                  </a:tcPr>
                </a:tc>
                <a:tc>
                  <a:txBody>
                    <a:bodyPr/>
                    <a:lstStyle/>
                    <a:p>
                      <a:pPr rtl="0" fontAlgn="b"/>
                      <a:r>
                        <a:rPr lang="en-US" sz="1150" b="0" dirty="0">
                          <a:solidFill>
                            <a:srgbClr val="000000"/>
                          </a:solidFill>
                          <a:effectLst/>
                          <a:latin typeface="Roboto"/>
                        </a:rPr>
                        <a:t>Canvas training courses have been rolled out to the college community and employees are working to complete courses applicable to their specific roles. End users do not have access to SVX environment to apply knowledge gained from Canvas courses.  Desktop procedures in process.</a:t>
                      </a:r>
                    </a:p>
                  </a:txBody>
                  <a:tcPr marL="36576" marR="22860" marT="15240" marB="15240">
                    <a:lnL>
                      <a:noFill/>
                    </a:lnL>
                    <a:lnR>
                      <a:noFill/>
                    </a:lnR>
                    <a:lnT>
                      <a:noFill/>
                    </a:lnT>
                    <a:lnB>
                      <a:noFill/>
                    </a:lnB>
                    <a:solidFill>
                      <a:srgbClr val="FFFFFF"/>
                    </a:solidFill>
                  </a:tcPr>
                </a:tc>
                <a:tc>
                  <a:txBody>
                    <a:bodyPr/>
                    <a:lstStyle/>
                    <a:p>
                      <a:pPr rtl="0" fontAlgn="b"/>
                      <a:r>
                        <a:rPr lang="en-US" sz="1150" b="0" dirty="0">
                          <a:solidFill>
                            <a:srgbClr val="000000"/>
                          </a:solidFill>
                          <a:effectLst/>
                          <a:latin typeface="Roboto"/>
                        </a:rPr>
                        <a:t>Continue developing desktop procedures.  Employees will continue Canvas training courses. Local training sessions and materials will continue to be developed post Go-Live.</a:t>
                      </a:r>
                    </a:p>
                  </a:txBody>
                  <a:tcPr marL="36576" marR="22860" marT="15240" marB="15240">
                    <a:lnL>
                      <a:noFill/>
                    </a:lnL>
                    <a:lnR>
                      <a:noFill/>
                    </a:lnR>
                    <a:lnT>
                      <a:noFill/>
                    </a:lnT>
                    <a:lnB>
                      <a:noFill/>
                    </a:lnB>
                    <a:solidFill>
                      <a:srgbClr val="FFFFFF"/>
                    </a:solidFill>
                  </a:tcPr>
                </a:tc>
                <a:extLst>
                  <a:ext uri="{0D108BD9-81ED-4DB2-BD59-A6C34878D82A}">
                    <a16:rowId xmlns:a16="http://schemas.microsoft.com/office/drawing/2014/main" val="867617604"/>
                  </a:ext>
                </a:extLst>
              </a:tr>
              <a:tr h="742179">
                <a:tc>
                  <a:txBody>
                    <a:bodyPr/>
                    <a:lstStyle/>
                    <a:p>
                      <a:pPr rtl="0" fontAlgn="ctr"/>
                      <a:r>
                        <a:rPr lang="en-US" sz="1150" b="0" dirty="0">
                          <a:solidFill>
                            <a:srgbClr val="000000"/>
                          </a:solidFill>
                          <a:effectLst/>
                          <a:latin typeface="+mj-lt"/>
                          <a:cs typeface="Arial" panose="020B0604020202020204" pitchFamily="34" charset="0"/>
                        </a:rPr>
                        <a:t>College Support Plan</a:t>
                      </a:r>
                    </a:p>
                    <a:p>
                      <a:pPr rtl="0" fontAlgn="ctr"/>
                      <a:endParaRPr lang="en-US" sz="1150" b="0" dirty="0">
                        <a:solidFill>
                          <a:srgbClr val="000000"/>
                        </a:solidFill>
                        <a:effectLst/>
                        <a:latin typeface="+mj-lt"/>
                        <a:cs typeface="Arial" panose="020B0604020202020204" pitchFamily="34" charset="0"/>
                      </a:endParaRPr>
                    </a:p>
                    <a:p>
                      <a:pPr rtl="0" fontAlgn="ctr"/>
                      <a:endParaRPr lang="en-US" sz="1150" b="0" dirty="0">
                        <a:solidFill>
                          <a:srgbClr val="000000"/>
                        </a:solidFill>
                        <a:effectLst/>
                        <a:latin typeface="+mj-lt"/>
                        <a:cs typeface="Arial" panose="020B0604020202020204" pitchFamily="34" charset="0"/>
                      </a:endParaRPr>
                    </a:p>
                  </a:txBody>
                  <a:tcPr marL="36576" marR="4992" marT="3328" marB="3328">
                    <a:lnL>
                      <a:noFill/>
                    </a:lnL>
                    <a:lnR>
                      <a:noFill/>
                    </a:lnR>
                    <a:lnT>
                      <a:noFill/>
                    </a:lnT>
                    <a:lnB>
                      <a:noFill/>
                    </a:lnB>
                    <a:solidFill>
                      <a:srgbClr val="F3F3F3"/>
                    </a:solidFill>
                  </a:tcPr>
                </a:tc>
                <a:tc>
                  <a:txBody>
                    <a:bodyPr/>
                    <a:lstStyle/>
                    <a:p>
                      <a:pPr rtl="0" fontAlgn="b"/>
                      <a:r>
                        <a:rPr lang="en-US" sz="1150" b="0" dirty="0">
                          <a:solidFill>
                            <a:srgbClr val="000000"/>
                          </a:solidFill>
                          <a:effectLst/>
                          <a:latin typeface="Roboto"/>
                        </a:rPr>
                        <a:t>Training and information from SBCTC was provided to the colleges on April 15. Help Desk/Tier 1 support plan will be socialized leading up to implementation. Staff have been identified to submit support tickets through Solar Winds post Go-Live.</a:t>
                      </a:r>
                    </a:p>
                  </a:txBody>
                  <a:tcPr marL="36576" marR="22860" marT="15240" marB="15240">
                    <a:lnL>
                      <a:noFill/>
                    </a:lnL>
                    <a:lnR>
                      <a:noFill/>
                    </a:lnR>
                    <a:lnT>
                      <a:noFill/>
                    </a:lnT>
                    <a:lnB>
                      <a:noFill/>
                    </a:lnB>
                    <a:solidFill>
                      <a:srgbClr val="F3F3F3"/>
                    </a:solidFill>
                  </a:tcPr>
                </a:tc>
                <a:tc>
                  <a:txBody>
                    <a:bodyPr/>
                    <a:lstStyle/>
                    <a:p>
                      <a:pPr rtl="0" fontAlgn="b"/>
                      <a:r>
                        <a:rPr lang="en-US" sz="1150" b="0" dirty="0">
                          <a:solidFill>
                            <a:srgbClr val="000000"/>
                          </a:solidFill>
                          <a:effectLst/>
                          <a:latin typeface="Roboto"/>
                        </a:rPr>
                        <a:t>Continue developing security role assignment process.</a:t>
                      </a:r>
                    </a:p>
                    <a:p>
                      <a:pPr rtl="0" fontAlgn="b"/>
                      <a:endParaRPr lang="en-US" sz="1150" b="0" dirty="0">
                        <a:solidFill>
                          <a:srgbClr val="000000"/>
                        </a:solidFill>
                        <a:effectLst/>
                        <a:latin typeface="Roboto"/>
                      </a:endParaRPr>
                    </a:p>
                    <a:p>
                      <a:pPr rtl="0" fontAlgn="b"/>
                      <a:endParaRPr lang="en-US" sz="1150" b="0" dirty="0">
                        <a:solidFill>
                          <a:srgbClr val="000000"/>
                        </a:solidFill>
                        <a:effectLst/>
                        <a:latin typeface="Roboto"/>
                      </a:endParaRPr>
                    </a:p>
                    <a:p>
                      <a:pPr rtl="0" fontAlgn="b"/>
                      <a:endParaRPr lang="en-US" sz="1150" b="0" dirty="0">
                        <a:solidFill>
                          <a:srgbClr val="000000"/>
                        </a:solidFill>
                        <a:effectLst/>
                        <a:latin typeface="Roboto"/>
                      </a:endParaRPr>
                    </a:p>
                  </a:txBody>
                  <a:tcPr marL="36576" marR="22860" marT="15240" marB="15240">
                    <a:lnL>
                      <a:noFill/>
                    </a:lnL>
                    <a:lnR>
                      <a:noFill/>
                    </a:lnR>
                    <a:lnT>
                      <a:noFill/>
                    </a:lnT>
                    <a:lnB>
                      <a:noFill/>
                    </a:lnB>
                    <a:solidFill>
                      <a:srgbClr val="F3F3F3"/>
                    </a:solidFill>
                  </a:tcPr>
                </a:tc>
                <a:extLst>
                  <a:ext uri="{0D108BD9-81ED-4DB2-BD59-A6C34878D82A}">
                    <a16:rowId xmlns:a16="http://schemas.microsoft.com/office/drawing/2014/main" val="4231611894"/>
                  </a:ext>
                </a:extLst>
              </a:tr>
              <a:tr h="1304477">
                <a:tc>
                  <a:txBody>
                    <a:bodyPr/>
                    <a:lstStyle/>
                    <a:p>
                      <a:pPr rtl="0" fontAlgn="ctr"/>
                      <a:r>
                        <a:rPr lang="en-US" sz="1150" b="0" dirty="0">
                          <a:solidFill>
                            <a:srgbClr val="000000"/>
                          </a:solidFill>
                          <a:effectLst/>
                          <a:latin typeface="+mj-lt"/>
                        </a:rPr>
                        <a:t>Transition</a:t>
                      </a:r>
                    </a:p>
                    <a:p>
                      <a:pPr rtl="0" fontAlgn="ctr"/>
                      <a:endParaRPr lang="en-US" sz="1150" b="0" dirty="0">
                        <a:solidFill>
                          <a:srgbClr val="000000"/>
                        </a:solidFill>
                        <a:effectLst/>
                        <a:latin typeface="+mj-lt"/>
                      </a:endParaRPr>
                    </a:p>
                    <a:p>
                      <a:pPr rtl="0" fontAlgn="ctr"/>
                      <a:endParaRPr lang="en-US" sz="1150" b="0" dirty="0">
                        <a:solidFill>
                          <a:srgbClr val="000000"/>
                        </a:solidFill>
                        <a:effectLst/>
                        <a:latin typeface="+mj-lt"/>
                      </a:endParaRPr>
                    </a:p>
                    <a:p>
                      <a:pPr rtl="0" fontAlgn="ctr"/>
                      <a:endParaRPr lang="en-US" sz="1150" b="0" dirty="0">
                        <a:solidFill>
                          <a:srgbClr val="000000"/>
                        </a:solidFill>
                        <a:effectLst/>
                        <a:latin typeface="+mj-lt"/>
                      </a:endParaRPr>
                    </a:p>
                    <a:p>
                      <a:pPr rtl="0" fontAlgn="ctr"/>
                      <a:endParaRPr lang="en-US" sz="1150" b="0" dirty="0">
                        <a:solidFill>
                          <a:srgbClr val="000000"/>
                        </a:solidFill>
                        <a:effectLst/>
                        <a:latin typeface="+mj-lt"/>
                      </a:endParaRPr>
                    </a:p>
                    <a:p>
                      <a:pPr rtl="0" fontAlgn="ctr"/>
                      <a:endParaRPr lang="en-US" sz="1150" b="0" dirty="0">
                        <a:solidFill>
                          <a:srgbClr val="000000"/>
                        </a:solidFill>
                        <a:effectLst/>
                        <a:latin typeface="+mj-lt"/>
                      </a:endParaRPr>
                    </a:p>
                    <a:p>
                      <a:pPr rtl="0" fontAlgn="ctr"/>
                      <a:endParaRPr lang="en-US" sz="1150" b="0" dirty="0">
                        <a:solidFill>
                          <a:srgbClr val="000000"/>
                        </a:solidFill>
                        <a:effectLst/>
                        <a:latin typeface="+mj-lt"/>
                      </a:endParaRPr>
                    </a:p>
                  </a:txBody>
                  <a:tcPr marL="36576" marR="4992" marT="3328" marB="3328">
                    <a:lnL>
                      <a:noFill/>
                    </a:lnL>
                    <a:lnR>
                      <a:noFill/>
                    </a:lnR>
                    <a:lnT>
                      <a:noFill/>
                    </a:lnT>
                    <a:lnB>
                      <a:noFill/>
                    </a:lnB>
                    <a:solidFill>
                      <a:srgbClr val="FFFFFF"/>
                    </a:solidFill>
                  </a:tcPr>
                </a:tc>
                <a:tc>
                  <a:txBody>
                    <a:bodyPr/>
                    <a:lstStyle/>
                    <a:p>
                      <a:pPr rtl="0" fontAlgn="b"/>
                      <a:r>
                        <a:rPr lang="en-US" sz="1150" b="0" dirty="0">
                          <a:solidFill>
                            <a:srgbClr val="000000"/>
                          </a:solidFill>
                          <a:effectLst/>
                          <a:latin typeface="Roboto"/>
                        </a:rPr>
                        <a:t>Conversion weekend plans initiated with confirmed cutoff dates and cutover weekend schedule. dataLink connection established but unable to validate supplemental systems due to limited data available.  SMEs are continuing to work on course/class fees. SMEs are continuing to add vendors/suppliers. SMEs will continue working on FWL post Go-Live.</a:t>
                      </a:r>
                    </a:p>
                  </a:txBody>
                  <a:tcPr marL="36576" marR="22860" marT="15240" marB="15240">
                    <a:lnL>
                      <a:noFill/>
                    </a:lnL>
                    <a:lnR>
                      <a:noFill/>
                    </a:lnR>
                    <a:lnT>
                      <a:noFill/>
                    </a:lnT>
                    <a:lnB>
                      <a:noFill/>
                    </a:lnB>
                    <a:solidFill>
                      <a:srgbClr val="FFFFFF"/>
                    </a:solidFill>
                  </a:tcPr>
                </a:tc>
                <a:tc>
                  <a:txBody>
                    <a:bodyPr/>
                    <a:lstStyle/>
                    <a:p>
                      <a:pPr rtl="0" fontAlgn="b"/>
                      <a:r>
                        <a:rPr lang="en-US" sz="1150" b="0" dirty="0">
                          <a:solidFill>
                            <a:srgbClr val="000000"/>
                          </a:solidFill>
                          <a:effectLst/>
                          <a:latin typeface="Roboto"/>
                        </a:rPr>
                        <a:t>Discussed and identified some local changes during contingency planning session. Continue development of Go-Live weekend plan, identify weekend validators, develop checklist for local changes.  Vendors/suppliers will continue to be added post Go-Live. FWL will continue post Go-Live. Supplemental systems testing will be ongoing and post Go-Live.</a:t>
                      </a:r>
                    </a:p>
                  </a:txBody>
                  <a:tcPr marL="36576" marR="22860" marT="15240" marB="15240">
                    <a:lnL>
                      <a:noFill/>
                    </a:lnL>
                    <a:lnR>
                      <a:noFill/>
                    </a:lnR>
                    <a:lnT>
                      <a:noFill/>
                    </a:lnT>
                    <a:lnB>
                      <a:noFill/>
                    </a:lnB>
                    <a:solidFill>
                      <a:srgbClr val="FFFFFF"/>
                    </a:solidFill>
                  </a:tcPr>
                </a:tc>
                <a:extLst>
                  <a:ext uri="{0D108BD9-81ED-4DB2-BD59-A6C34878D82A}">
                    <a16:rowId xmlns:a16="http://schemas.microsoft.com/office/drawing/2014/main" val="132354641"/>
                  </a:ext>
                </a:extLst>
              </a:tr>
              <a:tr h="979968">
                <a:tc>
                  <a:txBody>
                    <a:bodyPr/>
                    <a:lstStyle/>
                    <a:p>
                      <a:pPr rtl="0" fontAlgn="ctr"/>
                      <a:r>
                        <a:rPr lang="en-US" sz="1150" b="0" dirty="0">
                          <a:solidFill>
                            <a:srgbClr val="000000"/>
                          </a:solidFill>
                          <a:effectLst/>
                          <a:latin typeface="+mj-lt"/>
                        </a:rPr>
                        <a:t>Comms</a:t>
                      </a:r>
                      <a:r>
                        <a:rPr lang="en-US" sz="1150" b="0" baseline="0" dirty="0">
                          <a:solidFill>
                            <a:srgbClr val="000000"/>
                          </a:solidFill>
                          <a:effectLst/>
                          <a:latin typeface="+mj-lt"/>
                        </a:rPr>
                        <a:t> </a:t>
                      </a:r>
                      <a:r>
                        <a:rPr lang="en-US" sz="1150" b="0" dirty="0">
                          <a:solidFill>
                            <a:srgbClr val="000000"/>
                          </a:solidFill>
                          <a:effectLst/>
                          <a:latin typeface="+mj-lt"/>
                        </a:rPr>
                        <a:t>&amp; OCM</a:t>
                      </a:r>
                    </a:p>
                    <a:p>
                      <a:pPr rtl="0" fontAlgn="ctr"/>
                      <a:endParaRPr lang="en-US" sz="1150" b="0" dirty="0">
                        <a:solidFill>
                          <a:srgbClr val="000000"/>
                        </a:solidFill>
                        <a:effectLst/>
                        <a:latin typeface="+mj-lt"/>
                      </a:endParaRPr>
                    </a:p>
                    <a:p>
                      <a:pPr rtl="0" fontAlgn="ctr"/>
                      <a:endParaRPr lang="en-US" sz="1150" b="0" dirty="0">
                        <a:solidFill>
                          <a:srgbClr val="000000"/>
                        </a:solidFill>
                        <a:effectLst/>
                        <a:latin typeface="+mj-lt"/>
                      </a:endParaRPr>
                    </a:p>
                    <a:p>
                      <a:pPr rtl="0" fontAlgn="ctr"/>
                      <a:endParaRPr lang="en-US" sz="1150" b="0" dirty="0">
                        <a:solidFill>
                          <a:srgbClr val="000000"/>
                        </a:solidFill>
                        <a:effectLst/>
                        <a:latin typeface="+mj-lt"/>
                      </a:endParaRPr>
                    </a:p>
                  </a:txBody>
                  <a:tcPr marL="36576" marR="4992" marT="3328" marB="3328">
                    <a:lnL>
                      <a:noFill/>
                    </a:lnL>
                    <a:lnR>
                      <a:noFill/>
                    </a:lnR>
                    <a:lnT>
                      <a:noFill/>
                    </a:lnT>
                    <a:lnB w="7620" cap="flat" cmpd="sng" algn="ctr">
                      <a:solidFill>
                        <a:srgbClr val="D9D9D9"/>
                      </a:solidFill>
                      <a:prstDash val="solid"/>
                      <a:round/>
                      <a:headEnd type="none" w="med" len="med"/>
                      <a:tailEnd type="none" w="med" len="med"/>
                    </a:lnB>
                    <a:solidFill>
                      <a:srgbClr val="F3F3F3"/>
                    </a:solidFill>
                  </a:tcPr>
                </a:tc>
                <a:tc>
                  <a:txBody>
                    <a:bodyPr/>
                    <a:lstStyle/>
                    <a:p>
                      <a:pPr rtl="0" fontAlgn="b"/>
                      <a:r>
                        <a:rPr lang="en-US" sz="1150" b="0" dirty="0">
                          <a:solidFill>
                            <a:srgbClr val="000000"/>
                          </a:solidFill>
                          <a:effectLst/>
                          <a:latin typeface="Roboto"/>
                        </a:rPr>
                        <a:t>Policy and procedure updates are ongoing.  Website and resource tool updates are ongoing.  OCM adoption is ongoing - staff training, Q&amp;A sessions, Canvas courses, etc.</a:t>
                      </a:r>
                    </a:p>
                  </a:txBody>
                  <a:tcPr marL="36576" marR="22860" marT="15240" marB="15240">
                    <a:lnL>
                      <a:noFill/>
                    </a:lnL>
                    <a:lnR>
                      <a:noFill/>
                    </a:lnR>
                    <a:lnT>
                      <a:noFill/>
                    </a:lnT>
                    <a:lnB>
                      <a:noFill/>
                    </a:lnB>
                    <a:solidFill>
                      <a:srgbClr val="F3F3F3"/>
                    </a:solidFill>
                  </a:tcPr>
                </a:tc>
                <a:tc>
                  <a:txBody>
                    <a:bodyPr/>
                    <a:lstStyle/>
                    <a:p>
                      <a:pPr rtl="0" fontAlgn="b"/>
                      <a:r>
                        <a:rPr lang="en-US" sz="1150" b="0" dirty="0">
                          <a:solidFill>
                            <a:srgbClr val="000000"/>
                          </a:solidFill>
                          <a:effectLst/>
                          <a:latin typeface="Roboto"/>
                        </a:rPr>
                        <a:t>Continue with staff training sessions, opportunity to support changes, address pressure points.  All areas of assessment listed will continue up to and beyond implementation.</a:t>
                      </a:r>
                    </a:p>
                  </a:txBody>
                  <a:tcPr marL="36576" marR="22860" marT="15240" marB="15240">
                    <a:lnL>
                      <a:noFill/>
                    </a:lnL>
                    <a:lnR>
                      <a:noFill/>
                    </a:lnR>
                    <a:lnT>
                      <a:noFill/>
                    </a:lnT>
                    <a:lnB>
                      <a:noFill/>
                    </a:lnB>
                    <a:solidFill>
                      <a:srgbClr val="F3F3F3"/>
                    </a:solidFill>
                  </a:tcPr>
                </a:tc>
                <a:extLst>
                  <a:ext uri="{0D108BD9-81ED-4DB2-BD59-A6C34878D82A}">
                    <a16:rowId xmlns:a16="http://schemas.microsoft.com/office/drawing/2014/main" val="4078782807"/>
                  </a:ext>
                </a:extLst>
              </a:tr>
            </a:tbl>
          </a:graphicData>
        </a:graphic>
      </p:graphicFrame>
      <p:sp>
        <p:nvSpPr>
          <p:cNvPr id="4" name="Slide Number Placeholder 3">
            <a:extLst>
              <a:ext uri="{FF2B5EF4-FFF2-40B4-BE49-F238E27FC236}">
                <a16:creationId xmlns:a16="http://schemas.microsoft.com/office/drawing/2014/main" id="{E0E7CE8F-C425-4460-BA5D-66D70FDF14C2}"/>
              </a:ext>
            </a:extLst>
          </p:cNvPr>
          <p:cNvSpPr>
            <a:spLocks noGrp="1"/>
          </p:cNvSpPr>
          <p:nvPr>
            <p:ph type="sldNum" sz="quarter" idx="12"/>
          </p:nvPr>
        </p:nvSpPr>
        <p:spPr/>
        <p:txBody>
          <a:bodyPr/>
          <a:lstStyle/>
          <a:p>
            <a:pPr>
              <a:defRPr/>
            </a:pPr>
            <a:r>
              <a:rPr lang="en-US" altLang="en-US" dirty="0"/>
              <a:t> </a:t>
            </a:r>
            <a:fld id="{8FE0DD59-4F64-4FB2-AC86-5D7C2F153175}" type="slidenum">
              <a:rPr lang="en-US" altLang="en-US" smtClean="0"/>
              <a:pPr>
                <a:defRPr/>
              </a:pPr>
              <a:t>14</a:t>
            </a:fld>
            <a:r>
              <a:rPr lang="en-US" altLang="en-US" dirty="0"/>
              <a:t> </a:t>
            </a:r>
          </a:p>
        </p:txBody>
      </p:sp>
      <p:sp>
        <p:nvSpPr>
          <p:cNvPr id="5" name="Title 1">
            <a:extLst>
              <a:ext uri="{FF2B5EF4-FFF2-40B4-BE49-F238E27FC236}">
                <a16:creationId xmlns:a16="http://schemas.microsoft.com/office/drawing/2014/main" id="{36C00192-7EF5-46B5-8E47-57C5906A912B}"/>
              </a:ext>
            </a:extLst>
          </p:cNvPr>
          <p:cNvSpPr>
            <a:spLocks noGrp="1"/>
          </p:cNvSpPr>
          <p:nvPr>
            <p:ph type="title"/>
          </p:nvPr>
        </p:nvSpPr>
        <p:spPr>
          <a:xfrm>
            <a:off x="536858" y="136526"/>
            <a:ext cx="8302337" cy="405341"/>
          </a:xfrm>
        </p:spPr>
        <p:txBody>
          <a:bodyPr/>
          <a:lstStyle/>
          <a:p>
            <a:pPr algn="ctr"/>
            <a:r>
              <a:rPr lang="en-US" sz="2800" dirty="0"/>
              <a:t>PIERCE COLLEGE comments &amp; MITIGATION plan</a:t>
            </a:r>
          </a:p>
        </p:txBody>
      </p:sp>
    </p:spTree>
    <p:extLst>
      <p:ext uri="{BB962C8B-B14F-4D97-AF65-F5344CB8AC3E}">
        <p14:creationId xmlns:p14="http://schemas.microsoft.com/office/powerpoint/2010/main" val="13477781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439C6-B060-4C96-8285-C33567A73BC2}"/>
              </a:ext>
            </a:extLst>
          </p:cNvPr>
          <p:cNvSpPr>
            <a:spLocks noGrp="1"/>
          </p:cNvSpPr>
          <p:nvPr>
            <p:ph type="title"/>
          </p:nvPr>
        </p:nvSpPr>
        <p:spPr>
          <a:xfrm>
            <a:off x="31699" y="1653331"/>
            <a:ext cx="8302337" cy="786457"/>
          </a:xfrm>
        </p:spPr>
        <p:txBody>
          <a:bodyPr/>
          <a:lstStyle/>
          <a:p>
            <a:r>
              <a:rPr lang="en-US" dirty="0">
                <a:solidFill>
                  <a:schemeClr val="bg1"/>
                </a:solidFill>
              </a:rPr>
              <a:t>pierce college readiness form</a:t>
            </a:r>
          </a:p>
        </p:txBody>
      </p:sp>
      <p:sp>
        <p:nvSpPr>
          <p:cNvPr id="4" name="Slide Number Placeholder 3">
            <a:extLst>
              <a:ext uri="{FF2B5EF4-FFF2-40B4-BE49-F238E27FC236}">
                <a16:creationId xmlns:a16="http://schemas.microsoft.com/office/drawing/2014/main" id="{2A6F7D4C-6394-4156-8B85-9630F47573D7}"/>
              </a:ext>
            </a:extLst>
          </p:cNvPr>
          <p:cNvSpPr>
            <a:spLocks noGrp="1"/>
          </p:cNvSpPr>
          <p:nvPr>
            <p:ph type="sldNum" sz="quarter" idx="12"/>
          </p:nvPr>
        </p:nvSpPr>
        <p:spPr/>
        <p:txBody>
          <a:bodyPr/>
          <a:lstStyle/>
          <a:p>
            <a:pPr>
              <a:defRPr/>
            </a:pPr>
            <a:fld id="{A0548EF2-EA9B-4634-B53D-DC4EC5D1B8C0}" type="slidenum">
              <a:rPr lang="en-US" altLang="en-US" smtClean="0"/>
              <a:pPr>
                <a:defRPr/>
              </a:pPr>
              <a:t>15</a:t>
            </a:fld>
            <a:endParaRPr lang="en-US" altLang="en-US" dirty="0"/>
          </a:p>
        </p:txBody>
      </p:sp>
      <p:pic>
        <p:nvPicPr>
          <p:cNvPr id="6" name="Picture 5" descr="Pierce College go-live readiness form"/>
          <p:cNvPicPr>
            <a:picLocks noChangeAspect="1"/>
          </p:cNvPicPr>
          <p:nvPr/>
        </p:nvPicPr>
        <p:blipFill>
          <a:blip r:embed="rId3"/>
          <a:stretch>
            <a:fillRect/>
          </a:stretch>
        </p:blipFill>
        <p:spPr>
          <a:xfrm>
            <a:off x="1677661" y="96535"/>
            <a:ext cx="5788678" cy="6664929"/>
          </a:xfrm>
          <a:prstGeom prst="rect">
            <a:avLst/>
          </a:prstGeom>
        </p:spPr>
      </p:pic>
    </p:spTree>
    <p:extLst>
      <p:ext uri="{BB962C8B-B14F-4D97-AF65-F5344CB8AC3E}">
        <p14:creationId xmlns:p14="http://schemas.microsoft.com/office/powerpoint/2010/main" val="21688448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289" y="1726064"/>
            <a:ext cx="8258693" cy="593324"/>
          </a:xfrm>
        </p:spPr>
        <p:txBody>
          <a:bodyPr/>
          <a:lstStyle/>
          <a:p>
            <a:pPr algn="ctr"/>
            <a:r>
              <a:rPr lang="en-US" sz="3200" dirty="0"/>
              <a:t>Additional perspective</a:t>
            </a: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sz="3200" dirty="0"/>
              <a:t/>
            </a:r>
            <a:br>
              <a:rPr lang="en-US" sz="3200" dirty="0"/>
            </a:br>
            <a:r>
              <a:rPr lang="en-US" dirty="0"/>
              <a:t>	</a:t>
            </a:r>
          </a:p>
        </p:txBody>
      </p:sp>
      <p:sp>
        <p:nvSpPr>
          <p:cNvPr id="3" name="Content Placeholder 2">
            <a:extLst>
              <a:ext uri="{FF2B5EF4-FFF2-40B4-BE49-F238E27FC236}">
                <a16:creationId xmlns:a16="http://schemas.microsoft.com/office/drawing/2014/main" id="{C9446E05-A1CA-4D25-BC6F-17844284B009}"/>
              </a:ext>
            </a:extLst>
          </p:cNvPr>
          <p:cNvSpPr>
            <a:spLocks noGrp="1"/>
          </p:cNvSpPr>
          <p:nvPr>
            <p:ph idx="1"/>
          </p:nvPr>
        </p:nvSpPr>
        <p:spPr>
          <a:xfrm>
            <a:off x="807026" y="2523134"/>
            <a:ext cx="7599220" cy="3757046"/>
          </a:xfrm>
        </p:spPr>
        <p:txBody>
          <a:bodyPr/>
          <a:lstStyle/>
          <a:p>
            <a:r>
              <a:rPr lang="en-US" sz="3200" dirty="0"/>
              <a:t>ctcLink Project Team Readiness</a:t>
            </a:r>
          </a:p>
          <a:p>
            <a:r>
              <a:rPr lang="en-US" sz="3200" dirty="0"/>
              <a:t>SBCTC Agency: Support/Organizations Team Readiness </a:t>
            </a:r>
          </a:p>
          <a:p>
            <a:r>
              <a:rPr lang="en-US" sz="3200" dirty="0"/>
              <a:t>Quality Assurance (Moran Technology Consulting)</a:t>
            </a:r>
          </a:p>
        </p:txBody>
      </p:sp>
      <p:sp>
        <p:nvSpPr>
          <p:cNvPr id="5" name="Slide Number Placeholder 4">
            <a:extLst>
              <a:ext uri="{FF2B5EF4-FFF2-40B4-BE49-F238E27FC236}">
                <a16:creationId xmlns:a16="http://schemas.microsoft.com/office/drawing/2014/main" id="{8AF37F11-B9C4-43BB-90D9-698A000023B0}"/>
              </a:ext>
            </a:extLst>
          </p:cNvPr>
          <p:cNvSpPr>
            <a:spLocks noGrp="1"/>
          </p:cNvSpPr>
          <p:nvPr>
            <p:ph type="sldNum" sz="quarter" idx="12"/>
          </p:nvPr>
        </p:nvSpPr>
        <p:spPr/>
        <p:txBody>
          <a:bodyPr/>
          <a:lstStyle/>
          <a:p>
            <a:pPr>
              <a:defRPr/>
            </a:pPr>
            <a:fld id="{A0548EF2-EA9B-4634-B53D-DC4EC5D1B8C0}" type="slidenum">
              <a:rPr lang="en-US" altLang="en-US" smtClean="0"/>
              <a:pPr>
                <a:defRPr/>
              </a:pPr>
              <a:t>16</a:t>
            </a:fld>
            <a:endParaRPr lang="en-US" altLang="en-US" dirty="0"/>
          </a:p>
        </p:txBody>
      </p:sp>
    </p:spTree>
    <p:extLst>
      <p:ext uri="{BB962C8B-B14F-4D97-AF65-F5344CB8AC3E}">
        <p14:creationId xmlns:p14="http://schemas.microsoft.com/office/powerpoint/2010/main" val="3724117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EE5BC03-7CE3-4FE3-BC0A-0ACCA8AC1F24}" type="slidenum">
              <a:rPr kumimoji="0" lang="en-US" sz="1100" b="0" i="0" u="none" strike="noStrike" kern="1200" cap="none" spc="0" normalizeH="0" baseline="0" noProof="0" smtClean="0">
                <a:ln>
                  <a:noFill/>
                </a:ln>
                <a:solidFill>
                  <a:srgbClr val="003764"/>
                </a:solidFill>
                <a:effectLst/>
                <a:uLnTx/>
                <a:uFillTx/>
                <a:latin typeface="Franklin Gothic Book"/>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en-US" sz="1100" b="0" i="0" u="none" strike="noStrike" kern="1200" cap="none" spc="0" normalizeH="0" baseline="0" noProof="0" dirty="0">
              <a:ln>
                <a:noFill/>
              </a:ln>
              <a:solidFill>
                <a:srgbClr val="003764"/>
              </a:solidFill>
              <a:effectLst/>
              <a:uLnTx/>
              <a:uFillTx/>
              <a:latin typeface="Franklin Gothic Book"/>
              <a:ea typeface="+mn-ea"/>
              <a:cs typeface="+mn-cs"/>
            </a:endParaRPr>
          </a:p>
        </p:txBody>
      </p:sp>
      <p:sp>
        <p:nvSpPr>
          <p:cNvPr id="3" name="Title 2"/>
          <p:cNvSpPr>
            <a:spLocks noGrp="1"/>
          </p:cNvSpPr>
          <p:nvPr>
            <p:ph type="title"/>
          </p:nvPr>
        </p:nvSpPr>
        <p:spPr>
          <a:xfrm>
            <a:off x="320635" y="196181"/>
            <a:ext cx="8657112" cy="786457"/>
          </a:xfrm>
        </p:spPr>
        <p:txBody>
          <a:bodyPr anchor="t"/>
          <a:lstStyle/>
          <a:p>
            <a:r>
              <a:rPr lang="en-US" sz="3100" dirty="0"/>
              <a:t>Ctclink project team Go-Live Status:</a:t>
            </a:r>
            <a:endParaRPr lang="en-US" sz="3100" i="1" dirty="0"/>
          </a:p>
        </p:txBody>
      </p:sp>
      <p:sp>
        <p:nvSpPr>
          <p:cNvPr id="15" name="TextBox 14"/>
          <p:cNvSpPr txBox="1"/>
          <p:nvPr/>
        </p:nvSpPr>
        <p:spPr>
          <a:xfrm>
            <a:off x="7696200" y="196181"/>
            <a:ext cx="1281547" cy="430888"/>
          </a:xfrm>
          <a:prstGeom prst="rect">
            <a:avLst/>
          </a:prstGeom>
          <a:solidFill>
            <a:srgbClr val="00C459"/>
          </a:solidFill>
          <a:ln w="12700">
            <a:solidFill>
              <a:schemeClr val="tx2">
                <a:lumMod val="75000"/>
              </a:schemeClr>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200" b="0" i="0" u="none" strike="noStrike" kern="1200" cap="none" spc="0" normalizeH="0" baseline="0" noProof="0" dirty="0">
                <a:ln>
                  <a:noFill/>
                </a:ln>
                <a:solidFill>
                  <a:prstClr val="white"/>
                </a:solidFill>
                <a:effectLst/>
                <a:uLnTx/>
                <a:uFillTx/>
                <a:latin typeface="Franklin Gothic Medium"/>
                <a:ea typeface="+mn-ea"/>
                <a:cs typeface="+mn-cs"/>
              </a:rPr>
              <a:t>READY</a:t>
            </a:r>
          </a:p>
        </p:txBody>
      </p:sp>
      <p:graphicFrame>
        <p:nvGraphicFramePr>
          <p:cNvPr id="16" name="Table 15"/>
          <p:cNvGraphicFramePr>
            <a:graphicFrameLocks noGrp="1"/>
          </p:cNvGraphicFramePr>
          <p:nvPr>
            <p:extLst>
              <p:ext uri="{D42A27DB-BD31-4B8C-83A1-F6EECF244321}">
                <p14:modId xmlns:p14="http://schemas.microsoft.com/office/powerpoint/2010/main" val="2236534294"/>
              </p:ext>
            </p:extLst>
          </p:nvPr>
        </p:nvGraphicFramePr>
        <p:xfrm>
          <a:off x="320635" y="671706"/>
          <a:ext cx="8694971" cy="5858146"/>
        </p:xfrm>
        <a:graphic>
          <a:graphicData uri="http://schemas.openxmlformats.org/drawingml/2006/table">
            <a:tbl>
              <a:tblPr firstRow="1" bandRow="1">
                <a:tableStyleId>{93296810-A885-4BE3-A3E7-6D5BEEA58F35}</a:tableStyleId>
              </a:tblPr>
              <a:tblGrid>
                <a:gridCol w="1520775">
                  <a:extLst>
                    <a:ext uri="{9D8B030D-6E8A-4147-A177-3AD203B41FA5}">
                      <a16:colId xmlns:a16="http://schemas.microsoft.com/office/drawing/2014/main" val="600755126"/>
                    </a:ext>
                  </a:extLst>
                </a:gridCol>
                <a:gridCol w="5851275">
                  <a:extLst>
                    <a:ext uri="{9D8B030D-6E8A-4147-A177-3AD203B41FA5}">
                      <a16:colId xmlns:a16="http://schemas.microsoft.com/office/drawing/2014/main" val="3084739577"/>
                    </a:ext>
                  </a:extLst>
                </a:gridCol>
                <a:gridCol w="1322921">
                  <a:extLst>
                    <a:ext uri="{9D8B030D-6E8A-4147-A177-3AD203B41FA5}">
                      <a16:colId xmlns:a16="http://schemas.microsoft.com/office/drawing/2014/main" val="3917952233"/>
                    </a:ext>
                  </a:extLst>
                </a:gridCol>
              </a:tblGrid>
              <a:tr h="494668">
                <a:tc>
                  <a:txBody>
                    <a:bodyPr/>
                    <a:lstStyle/>
                    <a:p>
                      <a:pPr algn="l"/>
                      <a:r>
                        <a:rPr lang="en-US" sz="1400" b="0" dirty="0">
                          <a:latin typeface="Franklin Gothic Medium"/>
                        </a:rPr>
                        <a:t>TOPIC</a:t>
                      </a:r>
                    </a:p>
                  </a:txBody>
                  <a:tcPr/>
                </a:tc>
                <a:tc>
                  <a:txBody>
                    <a:bodyPr/>
                    <a:lstStyle/>
                    <a:p>
                      <a:pPr algn="l"/>
                      <a:r>
                        <a:rPr lang="en-US" sz="1400" b="0" dirty="0">
                          <a:latin typeface="Franklin Gothic Medium"/>
                        </a:rPr>
                        <a:t>RISKS/CONCERNS AND MITIGATIONS</a:t>
                      </a:r>
                    </a:p>
                  </a:txBody>
                  <a:tcPr/>
                </a:tc>
                <a:tc>
                  <a:txBody>
                    <a:bodyPr/>
                    <a:lstStyle/>
                    <a:p>
                      <a:pPr algn="l"/>
                      <a:r>
                        <a:rPr lang="en-US" sz="1400" b="0" dirty="0">
                          <a:latin typeface="Franklin Gothic Medium"/>
                        </a:rPr>
                        <a:t>TARGET DATE </a:t>
                      </a:r>
                      <a:endParaRPr lang="en-US" sz="1400" b="0" i="1" dirty="0">
                        <a:latin typeface="Franklin Gothic Medium"/>
                      </a:endParaRPr>
                    </a:p>
                  </a:txBody>
                  <a:tcPr/>
                </a:tc>
                <a:extLst>
                  <a:ext uri="{0D108BD9-81ED-4DB2-BD59-A6C34878D82A}">
                    <a16:rowId xmlns:a16="http://schemas.microsoft.com/office/drawing/2014/main" val="904713110"/>
                  </a:ext>
                </a:extLst>
              </a:tr>
              <a:tr h="1422876">
                <a:tc>
                  <a:txBody>
                    <a:bodyPr/>
                    <a:lstStyle/>
                    <a:p>
                      <a:r>
                        <a:rPr lang="en-US" sz="1400" dirty="0">
                          <a:latin typeface="Franklin Gothic Medium"/>
                        </a:rPr>
                        <a:t>Student Financials</a:t>
                      </a:r>
                      <a:r>
                        <a:rPr lang="en-US" sz="1400" baseline="0" dirty="0">
                          <a:latin typeface="Franklin Gothic Medium"/>
                        </a:rPr>
                        <a:t> (SF)</a:t>
                      </a:r>
                      <a:r>
                        <a:rPr lang="en-US" sz="1400" dirty="0">
                          <a:latin typeface="Franklin Gothic Medium"/>
                        </a:rPr>
                        <a:t> Parallel</a:t>
                      </a:r>
                      <a:r>
                        <a:rPr lang="en-US" sz="1400" baseline="0" dirty="0">
                          <a:latin typeface="Franklin Gothic Medium"/>
                        </a:rPr>
                        <a:t> Testing &amp; Conversion</a:t>
                      </a:r>
                      <a:endParaRPr lang="en-US" sz="1400" dirty="0">
                        <a:latin typeface="Franklin Gothic Medium"/>
                      </a:endParaRPr>
                    </a:p>
                  </a:txBody>
                  <a:tcPr/>
                </a:tc>
                <a:tc>
                  <a:txBody>
                    <a:bodyPr/>
                    <a:lstStyle/>
                    <a:p>
                      <a:pPr marL="0" indent="0">
                        <a:buNone/>
                      </a:pPr>
                      <a:r>
                        <a:rPr lang="en-US" sz="1400" b="0" i="0" kern="1200" dirty="0">
                          <a:solidFill>
                            <a:schemeClr val="dk1"/>
                          </a:solidFill>
                          <a:effectLst/>
                          <a:latin typeface="+mn-lt"/>
                          <a:ea typeface="+mn-ea"/>
                          <a:cs typeface="+mn-cs"/>
                        </a:rPr>
                        <a:t>Need to post conversion journals to the General Ledger with</a:t>
                      </a:r>
                      <a:r>
                        <a:rPr lang="en-US" sz="1400" b="0" i="0" kern="1200" baseline="0" dirty="0">
                          <a:solidFill>
                            <a:schemeClr val="dk1"/>
                          </a:solidFill>
                          <a:effectLst/>
                          <a:latin typeface="+mn-lt"/>
                          <a:ea typeface="+mn-ea"/>
                          <a:cs typeface="+mn-cs"/>
                        </a:rPr>
                        <a:t> no</a:t>
                      </a:r>
                      <a:r>
                        <a:rPr lang="en-US" sz="1400" b="0" i="0" kern="1200" dirty="0">
                          <a:solidFill>
                            <a:schemeClr val="dk1"/>
                          </a:solidFill>
                          <a:effectLst/>
                          <a:latin typeface="+mn-lt"/>
                          <a:ea typeface="+mn-ea"/>
                          <a:cs typeface="+mn-cs"/>
                        </a:rPr>
                        <a:t> SF</a:t>
                      </a:r>
                      <a:r>
                        <a:rPr lang="en-US" sz="1400" b="0" i="0" kern="1200" baseline="0" dirty="0">
                          <a:solidFill>
                            <a:schemeClr val="dk1"/>
                          </a:solidFill>
                          <a:effectLst/>
                          <a:latin typeface="+mn-lt"/>
                          <a:ea typeface="+mn-ea"/>
                          <a:cs typeface="+mn-cs"/>
                        </a:rPr>
                        <a:t> </a:t>
                      </a:r>
                      <a:r>
                        <a:rPr lang="en-US" sz="1400" b="0" i="0" kern="1200" dirty="0">
                          <a:solidFill>
                            <a:schemeClr val="dk1"/>
                          </a:solidFill>
                          <a:effectLst/>
                          <a:latin typeface="+mn-lt"/>
                          <a:ea typeface="+mn-ea"/>
                          <a:cs typeface="+mn-cs"/>
                        </a:rPr>
                        <a:t>errors during the parallel testing activities</a:t>
                      </a:r>
                      <a:endParaRPr lang="en-US" sz="1400" dirty="0"/>
                    </a:p>
                    <a:p>
                      <a:pPr marL="0" lvl="0" indent="0">
                        <a:buNone/>
                      </a:pPr>
                      <a:endParaRPr lang="en-US" sz="1400" b="0" i="0" kern="1200" dirty="0">
                        <a:solidFill>
                          <a:schemeClr val="dk1"/>
                        </a:solidFill>
                        <a:effectLst/>
                        <a:latin typeface="+mn-lt"/>
                        <a:ea typeface="+mn-ea"/>
                        <a:cs typeface="+mn-cs"/>
                      </a:endParaRPr>
                    </a:p>
                    <a:p>
                      <a:pPr marL="0" lvl="0" indent="0">
                        <a:buNone/>
                      </a:pPr>
                      <a:r>
                        <a:rPr lang="en-US" sz="1400" b="0" i="0" kern="1200" dirty="0">
                          <a:solidFill>
                            <a:schemeClr val="dk1"/>
                          </a:solidFill>
                          <a:effectLst/>
                          <a:latin typeface="+mn-lt"/>
                          <a:ea typeface="+mn-ea"/>
                          <a:cs typeface="+mn-cs"/>
                        </a:rPr>
                        <a:t>Validate remaining defects during DG3-B Dry Run and resolve defects</a:t>
                      </a:r>
                      <a:endParaRPr lang="en-US" sz="1400" dirty="0"/>
                    </a:p>
                  </a:txBody>
                  <a:tcPr/>
                </a:tc>
                <a:tc>
                  <a:txBody>
                    <a:bodyPr/>
                    <a:lstStyle/>
                    <a:p>
                      <a:r>
                        <a:rPr lang="en-US" sz="1400" dirty="0"/>
                        <a:t>4/17/2020</a:t>
                      </a:r>
                      <a:br>
                        <a:rPr lang="en-US" sz="1400" dirty="0"/>
                      </a:br>
                      <a:endParaRPr lang="en-US" sz="1400" dirty="0"/>
                    </a:p>
                    <a:p>
                      <a:pPr lvl="0">
                        <a:buNone/>
                      </a:pPr>
                      <a:endParaRPr lang="en-US" sz="1400" dirty="0"/>
                    </a:p>
                    <a:p>
                      <a:pPr lvl="0">
                        <a:buNone/>
                      </a:pPr>
                      <a:r>
                        <a:rPr lang="en-US" sz="1400" dirty="0"/>
                        <a:t>4/24/2020 </a:t>
                      </a:r>
                    </a:p>
                  </a:txBody>
                  <a:tcPr/>
                </a:tc>
                <a:extLst>
                  <a:ext uri="{0D108BD9-81ED-4DB2-BD59-A6C34878D82A}">
                    <a16:rowId xmlns:a16="http://schemas.microsoft.com/office/drawing/2014/main" val="3491687203"/>
                  </a:ext>
                </a:extLst>
              </a:tr>
              <a:tr h="1482161">
                <a:tc>
                  <a:txBody>
                    <a:bodyPr/>
                    <a:lstStyle/>
                    <a:p>
                      <a:r>
                        <a:rPr lang="en-US" sz="1400" dirty="0">
                          <a:latin typeface="Franklin Gothic Medium"/>
                        </a:rPr>
                        <a:t>Financial</a:t>
                      </a:r>
                      <a:r>
                        <a:rPr lang="en-US" sz="1400" baseline="0" dirty="0">
                          <a:latin typeface="Franklin Gothic Medium"/>
                        </a:rPr>
                        <a:t> Aid Dual Processing Knowledge</a:t>
                      </a:r>
                      <a:endParaRPr lang="en-US" sz="1400" dirty="0">
                        <a:latin typeface="Franklin Gothic Medium"/>
                      </a:endParaRPr>
                    </a:p>
                  </a:txBody>
                  <a:tcPr/>
                </a:tc>
                <a:tc>
                  <a:txBody>
                    <a:bodyPr/>
                    <a:lstStyle/>
                    <a:p>
                      <a:pPr marL="0" lvl="0" indent="0">
                        <a:buNone/>
                      </a:pPr>
                      <a:r>
                        <a:rPr lang="en-US" sz="1400" b="0" i="0" u="none" strike="noStrike" kern="1200" noProof="0" dirty="0">
                          <a:effectLst/>
                        </a:rPr>
                        <a:t>Concern regarding level of College SMEs knowledge of dual processing:  </a:t>
                      </a:r>
                      <a:endParaRPr lang="en-US" sz="1400" b="0" i="0" kern="1200" dirty="0">
                        <a:solidFill>
                          <a:srgbClr val="003764"/>
                        </a:solidFill>
                        <a:effectLst/>
                        <a:latin typeface="+mn-lt"/>
                        <a:ea typeface="+mn-ea"/>
                        <a:cs typeface="+mn-cs"/>
                      </a:endParaRPr>
                    </a:p>
                    <a:p>
                      <a:pPr marL="0" lvl="0" indent="0">
                        <a:buNone/>
                      </a:pPr>
                      <a:r>
                        <a:rPr lang="en-US" sz="1400" b="0" i="0" u="none" strike="noStrike" kern="1200" noProof="0" dirty="0">
                          <a:effectLst/>
                        </a:rPr>
                        <a:t>The </a:t>
                      </a:r>
                      <a:r>
                        <a:rPr lang="en-US" sz="1400" b="0" i="0" kern="1200" dirty="0">
                          <a:solidFill>
                            <a:schemeClr val="dk1"/>
                          </a:solidFill>
                          <a:effectLst/>
                          <a:latin typeface="+mn-lt"/>
                          <a:ea typeface="+mn-ea"/>
                          <a:cs typeface="+mn-cs"/>
                        </a:rPr>
                        <a:t>FA team delivered</a:t>
                      </a:r>
                      <a:r>
                        <a:rPr lang="en-US" sz="1400" b="0" i="0" kern="1200" baseline="0" dirty="0">
                          <a:solidFill>
                            <a:schemeClr val="dk1"/>
                          </a:solidFill>
                          <a:effectLst/>
                          <a:latin typeface="+mn-lt"/>
                          <a:ea typeface="+mn-ea"/>
                          <a:cs typeface="+mn-cs"/>
                        </a:rPr>
                        <a:t> </a:t>
                      </a:r>
                      <a:r>
                        <a:rPr lang="en-US" sz="1400" b="0" i="0" kern="1200" dirty="0">
                          <a:solidFill>
                            <a:schemeClr val="dk1"/>
                          </a:solidFill>
                          <a:effectLst/>
                          <a:latin typeface="+mn-lt"/>
                          <a:ea typeface="+mn-ea"/>
                          <a:cs typeface="+mn-cs"/>
                        </a:rPr>
                        <a:t>FA training (including components of Dual Processing) </a:t>
                      </a:r>
                      <a:endParaRPr lang="en-US" sz="1400" b="0" i="0" kern="1200" dirty="0">
                        <a:solidFill>
                          <a:srgbClr val="003764"/>
                        </a:solidFill>
                        <a:effectLst/>
                        <a:latin typeface="+mn-lt"/>
                        <a:ea typeface="+mn-ea"/>
                        <a:cs typeface="+mn-cs"/>
                      </a:endParaRPr>
                    </a:p>
                    <a:p>
                      <a:pPr marL="0" lvl="0" indent="0">
                        <a:buNone/>
                      </a:pPr>
                      <a:r>
                        <a:rPr lang="en-US" sz="1400" b="0" i="0" u="none" strike="noStrike" kern="1200" noProof="0" dirty="0" smtClean="0">
                          <a:effectLst/>
                        </a:rPr>
                        <a:t/>
                      </a:r>
                      <a:br>
                        <a:rPr lang="en-US" sz="1400" b="0" i="0" u="none" strike="noStrike" kern="1200" noProof="0" dirty="0" smtClean="0">
                          <a:effectLst/>
                        </a:rPr>
                      </a:br>
                      <a:r>
                        <a:rPr lang="en-US" sz="1400" b="0" i="0" u="none" strike="noStrike" kern="1200" noProof="0" dirty="0" smtClean="0">
                          <a:effectLst/>
                        </a:rPr>
                        <a:t>The </a:t>
                      </a:r>
                      <a:r>
                        <a:rPr lang="en-US" sz="1400" b="0" i="0" u="none" strike="noStrike" kern="1200" noProof="0" dirty="0">
                          <a:effectLst/>
                        </a:rPr>
                        <a:t>FA team will continue to reach out to the colleges to see if additional knowledge transfer is needed  </a:t>
                      </a:r>
                    </a:p>
                  </a:txBody>
                  <a:tcPr/>
                </a:tc>
                <a:tc>
                  <a:txBody>
                    <a:bodyPr/>
                    <a:lstStyle/>
                    <a:p>
                      <a:endParaRPr lang="en-US" sz="1400" dirty="0"/>
                    </a:p>
                    <a:p>
                      <a:pPr lvl="0">
                        <a:buNone/>
                      </a:pPr>
                      <a:r>
                        <a:rPr lang="en-US" sz="1400" dirty="0"/>
                        <a:t>4/16/2020</a:t>
                      </a:r>
                      <a:endParaRPr lang="en-US" sz="1400" dirty="0">
                        <a:sym typeface="Wingdings" panose="05000000000000000000" pitchFamily="2" charset="2"/>
                      </a:endParaRPr>
                    </a:p>
                    <a:p>
                      <a:endParaRPr lang="en-US" sz="1400" dirty="0"/>
                    </a:p>
                    <a:p>
                      <a:endParaRPr lang="en-US" sz="1400" dirty="0"/>
                    </a:p>
                  </a:txBody>
                  <a:tcPr/>
                </a:tc>
                <a:extLst>
                  <a:ext uri="{0D108BD9-81ED-4DB2-BD59-A6C34878D82A}">
                    <a16:rowId xmlns:a16="http://schemas.microsoft.com/office/drawing/2014/main" val="3790524096"/>
                  </a:ext>
                </a:extLst>
              </a:tr>
              <a:tr h="735151">
                <a:tc>
                  <a:txBody>
                    <a:bodyPr/>
                    <a:lstStyle/>
                    <a:p>
                      <a:r>
                        <a:rPr lang="en-US" sz="1400" dirty="0">
                          <a:latin typeface="Franklin Gothic Medium"/>
                        </a:rPr>
                        <a:t>Integration Testing</a:t>
                      </a:r>
                    </a:p>
                  </a:txBody>
                  <a:tcPr/>
                </a:tc>
                <a:tc>
                  <a:txBody>
                    <a:bodyPr/>
                    <a:lstStyle/>
                    <a:p>
                      <a:pPr marL="0" indent="0">
                        <a:buNone/>
                      </a:pPr>
                      <a:r>
                        <a:rPr lang="en-US" sz="1400" dirty="0"/>
                        <a:t>HCM team would like</a:t>
                      </a:r>
                      <a:r>
                        <a:rPr lang="en-US" sz="1400" baseline="0" dirty="0"/>
                        <a:t> to review the integration testing between HCM and FIN pillars to ensure readiness for DG3-B</a:t>
                      </a:r>
                      <a:endParaRPr lang="en-US" sz="1400" dirty="0"/>
                    </a:p>
                  </a:txBody>
                  <a:tcPr/>
                </a:tc>
                <a:tc>
                  <a:txBody>
                    <a:bodyPr/>
                    <a:lstStyle/>
                    <a:p>
                      <a:r>
                        <a:rPr lang="en-US" sz="1400" dirty="0"/>
                        <a:t>5/1/2020 </a:t>
                      </a:r>
                    </a:p>
                  </a:txBody>
                  <a:tcPr/>
                </a:tc>
                <a:extLst>
                  <a:ext uri="{0D108BD9-81ED-4DB2-BD59-A6C34878D82A}">
                    <a16:rowId xmlns:a16="http://schemas.microsoft.com/office/drawing/2014/main" val="2633674911"/>
                  </a:ext>
                </a:extLst>
              </a:tr>
              <a:tr h="1011855">
                <a:tc>
                  <a:txBody>
                    <a:bodyPr/>
                    <a:lstStyle/>
                    <a:p>
                      <a:r>
                        <a:rPr lang="en-US" sz="1400" dirty="0">
                          <a:latin typeface="Franklin Gothic Medium"/>
                        </a:rPr>
                        <a:t>Remote Delivery over Conversion Weekend</a:t>
                      </a:r>
                    </a:p>
                  </a:txBody>
                  <a:tcPr/>
                </a:tc>
                <a:tc>
                  <a:txBody>
                    <a:bodyPr/>
                    <a:lstStyle/>
                    <a:p>
                      <a:pPr marL="0" indent="0">
                        <a:buNone/>
                      </a:pPr>
                      <a:r>
                        <a:rPr lang="en-US" sz="1400" dirty="0"/>
                        <a:t>Due to stay-home mandate, </a:t>
                      </a:r>
                      <a:r>
                        <a:rPr lang="en-US" sz="1400" b="0" i="0" u="none" strike="noStrike" baseline="0" noProof="0" dirty="0">
                          <a:latin typeface="Franklin Gothic Book"/>
                        </a:rPr>
                        <a:t>we are concerned about the technical team’s internet/bandwidth and stability during conversion weekend. Technical team </a:t>
                      </a:r>
                      <a:r>
                        <a:rPr lang="en-US" sz="1400" baseline="0" dirty="0"/>
                        <a:t>will monitor/asses this concern during DG3-B Dry Run</a:t>
                      </a:r>
                      <a:endParaRPr lang="en-US" sz="1400" dirty="0"/>
                    </a:p>
                  </a:txBody>
                  <a:tcPr/>
                </a:tc>
                <a:tc>
                  <a:txBody>
                    <a:bodyPr/>
                    <a:lstStyle/>
                    <a:p>
                      <a:r>
                        <a:rPr lang="en-US" sz="1400" dirty="0" smtClean="0"/>
                        <a:t>4/24/2020</a:t>
                      </a:r>
                      <a:endParaRPr lang="en-US" sz="1400" dirty="0"/>
                    </a:p>
                  </a:txBody>
                  <a:tcPr/>
                </a:tc>
                <a:extLst>
                  <a:ext uri="{0D108BD9-81ED-4DB2-BD59-A6C34878D82A}">
                    <a16:rowId xmlns:a16="http://schemas.microsoft.com/office/drawing/2014/main" val="365203488"/>
                  </a:ext>
                </a:extLst>
              </a:tr>
              <a:tr h="711435">
                <a:tc>
                  <a:txBody>
                    <a:bodyPr/>
                    <a:lstStyle/>
                    <a:p>
                      <a:r>
                        <a:rPr lang="en-US" sz="1400" dirty="0">
                          <a:latin typeface="Franklin Gothic Medium"/>
                        </a:rPr>
                        <a:t>WebEx Issues at Go-Live</a:t>
                      </a:r>
                    </a:p>
                  </a:txBody>
                  <a:tcPr/>
                </a:tc>
                <a:tc>
                  <a:txBody>
                    <a:bodyPr/>
                    <a:lstStyle/>
                    <a:p>
                      <a:pPr lvl="0" algn="l">
                        <a:lnSpc>
                          <a:spcPct val="100000"/>
                        </a:lnSpc>
                        <a:spcBef>
                          <a:spcPts val="0"/>
                        </a:spcBef>
                        <a:spcAft>
                          <a:spcPts val="0"/>
                        </a:spcAft>
                        <a:buNone/>
                      </a:pPr>
                      <a:r>
                        <a:rPr lang="en-US" sz="1400" b="0" i="0" u="none" strike="noStrike" noProof="0" dirty="0">
                          <a:latin typeface="Franklin Gothic Book"/>
                        </a:rPr>
                        <a:t>We will need a back-up plan in place as technical issues arise (different tool: Zoom, Microsoft Teams, Skype, Google Hangout, etc</a:t>
                      </a:r>
                      <a:r>
                        <a:rPr lang="en-US" sz="1400" b="0" i="0" u="none" strike="noStrike" noProof="0" dirty="0" smtClean="0">
                          <a:latin typeface="Franklin Gothic Book"/>
                        </a:rPr>
                        <a:t>.)</a:t>
                      </a:r>
                      <a:r>
                        <a:rPr lang="en-US" sz="1400" b="0" i="0" u="none" strike="noStrike" noProof="0" dirty="0">
                          <a:latin typeface="Franklin Gothic Book"/>
                        </a:rPr>
                        <a:t>  </a:t>
                      </a:r>
                    </a:p>
                  </a:txBody>
                  <a:tcPr/>
                </a:tc>
                <a:tc>
                  <a:txBody>
                    <a:bodyPr/>
                    <a:lstStyle/>
                    <a:p>
                      <a:r>
                        <a:rPr lang="en-US" sz="1400" dirty="0"/>
                        <a:t>5/1/2020</a:t>
                      </a:r>
                    </a:p>
                  </a:txBody>
                  <a:tcPr/>
                </a:tc>
                <a:extLst>
                  <a:ext uri="{0D108BD9-81ED-4DB2-BD59-A6C34878D82A}">
                    <a16:rowId xmlns:a16="http://schemas.microsoft.com/office/drawing/2014/main" val="1532230687"/>
                  </a:ext>
                </a:extLst>
              </a:tr>
            </a:tbl>
          </a:graphicData>
        </a:graphic>
      </p:graphicFrame>
    </p:spTree>
    <p:extLst>
      <p:ext uri="{BB962C8B-B14F-4D97-AF65-F5344CB8AC3E}">
        <p14:creationId xmlns:p14="http://schemas.microsoft.com/office/powerpoint/2010/main" val="12230553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19999" y="346836"/>
            <a:ext cx="7996876" cy="915035"/>
          </a:xfrm>
        </p:spPr>
        <p:txBody>
          <a:bodyPr/>
          <a:lstStyle/>
          <a:p>
            <a:pPr algn="ctr"/>
            <a:r>
              <a:rPr lang="en-US" sz="2800" dirty="0"/>
              <a:t>SBCTC Agency: Support/Organizations Team DG3-B Go-Live Readiness Criteria</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64405603"/>
              </p:ext>
            </p:extLst>
          </p:nvPr>
        </p:nvGraphicFramePr>
        <p:xfrm>
          <a:off x="1337579" y="1624404"/>
          <a:ext cx="6558533" cy="4155911"/>
        </p:xfrm>
        <a:graphic>
          <a:graphicData uri="http://schemas.openxmlformats.org/drawingml/2006/table">
            <a:tbl>
              <a:tblPr firstRow="1"/>
              <a:tblGrid>
                <a:gridCol w="6558533">
                  <a:extLst>
                    <a:ext uri="{9D8B030D-6E8A-4147-A177-3AD203B41FA5}">
                      <a16:colId xmlns:a16="http://schemas.microsoft.com/office/drawing/2014/main" val="1719524338"/>
                    </a:ext>
                  </a:extLst>
                </a:gridCol>
              </a:tblGrid>
              <a:tr h="540080">
                <a:tc>
                  <a:txBody>
                    <a:bodyPr/>
                    <a:lstStyle/>
                    <a:p>
                      <a:pPr marL="0" indent="0" rtl="0" fontAlgn="b"/>
                      <a:r>
                        <a:rPr lang="en-US" sz="2400" b="0" dirty="0">
                          <a:effectLst/>
                          <a:latin typeface="+mj-lt"/>
                        </a:rPr>
                        <a:t>DG3-B Readiness Assessment </a:t>
                      </a:r>
                    </a:p>
                  </a:txBody>
                  <a:tcPr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054134709"/>
                  </a:ext>
                </a:extLst>
              </a:tr>
              <a:tr h="555177">
                <a:tc>
                  <a:txBody>
                    <a:bodyPr/>
                    <a:lstStyle/>
                    <a:p>
                      <a:pPr marL="0" indent="0" algn="l" rtl="0" fontAlgn="ctr"/>
                      <a:r>
                        <a:rPr lang="en-US" sz="2000" b="0" dirty="0">
                          <a:solidFill>
                            <a:srgbClr val="17304C"/>
                          </a:solidFill>
                          <a:effectLst/>
                          <a:latin typeface="+mj-lt"/>
                        </a:rPr>
                        <a:t>Functional resources to support DG3-B colleges</a:t>
                      </a:r>
                    </a:p>
                  </a:txBody>
                  <a:tcPr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extLst>
                  <a:ext uri="{0D108BD9-81ED-4DB2-BD59-A6C34878D82A}">
                    <a16:rowId xmlns:a16="http://schemas.microsoft.com/office/drawing/2014/main" val="1573791922"/>
                  </a:ext>
                </a:extLst>
              </a:tr>
              <a:tr h="510109">
                <a:tc>
                  <a:txBody>
                    <a:bodyPr/>
                    <a:lstStyle/>
                    <a:p>
                      <a:pPr marL="0" indent="0" algn="l" rtl="0" fontAlgn="ctr"/>
                      <a:r>
                        <a:rPr lang="en-US" sz="2000" b="0" dirty="0">
                          <a:solidFill>
                            <a:srgbClr val="17304C"/>
                          </a:solidFill>
                          <a:effectLst/>
                          <a:latin typeface="+mj-lt"/>
                        </a:rPr>
                        <a:t>Technical resources to support </a:t>
                      </a:r>
                      <a:r>
                        <a:rPr lang="en-US" sz="2000" b="0" kern="1200" dirty="0">
                          <a:solidFill>
                            <a:srgbClr val="17304C"/>
                          </a:solidFill>
                          <a:effectLst/>
                          <a:latin typeface="+mj-lt"/>
                          <a:ea typeface="+mn-ea"/>
                          <a:cs typeface="+mn-cs"/>
                        </a:rPr>
                        <a:t>DG3-B</a:t>
                      </a:r>
                      <a:r>
                        <a:rPr lang="en-US" sz="2000" b="0" dirty="0">
                          <a:solidFill>
                            <a:srgbClr val="17304C"/>
                          </a:solidFill>
                          <a:effectLst/>
                          <a:latin typeface="+mj-lt"/>
                        </a:rPr>
                        <a:t> colleges</a:t>
                      </a:r>
                    </a:p>
                  </a:txBody>
                  <a:tcPr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4112853875"/>
                  </a:ext>
                </a:extLst>
              </a:tr>
              <a:tr h="510109">
                <a:tc>
                  <a:txBody>
                    <a:bodyPr/>
                    <a:lstStyle/>
                    <a:p>
                      <a:pPr marL="0" indent="0" algn="l" rtl="0" fontAlgn="ctr"/>
                      <a:r>
                        <a:rPr lang="en-US" sz="2000" b="0" dirty="0">
                          <a:solidFill>
                            <a:srgbClr val="17304C"/>
                          </a:solidFill>
                          <a:effectLst/>
                          <a:latin typeface="+mj-lt"/>
                        </a:rPr>
                        <a:t>Resources to support security</a:t>
                      </a:r>
                    </a:p>
                  </a:txBody>
                  <a:tcPr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extLst>
                  <a:ext uri="{0D108BD9-81ED-4DB2-BD59-A6C34878D82A}">
                    <a16:rowId xmlns:a16="http://schemas.microsoft.com/office/drawing/2014/main" val="1322822287"/>
                  </a:ext>
                </a:extLst>
              </a:tr>
              <a:tr h="510109">
                <a:tc>
                  <a:txBody>
                    <a:bodyPr/>
                    <a:lstStyle/>
                    <a:p>
                      <a:pPr marL="0" indent="0" algn="l" rtl="0" fontAlgn="ctr"/>
                      <a:r>
                        <a:rPr lang="en-US" sz="2000" b="0" dirty="0">
                          <a:solidFill>
                            <a:srgbClr val="17304C"/>
                          </a:solidFill>
                          <a:effectLst/>
                          <a:latin typeface="+mj-lt"/>
                        </a:rPr>
                        <a:t>Local Configuration Guides available</a:t>
                      </a:r>
                    </a:p>
                  </a:txBody>
                  <a:tcPr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77471429"/>
                  </a:ext>
                </a:extLst>
              </a:tr>
              <a:tr h="510109">
                <a:tc>
                  <a:txBody>
                    <a:bodyPr/>
                    <a:lstStyle/>
                    <a:p>
                      <a:pPr marL="0" indent="0" algn="l" rtl="0" fontAlgn="ctr"/>
                      <a:r>
                        <a:rPr lang="en-US" sz="2000" b="0" dirty="0">
                          <a:solidFill>
                            <a:srgbClr val="17304C"/>
                          </a:solidFill>
                          <a:effectLst/>
                          <a:latin typeface="+mj-lt"/>
                        </a:rPr>
                        <a:t>dataLink set up and ready for </a:t>
                      </a:r>
                      <a:r>
                        <a:rPr lang="en-US" sz="2000" b="0" kern="1200" dirty="0">
                          <a:solidFill>
                            <a:srgbClr val="17304C"/>
                          </a:solidFill>
                          <a:effectLst/>
                          <a:latin typeface="+mj-lt"/>
                          <a:ea typeface="+mn-ea"/>
                          <a:cs typeface="+mn-cs"/>
                        </a:rPr>
                        <a:t>DG3-B</a:t>
                      </a:r>
                      <a:r>
                        <a:rPr lang="en-US" sz="2000" b="0" dirty="0">
                          <a:solidFill>
                            <a:srgbClr val="17304C"/>
                          </a:solidFill>
                          <a:effectLst/>
                          <a:latin typeface="+mj-lt"/>
                        </a:rPr>
                        <a:t> colleges</a:t>
                      </a:r>
                    </a:p>
                  </a:txBody>
                  <a:tcPr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extLst>
                  <a:ext uri="{0D108BD9-81ED-4DB2-BD59-A6C34878D82A}">
                    <a16:rowId xmlns:a16="http://schemas.microsoft.com/office/drawing/2014/main" val="1146931779"/>
                  </a:ext>
                </a:extLst>
              </a:tr>
              <a:tr h="510109">
                <a:tc>
                  <a:txBody>
                    <a:bodyPr/>
                    <a:lstStyle/>
                    <a:p>
                      <a:pPr marL="0" indent="0" algn="l" rtl="0" fontAlgn="ctr"/>
                      <a:r>
                        <a:rPr lang="en-US" sz="2000" b="0" dirty="0">
                          <a:solidFill>
                            <a:srgbClr val="17304C"/>
                          </a:solidFill>
                          <a:effectLst/>
                          <a:latin typeface="+mj-lt"/>
                        </a:rPr>
                        <a:t>Mobile set up and ready for DG3-B colleges</a:t>
                      </a:r>
                    </a:p>
                  </a:txBody>
                  <a:tcPr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480800126"/>
                  </a:ext>
                </a:extLst>
              </a:tr>
              <a:tr h="510109">
                <a:tc>
                  <a:txBody>
                    <a:bodyPr/>
                    <a:lstStyle/>
                    <a:p>
                      <a:pPr marL="0" indent="0" algn="l" rtl="0" fontAlgn="ctr"/>
                      <a:r>
                        <a:rPr lang="en-US" sz="2000" b="0" dirty="0">
                          <a:solidFill>
                            <a:srgbClr val="17304C"/>
                          </a:solidFill>
                          <a:effectLst/>
                          <a:latin typeface="+mj-lt"/>
                        </a:rPr>
                        <a:t>Participation in transition (cutover, go-live post support)</a:t>
                      </a:r>
                    </a:p>
                  </a:txBody>
                  <a:tcPr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extLst>
                  <a:ext uri="{0D108BD9-81ED-4DB2-BD59-A6C34878D82A}">
                    <a16:rowId xmlns:a16="http://schemas.microsoft.com/office/drawing/2014/main" val="3574805109"/>
                  </a:ext>
                </a:extLst>
              </a:tr>
            </a:tbl>
          </a:graphicData>
        </a:graphic>
      </p:graphicFrame>
      <p:sp>
        <p:nvSpPr>
          <p:cNvPr id="4" name="Slide Number Placeholder 3">
            <a:extLst>
              <a:ext uri="{FF2B5EF4-FFF2-40B4-BE49-F238E27FC236}">
                <a16:creationId xmlns:a16="http://schemas.microsoft.com/office/drawing/2014/main" id="{8A0993A2-091A-48D9-8288-75FE136DB68B}"/>
              </a:ext>
            </a:extLst>
          </p:cNvPr>
          <p:cNvSpPr>
            <a:spLocks noGrp="1"/>
          </p:cNvSpPr>
          <p:nvPr>
            <p:ph type="sldNum" sz="quarter" idx="12"/>
          </p:nvPr>
        </p:nvSpPr>
        <p:spPr/>
        <p:txBody>
          <a:bodyPr/>
          <a:lstStyle/>
          <a:p>
            <a:pPr>
              <a:defRPr/>
            </a:pPr>
            <a:fld id="{A0548EF2-EA9B-4634-B53D-DC4EC5D1B8C0}" type="slidenum">
              <a:rPr lang="en-US" altLang="en-US" smtClean="0"/>
              <a:pPr>
                <a:defRPr/>
              </a:pPr>
              <a:t>18</a:t>
            </a:fld>
            <a:endParaRPr lang="en-US" altLang="en-US" dirty="0"/>
          </a:p>
        </p:txBody>
      </p:sp>
    </p:spTree>
    <p:extLst>
      <p:ext uri="{BB962C8B-B14F-4D97-AF65-F5344CB8AC3E}">
        <p14:creationId xmlns:p14="http://schemas.microsoft.com/office/powerpoint/2010/main" val="31529427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A3EF39F3-83E2-4EF0-AF99-4013FC205897}"/>
              </a:ext>
            </a:extLst>
          </p:cNvPr>
          <p:cNvSpPr>
            <a:spLocks noGrp="1"/>
          </p:cNvSpPr>
          <p:nvPr>
            <p:ph type="title"/>
          </p:nvPr>
        </p:nvSpPr>
        <p:spPr>
          <a:xfrm>
            <a:off x="434570" y="1510496"/>
            <a:ext cx="8439265" cy="752354"/>
          </a:xfrm>
        </p:spPr>
        <p:txBody>
          <a:bodyPr/>
          <a:lstStyle/>
          <a:p>
            <a:r>
              <a:rPr lang="en-US" sz="2400" dirty="0">
                <a:solidFill>
                  <a:schemeClr val="bg1"/>
                </a:solidFill>
              </a:rPr>
              <a:t>SBCTC ORGANIZATION READINESS FORM</a:t>
            </a:r>
          </a:p>
        </p:txBody>
      </p:sp>
      <p:sp>
        <p:nvSpPr>
          <p:cNvPr id="4" name="Slide Number Placeholder 3"/>
          <p:cNvSpPr>
            <a:spLocks noGrp="1"/>
          </p:cNvSpPr>
          <p:nvPr>
            <p:ph type="sldNum" sz="quarter" idx="12"/>
          </p:nvPr>
        </p:nvSpPr>
        <p:spPr/>
        <p:txBody>
          <a:bodyPr/>
          <a:lstStyle/>
          <a:p>
            <a:pPr>
              <a:defRPr/>
            </a:pPr>
            <a:fld id="{A0548EF2-EA9B-4634-B53D-DC4EC5D1B8C0}" type="slidenum">
              <a:rPr lang="en-US" altLang="en-US" smtClean="0"/>
              <a:pPr>
                <a:defRPr/>
              </a:pPr>
              <a:t>19</a:t>
            </a:fld>
            <a:endParaRPr lang="en-US" altLang="en-US" dirty="0"/>
          </a:p>
        </p:txBody>
      </p:sp>
      <p:pic>
        <p:nvPicPr>
          <p:cNvPr id="5" name="Picture 4" descr="SBCTC support organization go-live readiness form">
            <a:extLst>
              <a:ext uri="{FF2B5EF4-FFF2-40B4-BE49-F238E27FC236}">
                <a16:creationId xmlns:a16="http://schemas.microsoft.com/office/drawing/2014/main" id="{F6192D12-19DA-4133-9C51-F8E915A83A7F}"/>
              </a:ext>
            </a:extLst>
          </p:cNvPr>
          <p:cNvPicPr>
            <a:picLocks noChangeAspect="1"/>
          </p:cNvPicPr>
          <p:nvPr/>
        </p:nvPicPr>
        <p:blipFill>
          <a:blip r:embed="rId2"/>
          <a:stretch>
            <a:fillRect/>
          </a:stretch>
        </p:blipFill>
        <p:spPr>
          <a:xfrm>
            <a:off x="1871282" y="0"/>
            <a:ext cx="5699801" cy="6858000"/>
          </a:xfrm>
          <a:prstGeom prst="rect">
            <a:avLst/>
          </a:prstGeom>
        </p:spPr>
      </p:pic>
    </p:spTree>
    <p:extLst>
      <p:ext uri="{BB962C8B-B14F-4D97-AF65-F5344CB8AC3E}">
        <p14:creationId xmlns:p14="http://schemas.microsoft.com/office/powerpoint/2010/main" val="34474948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QUALITY GATES &amp; MILESTONES"/>
          <p:cNvPicPr/>
          <p:nvPr/>
        </p:nvPicPr>
        <p:blipFill>
          <a:blip r:embed="rId2">
            <a:clrChange>
              <a:clrFrom>
                <a:srgbClr val="FFFFFF"/>
              </a:clrFrom>
              <a:clrTo>
                <a:srgbClr val="FFFFFF">
                  <a:alpha val="0"/>
                </a:srgbClr>
              </a:clrTo>
            </a:clrChange>
          </a:blip>
          <a:stretch>
            <a:fillRect/>
          </a:stretch>
        </p:blipFill>
        <p:spPr>
          <a:xfrm>
            <a:off x="191912" y="206308"/>
            <a:ext cx="8952088" cy="6586220"/>
          </a:xfrm>
          <a:prstGeom prst="rect">
            <a:avLst/>
          </a:prstGeom>
        </p:spPr>
      </p:pic>
      <p:sp>
        <p:nvSpPr>
          <p:cNvPr id="8" name="Title 7">
            <a:extLst>
              <a:ext uri="{FF2B5EF4-FFF2-40B4-BE49-F238E27FC236}">
                <a16:creationId xmlns:a16="http://schemas.microsoft.com/office/drawing/2014/main" id="{B95BE966-4396-4E01-ABBD-E2C5C7344AB2}"/>
              </a:ext>
            </a:extLst>
          </p:cNvPr>
          <p:cNvSpPr>
            <a:spLocks noGrp="1"/>
          </p:cNvSpPr>
          <p:nvPr>
            <p:ph type="title"/>
          </p:nvPr>
        </p:nvSpPr>
        <p:spPr>
          <a:xfrm>
            <a:off x="516787" y="30794"/>
            <a:ext cx="8302337" cy="786457"/>
          </a:xfrm>
        </p:spPr>
        <p:txBody>
          <a:bodyPr/>
          <a:lstStyle/>
          <a:p>
            <a:pPr algn="ctr"/>
            <a:r>
              <a:rPr lang="en-US" sz="2000" dirty="0"/>
              <a:t>CTCLINK QUALITY GATES &amp; MILESTONES</a:t>
            </a:r>
          </a:p>
        </p:txBody>
      </p:sp>
      <p:sp>
        <p:nvSpPr>
          <p:cNvPr id="4" name="Slide Number Placeholder 3">
            <a:extLst>
              <a:ext uri="{FF2B5EF4-FFF2-40B4-BE49-F238E27FC236}">
                <a16:creationId xmlns:a16="http://schemas.microsoft.com/office/drawing/2014/main" id="{FE697AA5-FDDC-4254-8E2C-12C5019CC5B3}"/>
              </a:ext>
            </a:extLst>
          </p:cNvPr>
          <p:cNvSpPr>
            <a:spLocks noGrp="1"/>
          </p:cNvSpPr>
          <p:nvPr>
            <p:ph type="sldNum" sz="quarter" idx="12"/>
          </p:nvPr>
        </p:nvSpPr>
        <p:spPr>
          <a:prstGeom prst="rect">
            <a:avLst/>
          </a:prstGeom>
        </p:spPr>
        <p:txBody>
          <a:bodyPr/>
          <a:lstStyle/>
          <a:p>
            <a:pPr>
              <a:defRPr/>
            </a:pPr>
            <a:r>
              <a:rPr lang="en-US" altLang="en-US" dirty="0"/>
              <a:t> </a:t>
            </a:r>
            <a:fld id="{8FE0DD59-4F64-4FB2-AC86-5D7C2F153175}" type="slidenum">
              <a:rPr lang="en-US" altLang="en-US" smtClean="0"/>
              <a:pPr>
                <a:defRPr/>
              </a:pPr>
              <a:t>2</a:t>
            </a:fld>
            <a:r>
              <a:rPr lang="en-US" altLang="en-US" dirty="0"/>
              <a:t> </a:t>
            </a:r>
          </a:p>
        </p:txBody>
      </p:sp>
      <p:pic>
        <p:nvPicPr>
          <p:cNvPr id="10" name="Picture 9" descr="red circle around Gate 5">
            <a:extLst>
              <a:ext uri="{FF2B5EF4-FFF2-40B4-BE49-F238E27FC236}">
                <a16:creationId xmlns:a16="http://schemas.microsoft.com/office/drawing/2014/main" id="{230B606E-62C1-4AD5-A78D-5A1B850E005C}"/>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 xmlns:a1611="http://schemas.microsoft.com/office/drawing/2016/11/main" r:id="rId4"/>
              </a:ext>
            </a:extLst>
          </a:blip>
          <a:stretch>
            <a:fillRect/>
          </a:stretch>
        </p:blipFill>
        <p:spPr>
          <a:xfrm>
            <a:off x="6916189" y="136525"/>
            <a:ext cx="2227811" cy="960755"/>
          </a:xfrm>
          <a:prstGeom prst="rect">
            <a:avLst/>
          </a:prstGeom>
        </p:spPr>
      </p:pic>
    </p:spTree>
    <p:extLst>
      <p:ext uri="{BB962C8B-B14F-4D97-AF65-F5344CB8AC3E}">
        <p14:creationId xmlns:p14="http://schemas.microsoft.com/office/powerpoint/2010/main" val="22113610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98" y="967732"/>
            <a:ext cx="8302337" cy="786457"/>
          </a:xfrm>
        </p:spPr>
        <p:txBody>
          <a:bodyPr/>
          <a:lstStyle/>
          <a:p>
            <a:pPr algn="ctr"/>
            <a:r>
              <a:rPr lang="en-US" dirty="0"/>
              <a:t>Moran technology perspective </a:t>
            </a:r>
          </a:p>
        </p:txBody>
      </p:sp>
      <p:sp>
        <p:nvSpPr>
          <p:cNvPr id="3" name="Content Placeholder 2"/>
          <p:cNvSpPr>
            <a:spLocks noGrp="1"/>
          </p:cNvSpPr>
          <p:nvPr>
            <p:ph idx="1"/>
          </p:nvPr>
        </p:nvSpPr>
        <p:spPr>
          <a:xfrm>
            <a:off x="786859" y="1981200"/>
            <a:ext cx="7619386" cy="2741611"/>
          </a:xfrm>
        </p:spPr>
        <p:txBody>
          <a:bodyPr/>
          <a:lstStyle/>
          <a:p>
            <a:pPr marL="0" indent="0" algn="ctr">
              <a:buNone/>
            </a:pPr>
            <a:r>
              <a:rPr lang="en-US" dirty="0"/>
              <a:t>Paul Giebel, </a:t>
            </a:r>
          </a:p>
          <a:p>
            <a:pPr marL="0" indent="0" algn="ctr">
              <a:buNone/>
            </a:pPr>
            <a:r>
              <a:rPr lang="en-US" dirty="0"/>
              <a:t>Quality Assurance</a:t>
            </a:r>
          </a:p>
          <a:p>
            <a:pPr marL="0" indent="0" algn="ctr">
              <a:buNone/>
            </a:pPr>
            <a:r>
              <a:rPr lang="en-US" dirty="0"/>
              <a:t> (Moran Technology Consulting)</a:t>
            </a:r>
          </a:p>
          <a:p>
            <a:pPr marL="0" indent="0">
              <a:buNone/>
            </a:pPr>
            <a:endParaRPr lang="en-US" dirty="0"/>
          </a:p>
        </p:txBody>
      </p:sp>
      <p:sp>
        <p:nvSpPr>
          <p:cNvPr id="4" name="Slide Number Placeholder 3"/>
          <p:cNvSpPr>
            <a:spLocks noGrp="1"/>
          </p:cNvSpPr>
          <p:nvPr>
            <p:ph type="sldNum" sz="quarter" idx="12"/>
          </p:nvPr>
        </p:nvSpPr>
        <p:spPr/>
        <p:txBody>
          <a:bodyPr/>
          <a:lstStyle/>
          <a:p>
            <a:pPr>
              <a:defRPr/>
            </a:pPr>
            <a:fld id="{A0548EF2-EA9B-4634-B53D-DC4EC5D1B8C0}" type="slidenum">
              <a:rPr lang="en-US" altLang="en-US" smtClean="0"/>
              <a:pPr>
                <a:defRPr/>
              </a:pPr>
              <a:t>20</a:t>
            </a:fld>
            <a:endParaRPr lang="en-US" altLang="en-US" dirty="0"/>
          </a:p>
        </p:txBody>
      </p:sp>
    </p:spTree>
    <p:extLst>
      <p:ext uri="{BB962C8B-B14F-4D97-AF65-F5344CB8AC3E}">
        <p14:creationId xmlns:p14="http://schemas.microsoft.com/office/powerpoint/2010/main" val="2798427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04F14-1BFB-48CB-A4A5-661A1517AFC2}"/>
              </a:ext>
            </a:extLst>
          </p:cNvPr>
          <p:cNvSpPr>
            <a:spLocks noGrp="1"/>
          </p:cNvSpPr>
          <p:nvPr>
            <p:ph type="title"/>
          </p:nvPr>
        </p:nvSpPr>
        <p:spPr>
          <a:xfrm>
            <a:off x="740229" y="1875034"/>
            <a:ext cx="8262257" cy="1363018"/>
          </a:xfrm>
        </p:spPr>
        <p:txBody>
          <a:bodyPr/>
          <a:lstStyle/>
          <a:p>
            <a:pPr algn="ctr"/>
            <a:r>
              <a:rPr lang="en-US" sz="3200" dirty="0"/>
              <a:t>Steering Committee Motion</a:t>
            </a:r>
            <a:br>
              <a:rPr lang="en-US" sz="3200" dirty="0"/>
            </a:br>
            <a:r>
              <a:rPr lang="en-US" sz="3200" dirty="0"/>
              <a:t>&amp; Recommendation</a:t>
            </a:r>
            <a:r>
              <a:rPr lang="en-US" b="1" dirty="0"/>
              <a:t/>
            </a:r>
            <a:br>
              <a:rPr lang="en-US" b="1" dirty="0"/>
            </a:br>
            <a:r>
              <a:rPr lang="en-US" b="1" dirty="0"/>
              <a:t/>
            </a:r>
            <a:br>
              <a:rPr lang="en-US" b="1" dirty="0"/>
            </a:br>
            <a:r>
              <a:rPr lang="en-US" sz="1100" i="1" dirty="0"/>
              <a:t>draft  MOTION</a:t>
            </a:r>
            <a:r>
              <a:rPr lang="en-US" sz="1100" b="1" dirty="0"/>
              <a:t/>
            </a:r>
            <a:br>
              <a:rPr lang="en-US" sz="1100" b="1" dirty="0"/>
            </a:br>
            <a:r>
              <a:rPr lang="en-US" sz="1800" i="1" dirty="0"/>
              <a:t/>
            </a:r>
            <a:br>
              <a:rPr lang="en-US" sz="1800" i="1" dirty="0"/>
            </a:br>
            <a:r>
              <a:rPr lang="en-US" sz="1800" i="1" dirty="0"/>
              <a:t/>
            </a:r>
            <a:br>
              <a:rPr lang="en-US" sz="1800" i="1" dirty="0"/>
            </a:br>
            <a:endParaRPr lang="en-US" sz="1800" i="1" dirty="0"/>
          </a:p>
        </p:txBody>
      </p:sp>
      <p:sp>
        <p:nvSpPr>
          <p:cNvPr id="3" name="Text Placeholder 2"/>
          <p:cNvSpPr>
            <a:spLocks noGrp="1"/>
          </p:cNvSpPr>
          <p:nvPr>
            <p:ph idx="1"/>
          </p:nvPr>
        </p:nvSpPr>
        <p:spPr>
          <a:xfrm>
            <a:off x="610753" y="3508005"/>
            <a:ext cx="8029287" cy="2722902"/>
          </a:xfrm>
        </p:spPr>
        <p:txBody>
          <a:bodyPr/>
          <a:lstStyle/>
          <a:p>
            <a:pPr marL="0" indent="0">
              <a:buNone/>
            </a:pPr>
            <a:r>
              <a:rPr lang="en-US" dirty="0"/>
              <a:t>Approve DG3-B colleges (Cascadia College, Peninsula College and Pierce College District) for May 11, 2020 Go-Live</a:t>
            </a:r>
          </a:p>
        </p:txBody>
      </p:sp>
      <p:sp>
        <p:nvSpPr>
          <p:cNvPr id="4" name="Slide Number Placeholder 3">
            <a:extLst>
              <a:ext uri="{FF2B5EF4-FFF2-40B4-BE49-F238E27FC236}">
                <a16:creationId xmlns:a16="http://schemas.microsoft.com/office/drawing/2014/main" id="{EA8C99FB-35F7-412B-A86C-198D8324A6B6}"/>
              </a:ext>
            </a:extLst>
          </p:cNvPr>
          <p:cNvSpPr>
            <a:spLocks noGrp="1"/>
          </p:cNvSpPr>
          <p:nvPr>
            <p:ph type="sldNum" sz="quarter" idx="12"/>
          </p:nvPr>
        </p:nvSpPr>
        <p:spPr/>
        <p:txBody>
          <a:bodyPr/>
          <a:lstStyle/>
          <a:p>
            <a:pPr>
              <a:defRPr/>
            </a:pPr>
            <a:fld id="{A0548EF2-EA9B-4634-B53D-DC4EC5D1B8C0}" type="slidenum">
              <a:rPr lang="en-US" altLang="en-US" smtClean="0"/>
              <a:pPr>
                <a:defRPr/>
              </a:pPr>
              <a:t>21</a:t>
            </a:fld>
            <a:endParaRPr lang="en-US" altLang="en-US" dirty="0"/>
          </a:p>
        </p:txBody>
      </p:sp>
    </p:spTree>
    <p:extLst>
      <p:ext uri="{BB962C8B-B14F-4D97-AF65-F5344CB8AC3E}">
        <p14:creationId xmlns:p14="http://schemas.microsoft.com/office/powerpoint/2010/main" val="3264295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A6882ED-D3B0-42F2-8E6D-21408AEAC94F}"/>
              </a:ext>
            </a:extLst>
          </p:cNvPr>
          <p:cNvSpPr>
            <a:spLocks noGrp="1"/>
          </p:cNvSpPr>
          <p:nvPr>
            <p:ph type="title"/>
          </p:nvPr>
        </p:nvSpPr>
        <p:spPr>
          <a:xfrm>
            <a:off x="346164" y="260348"/>
            <a:ext cx="8624460" cy="577687"/>
          </a:xfrm>
        </p:spPr>
        <p:txBody>
          <a:bodyPr/>
          <a:lstStyle/>
          <a:p>
            <a:pPr algn="ctr"/>
            <a:r>
              <a:rPr lang="en-US" sz="3200" dirty="0"/>
              <a:t>DG3-B readiness TIMELINE</a:t>
            </a:r>
          </a:p>
        </p:txBody>
      </p:sp>
      <p:sp>
        <p:nvSpPr>
          <p:cNvPr id="51" name="Content Placeholder 50">
            <a:extLst>
              <a:ext uri="{FF2B5EF4-FFF2-40B4-BE49-F238E27FC236}">
                <a16:creationId xmlns:a16="http://schemas.microsoft.com/office/drawing/2014/main" id="{B6950D30-4C49-47A4-97D6-DD22142E7596}"/>
              </a:ext>
            </a:extLst>
          </p:cNvPr>
          <p:cNvSpPr>
            <a:spLocks noGrp="1"/>
          </p:cNvSpPr>
          <p:nvPr>
            <p:ph idx="1"/>
          </p:nvPr>
        </p:nvSpPr>
        <p:spPr>
          <a:xfrm>
            <a:off x="312019" y="4304376"/>
            <a:ext cx="8669088" cy="2429623"/>
          </a:xfrm>
        </p:spPr>
        <p:txBody>
          <a:bodyPr/>
          <a:lstStyle/>
          <a:p>
            <a:pPr marL="0" indent="0">
              <a:buNone/>
            </a:pPr>
            <a:r>
              <a:rPr lang="en-US" sz="2400" dirty="0">
                <a:latin typeface="+mj-lt"/>
              </a:rPr>
              <a:t>KEY ELEMENTS OF QUALITY COLLEGE READINESS ASSESSMENT </a:t>
            </a:r>
          </a:p>
          <a:p>
            <a:pPr>
              <a:spcBef>
                <a:spcPts val="0"/>
              </a:spcBef>
              <a:spcAft>
                <a:spcPts val="200"/>
              </a:spcAft>
            </a:pPr>
            <a:r>
              <a:rPr lang="en-US" sz="2000" b="1" dirty="0"/>
              <a:t>Accuracy: </a:t>
            </a:r>
            <a:r>
              <a:rPr lang="en-US" sz="2000" dirty="0"/>
              <a:t>true measurement of go-live readiness </a:t>
            </a:r>
          </a:p>
          <a:p>
            <a:pPr>
              <a:spcBef>
                <a:spcPts val="0"/>
              </a:spcBef>
              <a:spcAft>
                <a:spcPts val="200"/>
              </a:spcAft>
            </a:pPr>
            <a:r>
              <a:rPr lang="en-US" sz="2000" b="1" dirty="0"/>
              <a:t>Consistency: </a:t>
            </a:r>
            <a:r>
              <a:rPr lang="en-US" sz="2000" dirty="0"/>
              <a:t>one tracking tool    </a:t>
            </a:r>
          </a:p>
          <a:p>
            <a:pPr>
              <a:spcBef>
                <a:spcPts val="0"/>
              </a:spcBef>
              <a:spcAft>
                <a:spcPts val="200"/>
              </a:spcAft>
            </a:pPr>
            <a:r>
              <a:rPr lang="en-US" sz="2000" b="1" dirty="0"/>
              <a:t>Identification of Gaps </a:t>
            </a:r>
            <a:r>
              <a:rPr lang="en-US" sz="2000" dirty="0"/>
              <a:t>(for college-specific items)  </a:t>
            </a:r>
          </a:p>
          <a:p>
            <a:pPr>
              <a:spcBef>
                <a:spcPts val="0"/>
              </a:spcBef>
              <a:spcAft>
                <a:spcPts val="200"/>
              </a:spcAft>
            </a:pPr>
            <a:r>
              <a:rPr lang="en-US" sz="2000" b="1" dirty="0"/>
              <a:t>Establishment of Mitigation Plans </a:t>
            </a:r>
            <a:endParaRPr lang="en-US" sz="2000" dirty="0"/>
          </a:p>
          <a:p>
            <a:pPr>
              <a:spcBef>
                <a:spcPts val="0"/>
              </a:spcBef>
              <a:spcAft>
                <a:spcPts val="200"/>
              </a:spcAft>
            </a:pPr>
            <a:r>
              <a:rPr lang="en-US" sz="2000" b="1" dirty="0"/>
              <a:t>Collaborative Process</a:t>
            </a:r>
            <a:r>
              <a:rPr lang="en-US" sz="2000" dirty="0"/>
              <a:t>: Involvement/Assessment by College PMs, ctcLink &amp; SBCTC Support/Organization Teams</a:t>
            </a:r>
          </a:p>
          <a:p>
            <a:pPr>
              <a:spcBef>
                <a:spcPts val="0"/>
              </a:spcBef>
              <a:spcAft>
                <a:spcPts val="200"/>
              </a:spcAft>
            </a:pPr>
            <a:r>
              <a:rPr lang="en-US" sz="2000" b="1" dirty="0"/>
              <a:t>Transparency: </a:t>
            </a:r>
            <a:r>
              <a:rPr lang="en-US" sz="2000" dirty="0"/>
              <a:t>Report Readiness to all levels of ctcLink Governance</a:t>
            </a:r>
            <a:endParaRPr lang="en-US" sz="2000" b="1" dirty="0"/>
          </a:p>
          <a:p>
            <a:pPr marL="0" indent="0">
              <a:buNone/>
            </a:pPr>
            <a:endParaRPr lang="en-US" dirty="0"/>
          </a:p>
        </p:txBody>
      </p:sp>
      <p:sp>
        <p:nvSpPr>
          <p:cNvPr id="4" name="Chevron 3">
            <a:extLst>
              <a:ext uri="{C183D7F6-B498-43B3-948B-1728B52AA6E4}">
                <adec:decorative xmlns="" xmlns:adec="http://schemas.microsoft.com/office/drawing/2017/decorative" val="1"/>
              </a:ext>
            </a:extLst>
          </p:cNvPr>
          <p:cNvSpPr/>
          <p:nvPr/>
        </p:nvSpPr>
        <p:spPr>
          <a:xfrm>
            <a:off x="1071052" y="964008"/>
            <a:ext cx="1581150" cy="675620"/>
          </a:xfrm>
          <a:prstGeom prst="chevron">
            <a:avLst/>
          </a:prstGeom>
          <a:solidFill>
            <a:schemeClr val="accent2"/>
          </a:solidFill>
          <a:ln w="9525">
            <a:solidFill>
              <a:srgbClr val="0A3B6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Franklin Gothic Book"/>
              <a:ea typeface="+mn-ea"/>
              <a:cs typeface="+mn-cs"/>
            </a:endParaRPr>
          </a:p>
        </p:txBody>
      </p:sp>
      <p:sp>
        <p:nvSpPr>
          <p:cNvPr id="5" name="TextBox 4"/>
          <p:cNvSpPr txBox="1"/>
          <p:nvPr/>
        </p:nvSpPr>
        <p:spPr>
          <a:xfrm>
            <a:off x="1307591" y="976576"/>
            <a:ext cx="1257300"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Franklin Gothic Medium"/>
                <a:ea typeface="+mn-ea"/>
                <a:cs typeface="+mn-cs"/>
              </a:rPr>
              <a:t/>
            </a:r>
            <a:br>
              <a:rPr kumimoji="0" lang="en-US" sz="1200" b="0" i="0" u="none" strike="noStrike" kern="1200" cap="none" spc="0" normalizeH="0" baseline="0" noProof="0" dirty="0">
                <a:ln>
                  <a:noFill/>
                </a:ln>
                <a:solidFill>
                  <a:prstClr val="black"/>
                </a:solidFill>
                <a:effectLst/>
                <a:uLnTx/>
                <a:uFillTx/>
                <a:latin typeface="Franklin Gothic Medium"/>
                <a:ea typeface="+mn-ea"/>
                <a:cs typeface="+mn-cs"/>
              </a:rPr>
            </a:br>
            <a:r>
              <a:rPr lang="en-US" sz="1200" dirty="0">
                <a:solidFill>
                  <a:prstClr val="black"/>
                </a:solidFill>
                <a:latin typeface="Franklin Gothic Medium"/>
              </a:rPr>
              <a:t>Mar 2020</a:t>
            </a:r>
            <a:endParaRPr kumimoji="0" lang="en-US" sz="1200" b="0" i="0" u="none" strike="noStrike" kern="1200" cap="none" spc="0" normalizeH="0" baseline="0" noProof="0" dirty="0">
              <a:ln>
                <a:noFill/>
              </a:ln>
              <a:solidFill>
                <a:prstClr val="black"/>
              </a:solidFill>
              <a:effectLst/>
              <a:uLnTx/>
              <a:uFillTx/>
              <a:latin typeface="Franklin Gothic Medium"/>
              <a:ea typeface="+mn-ea"/>
              <a:cs typeface="+mn-cs"/>
            </a:endParaRPr>
          </a:p>
        </p:txBody>
      </p:sp>
      <p:sp>
        <p:nvSpPr>
          <p:cNvPr id="6" name="Chevron 5">
            <a:extLst>
              <a:ext uri="{C183D7F6-B498-43B3-948B-1728B52AA6E4}">
                <adec:decorative xmlns="" xmlns:adec="http://schemas.microsoft.com/office/drawing/2017/decorative" val="1"/>
              </a:ext>
            </a:extLst>
          </p:cNvPr>
          <p:cNvSpPr/>
          <p:nvPr/>
        </p:nvSpPr>
        <p:spPr>
          <a:xfrm>
            <a:off x="2450866" y="964008"/>
            <a:ext cx="1581150" cy="675620"/>
          </a:xfrm>
          <a:prstGeom prst="chevron">
            <a:avLst/>
          </a:prstGeom>
          <a:solidFill>
            <a:schemeClr val="accent2"/>
          </a:solidFill>
          <a:ln w="9525">
            <a:solidFill>
              <a:srgbClr val="0A3B6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Franklin Gothic Book"/>
              <a:ea typeface="+mn-ea"/>
              <a:cs typeface="+mn-cs"/>
            </a:endParaRPr>
          </a:p>
        </p:txBody>
      </p:sp>
      <p:sp>
        <p:nvSpPr>
          <p:cNvPr id="7" name="Chevron 6">
            <a:extLst>
              <a:ext uri="{C183D7F6-B498-43B3-948B-1728B52AA6E4}">
                <adec:decorative xmlns="" xmlns:adec="http://schemas.microsoft.com/office/drawing/2017/decorative" val="1"/>
              </a:ext>
            </a:extLst>
          </p:cNvPr>
          <p:cNvSpPr/>
          <p:nvPr/>
        </p:nvSpPr>
        <p:spPr>
          <a:xfrm>
            <a:off x="3837327" y="976454"/>
            <a:ext cx="1581150" cy="675620"/>
          </a:xfrm>
          <a:prstGeom prst="chevron">
            <a:avLst/>
          </a:prstGeom>
          <a:solidFill>
            <a:schemeClr val="accent2"/>
          </a:solidFill>
          <a:ln w="9525">
            <a:solidFill>
              <a:srgbClr val="0A3B6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Franklin Gothic Book"/>
              <a:ea typeface="+mn-ea"/>
              <a:cs typeface="+mn-cs"/>
            </a:endParaRPr>
          </a:p>
        </p:txBody>
      </p:sp>
      <p:sp>
        <p:nvSpPr>
          <p:cNvPr id="9" name="Chevron 8">
            <a:extLst>
              <a:ext uri="{C183D7F6-B498-43B3-948B-1728B52AA6E4}">
                <adec:decorative xmlns="" xmlns:adec="http://schemas.microsoft.com/office/drawing/2017/decorative" val="1"/>
              </a:ext>
            </a:extLst>
          </p:cNvPr>
          <p:cNvSpPr/>
          <p:nvPr/>
        </p:nvSpPr>
        <p:spPr>
          <a:xfrm>
            <a:off x="5235463" y="982902"/>
            <a:ext cx="1581150" cy="675620"/>
          </a:xfrm>
          <a:prstGeom prst="chevron">
            <a:avLst/>
          </a:prstGeom>
          <a:solidFill>
            <a:schemeClr val="accent2"/>
          </a:solidFill>
          <a:ln w="9525">
            <a:solidFill>
              <a:srgbClr val="0A3B6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Franklin Gothic Book"/>
              <a:ea typeface="+mn-ea"/>
              <a:cs typeface="+mn-cs"/>
            </a:endParaRPr>
          </a:p>
        </p:txBody>
      </p:sp>
      <p:sp>
        <p:nvSpPr>
          <p:cNvPr id="10" name="TextBox 9"/>
          <p:cNvSpPr txBox="1"/>
          <p:nvPr/>
        </p:nvSpPr>
        <p:spPr>
          <a:xfrm>
            <a:off x="2679191" y="1176266"/>
            <a:ext cx="1294860"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200" noProof="0" dirty="0">
                <a:solidFill>
                  <a:prstClr val="black"/>
                </a:solidFill>
                <a:latin typeface="Franklin Gothic Medium"/>
              </a:rPr>
              <a:t>Mar – Apr 2020</a:t>
            </a:r>
            <a:endParaRPr kumimoji="0" lang="en-US" sz="1200" b="0" i="0" u="none" strike="noStrike" kern="1200" cap="none" spc="0" normalizeH="0" baseline="0" noProof="0" dirty="0">
              <a:ln>
                <a:noFill/>
              </a:ln>
              <a:solidFill>
                <a:prstClr val="black"/>
              </a:solidFill>
              <a:effectLst/>
              <a:uLnTx/>
              <a:uFillTx/>
              <a:latin typeface="Franklin Gothic Medium"/>
              <a:ea typeface="+mn-ea"/>
              <a:cs typeface="+mn-cs"/>
            </a:endParaRPr>
          </a:p>
        </p:txBody>
      </p:sp>
      <p:sp>
        <p:nvSpPr>
          <p:cNvPr id="11" name="TextBox 10"/>
          <p:cNvSpPr txBox="1"/>
          <p:nvPr/>
        </p:nvSpPr>
        <p:spPr>
          <a:xfrm>
            <a:off x="4059146" y="1166868"/>
            <a:ext cx="1257300"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Franklin Gothic Medium"/>
                <a:ea typeface="+mn-ea"/>
                <a:cs typeface="+mn-cs"/>
              </a:rPr>
              <a:t> </a:t>
            </a:r>
            <a:r>
              <a:rPr lang="en-US" sz="1200" noProof="0" dirty="0">
                <a:solidFill>
                  <a:prstClr val="black"/>
                </a:solidFill>
                <a:latin typeface="Franklin Gothic Medium"/>
              </a:rPr>
              <a:t>April</a:t>
            </a:r>
            <a:r>
              <a:rPr lang="en-US" sz="1200" dirty="0">
                <a:solidFill>
                  <a:prstClr val="black"/>
                </a:solidFill>
                <a:latin typeface="Franklin Gothic Medium"/>
              </a:rPr>
              <a:t> 17, 2020</a:t>
            </a:r>
            <a:endParaRPr kumimoji="0" lang="en-US" sz="1200" b="0" i="0" u="none" strike="noStrike" kern="1200" cap="none" spc="0" normalizeH="0" baseline="0" noProof="0" dirty="0">
              <a:ln>
                <a:noFill/>
              </a:ln>
              <a:solidFill>
                <a:srgbClr val="000000"/>
              </a:solidFill>
              <a:effectLst/>
              <a:uLnTx/>
              <a:uFillTx/>
              <a:latin typeface="Franklin Gothic Medium"/>
              <a:ea typeface="+mn-ea"/>
              <a:cs typeface="+mn-cs"/>
            </a:endParaRPr>
          </a:p>
        </p:txBody>
      </p:sp>
      <p:sp>
        <p:nvSpPr>
          <p:cNvPr id="13" name="TextBox 12"/>
          <p:cNvSpPr txBox="1"/>
          <p:nvPr/>
        </p:nvSpPr>
        <p:spPr>
          <a:xfrm>
            <a:off x="5228808" y="1172271"/>
            <a:ext cx="1813534"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200" dirty="0">
                <a:solidFill>
                  <a:prstClr val="black"/>
                </a:solidFill>
                <a:latin typeface="Franklin Gothic Medium"/>
              </a:rPr>
              <a:t>April 21, 2020    </a:t>
            </a:r>
            <a:endParaRPr kumimoji="0" lang="en-US" sz="1200" b="0" i="0" u="none" strike="noStrike" kern="1200" cap="none" spc="0" normalizeH="0" baseline="0" noProof="0" dirty="0">
              <a:ln>
                <a:noFill/>
              </a:ln>
              <a:solidFill>
                <a:prstClr val="black"/>
              </a:solidFill>
              <a:effectLst/>
              <a:uLnTx/>
              <a:uFillTx/>
              <a:latin typeface="Franklin Gothic Medium"/>
              <a:ea typeface="+mn-ea"/>
              <a:cs typeface="+mn-cs"/>
            </a:endParaRPr>
          </a:p>
        </p:txBody>
      </p:sp>
      <p:sp>
        <p:nvSpPr>
          <p:cNvPr id="14" name="TextBox 13"/>
          <p:cNvSpPr txBox="1"/>
          <p:nvPr/>
        </p:nvSpPr>
        <p:spPr>
          <a:xfrm>
            <a:off x="1142954" y="2091049"/>
            <a:ext cx="1265651" cy="181588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Franklin Gothic Book"/>
                <a:ea typeface="+mn-ea"/>
                <a:cs typeface="Arial" panose="020B0604020202020204" pitchFamily="34" charset="0"/>
              </a:rPr>
              <a:t>College readiness spreadsheet reviewed</a:t>
            </a:r>
            <a:r>
              <a:rPr kumimoji="0" lang="en-US" sz="1400" b="0" i="0" u="none" strike="noStrike" kern="1200" cap="none" spc="0" normalizeH="0" noProof="0" dirty="0">
                <a:ln>
                  <a:noFill/>
                </a:ln>
                <a:solidFill>
                  <a:srgbClr val="000000"/>
                </a:solidFill>
                <a:effectLst/>
                <a:uLnTx/>
                <a:uFillTx/>
                <a:latin typeface="Franklin Gothic Book"/>
                <a:ea typeface="+mn-ea"/>
                <a:cs typeface="Arial" panose="020B0604020202020204" pitchFamily="34" charset="0"/>
              </a:rPr>
              <a:t> and drafted </a:t>
            </a:r>
            <a:r>
              <a:rPr kumimoji="0" lang="en-US" sz="1400" b="0" i="0" u="none" strike="noStrike" kern="1200" cap="none" spc="0" normalizeH="0" baseline="0" noProof="0" dirty="0">
                <a:ln>
                  <a:noFill/>
                </a:ln>
                <a:solidFill>
                  <a:srgbClr val="000000"/>
                </a:solidFill>
                <a:effectLst/>
                <a:uLnTx/>
                <a:uFillTx/>
                <a:latin typeface="Franklin Gothic Book"/>
                <a:ea typeface="+mn-ea"/>
                <a:cs typeface="Arial" panose="020B0604020202020204" pitchFamily="34" charset="0"/>
              </a:rPr>
              <a:t>by ctcLink PMO team and DG3-B</a:t>
            </a:r>
            <a:r>
              <a:rPr kumimoji="0" lang="en-US" sz="1400" b="0" i="0" u="none" strike="noStrike" kern="1200" cap="none" spc="0" normalizeH="0" noProof="0" dirty="0">
                <a:ln>
                  <a:noFill/>
                </a:ln>
                <a:solidFill>
                  <a:srgbClr val="000000"/>
                </a:solidFill>
                <a:effectLst/>
                <a:uLnTx/>
                <a:uFillTx/>
                <a:latin typeface="Franklin Gothic Book"/>
                <a:ea typeface="+mn-ea"/>
                <a:cs typeface="Arial" panose="020B0604020202020204" pitchFamily="34" charset="0"/>
              </a:rPr>
              <a:t> PMs</a:t>
            </a:r>
            <a:endParaRPr kumimoji="0" lang="en-US" sz="1400" b="0" i="0" u="none" strike="noStrike" kern="1200" cap="none" spc="0" normalizeH="0" baseline="0" noProof="0" dirty="0">
              <a:ln>
                <a:noFill/>
              </a:ln>
              <a:solidFill>
                <a:srgbClr val="000000"/>
              </a:solidFill>
              <a:effectLst/>
              <a:uLnTx/>
              <a:uFillTx/>
              <a:latin typeface="Franklin Gothic Book"/>
              <a:ea typeface="+mn-ea"/>
              <a:cs typeface="Arial" panose="020B0604020202020204" pitchFamily="34" charset="0"/>
            </a:endParaRPr>
          </a:p>
        </p:txBody>
      </p:sp>
      <p:sp>
        <p:nvSpPr>
          <p:cNvPr id="15" name="TextBox 14"/>
          <p:cNvSpPr txBox="1"/>
          <p:nvPr/>
        </p:nvSpPr>
        <p:spPr>
          <a:xfrm>
            <a:off x="2382207" y="2117525"/>
            <a:ext cx="1771388" cy="95410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Franklin Gothic Book"/>
                <a:ea typeface="+mn-ea"/>
                <a:cs typeface="Arial" panose="020B0604020202020204" pitchFamily="34" charset="0"/>
              </a:rPr>
              <a:t>Weekly check-ins</a:t>
            </a:r>
            <a:r>
              <a:rPr kumimoji="0" lang="en-US" sz="1400" b="0" i="0" u="none" strike="noStrike" kern="1200" cap="none" spc="0" normalizeH="0" noProof="0" dirty="0">
                <a:ln>
                  <a:noFill/>
                </a:ln>
                <a:solidFill>
                  <a:prstClr val="black"/>
                </a:solidFill>
                <a:effectLst/>
                <a:uLnTx/>
                <a:uFillTx/>
                <a:latin typeface="Franklin Gothic Book"/>
                <a:ea typeface="+mn-ea"/>
                <a:cs typeface="Arial" panose="020B0604020202020204" pitchFamily="34" charset="0"/>
              </a:rPr>
              <a:t> and discussion with</a:t>
            </a:r>
            <a:r>
              <a:rPr kumimoji="0" lang="en-US" sz="1400" b="0" i="0" u="none" strike="noStrike" kern="1200" cap="none" spc="0" normalizeH="0" baseline="0" noProof="0" dirty="0">
                <a:ln>
                  <a:noFill/>
                </a:ln>
                <a:solidFill>
                  <a:prstClr val="black"/>
                </a:solidFill>
                <a:effectLst/>
                <a:uLnTx/>
                <a:uFillTx/>
                <a:latin typeface="Franklin Gothic Book"/>
                <a:ea typeface="+mn-ea"/>
                <a:cs typeface="Arial" panose="020B0604020202020204" pitchFamily="34" charset="0"/>
              </a:rPr>
              <a:t> ctcLink</a:t>
            </a:r>
            <a:r>
              <a:rPr kumimoji="0" lang="en-US" sz="1400" b="0" i="0" u="none" strike="noStrike" kern="1200" cap="none" spc="0" normalizeH="0" noProof="0" dirty="0">
                <a:ln>
                  <a:noFill/>
                </a:ln>
                <a:solidFill>
                  <a:prstClr val="black"/>
                </a:solidFill>
                <a:effectLst/>
                <a:uLnTx/>
                <a:uFillTx/>
                <a:latin typeface="Franklin Gothic Book"/>
                <a:ea typeface="+mn-ea"/>
                <a:cs typeface="Arial" panose="020B0604020202020204" pitchFamily="34" charset="0"/>
              </a:rPr>
              <a:t> PMO team and DG3PMs</a:t>
            </a:r>
            <a:endParaRPr kumimoji="0" lang="en-US" sz="1400" b="0" i="0" u="none" strike="noStrike" kern="1200" cap="none" spc="0" normalizeH="0" baseline="0" noProof="0" dirty="0">
              <a:ln>
                <a:noFill/>
              </a:ln>
              <a:solidFill>
                <a:prstClr val="black"/>
              </a:solidFill>
              <a:effectLst/>
              <a:uLnTx/>
              <a:uFillTx/>
              <a:latin typeface="Franklin Gothic Book"/>
              <a:ea typeface="+mn-ea"/>
              <a:cs typeface="Arial" panose="020B0604020202020204" pitchFamily="34" charset="0"/>
            </a:endParaRPr>
          </a:p>
        </p:txBody>
      </p:sp>
      <p:sp>
        <p:nvSpPr>
          <p:cNvPr id="16" name="TextBox 15"/>
          <p:cNvSpPr txBox="1"/>
          <p:nvPr/>
        </p:nvSpPr>
        <p:spPr>
          <a:xfrm>
            <a:off x="4050794" y="2122751"/>
            <a:ext cx="1345639" cy="203132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Franklin Gothic Book"/>
                <a:cs typeface="Arial" panose="020B0604020202020204" pitchFamily="34" charset="0"/>
              </a:rPr>
              <a:t>Readiness documents due from DG3-B colleges, ctcLink Project team and SBCTC Support/Org teams</a:t>
            </a:r>
            <a:endParaRPr kumimoji="0" lang="en-US" sz="1400" b="0" i="0" u="none" strike="noStrike" kern="1200" cap="none" spc="0" normalizeH="0" baseline="0" noProof="0" dirty="0">
              <a:ln>
                <a:noFill/>
              </a:ln>
              <a:solidFill>
                <a:srgbClr val="000000"/>
              </a:solidFill>
              <a:effectLst/>
              <a:uLnTx/>
              <a:uFillTx/>
              <a:latin typeface="Franklin Gothic Book"/>
              <a:ea typeface="+mn-ea"/>
              <a:cs typeface="Arial" panose="020B0604020202020204" pitchFamily="34" charset="0"/>
            </a:endParaRPr>
          </a:p>
        </p:txBody>
      </p:sp>
      <p:sp>
        <p:nvSpPr>
          <p:cNvPr id="18" name="TextBox 17"/>
          <p:cNvSpPr txBox="1"/>
          <p:nvPr/>
        </p:nvSpPr>
        <p:spPr>
          <a:xfrm>
            <a:off x="5325233" y="2107675"/>
            <a:ext cx="1312570" cy="116955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Franklin Gothic Book"/>
                <a:ea typeface="+mn-ea"/>
                <a:cs typeface="Arial" panose="020B0604020202020204" pitchFamily="34" charset="0"/>
              </a:rPr>
              <a:t>ctcLink Steering Committee review, discussion</a:t>
            </a:r>
            <a:r>
              <a:rPr kumimoji="0" lang="en-US" sz="1400" b="0" i="0" u="none" strike="noStrike" kern="1200" cap="none" spc="0" normalizeH="0" noProof="0" dirty="0">
                <a:ln>
                  <a:noFill/>
                </a:ln>
                <a:solidFill>
                  <a:prstClr val="black"/>
                </a:solidFill>
                <a:effectLst/>
                <a:uLnTx/>
                <a:uFillTx/>
                <a:latin typeface="Franklin Gothic Book"/>
                <a:ea typeface="+mn-ea"/>
                <a:cs typeface="Arial" panose="020B0604020202020204" pitchFamily="34" charset="0"/>
              </a:rPr>
              <a:t> </a:t>
            </a:r>
            <a:endParaRPr kumimoji="0" lang="en-US" sz="1400" b="0" i="0" u="none" strike="noStrike" kern="1200" cap="none" spc="0" normalizeH="0" baseline="0" noProof="0" dirty="0">
              <a:ln>
                <a:noFill/>
              </a:ln>
              <a:solidFill>
                <a:prstClr val="black"/>
              </a:solidFill>
              <a:effectLst/>
              <a:uLnTx/>
              <a:uFillTx/>
              <a:latin typeface="Franklin Gothic Book"/>
              <a:ea typeface="+mn-ea"/>
              <a:cs typeface="Arial" panose="020B0604020202020204" pitchFamily="34" charset="0"/>
            </a:endParaRPr>
          </a:p>
        </p:txBody>
      </p:sp>
      <p:sp>
        <p:nvSpPr>
          <p:cNvPr id="24" name="TextBox 23"/>
          <p:cNvSpPr txBox="1"/>
          <p:nvPr/>
        </p:nvSpPr>
        <p:spPr>
          <a:xfrm>
            <a:off x="6694784" y="2104414"/>
            <a:ext cx="1265651"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noProof="0" dirty="0">
                <a:solidFill>
                  <a:prstClr val="black"/>
                </a:solidFill>
                <a:latin typeface="Franklin Gothic Book"/>
                <a:cs typeface="Arial" panose="020B0604020202020204" pitchFamily="34" charset="0"/>
              </a:rPr>
              <a:t>DG3-B </a:t>
            </a:r>
            <a:br>
              <a:rPr lang="en-US" sz="1400" noProof="0" dirty="0">
                <a:solidFill>
                  <a:prstClr val="black"/>
                </a:solidFill>
                <a:latin typeface="Franklin Gothic Book"/>
                <a:cs typeface="Arial" panose="020B0604020202020204" pitchFamily="34" charset="0"/>
              </a:rPr>
            </a:br>
            <a:r>
              <a:rPr lang="en-US" sz="1400" noProof="0" dirty="0">
                <a:solidFill>
                  <a:prstClr val="black"/>
                </a:solidFill>
                <a:latin typeface="Franklin Gothic Book"/>
                <a:cs typeface="Arial" panose="020B0604020202020204" pitchFamily="34" charset="0"/>
              </a:rPr>
              <a:t>Go-Live Date </a:t>
            </a:r>
            <a:endParaRPr kumimoji="0" lang="en-US" sz="1400" b="0" i="0" u="none" strike="noStrike" kern="1200" cap="none" spc="0" normalizeH="0" baseline="0" noProof="0" dirty="0">
              <a:ln>
                <a:noFill/>
              </a:ln>
              <a:solidFill>
                <a:prstClr val="black"/>
              </a:solidFill>
              <a:effectLst/>
              <a:uLnTx/>
              <a:uFillTx/>
              <a:latin typeface="Franklin Gothic Book"/>
              <a:ea typeface="+mn-ea"/>
              <a:cs typeface="Arial" panose="020B0604020202020204" pitchFamily="34" charset="0"/>
            </a:endParaRPr>
          </a:p>
        </p:txBody>
      </p:sp>
      <p:sp>
        <p:nvSpPr>
          <p:cNvPr id="32" name="Chevron 31">
            <a:extLst>
              <a:ext uri="{C183D7F6-B498-43B3-948B-1728B52AA6E4}">
                <adec:decorative xmlns="" xmlns:adec="http://schemas.microsoft.com/office/drawing/2017/decorative" val="1"/>
              </a:ext>
            </a:extLst>
          </p:cNvPr>
          <p:cNvSpPr/>
          <p:nvPr/>
        </p:nvSpPr>
        <p:spPr>
          <a:xfrm>
            <a:off x="6638466" y="987820"/>
            <a:ext cx="1581150" cy="675620"/>
          </a:xfrm>
          <a:prstGeom prst="chevron">
            <a:avLst/>
          </a:prstGeom>
          <a:solidFill>
            <a:srgbClr val="5CD48D"/>
          </a:solidFill>
          <a:ln w="9525">
            <a:solidFill>
              <a:srgbClr val="0A3B6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Franklin Gothic Book"/>
              <a:ea typeface="+mn-ea"/>
              <a:cs typeface="+mn-cs"/>
            </a:endParaRPr>
          </a:p>
        </p:txBody>
      </p:sp>
      <p:sp>
        <p:nvSpPr>
          <p:cNvPr id="33" name="TextBox 32"/>
          <p:cNvSpPr txBox="1"/>
          <p:nvPr/>
        </p:nvSpPr>
        <p:spPr>
          <a:xfrm>
            <a:off x="6806619" y="1159994"/>
            <a:ext cx="1398136"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200" noProof="0" dirty="0">
                <a:solidFill>
                  <a:prstClr val="black"/>
                </a:solidFill>
                <a:latin typeface="Franklin Gothic Medium"/>
              </a:rPr>
              <a:t>May 11</a:t>
            </a:r>
            <a:r>
              <a:rPr kumimoji="0" lang="en-US" sz="1200" b="0" i="0" u="none" strike="noStrike" kern="1200" cap="none" spc="0" normalizeH="0" noProof="0" dirty="0">
                <a:ln>
                  <a:noFill/>
                </a:ln>
                <a:solidFill>
                  <a:prstClr val="black"/>
                </a:solidFill>
                <a:effectLst/>
                <a:uLnTx/>
                <a:uFillTx/>
                <a:latin typeface="Franklin Gothic Medium"/>
                <a:ea typeface="+mn-ea"/>
                <a:cs typeface="+mn-cs"/>
              </a:rPr>
              <a:t>, 2020</a:t>
            </a:r>
            <a:endParaRPr kumimoji="0" lang="en-US" sz="1200" b="0" i="0" u="none" strike="noStrike" kern="1200" cap="none" spc="0" normalizeH="0" baseline="0" noProof="0" dirty="0">
              <a:ln>
                <a:noFill/>
              </a:ln>
              <a:solidFill>
                <a:prstClr val="black"/>
              </a:solidFill>
              <a:effectLst/>
              <a:uLnTx/>
              <a:uFillTx/>
              <a:latin typeface="Franklin Gothic Medium"/>
              <a:ea typeface="+mn-ea"/>
              <a:cs typeface="+mn-cs"/>
            </a:endParaRPr>
          </a:p>
        </p:txBody>
      </p:sp>
      <p:sp>
        <p:nvSpPr>
          <p:cNvPr id="35" name="Arrow: Up 34">
            <a:extLst>
              <a:ext uri="{FF2B5EF4-FFF2-40B4-BE49-F238E27FC236}">
                <a16:creationId xmlns:a16="http://schemas.microsoft.com/office/drawing/2014/main" id="{F781C05C-0D00-4699-868D-C6429DE0C713}"/>
              </a:ext>
              <a:ext uri="{C183D7F6-B498-43B3-948B-1728B52AA6E4}">
                <adec:decorative xmlns="" xmlns:adec="http://schemas.microsoft.com/office/drawing/2017/decorative" val="1"/>
              </a:ext>
            </a:extLst>
          </p:cNvPr>
          <p:cNvSpPr/>
          <p:nvPr/>
        </p:nvSpPr>
        <p:spPr>
          <a:xfrm flipV="1">
            <a:off x="1793273" y="1733072"/>
            <a:ext cx="67044" cy="391843"/>
          </a:xfrm>
          <a:prstGeom prst="upArrow">
            <a:avLst/>
          </a:prstGeom>
          <a:solidFill>
            <a:schemeClr val="tx1"/>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a:ea typeface="+mn-ea"/>
              <a:cs typeface="+mn-cs"/>
            </a:endParaRPr>
          </a:p>
        </p:txBody>
      </p:sp>
      <p:cxnSp>
        <p:nvCxnSpPr>
          <p:cNvPr id="42" name="Straight Connector 41">
            <a:extLst>
              <a:ext uri="{FF2B5EF4-FFF2-40B4-BE49-F238E27FC236}">
                <a16:creationId xmlns:a16="http://schemas.microsoft.com/office/drawing/2014/main" id="{91357DA5-D634-4575-9A93-98B77535370C}"/>
              </a:ext>
              <a:ext uri="{C183D7F6-B498-43B3-948B-1728B52AA6E4}">
                <adec:decorative xmlns="" xmlns:adec="http://schemas.microsoft.com/office/drawing/2017/decorative" val="1"/>
              </a:ext>
            </a:extLst>
          </p:cNvPr>
          <p:cNvCxnSpPr>
            <a:cxnSpLocks/>
          </p:cNvCxnSpPr>
          <p:nvPr/>
        </p:nvCxnSpPr>
        <p:spPr>
          <a:xfrm>
            <a:off x="2380529" y="2140329"/>
            <a:ext cx="0" cy="1383339"/>
          </a:xfrm>
          <a:prstGeom prst="line">
            <a:avLst/>
          </a:prstGeom>
        </p:spPr>
        <p:style>
          <a:lnRef idx="1">
            <a:schemeClr val="accent6"/>
          </a:lnRef>
          <a:fillRef idx="0">
            <a:schemeClr val="accent6"/>
          </a:fillRef>
          <a:effectRef idx="0">
            <a:schemeClr val="accent6"/>
          </a:effectRef>
          <a:fontRef idx="minor">
            <a:schemeClr val="tx1"/>
          </a:fontRef>
        </p:style>
      </p:cxnSp>
      <p:cxnSp>
        <p:nvCxnSpPr>
          <p:cNvPr id="47" name="Straight Connector 46">
            <a:extLst>
              <a:ext uri="{FF2B5EF4-FFF2-40B4-BE49-F238E27FC236}">
                <a16:creationId xmlns:a16="http://schemas.microsoft.com/office/drawing/2014/main" id="{20D684C6-9438-48D0-91B9-E5890873CA16}"/>
              </a:ext>
              <a:ext uri="{C183D7F6-B498-43B3-948B-1728B52AA6E4}">
                <adec:decorative xmlns="" xmlns:adec="http://schemas.microsoft.com/office/drawing/2017/decorative" val="1"/>
              </a:ext>
            </a:extLst>
          </p:cNvPr>
          <p:cNvCxnSpPr>
            <a:cxnSpLocks/>
          </p:cNvCxnSpPr>
          <p:nvPr/>
        </p:nvCxnSpPr>
        <p:spPr>
          <a:xfrm>
            <a:off x="4098204" y="2140328"/>
            <a:ext cx="0" cy="1383339"/>
          </a:xfrm>
          <a:prstGeom prst="line">
            <a:avLst/>
          </a:prstGeom>
        </p:spPr>
        <p:style>
          <a:lnRef idx="1">
            <a:schemeClr val="accent6"/>
          </a:lnRef>
          <a:fillRef idx="0">
            <a:schemeClr val="accent6"/>
          </a:fillRef>
          <a:effectRef idx="0">
            <a:schemeClr val="accent6"/>
          </a:effectRef>
          <a:fontRef idx="minor">
            <a:schemeClr val="tx1"/>
          </a:fontRef>
        </p:style>
      </p:cxnSp>
      <p:cxnSp>
        <p:nvCxnSpPr>
          <p:cNvPr id="48" name="Straight Connector 47">
            <a:extLst>
              <a:ext uri="{FF2B5EF4-FFF2-40B4-BE49-F238E27FC236}">
                <a16:creationId xmlns:a16="http://schemas.microsoft.com/office/drawing/2014/main" id="{B88807AA-8080-43DB-B549-4BAB6287197C}"/>
              </a:ext>
              <a:ext uri="{C183D7F6-B498-43B3-948B-1728B52AA6E4}">
                <adec:decorative xmlns="" xmlns:adec="http://schemas.microsoft.com/office/drawing/2017/decorative" val="1"/>
              </a:ext>
            </a:extLst>
          </p:cNvPr>
          <p:cNvCxnSpPr>
            <a:cxnSpLocks/>
          </p:cNvCxnSpPr>
          <p:nvPr/>
        </p:nvCxnSpPr>
        <p:spPr>
          <a:xfrm>
            <a:off x="5326929" y="2138326"/>
            <a:ext cx="0" cy="1383339"/>
          </a:xfrm>
          <a:prstGeom prst="line">
            <a:avLst/>
          </a:prstGeom>
        </p:spPr>
        <p:style>
          <a:lnRef idx="1">
            <a:schemeClr val="accent6"/>
          </a:lnRef>
          <a:fillRef idx="0">
            <a:schemeClr val="accent6"/>
          </a:fillRef>
          <a:effectRef idx="0">
            <a:schemeClr val="accent6"/>
          </a:effectRef>
          <a:fontRef idx="minor">
            <a:schemeClr val="tx1"/>
          </a:fontRef>
        </p:style>
      </p:cxnSp>
      <p:sp>
        <p:nvSpPr>
          <p:cNvPr id="52" name="Arrow: Up 51">
            <a:extLst>
              <a:ext uri="{FF2B5EF4-FFF2-40B4-BE49-F238E27FC236}">
                <a16:creationId xmlns:a16="http://schemas.microsoft.com/office/drawing/2014/main" id="{133303A0-8B5B-430D-A06F-584A2CA1074D}"/>
              </a:ext>
              <a:ext uri="{C183D7F6-B498-43B3-948B-1728B52AA6E4}">
                <adec:decorative xmlns="" xmlns:adec="http://schemas.microsoft.com/office/drawing/2017/decorative" val="1"/>
              </a:ext>
            </a:extLst>
          </p:cNvPr>
          <p:cNvSpPr/>
          <p:nvPr/>
        </p:nvSpPr>
        <p:spPr>
          <a:xfrm flipV="1">
            <a:off x="3040681" y="1735060"/>
            <a:ext cx="67044" cy="391843"/>
          </a:xfrm>
          <a:prstGeom prst="upArrow">
            <a:avLst/>
          </a:prstGeom>
          <a:solidFill>
            <a:schemeClr val="tx1"/>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a:ea typeface="+mn-ea"/>
              <a:cs typeface="+mn-cs"/>
            </a:endParaRPr>
          </a:p>
        </p:txBody>
      </p:sp>
      <p:sp>
        <p:nvSpPr>
          <p:cNvPr id="53" name="Arrow: Up 52">
            <a:extLst>
              <a:ext uri="{FF2B5EF4-FFF2-40B4-BE49-F238E27FC236}">
                <a16:creationId xmlns:a16="http://schemas.microsoft.com/office/drawing/2014/main" id="{F6B1861F-FD21-4C65-87BF-D78AA4348F9B}"/>
              </a:ext>
              <a:ext uri="{C183D7F6-B498-43B3-948B-1728B52AA6E4}">
                <adec:decorative xmlns="" xmlns:adec="http://schemas.microsoft.com/office/drawing/2017/decorative" val="1"/>
              </a:ext>
            </a:extLst>
          </p:cNvPr>
          <p:cNvSpPr/>
          <p:nvPr/>
        </p:nvSpPr>
        <p:spPr>
          <a:xfrm flipV="1">
            <a:off x="4579519" y="1725837"/>
            <a:ext cx="67044" cy="391843"/>
          </a:xfrm>
          <a:prstGeom prst="upArrow">
            <a:avLst/>
          </a:prstGeom>
          <a:solidFill>
            <a:schemeClr val="tx1"/>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a:ea typeface="+mn-ea"/>
              <a:cs typeface="+mn-cs"/>
            </a:endParaRPr>
          </a:p>
        </p:txBody>
      </p:sp>
      <p:sp>
        <p:nvSpPr>
          <p:cNvPr id="55" name="Arrow: Up 54">
            <a:extLst>
              <a:ext uri="{FF2B5EF4-FFF2-40B4-BE49-F238E27FC236}">
                <a16:creationId xmlns:a16="http://schemas.microsoft.com/office/drawing/2014/main" id="{85934C20-C189-4FDD-8553-64688F1BC7FE}"/>
              </a:ext>
              <a:ext uri="{C183D7F6-B498-43B3-948B-1728B52AA6E4}">
                <adec:decorative xmlns="" xmlns:adec="http://schemas.microsoft.com/office/drawing/2017/decorative" val="1"/>
              </a:ext>
            </a:extLst>
          </p:cNvPr>
          <p:cNvSpPr/>
          <p:nvPr/>
        </p:nvSpPr>
        <p:spPr>
          <a:xfrm flipV="1">
            <a:off x="5981518" y="1725235"/>
            <a:ext cx="67044" cy="391843"/>
          </a:xfrm>
          <a:prstGeom prst="upArrow">
            <a:avLst/>
          </a:prstGeom>
          <a:solidFill>
            <a:schemeClr val="tx1"/>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a:ea typeface="+mn-ea"/>
              <a:cs typeface="+mn-cs"/>
            </a:endParaRPr>
          </a:p>
        </p:txBody>
      </p:sp>
      <p:sp>
        <p:nvSpPr>
          <p:cNvPr id="56" name="Arrow: Up 55">
            <a:extLst>
              <a:ext uri="{FF2B5EF4-FFF2-40B4-BE49-F238E27FC236}">
                <a16:creationId xmlns:a16="http://schemas.microsoft.com/office/drawing/2014/main" id="{82DF6B07-9C5D-4A4B-8E08-7D630EA99C46}"/>
              </a:ext>
              <a:ext uri="{C183D7F6-B498-43B3-948B-1728B52AA6E4}">
                <adec:decorative xmlns="" xmlns:adec="http://schemas.microsoft.com/office/drawing/2017/decorative" val="1"/>
              </a:ext>
            </a:extLst>
          </p:cNvPr>
          <p:cNvSpPr/>
          <p:nvPr/>
        </p:nvSpPr>
        <p:spPr>
          <a:xfrm flipV="1">
            <a:off x="7260566" y="1721298"/>
            <a:ext cx="67044" cy="391843"/>
          </a:xfrm>
          <a:prstGeom prst="upArrow">
            <a:avLst/>
          </a:prstGeom>
          <a:solidFill>
            <a:schemeClr val="tx1"/>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a:ea typeface="+mn-ea"/>
              <a:cs typeface="+mn-cs"/>
            </a:endParaRPr>
          </a:p>
        </p:txBody>
      </p:sp>
      <p:cxnSp>
        <p:nvCxnSpPr>
          <p:cNvPr id="59" name="Straight Connector 58">
            <a:extLst>
              <a:ext uri="{FF2B5EF4-FFF2-40B4-BE49-F238E27FC236}">
                <a16:creationId xmlns:a16="http://schemas.microsoft.com/office/drawing/2014/main" id="{AB312F34-97BB-4443-8001-AC2A0060F6BA}"/>
              </a:ext>
              <a:ext uri="{C183D7F6-B498-43B3-948B-1728B52AA6E4}">
                <adec:decorative xmlns="" xmlns:adec="http://schemas.microsoft.com/office/drawing/2017/decorative" val="1"/>
              </a:ext>
            </a:extLst>
          </p:cNvPr>
          <p:cNvCxnSpPr>
            <a:cxnSpLocks/>
          </p:cNvCxnSpPr>
          <p:nvPr/>
        </p:nvCxnSpPr>
        <p:spPr>
          <a:xfrm flipV="1">
            <a:off x="404634" y="4202338"/>
            <a:ext cx="8416814" cy="23527"/>
          </a:xfrm>
          <a:prstGeom prst="line">
            <a:avLst/>
          </a:prstGeom>
        </p:spPr>
        <p:style>
          <a:lnRef idx="1">
            <a:schemeClr val="accent6"/>
          </a:lnRef>
          <a:fillRef idx="0">
            <a:schemeClr val="accent6"/>
          </a:fillRef>
          <a:effectRef idx="0">
            <a:schemeClr val="accent6"/>
          </a:effectRef>
          <a:fontRef idx="minor">
            <a:schemeClr val="tx1"/>
          </a:fontRef>
        </p:style>
      </p:cxnSp>
      <p:sp>
        <p:nvSpPr>
          <p:cNvPr id="12" name="Slide Number Placeholder 11">
            <a:extLst>
              <a:ext uri="{FF2B5EF4-FFF2-40B4-BE49-F238E27FC236}">
                <a16:creationId xmlns:a16="http://schemas.microsoft.com/office/drawing/2014/main" id="{27382CCB-65FE-40B4-8E2A-673D38012BD0}"/>
              </a:ext>
            </a:extLst>
          </p:cNvPr>
          <p:cNvSpPr>
            <a:spLocks noGrp="1"/>
          </p:cNvSpPr>
          <p:nvPr>
            <p:ph type="sldNum" sz="quarter" idx="12"/>
          </p:nvPr>
        </p:nvSpPr>
        <p:spPr/>
        <p:txBody>
          <a:bodyPr/>
          <a:lstStyle/>
          <a:p>
            <a:pPr>
              <a:defRPr/>
            </a:pPr>
            <a:r>
              <a:rPr lang="en-US" altLang="en-US" dirty="0"/>
              <a:t> </a:t>
            </a:r>
            <a:fld id="{8FE0DD59-4F64-4FB2-AC86-5D7C2F153175}" type="slidenum">
              <a:rPr lang="en-US" altLang="en-US" smtClean="0"/>
              <a:pPr>
                <a:defRPr/>
              </a:pPr>
              <a:t>3</a:t>
            </a:fld>
            <a:r>
              <a:rPr lang="en-US" altLang="en-US" dirty="0"/>
              <a:t> </a:t>
            </a:r>
          </a:p>
        </p:txBody>
      </p:sp>
      <p:cxnSp>
        <p:nvCxnSpPr>
          <p:cNvPr id="29" name="Straight Connector 28">
            <a:extLst>
              <a:ext uri="{FF2B5EF4-FFF2-40B4-BE49-F238E27FC236}">
                <a16:creationId xmlns:a16="http://schemas.microsoft.com/office/drawing/2014/main" id="{616482C5-327F-4BAD-B3E3-0549A8F26E08}"/>
              </a:ext>
              <a:ext uri="{C183D7F6-B498-43B3-948B-1728B52AA6E4}">
                <adec:decorative xmlns="" xmlns:adec="http://schemas.microsoft.com/office/drawing/2017/decorative" val="1"/>
              </a:ext>
            </a:extLst>
          </p:cNvPr>
          <p:cNvCxnSpPr>
            <a:cxnSpLocks/>
          </p:cNvCxnSpPr>
          <p:nvPr/>
        </p:nvCxnSpPr>
        <p:spPr>
          <a:xfrm>
            <a:off x="6659383" y="2138326"/>
            <a:ext cx="0" cy="1383339"/>
          </a:xfrm>
          <a:prstGeom prst="line">
            <a:avLst/>
          </a:prstGeom>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1837438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982" y="1860758"/>
            <a:ext cx="8873834" cy="628573"/>
          </a:xfrm>
        </p:spPr>
        <p:txBody>
          <a:bodyPr/>
          <a:lstStyle/>
          <a:p>
            <a:pPr algn="ctr"/>
            <a:r>
              <a:rPr lang="en-US" sz="3200" dirty="0"/>
              <a:t>Dg3-b (Cascadia, peninsula &amp; Pierce)</a:t>
            </a:r>
            <a:br>
              <a:rPr lang="en-US" sz="3200"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t>
            </a:r>
          </a:p>
        </p:txBody>
      </p:sp>
      <p:sp>
        <p:nvSpPr>
          <p:cNvPr id="3" name="Text Placeholder 2"/>
          <p:cNvSpPr>
            <a:spLocks noGrp="1"/>
          </p:cNvSpPr>
          <p:nvPr>
            <p:ph idx="1"/>
          </p:nvPr>
        </p:nvSpPr>
        <p:spPr>
          <a:xfrm>
            <a:off x="536860" y="2726880"/>
            <a:ext cx="7670970" cy="3757046"/>
          </a:xfrm>
        </p:spPr>
        <p:txBody>
          <a:bodyPr/>
          <a:lstStyle/>
          <a:p>
            <a:pPr marL="342900" indent="-342900">
              <a:buFont typeface="Arial" panose="020B0604020202020204" pitchFamily="34" charset="0"/>
              <a:buChar char="•"/>
            </a:pPr>
            <a:r>
              <a:rPr lang="en-US" sz="3200" dirty="0"/>
              <a:t>Updated College Readiness Assessments </a:t>
            </a:r>
          </a:p>
          <a:p>
            <a:pPr marL="342900" indent="-342900">
              <a:buFont typeface="Arial" panose="020B0604020202020204" pitchFamily="34" charset="0"/>
              <a:buChar char="•"/>
            </a:pPr>
            <a:r>
              <a:rPr lang="en-US" sz="3200" dirty="0"/>
              <a:t>Steering Committee Decision &amp; Approval of </a:t>
            </a:r>
            <a:r>
              <a:rPr lang="en-US" sz="3200" dirty="0">
                <a:solidFill>
                  <a:srgbClr val="002060"/>
                </a:solidFill>
              </a:rPr>
              <a:t>May 11, 2020 Go-Live Date</a:t>
            </a:r>
          </a:p>
        </p:txBody>
      </p:sp>
      <p:sp>
        <p:nvSpPr>
          <p:cNvPr id="5" name="Slide Number Placeholder 4">
            <a:extLst>
              <a:ext uri="{FF2B5EF4-FFF2-40B4-BE49-F238E27FC236}">
                <a16:creationId xmlns:a16="http://schemas.microsoft.com/office/drawing/2014/main" id="{F51366F6-F2EC-4A9B-9898-7B2FF54D0A27}"/>
              </a:ext>
            </a:extLst>
          </p:cNvPr>
          <p:cNvSpPr>
            <a:spLocks noGrp="1"/>
          </p:cNvSpPr>
          <p:nvPr>
            <p:ph type="sldNum" sz="quarter" idx="12"/>
          </p:nvPr>
        </p:nvSpPr>
        <p:spPr/>
        <p:txBody>
          <a:bodyPr/>
          <a:lstStyle/>
          <a:p>
            <a:pPr>
              <a:defRPr/>
            </a:pPr>
            <a:fld id="{A0548EF2-EA9B-4634-B53D-DC4EC5D1B8C0}" type="slidenum">
              <a:rPr lang="en-US" altLang="en-US" smtClean="0"/>
              <a:pPr>
                <a:defRPr/>
              </a:pPr>
              <a:t>4</a:t>
            </a:fld>
            <a:endParaRPr lang="en-US" altLang="en-US" dirty="0"/>
          </a:p>
        </p:txBody>
      </p:sp>
    </p:spTree>
    <p:extLst>
      <p:ext uri="{BB962C8B-B14F-4D97-AF65-F5344CB8AC3E}">
        <p14:creationId xmlns:p14="http://schemas.microsoft.com/office/powerpoint/2010/main" val="20522950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0914" y="155946"/>
            <a:ext cx="8452920" cy="512808"/>
          </a:xfrm>
        </p:spPr>
        <p:txBody>
          <a:bodyPr/>
          <a:lstStyle/>
          <a:p>
            <a:pPr algn="ctr"/>
            <a:r>
              <a:rPr lang="en-US" dirty="0"/>
              <a:t>CURRENT COLLEGE READINESS STATUS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673703523"/>
              </p:ext>
            </p:extLst>
          </p:nvPr>
        </p:nvGraphicFramePr>
        <p:xfrm>
          <a:off x="344242" y="706402"/>
          <a:ext cx="8529592" cy="5107357"/>
        </p:xfrm>
        <a:graphic>
          <a:graphicData uri="http://schemas.openxmlformats.org/drawingml/2006/table">
            <a:tbl>
              <a:tblPr firstRow="1" firstCol="1"/>
              <a:tblGrid>
                <a:gridCol w="111205">
                  <a:extLst>
                    <a:ext uri="{9D8B030D-6E8A-4147-A177-3AD203B41FA5}">
                      <a16:colId xmlns:a16="http://schemas.microsoft.com/office/drawing/2014/main" val="3690055948"/>
                    </a:ext>
                  </a:extLst>
                </a:gridCol>
                <a:gridCol w="2083358">
                  <a:extLst>
                    <a:ext uri="{9D8B030D-6E8A-4147-A177-3AD203B41FA5}">
                      <a16:colId xmlns:a16="http://schemas.microsoft.com/office/drawing/2014/main" val="140264745"/>
                    </a:ext>
                  </a:extLst>
                </a:gridCol>
                <a:gridCol w="989701">
                  <a:extLst>
                    <a:ext uri="{9D8B030D-6E8A-4147-A177-3AD203B41FA5}">
                      <a16:colId xmlns:a16="http://schemas.microsoft.com/office/drawing/2014/main" val="25539436"/>
                    </a:ext>
                  </a:extLst>
                </a:gridCol>
                <a:gridCol w="860612">
                  <a:extLst>
                    <a:ext uri="{9D8B030D-6E8A-4147-A177-3AD203B41FA5}">
                      <a16:colId xmlns:a16="http://schemas.microsoft.com/office/drawing/2014/main" val="2211585601"/>
                    </a:ext>
                  </a:extLst>
                </a:gridCol>
                <a:gridCol w="839097">
                  <a:extLst>
                    <a:ext uri="{9D8B030D-6E8A-4147-A177-3AD203B41FA5}">
                      <a16:colId xmlns:a16="http://schemas.microsoft.com/office/drawing/2014/main" val="4139796879"/>
                    </a:ext>
                  </a:extLst>
                </a:gridCol>
                <a:gridCol w="785310">
                  <a:extLst>
                    <a:ext uri="{9D8B030D-6E8A-4147-A177-3AD203B41FA5}">
                      <a16:colId xmlns:a16="http://schemas.microsoft.com/office/drawing/2014/main" val="3837093397"/>
                    </a:ext>
                  </a:extLst>
                </a:gridCol>
                <a:gridCol w="989703">
                  <a:extLst>
                    <a:ext uri="{9D8B030D-6E8A-4147-A177-3AD203B41FA5}">
                      <a16:colId xmlns:a16="http://schemas.microsoft.com/office/drawing/2014/main" val="331462644"/>
                    </a:ext>
                  </a:extLst>
                </a:gridCol>
                <a:gridCol w="925158">
                  <a:extLst>
                    <a:ext uri="{9D8B030D-6E8A-4147-A177-3AD203B41FA5}">
                      <a16:colId xmlns:a16="http://schemas.microsoft.com/office/drawing/2014/main" val="1427878524"/>
                    </a:ext>
                  </a:extLst>
                </a:gridCol>
                <a:gridCol w="945448">
                  <a:extLst>
                    <a:ext uri="{9D8B030D-6E8A-4147-A177-3AD203B41FA5}">
                      <a16:colId xmlns:a16="http://schemas.microsoft.com/office/drawing/2014/main" val="3375155657"/>
                    </a:ext>
                  </a:extLst>
                </a:gridCol>
              </a:tblGrid>
              <a:tr h="1011072">
                <a:tc>
                  <a:txBody>
                    <a:bodyPr/>
                    <a:lstStyle/>
                    <a:p>
                      <a:pPr rtl="0" fontAlgn="b"/>
                      <a:endParaRPr lang="en-US" sz="1000" b="0" dirty="0">
                        <a:effectLst/>
                        <a:latin typeface="+mj-lt"/>
                      </a:endParaRPr>
                    </a:p>
                  </a:txBody>
                  <a:tcPr marL="13068" marR="13068" marT="8712" marB="8712" anchor="b">
                    <a:lnL>
                      <a:noFill/>
                    </a:lnL>
                    <a:lnR w="12700" cap="flat" cmpd="sng" algn="ctr">
                      <a:solidFill>
                        <a:schemeClr val="tx1"/>
                      </a:solidFill>
                      <a:prstDash val="solid"/>
                      <a:round/>
                      <a:headEnd type="none" w="med" len="med"/>
                      <a:tailEnd type="none" w="med" len="med"/>
                    </a:lnR>
                    <a:lnT>
                      <a:noFill/>
                    </a:lnT>
                    <a:lnB w="15240" cap="flat" cmpd="sng" algn="ctr">
                      <a:solidFill>
                        <a:srgbClr val="D9D9D9"/>
                      </a:solidFill>
                      <a:prstDash val="solid"/>
                      <a:round/>
                      <a:headEnd type="none" w="med" len="med"/>
                      <a:tailEnd type="none" w="med" len="med"/>
                    </a:lnB>
                  </a:tcPr>
                </a:tc>
                <a:tc>
                  <a:txBody>
                    <a:bodyPr/>
                    <a:lstStyle/>
                    <a:p>
                      <a:pPr algn="ctr" rtl="0" fontAlgn="b"/>
                      <a:r>
                        <a:rPr lang="en-US" sz="2000" b="0" dirty="0">
                          <a:effectLst/>
                          <a:latin typeface="+mj-lt"/>
                        </a:rPr>
                        <a:t>COLLEGE</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sz="1200" b="0" dirty="0">
                          <a:effectLst/>
                          <a:latin typeface="+mj-lt"/>
                        </a:rPr>
                        <a:t>DATA</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sz="1200" b="0" dirty="0">
                          <a:effectLst/>
                          <a:latin typeface="+mj-lt"/>
                        </a:rPr>
                        <a:t>SECURITY</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sz="1200" b="0" dirty="0">
                          <a:effectLst/>
                          <a:latin typeface="+mj-lt"/>
                        </a:rPr>
                        <a:t>TESTING</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sz="1200" b="0" dirty="0">
                          <a:effectLst/>
                          <a:latin typeface="+mj-lt"/>
                        </a:rPr>
                        <a:t>TRAINING</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endParaRPr lang="en-US" sz="1200" b="0" dirty="0">
                        <a:effectLst/>
                        <a:latin typeface="+mj-lt"/>
                      </a:endParaRPr>
                    </a:p>
                    <a:p>
                      <a:pPr algn="ctr" rtl="0" fontAlgn="b"/>
                      <a:r>
                        <a:rPr lang="en-US" sz="1200" b="0" dirty="0">
                          <a:effectLst/>
                          <a:latin typeface="+mj-lt"/>
                        </a:rPr>
                        <a:t>SUPPORT PLAN</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sz="1200" b="0" dirty="0">
                          <a:effectLst/>
                          <a:latin typeface="+mj-lt"/>
                        </a:rPr>
                        <a:t>TRANSITION</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endParaRPr lang="en-US" sz="1200" b="0" dirty="0">
                        <a:effectLst/>
                        <a:latin typeface="+mj-lt"/>
                      </a:endParaRPr>
                    </a:p>
                    <a:p>
                      <a:pPr algn="ctr" rtl="0" fontAlgn="b"/>
                      <a:r>
                        <a:rPr lang="en-US" sz="1200" b="0" dirty="0">
                          <a:effectLst/>
                          <a:latin typeface="+mj-lt"/>
                        </a:rPr>
                        <a:t>COMMS &amp; OCM</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022135212"/>
                  </a:ext>
                </a:extLst>
              </a:tr>
              <a:tr h="1397201">
                <a:tc>
                  <a:txBody>
                    <a:bodyPr/>
                    <a:lstStyle/>
                    <a:p>
                      <a:pPr rtl="0" fontAlgn="ctr"/>
                      <a:endParaRPr lang="en-US" sz="1000" dirty="0">
                        <a:effectLst/>
                      </a:endParaRPr>
                    </a:p>
                  </a:txBody>
                  <a:tcPr marL="13068" marR="13068" marT="8712" marB="8712" anchor="ctr">
                    <a:lnL>
                      <a:noFill/>
                    </a:lnL>
                    <a:lnR w="12700" cap="flat" cmpd="sng" algn="ctr">
                      <a:solidFill>
                        <a:schemeClr val="tx1"/>
                      </a:solidFill>
                      <a:prstDash val="solid"/>
                      <a:round/>
                      <a:headEnd type="none" w="med" len="med"/>
                      <a:tailEnd type="none" w="med" len="med"/>
                    </a:lnR>
                    <a:lnT w="15240" cap="flat" cmpd="sng" algn="ctr">
                      <a:solidFill>
                        <a:srgbClr val="D9D9D9"/>
                      </a:solidFill>
                      <a:prstDash val="solid"/>
                      <a:round/>
                      <a:headEnd type="none" w="med" len="med"/>
                      <a:tailEnd type="none" w="med" len="med"/>
                    </a:lnT>
                    <a:lnB>
                      <a:noFill/>
                    </a:lnB>
                    <a:noFill/>
                  </a:tcPr>
                </a:tc>
                <a:tc>
                  <a:txBody>
                    <a:bodyPr/>
                    <a:lstStyle/>
                    <a:p>
                      <a:pPr algn="ctr" rtl="0" fontAlgn="ctr"/>
                      <a:r>
                        <a:rPr lang="en-US" sz="1800" b="0" dirty="0">
                          <a:effectLst/>
                          <a:latin typeface="+mj-lt"/>
                        </a:rPr>
                        <a:t>Cascadia College</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ctr"/>
                      <a:r>
                        <a:rPr lang="en-US" sz="1400" b="1" dirty="0">
                          <a:solidFill>
                            <a:srgbClr val="00B050"/>
                          </a:solidFill>
                          <a:effectLst/>
                          <a:latin typeface="+mj-lt"/>
                        </a:rPr>
                        <a:t>G</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rtl="0" fontAlgn="ctr"/>
                      <a:r>
                        <a:rPr lang="en-US" sz="1400" b="1" dirty="0">
                          <a:solidFill>
                            <a:srgbClr val="FFFF00"/>
                          </a:solidFill>
                          <a:effectLst/>
                          <a:latin typeface="+mj-lt"/>
                        </a:rPr>
                        <a:t>Y</a:t>
                      </a:r>
                    </a:p>
                  </a:txBody>
                  <a:tcPr marL="13068" marR="13068" marT="8712" marB="8712" anchor="ctr">
                    <a:lnL w="7620" cap="flat" cmpd="sng" algn="ctr">
                      <a:solidFill>
                        <a:srgbClr val="D9D9D9"/>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400" b="1" kern="1200" dirty="0">
                          <a:solidFill>
                            <a:srgbClr val="FFFF00"/>
                          </a:solidFill>
                          <a:effectLst/>
                          <a:latin typeface="+mn-lt"/>
                          <a:ea typeface="+mn-ea"/>
                          <a:cs typeface="+mn-cs"/>
                        </a:rPr>
                        <a:t>Y</a:t>
                      </a:r>
                    </a:p>
                    <a:p>
                      <a:pPr algn="ctr" rtl="0" fontAlgn="ctr"/>
                      <a:endParaRPr lang="en-US" sz="1400" b="1" dirty="0">
                        <a:solidFill>
                          <a:srgbClr val="FF9900"/>
                        </a:solidFill>
                        <a:effectLst/>
                        <a:latin typeface="+mj-lt"/>
                      </a:endParaRPr>
                    </a:p>
                  </a:txBody>
                  <a:tcPr marL="13068" marR="13068" marT="8712" marB="8712" anchor="ctr">
                    <a:lnL w="7620" cap="flat" cmpd="sng" algn="ctr">
                      <a:solidFill>
                        <a:srgbClr val="D9D9D9"/>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400" b="1" kern="1200" dirty="0">
                          <a:solidFill>
                            <a:srgbClr val="FFFF00"/>
                          </a:solidFill>
                          <a:effectLst/>
                          <a:latin typeface="+mn-lt"/>
                          <a:ea typeface="+mn-ea"/>
                          <a:cs typeface="+mn-cs"/>
                        </a:rPr>
                        <a:t>Y</a:t>
                      </a:r>
                    </a:p>
                    <a:p>
                      <a:pPr marL="0" marR="0" lvl="0" indent="0" algn="ctr" defTabSz="914400" rtl="0" eaLnBrk="1" fontAlgn="ctr" latinLnBrk="0" hangingPunct="1">
                        <a:lnSpc>
                          <a:spcPct val="100000"/>
                        </a:lnSpc>
                        <a:spcBef>
                          <a:spcPts val="0"/>
                        </a:spcBef>
                        <a:spcAft>
                          <a:spcPts val="0"/>
                        </a:spcAft>
                        <a:buClrTx/>
                        <a:buSzTx/>
                        <a:buFontTx/>
                        <a:buNone/>
                        <a:tabLst/>
                        <a:defRPr/>
                      </a:pPr>
                      <a:endParaRPr lang="en-US" sz="1400" b="1" kern="1200" dirty="0">
                        <a:solidFill>
                          <a:srgbClr val="FFFF00"/>
                        </a:solidFill>
                        <a:effectLst/>
                        <a:latin typeface="+mn-lt"/>
                        <a:ea typeface="+mn-ea"/>
                        <a:cs typeface="+mn-cs"/>
                      </a:endParaRPr>
                    </a:p>
                    <a:p>
                      <a:pPr algn="ctr" rtl="0" fontAlgn="ctr"/>
                      <a:endParaRPr lang="en-US" sz="1400" b="1" dirty="0">
                        <a:solidFill>
                          <a:srgbClr val="FF9900"/>
                        </a:solidFill>
                        <a:effectLst/>
                        <a:latin typeface="+mj-lt"/>
                      </a:endParaRPr>
                    </a:p>
                  </a:txBody>
                  <a:tcPr marL="13068" marR="13068" marT="8712" marB="8712" anchor="ctr">
                    <a:lnL w="7620" cap="flat" cmpd="sng" algn="ctr">
                      <a:solidFill>
                        <a:srgbClr val="D9D9D9"/>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400" b="1" kern="1200" dirty="0">
                          <a:solidFill>
                            <a:srgbClr val="00B050"/>
                          </a:solidFill>
                          <a:effectLst/>
                          <a:latin typeface="+mn-lt"/>
                          <a:ea typeface="+mn-ea"/>
                          <a:cs typeface="+mn-cs"/>
                        </a:rPr>
                        <a:t>G</a:t>
                      </a:r>
                    </a:p>
                    <a:p>
                      <a:pPr algn="ctr" rtl="0" fontAlgn="ctr"/>
                      <a:endParaRPr lang="en-US" sz="1400" b="1" dirty="0">
                        <a:solidFill>
                          <a:srgbClr val="FF9900"/>
                        </a:solidFill>
                        <a:effectLst/>
                        <a:latin typeface="+mj-lt"/>
                      </a:endParaRPr>
                    </a:p>
                  </a:txBody>
                  <a:tcPr marL="13068" marR="13068" marT="8712" marB="8712" anchor="ctr">
                    <a:lnL w="7620" cap="flat" cmpd="sng" algn="ctr">
                      <a:solidFill>
                        <a:srgbClr val="D9D9D9"/>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400" b="1" kern="1200" dirty="0">
                          <a:solidFill>
                            <a:srgbClr val="FFFF00"/>
                          </a:solidFill>
                          <a:effectLst/>
                          <a:latin typeface="+mn-lt"/>
                          <a:ea typeface="+mn-ea"/>
                          <a:cs typeface="+mn-cs"/>
                        </a:rPr>
                        <a:t>Y</a:t>
                      </a:r>
                    </a:p>
                    <a:p>
                      <a:pPr algn="ctr" rtl="0" fontAlgn="ctr"/>
                      <a:endParaRPr lang="en-US" sz="1400" b="1" dirty="0">
                        <a:solidFill>
                          <a:srgbClr val="FF9900"/>
                        </a:solidFill>
                        <a:effectLst/>
                        <a:latin typeface="+mj-lt"/>
                      </a:endParaRPr>
                    </a:p>
                  </a:txBody>
                  <a:tcPr marL="13068" marR="13068" marT="8712" marB="8712" anchor="ctr">
                    <a:lnL w="7620" cap="flat" cmpd="sng" algn="ctr">
                      <a:solidFill>
                        <a:srgbClr val="D9D9D9"/>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400" b="1" kern="1200" dirty="0">
                          <a:solidFill>
                            <a:srgbClr val="FFFF00"/>
                          </a:solidFill>
                          <a:effectLst/>
                          <a:latin typeface="+mn-lt"/>
                          <a:ea typeface="+mn-ea"/>
                          <a:cs typeface="+mn-cs"/>
                        </a:rPr>
                        <a:t>Y</a:t>
                      </a:r>
                    </a:p>
                    <a:p>
                      <a:pPr algn="ctr" rtl="0" fontAlgn="ctr"/>
                      <a:endParaRPr lang="en-US" sz="1400" b="1" dirty="0">
                        <a:solidFill>
                          <a:srgbClr val="FFFF00"/>
                        </a:solidFill>
                        <a:effectLst/>
                        <a:latin typeface="+mj-lt"/>
                      </a:endParaRP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6884814"/>
                  </a:ext>
                </a:extLst>
              </a:tr>
              <a:tr h="1349542">
                <a:tc>
                  <a:txBody>
                    <a:bodyPr/>
                    <a:lstStyle/>
                    <a:p>
                      <a:pPr rtl="0" fontAlgn="ctr"/>
                      <a:endParaRPr lang="en-US" sz="1000" dirty="0">
                        <a:effectLst/>
                      </a:endParaRPr>
                    </a:p>
                  </a:txBody>
                  <a:tcPr marL="13068" marR="13068" marT="8712" marB="8712" anchor="ctr">
                    <a:lnL>
                      <a:noFill/>
                    </a:lnL>
                    <a:lnR w="12700" cap="flat" cmpd="sng" algn="ctr">
                      <a:solidFill>
                        <a:schemeClr val="tx1"/>
                      </a:solidFill>
                      <a:prstDash val="solid"/>
                      <a:round/>
                      <a:headEnd type="none" w="med" len="med"/>
                      <a:tailEnd type="none" w="med" len="med"/>
                    </a:lnR>
                    <a:lnT>
                      <a:noFill/>
                    </a:lnT>
                    <a:lnB>
                      <a:noFill/>
                    </a:lnB>
                    <a:noFill/>
                  </a:tcPr>
                </a:tc>
                <a:tc>
                  <a:txBody>
                    <a:bodyPr/>
                    <a:lstStyle/>
                    <a:p>
                      <a:pPr algn="ctr" rtl="0" fontAlgn="ctr"/>
                      <a:r>
                        <a:rPr lang="en-US" sz="1800" b="0" dirty="0">
                          <a:effectLst/>
                          <a:latin typeface="+mj-lt"/>
                        </a:rPr>
                        <a:t>Peninsula College</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400" b="1" kern="1200" dirty="0">
                          <a:solidFill>
                            <a:srgbClr val="00B050"/>
                          </a:solidFill>
                          <a:effectLst/>
                          <a:latin typeface="+mn-lt"/>
                          <a:ea typeface="+mn-ea"/>
                          <a:cs typeface="+mn-cs"/>
                        </a:rPr>
                        <a:t>G</a:t>
                      </a:r>
                    </a:p>
                    <a:p>
                      <a:pPr algn="ctr" rtl="0" fontAlgn="ctr"/>
                      <a:endParaRPr lang="en-US" sz="1400" b="1" dirty="0">
                        <a:solidFill>
                          <a:srgbClr val="00DA11"/>
                        </a:solidFill>
                        <a:effectLst/>
                        <a:latin typeface="+mj-lt"/>
                      </a:endParaRP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400" b="1" kern="1200" dirty="0">
                          <a:solidFill>
                            <a:srgbClr val="FFFF00"/>
                          </a:solidFill>
                          <a:effectLst/>
                          <a:latin typeface="+mn-lt"/>
                          <a:ea typeface="+mn-ea"/>
                          <a:cs typeface="+mn-cs"/>
                        </a:rPr>
                        <a:t>Y</a:t>
                      </a:r>
                    </a:p>
                    <a:p>
                      <a:pPr algn="ctr" rtl="0" fontAlgn="ctr"/>
                      <a:endParaRPr lang="en-US" sz="1400" b="1" dirty="0">
                        <a:solidFill>
                          <a:srgbClr val="FF0000"/>
                        </a:solidFill>
                        <a:effectLst/>
                        <a:latin typeface="+mj-lt"/>
                      </a:endParaRPr>
                    </a:p>
                  </a:txBody>
                  <a:tcPr marL="13068" marR="13068" marT="8712" marB="8712" anchor="ctr">
                    <a:lnL w="7620" cap="flat" cmpd="sng" algn="ctr">
                      <a:solidFill>
                        <a:srgbClr val="D9D9D9"/>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400" b="1" kern="1200" dirty="0">
                          <a:solidFill>
                            <a:srgbClr val="FFFF00"/>
                          </a:solidFill>
                          <a:effectLst/>
                          <a:latin typeface="+mn-lt"/>
                          <a:ea typeface="+mn-ea"/>
                          <a:cs typeface="+mn-cs"/>
                        </a:rPr>
                        <a:t>Y</a:t>
                      </a:r>
                    </a:p>
                    <a:p>
                      <a:pPr algn="ctr" rtl="0" fontAlgn="ctr"/>
                      <a:endParaRPr lang="en-US" sz="1400" b="1" dirty="0">
                        <a:solidFill>
                          <a:srgbClr val="FF9900"/>
                        </a:solidFill>
                        <a:effectLst/>
                        <a:latin typeface="+mj-lt"/>
                      </a:endParaRPr>
                    </a:p>
                  </a:txBody>
                  <a:tcPr marL="13068" marR="13068" marT="8712" marB="8712" anchor="ctr">
                    <a:lnL w="7620" cap="flat" cmpd="sng" algn="ctr">
                      <a:solidFill>
                        <a:srgbClr val="D9D9D9"/>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400" b="1" kern="1200" dirty="0">
                          <a:solidFill>
                            <a:srgbClr val="FFFF00"/>
                          </a:solidFill>
                          <a:effectLst/>
                          <a:latin typeface="+mn-lt"/>
                          <a:ea typeface="+mn-ea"/>
                          <a:cs typeface="+mn-cs"/>
                        </a:rPr>
                        <a:t>Y</a:t>
                      </a:r>
                    </a:p>
                    <a:p>
                      <a:pPr algn="ctr" rtl="0" fontAlgn="ctr"/>
                      <a:endParaRPr lang="en-US" sz="1400" b="1" dirty="0">
                        <a:solidFill>
                          <a:srgbClr val="FF9900"/>
                        </a:solidFill>
                        <a:effectLst/>
                        <a:latin typeface="+mj-lt"/>
                      </a:endParaRPr>
                    </a:p>
                  </a:txBody>
                  <a:tcPr marL="13068" marR="13068" marT="8712" marB="8712" anchor="ctr">
                    <a:lnL w="7620" cap="flat" cmpd="sng" algn="ctr">
                      <a:solidFill>
                        <a:srgbClr val="D9D9D9"/>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400" b="1" kern="1200" dirty="0">
                          <a:solidFill>
                            <a:srgbClr val="00B050"/>
                          </a:solidFill>
                          <a:effectLst/>
                          <a:latin typeface="+mn-lt"/>
                          <a:ea typeface="+mn-ea"/>
                          <a:cs typeface="+mn-cs"/>
                        </a:rPr>
                        <a:t>G</a:t>
                      </a:r>
                    </a:p>
                    <a:p>
                      <a:pPr algn="ctr" rtl="0" fontAlgn="ctr"/>
                      <a:endParaRPr lang="en-US" sz="1400" b="1" dirty="0">
                        <a:solidFill>
                          <a:srgbClr val="00DA11"/>
                        </a:solidFill>
                        <a:effectLst/>
                        <a:latin typeface="+mj-lt"/>
                      </a:endParaRPr>
                    </a:p>
                  </a:txBody>
                  <a:tcPr marL="13068" marR="13068" marT="8712" marB="8712" anchor="ctr">
                    <a:lnL w="7620" cap="flat" cmpd="sng" algn="ctr">
                      <a:solidFill>
                        <a:srgbClr val="D9D9D9"/>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400" b="1" kern="1200" dirty="0">
                          <a:solidFill>
                            <a:srgbClr val="FFFF00"/>
                          </a:solidFill>
                          <a:effectLst/>
                          <a:latin typeface="+mn-lt"/>
                          <a:ea typeface="+mn-ea"/>
                          <a:cs typeface="+mn-cs"/>
                        </a:rPr>
                        <a:t>Y</a:t>
                      </a:r>
                    </a:p>
                    <a:p>
                      <a:pPr algn="ctr" rtl="0" fontAlgn="ctr"/>
                      <a:endParaRPr lang="en-US" sz="1400" b="1" dirty="0">
                        <a:solidFill>
                          <a:srgbClr val="FF9900"/>
                        </a:solidFill>
                        <a:effectLst/>
                        <a:latin typeface="+mj-lt"/>
                      </a:endParaRPr>
                    </a:p>
                  </a:txBody>
                  <a:tcPr marL="13068" marR="13068" marT="8712" marB="8712" anchor="ctr">
                    <a:lnL w="7620" cap="flat" cmpd="sng" algn="ctr">
                      <a:solidFill>
                        <a:srgbClr val="D9D9D9"/>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400" b="1" kern="1200" dirty="0">
                          <a:solidFill>
                            <a:srgbClr val="00B050"/>
                          </a:solidFill>
                          <a:effectLst/>
                          <a:latin typeface="+mn-lt"/>
                          <a:ea typeface="+mn-ea"/>
                          <a:cs typeface="+mn-cs"/>
                        </a:rPr>
                        <a:t>G</a:t>
                      </a:r>
                    </a:p>
                    <a:p>
                      <a:pPr algn="ctr" rtl="0" fontAlgn="ctr"/>
                      <a:endParaRPr lang="en-US" sz="1400" b="1" dirty="0">
                        <a:solidFill>
                          <a:srgbClr val="FFFF00"/>
                        </a:solidFill>
                        <a:effectLst/>
                        <a:latin typeface="+mj-lt"/>
                      </a:endParaRP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4092990399"/>
                  </a:ext>
                </a:extLst>
              </a:tr>
              <a:tr h="1349542">
                <a:tc>
                  <a:txBody>
                    <a:bodyPr/>
                    <a:lstStyle/>
                    <a:p>
                      <a:pPr rtl="0" fontAlgn="ctr"/>
                      <a:endParaRPr lang="en-US" sz="1000" dirty="0">
                        <a:effectLst/>
                      </a:endParaRPr>
                    </a:p>
                  </a:txBody>
                  <a:tcPr marL="13068" marR="13068" marT="8712" marB="8712" anchor="ctr">
                    <a:lnL>
                      <a:noFill/>
                    </a:lnL>
                    <a:lnR w="12700" cap="flat" cmpd="sng" algn="ctr">
                      <a:solidFill>
                        <a:schemeClr val="tx1"/>
                      </a:solidFill>
                      <a:prstDash val="solid"/>
                      <a:round/>
                      <a:headEnd type="none" w="med" len="med"/>
                      <a:tailEnd type="none" w="med" len="med"/>
                    </a:lnR>
                    <a:lnT>
                      <a:noFill/>
                    </a:lnT>
                    <a:lnB w="7620" cap="flat" cmpd="sng" algn="ctr">
                      <a:solidFill>
                        <a:srgbClr val="D9D9D9"/>
                      </a:solidFill>
                      <a:prstDash val="solid"/>
                      <a:round/>
                      <a:headEnd type="none" w="med" len="med"/>
                      <a:tailEnd type="none" w="med" len="med"/>
                    </a:lnB>
                    <a:noFill/>
                  </a:tcPr>
                </a:tc>
                <a:tc>
                  <a:txBody>
                    <a:bodyPr/>
                    <a:lstStyle/>
                    <a:p>
                      <a:pPr algn="ctr" rtl="0" fontAlgn="ctr"/>
                      <a:r>
                        <a:rPr lang="en-US" sz="1800" b="0" dirty="0">
                          <a:effectLst/>
                          <a:latin typeface="+mj-lt"/>
                        </a:rPr>
                        <a:t>Pierce District</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400" b="1" kern="1200" dirty="0">
                          <a:solidFill>
                            <a:srgbClr val="00B050"/>
                          </a:solidFill>
                          <a:effectLst/>
                          <a:latin typeface="+mn-lt"/>
                          <a:ea typeface="+mn-ea"/>
                          <a:cs typeface="+mn-cs"/>
                        </a:rPr>
                        <a:t>G</a:t>
                      </a:r>
                    </a:p>
                    <a:p>
                      <a:pPr algn="ctr" rtl="0" fontAlgn="ctr"/>
                      <a:endParaRPr lang="en-US" sz="1400" b="1" dirty="0">
                        <a:solidFill>
                          <a:srgbClr val="FFFF00"/>
                        </a:solidFill>
                        <a:effectLst/>
                        <a:latin typeface="+mj-lt"/>
                      </a:endParaRP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400" b="1" kern="1200" dirty="0">
                          <a:solidFill>
                            <a:srgbClr val="FFFF00"/>
                          </a:solidFill>
                          <a:effectLst/>
                          <a:latin typeface="+mn-lt"/>
                          <a:ea typeface="+mn-ea"/>
                          <a:cs typeface="+mn-cs"/>
                        </a:rPr>
                        <a:t>Y</a:t>
                      </a:r>
                    </a:p>
                    <a:p>
                      <a:pPr algn="ctr" rtl="0" fontAlgn="ctr"/>
                      <a:endParaRPr lang="en-US" sz="1400" b="1" dirty="0">
                        <a:solidFill>
                          <a:srgbClr val="FF0000"/>
                        </a:solidFill>
                        <a:effectLst/>
                        <a:latin typeface="+mj-lt"/>
                      </a:endParaRPr>
                    </a:p>
                  </a:txBody>
                  <a:tcPr marL="13068" marR="13068" marT="8712" marB="8712" anchor="ctr">
                    <a:lnL w="7620" cap="flat" cmpd="sng" algn="ctr">
                      <a:solidFill>
                        <a:srgbClr val="D9D9D9"/>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400" b="1" kern="1200" dirty="0">
                          <a:solidFill>
                            <a:srgbClr val="00B050"/>
                          </a:solidFill>
                          <a:effectLst/>
                          <a:latin typeface="+mn-lt"/>
                          <a:ea typeface="+mn-ea"/>
                          <a:cs typeface="+mn-cs"/>
                        </a:rPr>
                        <a:t>G</a:t>
                      </a:r>
                    </a:p>
                    <a:p>
                      <a:pPr algn="ctr" rtl="0" fontAlgn="ctr"/>
                      <a:endParaRPr lang="en-US" sz="1400" b="1" dirty="0">
                        <a:solidFill>
                          <a:srgbClr val="FF9900"/>
                        </a:solidFill>
                        <a:effectLst/>
                        <a:latin typeface="+mj-lt"/>
                      </a:endParaRPr>
                    </a:p>
                  </a:txBody>
                  <a:tcPr marL="13068" marR="13068" marT="8712" marB="8712" anchor="ctr">
                    <a:lnL w="7620" cap="flat" cmpd="sng" algn="ctr">
                      <a:solidFill>
                        <a:srgbClr val="D9D9D9"/>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400" b="1" kern="1200" dirty="0">
                          <a:solidFill>
                            <a:srgbClr val="FFFF00"/>
                          </a:solidFill>
                          <a:effectLst/>
                          <a:latin typeface="+mn-lt"/>
                          <a:ea typeface="+mn-ea"/>
                          <a:cs typeface="+mn-cs"/>
                        </a:rPr>
                        <a:t>Y</a:t>
                      </a:r>
                    </a:p>
                    <a:p>
                      <a:pPr algn="ctr" rtl="0" fontAlgn="ctr"/>
                      <a:endParaRPr lang="en-US" sz="1400" b="1" dirty="0">
                        <a:solidFill>
                          <a:srgbClr val="FF9900"/>
                        </a:solidFill>
                        <a:effectLst/>
                        <a:latin typeface="+mj-lt"/>
                      </a:endParaRPr>
                    </a:p>
                  </a:txBody>
                  <a:tcPr marL="13068" marR="13068" marT="8712" marB="8712" anchor="ctr">
                    <a:lnL w="7620" cap="flat" cmpd="sng" algn="ctr">
                      <a:solidFill>
                        <a:srgbClr val="D9D9D9"/>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400" b="1" kern="1200" dirty="0">
                          <a:solidFill>
                            <a:srgbClr val="FFFF00"/>
                          </a:solidFill>
                          <a:effectLst/>
                          <a:latin typeface="+mn-lt"/>
                          <a:ea typeface="+mn-ea"/>
                          <a:cs typeface="+mn-cs"/>
                        </a:rPr>
                        <a:t>Y</a:t>
                      </a:r>
                    </a:p>
                    <a:p>
                      <a:pPr algn="ctr" rtl="0" fontAlgn="ctr"/>
                      <a:endParaRPr lang="en-US" sz="1400" b="1" dirty="0">
                        <a:solidFill>
                          <a:srgbClr val="FF9900"/>
                        </a:solidFill>
                        <a:effectLst/>
                        <a:latin typeface="+mj-lt"/>
                      </a:endParaRPr>
                    </a:p>
                  </a:txBody>
                  <a:tcPr marL="13068" marR="13068" marT="8712" marB="8712" anchor="ctr">
                    <a:lnL w="7620" cap="flat" cmpd="sng" algn="ctr">
                      <a:solidFill>
                        <a:srgbClr val="D9D9D9"/>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400" b="1" kern="1200" dirty="0">
                          <a:solidFill>
                            <a:srgbClr val="FFFF00"/>
                          </a:solidFill>
                          <a:effectLst/>
                          <a:latin typeface="+mn-lt"/>
                          <a:ea typeface="+mn-ea"/>
                          <a:cs typeface="+mn-cs"/>
                        </a:rPr>
                        <a:t>Y</a:t>
                      </a:r>
                    </a:p>
                    <a:p>
                      <a:pPr algn="ctr" rtl="0" fontAlgn="ctr"/>
                      <a:endParaRPr lang="en-US" sz="1400" b="1" dirty="0">
                        <a:solidFill>
                          <a:srgbClr val="FF9900"/>
                        </a:solidFill>
                        <a:effectLst/>
                        <a:latin typeface="+mj-lt"/>
                      </a:endParaRPr>
                    </a:p>
                  </a:txBody>
                  <a:tcPr marL="13068" marR="13068" marT="8712" marB="8712" anchor="ctr">
                    <a:lnL w="7620" cap="flat" cmpd="sng" algn="ctr">
                      <a:solidFill>
                        <a:srgbClr val="D9D9D9"/>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400" b="1" kern="1200" dirty="0">
                          <a:solidFill>
                            <a:srgbClr val="FFFF00"/>
                          </a:solidFill>
                          <a:effectLst/>
                          <a:latin typeface="+mn-lt"/>
                          <a:ea typeface="+mn-ea"/>
                          <a:cs typeface="+mn-cs"/>
                        </a:rPr>
                        <a:t>Y</a:t>
                      </a:r>
                    </a:p>
                    <a:p>
                      <a:pPr algn="ctr" rtl="0" fontAlgn="ctr"/>
                      <a:endParaRPr lang="en-US" sz="1400" b="1" dirty="0">
                        <a:solidFill>
                          <a:srgbClr val="FF9900"/>
                        </a:solidFill>
                        <a:effectLst/>
                        <a:latin typeface="+mj-lt"/>
                      </a:endParaRP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011549080"/>
                  </a:ext>
                </a:extLst>
              </a:tr>
            </a:tbl>
          </a:graphicData>
        </a:graphic>
      </p:graphicFrame>
      <p:sp>
        <p:nvSpPr>
          <p:cNvPr id="2" name="Slide Number Placeholder 1">
            <a:extLst>
              <a:ext uri="{FF2B5EF4-FFF2-40B4-BE49-F238E27FC236}">
                <a16:creationId xmlns:a16="http://schemas.microsoft.com/office/drawing/2014/main" id="{ECFF8952-6DE8-4484-9050-6EEF1FA69949}"/>
              </a:ext>
            </a:extLst>
          </p:cNvPr>
          <p:cNvSpPr>
            <a:spLocks noGrp="1"/>
          </p:cNvSpPr>
          <p:nvPr>
            <p:ph type="sldNum" sz="quarter" idx="12"/>
          </p:nvPr>
        </p:nvSpPr>
        <p:spPr>
          <a:xfrm>
            <a:off x="8406245" y="6506150"/>
            <a:ext cx="467590" cy="215325"/>
          </a:xfrm>
        </p:spPr>
        <p:txBody>
          <a:bodyPr/>
          <a:lstStyle/>
          <a:p>
            <a:pPr>
              <a:defRPr/>
            </a:pPr>
            <a:r>
              <a:rPr lang="en-US" altLang="en-US" dirty="0"/>
              <a:t> </a:t>
            </a:r>
            <a:fld id="{8FE0DD59-4F64-4FB2-AC86-5D7C2F153175}" type="slidenum">
              <a:rPr lang="en-US" altLang="en-US" smtClean="0"/>
              <a:pPr>
                <a:defRPr/>
              </a:pPr>
              <a:t>5</a:t>
            </a:fld>
            <a:r>
              <a:rPr lang="en-US" altLang="en-US" dirty="0"/>
              <a:t> </a:t>
            </a:r>
          </a:p>
        </p:txBody>
      </p:sp>
      <p:graphicFrame>
        <p:nvGraphicFramePr>
          <p:cNvPr id="6" name="Table 5">
            <a:extLst>
              <a:ext uri="{FF2B5EF4-FFF2-40B4-BE49-F238E27FC236}">
                <a16:creationId xmlns:a16="http://schemas.microsoft.com/office/drawing/2014/main" id="{9AD4E5E4-DA33-4858-9A1C-B9C5B4BB0523}"/>
              </a:ext>
            </a:extLst>
          </p:cNvPr>
          <p:cNvGraphicFramePr>
            <a:graphicFrameLocks noGrp="1"/>
          </p:cNvGraphicFramePr>
          <p:nvPr>
            <p:extLst>
              <p:ext uri="{D42A27DB-BD31-4B8C-83A1-F6EECF244321}">
                <p14:modId xmlns:p14="http://schemas.microsoft.com/office/powerpoint/2010/main" val="3634939518"/>
              </p:ext>
            </p:extLst>
          </p:nvPr>
        </p:nvGraphicFramePr>
        <p:xfrm>
          <a:off x="420914" y="5982871"/>
          <a:ext cx="4355481" cy="800100"/>
        </p:xfrm>
        <a:graphic>
          <a:graphicData uri="http://schemas.openxmlformats.org/drawingml/2006/table">
            <a:tbl>
              <a:tblPr/>
              <a:tblGrid>
                <a:gridCol w="203807">
                  <a:extLst>
                    <a:ext uri="{9D8B030D-6E8A-4147-A177-3AD203B41FA5}">
                      <a16:colId xmlns:a16="http://schemas.microsoft.com/office/drawing/2014/main" val="3978457557"/>
                    </a:ext>
                  </a:extLst>
                </a:gridCol>
                <a:gridCol w="4151674">
                  <a:extLst>
                    <a:ext uri="{9D8B030D-6E8A-4147-A177-3AD203B41FA5}">
                      <a16:colId xmlns:a16="http://schemas.microsoft.com/office/drawing/2014/main" val="3272340738"/>
                    </a:ext>
                  </a:extLst>
                </a:gridCol>
              </a:tblGrid>
              <a:tr h="139140">
                <a:tc>
                  <a:txBody>
                    <a:bodyPr/>
                    <a:lstStyle/>
                    <a:p>
                      <a:endParaRPr lang="en-US" sz="900" dirty="0">
                        <a:effectLst/>
                      </a:endParaRP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r>
                        <a:rPr lang="en-US" sz="900" b="1" dirty="0">
                          <a:solidFill>
                            <a:srgbClr val="000000"/>
                          </a:solidFill>
                          <a:effectLst/>
                          <a:latin typeface="Arial" panose="020B0604020202020204" pitchFamily="34" charset="0"/>
                        </a:rPr>
                        <a:t>RED</a:t>
                      </a:r>
                      <a:r>
                        <a:rPr lang="en-US" sz="900" dirty="0">
                          <a:solidFill>
                            <a:srgbClr val="000000"/>
                          </a:solidFill>
                          <a:effectLst/>
                          <a:latin typeface="Arial" panose="020B0604020202020204" pitchFamily="34" charset="0"/>
                        </a:rPr>
                        <a:t> - Critical system or organization issue, no mitigation available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43793342"/>
                  </a:ext>
                </a:extLst>
              </a:tr>
              <a:tr h="167899">
                <a:tc>
                  <a:txBody>
                    <a:bodyPr/>
                    <a:lstStyle/>
                    <a:p>
                      <a:endParaRPr lang="en-US" sz="900" dirty="0">
                        <a:effectLst/>
                      </a:endParaRP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9900"/>
                    </a:solidFill>
                  </a:tcPr>
                </a:tc>
                <a:tc>
                  <a:txBody>
                    <a:bodyPr/>
                    <a:lstStyle/>
                    <a:p>
                      <a:r>
                        <a:rPr lang="en-US" sz="900" b="1" dirty="0">
                          <a:solidFill>
                            <a:srgbClr val="000000"/>
                          </a:solidFill>
                          <a:effectLst/>
                          <a:latin typeface="Arial" panose="020B0604020202020204" pitchFamily="34" charset="0"/>
                        </a:rPr>
                        <a:t>ORANGE</a:t>
                      </a:r>
                      <a:r>
                        <a:rPr lang="en-US" sz="900" dirty="0">
                          <a:solidFill>
                            <a:srgbClr val="000000"/>
                          </a:solidFill>
                          <a:effectLst/>
                          <a:latin typeface="Arial" panose="020B0604020202020204" pitchFamily="34" charset="0"/>
                        </a:rPr>
                        <a:t> - System or organizational issue with workaround (mitigation plan)</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59087311"/>
                  </a:ext>
                </a:extLst>
              </a:tr>
              <a:tr h="271804">
                <a:tc>
                  <a:txBody>
                    <a:bodyPr/>
                    <a:lstStyle/>
                    <a:p>
                      <a:endParaRPr lang="en-US" sz="900" dirty="0">
                        <a:effectLst/>
                      </a:endParaRP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lang="en-US" sz="900" b="1" dirty="0">
                          <a:solidFill>
                            <a:srgbClr val="000000"/>
                          </a:solidFill>
                          <a:effectLst/>
                          <a:latin typeface="Arial" panose="020B0604020202020204" pitchFamily="34" charset="0"/>
                        </a:rPr>
                        <a:t>YELLOW</a:t>
                      </a:r>
                      <a:r>
                        <a:rPr lang="en-US" sz="900" dirty="0">
                          <a:solidFill>
                            <a:srgbClr val="000000"/>
                          </a:solidFill>
                          <a:effectLst/>
                          <a:latin typeface="Arial" panose="020B0604020202020204" pitchFamily="34" charset="0"/>
                        </a:rPr>
                        <a:t> - Somewhat ready for Go-Live, small issues unresolved, doesn't impact Go-Live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42373392"/>
                  </a:ext>
                </a:extLst>
              </a:tr>
              <a:tr h="167899">
                <a:tc>
                  <a:txBody>
                    <a:bodyPr/>
                    <a:lstStyle/>
                    <a:p>
                      <a:endParaRPr lang="en-US" sz="900" dirty="0">
                        <a:effectLst/>
                      </a:endParaRP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9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solidFill>
                            <a:srgbClr val="000000"/>
                          </a:solidFill>
                          <a:effectLst/>
                          <a:latin typeface="Arial" panose="020B0604020202020204" pitchFamily="34" charset="0"/>
                        </a:rPr>
                        <a:t>GREEN</a:t>
                      </a:r>
                      <a:r>
                        <a:rPr lang="en-US" sz="900" dirty="0">
                          <a:solidFill>
                            <a:srgbClr val="000000"/>
                          </a:solidFill>
                          <a:effectLst/>
                          <a:latin typeface="Arial" panose="020B0604020202020204" pitchFamily="34" charset="0"/>
                        </a:rPr>
                        <a:t> - Ready for Go-Live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8053191"/>
                  </a:ext>
                </a:extLst>
              </a:tr>
            </a:tbl>
          </a:graphicData>
        </a:graphic>
      </p:graphicFrame>
      <p:sp>
        <p:nvSpPr>
          <p:cNvPr id="4" name="TextBox 3"/>
          <p:cNvSpPr txBox="1"/>
          <p:nvPr/>
        </p:nvSpPr>
        <p:spPr>
          <a:xfrm>
            <a:off x="-4438143" y="6044367"/>
            <a:ext cx="4077148" cy="338554"/>
          </a:xfrm>
          <a:prstGeom prst="rect">
            <a:avLst/>
          </a:prstGeom>
          <a:noFill/>
        </p:spPr>
        <p:txBody>
          <a:bodyPr wrap="square" rtlCol="0">
            <a:spAutoFit/>
          </a:bodyPr>
          <a:lstStyle/>
          <a:p>
            <a:r>
              <a:rPr lang="en-US" sz="1600" b="1" i="1" dirty="0"/>
              <a:t>*39 core readiness items  </a:t>
            </a:r>
          </a:p>
        </p:txBody>
      </p:sp>
    </p:spTree>
    <p:extLst>
      <p:ext uri="{BB962C8B-B14F-4D97-AF65-F5344CB8AC3E}">
        <p14:creationId xmlns:p14="http://schemas.microsoft.com/office/powerpoint/2010/main" val="82920435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0914" y="155946"/>
            <a:ext cx="8074262" cy="512808"/>
          </a:xfrm>
        </p:spPr>
        <p:txBody>
          <a:bodyPr/>
          <a:lstStyle/>
          <a:p>
            <a:pPr algn="ctr"/>
            <a:r>
              <a:rPr lang="en-US" dirty="0">
                <a:solidFill>
                  <a:schemeClr val="tx1"/>
                </a:solidFill>
              </a:rPr>
              <a:t>ESTIMATED COLLEGE STATUS AT GO-LIVE </a:t>
            </a:r>
            <a:r>
              <a:rPr lang="en-US" dirty="0"/>
              <a:t>College readiness SUMMARY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69018590"/>
              </p:ext>
            </p:extLst>
          </p:nvPr>
        </p:nvGraphicFramePr>
        <p:xfrm>
          <a:off x="344243" y="752701"/>
          <a:ext cx="8529592" cy="4975615"/>
        </p:xfrm>
        <a:graphic>
          <a:graphicData uri="http://schemas.openxmlformats.org/drawingml/2006/table">
            <a:tbl>
              <a:tblPr firstRow="1" firstCol="1"/>
              <a:tblGrid>
                <a:gridCol w="111205">
                  <a:extLst>
                    <a:ext uri="{9D8B030D-6E8A-4147-A177-3AD203B41FA5}">
                      <a16:colId xmlns:a16="http://schemas.microsoft.com/office/drawing/2014/main" val="3690055948"/>
                    </a:ext>
                  </a:extLst>
                </a:gridCol>
                <a:gridCol w="2190934">
                  <a:extLst>
                    <a:ext uri="{9D8B030D-6E8A-4147-A177-3AD203B41FA5}">
                      <a16:colId xmlns:a16="http://schemas.microsoft.com/office/drawing/2014/main" val="140264745"/>
                    </a:ext>
                  </a:extLst>
                </a:gridCol>
                <a:gridCol w="957431">
                  <a:extLst>
                    <a:ext uri="{9D8B030D-6E8A-4147-A177-3AD203B41FA5}">
                      <a16:colId xmlns:a16="http://schemas.microsoft.com/office/drawing/2014/main" val="25539436"/>
                    </a:ext>
                  </a:extLst>
                </a:gridCol>
                <a:gridCol w="871369">
                  <a:extLst>
                    <a:ext uri="{9D8B030D-6E8A-4147-A177-3AD203B41FA5}">
                      <a16:colId xmlns:a16="http://schemas.microsoft.com/office/drawing/2014/main" val="2211585601"/>
                    </a:ext>
                  </a:extLst>
                </a:gridCol>
                <a:gridCol w="860612">
                  <a:extLst>
                    <a:ext uri="{9D8B030D-6E8A-4147-A177-3AD203B41FA5}">
                      <a16:colId xmlns:a16="http://schemas.microsoft.com/office/drawing/2014/main" val="4139796879"/>
                    </a:ext>
                  </a:extLst>
                </a:gridCol>
                <a:gridCol w="925158">
                  <a:extLst>
                    <a:ext uri="{9D8B030D-6E8A-4147-A177-3AD203B41FA5}">
                      <a16:colId xmlns:a16="http://schemas.microsoft.com/office/drawing/2014/main" val="3837093397"/>
                    </a:ext>
                  </a:extLst>
                </a:gridCol>
                <a:gridCol w="903642">
                  <a:extLst>
                    <a:ext uri="{9D8B030D-6E8A-4147-A177-3AD203B41FA5}">
                      <a16:colId xmlns:a16="http://schemas.microsoft.com/office/drawing/2014/main" val="331462644"/>
                    </a:ext>
                  </a:extLst>
                </a:gridCol>
                <a:gridCol w="903642">
                  <a:extLst>
                    <a:ext uri="{9D8B030D-6E8A-4147-A177-3AD203B41FA5}">
                      <a16:colId xmlns:a16="http://schemas.microsoft.com/office/drawing/2014/main" val="1427878524"/>
                    </a:ext>
                  </a:extLst>
                </a:gridCol>
                <a:gridCol w="805599">
                  <a:extLst>
                    <a:ext uri="{9D8B030D-6E8A-4147-A177-3AD203B41FA5}">
                      <a16:colId xmlns:a16="http://schemas.microsoft.com/office/drawing/2014/main" val="3375155657"/>
                    </a:ext>
                  </a:extLst>
                </a:gridCol>
              </a:tblGrid>
              <a:tr h="879330">
                <a:tc>
                  <a:txBody>
                    <a:bodyPr/>
                    <a:lstStyle/>
                    <a:p>
                      <a:pPr rtl="0" fontAlgn="b"/>
                      <a:endParaRPr lang="en-US" sz="1000" b="0" dirty="0">
                        <a:effectLst/>
                        <a:latin typeface="+mj-lt"/>
                      </a:endParaRPr>
                    </a:p>
                  </a:txBody>
                  <a:tcPr marL="13068" marR="13068" marT="8712" marB="8712" anchor="b">
                    <a:lnL>
                      <a:noFill/>
                    </a:lnL>
                    <a:lnR w="12700" cap="flat" cmpd="sng" algn="ctr">
                      <a:solidFill>
                        <a:schemeClr val="tx1"/>
                      </a:solidFill>
                      <a:prstDash val="solid"/>
                      <a:round/>
                      <a:headEnd type="none" w="med" len="med"/>
                      <a:tailEnd type="none" w="med" len="med"/>
                    </a:lnR>
                    <a:lnT>
                      <a:noFill/>
                    </a:lnT>
                    <a:lnB w="15240" cap="flat" cmpd="sng" algn="ctr">
                      <a:solidFill>
                        <a:srgbClr val="D9D9D9"/>
                      </a:solidFill>
                      <a:prstDash val="solid"/>
                      <a:round/>
                      <a:headEnd type="none" w="med" len="med"/>
                      <a:tailEnd type="none" w="med" len="med"/>
                    </a:lnB>
                  </a:tcPr>
                </a:tc>
                <a:tc>
                  <a:txBody>
                    <a:bodyPr/>
                    <a:lstStyle/>
                    <a:p>
                      <a:pPr algn="ctr" rtl="0" fontAlgn="b"/>
                      <a:r>
                        <a:rPr lang="en-US" sz="2000" b="0" dirty="0">
                          <a:effectLst/>
                          <a:latin typeface="+mj-lt"/>
                        </a:rPr>
                        <a:t>COLLEGE</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sz="1200" b="0" dirty="0">
                          <a:effectLst/>
                          <a:latin typeface="+mj-lt"/>
                        </a:rPr>
                        <a:t>DATA</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sz="1200" b="0" dirty="0">
                          <a:effectLst/>
                          <a:latin typeface="+mj-lt"/>
                        </a:rPr>
                        <a:t>SECURITY</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sz="1200" b="0" dirty="0">
                          <a:effectLst/>
                          <a:latin typeface="+mj-lt"/>
                        </a:rPr>
                        <a:t>TESTING</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sz="1200" b="0" dirty="0">
                          <a:effectLst/>
                          <a:latin typeface="+mj-lt"/>
                        </a:rPr>
                        <a:t>TRAINING</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endParaRPr lang="en-US" sz="1200" b="0" dirty="0">
                        <a:effectLst/>
                        <a:latin typeface="+mj-lt"/>
                      </a:endParaRPr>
                    </a:p>
                    <a:p>
                      <a:pPr algn="ctr" rtl="0" fontAlgn="b"/>
                      <a:r>
                        <a:rPr lang="en-US" sz="1200" b="0" dirty="0">
                          <a:effectLst/>
                          <a:latin typeface="+mj-lt"/>
                        </a:rPr>
                        <a:t>SUPPORT PLAN</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sz="1200" b="0" dirty="0">
                          <a:effectLst/>
                          <a:latin typeface="+mj-lt"/>
                        </a:rPr>
                        <a:t>TRANSITION</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endParaRPr lang="en-US" sz="1200" b="0" dirty="0">
                        <a:effectLst/>
                        <a:latin typeface="+mj-lt"/>
                      </a:endParaRPr>
                    </a:p>
                    <a:p>
                      <a:pPr algn="ctr" rtl="0" fontAlgn="b"/>
                      <a:r>
                        <a:rPr lang="en-US" sz="1200" b="0" dirty="0">
                          <a:effectLst/>
                          <a:latin typeface="+mj-lt"/>
                        </a:rPr>
                        <a:t>COMMS &amp; OCM</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022135212"/>
                  </a:ext>
                </a:extLst>
              </a:tr>
              <a:tr h="1397201">
                <a:tc>
                  <a:txBody>
                    <a:bodyPr/>
                    <a:lstStyle/>
                    <a:p>
                      <a:pPr rtl="0" fontAlgn="ctr"/>
                      <a:endParaRPr lang="en-US" sz="1000" dirty="0">
                        <a:effectLst/>
                      </a:endParaRPr>
                    </a:p>
                  </a:txBody>
                  <a:tcPr marL="13068" marR="13068" marT="8712" marB="8712" anchor="ctr">
                    <a:lnL>
                      <a:noFill/>
                    </a:lnL>
                    <a:lnR w="12700" cap="flat" cmpd="sng" algn="ctr">
                      <a:solidFill>
                        <a:schemeClr val="tx1"/>
                      </a:solidFill>
                      <a:prstDash val="solid"/>
                      <a:round/>
                      <a:headEnd type="none" w="med" len="med"/>
                      <a:tailEnd type="none" w="med" len="med"/>
                    </a:lnR>
                    <a:lnT w="15240" cap="flat" cmpd="sng" algn="ctr">
                      <a:solidFill>
                        <a:srgbClr val="D9D9D9"/>
                      </a:solidFill>
                      <a:prstDash val="solid"/>
                      <a:round/>
                      <a:headEnd type="none" w="med" len="med"/>
                      <a:tailEnd type="none" w="med" len="med"/>
                    </a:lnT>
                    <a:lnB>
                      <a:noFill/>
                    </a:lnB>
                    <a:noFill/>
                  </a:tcPr>
                </a:tc>
                <a:tc>
                  <a:txBody>
                    <a:bodyPr/>
                    <a:lstStyle/>
                    <a:p>
                      <a:pPr algn="ctr" rtl="0" fontAlgn="ctr"/>
                      <a:r>
                        <a:rPr lang="en-US" sz="1800" b="0" dirty="0">
                          <a:effectLst/>
                          <a:latin typeface="+mj-lt"/>
                        </a:rPr>
                        <a:t>Cascadia College</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600" b="1" kern="1200" dirty="0">
                          <a:solidFill>
                            <a:srgbClr val="00B050"/>
                          </a:solidFill>
                          <a:effectLst/>
                          <a:latin typeface="+mn-lt"/>
                          <a:ea typeface="+mn-ea"/>
                          <a:cs typeface="+mn-cs"/>
                        </a:rPr>
                        <a:t>G</a:t>
                      </a:r>
                    </a:p>
                    <a:p>
                      <a:pPr algn="ctr" rtl="0" fontAlgn="ctr"/>
                      <a:endParaRPr lang="en-US" sz="1600" b="1" dirty="0">
                        <a:solidFill>
                          <a:srgbClr val="00DA11"/>
                        </a:solidFill>
                        <a:effectLst/>
                        <a:latin typeface="+mj-lt"/>
                      </a:endParaRP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600" b="1" kern="1200" dirty="0">
                          <a:solidFill>
                            <a:srgbClr val="00B050"/>
                          </a:solidFill>
                          <a:effectLst/>
                          <a:latin typeface="+mn-lt"/>
                          <a:ea typeface="+mn-ea"/>
                          <a:cs typeface="+mn-cs"/>
                        </a:rPr>
                        <a:t>G</a:t>
                      </a:r>
                    </a:p>
                    <a:p>
                      <a:pPr algn="ctr" rtl="0" fontAlgn="ctr"/>
                      <a:endParaRPr lang="en-US" sz="1600" b="1" dirty="0">
                        <a:solidFill>
                          <a:srgbClr val="FF0000"/>
                        </a:solidFill>
                        <a:effectLst/>
                        <a:latin typeface="+mj-lt"/>
                      </a:endParaRPr>
                    </a:p>
                  </a:txBody>
                  <a:tcPr marL="13068" marR="13068" marT="8712" marB="8712" anchor="ctr">
                    <a:lnL w="7620" cap="flat" cmpd="sng" algn="ctr">
                      <a:solidFill>
                        <a:srgbClr val="D9D9D9"/>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600" b="1" kern="1200" dirty="0">
                          <a:solidFill>
                            <a:srgbClr val="00B050"/>
                          </a:solidFill>
                          <a:effectLst/>
                          <a:latin typeface="+mn-lt"/>
                          <a:ea typeface="+mn-ea"/>
                          <a:cs typeface="+mn-cs"/>
                        </a:rPr>
                        <a:t>G</a:t>
                      </a:r>
                    </a:p>
                    <a:p>
                      <a:pPr algn="ctr" rtl="0" fontAlgn="ctr"/>
                      <a:endParaRPr lang="en-US" sz="1600" b="1" dirty="0">
                        <a:solidFill>
                          <a:srgbClr val="FF9900"/>
                        </a:solidFill>
                        <a:effectLst/>
                        <a:latin typeface="+mj-lt"/>
                      </a:endParaRPr>
                    </a:p>
                  </a:txBody>
                  <a:tcPr marL="13068" marR="13068" marT="8712" marB="8712" anchor="ctr">
                    <a:lnL w="7620" cap="flat" cmpd="sng" algn="ctr">
                      <a:solidFill>
                        <a:srgbClr val="D9D9D9"/>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600" b="1" kern="1200" dirty="0">
                          <a:solidFill>
                            <a:srgbClr val="FFFF00"/>
                          </a:solidFill>
                          <a:effectLst/>
                          <a:latin typeface="+mn-lt"/>
                          <a:ea typeface="+mn-ea"/>
                          <a:cs typeface="+mn-cs"/>
                        </a:rPr>
                        <a:t>Y</a:t>
                      </a:r>
                    </a:p>
                    <a:p>
                      <a:pPr algn="ctr" rtl="0" fontAlgn="ctr"/>
                      <a:endParaRPr lang="en-US" sz="1600" b="1" dirty="0">
                        <a:solidFill>
                          <a:srgbClr val="FF9900"/>
                        </a:solidFill>
                        <a:effectLst/>
                        <a:latin typeface="+mj-lt"/>
                      </a:endParaRPr>
                    </a:p>
                  </a:txBody>
                  <a:tcPr marL="13068" marR="13068" marT="8712" marB="8712" anchor="ctr">
                    <a:lnL w="7620" cap="flat" cmpd="sng" algn="ctr">
                      <a:solidFill>
                        <a:srgbClr val="D9D9D9"/>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600" b="1" kern="1200" dirty="0">
                          <a:solidFill>
                            <a:srgbClr val="00B050"/>
                          </a:solidFill>
                          <a:effectLst/>
                          <a:latin typeface="+mn-lt"/>
                          <a:ea typeface="+mn-ea"/>
                          <a:cs typeface="+mn-cs"/>
                        </a:rPr>
                        <a:t>G</a:t>
                      </a:r>
                    </a:p>
                    <a:p>
                      <a:pPr algn="ctr" rtl="0" fontAlgn="ctr"/>
                      <a:endParaRPr lang="en-US" sz="1600" b="1" dirty="0">
                        <a:solidFill>
                          <a:srgbClr val="FF9900"/>
                        </a:solidFill>
                        <a:effectLst/>
                        <a:latin typeface="+mj-lt"/>
                      </a:endParaRPr>
                    </a:p>
                  </a:txBody>
                  <a:tcPr marL="13068" marR="13068" marT="8712" marB="8712" anchor="ctr">
                    <a:lnL w="7620" cap="flat" cmpd="sng" algn="ctr">
                      <a:solidFill>
                        <a:srgbClr val="D9D9D9"/>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600" b="1" kern="1200" dirty="0">
                          <a:solidFill>
                            <a:srgbClr val="00B050"/>
                          </a:solidFill>
                          <a:effectLst/>
                          <a:latin typeface="+mn-lt"/>
                          <a:ea typeface="+mn-ea"/>
                          <a:cs typeface="+mn-cs"/>
                        </a:rPr>
                        <a:t>G</a:t>
                      </a:r>
                    </a:p>
                    <a:p>
                      <a:pPr algn="ctr" rtl="0" fontAlgn="ctr"/>
                      <a:endParaRPr lang="en-US" sz="1600" b="1" dirty="0">
                        <a:solidFill>
                          <a:srgbClr val="FF9900"/>
                        </a:solidFill>
                        <a:effectLst/>
                        <a:latin typeface="+mj-lt"/>
                      </a:endParaRPr>
                    </a:p>
                  </a:txBody>
                  <a:tcPr marL="13068" marR="13068" marT="8712" marB="8712" anchor="ctr">
                    <a:lnL w="7620" cap="flat" cmpd="sng" algn="ctr">
                      <a:solidFill>
                        <a:srgbClr val="D9D9D9"/>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600" b="1" kern="1200" dirty="0">
                          <a:solidFill>
                            <a:srgbClr val="00B050"/>
                          </a:solidFill>
                          <a:effectLst/>
                          <a:latin typeface="+mn-lt"/>
                          <a:ea typeface="+mn-ea"/>
                          <a:cs typeface="+mn-cs"/>
                        </a:rPr>
                        <a:t>G</a:t>
                      </a:r>
                    </a:p>
                    <a:p>
                      <a:pPr algn="ctr" rtl="0" fontAlgn="ctr"/>
                      <a:endParaRPr lang="en-US" sz="1600" b="1" dirty="0">
                        <a:solidFill>
                          <a:srgbClr val="FFFF00"/>
                        </a:solidFill>
                        <a:effectLst/>
                        <a:latin typeface="+mj-lt"/>
                      </a:endParaRP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3916884814"/>
                  </a:ext>
                </a:extLst>
              </a:tr>
              <a:tr h="1349542">
                <a:tc>
                  <a:txBody>
                    <a:bodyPr/>
                    <a:lstStyle/>
                    <a:p>
                      <a:pPr rtl="0" fontAlgn="ctr"/>
                      <a:endParaRPr lang="en-US" sz="1000" dirty="0">
                        <a:effectLst/>
                      </a:endParaRPr>
                    </a:p>
                  </a:txBody>
                  <a:tcPr marL="13068" marR="13068" marT="8712" marB="8712" anchor="ctr">
                    <a:lnL>
                      <a:noFill/>
                    </a:lnL>
                    <a:lnR w="12700" cap="flat" cmpd="sng" algn="ctr">
                      <a:solidFill>
                        <a:schemeClr val="tx1"/>
                      </a:solidFill>
                      <a:prstDash val="solid"/>
                      <a:round/>
                      <a:headEnd type="none" w="med" len="med"/>
                      <a:tailEnd type="none" w="med" len="med"/>
                    </a:lnR>
                    <a:lnT>
                      <a:noFill/>
                    </a:lnT>
                    <a:lnB>
                      <a:noFill/>
                    </a:lnB>
                    <a:noFill/>
                  </a:tcPr>
                </a:tc>
                <a:tc>
                  <a:txBody>
                    <a:bodyPr/>
                    <a:lstStyle/>
                    <a:p>
                      <a:pPr algn="ctr" rtl="0" fontAlgn="ctr"/>
                      <a:r>
                        <a:rPr lang="en-US" sz="1800" b="0" dirty="0">
                          <a:effectLst/>
                          <a:latin typeface="+mj-lt"/>
                        </a:rPr>
                        <a:t>Peninsula College</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600" b="1" kern="1200" dirty="0">
                          <a:solidFill>
                            <a:srgbClr val="00B050"/>
                          </a:solidFill>
                          <a:effectLst/>
                          <a:latin typeface="+mn-lt"/>
                          <a:ea typeface="+mn-ea"/>
                          <a:cs typeface="+mn-cs"/>
                        </a:rPr>
                        <a:t>G</a:t>
                      </a:r>
                    </a:p>
                    <a:p>
                      <a:pPr algn="ctr" rtl="0" fontAlgn="ctr"/>
                      <a:endParaRPr lang="en-US" sz="1600" b="1" dirty="0">
                        <a:solidFill>
                          <a:srgbClr val="00DA11"/>
                        </a:solidFill>
                        <a:effectLst/>
                        <a:latin typeface="+mj-lt"/>
                      </a:endParaRP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600" b="1" kern="1200" dirty="0">
                          <a:solidFill>
                            <a:srgbClr val="00B050"/>
                          </a:solidFill>
                          <a:effectLst/>
                          <a:latin typeface="+mn-lt"/>
                          <a:ea typeface="+mn-ea"/>
                          <a:cs typeface="+mn-cs"/>
                        </a:rPr>
                        <a:t>G</a:t>
                      </a:r>
                    </a:p>
                    <a:p>
                      <a:pPr algn="ctr" rtl="0" fontAlgn="ctr"/>
                      <a:endParaRPr lang="en-US" sz="1600" b="1" dirty="0">
                        <a:solidFill>
                          <a:srgbClr val="FF0000"/>
                        </a:solidFill>
                        <a:effectLst/>
                        <a:latin typeface="+mj-lt"/>
                      </a:endParaRPr>
                    </a:p>
                  </a:txBody>
                  <a:tcPr marL="13068" marR="13068" marT="8712" marB="8712" anchor="ctr">
                    <a:lnL w="7620" cap="flat" cmpd="sng" algn="ctr">
                      <a:solidFill>
                        <a:srgbClr val="D9D9D9"/>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600" b="1" kern="1200" dirty="0">
                          <a:solidFill>
                            <a:srgbClr val="00B050"/>
                          </a:solidFill>
                          <a:effectLst/>
                          <a:latin typeface="+mn-lt"/>
                          <a:ea typeface="+mn-ea"/>
                          <a:cs typeface="+mn-cs"/>
                        </a:rPr>
                        <a:t>G</a:t>
                      </a:r>
                    </a:p>
                    <a:p>
                      <a:pPr algn="ctr" rtl="0" fontAlgn="ctr"/>
                      <a:endParaRPr lang="en-US" sz="1600" b="1" dirty="0">
                        <a:solidFill>
                          <a:srgbClr val="FF9900"/>
                        </a:solidFill>
                        <a:effectLst/>
                        <a:latin typeface="+mj-lt"/>
                      </a:endParaRPr>
                    </a:p>
                  </a:txBody>
                  <a:tcPr marL="13068" marR="13068" marT="8712" marB="8712" anchor="ctr">
                    <a:lnL w="7620" cap="flat" cmpd="sng" algn="ctr">
                      <a:solidFill>
                        <a:srgbClr val="D9D9D9"/>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600" b="1" kern="1200" dirty="0">
                          <a:solidFill>
                            <a:srgbClr val="FFFF00"/>
                          </a:solidFill>
                          <a:effectLst/>
                          <a:latin typeface="+mn-lt"/>
                          <a:ea typeface="+mn-ea"/>
                          <a:cs typeface="+mn-cs"/>
                        </a:rPr>
                        <a:t>Y</a:t>
                      </a:r>
                    </a:p>
                    <a:p>
                      <a:pPr algn="ctr" rtl="0" fontAlgn="ctr"/>
                      <a:endParaRPr lang="en-US" sz="1600" b="1" dirty="0">
                        <a:solidFill>
                          <a:srgbClr val="FF9900"/>
                        </a:solidFill>
                        <a:effectLst/>
                        <a:latin typeface="+mj-lt"/>
                      </a:endParaRPr>
                    </a:p>
                  </a:txBody>
                  <a:tcPr marL="13068" marR="13068" marT="8712" marB="8712" anchor="ctr">
                    <a:lnL w="7620" cap="flat" cmpd="sng" algn="ctr">
                      <a:solidFill>
                        <a:srgbClr val="D9D9D9"/>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600" b="1" kern="1200" dirty="0">
                          <a:solidFill>
                            <a:srgbClr val="00B050"/>
                          </a:solidFill>
                          <a:effectLst/>
                          <a:latin typeface="+mn-lt"/>
                          <a:ea typeface="+mn-ea"/>
                          <a:cs typeface="+mn-cs"/>
                        </a:rPr>
                        <a:t>G</a:t>
                      </a:r>
                    </a:p>
                    <a:p>
                      <a:pPr algn="ctr" rtl="0" fontAlgn="ctr"/>
                      <a:endParaRPr lang="en-US" sz="1600" b="1" dirty="0">
                        <a:solidFill>
                          <a:srgbClr val="00DA11"/>
                        </a:solidFill>
                        <a:effectLst/>
                        <a:latin typeface="+mj-lt"/>
                      </a:endParaRPr>
                    </a:p>
                  </a:txBody>
                  <a:tcPr marL="13068" marR="13068" marT="8712" marB="8712" anchor="ctr">
                    <a:lnL w="7620" cap="flat" cmpd="sng" algn="ctr">
                      <a:solidFill>
                        <a:srgbClr val="D9D9D9"/>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600" b="1" kern="1200" dirty="0">
                          <a:solidFill>
                            <a:srgbClr val="00B050"/>
                          </a:solidFill>
                          <a:effectLst/>
                          <a:latin typeface="+mn-lt"/>
                          <a:ea typeface="+mn-ea"/>
                          <a:cs typeface="+mn-cs"/>
                        </a:rPr>
                        <a:t>G</a:t>
                      </a:r>
                    </a:p>
                    <a:p>
                      <a:pPr algn="ctr" rtl="0" fontAlgn="ctr"/>
                      <a:endParaRPr lang="en-US" sz="1600" b="1" dirty="0">
                        <a:solidFill>
                          <a:srgbClr val="FF9900"/>
                        </a:solidFill>
                        <a:effectLst/>
                        <a:latin typeface="+mj-lt"/>
                      </a:endParaRPr>
                    </a:p>
                  </a:txBody>
                  <a:tcPr marL="13068" marR="13068" marT="8712" marB="8712" anchor="ctr">
                    <a:lnL w="7620" cap="flat" cmpd="sng" algn="ctr">
                      <a:solidFill>
                        <a:srgbClr val="D9D9D9"/>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600" b="1" kern="1200" dirty="0">
                          <a:solidFill>
                            <a:srgbClr val="00B050"/>
                          </a:solidFill>
                          <a:effectLst/>
                          <a:latin typeface="+mn-lt"/>
                          <a:ea typeface="+mn-ea"/>
                          <a:cs typeface="+mn-cs"/>
                        </a:rPr>
                        <a:t>G</a:t>
                      </a:r>
                    </a:p>
                    <a:p>
                      <a:pPr algn="ctr" rtl="0" fontAlgn="ctr"/>
                      <a:endParaRPr lang="en-US" sz="1600" b="1" dirty="0">
                        <a:solidFill>
                          <a:srgbClr val="FFFF00"/>
                        </a:solidFill>
                        <a:effectLst/>
                        <a:latin typeface="+mj-lt"/>
                      </a:endParaRP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4092990399"/>
                  </a:ext>
                </a:extLst>
              </a:tr>
              <a:tr h="1349542">
                <a:tc>
                  <a:txBody>
                    <a:bodyPr/>
                    <a:lstStyle/>
                    <a:p>
                      <a:pPr rtl="0" fontAlgn="ctr"/>
                      <a:endParaRPr lang="en-US" sz="1000" dirty="0">
                        <a:effectLst/>
                      </a:endParaRPr>
                    </a:p>
                  </a:txBody>
                  <a:tcPr marL="13068" marR="13068" marT="8712" marB="8712" anchor="ctr">
                    <a:lnL>
                      <a:noFill/>
                    </a:lnL>
                    <a:lnR w="12700" cap="flat" cmpd="sng" algn="ctr">
                      <a:solidFill>
                        <a:schemeClr val="tx1"/>
                      </a:solidFill>
                      <a:prstDash val="solid"/>
                      <a:round/>
                      <a:headEnd type="none" w="med" len="med"/>
                      <a:tailEnd type="none" w="med" len="med"/>
                    </a:lnR>
                    <a:lnT>
                      <a:noFill/>
                    </a:lnT>
                    <a:lnB w="7620" cap="flat" cmpd="sng" algn="ctr">
                      <a:solidFill>
                        <a:srgbClr val="D9D9D9"/>
                      </a:solidFill>
                      <a:prstDash val="solid"/>
                      <a:round/>
                      <a:headEnd type="none" w="med" len="med"/>
                      <a:tailEnd type="none" w="med" len="med"/>
                    </a:lnB>
                    <a:noFill/>
                  </a:tcPr>
                </a:tc>
                <a:tc>
                  <a:txBody>
                    <a:bodyPr/>
                    <a:lstStyle/>
                    <a:p>
                      <a:pPr algn="ctr" rtl="0" fontAlgn="ctr"/>
                      <a:r>
                        <a:rPr lang="en-US" sz="1800" b="0" dirty="0">
                          <a:effectLst/>
                          <a:latin typeface="+mj-lt"/>
                        </a:rPr>
                        <a:t>Pierce District</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600" b="1" kern="1200" dirty="0">
                          <a:solidFill>
                            <a:srgbClr val="00B050"/>
                          </a:solidFill>
                          <a:effectLst/>
                          <a:latin typeface="+mn-lt"/>
                          <a:ea typeface="+mn-ea"/>
                          <a:cs typeface="+mn-cs"/>
                        </a:rPr>
                        <a:t>G</a:t>
                      </a:r>
                    </a:p>
                    <a:p>
                      <a:pPr algn="ctr" rtl="0" fontAlgn="ctr"/>
                      <a:endParaRPr lang="en-US" sz="1600" b="1" dirty="0">
                        <a:solidFill>
                          <a:srgbClr val="FFFF00"/>
                        </a:solidFill>
                        <a:effectLst/>
                        <a:latin typeface="+mj-lt"/>
                      </a:endParaRP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600" b="1" kern="1200" dirty="0">
                          <a:solidFill>
                            <a:srgbClr val="00B050"/>
                          </a:solidFill>
                          <a:effectLst/>
                          <a:latin typeface="+mn-lt"/>
                          <a:ea typeface="+mn-ea"/>
                          <a:cs typeface="+mn-cs"/>
                        </a:rPr>
                        <a:t>G</a:t>
                      </a:r>
                    </a:p>
                    <a:p>
                      <a:pPr algn="ctr" rtl="0" fontAlgn="ctr"/>
                      <a:endParaRPr lang="en-US" sz="1600" b="1" dirty="0">
                        <a:solidFill>
                          <a:srgbClr val="FF0000"/>
                        </a:solidFill>
                        <a:effectLst/>
                        <a:latin typeface="+mj-lt"/>
                      </a:endParaRPr>
                    </a:p>
                  </a:txBody>
                  <a:tcPr marL="13068" marR="13068" marT="8712" marB="8712" anchor="ctr">
                    <a:lnL w="7620" cap="flat" cmpd="sng" algn="ctr">
                      <a:solidFill>
                        <a:srgbClr val="D9D9D9"/>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600" b="1" kern="1200" dirty="0">
                          <a:solidFill>
                            <a:srgbClr val="00B050"/>
                          </a:solidFill>
                          <a:effectLst/>
                          <a:latin typeface="+mn-lt"/>
                          <a:ea typeface="+mn-ea"/>
                          <a:cs typeface="+mn-cs"/>
                        </a:rPr>
                        <a:t>G</a:t>
                      </a:r>
                    </a:p>
                    <a:p>
                      <a:pPr algn="ctr" rtl="0" fontAlgn="ctr"/>
                      <a:endParaRPr lang="en-US" sz="1600" b="1" dirty="0">
                        <a:solidFill>
                          <a:srgbClr val="FF9900"/>
                        </a:solidFill>
                        <a:effectLst/>
                        <a:latin typeface="+mj-lt"/>
                      </a:endParaRPr>
                    </a:p>
                  </a:txBody>
                  <a:tcPr marL="13068" marR="13068" marT="8712" marB="8712" anchor="ctr">
                    <a:lnL w="7620" cap="flat" cmpd="sng" algn="ctr">
                      <a:solidFill>
                        <a:srgbClr val="D9D9D9"/>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600" b="1" kern="1200" dirty="0">
                          <a:solidFill>
                            <a:srgbClr val="FFFF00"/>
                          </a:solidFill>
                          <a:effectLst/>
                          <a:latin typeface="+mn-lt"/>
                          <a:ea typeface="+mn-ea"/>
                          <a:cs typeface="+mn-cs"/>
                        </a:rPr>
                        <a:t>Y</a:t>
                      </a:r>
                    </a:p>
                    <a:p>
                      <a:pPr algn="ctr" rtl="0" fontAlgn="ctr"/>
                      <a:endParaRPr lang="en-US" sz="1600" b="1" dirty="0">
                        <a:solidFill>
                          <a:srgbClr val="FF9900"/>
                        </a:solidFill>
                        <a:effectLst/>
                        <a:latin typeface="+mj-lt"/>
                      </a:endParaRPr>
                    </a:p>
                  </a:txBody>
                  <a:tcPr marL="13068" marR="13068" marT="8712" marB="8712" anchor="ctr">
                    <a:lnL w="7620" cap="flat" cmpd="sng" algn="ctr">
                      <a:solidFill>
                        <a:srgbClr val="D9D9D9"/>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600" b="1" kern="1200" dirty="0">
                          <a:solidFill>
                            <a:srgbClr val="00B050"/>
                          </a:solidFill>
                          <a:effectLst/>
                          <a:latin typeface="+mn-lt"/>
                          <a:ea typeface="+mn-ea"/>
                          <a:cs typeface="+mn-cs"/>
                        </a:rPr>
                        <a:t>G</a:t>
                      </a:r>
                    </a:p>
                    <a:p>
                      <a:pPr algn="ctr" rtl="0" fontAlgn="ctr"/>
                      <a:endParaRPr lang="en-US" sz="1600" b="1" dirty="0">
                        <a:solidFill>
                          <a:srgbClr val="FF9900"/>
                        </a:solidFill>
                        <a:effectLst/>
                        <a:latin typeface="+mj-lt"/>
                      </a:endParaRPr>
                    </a:p>
                  </a:txBody>
                  <a:tcPr marL="13068" marR="13068" marT="8712" marB="8712" anchor="ctr">
                    <a:lnL w="7620" cap="flat" cmpd="sng" algn="ctr">
                      <a:solidFill>
                        <a:srgbClr val="D9D9D9"/>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600" b="1" kern="1200" dirty="0">
                          <a:solidFill>
                            <a:srgbClr val="FFFF00"/>
                          </a:solidFill>
                          <a:effectLst/>
                          <a:latin typeface="+mn-lt"/>
                          <a:ea typeface="+mn-ea"/>
                          <a:cs typeface="+mn-cs"/>
                        </a:rPr>
                        <a:t>Y</a:t>
                      </a:r>
                    </a:p>
                    <a:p>
                      <a:pPr algn="ctr" rtl="0" fontAlgn="ctr"/>
                      <a:endParaRPr lang="en-US" sz="1600" b="1" dirty="0">
                        <a:solidFill>
                          <a:srgbClr val="FF9900"/>
                        </a:solidFill>
                        <a:effectLst/>
                        <a:latin typeface="+mj-lt"/>
                      </a:endParaRPr>
                    </a:p>
                  </a:txBody>
                  <a:tcPr marL="13068" marR="13068" marT="8712" marB="8712" anchor="ctr">
                    <a:lnL w="7620" cap="flat" cmpd="sng" algn="ctr">
                      <a:solidFill>
                        <a:srgbClr val="D9D9D9"/>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600" b="1" kern="1200" dirty="0">
                          <a:solidFill>
                            <a:srgbClr val="FFFF00"/>
                          </a:solidFill>
                          <a:effectLst/>
                          <a:latin typeface="+mn-lt"/>
                          <a:ea typeface="+mn-ea"/>
                          <a:cs typeface="+mn-cs"/>
                        </a:rPr>
                        <a:t>Y</a:t>
                      </a:r>
                    </a:p>
                    <a:p>
                      <a:pPr algn="ctr" rtl="0" fontAlgn="ctr"/>
                      <a:endParaRPr lang="en-US" sz="1600" b="1" dirty="0">
                        <a:solidFill>
                          <a:srgbClr val="FF9900"/>
                        </a:solidFill>
                        <a:effectLst/>
                        <a:latin typeface="+mj-lt"/>
                      </a:endParaRP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011549080"/>
                  </a:ext>
                </a:extLst>
              </a:tr>
            </a:tbl>
          </a:graphicData>
        </a:graphic>
      </p:graphicFrame>
      <p:sp>
        <p:nvSpPr>
          <p:cNvPr id="2" name="Slide Number Placeholder 1">
            <a:extLst>
              <a:ext uri="{FF2B5EF4-FFF2-40B4-BE49-F238E27FC236}">
                <a16:creationId xmlns:a16="http://schemas.microsoft.com/office/drawing/2014/main" id="{ECFF8952-6DE8-4484-9050-6EEF1FA69949}"/>
              </a:ext>
            </a:extLst>
          </p:cNvPr>
          <p:cNvSpPr>
            <a:spLocks noGrp="1"/>
          </p:cNvSpPr>
          <p:nvPr>
            <p:ph type="sldNum" sz="quarter" idx="12"/>
          </p:nvPr>
        </p:nvSpPr>
        <p:spPr>
          <a:xfrm>
            <a:off x="8406245" y="6506150"/>
            <a:ext cx="467590" cy="215325"/>
          </a:xfrm>
        </p:spPr>
        <p:txBody>
          <a:bodyPr/>
          <a:lstStyle/>
          <a:p>
            <a:pPr>
              <a:defRPr/>
            </a:pPr>
            <a:r>
              <a:rPr lang="en-US" altLang="en-US" dirty="0"/>
              <a:t> </a:t>
            </a:r>
            <a:fld id="{8FE0DD59-4F64-4FB2-AC86-5D7C2F153175}" type="slidenum">
              <a:rPr lang="en-US" altLang="en-US" smtClean="0"/>
              <a:pPr>
                <a:defRPr/>
              </a:pPr>
              <a:t>6</a:t>
            </a:fld>
            <a:r>
              <a:rPr lang="en-US" altLang="en-US" dirty="0"/>
              <a:t> </a:t>
            </a:r>
          </a:p>
        </p:txBody>
      </p:sp>
      <p:graphicFrame>
        <p:nvGraphicFramePr>
          <p:cNvPr id="6" name="Table 5">
            <a:extLst>
              <a:ext uri="{FF2B5EF4-FFF2-40B4-BE49-F238E27FC236}">
                <a16:creationId xmlns:a16="http://schemas.microsoft.com/office/drawing/2014/main" id="{9AD4E5E4-DA33-4858-9A1C-B9C5B4BB0523}"/>
              </a:ext>
            </a:extLst>
          </p:cNvPr>
          <p:cNvGraphicFramePr>
            <a:graphicFrameLocks noGrp="1"/>
          </p:cNvGraphicFramePr>
          <p:nvPr>
            <p:extLst>
              <p:ext uri="{D42A27DB-BD31-4B8C-83A1-F6EECF244321}">
                <p14:modId xmlns:p14="http://schemas.microsoft.com/office/powerpoint/2010/main" val="3497136665"/>
              </p:ext>
            </p:extLst>
          </p:nvPr>
        </p:nvGraphicFramePr>
        <p:xfrm>
          <a:off x="420914" y="5921375"/>
          <a:ext cx="4355481" cy="800100"/>
        </p:xfrm>
        <a:graphic>
          <a:graphicData uri="http://schemas.openxmlformats.org/drawingml/2006/table">
            <a:tbl>
              <a:tblPr firstRow="1"/>
              <a:tblGrid>
                <a:gridCol w="203807">
                  <a:extLst>
                    <a:ext uri="{9D8B030D-6E8A-4147-A177-3AD203B41FA5}">
                      <a16:colId xmlns:a16="http://schemas.microsoft.com/office/drawing/2014/main" val="3978457557"/>
                    </a:ext>
                  </a:extLst>
                </a:gridCol>
                <a:gridCol w="4151674">
                  <a:extLst>
                    <a:ext uri="{9D8B030D-6E8A-4147-A177-3AD203B41FA5}">
                      <a16:colId xmlns:a16="http://schemas.microsoft.com/office/drawing/2014/main" val="3272340738"/>
                    </a:ext>
                  </a:extLst>
                </a:gridCol>
              </a:tblGrid>
              <a:tr h="139140">
                <a:tc>
                  <a:txBody>
                    <a:bodyPr/>
                    <a:lstStyle/>
                    <a:p>
                      <a:endParaRPr lang="en-US" sz="900" dirty="0">
                        <a:effectLst/>
                      </a:endParaRP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r>
                        <a:rPr lang="en-US" sz="900" b="1" dirty="0">
                          <a:solidFill>
                            <a:srgbClr val="000000"/>
                          </a:solidFill>
                          <a:effectLst/>
                          <a:latin typeface="Arial" panose="020B0604020202020204" pitchFamily="34" charset="0"/>
                        </a:rPr>
                        <a:t>RED</a:t>
                      </a:r>
                      <a:r>
                        <a:rPr lang="en-US" sz="900" dirty="0">
                          <a:solidFill>
                            <a:srgbClr val="000000"/>
                          </a:solidFill>
                          <a:effectLst/>
                          <a:latin typeface="Arial" panose="020B0604020202020204" pitchFamily="34" charset="0"/>
                        </a:rPr>
                        <a:t> - Critical system or organization issue, no mitigation available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43793342"/>
                  </a:ext>
                </a:extLst>
              </a:tr>
              <a:tr h="167899">
                <a:tc>
                  <a:txBody>
                    <a:bodyPr/>
                    <a:lstStyle/>
                    <a:p>
                      <a:endParaRPr lang="en-US" sz="900" dirty="0">
                        <a:effectLst/>
                      </a:endParaRP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9900"/>
                    </a:solidFill>
                  </a:tcPr>
                </a:tc>
                <a:tc>
                  <a:txBody>
                    <a:bodyPr/>
                    <a:lstStyle/>
                    <a:p>
                      <a:r>
                        <a:rPr lang="en-US" sz="900" b="1" dirty="0">
                          <a:solidFill>
                            <a:srgbClr val="000000"/>
                          </a:solidFill>
                          <a:effectLst/>
                          <a:latin typeface="Arial" panose="020B0604020202020204" pitchFamily="34" charset="0"/>
                        </a:rPr>
                        <a:t>ORANGE</a:t>
                      </a:r>
                      <a:r>
                        <a:rPr lang="en-US" sz="900" dirty="0">
                          <a:solidFill>
                            <a:srgbClr val="000000"/>
                          </a:solidFill>
                          <a:effectLst/>
                          <a:latin typeface="Arial" panose="020B0604020202020204" pitchFamily="34" charset="0"/>
                        </a:rPr>
                        <a:t> - System or organizational issue with workaround (mitigation plan)</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59087311"/>
                  </a:ext>
                </a:extLst>
              </a:tr>
              <a:tr h="167899">
                <a:tc>
                  <a:txBody>
                    <a:bodyPr/>
                    <a:lstStyle/>
                    <a:p>
                      <a:endParaRPr lang="en-US" sz="900" dirty="0">
                        <a:effectLst/>
                      </a:endParaRP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lang="en-US" sz="900" b="1" dirty="0">
                          <a:solidFill>
                            <a:srgbClr val="000000"/>
                          </a:solidFill>
                          <a:effectLst/>
                          <a:latin typeface="Arial" panose="020B0604020202020204" pitchFamily="34" charset="0"/>
                        </a:rPr>
                        <a:t>YELLOW</a:t>
                      </a:r>
                      <a:r>
                        <a:rPr lang="en-US" sz="900" dirty="0">
                          <a:solidFill>
                            <a:srgbClr val="000000"/>
                          </a:solidFill>
                          <a:effectLst/>
                          <a:latin typeface="Arial" panose="020B0604020202020204" pitchFamily="34" charset="0"/>
                        </a:rPr>
                        <a:t> - Somewhat ready for Go-Live, small issues unresolved, doesn't impact Go-Live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42373392"/>
                  </a:ext>
                </a:extLst>
              </a:tr>
              <a:tr h="167899">
                <a:tc>
                  <a:txBody>
                    <a:bodyPr/>
                    <a:lstStyle/>
                    <a:p>
                      <a:endParaRPr lang="en-US" sz="900" dirty="0">
                        <a:effectLst/>
                      </a:endParaRP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9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solidFill>
                            <a:srgbClr val="000000"/>
                          </a:solidFill>
                          <a:effectLst/>
                          <a:latin typeface="Arial" panose="020B0604020202020204" pitchFamily="34" charset="0"/>
                        </a:rPr>
                        <a:t>GREEN</a:t>
                      </a:r>
                      <a:r>
                        <a:rPr lang="en-US" sz="900" dirty="0">
                          <a:solidFill>
                            <a:srgbClr val="000000"/>
                          </a:solidFill>
                          <a:effectLst/>
                          <a:latin typeface="Arial" panose="020B0604020202020204" pitchFamily="34" charset="0"/>
                        </a:rPr>
                        <a:t> - Ready for Go-Live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8053191"/>
                  </a:ext>
                </a:extLst>
              </a:tr>
            </a:tbl>
          </a:graphicData>
        </a:graphic>
      </p:graphicFrame>
    </p:spTree>
    <p:extLst>
      <p:ext uri="{BB962C8B-B14F-4D97-AF65-F5344CB8AC3E}">
        <p14:creationId xmlns:p14="http://schemas.microsoft.com/office/powerpoint/2010/main" val="206152390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65167" y="81108"/>
            <a:ext cx="7867453" cy="614320"/>
          </a:xfrm>
        </p:spPr>
        <p:txBody>
          <a:bodyPr/>
          <a:lstStyle/>
          <a:p>
            <a:pPr algn="ctr"/>
            <a:r>
              <a:rPr lang="en-US" sz="3200" dirty="0">
                <a:solidFill>
                  <a:srgbClr val="000000"/>
                </a:solidFill>
              </a:rPr>
              <a:t>Cascadia COLLEGE READINESS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926389883"/>
              </p:ext>
            </p:extLst>
          </p:nvPr>
        </p:nvGraphicFramePr>
        <p:xfrm>
          <a:off x="527125" y="695428"/>
          <a:ext cx="8197326" cy="5042376"/>
        </p:xfrm>
        <a:graphic>
          <a:graphicData uri="http://schemas.openxmlformats.org/drawingml/2006/table">
            <a:tbl>
              <a:tblPr firstRow="1" firstCol="1"/>
              <a:tblGrid>
                <a:gridCol w="2623144">
                  <a:extLst>
                    <a:ext uri="{9D8B030D-6E8A-4147-A177-3AD203B41FA5}">
                      <a16:colId xmlns:a16="http://schemas.microsoft.com/office/drawing/2014/main" val="1719524338"/>
                    </a:ext>
                  </a:extLst>
                </a:gridCol>
                <a:gridCol w="1873673">
                  <a:extLst>
                    <a:ext uri="{9D8B030D-6E8A-4147-A177-3AD203B41FA5}">
                      <a16:colId xmlns:a16="http://schemas.microsoft.com/office/drawing/2014/main" val="3354666195"/>
                    </a:ext>
                  </a:extLst>
                </a:gridCol>
                <a:gridCol w="1902386">
                  <a:extLst>
                    <a:ext uri="{9D8B030D-6E8A-4147-A177-3AD203B41FA5}">
                      <a16:colId xmlns:a16="http://schemas.microsoft.com/office/drawing/2014/main" val="4253395325"/>
                    </a:ext>
                  </a:extLst>
                </a:gridCol>
                <a:gridCol w="1798123">
                  <a:extLst>
                    <a:ext uri="{9D8B030D-6E8A-4147-A177-3AD203B41FA5}">
                      <a16:colId xmlns:a16="http://schemas.microsoft.com/office/drawing/2014/main" val="2219408062"/>
                    </a:ext>
                  </a:extLst>
                </a:gridCol>
              </a:tblGrid>
              <a:tr h="1191226">
                <a:tc>
                  <a:txBody>
                    <a:bodyPr/>
                    <a:lstStyle/>
                    <a:p>
                      <a:pPr marL="0" indent="115888" rtl="0" fontAlgn="b"/>
                      <a:r>
                        <a:rPr lang="en-US" b="0" dirty="0">
                          <a:solidFill>
                            <a:srgbClr val="000000"/>
                          </a:solidFill>
                          <a:effectLst/>
                          <a:latin typeface="+mj-lt"/>
                        </a:rPr>
                        <a:t>College Overview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b="0" dirty="0">
                          <a:solidFill>
                            <a:srgbClr val="000000"/>
                          </a:solidFill>
                          <a:effectLst/>
                          <a:latin typeface="+mj-lt"/>
                        </a:rPr>
                        <a:t>Current</a:t>
                      </a:r>
                      <a:r>
                        <a:rPr lang="en-US" b="0" baseline="0" dirty="0">
                          <a:solidFill>
                            <a:srgbClr val="000000"/>
                          </a:solidFill>
                          <a:effectLst/>
                          <a:latin typeface="+mj-lt"/>
                        </a:rPr>
                        <a:t> </a:t>
                      </a:r>
                      <a:r>
                        <a:rPr lang="en-US" b="0" dirty="0">
                          <a:solidFill>
                            <a:srgbClr val="000000"/>
                          </a:solidFill>
                          <a:effectLst/>
                          <a:latin typeface="+mj-lt"/>
                        </a:rPr>
                        <a:t>Completion of Readiness </a:t>
                      </a:r>
                      <a:br>
                        <a:rPr lang="en-US" b="0" dirty="0">
                          <a:solidFill>
                            <a:srgbClr val="000000"/>
                          </a:solidFill>
                          <a:effectLst/>
                          <a:latin typeface="+mj-lt"/>
                        </a:rPr>
                      </a:br>
                      <a:r>
                        <a:rPr lang="en-US" b="0" dirty="0">
                          <a:solidFill>
                            <a:srgbClr val="000000"/>
                          </a:solidFill>
                          <a:effectLst/>
                          <a:latin typeface="+mj-lt"/>
                        </a:rPr>
                        <a:t>Criteria </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b="0" dirty="0">
                          <a:solidFill>
                            <a:srgbClr val="000000"/>
                          </a:solidFill>
                          <a:effectLst/>
                          <a:latin typeface="+mj-lt"/>
                        </a:rPr>
                        <a:t>Current Go/No-Go Status</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b="0" dirty="0">
                          <a:solidFill>
                            <a:srgbClr val="000000"/>
                          </a:solidFill>
                          <a:effectLst/>
                          <a:latin typeface="+mj-lt"/>
                        </a:rPr>
                        <a:t>Estimated</a:t>
                      </a:r>
                      <a:r>
                        <a:rPr lang="en-US" b="0" baseline="0" dirty="0">
                          <a:solidFill>
                            <a:srgbClr val="000000"/>
                          </a:solidFill>
                          <a:effectLst/>
                          <a:latin typeface="+mj-lt"/>
                        </a:rPr>
                        <a:t> Go/No-Go Status at Go Live </a:t>
                      </a:r>
                      <a:endParaRPr lang="en-US" b="0" dirty="0">
                        <a:solidFill>
                          <a:srgbClr val="000000"/>
                        </a:solidFill>
                        <a:effectLst/>
                        <a:latin typeface="+mj-lt"/>
                      </a:endParaRP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054134709"/>
                  </a:ext>
                </a:extLst>
              </a:tr>
              <a:tr h="512301">
                <a:tc>
                  <a:txBody>
                    <a:bodyPr/>
                    <a:lstStyle/>
                    <a:p>
                      <a:pPr marL="0" indent="115888" algn="l" rtl="0" fontAlgn="ctr"/>
                      <a:r>
                        <a:rPr lang="en-US" sz="2000" b="0" dirty="0">
                          <a:solidFill>
                            <a:srgbClr val="000000"/>
                          </a:solidFill>
                          <a:effectLst/>
                          <a:latin typeface="+mj-lt"/>
                        </a:rPr>
                        <a:t>Data</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b"/>
                      <a:r>
                        <a:rPr lang="en-US" sz="2000" b="0" dirty="0">
                          <a:solidFill>
                            <a:srgbClr val="000000"/>
                          </a:solidFill>
                          <a:effectLst/>
                          <a:latin typeface="+mj-lt"/>
                          <a:cs typeface="Arial" panose="020B0604020202020204" pitchFamily="34" charset="0"/>
                        </a:rPr>
                        <a:t>3 of 3</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rtl="0" fontAlgn="b"/>
                      <a:endParaRPr lang="en-US" sz="2000" b="1" dirty="0">
                        <a:solidFill>
                          <a:srgbClr val="000000"/>
                        </a:solidFill>
                        <a:effectLst/>
                        <a:latin typeface="+mn-lt"/>
                        <a:cs typeface="Arial" panose="020B0604020202020204" pitchFamily="34" charset="0"/>
                      </a:endParaRP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rtl="0" fontAlgn="b"/>
                      <a:endParaRPr lang="en-US" sz="2000" b="1" dirty="0">
                        <a:solidFill>
                          <a:srgbClr val="000000"/>
                        </a:solidFill>
                        <a:effectLst/>
                        <a:latin typeface="+mn-lt"/>
                        <a:cs typeface="Arial" panose="020B0604020202020204" pitchFamily="34" charset="0"/>
                      </a:endParaRP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573791922"/>
                  </a:ext>
                </a:extLst>
              </a:tr>
              <a:tr h="563137">
                <a:tc>
                  <a:txBody>
                    <a:bodyPr/>
                    <a:lstStyle/>
                    <a:p>
                      <a:pPr marL="0" indent="115888" algn="l" rtl="0" fontAlgn="ctr"/>
                      <a:r>
                        <a:rPr lang="en-US" sz="2000" b="0" dirty="0">
                          <a:solidFill>
                            <a:srgbClr val="000000"/>
                          </a:solidFill>
                          <a:effectLst/>
                          <a:latin typeface="+mj-lt"/>
                        </a:rPr>
                        <a:t>Security</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sz="2000" b="0" dirty="0">
                          <a:solidFill>
                            <a:srgbClr val="000000"/>
                          </a:solidFill>
                          <a:effectLst/>
                          <a:latin typeface="+mj-lt"/>
                          <a:cs typeface="Arial" panose="020B0604020202020204" pitchFamily="34" charset="0"/>
                        </a:rPr>
                        <a:t>2 of 3</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2000" b="1" kern="1200" dirty="0">
                          <a:solidFill>
                            <a:srgbClr val="FFFF00"/>
                          </a:solidFill>
                          <a:effectLst/>
                          <a:latin typeface="+mn-lt"/>
                          <a:ea typeface="+mn-ea"/>
                          <a:cs typeface="+mn-cs"/>
                        </a:rPr>
                        <a:t>Y</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rtl="0" fontAlgn="b"/>
                      <a:endParaRPr lang="en-US" sz="2000" b="1" dirty="0">
                        <a:solidFill>
                          <a:srgbClr val="000000"/>
                        </a:solidFill>
                        <a:effectLst/>
                        <a:latin typeface="+mn-lt"/>
                        <a:cs typeface="Arial" panose="020B0604020202020204" pitchFamily="34" charset="0"/>
                      </a:endParaRP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4112853875"/>
                  </a:ext>
                </a:extLst>
              </a:tr>
              <a:tr h="563137">
                <a:tc>
                  <a:txBody>
                    <a:bodyPr/>
                    <a:lstStyle/>
                    <a:p>
                      <a:pPr marL="0" indent="115888" algn="l" rtl="0" fontAlgn="ctr"/>
                      <a:r>
                        <a:rPr lang="en-US" sz="2000" b="0" dirty="0">
                          <a:solidFill>
                            <a:srgbClr val="000000"/>
                          </a:solidFill>
                          <a:effectLst/>
                          <a:latin typeface="+mj-lt"/>
                        </a:rPr>
                        <a:t>Testing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b"/>
                      <a:r>
                        <a:rPr lang="en-US" sz="2000" b="0" dirty="0">
                          <a:solidFill>
                            <a:srgbClr val="000000"/>
                          </a:solidFill>
                          <a:effectLst/>
                          <a:latin typeface="+mj-lt"/>
                          <a:cs typeface="Arial" panose="020B0604020202020204" pitchFamily="34" charset="0"/>
                        </a:rPr>
                        <a:t>4 of 6</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rtl="0" fontAlgn="b"/>
                      <a:endParaRPr lang="en-US" sz="2000" b="1" dirty="0">
                        <a:solidFill>
                          <a:srgbClr val="000000"/>
                        </a:solidFill>
                        <a:effectLst/>
                        <a:latin typeface="+mn-lt"/>
                        <a:cs typeface="Arial" panose="020B0604020202020204" pitchFamily="34" charset="0"/>
                      </a:endParaRP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rtl="0" fontAlgn="b"/>
                      <a:endParaRPr lang="en-US" sz="2000" b="1" dirty="0">
                        <a:solidFill>
                          <a:srgbClr val="000000"/>
                        </a:solidFill>
                        <a:effectLst/>
                        <a:latin typeface="+mn-lt"/>
                        <a:cs typeface="Arial" panose="020B0604020202020204" pitchFamily="34" charset="0"/>
                      </a:endParaRP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322822287"/>
                  </a:ext>
                </a:extLst>
              </a:tr>
              <a:tr h="563137">
                <a:tc>
                  <a:txBody>
                    <a:bodyPr/>
                    <a:lstStyle/>
                    <a:p>
                      <a:pPr marL="0" indent="115888" algn="l" rtl="0" fontAlgn="ctr"/>
                      <a:r>
                        <a:rPr lang="en-US" sz="2000" b="0" dirty="0">
                          <a:solidFill>
                            <a:srgbClr val="000000"/>
                          </a:solidFill>
                          <a:effectLst/>
                          <a:latin typeface="+mj-lt"/>
                        </a:rPr>
                        <a:t>Training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sz="2000" b="0" dirty="0">
                          <a:solidFill>
                            <a:srgbClr val="000000"/>
                          </a:solidFill>
                          <a:effectLst/>
                          <a:latin typeface="+mj-lt"/>
                          <a:cs typeface="Arial" panose="020B0604020202020204" pitchFamily="34" charset="0"/>
                        </a:rPr>
                        <a:t>3 of 5</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rtl="0" fontAlgn="b"/>
                      <a:endParaRPr lang="en-US" sz="2000" b="1" dirty="0">
                        <a:solidFill>
                          <a:srgbClr val="000000"/>
                        </a:solidFill>
                        <a:effectLst/>
                        <a:latin typeface="+mn-lt"/>
                        <a:cs typeface="Arial" panose="020B0604020202020204" pitchFamily="34" charset="0"/>
                      </a:endParaRP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rtl="0" fontAlgn="b"/>
                      <a:endParaRPr lang="en-US" sz="2000" b="1" dirty="0">
                        <a:solidFill>
                          <a:srgbClr val="000000"/>
                        </a:solidFill>
                        <a:effectLst/>
                        <a:latin typeface="+mn-lt"/>
                        <a:cs typeface="Arial" panose="020B0604020202020204" pitchFamily="34" charset="0"/>
                      </a:endParaRP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77471429"/>
                  </a:ext>
                </a:extLst>
              </a:tr>
              <a:tr h="544388">
                <a:tc>
                  <a:txBody>
                    <a:bodyPr/>
                    <a:lstStyle/>
                    <a:p>
                      <a:pPr marL="0" indent="115888" algn="l" rtl="0" fontAlgn="ctr"/>
                      <a:r>
                        <a:rPr lang="en-US" sz="2000" b="0" dirty="0">
                          <a:solidFill>
                            <a:srgbClr val="000000"/>
                          </a:solidFill>
                          <a:effectLst/>
                          <a:latin typeface="+mj-lt"/>
                        </a:rPr>
                        <a:t>College Support Plan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b"/>
                      <a:r>
                        <a:rPr lang="en-US" sz="2000" b="0" dirty="0">
                          <a:solidFill>
                            <a:srgbClr val="000000"/>
                          </a:solidFill>
                          <a:effectLst/>
                          <a:latin typeface="+mj-lt"/>
                          <a:cs typeface="Arial" panose="020B0604020202020204" pitchFamily="34" charset="0"/>
                        </a:rPr>
                        <a:t>4 of 4</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rtl="0" fontAlgn="b"/>
                      <a:endParaRPr lang="en-US" sz="2000" b="1" dirty="0">
                        <a:solidFill>
                          <a:srgbClr val="000000"/>
                        </a:solidFill>
                        <a:effectLst/>
                        <a:latin typeface="+mn-lt"/>
                        <a:cs typeface="Arial" panose="020B0604020202020204" pitchFamily="34" charset="0"/>
                      </a:endParaRP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rtl="0" fontAlgn="b"/>
                      <a:endParaRPr lang="en-US" sz="2000" b="1" dirty="0">
                        <a:solidFill>
                          <a:srgbClr val="000000"/>
                        </a:solidFill>
                        <a:effectLst/>
                        <a:latin typeface="+mn-lt"/>
                        <a:cs typeface="Arial" panose="020B0604020202020204" pitchFamily="34" charset="0"/>
                      </a:endParaRP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146931779"/>
                  </a:ext>
                </a:extLst>
              </a:tr>
              <a:tr h="563137">
                <a:tc>
                  <a:txBody>
                    <a:bodyPr/>
                    <a:lstStyle/>
                    <a:p>
                      <a:pPr marL="0" indent="115888" algn="l" rtl="0" fontAlgn="ctr"/>
                      <a:r>
                        <a:rPr lang="en-US" sz="2000" b="0" dirty="0">
                          <a:solidFill>
                            <a:srgbClr val="000000"/>
                          </a:solidFill>
                          <a:effectLst/>
                          <a:latin typeface="+mj-lt"/>
                        </a:rPr>
                        <a:t>Transition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sz="2000" b="0" dirty="0">
                          <a:solidFill>
                            <a:srgbClr val="000000"/>
                          </a:solidFill>
                          <a:effectLst/>
                          <a:latin typeface="+mj-lt"/>
                          <a:cs typeface="Arial" panose="020B0604020202020204" pitchFamily="34" charset="0"/>
                        </a:rPr>
                        <a:t>11 of 12</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rtl="0" fontAlgn="b"/>
                      <a:endParaRPr lang="en-US" sz="2000" b="1" dirty="0">
                        <a:solidFill>
                          <a:srgbClr val="000000"/>
                        </a:solidFill>
                        <a:effectLst/>
                        <a:latin typeface="+mn-lt"/>
                        <a:cs typeface="Arial" panose="020B0604020202020204" pitchFamily="34" charset="0"/>
                      </a:endParaRP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rtl="0" fontAlgn="b"/>
                      <a:endParaRPr lang="en-US" sz="2000" b="1" dirty="0">
                        <a:solidFill>
                          <a:srgbClr val="000000"/>
                        </a:solidFill>
                        <a:effectLst/>
                        <a:latin typeface="+mn-lt"/>
                        <a:cs typeface="Arial" panose="020B0604020202020204" pitchFamily="34" charset="0"/>
                      </a:endParaRP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3480800126"/>
                  </a:ext>
                </a:extLst>
              </a:tr>
              <a:tr h="541913">
                <a:tc>
                  <a:txBody>
                    <a:bodyPr/>
                    <a:lstStyle/>
                    <a:p>
                      <a:pPr marL="0" indent="115888" algn="l" rtl="0" fontAlgn="ctr"/>
                      <a:r>
                        <a:rPr lang="en-US" sz="2000" b="0" dirty="0">
                          <a:solidFill>
                            <a:srgbClr val="000000"/>
                          </a:solidFill>
                          <a:effectLst/>
                          <a:latin typeface="+mj-lt"/>
                        </a:rPr>
                        <a:t>Comms &amp; OCM</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b"/>
                      <a:r>
                        <a:rPr lang="en-US" sz="2000" b="0" dirty="0">
                          <a:solidFill>
                            <a:srgbClr val="000000"/>
                          </a:solidFill>
                          <a:effectLst/>
                          <a:latin typeface="+mj-lt"/>
                          <a:cs typeface="Arial" panose="020B0604020202020204" pitchFamily="34" charset="0"/>
                        </a:rPr>
                        <a:t>6 of 6</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rtl="0" fontAlgn="b"/>
                      <a:endParaRPr lang="en-US" sz="2000" b="1" dirty="0">
                        <a:solidFill>
                          <a:srgbClr val="000000"/>
                        </a:solidFill>
                        <a:effectLst/>
                        <a:latin typeface="+mn-lt"/>
                        <a:cs typeface="Arial" panose="020B0604020202020204" pitchFamily="34" charset="0"/>
                      </a:endParaRP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rtl="0" fontAlgn="b"/>
                      <a:endParaRPr lang="en-US" sz="2000" b="1" dirty="0">
                        <a:solidFill>
                          <a:srgbClr val="000000"/>
                        </a:solidFill>
                        <a:effectLst/>
                        <a:latin typeface="+mn-lt"/>
                        <a:cs typeface="Arial" panose="020B0604020202020204" pitchFamily="34" charset="0"/>
                      </a:endParaRP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3574805109"/>
                  </a:ext>
                </a:extLst>
              </a:tr>
            </a:tbl>
          </a:graphicData>
        </a:graphic>
      </p:graphicFrame>
      <p:graphicFrame>
        <p:nvGraphicFramePr>
          <p:cNvPr id="8" name="Table 7">
            <a:extLst>
              <a:ext uri="{FF2B5EF4-FFF2-40B4-BE49-F238E27FC236}">
                <a16:creationId xmlns:a16="http://schemas.microsoft.com/office/drawing/2014/main" id="{39B6C7E9-2157-4ECE-BA11-C1CEC939295C}"/>
              </a:ext>
            </a:extLst>
          </p:cNvPr>
          <p:cNvGraphicFramePr>
            <a:graphicFrameLocks noGrp="1"/>
          </p:cNvGraphicFramePr>
          <p:nvPr>
            <p:extLst>
              <p:ext uri="{D42A27DB-BD31-4B8C-83A1-F6EECF244321}">
                <p14:modId xmlns:p14="http://schemas.microsoft.com/office/powerpoint/2010/main" val="423229319"/>
              </p:ext>
            </p:extLst>
          </p:nvPr>
        </p:nvGraphicFramePr>
        <p:xfrm>
          <a:off x="527125" y="6001604"/>
          <a:ext cx="4827616" cy="701040"/>
        </p:xfrm>
        <a:graphic>
          <a:graphicData uri="http://schemas.openxmlformats.org/drawingml/2006/table">
            <a:tbl>
              <a:tblPr/>
              <a:tblGrid>
                <a:gridCol w="225899">
                  <a:extLst>
                    <a:ext uri="{9D8B030D-6E8A-4147-A177-3AD203B41FA5}">
                      <a16:colId xmlns:a16="http://schemas.microsoft.com/office/drawing/2014/main" val="3978457557"/>
                    </a:ext>
                  </a:extLst>
                </a:gridCol>
                <a:gridCol w="4601717">
                  <a:extLst>
                    <a:ext uri="{9D8B030D-6E8A-4147-A177-3AD203B41FA5}">
                      <a16:colId xmlns:a16="http://schemas.microsoft.com/office/drawing/2014/main" val="3272340738"/>
                    </a:ext>
                  </a:extLst>
                </a:gridCol>
              </a:tblGrid>
              <a:tr h="79988">
                <a:tc>
                  <a:txBody>
                    <a:bodyPr/>
                    <a:lstStyle/>
                    <a:p>
                      <a:endParaRPr lang="en-US" sz="900" dirty="0">
                        <a:effectLst/>
                      </a:endParaRP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r>
                        <a:rPr lang="en-US" sz="900" b="1" dirty="0">
                          <a:solidFill>
                            <a:srgbClr val="000000"/>
                          </a:solidFill>
                          <a:effectLst/>
                          <a:latin typeface="Arial" panose="020B0604020202020204" pitchFamily="34" charset="0"/>
                        </a:rPr>
                        <a:t>RED</a:t>
                      </a:r>
                      <a:r>
                        <a:rPr lang="en-US" sz="900" dirty="0">
                          <a:solidFill>
                            <a:srgbClr val="000000"/>
                          </a:solidFill>
                          <a:effectLst/>
                          <a:latin typeface="Arial" panose="020B0604020202020204" pitchFamily="34" charset="0"/>
                        </a:rPr>
                        <a:t> - Critical system or organization issue, no mitigation available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43793342"/>
                  </a:ext>
                </a:extLst>
              </a:tr>
              <a:tr h="167899">
                <a:tc>
                  <a:txBody>
                    <a:bodyPr/>
                    <a:lstStyle/>
                    <a:p>
                      <a:endParaRPr lang="en-US" sz="900" dirty="0">
                        <a:effectLst/>
                      </a:endParaRP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9900"/>
                    </a:solidFill>
                  </a:tcPr>
                </a:tc>
                <a:tc>
                  <a:txBody>
                    <a:bodyPr/>
                    <a:lstStyle/>
                    <a:p>
                      <a:r>
                        <a:rPr lang="en-US" sz="900" b="1" dirty="0">
                          <a:solidFill>
                            <a:srgbClr val="000000"/>
                          </a:solidFill>
                          <a:effectLst/>
                          <a:latin typeface="Arial" panose="020B0604020202020204" pitchFamily="34" charset="0"/>
                        </a:rPr>
                        <a:t>ORANGE</a:t>
                      </a:r>
                      <a:r>
                        <a:rPr lang="en-US" sz="900" dirty="0">
                          <a:solidFill>
                            <a:srgbClr val="000000"/>
                          </a:solidFill>
                          <a:effectLst/>
                          <a:latin typeface="Arial" panose="020B0604020202020204" pitchFamily="34" charset="0"/>
                        </a:rPr>
                        <a:t> - System or organizational issue with workaround (mitigation plan)</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59087311"/>
                  </a:ext>
                </a:extLst>
              </a:tr>
              <a:tr h="167899">
                <a:tc>
                  <a:txBody>
                    <a:bodyPr/>
                    <a:lstStyle/>
                    <a:p>
                      <a:endParaRPr lang="en-US" sz="900" dirty="0">
                        <a:effectLst/>
                      </a:endParaRP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lang="en-US" sz="900" b="1" dirty="0">
                          <a:solidFill>
                            <a:srgbClr val="000000"/>
                          </a:solidFill>
                          <a:effectLst/>
                          <a:latin typeface="Arial" panose="020B0604020202020204" pitchFamily="34" charset="0"/>
                        </a:rPr>
                        <a:t>YELLOW</a:t>
                      </a:r>
                      <a:r>
                        <a:rPr lang="en-US" sz="900" dirty="0">
                          <a:solidFill>
                            <a:srgbClr val="000000"/>
                          </a:solidFill>
                          <a:effectLst/>
                          <a:latin typeface="Arial" panose="020B0604020202020204" pitchFamily="34" charset="0"/>
                        </a:rPr>
                        <a:t> - Somewhat ready for Go-Live, small issues unresolved, doesn't impact Go-Live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42373392"/>
                  </a:ext>
                </a:extLst>
              </a:tr>
              <a:tr h="167899">
                <a:tc>
                  <a:txBody>
                    <a:bodyPr/>
                    <a:lstStyle/>
                    <a:p>
                      <a:endParaRPr lang="en-US" sz="900" dirty="0">
                        <a:effectLst/>
                      </a:endParaRP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9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solidFill>
                            <a:srgbClr val="000000"/>
                          </a:solidFill>
                          <a:effectLst/>
                          <a:latin typeface="Arial" panose="020B0604020202020204" pitchFamily="34" charset="0"/>
                        </a:rPr>
                        <a:t>GREEN</a:t>
                      </a:r>
                      <a:r>
                        <a:rPr lang="en-US" sz="900" dirty="0">
                          <a:solidFill>
                            <a:srgbClr val="000000"/>
                          </a:solidFill>
                          <a:effectLst/>
                          <a:latin typeface="Arial" panose="020B0604020202020204" pitchFamily="34" charset="0"/>
                        </a:rPr>
                        <a:t> - Ready for Go-Live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8053191"/>
                  </a:ext>
                </a:extLst>
              </a:tr>
            </a:tbl>
          </a:graphicData>
        </a:graphic>
      </p:graphicFrame>
      <p:sp>
        <p:nvSpPr>
          <p:cNvPr id="2" name="Slide Number Placeholder 1">
            <a:extLst>
              <a:ext uri="{FF2B5EF4-FFF2-40B4-BE49-F238E27FC236}">
                <a16:creationId xmlns:a16="http://schemas.microsoft.com/office/drawing/2014/main" id="{86DFC77B-4F48-4826-A2FB-40D477FBF12D}"/>
              </a:ext>
            </a:extLst>
          </p:cNvPr>
          <p:cNvSpPr>
            <a:spLocks noGrp="1"/>
          </p:cNvSpPr>
          <p:nvPr>
            <p:ph type="sldNum" sz="quarter" idx="12"/>
          </p:nvPr>
        </p:nvSpPr>
        <p:spPr/>
        <p:txBody>
          <a:bodyPr/>
          <a:lstStyle/>
          <a:p>
            <a:pPr>
              <a:defRPr/>
            </a:pPr>
            <a:fld id="{A0548EF2-EA9B-4634-B53D-DC4EC5D1B8C0}" type="slidenum">
              <a:rPr lang="en-US" altLang="en-US" smtClean="0"/>
              <a:pPr>
                <a:defRPr/>
              </a:pPr>
              <a:t>7</a:t>
            </a:fld>
            <a:endParaRPr lang="en-US" altLang="en-US" dirty="0"/>
          </a:p>
        </p:txBody>
      </p:sp>
    </p:spTree>
    <p:extLst>
      <p:ext uri="{BB962C8B-B14F-4D97-AF65-F5344CB8AC3E}">
        <p14:creationId xmlns:p14="http://schemas.microsoft.com/office/powerpoint/2010/main" val="33451342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15180967"/>
              </p:ext>
            </p:extLst>
          </p:nvPr>
        </p:nvGraphicFramePr>
        <p:xfrm>
          <a:off x="283249" y="444490"/>
          <a:ext cx="8577501" cy="6276985"/>
        </p:xfrm>
        <a:graphic>
          <a:graphicData uri="http://schemas.openxmlformats.org/drawingml/2006/table">
            <a:tbl>
              <a:tblPr firstRow="1" firstCol="1"/>
              <a:tblGrid>
                <a:gridCol w="794460">
                  <a:extLst>
                    <a:ext uri="{9D8B030D-6E8A-4147-A177-3AD203B41FA5}">
                      <a16:colId xmlns:a16="http://schemas.microsoft.com/office/drawing/2014/main" val="285129070"/>
                    </a:ext>
                  </a:extLst>
                </a:gridCol>
                <a:gridCol w="4753896">
                  <a:extLst>
                    <a:ext uri="{9D8B030D-6E8A-4147-A177-3AD203B41FA5}">
                      <a16:colId xmlns:a16="http://schemas.microsoft.com/office/drawing/2014/main" val="1255582063"/>
                    </a:ext>
                  </a:extLst>
                </a:gridCol>
                <a:gridCol w="3029145">
                  <a:extLst>
                    <a:ext uri="{9D8B030D-6E8A-4147-A177-3AD203B41FA5}">
                      <a16:colId xmlns:a16="http://schemas.microsoft.com/office/drawing/2014/main" val="615183373"/>
                    </a:ext>
                  </a:extLst>
                </a:gridCol>
              </a:tblGrid>
              <a:tr h="291521">
                <a:tc>
                  <a:txBody>
                    <a:bodyPr/>
                    <a:lstStyle/>
                    <a:p>
                      <a:pPr rtl="0" fontAlgn="b"/>
                      <a:r>
                        <a:rPr lang="en-US" sz="1100" b="0" dirty="0">
                          <a:solidFill>
                            <a:srgbClr val="000000"/>
                          </a:solidFill>
                          <a:effectLst/>
                          <a:latin typeface="+mj-lt"/>
                        </a:rPr>
                        <a:t>CATEGORY </a:t>
                      </a:r>
                    </a:p>
                  </a:txBody>
                  <a:tcPr marL="36576" marR="4992" marT="3328" marB="3328" anchor="ctr">
                    <a:lnL>
                      <a:noFill/>
                    </a:lnL>
                    <a:lnR>
                      <a:noFill/>
                    </a:lnR>
                    <a:lnT>
                      <a:noFill/>
                    </a:lnT>
                    <a:lnB w="15240" cap="flat" cmpd="sng" algn="ctr">
                      <a:solidFill>
                        <a:srgbClr val="D9D9D9"/>
                      </a:solidFill>
                      <a:prstDash val="solid"/>
                      <a:round/>
                      <a:headEnd type="none" w="med" len="med"/>
                      <a:tailEnd type="none" w="med" len="med"/>
                    </a:lnB>
                    <a:solidFill>
                      <a:schemeClr val="bg1">
                        <a:lumMod val="85000"/>
                      </a:schemeClr>
                    </a:solidFill>
                  </a:tcPr>
                </a:tc>
                <a:tc>
                  <a:txBody>
                    <a:bodyPr/>
                    <a:lstStyle/>
                    <a:p>
                      <a:pPr rtl="0" fontAlgn="b"/>
                      <a:r>
                        <a:rPr lang="en-US" sz="1100" b="0" dirty="0">
                          <a:solidFill>
                            <a:srgbClr val="000000"/>
                          </a:solidFill>
                          <a:effectLst/>
                          <a:latin typeface="+mj-lt"/>
                        </a:rPr>
                        <a:t>COMMENTS</a:t>
                      </a:r>
                    </a:p>
                  </a:txBody>
                  <a:tcPr marL="36576" marR="4992" marT="3328" marB="3328" anchor="ctr">
                    <a:lnL>
                      <a:noFill/>
                    </a:lnL>
                    <a:lnR>
                      <a:noFill/>
                    </a:lnR>
                    <a:lnT>
                      <a:noFill/>
                    </a:lnT>
                    <a:lnB w="15240" cap="flat" cmpd="sng" algn="ctr">
                      <a:solidFill>
                        <a:srgbClr val="D9D9D9"/>
                      </a:solidFill>
                      <a:prstDash val="solid"/>
                      <a:round/>
                      <a:headEnd type="none" w="med" len="med"/>
                      <a:tailEnd type="none" w="med" len="med"/>
                    </a:lnB>
                    <a:solidFill>
                      <a:schemeClr val="bg1">
                        <a:lumMod val="85000"/>
                      </a:schemeClr>
                    </a:solidFill>
                  </a:tcPr>
                </a:tc>
                <a:tc>
                  <a:txBody>
                    <a:bodyPr/>
                    <a:lstStyle/>
                    <a:p>
                      <a:pPr rtl="0" fontAlgn="b"/>
                      <a:r>
                        <a:rPr lang="en-US" sz="1100" b="0" dirty="0">
                          <a:solidFill>
                            <a:srgbClr val="000000"/>
                          </a:solidFill>
                          <a:effectLst/>
                          <a:latin typeface="+mj-lt"/>
                        </a:rPr>
                        <a:t>MITIGATION PLAN </a:t>
                      </a:r>
                    </a:p>
                  </a:txBody>
                  <a:tcPr marL="36576" marR="4992" marT="3328" marB="3328" anchor="ctr">
                    <a:lnL>
                      <a:noFill/>
                    </a:lnL>
                    <a:lnR>
                      <a:noFill/>
                    </a:lnR>
                    <a:lnT>
                      <a:noFill/>
                    </a:lnT>
                    <a:lnB w="15240" cap="flat" cmpd="sng" algn="ctr">
                      <a:solidFill>
                        <a:srgbClr val="D9D9D9"/>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488334798"/>
                  </a:ext>
                </a:extLst>
              </a:tr>
              <a:tr h="658327">
                <a:tc>
                  <a:txBody>
                    <a:bodyPr/>
                    <a:lstStyle/>
                    <a:p>
                      <a:pPr rtl="0" fontAlgn="ctr"/>
                      <a:r>
                        <a:rPr lang="en-US" sz="1100" b="0" dirty="0">
                          <a:solidFill>
                            <a:srgbClr val="000000"/>
                          </a:solidFill>
                          <a:effectLst/>
                          <a:latin typeface="+mj-lt"/>
                          <a:cs typeface="Arial" panose="020B0604020202020204" pitchFamily="34" charset="0"/>
                        </a:rPr>
                        <a:t>Data</a:t>
                      </a:r>
                    </a:p>
                    <a:p>
                      <a:pPr rtl="0" fontAlgn="ctr"/>
                      <a:endParaRPr lang="en-US" sz="1100" b="0" dirty="0">
                        <a:solidFill>
                          <a:srgbClr val="000000"/>
                        </a:solidFill>
                        <a:effectLst/>
                        <a:latin typeface="+mj-lt"/>
                        <a:cs typeface="Arial" panose="020B0604020202020204" pitchFamily="34" charset="0"/>
                      </a:endParaRPr>
                    </a:p>
                    <a:p>
                      <a:pPr rtl="0" fontAlgn="ctr"/>
                      <a:endParaRPr lang="en-US" sz="1100" b="0" dirty="0">
                        <a:solidFill>
                          <a:srgbClr val="000000"/>
                        </a:solidFill>
                        <a:effectLst/>
                        <a:latin typeface="+mj-lt"/>
                        <a:cs typeface="Arial" panose="020B0604020202020204" pitchFamily="34" charset="0"/>
                      </a:endParaRPr>
                    </a:p>
                    <a:p>
                      <a:pPr rtl="0" fontAlgn="ctr"/>
                      <a:endParaRPr lang="en-US" sz="1100" b="0" dirty="0">
                        <a:solidFill>
                          <a:srgbClr val="000000"/>
                        </a:solidFill>
                        <a:effectLst/>
                        <a:latin typeface="+mj-lt"/>
                        <a:cs typeface="Arial" panose="020B0604020202020204" pitchFamily="34" charset="0"/>
                      </a:endParaRPr>
                    </a:p>
                  </a:txBody>
                  <a:tcPr marL="36576" marR="4992" marT="3328" marB="3328">
                    <a:lnL>
                      <a:noFill/>
                    </a:lnL>
                    <a:lnR>
                      <a:noFill/>
                    </a:lnR>
                    <a:lnT w="15240" cap="flat" cmpd="sng" algn="ctr">
                      <a:solidFill>
                        <a:srgbClr val="D9D9D9"/>
                      </a:solidFill>
                      <a:prstDash val="solid"/>
                      <a:round/>
                      <a:headEnd type="none" w="med" len="med"/>
                      <a:tailEnd type="none" w="med" len="med"/>
                    </a:lnT>
                    <a:lnB>
                      <a:noFill/>
                    </a:lnB>
                    <a:solidFill>
                      <a:srgbClr val="F3F3F3"/>
                    </a:solidFill>
                  </a:tcPr>
                </a:tc>
                <a:tc>
                  <a:txBody>
                    <a:bodyPr/>
                    <a:lstStyle/>
                    <a:p>
                      <a:pPr rtl="0" fontAlgn="b"/>
                      <a:r>
                        <a:rPr lang="en-US" sz="1100" b="0" dirty="0">
                          <a:solidFill>
                            <a:srgbClr val="000000"/>
                          </a:solidFill>
                          <a:effectLst/>
                          <a:latin typeface="+mn-lt"/>
                        </a:rPr>
                        <a:t>All pillars are comfortable with the cleanliness of their data, known issues. dataLink is not a reportable for readiness, however. Student EMPLIDs are not available until Sunday, May 10 or Monday, May 11, limiting preparation of student information for UW Bothell. </a:t>
                      </a:r>
                    </a:p>
                  </a:txBody>
                  <a:tcPr marL="36576" marR="22860" marT="15240" marB="15240">
                    <a:lnL>
                      <a:noFill/>
                    </a:lnL>
                    <a:lnR>
                      <a:noFill/>
                    </a:lnR>
                    <a:lnT w="15240" cap="flat" cmpd="sng" algn="ctr">
                      <a:solidFill>
                        <a:srgbClr val="D9D9D9"/>
                      </a:solidFill>
                      <a:prstDash val="solid"/>
                      <a:round/>
                      <a:headEnd type="none" w="med" len="med"/>
                      <a:tailEnd type="none" w="med" len="med"/>
                    </a:lnT>
                    <a:lnB>
                      <a:noFill/>
                    </a:lnB>
                    <a:solidFill>
                      <a:srgbClr val="F3F3F3"/>
                    </a:solidFill>
                  </a:tcPr>
                </a:tc>
                <a:tc>
                  <a:txBody>
                    <a:bodyPr/>
                    <a:lstStyle/>
                    <a:p>
                      <a:pPr rtl="0" fontAlgn="b"/>
                      <a:r>
                        <a:rPr lang="en-US" sz="1100" b="0" dirty="0">
                          <a:solidFill>
                            <a:srgbClr val="000000"/>
                          </a:solidFill>
                          <a:effectLst/>
                          <a:latin typeface="+mn-lt"/>
                        </a:rPr>
                        <a:t>Known data cleanup issues will be addressed after Go-Live. IS coordinating early access to Student EMPLIDs for dataLink.</a:t>
                      </a:r>
                    </a:p>
                    <a:p>
                      <a:pPr rtl="0" fontAlgn="b"/>
                      <a:endParaRPr lang="en-US" sz="1100" b="0" dirty="0">
                        <a:solidFill>
                          <a:srgbClr val="000000"/>
                        </a:solidFill>
                        <a:effectLst/>
                        <a:latin typeface="+mn-lt"/>
                      </a:endParaRPr>
                    </a:p>
                  </a:txBody>
                  <a:tcPr marL="36576" marR="22860" marT="15240" marB="15240">
                    <a:lnL>
                      <a:noFill/>
                    </a:lnL>
                    <a:lnR>
                      <a:noFill/>
                    </a:lnR>
                    <a:lnT w="15240" cap="flat" cmpd="sng" algn="ctr">
                      <a:solidFill>
                        <a:srgbClr val="D9D9D9"/>
                      </a:solidFill>
                      <a:prstDash val="solid"/>
                      <a:round/>
                      <a:headEnd type="none" w="med" len="med"/>
                      <a:tailEnd type="none" w="med" len="med"/>
                    </a:lnT>
                    <a:lnB>
                      <a:noFill/>
                    </a:lnB>
                    <a:solidFill>
                      <a:srgbClr val="F3F3F3"/>
                    </a:solidFill>
                  </a:tcPr>
                </a:tc>
                <a:extLst>
                  <a:ext uri="{0D108BD9-81ED-4DB2-BD59-A6C34878D82A}">
                    <a16:rowId xmlns:a16="http://schemas.microsoft.com/office/drawing/2014/main" val="1887606402"/>
                  </a:ext>
                </a:extLst>
              </a:tr>
              <a:tr h="444594">
                <a:tc>
                  <a:txBody>
                    <a:bodyPr/>
                    <a:lstStyle/>
                    <a:p>
                      <a:pPr rtl="0" fontAlgn="ctr"/>
                      <a:r>
                        <a:rPr lang="en-US" sz="1100" b="0" dirty="0">
                          <a:solidFill>
                            <a:srgbClr val="000000"/>
                          </a:solidFill>
                          <a:effectLst/>
                          <a:latin typeface="+mj-lt"/>
                          <a:cs typeface="Arial" panose="020B0604020202020204" pitchFamily="34" charset="0"/>
                        </a:rPr>
                        <a:t>Security</a:t>
                      </a:r>
                    </a:p>
                    <a:p>
                      <a:pPr rtl="0" fontAlgn="ctr"/>
                      <a:endParaRPr lang="en-US" sz="1100" b="0" dirty="0">
                        <a:solidFill>
                          <a:srgbClr val="000000"/>
                        </a:solidFill>
                        <a:effectLst/>
                        <a:latin typeface="+mj-lt"/>
                        <a:cs typeface="Arial" panose="020B0604020202020204" pitchFamily="34" charset="0"/>
                      </a:endParaRPr>
                    </a:p>
                  </a:txBody>
                  <a:tcPr marL="36576" marR="4992" marT="3328" marB="3328">
                    <a:lnL>
                      <a:noFill/>
                    </a:lnL>
                    <a:lnR>
                      <a:noFill/>
                    </a:lnR>
                    <a:lnT>
                      <a:noFill/>
                    </a:lnT>
                    <a:lnB>
                      <a:noFill/>
                    </a:lnB>
                    <a:solidFill>
                      <a:srgbClr val="FFFFFF"/>
                    </a:solidFill>
                  </a:tcPr>
                </a:tc>
                <a:tc>
                  <a:txBody>
                    <a:bodyPr/>
                    <a:lstStyle/>
                    <a:p>
                      <a:pPr rtl="0" fontAlgn="b"/>
                      <a:r>
                        <a:rPr lang="en-US" sz="1100" b="0" dirty="0">
                          <a:solidFill>
                            <a:srgbClr val="000000"/>
                          </a:solidFill>
                          <a:effectLst/>
                          <a:latin typeface="+mn-lt"/>
                        </a:rPr>
                        <a:t>Security mapping completed, awaiting confirmation of upload from PMO. Employees are accessing SVX, testing security and reporting issues to Triage Team.</a:t>
                      </a:r>
                    </a:p>
                  </a:txBody>
                  <a:tcPr marL="36576" marR="22860" marT="15240" marB="15240">
                    <a:lnL>
                      <a:noFill/>
                    </a:lnL>
                    <a:lnR>
                      <a:noFill/>
                    </a:lnR>
                    <a:lnT>
                      <a:noFill/>
                    </a:lnT>
                    <a:lnB>
                      <a:noFill/>
                    </a:lnB>
                    <a:solidFill>
                      <a:srgbClr val="FFFFFF"/>
                    </a:solidFill>
                  </a:tcPr>
                </a:tc>
                <a:tc>
                  <a:txBody>
                    <a:bodyPr/>
                    <a:lstStyle/>
                    <a:p>
                      <a:pPr rtl="0" fontAlgn="b"/>
                      <a:r>
                        <a:rPr lang="en-US" sz="1100" b="0" dirty="0">
                          <a:solidFill>
                            <a:srgbClr val="000000"/>
                          </a:solidFill>
                          <a:effectLst/>
                          <a:latin typeface="+mn-lt"/>
                        </a:rPr>
                        <a:t>Security Help Desk/Triage Team is trained and in place to support security issues.</a:t>
                      </a:r>
                    </a:p>
                  </a:txBody>
                  <a:tcPr marL="36576" marR="22860" marT="15240" marB="15240">
                    <a:lnL>
                      <a:noFill/>
                    </a:lnL>
                    <a:lnR>
                      <a:noFill/>
                    </a:lnR>
                    <a:lnT>
                      <a:noFill/>
                    </a:lnT>
                    <a:lnB>
                      <a:noFill/>
                    </a:lnB>
                    <a:solidFill>
                      <a:srgbClr val="FFFFFF"/>
                    </a:solidFill>
                  </a:tcPr>
                </a:tc>
                <a:extLst>
                  <a:ext uri="{0D108BD9-81ED-4DB2-BD59-A6C34878D82A}">
                    <a16:rowId xmlns:a16="http://schemas.microsoft.com/office/drawing/2014/main" val="3950610699"/>
                  </a:ext>
                </a:extLst>
              </a:tr>
              <a:tr h="279842">
                <a:tc>
                  <a:txBody>
                    <a:bodyPr/>
                    <a:lstStyle/>
                    <a:p>
                      <a:pPr rtl="0" fontAlgn="ctr"/>
                      <a:r>
                        <a:rPr lang="en-US" sz="1100" b="0" dirty="0">
                          <a:solidFill>
                            <a:srgbClr val="000000"/>
                          </a:solidFill>
                          <a:effectLst/>
                          <a:latin typeface="+mj-lt"/>
                          <a:cs typeface="Arial" panose="020B0604020202020204" pitchFamily="34" charset="0"/>
                        </a:rPr>
                        <a:t>Testing </a:t>
                      </a:r>
                    </a:p>
                    <a:p>
                      <a:pPr rtl="0" fontAlgn="ctr"/>
                      <a:endParaRPr lang="en-US" sz="1100" b="0" dirty="0">
                        <a:solidFill>
                          <a:srgbClr val="000000"/>
                        </a:solidFill>
                        <a:effectLst/>
                        <a:latin typeface="+mj-lt"/>
                        <a:cs typeface="Arial" panose="020B0604020202020204" pitchFamily="34" charset="0"/>
                      </a:endParaRPr>
                    </a:p>
                    <a:p>
                      <a:pPr rtl="0" fontAlgn="ctr"/>
                      <a:endParaRPr lang="en-US" sz="1100" b="0" dirty="0">
                        <a:solidFill>
                          <a:srgbClr val="000000"/>
                        </a:solidFill>
                        <a:effectLst/>
                        <a:latin typeface="+mj-lt"/>
                        <a:cs typeface="Arial" panose="020B0604020202020204" pitchFamily="34" charset="0"/>
                      </a:endParaRPr>
                    </a:p>
                    <a:p>
                      <a:pPr rtl="0" fontAlgn="ctr"/>
                      <a:endParaRPr lang="en-US" sz="1100" b="0" dirty="0">
                        <a:solidFill>
                          <a:srgbClr val="000000"/>
                        </a:solidFill>
                        <a:effectLst/>
                        <a:latin typeface="+mj-lt"/>
                        <a:cs typeface="Arial" panose="020B0604020202020204" pitchFamily="34" charset="0"/>
                      </a:endParaRPr>
                    </a:p>
                  </a:txBody>
                  <a:tcPr marL="36576" marR="4992" marT="3328" marB="3328">
                    <a:lnL>
                      <a:noFill/>
                    </a:lnL>
                    <a:lnR>
                      <a:noFill/>
                    </a:lnR>
                    <a:lnT>
                      <a:noFill/>
                    </a:lnT>
                    <a:lnB>
                      <a:noFill/>
                    </a:lnB>
                    <a:solidFill>
                      <a:srgbClr val="F3F3F3"/>
                    </a:solidFill>
                  </a:tcPr>
                </a:tc>
                <a:tc>
                  <a:txBody>
                    <a:bodyPr/>
                    <a:lstStyle/>
                    <a:p>
                      <a:pPr rtl="0" fontAlgn="b"/>
                      <a:r>
                        <a:rPr lang="en-US" sz="1100" b="0" dirty="0">
                          <a:solidFill>
                            <a:srgbClr val="000000"/>
                          </a:solidFill>
                          <a:effectLst/>
                          <a:latin typeface="+mn-lt"/>
                        </a:rPr>
                        <a:t>UAT Testing complete. Payroll and Financial Aid Parallel Testing complete and signed-off. Completion of SF Parallel Testing delayed due to inability to access E300 environment. </a:t>
                      </a:r>
                    </a:p>
                  </a:txBody>
                  <a:tcPr marL="36576" marR="22860" marT="15240" marB="15240">
                    <a:lnL>
                      <a:noFill/>
                    </a:lnL>
                    <a:lnR>
                      <a:noFill/>
                    </a:lnR>
                    <a:lnT>
                      <a:noFill/>
                    </a:lnT>
                    <a:lnB>
                      <a:noFill/>
                    </a:lnB>
                    <a:solidFill>
                      <a:srgbClr val="F3F3F3"/>
                    </a:solidFill>
                  </a:tcPr>
                </a:tc>
                <a:tc>
                  <a:txBody>
                    <a:bodyPr/>
                    <a:lstStyle/>
                    <a:p>
                      <a:pPr rtl="0" fontAlgn="b"/>
                      <a:r>
                        <a:rPr lang="en-US" sz="1100" b="0" dirty="0">
                          <a:solidFill>
                            <a:srgbClr val="000000"/>
                          </a:solidFill>
                          <a:effectLst/>
                          <a:latin typeface="+mn-lt"/>
                        </a:rPr>
                        <a:t>Complete and sign-off SF Parallel Testing April 17.</a:t>
                      </a:r>
                      <a:endParaRPr lang="en-US" sz="1100" b="0" baseline="0" dirty="0">
                        <a:solidFill>
                          <a:srgbClr val="000000"/>
                        </a:solidFill>
                        <a:effectLst/>
                        <a:latin typeface="+mn-lt"/>
                      </a:endParaRPr>
                    </a:p>
                  </a:txBody>
                  <a:tcPr marL="36576" marR="22860" marT="15240" marB="15240">
                    <a:lnL>
                      <a:noFill/>
                    </a:lnL>
                    <a:lnR>
                      <a:noFill/>
                    </a:lnR>
                    <a:lnT>
                      <a:noFill/>
                    </a:lnT>
                    <a:lnB>
                      <a:noFill/>
                    </a:lnB>
                    <a:solidFill>
                      <a:srgbClr val="F3F3F3"/>
                    </a:solidFill>
                  </a:tcPr>
                </a:tc>
                <a:extLst>
                  <a:ext uri="{0D108BD9-81ED-4DB2-BD59-A6C34878D82A}">
                    <a16:rowId xmlns:a16="http://schemas.microsoft.com/office/drawing/2014/main" val="966612009"/>
                  </a:ext>
                </a:extLst>
              </a:tr>
              <a:tr h="1201444">
                <a:tc>
                  <a:txBody>
                    <a:bodyPr/>
                    <a:lstStyle/>
                    <a:p>
                      <a:pPr rtl="0" fontAlgn="ctr"/>
                      <a:r>
                        <a:rPr lang="en-US" sz="1100" b="0" dirty="0">
                          <a:solidFill>
                            <a:srgbClr val="000000"/>
                          </a:solidFill>
                          <a:effectLst/>
                          <a:latin typeface="+mj-lt"/>
                          <a:cs typeface="Arial" panose="020B0604020202020204" pitchFamily="34" charset="0"/>
                        </a:rPr>
                        <a:t>Training</a:t>
                      </a:r>
                    </a:p>
                    <a:p>
                      <a:pPr rtl="0" fontAlgn="ctr"/>
                      <a:endParaRPr lang="en-US" sz="1100" b="0" dirty="0">
                        <a:solidFill>
                          <a:srgbClr val="000000"/>
                        </a:solidFill>
                        <a:effectLst/>
                        <a:latin typeface="+mj-lt"/>
                        <a:cs typeface="Arial" panose="020B0604020202020204" pitchFamily="34" charset="0"/>
                      </a:endParaRPr>
                    </a:p>
                    <a:p>
                      <a:pPr rtl="0" fontAlgn="ctr"/>
                      <a:endParaRPr lang="en-US" sz="1100" b="0" dirty="0">
                        <a:solidFill>
                          <a:srgbClr val="000000"/>
                        </a:solidFill>
                        <a:effectLst/>
                        <a:latin typeface="+mj-lt"/>
                        <a:cs typeface="Arial" panose="020B0604020202020204" pitchFamily="34" charset="0"/>
                      </a:endParaRPr>
                    </a:p>
                    <a:p>
                      <a:pPr rtl="0" fontAlgn="ctr"/>
                      <a:endParaRPr lang="en-US" sz="1100" b="0" dirty="0">
                        <a:solidFill>
                          <a:srgbClr val="000000"/>
                        </a:solidFill>
                        <a:effectLst/>
                        <a:latin typeface="+mj-lt"/>
                        <a:cs typeface="Arial" panose="020B0604020202020204" pitchFamily="34" charset="0"/>
                      </a:endParaRPr>
                    </a:p>
                    <a:p>
                      <a:pPr rtl="0" fontAlgn="ctr"/>
                      <a:endParaRPr lang="en-US" sz="1100" b="0" dirty="0">
                        <a:solidFill>
                          <a:srgbClr val="000000"/>
                        </a:solidFill>
                        <a:effectLst/>
                        <a:latin typeface="+mj-lt"/>
                        <a:cs typeface="Arial" panose="020B0604020202020204" pitchFamily="34" charset="0"/>
                      </a:endParaRPr>
                    </a:p>
                    <a:p>
                      <a:pPr rtl="0" fontAlgn="ctr"/>
                      <a:endParaRPr lang="en-US" sz="1100" b="0" dirty="0">
                        <a:solidFill>
                          <a:srgbClr val="000000"/>
                        </a:solidFill>
                        <a:effectLst/>
                        <a:latin typeface="+mj-lt"/>
                        <a:cs typeface="Arial" panose="020B0604020202020204" pitchFamily="34" charset="0"/>
                      </a:endParaRPr>
                    </a:p>
                  </a:txBody>
                  <a:tcPr marL="36576" marR="4992" marT="3328" marB="3328">
                    <a:lnL>
                      <a:noFill/>
                    </a:lnL>
                    <a:lnR>
                      <a:noFill/>
                    </a:lnR>
                    <a:lnT>
                      <a:noFill/>
                    </a:lnT>
                    <a:lnB>
                      <a:noFill/>
                    </a:lnB>
                    <a:solidFill>
                      <a:srgbClr val="FFFFFF"/>
                    </a:solidFill>
                  </a:tcPr>
                </a:tc>
                <a:tc>
                  <a:txBody>
                    <a:bodyPr/>
                    <a:lstStyle/>
                    <a:p>
                      <a:pPr rtl="0" fontAlgn="b"/>
                      <a:r>
                        <a:rPr lang="en-US" sz="1100" b="0" dirty="0">
                          <a:solidFill>
                            <a:srgbClr val="000000"/>
                          </a:solidFill>
                          <a:effectLst/>
                          <a:latin typeface="+mn-lt"/>
                        </a:rPr>
                        <a:t>Employees actively engaged in Canvas training. Opened SVX training environment on April 15 to initiate employee training. “Customer” administrative task training is being prepared by owning pillars for drop-in session training starting April 27 (e.g. Time/Leave, Travel). Ad hoc query training initiated then delayed until after Go-Live.</a:t>
                      </a:r>
                    </a:p>
                  </a:txBody>
                  <a:tcPr marL="36576" marR="22860" marT="15240" marB="15240">
                    <a:lnL>
                      <a:noFill/>
                    </a:lnL>
                    <a:lnR>
                      <a:noFill/>
                    </a:lnR>
                    <a:lnT>
                      <a:noFill/>
                    </a:lnT>
                    <a:lnB>
                      <a:noFill/>
                    </a:lnB>
                    <a:solidFill>
                      <a:srgbClr val="FFFFFF"/>
                    </a:solidFill>
                  </a:tcPr>
                </a:tc>
                <a:tc>
                  <a:txBody>
                    <a:bodyPr/>
                    <a:lstStyle/>
                    <a:p>
                      <a:pPr rtl="0" fontAlgn="b"/>
                      <a:r>
                        <a:rPr lang="en-US" sz="1100" b="0" dirty="0">
                          <a:solidFill>
                            <a:srgbClr val="000000"/>
                          </a:solidFill>
                          <a:effectLst/>
                          <a:latin typeface="+mn-lt"/>
                        </a:rPr>
                        <a:t>Pre Go-Live SVX department training is focused on the first 30-days of ctcLink business process activities. Post Go-Live, SVX training continues for business processes conducted after the first 30-days. Customer administrative task drop-in training sessions will continue indefinitely. Query training to restart in June.</a:t>
                      </a:r>
                    </a:p>
                  </a:txBody>
                  <a:tcPr marL="36576" marR="22860" marT="15240" marB="15240">
                    <a:lnL>
                      <a:noFill/>
                    </a:lnL>
                    <a:lnR>
                      <a:noFill/>
                    </a:lnR>
                    <a:lnT>
                      <a:noFill/>
                    </a:lnT>
                    <a:lnB>
                      <a:noFill/>
                    </a:lnB>
                    <a:solidFill>
                      <a:srgbClr val="FFFFFF"/>
                    </a:solidFill>
                  </a:tcPr>
                </a:tc>
                <a:extLst>
                  <a:ext uri="{0D108BD9-81ED-4DB2-BD59-A6C34878D82A}">
                    <a16:rowId xmlns:a16="http://schemas.microsoft.com/office/drawing/2014/main" val="867617604"/>
                  </a:ext>
                </a:extLst>
              </a:tr>
              <a:tr h="905933">
                <a:tc>
                  <a:txBody>
                    <a:bodyPr/>
                    <a:lstStyle/>
                    <a:p>
                      <a:pPr rtl="0" fontAlgn="ctr"/>
                      <a:r>
                        <a:rPr lang="en-US" sz="1100" b="0" dirty="0">
                          <a:solidFill>
                            <a:srgbClr val="000000"/>
                          </a:solidFill>
                          <a:effectLst/>
                          <a:latin typeface="+mj-lt"/>
                          <a:cs typeface="Arial" panose="020B0604020202020204" pitchFamily="34" charset="0"/>
                        </a:rPr>
                        <a:t>College Support Plan</a:t>
                      </a:r>
                    </a:p>
                    <a:p>
                      <a:pPr rtl="0" fontAlgn="ctr"/>
                      <a:endParaRPr lang="en-US" sz="1100" b="0" dirty="0">
                        <a:solidFill>
                          <a:srgbClr val="000000"/>
                        </a:solidFill>
                        <a:effectLst/>
                        <a:latin typeface="+mj-lt"/>
                        <a:cs typeface="Arial" panose="020B0604020202020204" pitchFamily="34" charset="0"/>
                      </a:endParaRPr>
                    </a:p>
                    <a:p>
                      <a:pPr rtl="0" fontAlgn="ctr"/>
                      <a:endParaRPr lang="en-US" sz="1100" b="0" dirty="0">
                        <a:solidFill>
                          <a:srgbClr val="000000"/>
                        </a:solidFill>
                        <a:effectLst/>
                        <a:latin typeface="+mj-lt"/>
                        <a:cs typeface="Arial" panose="020B0604020202020204" pitchFamily="34" charset="0"/>
                      </a:endParaRPr>
                    </a:p>
                    <a:p>
                      <a:pPr rtl="0" fontAlgn="ctr"/>
                      <a:endParaRPr lang="en-US" sz="1100" b="0" dirty="0">
                        <a:solidFill>
                          <a:srgbClr val="000000"/>
                        </a:solidFill>
                        <a:effectLst/>
                        <a:latin typeface="+mj-lt"/>
                        <a:cs typeface="Arial" panose="020B0604020202020204" pitchFamily="34" charset="0"/>
                      </a:endParaRPr>
                    </a:p>
                  </a:txBody>
                  <a:tcPr marL="36576" marR="4992" marT="3328" marB="3328">
                    <a:lnL>
                      <a:noFill/>
                    </a:lnL>
                    <a:lnR>
                      <a:noFill/>
                    </a:lnR>
                    <a:lnT>
                      <a:noFill/>
                    </a:lnT>
                    <a:lnB>
                      <a:noFill/>
                    </a:lnB>
                    <a:solidFill>
                      <a:srgbClr val="F3F3F3"/>
                    </a:solidFill>
                  </a:tcPr>
                </a:tc>
                <a:tc>
                  <a:txBody>
                    <a:bodyPr/>
                    <a:lstStyle/>
                    <a:p>
                      <a:pPr rtl="0" fontAlgn="b"/>
                      <a:r>
                        <a:rPr lang="en-US" sz="1100" b="0" dirty="0">
                          <a:solidFill>
                            <a:srgbClr val="000000"/>
                          </a:solidFill>
                          <a:effectLst/>
                          <a:latin typeface="+mn-lt"/>
                        </a:rPr>
                        <a:t>Updated SBCTC Support Plan provided to colleges on April 15. College Help Desk/Triage Team well practiced through UAT and SVX. Security team is in place, trained, but has limited experience managing security in SVX.</a:t>
                      </a:r>
                    </a:p>
                    <a:p>
                      <a:pPr rtl="0" fontAlgn="b"/>
                      <a:endParaRPr lang="en-US" sz="1100" b="0" dirty="0">
                        <a:solidFill>
                          <a:srgbClr val="000000"/>
                        </a:solidFill>
                        <a:effectLst/>
                        <a:latin typeface="+mn-lt"/>
                      </a:endParaRPr>
                    </a:p>
                    <a:p>
                      <a:pPr rtl="0" fontAlgn="b"/>
                      <a:endParaRPr lang="en-US" sz="1100" b="0" dirty="0">
                        <a:solidFill>
                          <a:srgbClr val="000000"/>
                        </a:solidFill>
                        <a:effectLst/>
                        <a:latin typeface="+mn-lt"/>
                      </a:endParaRPr>
                    </a:p>
                  </a:txBody>
                  <a:tcPr marL="36576" marR="22860" marT="15240" marB="15240">
                    <a:lnL>
                      <a:noFill/>
                    </a:lnL>
                    <a:lnR>
                      <a:noFill/>
                    </a:lnR>
                    <a:lnT>
                      <a:noFill/>
                    </a:lnT>
                    <a:lnB>
                      <a:noFill/>
                    </a:lnB>
                    <a:solidFill>
                      <a:srgbClr val="F3F3F3"/>
                    </a:solidFill>
                  </a:tcPr>
                </a:tc>
                <a:tc>
                  <a:txBody>
                    <a:bodyPr/>
                    <a:lstStyle/>
                    <a:p>
                      <a:pPr rtl="0" fontAlgn="b"/>
                      <a:r>
                        <a:rPr lang="en-US" sz="1100" b="0" dirty="0">
                          <a:solidFill>
                            <a:srgbClr val="000000"/>
                          </a:solidFill>
                          <a:effectLst/>
                          <a:latin typeface="+mn-lt"/>
                        </a:rPr>
                        <a:t>Security Team will continue to massage employee security and practice security management in SVX as users run into issues. Requested pre Go-Live WebEx to review SBCTC escalation plan with college help desk and triage teams. </a:t>
                      </a:r>
                    </a:p>
                  </a:txBody>
                  <a:tcPr marL="36576" marR="22860" marT="15240" marB="15240">
                    <a:lnL>
                      <a:noFill/>
                    </a:lnL>
                    <a:lnR>
                      <a:noFill/>
                    </a:lnR>
                    <a:lnT>
                      <a:noFill/>
                    </a:lnT>
                    <a:lnB>
                      <a:noFill/>
                    </a:lnB>
                    <a:solidFill>
                      <a:srgbClr val="F3F3F3"/>
                    </a:solidFill>
                  </a:tcPr>
                </a:tc>
                <a:extLst>
                  <a:ext uri="{0D108BD9-81ED-4DB2-BD59-A6C34878D82A}">
                    <a16:rowId xmlns:a16="http://schemas.microsoft.com/office/drawing/2014/main" val="4231611894"/>
                  </a:ext>
                </a:extLst>
              </a:tr>
              <a:tr h="742144">
                <a:tc>
                  <a:txBody>
                    <a:bodyPr/>
                    <a:lstStyle/>
                    <a:p>
                      <a:pPr rtl="0" fontAlgn="ctr"/>
                      <a:endParaRPr lang="en-US" sz="1100" b="0" dirty="0">
                        <a:solidFill>
                          <a:srgbClr val="000000"/>
                        </a:solidFill>
                        <a:effectLst/>
                        <a:latin typeface="+mj-lt"/>
                      </a:endParaRPr>
                    </a:p>
                    <a:p>
                      <a:pPr rtl="0" fontAlgn="ctr"/>
                      <a:r>
                        <a:rPr lang="en-US" sz="1100" b="0" dirty="0">
                          <a:solidFill>
                            <a:srgbClr val="000000"/>
                          </a:solidFill>
                          <a:effectLst/>
                          <a:latin typeface="+mj-lt"/>
                        </a:rPr>
                        <a:t>Transition</a:t>
                      </a:r>
                    </a:p>
                    <a:p>
                      <a:pPr rtl="0" fontAlgn="ctr"/>
                      <a:endParaRPr lang="en-US" sz="1100" b="0" dirty="0">
                        <a:solidFill>
                          <a:srgbClr val="000000"/>
                        </a:solidFill>
                        <a:effectLst/>
                        <a:latin typeface="+mj-lt"/>
                      </a:endParaRPr>
                    </a:p>
                    <a:p>
                      <a:pPr rtl="0" fontAlgn="ctr"/>
                      <a:endParaRPr lang="en-US" sz="1100" b="0" dirty="0">
                        <a:solidFill>
                          <a:srgbClr val="000000"/>
                        </a:solidFill>
                        <a:effectLst/>
                        <a:latin typeface="+mj-lt"/>
                      </a:endParaRPr>
                    </a:p>
                    <a:p>
                      <a:pPr rtl="0" fontAlgn="ctr"/>
                      <a:endParaRPr lang="en-US" sz="1100" b="0" dirty="0">
                        <a:solidFill>
                          <a:srgbClr val="000000"/>
                        </a:solidFill>
                        <a:effectLst/>
                        <a:latin typeface="+mj-lt"/>
                      </a:endParaRPr>
                    </a:p>
                    <a:p>
                      <a:pPr rtl="0" fontAlgn="ctr"/>
                      <a:endParaRPr lang="en-US" sz="1100" b="0" dirty="0">
                        <a:solidFill>
                          <a:srgbClr val="000000"/>
                        </a:solidFill>
                        <a:effectLst/>
                        <a:latin typeface="+mj-lt"/>
                      </a:endParaRPr>
                    </a:p>
                  </a:txBody>
                  <a:tcPr marL="36576" marR="4992" marT="3328" marB="3328">
                    <a:lnL>
                      <a:noFill/>
                    </a:lnL>
                    <a:lnR>
                      <a:noFill/>
                    </a:lnR>
                    <a:lnT>
                      <a:noFill/>
                    </a:lnT>
                    <a:lnB>
                      <a:noFill/>
                    </a:lnB>
                    <a:solidFill>
                      <a:srgbClr val="FFFFFF"/>
                    </a:solidFill>
                  </a:tcPr>
                </a:tc>
                <a:tc>
                  <a:txBody>
                    <a:bodyPr/>
                    <a:lstStyle/>
                    <a:p>
                      <a:pPr rtl="0" fontAlgn="b"/>
                      <a:r>
                        <a:rPr lang="en-US" sz="1100" b="0" dirty="0">
                          <a:solidFill>
                            <a:srgbClr val="000000"/>
                          </a:solidFill>
                          <a:effectLst/>
                          <a:latin typeface="+mn-lt"/>
                        </a:rPr>
                        <a:t>dataLink</a:t>
                      </a:r>
                      <a:r>
                        <a:rPr lang="en-US" sz="1100" b="0" baseline="0" dirty="0">
                          <a:solidFill>
                            <a:srgbClr val="000000"/>
                          </a:solidFill>
                          <a:effectLst/>
                          <a:latin typeface="+mn-lt"/>
                        </a:rPr>
                        <a:t> </a:t>
                      </a:r>
                      <a:r>
                        <a:rPr lang="en-US" sz="1100" b="0" dirty="0">
                          <a:solidFill>
                            <a:srgbClr val="000000"/>
                          </a:solidFill>
                          <a:effectLst/>
                          <a:latin typeface="+mn-lt"/>
                        </a:rPr>
                        <a:t>being actively used to provide data to supplemental systems, exception is new Student EMPLIDs, local change checklists still being developed, additional AAR Production build will be completed post Go-Live.</a:t>
                      </a:r>
                    </a:p>
                    <a:p>
                      <a:pPr rtl="0" fontAlgn="b"/>
                      <a:endParaRPr lang="en-US" sz="1100" b="0" dirty="0">
                        <a:solidFill>
                          <a:srgbClr val="000000"/>
                        </a:solidFill>
                        <a:effectLst/>
                        <a:latin typeface="+mn-lt"/>
                      </a:endParaRPr>
                    </a:p>
                    <a:p>
                      <a:pPr rtl="0" fontAlgn="b"/>
                      <a:endParaRPr lang="en-US" sz="1100" b="0" dirty="0">
                        <a:solidFill>
                          <a:srgbClr val="000000"/>
                        </a:solidFill>
                        <a:effectLst/>
                        <a:latin typeface="+mn-lt"/>
                      </a:endParaRPr>
                    </a:p>
                  </a:txBody>
                  <a:tcPr marL="36576" marR="22860" marT="15240" marB="15240">
                    <a:lnL>
                      <a:noFill/>
                    </a:lnL>
                    <a:lnR>
                      <a:noFill/>
                    </a:lnR>
                    <a:lnT>
                      <a:noFill/>
                    </a:lnT>
                    <a:lnB>
                      <a:noFill/>
                    </a:lnB>
                    <a:solidFill>
                      <a:srgbClr val="FFFFFF"/>
                    </a:solidFill>
                  </a:tcPr>
                </a:tc>
                <a:tc>
                  <a:txBody>
                    <a:bodyPr/>
                    <a:lstStyle/>
                    <a:p>
                      <a:pPr rtl="0" fontAlgn="b"/>
                      <a:r>
                        <a:rPr lang="en-US" sz="1100" b="0" dirty="0">
                          <a:solidFill>
                            <a:srgbClr val="000000"/>
                          </a:solidFill>
                          <a:effectLst/>
                          <a:latin typeface="+mn-lt"/>
                        </a:rPr>
                        <a:t>Departments identified processes needing manual processing during cutover and manual update post Go-Live. dataLink data extracts and data feeds to supplemental systems will not be available until after Go-Live.</a:t>
                      </a:r>
                    </a:p>
                  </a:txBody>
                  <a:tcPr marL="36576" marR="22860" marT="15240" marB="15240">
                    <a:lnL>
                      <a:noFill/>
                    </a:lnL>
                    <a:lnR>
                      <a:noFill/>
                    </a:lnR>
                    <a:lnT>
                      <a:noFill/>
                    </a:lnT>
                    <a:lnB>
                      <a:noFill/>
                    </a:lnB>
                    <a:solidFill>
                      <a:srgbClr val="FFFFFF"/>
                    </a:solidFill>
                  </a:tcPr>
                </a:tc>
                <a:extLst>
                  <a:ext uri="{0D108BD9-81ED-4DB2-BD59-A6C34878D82A}">
                    <a16:rowId xmlns:a16="http://schemas.microsoft.com/office/drawing/2014/main" val="132354641"/>
                  </a:ext>
                </a:extLst>
              </a:tr>
              <a:tr h="662436">
                <a:tc>
                  <a:txBody>
                    <a:bodyPr/>
                    <a:lstStyle/>
                    <a:p>
                      <a:pPr rtl="0" fontAlgn="ctr"/>
                      <a:endParaRPr lang="en-US" sz="1100" b="0" dirty="0">
                        <a:solidFill>
                          <a:srgbClr val="000000"/>
                        </a:solidFill>
                        <a:effectLst/>
                        <a:latin typeface="+mj-lt"/>
                      </a:endParaRPr>
                    </a:p>
                    <a:p>
                      <a:pPr rtl="0" fontAlgn="ctr"/>
                      <a:r>
                        <a:rPr lang="en-US" sz="1100" b="0" dirty="0">
                          <a:solidFill>
                            <a:srgbClr val="000000"/>
                          </a:solidFill>
                          <a:effectLst/>
                          <a:latin typeface="+mj-lt"/>
                        </a:rPr>
                        <a:t>Comms &amp; OCM</a:t>
                      </a:r>
                    </a:p>
                    <a:p>
                      <a:pPr rtl="0" fontAlgn="ctr"/>
                      <a:endParaRPr lang="en-US" sz="1100" b="0" dirty="0">
                        <a:solidFill>
                          <a:srgbClr val="000000"/>
                        </a:solidFill>
                        <a:effectLst/>
                        <a:latin typeface="+mj-lt"/>
                      </a:endParaRPr>
                    </a:p>
                    <a:p>
                      <a:pPr rtl="0" fontAlgn="ctr"/>
                      <a:endParaRPr lang="en-US" sz="1100" b="0" dirty="0">
                        <a:solidFill>
                          <a:srgbClr val="000000"/>
                        </a:solidFill>
                        <a:effectLst/>
                        <a:latin typeface="+mj-lt"/>
                      </a:endParaRPr>
                    </a:p>
                  </a:txBody>
                  <a:tcPr marL="36576" marR="4992" marT="3328" marB="3328">
                    <a:lnL>
                      <a:noFill/>
                    </a:lnL>
                    <a:lnR>
                      <a:noFill/>
                    </a:lnR>
                    <a:lnT>
                      <a:noFill/>
                    </a:lnT>
                    <a:lnB w="7620" cap="flat" cmpd="sng" algn="ctr">
                      <a:solidFill>
                        <a:srgbClr val="D9D9D9"/>
                      </a:solidFill>
                      <a:prstDash val="solid"/>
                      <a:round/>
                      <a:headEnd type="none" w="med" len="med"/>
                      <a:tailEnd type="none" w="med" len="med"/>
                    </a:lnB>
                    <a:solidFill>
                      <a:srgbClr val="F3F3F3"/>
                    </a:solidFill>
                  </a:tcPr>
                </a:tc>
                <a:tc>
                  <a:txBody>
                    <a:bodyPr/>
                    <a:lstStyle/>
                    <a:p>
                      <a:pPr rtl="0" fontAlgn="b"/>
                      <a:endParaRPr lang="en-US" sz="1100" b="0" dirty="0">
                        <a:solidFill>
                          <a:srgbClr val="000000"/>
                        </a:solidFill>
                        <a:effectLst/>
                        <a:latin typeface="+mn-lt"/>
                      </a:endParaRPr>
                    </a:p>
                    <a:p>
                      <a:pPr rtl="0" fontAlgn="b"/>
                      <a:r>
                        <a:rPr lang="en-US" sz="1100" b="0" dirty="0">
                          <a:solidFill>
                            <a:srgbClr val="000000"/>
                          </a:solidFill>
                          <a:effectLst/>
                          <a:latin typeface="+mn-lt"/>
                        </a:rPr>
                        <a:t>Updating existing communications plan as needed, continuing to update policies, procedures, websites, user adoption and readiness, and OCM sustainability plan.</a:t>
                      </a:r>
                    </a:p>
                  </a:txBody>
                  <a:tcPr marL="36576" marR="22860" marT="15240" marB="15240">
                    <a:lnL>
                      <a:noFill/>
                    </a:lnL>
                    <a:lnR>
                      <a:noFill/>
                    </a:lnR>
                    <a:lnT>
                      <a:noFill/>
                    </a:lnT>
                    <a:lnB>
                      <a:noFill/>
                    </a:lnB>
                    <a:solidFill>
                      <a:srgbClr val="F3F3F3"/>
                    </a:solidFill>
                  </a:tcPr>
                </a:tc>
                <a:tc>
                  <a:txBody>
                    <a:bodyPr/>
                    <a:lstStyle/>
                    <a:p>
                      <a:pPr rtl="0" fontAlgn="b"/>
                      <a:r>
                        <a:rPr lang="en-US" sz="1100" b="0" dirty="0">
                          <a:solidFill>
                            <a:srgbClr val="000000"/>
                          </a:solidFill>
                          <a:effectLst/>
                          <a:latin typeface="+mn-lt"/>
                        </a:rPr>
                        <a:t>Continue updating information up until and after Go-Live.</a:t>
                      </a:r>
                    </a:p>
                    <a:p>
                      <a:pPr rtl="0" fontAlgn="b"/>
                      <a:endParaRPr lang="en-US" sz="1100" b="0" dirty="0">
                        <a:solidFill>
                          <a:srgbClr val="000000"/>
                        </a:solidFill>
                        <a:effectLst/>
                        <a:latin typeface="+mn-lt"/>
                      </a:endParaRPr>
                    </a:p>
                  </a:txBody>
                  <a:tcPr marL="36576" marR="22860" marT="15240" marB="15240">
                    <a:lnL>
                      <a:noFill/>
                    </a:lnL>
                    <a:lnR>
                      <a:noFill/>
                    </a:lnR>
                    <a:lnT>
                      <a:noFill/>
                    </a:lnT>
                    <a:lnB>
                      <a:noFill/>
                    </a:lnB>
                    <a:solidFill>
                      <a:srgbClr val="F3F3F3"/>
                    </a:solidFill>
                  </a:tcPr>
                </a:tc>
                <a:extLst>
                  <a:ext uri="{0D108BD9-81ED-4DB2-BD59-A6C34878D82A}">
                    <a16:rowId xmlns:a16="http://schemas.microsoft.com/office/drawing/2014/main" val="4078782807"/>
                  </a:ext>
                </a:extLst>
              </a:tr>
            </a:tbl>
          </a:graphicData>
        </a:graphic>
      </p:graphicFrame>
      <p:sp>
        <p:nvSpPr>
          <p:cNvPr id="4" name="Slide Number Placeholder 3">
            <a:extLst>
              <a:ext uri="{FF2B5EF4-FFF2-40B4-BE49-F238E27FC236}">
                <a16:creationId xmlns:a16="http://schemas.microsoft.com/office/drawing/2014/main" id="{E0E7CE8F-C425-4460-BA5D-66D70FDF14C2}"/>
              </a:ext>
            </a:extLst>
          </p:cNvPr>
          <p:cNvSpPr>
            <a:spLocks noGrp="1"/>
          </p:cNvSpPr>
          <p:nvPr>
            <p:ph type="sldNum" sz="quarter" idx="12"/>
          </p:nvPr>
        </p:nvSpPr>
        <p:spPr/>
        <p:txBody>
          <a:bodyPr/>
          <a:lstStyle/>
          <a:p>
            <a:pPr>
              <a:defRPr/>
            </a:pPr>
            <a:r>
              <a:rPr lang="en-US" altLang="en-US" dirty="0"/>
              <a:t> </a:t>
            </a:r>
            <a:fld id="{8FE0DD59-4F64-4FB2-AC86-5D7C2F153175}" type="slidenum">
              <a:rPr lang="en-US" altLang="en-US" smtClean="0"/>
              <a:pPr>
                <a:defRPr/>
              </a:pPr>
              <a:t>8</a:t>
            </a:fld>
            <a:r>
              <a:rPr lang="en-US" altLang="en-US" dirty="0"/>
              <a:t> </a:t>
            </a:r>
          </a:p>
        </p:txBody>
      </p:sp>
      <p:sp>
        <p:nvSpPr>
          <p:cNvPr id="5" name="Title 1">
            <a:extLst>
              <a:ext uri="{FF2B5EF4-FFF2-40B4-BE49-F238E27FC236}">
                <a16:creationId xmlns:a16="http://schemas.microsoft.com/office/drawing/2014/main" id="{D99ED5E8-6C84-4670-86D5-7DCA8C5EE893}"/>
              </a:ext>
            </a:extLst>
          </p:cNvPr>
          <p:cNvSpPr>
            <a:spLocks noGrp="1"/>
          </p:cNvSpPr>
          <p:nvPr>
            <p:ph type="title"/>
          </p:nvPr>
        </p:nvSpPr>
        <p:spPr>
          <a:xfrm>
            <a:off x="359722" y="7964"/>
            <a:ext cx="8501028" cy="436526"/>
          </a:xfrm>
        </p:spPr>
        <p:txBody>
          <a:bodyPr/>
          <a:lstStyle/>
          <a:p>
            <a:pPr algn="ctr"/>
            <a:r>
              <a:rPr lang="en-US" sz="2800" dirty="0"/>
              <a:t>CASCADIA COLLEGE comments &amp; MITIGATION plan</a:t>
            </a:r>
          </a:p>
        </p:txBody>
      </p:sp>
    </p:spTree>
    <p:extLst>
      <p:ext uri="{BB962C8B-B14F-4D97-AF65-F5344CB8AC3E}">
        <p14:creationId xmlns:p14="http://schemas.microsoft.com/office/powerpoint/2010/main" val="1890580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43805-4903-47A5-9166-10ABCAA00982}"/>
              </a:ext>
            </a:extLst>
          </p:cNvPr>
          <p:cNvSpPr>
            <a:spLocks noGrp="1"/>
          </p:cNvSpPr>
          <p:nvPr>
            <p:ph type="title"/>
          </p:nvPr>
        </p:nvSpPr>
        <p:spPr>
          <a:xfrm>
            <a:off x="420831" y="1347495"/>
            <a:ext cx="8302337" cy="786457"/>
          </a:xfrm>
        </p:spPr>
        <p:txBody>
          <a:bodyPr/>
          <a:lstStyle/>
          <a:p>
            <a:r>
              <a:rPr lang="en-US" sz="900" dirty="0">
                <a:solidFill>
                  <a:schemeClr val="bg1"/>
                </a:solidFill>
              </a:rPr>
              <a:t>CASCADIA COLLEGE READINESS FORM</a:t>
            </a:r>
          </a:p>
        </p:txBody>
      </p:sp>
      <p:sp>
        <p:nvSpPr>
          <p:cNvPr id="4" name="Slide Number Placeholder 3">
            <a:extLst>
              <a:ext uri="{FF2B5EF4-FFF2-40B4-BE49-F238E27FC236}">
                <a16:creationId xmlns:a16="http://schemas.microsoft.com/office/drawing/2014/main" id="{2A6F7D4C-6394-4156-8B85-9630F47573D7}"/>
              </a:ext>
            </a:extLst>
          </p:cNvPr>
          <p:cNvSpPr>
            <a:spLocks noGrp="1"/>
          </p:cNvSpPr>
          <p:nvPr>
            <p:ph type="sldNum" sz="quarter" idx="12"/>
          </p:nvPr>
        </p:nvSpPr>
        <p:spPr/>
        <p:txBody>
          <a:bodyPr/>
          <a:lstStyle/>
          <a:p>
            <a:pPr>
              <a:defRPr/>
            </a:pPr>
            <a:fld id="{A0548EF2-EA9B-4634-B53D-DC4EC5D1B8C0}" type="slidenum">
              <a:rPr lang="en-US" altLang="en-US" smtClean="0"/>
              <a:pPr>
                <a:defRPr/>
              </a:pPr>
              <a:t>9</a:t>
            </a:fld>
            <a:endParaRPr lang="en-US" altLang="en-US" dirty="0"/>
          </a:p>
        </p:txBody>
      </p:sp>
      <p:pic>
        <p:nvPicPr>
          <p:cNvPr id="6" name="Picture 5" descr="Cascadia College go-live readiness form"/>
          <p:cNvPicPr>
            <a:picLocks noChangeAspect="1"/>
          </p:cNvPicPr>
          <p:nvPr/>
        </p:nvPicPr>
        <p:blipFill>
          <a:blip r:embed="rId3">
            <a:clrChange>
              <a:clrFrom>
                <a:srgbClr val="FFFFFF"/>
              </a:clrFrom>
              <a:clrTo>
                <a:srgbClr val="FFFFFF">
                  <a:alpha val="0"/>
                </a:srgbClr>
              </a:clrTo>
            </a:clrChange>
          </a:blip>
          <a:stretch>
            <a:fillRect/>
          </a:stretch>
        </p:blipFill>
        <p:spPr>
          <a:xfrm>
            <a:off x="1828799" y="32656"/>
            <a:ext cx="5811487" cy="7080663"/>
          </a:xfrm>
          <a:prstGeom prst="rect">
            <a:avLst/>
          </a:prstGeom>
        </p:spPr>
      </p:pic>
    </p:spTree>
    <p:extLst>
      <p:ext uri="{BB962C8B-B14F-4D97-AF65-F5344CB8AC3E}">
        <p14:creationId xmlns:p14="http://schemas.microsoft.com/office/powerpoint/2010/main" val="922139523"/>
      </p:ext>
    </p:extLst>
  </p:cSld>
  <p:clrMapOvr>
    <a:masterClrMapping/>
  </p:clrMapOvr>
</p:sld>
</file>

<file path=ppt/theme/theme1.xml><?xml version="1.0" encoding="utf-8"?>
<a:theme xmlns:a="http://schemas.openxmlformats.org/drawingml/2006/main" name="ctcLink Powerpoint Template">
  <a:themeElements>
    <a:clrScheme name="SBCTC">
      <a:dk1>
        <a:srgbClr val="003764"/>
      </a:dk1>
      <a:lt1>
        <a:sysClr val="window" lastClr="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tcLink PowerPoint template-withblankslide" id="{9E170CF2-4B44-4251-AAC2-8262D2C1B5BE}" vid="{8BACAC9D-F4BA-465D-AF11-DCD48AB67000}"/>
    </a:ext>
  </a:extLst>
</a:theme>
</file>

<file path=ppt/theme/theme2.xml><?xml version="1.0" encoding="utf-8"?>
<a:theme xmlns:a="http://schemas.openxmlformats.org/drawingml/2006/main" name="Office Theme">
  <a:themeElements>
    <a:clrScheme name="SBCTC">
      <a:dk1>
        <a:srgbClr val="003764"/>
      </a:dk1>
      <a:lt1>
        <a:sysClr val="window" lastClr="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3FB7EA6B-1A87-46B6-BDBC-98082029F771}" vid="{D7C6037F-0C00-4580-87BB-BDFEDA1BD689}"/>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301EAAAF5A9A14C98C32A8D7B77B290" ma:contentTypeVersion="4" ma:contentTypeDescription="Create a new document." ma:contentTypeScope="" ma:versionID="e364fc523c39ff84877964d62bb0c69e">
  <xsd:schema xmlns:xsd="http://www.w3.org/2001/XMLSchema" xmlns:xs="http://www.w3.org/2001/XMLSchema" xmlns:p="http://schemas.microsoft.com/office/2006/metadata/properties" xmlns:ns1="http://schemas.microsoft.com/sharepoint/v3" xmlns:ns2="686bc730-dfb5-4557-ac43-64e2aeb71117" xmlns:ns3="dbb9891f-5342-44b3-9004-2472729e727f" xmlns:ns4="http://schemas.microsoft.com/sharepoint/v4" targetNamespace="http://schemas.microsoft.com/office/2006/metadata/properties" ma:root="true" ma:fieldsID="b59568911a8627c463a330b5927c98aa" ns1:_="" ns2:_="" ns3:_="" ns4:_="">
    <xsd:import namespace="http://schemas.microsoft.com/sharepoint/v3"/>
    <xsd:import namespace="686bc730-dfb5-4557-ac43-64e2aeb71117"/>
    <xsd:import namespace="dbb9891f-5342-44b3-9004-2472729e727f"/>
    <xsd:import namespace="http://schemas.microsoft.com/sharepoint/v4"/>
    <xsd:element name="properties">
      <xsd:complexType>
        <xsd:sequence>
          <xsd:element name="documentManagement">
            <xsd:complexType>
              <xsd:all>
                <xsd:element ref="ns2:Menu_x0020_Group" minOccurs="0"/>
                <xsd:element ref="ns2:Category" minOccurs="0"/>
                <xsd:element ref="ns2:Content_x0020_Owner" minOccurs="0"/>
                <xsd:element ref="ns1:PublishingStartDate" minOccurs="0"/>
                <xsd:element ref="ns1:PublishingExpirationDate" minOccurs="0"/>
                <xsd:element ref="ns3:_dlc_DocId" minOccurs="0"/>
                <xsd:element ref="ns3:_dlc_DocIdUrl" minOccurs="0"/>
                <xsd:element ref="ns3:_dlc_DocIdPersistId" minOccurs="0"/>
                <xsd:element ref="ns4: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 ma:internalName="PublishingStartDate">
      <xsd:simpleType>
        <xsd:restriction base="dms:Unknown"/>
      </xsd:simpleType>
    </xsd:element>
    <xsd:element name="PublishingExpirationDate" ma:index="12" nillable="true" ma:displayName="Scheduling End Date" ma:description=""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86bc730-dfb5-4557-ac43-64e2aeb71117" elementFormDefault="qualified">
    <xsd:import namespace="http://schemas.microsoft.com/office/2006/documentManagement/types"/>
    <xsd:import namespace="http://schemas.microsoft.com/office/infopath/2007/PartnerControls"/>
    <xsd:element name="Menu_x0020_Group" ma:index="2" nillable="true" ma:displayName="Menu Group" ma:default="Publications &amp; Printing" ma:format="Dropdown" ma:internalName="Menu_x0020_Group" ma:readOnly="false">
      <xsd:simpleType>
        <xsd:restriction base="dms:Choice">
          <xsd:enumeration value="Publications &amp; Printing"/>
        </xsd:restriction>
      </xsd:simpleType>
    </xsd:element>
    <xsd:element name="Category" ma:index="3" nillable="true" ma:displayName="Category" ma:format="Dropdown" ma:internalName="Category">
      <xsd:simpleType>
        <xsd:restriction base="dms:Choice">
          <xsd:enumeration value="Agency Issue Briefs"/>
          <xsd:enumeration value="Business Cards"/>
          <xsd:enumeration value="Name Badges"/>
          <xsd:enumeration value="Logos"/>
          <xsd:enumeration value="SBCTC Templates"/>
          <xsd:enumeration value="Style Guide"/>
        </xsd:restriction>
      </xsd:simpleType>
    </xsd:element>
    <xsd:element name="Content_x0020_Owner" ma:index="10" nillable="true" ma:displayName="Content Owner" ma:list="UserInfo" ma:SharePointGroup="0" ma:internalName="Content_x0020_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bb9891f-5342-44b3-9004-2472729e727f" elementFormDefault="qualified">
    <xsd:import namespace="http://schemas.microsoft.com/office/2006/documentManagement/types"/>
    <xsd:import namespace="http://schemas.microsoft.com/office/infopath/2007/PartnerControls"/>
    <xsd:element name="_dlc_DocId" ma:index="13" nillable="true" ma:displayName="Document ID Value" ma:description="The value of the document ID assigned to this item." ma:internalName="_dlc_DocId" ma:readOnly="true">
      <xsd:simpleType>
        <xsd:restriction base="dms:Text"/>
      </xsd:simpleType>
    </xsd:element>
    <xsd:element name="_dlc_DocIdUrl" ma:index="14"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5"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6"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Content_x0020_Owner xmlns="686bc730-dfb5-4557-ac43-64e2aeb71117">
      <UserInfo>
        <DisplayName>Katie Rose</DisplayName>
        <AccountId>178</AccountId>
        <AccountType/>
      </UserInfo>
    </Content_x0020_Owner>
    <IconOverlay xmlns="http://schemas.microsoft.com/sharepoint/v4" xsi:nil="true"/>
    <Menu_x0020_Group xmlns="686bc730-dfb5-4557-ac43-64e2aeb71117">Publications &amp; Printing</Menu_x0020_Group>
    <PublishingExpirationDate xmlns="http://schemas.microsoft.com/sharepoint/v3" xsi:nil="true"/>
    <PublishingStartDate xmlns="http://schemas.microsoft.com/sharepoint/v3" xsi:nil="true"/>
    <Category xmlns="686bc730-dfb5-4557-ac43-64e2aeb71117">SBCTC Templates</Category>
    <_dlc_DocId xmlns="dbb9891f-5342-44b3-9004-2472729e727f">Z7X6SQ3F62JH-64-58</_dlc_DocId>
    <_dlc_DocIdUrl xmlns="dbb9891f-5342-44b3-9004-2472729e727f">
      <Url>https://portal.sbctc.edu/sites/Intranet/publications/_layouts/15/DocIdRedir.aspx?ID=Z7X6SQ3F62JH-64-58</Url>
      <Description>Z7X6SQ3F62JH-64-58</Description>
    </_dlc_DocIdUrl>
  </documentManagement>
</p:properti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6A97EFB-51D6-4625-BC5B-9FEE34F7DB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86bc730-dfb5-4557-ac43-64e2aeb71117"/>
    <ds:schemaRef ds:uri="dbb9891f-5342-44b3-9004-2472729e727f"/>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DCA586E-AEBD-4B20-9827-EAD32C0DDEE7}">
  <ds:schemaRefs>
    <ds:schemaRef ds:uri="http://schemas.microsoft.com/sharepoint/v4"/>
    <ds:schemaRef ds:uri="http://schemas.microsoft.com/sharepoint/v3"/>
    <ds:schemaRef ds:uri="http://www.w3.org/XML/1998/namespace"/>
    <ds:schemaRef ds:uri="dbb9891f-5342-44b3-9004-2472729e727f"/>
    <ds:schemaRef ds:uri="http://purl.org/dc/terms/"/>
    <ds:schemaRef ds:uri="http://schemas.microsoft.com/office/2006/documentManagement/types"/>
    <ds:schemaRef ds:uri="http://purl.org/dc/elements/1.1/"/>
    <ds:schemaRef ds:uri="http://purl.org/dc/dcmitype/"/>
    <ds:schemaRef ds:uri="http://schemas.microsoft.com/office/2006/metadata/properties"/>
    <ds:schemaRef ds:uri="http://schemas.microsoft.com/office/infopath/2007/PartnerControls"/>
    <ds:schemaRef ds:uri="http://schemas.openxmlformats.org/package/2006/metadata/core-properties"/>
    <ds:schemaRef ds:uri="686bc730-dfb5-4557-ac43-64e2aeb71117"/>
  </ds:schemaRefs>
</ds:datastoreItem>
</file>

<file path=customXml/itemProps3.xml><?xml version="1.0" encoding="utf-8"?>
<ds:datastoreItem xmlns:ds="http://schemas.openxmlformats.org/officeDocument/2006/customXml" ds:itemID="{CAEC5022-984A-475E-A75B-CDBC86707EBC}">
  <ds:schemaRefs>
    <ds:schemaRef ds:uri="http://schemas.microsoft.com/sharepoint/events"/>
  </ds:schemaRefs>
</ds:datastoreItem>
</file>

<file path=customXml/itemProps4.xml><?xml version="1.0" encoding="utf-8"?>
<ds:datastoreItem xmlns:ds="http://schemas.openxmlformats.org/officeDocument/2006/customXml" ds:itemID="{646ED858-9350-48FE-ADC8-EAAF6E362ED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70499</TotalTime>
  <Words>2274</Words>
  <Application>Microsoft Office PowerPoint</Application>
  <PresentationFormat>On-screen Show (4:3)</PresentationFormat>
  <Paragraphs>384</Paragraphs>
  <Slides>21</Slides>
  <Notes>8</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21</vt:i4>
      </vt:variant>
    </vt:vector>
  </HeadingPairs>
  <TitlesOfParts>
    <vt:vector size="30" baseType="lpstr">
      <vt:lpstr>Arial</vt:lpstr>
      <vt:lpstr>Calibri</vt:lpstr>
      <vt:lpstr>Franklin Gothic Book</vt:lpstr>
      <vt:lpstr>Franklin Gothic Medium</vt:lpstr>
      <vt:lpstr>Roboto</vt:lpstr>
      <vt:lpstr>Times New Roman</vt:lpstr>
      <vt:lpstr>Wingdings</vt:lpstr>
      <vt:lpstr>ctcLink Powerpoint Template</vt:lpstr>
      <vt:lpstr>Office Theme</vt:lpstr>
      <vt:lpstr>DG3-B gate 5: college readiness </vt:lpstr>
      <vt:lpstr>CTCLINK QUALITY GATES &amp; MILESTONES</vt:lpstr>
      <vt:lpstr>DG3-B readiness TIMELINE</vt:lpstr>
      <vt:lpstr>Dg3-b (Cascadia, peninsula &amp; Pierce)           </vt:lpstr>
      <vt:lpstr>CURRENT COLLEGE READINESS STATUS </vt:lpstr>
      <vt:lpstr>ESTIMATED COLLEGE STATUS AT GO-LIVE College readiness SUMMARY </vt:lpstr>
      <vt:lpstr>Cascadia COLLEGE READINESS</vt:lpstr>
      <vt:lpstr>CASCADIA COLLEGE comments &amp; MITIGATION plan</vt:lpstr>
      <vt:lpstr>CASCADIA COLLEGE READINESS FORM</vt:lpstr>
      <vt:lpstr>PENINSULA COLLEGE READINESS</vt:lpstr>
      <vt:lpstr>PENINSULA COLLEGE comments &amp; MITIGATION plan</vt:lpstr>
      <vt:lpstr>peninsula college readness form</vt:lpstr>
      <vt:lpstr>pierce COLLEGE district</vt:lpstr>
      <vt:lpstr>PIERCE COLLEGE comments &amp; MITIGATION plan</vt:lpstr>
      <vt:lpstr>pierce college readiness form</vt:lpstr>
      <vt:lpstr>Additional perspective        </vt:lpstr>
      <vt:lpstr>Ctclink project team Go-Live Status:</vt:lpstr>
      <vt:lpstr>SBCTC Agency: Support/Organizations Team DG3-B Go-Live Readiness Criteria</vt:lpstr>
      <vt:lpstr>SBCTC ORGANIZATION READINESS FORM</vt:lpstr>
      <vt:lpstr>Moran technology perspective </vt:lpstr>
      <vt:lpstr>Steering Committee Motion &amp; Recommendation  draft  MOTION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ctcLink DG3 College Readiness SC Presentation</dc:title>
  <dc:subject>ctcLink DG3 College Readiness SC Presentation 2020-02-18</dc:subject>
  <dc:creator>Janelle Runyon;Christy Campbell</dc:creator>
  <cp:lastModifiedBy>Janelle Runyon</cp:lastModifiedBy>
  <cp:revision>864</cp:revision>
  <cp:lastPrinted>2020-02-11T00:49:45Z</cp:lastPrinted>
  <dcterms:created xsi:type="dcterms:W3CDTF">2018-05-14T23:14:43Z</dcterms:created>
  <dcterms:modified xsi:type="dcterms:W3CDTF">2020-04-19T02:18:19Z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0x0101007301EAAAF5A9A14C98C32A8D7B77B290</vt:lpwstr>
  </property>
  <property fmtid="{D5CDD505-2E9C-101B-9397-08002B2CF9AE}" pid="3" name="_dlc_DocIdItemGuid">
    <vt:lpwstr>f7c41efa-16a6-4d48-82ec-ec2c3f4609a4</vt:lpwstr>
  </property>
</Properties>
</file>