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6" r:id="rId5"/>
  </p:sldMasterIdLst>
  <p:notesMasterIdLst>
    <p:notesMasterId r:id="rId31"/>
  </p:notesMasterIdLst>
  <p:handoutMasterIdLst>
    <p:handoutMasterId r:id="rId32"/>
  </p:handoutMasterIdLst>
  <p:sldIdLst>
    <p:sldId id="586" r:id="rId6"/>
    <p:sldId id="601" r:id="rId7"/>
    <p:sldId id="649" r:id="rId8"/>
    <p:sldId id="622" r:id="rId9"/>
    <p:sldId id="638" r:id="rId10"/>
    <p:sldId id="642" r:id="rId11"/>
    <p:sldId id="588" r:id="rId12"/>
    <p:sldId id="639" r:id="rId13"/>
    <p:sldId id="665" r:id="rId14"/>
    <p:sldId id="653" r:id="rId15"/>
    <p:sldId id="654" r:id="rId16"/>
    <p:sldId id="663" r:id="rId17"/>
    <p:sldId id="656" r:id="rId18"/>
    <p:sldId id="657" r:id="rId19"/>
    <p:sldId id="664" r:id="rId20"/>
    <p:sldId id="659" r:id="rId21"/>
    <p:sldId id="668" r:id="rId22"/>
    <p:sldId id="662" r:id="rId23"/>
    <p:sldId id="637" r:id="rId24"/>
    <p:sldId id="650" r:id="rId25"/>
    <p:sldId id="651" r:id="rId26"/>
    <p:sldId id="634" r:id="rId27"/>
    <p:sldId id="666" r:id="rId28"/>
    <p:sldId id="647" r:id="rId29"/>
    <p:sldId id="620"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y Campbell" initials="CC" lastIdx="1" clrIdx="0">
    <p:extLst>
      <p:ext uri="{19B8F6BF-5375-455C-9EA6-DF929625EA0E}">
        <p15:presenceInfo xmlns:p15="http://schemas.microsoft.com/office/powerpoint/2012/main" userId="S-1-5-21-2162954678-3364338229-3037977907-8539" providerId="AD"/>
      </p:ext>
    </p:extLst>
  </p:cmAuthor>
  <p:cmAuthor id="2" name="Reuth Kim (ctcLink)" initials="RK(" lastIdx="4" clrIdx="1">
    <p:extLst>
      <p:ext uri="{19B8F6BF-5375-455C-9EA6-DF929625EA0E}">
        <p15:presenceInfo xmlns:p15="http://schemas.microsoft.com/office/powerpoint/2012/main" userId="Reuth Kim (ctcL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000000"/>
    <a:srgbClr val="E8EBF3"/>
    <a:srgbClr val="CDD5E6"/>
    <a:srgbClr val="FFA219"/>
    <a:srgbClr val="FFA725"/>
    <a:srgbClr val="FFFFFF"/>
    <a:srgbClr val="FFAC33"/>
    <a:srgbClr val="00DA63"/>
    <a:srgbClr val="00E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A03BF-C0F1-44F0-9003-B488D7BD0F55}" v="11" dt="2021-01-11T21:04:05.324"/>
    <p1510:client id="{B348DB5B-5581-4DC4-97A5-EB7D8FA9707C}" v="4" dt="2021-01-10T00:44:47.489"/>
    <p1510:client id="{4E5CF94C-BFB3-4267-91DE-79CF6FF6ED48}" v="135" dt="2020-04-18T18:19:03.278"/>
    <p1510:client id="{565A8A00-B285-47C2-A49A-FB6684E53558}" v="8" dt="2021-01-11T20:21:24.163"/>
    <p1510:client id="{9659A03C-39B4-44DF-9E0A-5B49468791D5}" v="1147" dt="2020-04-19T00:59:52.232"/>
    <p1510:client id="{6B2DA470-D08C-4B1E-BF0D-C3D8F68D6474}" v="320" dt="2020-04-18T18:56:01.960"/>
    <p1510:client id="{6DB833DD-92D1-45C8-BAD1-6BA80B59C081}" v="111" dt="2021-01-11T21:48:29.109"/>
    <p1510:client id="{7ED571D1-FC02-4511-AE2C-E2BFBBB4EA70}" v="64" dt="2021-01-11T21:21:35.750"/>
    <p1510:client id="{DE13C0A0-E22C-4FAE-AF31-ADA4C7CAFBAA}" v="1" dt="2021-01-11T21:08:04.321"/>
    <p1510:client id="{E3FD487E-44F1-43BD-BBCF-E9757F1FBE99}" v="24" dt="2020-04-18T23:19:42.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9" autoAdjust="0"/>
    <p:restoredTop sz="95332" autoAdjust="0"/>
  </p:normalViewPr>
  <p:slideViewPr>
    <p:cSldViewPr snapToGrid="0">
      <p:cViewPr varScale="1">
        <p:scale>
          <a:sx n="59" d="100"/>
          <a:sy n="59" d="100"/>
        </p:scale>
        <p:origin x="1696" y="56"/>
      </p:cViewPr>
      <p:guideLst/>
    </p:cSldViewPr>
  </p:slideViewPr>
  <p:notesTextViewPr>
    <p:cViewPr>
      <p:scale>
        <a:sx n="3" d="2"/>
        <a:sy n="3" d="2"/>
      </p:scale>
      <p:origin x="0" y="0"/>
    </p:cViewPr>
  </p:notesTextViewPr>
  <p:sorterViewPr>
    <p:cViewPr>
      <p:scale>
        <a:sx n="100" d="100"/>
        <a:sy n="100" d="100"/>
      </p:scale>
      <p:origin x="0" y="-1324"/>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EDA03BF-C0F1-44F0-9003-B488D7BD0F55}"/>
    <pc:docChg chg="modSld">
      <pc:chgData name="" userId="" providerId="" clId="Web-{3EDA03BF-C0F1-44F0-9003-B488D7BD0F55}" dt="2021-01-11T21:04:05.324" v="8"/>
      <pc:docMkLst>
        <pc:docMk/>
      </pc:docMkLst>
      <pc:sldChg chg="modSp">
        <pc:chgData name="" userId="" providerId="" clId="Web-{3EDA03BF-C0F1-44F0-9003-B488D7BD0F55}" dt="2021-01-11T21:01:57.734" v="7"/>
        <pc:sldMkLst>
          <pc:docMk/>
          <pc:sldMk cId="37954478" sldId="654"/>
        </pc:sldMkLst>
        <pc:graphicFrameChg chg="mod modGraphic">
          <ac:chgData name="" userId="" providerId="" clId="Web-{3EDA03BF-C0F1-44F0-9003-B488D7BD0F55}" dt="2021-01-11T21:01:57.734" v="7"/>
          <ac:graphicFrameMkLst>
            <pc:docMk/>
            <pc:sldMk cId="37954478" sldId="654"/>
            <ac:graphicFrameMk id="6" creationId="{00000000-0000-0000-0000-000000000000}"/>
          </ac:graphicFrameMkLst>
        </pc:graphicFrameChg>
      </pc:sldChg>
      <pc:sldChg chg="modSp">
        <pc:chgData name="" userId="" providerId="" clId="Web-{3EDA03BF-C0F1-44F0-9003-B488D7BD0F55}" dt="2021-01-11T21:04:05.324" v="8"/>
        <pc:sldMkLst>
          <pc:docMk/>
          <pc:sldMk cId="1860606036" sldId="660"/>
        </pc:sldMkLst>
        <pc:graphicFrameChg chg="modGraphic">
          <ac:chgData name="" userId="" providerId="" clId="Web-{3EDA03BF-C0F1-44F0-9003-B488D7BD0F55}" dt="2021-01-11T21:04:05.324" v="8"/>
          <ac:graphicFrameMkLst>
            <pc:docMk/>
            <pc:sldMk cId="1860606036" sldId="660"/>
            <ac:graphicFrameMk id="6" creationId="{00000000-0000-0000-0000-000000000000}"/>
          </ac:graphicFrameMkLst>
        </pc:graphicFrameChg>
      </pc:sldChg>
    </pc:docChg>
  </pc:docChgLst>
  <pc:docChgLst>
    <pc:chgData clId="Web-{B348DB5B-5581-4DC4-97A5-EB7D8FA9707C}"/>
    <pc:docChg chg="modSld">
      <pc:chgData name="" userId="" providerId="" clId="Web-{B348DB5B-5581-4DC4-97A5-EB7D8FA9707C}" dt="2021-01-10T00:44:43.286" v="1"/>
      <pc:docMkLst>
        <pc:docMk/>
      </pc:docMkLst>
      <pc:sldChg chg="modSp">
        <pc:chgData name="" userId="" providerId="" clId="Web-{B348DB5B-5581-4DC4-97A5-EB7D8FA9707C}" dt="2021-01-10T00:44:43.286" v="1"/>
        <pc:sldMkLst>
          <pc:docMk/>
          <pc:sldMk cId="37954478" sldId="654"/>
        </pc:sldMkLst>
        <pc:graphicFrameChg chg="mod modGraphic">
          <ac:chgData name="" userId="" providerId="" clId="Web-{B348DB5B-5581-4DC4-97A5-EB7D8FA9707C}" dt="2021-01-10T00:44:43.286" v="1"/>
          <ac:graphicFrameMkLst>
            <pc:docMk/>
            <pc:sldMk cId="37954478" sldId="654"/>
            <ac:graphicFrameMk id="6" creationId="{00000000-0000-0000-0000-000000000000}"/>
          </ac:graphicFrameMkLst>
        </pc:graphicFrameChg>
      </pc:sldChg>
    </pc:docChg>
  </pc:docChgLst>
  <pc:docChgLst>
    <pc:chgData clId="Web-{DE13C0A0-E22C-4FAE-AF31-ADA4C7CAFBAA}"/>
    <pc:docChg chg="modSld">
      <pc:chgData name="" userId="" providerId="" clId="Web-{DE13C0A0-E22C-4FAE-AF31-ADA4C7CAFBAA}" dt="2021-01-11T21:08:04.321" v="0" actId="1076"/>
      <pc:docMkLst>
        <pc:docMk/>
      </pc:docMkLst>
      <pc:sldChg chg="modSp">
        <pc:chgData name="" userId="" providerId="" clId="Web-{DE13C0A0-E22C-4FAE-AF31-ADA4C7CAFBAA}" dt="2021-01-11T21:08:04.321" v="0" actId="1076"/>
        <pc:sldMkLst>
          <pc:docMk/>
          <pc:sldMk cId="3494037552" sldId="650"/>
        </pc:sldMkLst>
        <pc:graphicFrameChg chg="mod">
          <ac:chgData name="" userId="" providerId="" clId="Web-{DE13C0A0-E22C-4FAE-AF31-ADA4C7CAFBAA}" dt="2021-01-11T21:08:04.321" v="0" actId="1076"/>
          <ac:graphicFrameMkLst>
            <pc:docMk/>
            <pc:sldMk cId="3494037552" sldId="650"/>
            <ac:graphicFrameMk id="12" creationId="{4B441525-B8B9-4B86-89A0-BCD1D1189C98}"/>
          </ac:graphicFrameMkLst>
        </pc:graphicFrameChg>
      </pc:sldChg>
    </pc:docChg>
  </pc:docChgLst>
  <pc:docChgLst>
    <pc:chgData clId="Web-{565A8A00-B285-47C2-A49A-FB6684E53558}"/>
    <pc:docChg chg="modSld">
      <pc:chgData name="" userId="" providerId="" clId="Web-{565A8A00-B285-47C2-A49A-FB6684E53558}" dt="2021-01-11T20:21:24.163" v="7" actId="20577"/>
      <pc:docMkLst>
        <pc:docMk/>
      </pc:docMkLst>
      <pc:sldChg chg="modSp">
        <pc:chgData name="" userId="" providerId="" clId="Web-{565A8A00-B285-47C2-A49A-FB6684E53558}" dt="2021-01-11T20:21:24.163" v="7" actId="20577"/>
        <pc:sldMkLst>
          <pc:docMk/>
          <pc:sldMk cId="3152942716" sldId="634"/>
        </pc:sldMkLst>
        <pc:spChg chg="mod">
          <ac:chgData name="" userId="" providerId="" clId="Web-{565A8A00-B285-47C2-A49A-FB6684E53558}" dt="2021-01-11T20:21:24.163" v="7" actId="20577"/>
          <ac:spMkLst>
            <pc:docMk/>
            <pc:sldMk cId="3152942716" sldId="634"/>
            <ac:spMk id="3" creationId="{00000000-0000-0000-0000-000000000000}"/>
          </ac:spMkLst>
        </pc:spChg>
      </pc:sldChg>
    </pc:docChg>
  </pc:docChgLst>
  <pc:docChgLst>
    <pc:chgData clId="Web-{6DB833DD-92D1-45C8-BAD1-6BA80B59C081}"/>
    <pc:docChg chg="modSld">
      <pc:chgData name="" userId="" providerId="" clId="Web-{6DB833DD-92D1-45C8-BAD1-6BA80B59C081}" dt="2021-01-11T21:48:12.467" v="109"/>
      <pc:docMkLst>
        <pc:docMk/>
      </pc:docMkLst>
      <pc:sldChg chg="modSp">
        <pc:chgData name="" userId="" providerId="" clId="Web-{6DB833DD-92D1-45C8-BAD1-6BA80B59C081}" dt="2021-01-11T21:48:12.467" v="109"/>
        <pc:sldMkLst>
          <pc:docMk/>
          <pc:sldMk cId="3553484019" sldId="667"/>
        </pc:sldMkLst>
        <pc:graphicFrameChg chg="mod modGraphic">
          <ac:chgData name="" userId="" providerId="" clId="Web-{6DB833DD-92D1-45C8-BAD1-6BA80B59C081}" dt="2021-01-11T21:48:12.467" v="109"/>
          <ac:graphicFrameMkLst>
            <pc:docMk/>
            <pc:sldMk cId="3553484019" sldId="667"/>
            <ac:graphicFrameMk id="8" creationId="{3C8D2EAE-9959-4AE4-90E6-7B11857E69F5}"/>
          </ac:graphicFrameMkLst>
        </pc:graphicFrameChg>
      </pc:sldChg>
    </pc:docChg>
  </pc:docChgLst>
  <pc:docChgLst>
    <pc:chgData clId="Web-{7ED571D1-FC02-4511-AE2C-E2BFBBB4EA70}"/>
    <pc:docChg chg="addSld delSld modSld sldOrd">
      <pc:chgData name="" userId="" providerId="" clId="Web-{7ED571D1-FC02-4511-AE2C-E2BFBBB4EA70}" dt="2021-01-11T21:21:35.750" v="36" actId="1076"/>
      <pc:docMkLst>
        <pc:docMk/>
      </pc:docMkLst>
      <pc:sldChg chg="del">
        <pc:chgData name="" userId="" providerId="" clId="Web-{7ED571D1-FC02-4511-AE2C-E2BFBBB4EA70}" dt="2021-01-11T21:18:52.449" v="26"/>
        <pc:sldMkLst>
          <pc:docMk/>
          <pc:sldMk cId="1860606036" sldId="660"/>
        </pc:sldMkLst>
      </pc:sldChg>
      <pc:sldChg chg="addSp delSp modSp new ord">
        <pc:chgData name="" userId="" providerId="" clId="Web-{7ED571D1-FC02-4511-AE2C-E2BFBBB4EA70}" dt="2021-01-11T21:21:35.750" v="36" actId="1076"/>
        <pc:sldMkLst>
          <pc:docMk/>
          <pc:sldMk cId="3553484019" sldId="667"/>
        </pc:sldMkLst>
        <pc:spChg chg="mod">
          <ac:chgData name="" userId="" providerId="" clId="Web-{7ED571D1-FC02-4511-AE2C-E2BFBBB4EA70}" dt="2021-01-11T21:18:07.463" v="18" actId="14100"/>
          <ac:spMkLst>
            <pc:docMk/>
            <pc:sldMk cId="3553484019" sldId="667"/>
            <ac:spMk id="2" creationId="{49F31AC1-E727-4C2D-A1DC-0A610E759428}"/>
          </ac:spMkLst>
        </pc:spChg>
        <pc:spChg chg="add del mod">
          <ac:chgData name="" userId="" providerId="" clId="Web-{7ED571D1-FC02-4511-AE2C-E2BFBBB4EA70}" dt="2021-01-11T21:17:04.196" v="4"/>
          <ac:spMkLst>
            <pc:docMk/>
            <pc:sldMk cId="3553484019" sldId="667"/>
            <ac:spMk id="3" creationId="{E04DA4ED-29F7-41B1-BB12-9B64C3E0F870}"/>
          </ac:spMkLst>
        </pc:spChg>
        <pc:spChg chg="mod">
          <ac:chgData name="" userId="" providerId="" clId="Web-{7ED571D1-FC02-4511-AE2C-E2BFBBB4EA70}" dt="2021-01-11T21:21:35.750" v="36" actId="1076"/>
          <ac:spMkLst>
            <pc:docMk/>
            <pc:sldMk cId="3553484019" sldId="667"/>
            <ac:spMk id="4" creationId="{84B198EC-D585-4D0B-AAD1-C066D996B0FD}"/>
          </ac:spMkLst>
        </pc:spChg>
        <pc:graphicFrameChg chg="add del mod ord modGraphic">
          <ac:chgData name="" userId="" providerId="" clId="Web-{7ED571D1-FC02-4511-AE2C-E2BFBBB4EA70}" dt="2021-01-11T21:16:45.993" v="2"/>
          <ac:graphicFrameMkLst>
            <pc:docMk/>
            <pc:sldMk cId="3553484019" sldId="667"/>
            <ac:graphicFrameMk id="6" creationId="{8727FE43-47F1-4864-80A3-A3B101F3B060}"/>
          </ac:graphicFrameMkLst>
        </pc:graphicFrameChg>
        <pc:graphicFrameChg chg="add mod ord modGraphic">
          <ac:chgData name="" userId="" providerId="" clId="Web-{7ED571D1-FC02-4511-AE2C-E2BFBBB4EA70}" dt="2021-01-11T21:20:40.514" v="34"/>
          <ac:graphicFrameMkLst>
            <pc:docMk/>
            <pc:sldMk cId="3553484019" sldId="667"/>
            <ac:graphicFrameMk id="8" creationId="{3C8D2EAE-9959-4AE4-90E6-7B11857E69F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A7D8E9-3331-4291-9F17-3FF41B935400}" type="datetimeFigureOut">
              <a:rPr lang="en-US" smtClean="0"/>
              <a:t>1/11/2021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D60C177-458E-4ECB-97EC-7EDCBA19DAB6}" type="slidenum">
              <a:rPr lang="en-US" smtClean="0"/>
              <a:t>‹#›</a:t>
            </a:fld>
            <a:endParaRPr lang="en-US" dirty="0"/>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A6DBB64-96D6-42B0-8680-D8E44BBF474E}" type="datetimeFigureOut">
              <a:rPr lang="en-US" smtClean="0"/>
              <a:t>1/11/2021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84A02-D147-49A8-A06D-A5C08FF69055}" type="slidenum">
              <a:rPr lang="en-US" smtClean="0"/>
              <a:t>‹#›</a:t>
            </a:fld>
            <a:endParaRPr lang="en-US" dirty="0"/>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5</a:t>
            </a:fld>
            <a:endParaRPr lang="en-US" dirty="0"/>
          </a:p>
        </p:txBody>
      </p:sp>
    </p:spTree>
    <p:extLst>
      <p:ext uri="{BB962C8B-B14F-4D97-AF65-F5344CB8AC3E}">
        <p14:creationId xmlns:p14="http://schemas.microsoft.com/office/powerpoint/2010/main" val="91252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8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items in red </a:t>
            </a:r>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dirty="0"/>
          </a:p>
        </p:txBody>
      </p:sp>
    </p:spTree>
    <p:extLst>
      <p:ext uri="{BB962C8B-B14F-4D97-AF65-F5344CB8AC3E}">
        <p14:creationId xmlns:p14="http://schemas.microsoft.com/office/powerpoint/2010/main" val="2538967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dirty="0"/>
          </a:p>
        </p:txBody>
      </p:sp>
    </p:spTree>
    <p:extLst>
      <p:ext uri="{BB962C8B-B14F-4D97-AF65-F5344CB8AC3E}">
        <p14:creationId xmlns:p14="http://schemas.microsoft.com/office/powerpoint/2010/main" val="346991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dirty="0"/>
          </a:p>
        </p:txBody>
      </p:sp>
    </p:spTree>
    <p:extLst>
      <p:ext uri="{BB962C8B-B14F-4D97-AF65-F5344CB8AC3E}">
        <p14:creationId xmlns:p14="http://schemas.microsoft.com/office/powerpoint/2010/main" val="132262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7</a:t>
            </a:fld>
            <a:endParaRPr lang="en-US" dirty="0"/>
          </a:p>
        </p:txBody>
      </p:sp>
    </p:spTree>
    <p:extLst>
      <p:ext uri="{BB962C8B-B14F-4D97-AF65-F5344CB8AC3E}">
        <p14:creationId xmlns:p14="http://schemas.microsoft.com/office/powerpoint/2010/main" val="635842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dirty="0"/>
          </a:p>
        </p:txBody>
      </p:sp>
    </p:spTree>
    <p:extLst>
      <p:ext uri="{BB962C8B-B14F-4D97-AF65-F5344CB8AC3E}">
        <p14:creationId xmlns:p14="http://schemas.microsoft.com/office/powerpoint/2010/main" val="355345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dirty="0"/>
          </a:p>
        </p:txBody>
      </p:sp>
    </p:spTree>
    <p:extLst>
      <p:ext uri="{BB962C8B-B14F-4D97-AF65-F5344CB8AC3E}">
        <p14:creationId xmlns:p14="http://schemas.microsoft.com/office/powerpoint/2010/main" val="11532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dirty="0"/>
          </a:p>
        </p:txBody>
      </p:sp>
    </p:spTree>
    <p:extLst>
      <p:ext uri="{BB962C8B-B14F-4D97-AF65-F5344CB8AC3E}">
        <p14:creationId xmlns:p14="http://schemas.microsoft.com/office/powerpoint/2010/main" val="3351911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dirty="0"/>
          </a:p>
        </p:txBody>
      </p:sp>
    </p:spTree>
    <p:extLst>
      <p:ext uri="{BB962C8B-B14F-4D97-AF65-F5344CB8AC3E}">
        <p14:creationId xmlns:p14="http://schemas.microsoft.com/office/powerpoint/2010/main" val="154900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255910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dirty="0"/>
          </a:p>
        </p:txBody>
      </p:sp>
    </p:spTree>
    <p:extLst>
      <p:ext uri="{BB962C8B-B14F-4D97-AF65-F5344CB8AC3E}">
        <p14:creationId xmlns:p14="http://schemas.microsoft.com/office/powerpoint/2010/main" val="1420187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418862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7" name="Slide Number Placeholder 5">
            <a:extLst>
              <a:ext uri="{FF2B5EF4-FFF2-40B4-BE49-F238E27FC236}">
                <a16:creationId xmlns:a16="http://schemas.microsoft.com/office/drawing/2014/main" id="{9CEEFE78-C8D0-4C9C-B921-939F5387A196}"/>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35838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
    <p:spTree>
      <p:nvGrpSpPr>
        <p:cNvPr id="1" name=""/>
        <p:cNvGrpSpPr/>
        <p:nvPr/>
      </p:nvGrpSpPr>
      <p:grpSpPr>
        <a:xfrm>
          <a:off x="0" y="0"/>
          <a:ext cx="0" cy="0"/>
          <a:chOff x="0" y="0"/>
          <a:chExt cx="0" cy="0"/>
        </a:xfrm>
      </p:grpSpPr>
      <p:sp>
        <p:nvSpPr>
          <p:cNvPr id="15" name="Rectangle 14"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DAAA116C-242C-443B-A163-E8CF9F7F4081}"/>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36187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1AC071D1-F2C4-4003-9250-AB31648B590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14966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7674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0" name="Slide Number Placeholder 5">
            <a:extLst>
              <a:ext uri="{FF2B5EF4-FFF2-40B4-BE49-F238E27FC236}">
                <a16:creationId xmlns:a16="http://schemas.microsoft.com/office/drawing/2014/main" id="{F8C50275-4C8B-4C12-B5F1-136D97A2B468}"/>
              </a:ext>
            </a:extLst>
          </p:cNvPr>
          <p:cNvSpPr>
            <a:spLocks noGrp="1"/>
          </p:cNvSpPr>
          <p:nvPr>
            <p:ph type="sldNum" sz="quarter" idx="12"/>
          </p:nvPr>
        </p:nvSpPr>
        <p:spPr>
          <a:xfrm>
            <a:off x="8385466"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6628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3463854F-CAA1-41C8-A573-DADF35FF70C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13315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5" name="Slide Number Placeholder 5">
            <a:extLst>
              <a:ext uri="{FF2B5EF4-FFF2-40B4-BE49-F238E27FC236}">
                <a16:creationId xmlns:a16="http://schemas.microsoft.com/office/drawing/2014/main" id="{55EAFC1E-4429-451F-A6D3-EA5CDA5E629E}"/>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85550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7" name="Slide Number Placeholder 5">
            <a:extLst>
              <a:ext uri="{FF2B5EF4-FFF2-40B4-BE49-F238E27FC236}">
                <a16:creationId xmlns:a16="http://schemas.microsoft.com/office/drawing/2014/main" id="{278655F2-7F98-4BC6-8AAB-6979A3C75528}"/>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40110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15" name="Slide Number Placeholder 5">
            <a:extLst>
              <a:ext uri="{FF2B5EF4-FFF2-40B4-BE49-F238E27FC236}">
                <a16:creationId xmlns:a16="http://schemas.microsoft.com/office/drawing/2014/main" id="{60AB6978-00DE-4790-8145-42159CB1B407}"/>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9075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F7AD4569-F986-4F3F-B0DD-6CCDC31D9BBA}"/>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303126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endParaRPr lang="en-US" dirty="0"/>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
        <p:nvSpPr>
          <p:cNvPr id="21" name="Slide Number Placeholder 5">
            <a:extLst>
              <a:ext uri="{FF2B5EF4-FFF2-40B4-BE49-F238E27FC236}">
                <a16:creationId xmlns:a16="http://schemas.microsoft.com/office/drawing/2014/main" id="{928706EB-52D0-4646-9219-70EA545AED9C}"/>
              </a:ext>
            </a:extLst>
          </p:cNvPr>
          <p:cNvSpPr>
            <a:spLocks noGrp="1"/>
          </p:cNvSpPr>
          <p:nvPr>
            <p:ph type="sldNum" sz="quarter" idx="12"/>
          </p:nvPr>
        </p:nvSpPr>
        <p:spPr>
          <a:xfrm>
            <a:off x="8406245" y="6483926"/>
            <a:ext cx="467590" cy="237549"/>
          </a:xfrm>
          <a:prstGeom prst="rect">
            <a:avLst/>
          </a:prstGeom>
        </p:spPr>
        <p:txBody>
          <a:bodyPr/>
          <a:lstStyle>
            <a:lvl1pPr algn="r">
              <a:defRPr sz="1100"/>
            </a:lvl1pPr>
          </a:lstStyle>
          <a:p>
            <a:pPr>
              <a:defRPr/>
            </a:pPr>
            <a:fld id="{A0548EF2-EA9B-4634-B53D-DC4EC5D1B8C0}" type="slidenum">
              <a:rPr lang="en-US" altLang="en-US" smtClean="0"/>
              <a:pPr>
                <a:defRPr/>
              </a:pPr>
              <a:t>‹#›</a:t>
            </a:fld>
            <a:endParaRPr lang="en-US" altLang="en-US" dirty="0"/>
          </a:p>
        </p:txBody>
      </p:sp>
    </p:spTree>
    <p:extLst>
      <p:ext uri="{BB962C8B-B14F-4D97-AF65-F5344CB8AC3E}">
        <p14:creationId xmlns:p14="http://schemas.microsoft.com/office/powerpoint/2010/main" val="186851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148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6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 Id="rId4" Type="http://schemas.openxmlformats.org/officeDocument/2006/relationships/hyperlink" Target="http://www.nicabm.com/trauma2013/trauma2013-pos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spreadsheets/d/1NwvkrYv5H-Zl7-xIPino2Lm8wyOk0H-PJ51Cj4mRYL0/edit#gid=320517052"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39CAF-F2AB-4C56-BB94-7BB023C579B9}"/>
              </a:ext>
            </a:extLst>
          </p:cNvPr>
          <p:cNvSpPr>
            <a:spLocks noGrp="1"/>
          </p:cNvSpPr>
          <p:nvPr>
            <p:ph type="title"/>
          </p:nvPr>
        </p:nvSpPr>
        <p:spPr>
          <a:xfrm>
            <a:off x="439358" y="3902168"/>
            <a:ext cx="8336975" cy="619269"/>
          </a:xfrm>
        </p:spPr>
        <p:txBody>
          <a:bodyPr anchor="t"/>
          <a:lstStyle/>
          <a:p>
            <a:r>
              <a:rPr lang="en-US" sz="3200" dirty="0"/>
              <a:t>DG4-A gate 5: college readiness </a:t>
            </a:r>
          </a:p>
        </p:txBody>
      </p:sp>
      <p:sp>
        <p:nvSpPr>
          <p:cNvPr id="3" name="Subtitle 2">
            <a:extLst>
              <a:ext uri="{FF2B5EF4-FFF2-40B4-BE49-F238E27FC236}">
                <a16:creationId xmlns:a16="http://schemas.microsoft.com/office/drawing/2014/main" id="{BFB612F2-0AB8-48BB-A80E-03E7DD689DB5}"/>
              </a:ext>
            </a:extLst>
          </p:cNvPr>
          <p:cNvSpPr>
            <a:spLocks noGrp="1"/>
          </p:cNvSpPr>
          <p:nvPr>
            <p:ph type="subTitle" idx="1"/>
          </p:nvPr>
        </p:nvSpPr>
        <p:spPr>
          <a:xfrm>
            <a:off x="439358" y="4666641"/>
            <a:ext cx="8362449" cy="548155"/>
          </a:xfrm>
        </p:spPr>
        <p:txBody>
          <a:bodyPr/>
          <a:lstStyle/>
          <a:p>
            <a:r>
              <a:rPr lang="en-US" sz="2400" dirty="0"/>
              <a:t>DISCUSSION &amp; APPROVAL </a:t>
            </a:r>
          </a:p>
        </p:txBody>
      </p:sp>
      <p:sp>
        <p:nvSpPr>
          <p:cNvPr id="4" name="Text Placeholder 3">
            <a:extLst>
              <a:ext uri="{FF2B5EF4-FFF2-40B4-BE49-F238E27FC236}">
                <a16:creationId xmlns:a16="http://schemas.microsoft.com/office/drawing/2014/main" id="{76986E81-AE50-4EF8-ADCD-D2EEBE7F128E}"/>
              </a:ext>
            </a:extLst>
          </p:cNvPr>
          <p:cNvSpPr>
            <a:spLocks noGrp="1"/>
          </p:cNvSpPr>
          <p:nvPr>
            <p:ph type="body" sz="quarter" idx="10"/>
          </p:nvPr>
        </p:nvSpPr>
        <p:spPr>
          <a:xfrm>
            <a:off x="439358" y="5360000"/>
            <a:ext cx="7466702" cy="1055314"/>
          </a:xfrm>
        </p:spPr>
        <p:txBody>
          <a:bodyPr anchor="t"/>
          <a:lstStyle/>
          <a:p>
            <a:r>
              <a:rPr lang="en-US" dirty="0"/>
              <a:t>ctcLink Steering Committee</a:t>
            </a:r>
          </a:p>
          <a:p>
            <a:r>
              <a:rPr lang="en-US" dirty="0"/>
              <a:t>January 12, 2021</a:t>
            </a:r>
          </a:p>
        </p:txBody>
      </p:sp>
    </p:spTree>
    <p:extLst>
      <p:ext uri="{BB962C8B-B14F-4D97-AF65-F5344CB8AC3E}">
        <p14:creationId xmlns:p14="http://schemas.microsoft.com/office/powerpoint/2010/main" val="175258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167" y="81108"/>
            <a:ext cx="7867453" cy="614320"/>
          </a:xfrm>
        </p:spPr>
        <p:txBody>
          <a:bodyPr/>
          <a:lstStyle/>
          <a:p>
            <a:pPr algn="ctr"/>
            <a:r>
              <a:rPr lang="en-US" sz="3200" dirty="0">
                <a:solidFill>
                  <a:srgbClr val="000000"/>
                </a:solidFill>
              </a:rPr>
              <a:t>edmonds COLLEGE 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0109210"/>
              </p:ext>
            </p:extLst>
          </p:nvPr>
        </p:nvGraphicFramePr>
        <p:xfrm>
          <a:off x="527125" y="695428"/>
          <a:ext cx="8197326" cy="5042376"/>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a:t>
                      </a:r>
                      <a:br>
                        <a:rPr lang="en-US" b="0" baseline="0" dirty="0">
                          <a:solidFill>
                            <a:srgbClr val="000000"/>
                          </a:solidFill>
                          <a:effectLst/>
                          <a:latin typeface="+mj-lt"/>
                        </a:rPr>
                      </a:br>
                      <a:r>
                        <a:rPr lang="en-US" b="0" baseline="0" dirty="0">
                          <a:solidFill>
                            <a:srgbClr val="000000"/>
                          </a:solidFill>
                          <a:effectLst/>
                          <a:latin typeface="+mj-lt"/>
                        </a:rPr>
                        <a:t>Go/No-Go Status at Go-Live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3</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63137">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3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5 of 7</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dirty="0">
                        <a:solidFill>
                          <a:srgbClr val="FFFF00"/>
                        </a:solidFill>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5 of 5</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12 of 14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7 of 8</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10</a:t>
            </a:fld>
            <a:endParaRPr lang="en-US" altLang="en-US" dirty="0"/>
          </a:p>
        </p:txBody>
      </p:sp>
      <p:graphicFrame>
        <p:nvGraphicFramePr>
          <p:cNvPr id="8" name="Table 7">
            <a:extLst>
              <a:ext uri="{FF2B5EF4-FFF2-40B4-BE49-F238E27FC236}">
                <a16:creationId xmlns:a16="http://schemas.microsoft.com/office/drawing/2014/main" id="{3D430379-94FA-4B32-9F2C-CDEAE7639933}"/>
              </a:ext>
            </a:extLst>
          </p:cNvPr>
          <p:cNvGraphicFramePr>
            <a:graphicFrameLocks noGrp="1"/>
          </p:cNvGraphicFramePr>
          <p:nvPr>
            <p:extLst>
              <p:ext uri="{D42A27DB-BD31-4B8C-83A1-F6EECF244321}">
                <p14:modId xmlns:p14="http://schemas.microsoft.com/office/powerpoint/2010/main" val="1458800136"/>
              </p:ext>
            </p:extLst>
          </p:nvPr>
        </p:nvGraphicFramePr>
        <p:xfrm>
          <a:off x="504935" y="5868539"/>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109498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19948986"/>
              </p:ext>
            </p:extLst>
          </p:nvPr>
        </p:nvGraphicFramePr>
        <p:xfrm>
          <a:off x="555279" y="489431"/>
          <a:ext cx="7961400" cy="6106675"/>
        </p:xfrm>
        <a:graphic>
          <a:graphicData uri="http://schemas.openxmlformats.org/drawingml/2006/table">
            <a:tbl>
              <a:tblPr firstRow="1" firstCol="1">
                <a:tableStyleId>{93296810-A885-4BE3-A3E7-6D5BEEA58F35}</a:tableStyleId>
              </a:tblPr>
              <a:tblGrid>
                <a:gridCol w="842434">
                  <a:extLst>
                    <a:ext uri="{9D8B030D-6E8A-4147-A177-3AD203B41FA5}">
                      <a16:colId xmlns:a16="http://schemas.microsoft.com/office/drawing/2014/main" val="285129070"/>
                    </a:ext>
                  </a:extLst>
                </a:gridCol>
                <a:gridCol w="3396537">
                  <a:extLst>
                    <a:ext uri="{9D8B030D-6E8A-4147-A177-3AD203B41FA5}">
                      <a16:colId xmlns:a16="http://schemas.microsoft.com/office/drawing/2014/main" val="1255582063"/>
                    </a:ext>
                  </a:extLst>
                </a:gridCol>
                <a:gridCol w="3722429">
                  <a:extLst>
                    <a:ext uri="{9D8B030D-6E8A-4147-A177-3AD203B41FA5}">
                      <a16:colId xmlns:a16="http://schemas.microsoft.com/office/drawing/2014/main" val="615183373"/>
                    </a:ext>
                  </a:extLst>
                </a:gridCol>
              </a:tblGrid>
              <a:tr h="342289">
                <a:tc>
                  <a:txBody>
                    <a:bodyPr/>
                    <a:lstStyle/>
                    <a:p>
                      <a:pPr rtl="0" fontAlgn="b"/>
                      <a:r>
                        <a:rPr lang="en-US" sz="1100" b="0" dirty="0">
                          <a:effectLst/>
                          <a:latin typeface="+mj-lt"/>
                        </a:rPr>
                        <a:t>CATEGORY </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COMMENTS</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MITIGATION PLAN </a:t>
                      </a:r>
                      <a:endParaRPr lang="en-US" sz="1100" b="0" dirty="0">
                        <a:solidFill>
                          <a:srgbClr val="000000"/>
                        </a:solidFill>
                        <a:effectLst/>
                        <a:latin typeface="+mj-lt"/>
                      </a:endParaRPr>
                    </a:p>
                  </a:txBody>
                  <a:tcPr marL="36576" marR="4992" marT="3328" marB="3328" anchor="ctr"/>
                </a:tc>
                <a:extLst>
                  <a:ext uri="{0D108BD9-81ED-4DB2-BD59-A6C34878D82A}">
                    <a16:rowId xmlns:a16="http://schemas.microsoft.com/office/drawing/2014/main" val="1488334798"/>
                  </a:ext>
                </a:extLst>
              </a:tr>
              <a:tr h="610985">
                <a:tc>
                  <a:txBody>
                    <a:bodyPr/>
                    <a:lstStyle/>
                    <a:p>
                      <a:pPr rtl="0" fontAlgn="ctr"/>
                      <a:endParaRPr lang="en-US" sz="1200" dirty="0">
                        <a:effectLst/>
                      </a:endParaRPr>
                    </a:p>
                    <a:p>
                      <a:pPr rtl="0" fontAlgn="ctr"/>
                      <a:r>
                        <a:rPr lang="en-US" sz="1200" dirty="0">
                          <a:effectLst/>
                        </a:rPr>
                        <a:t>Data</a:t>
                      </a:r>
                    </a:p>
                    <a:p>
                      <a:pPr rtl="0" fontAlgn="ct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Data cleanup has taken place through each conversion cycle, and will continue as needed up to and post go live. </a:t>
                      </a: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1887606402"/>
                  </a:ext>
                </a:extLst>
              </a:tr>
              <a:tr h="972589">
                <a:tc>
                  <a:txBody>
                    <a:bodyPr/>
                    <a:lstStyle/>
                    <a:p>
                      <a:pPr rtl="0" fontAlgn="ctr"/>
                      <a:endParaRPr lang="en-US" sz="1200" dirty="0">
                        <a:effectLst/>
                      </a:endParaRPr>
                    </a:p>
                    <a:p>
                      <a:pPr rtl="0" fontAlgn="ctr"/>
                      <a:r>
                        <a:rPr lang="en-US" sz="1200" dirty="0">
                          <a:effectLst/>
                        </a:rPr>
                        <a:t>Security</a:t>
                      </a:r>
                    </a:p>
                    <a:p>
                      <a:pPr rtl="0" fontAlgn="ct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First week of our Winter Term, SVL testing will commence on January 11.</a:t>
                      </a:r>
                      <a:endParaRPr lang="en-US" sz="1200" b="0" dirty="0">
                        <a:solidFill>
                          <a:srgbClr val="000000"/>
                        </a:solidFill>
                        <a:effectLst/>
                        <a:latin typeface="+mn-lt"/>
                      </a:endParaRPr>
                    </a:p>
                  </a:txBody>
                  <a:tcPr marL="22860" marR="22860" marT="15240" marB="15240"/>
                </a:tc>
                <a:tc>
                  <a:txBody>
                    <a:bodyPr/>
                    <a:lstStyle/>
                    <a:p>
                      <a:pPr rtl="0" fontAlgn="b"/>
                      <a:r>
                        <a:rPr lang="en-US" sz="1200" dirty="0">
                          <a:effectLst/>
                        </a:rPr>
                        <a:t>Edmonds has a roll-out plan for pillars to begin testing roles in SVL beginning January 11. Due to some reorganizations, roles in Instruction were not fully assigned in the workbook, and will need to be assigned in SVL.</a:t>
                      </a:r>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3950610699"/>
                  </a:ext>
                </a:extLst>
              </a:tr>
              <a:tr h="1136888">
                <a:tc>
                  <a:txBody>
                    <a:bodyPr/>
                    <a:lstStyle/>
                    <a:p>
                      <a:pPr rtl="0" fontAlgn="ctr"/>
                      <a:endParaRPr lang="en-US" sz="1200" dirty="0">
                        <a:effectLst/>
                      </a:endParaRPr>
                    </a:p>
                    <a:p>
                      <a:pPr rtl="0" fontAlgn="ctr"/>
                      <a:r>
                        <a:rPr lang="en-US" sz="1200" dirty="0">
                          <a:effectLst/>
                        </a:rPr>
                        <a:t>Testing </a:t>
                      </a:r>
                    </a:p>
                    <a:p>
                      <a:pPr rtl="0" fontAlgn="ctr"/>
                      <a:endParaRPr lang="en-US" sz="1200" dirty="0">
                        <a:effectLst/>
                      </a:endParaRPr>
                    </a:p>
                    <a:p>
                      <a:pPr rtl="0" fontAlgn="ctr"/>
                      <a:endParaRPr lang="en-US" sz="1200" dirty="0">
                        <a:effectLst/>
                      </a:endParaRPr>
                    </a:p>
                    <a:p>
                      <a:pPr rtl="0" fontAlgn="ct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Timing of the testing and outstanding OTM tickets result in delays in UAT tests not reaching 100% completion. We have completed HCM and FIN testing at 100%, and are above 90% in CS and consider this within the margin of acceptable risk.</a:t>
                      </a:r>
                    </a:p>
                  </a:txBody>
                  <a:tcPr marL="22860" marR="22860" marT="15240" marB="15240"/>
                </a:tc>
                <a:tc>
                  <a:txBody>
                    <a:bodyPr/>
                    <a:lstStyle/>
                    <a:p>
                      <a:pPr rtl="0" fontAlgn="b"/>
                      <a:r>
                        <a:rPr lang="en-US" sz="1200" dirty="0">
                          <a:effectLst/>
                        </a:rPr>
                        <a:t>Testers who have not completed have been advised that the UAT environment will still be open throughout January, and testing should continue even though sign-offs will not be included in the State Board statistics. We have been tracking completions in our internal training tracker, and can continue to monitor progress.</a:t>
                      </a:r>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966612009"/>
                  </a:ext>
                </a:extLst>
              </a:tr>
              <a:tr h="757924">
                <a:tc>
                  <a:txBody>
                    <a:bodyPr/>
                    <a:lstStyle/>
                    <a:p>
                      <a:pPr rtl="0" fontAlgn="ctr"/>
                      <a:endParaRPr lang="en-US" sz="1200" dirty="0">
                        <a:effectLst/>
                      </a:endParaRPr>
                    </a:p>
                    <a:p>
                      <a:pPr rtl="0" fontAlgn="ctr"/>
                      <a:r>
                        <a:rPr lang="en-US" sz="1200" dirty="0">
                          <a:effectLst/>
                        </a:rPr>
                        <a:t>Training</a:t>
                      </a: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We have an acceptable level of training completions, and continue to track training completions.</a:t>
                      </a:r>
                    </a:p>
                    <a:p>
                      <a:pPr rtl="0" fontAlgn="b"/>
                      <a:endParaRPr lang="en-US" sz="1200" b="0" dirty="0">
                        <a:solidFill>
                          <a:srgbClr val="000000"/>
                        </a:solidFill>
                        <a:effectLst/>
                        <a:latin typeface="+mn-lt"/>
                      </a:endParaRPr>
                    </a:p>
                  </a:txBody>
                  <a:tcPr marL="22860" marR="22860" marT="15240" marB="15240"/>
                </a:tc>
                <a:tc>
                  <a:txBody>
                    <a:bodyPr/>
                    <a:lstStyle/>
                    <a:p>
                      <a:pPr rtl="0" fontAlgn="b"/>
                      <a:r>
                        <a:rPr lang="en-US" sz="1200" dirty="0">
                          <a:effectLst/>
                        </a:rPr>
                        <a:t>Our internal training tracker is shared with supervisors so they can be aware of employee readiness, and will be used to review employee tickets and requests for assistance after go-live.</a:t>
                      </a:r>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867617604"/>
                  </a:ext>
                </a:extLst>
              </a:tr>
              <a:tr h="757924">
                <a:tc>
                  <a:txBody>
                    <a:bodyPr/>
                    <a:lstStyle/>
                    <a:p>
                      <a:pPr rtl="0" fontAlgn="ctr"/>
                      <a:endParaRPr lang="en-US" sz="1200" dirty="0">
                        <a:effectLst/>
                      </a:endParaRPr>
                    </a:p>
                    <a:p>
                      <a:pPr rtl="0" fontAlgn="ctr"/>
                      <a:r>
                        <a:rPr lang="en-US" sz="1200" dirty="0">
                          <a:effectLst/>
                        </a:rPr>
                        <a:t>College Support Plan</a:t>
                      </a: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Our Support team is working on compiling help tools, learning PeopleSoft processes, as well as adjusting to a new ticketing system for our college (MOJO).</a:t>
                      </a:r>
                      <a:endParaRPr lang="en-US" sz="1200" b="0" dirty="0">
                        <a:solidFill>
                          <a:srgbClr val="000000"/>
                        </a:solidFill>
                        <a:effectLst/>
                        <a:latin typeface="+mn-lt"/>
                      </a:endParaRPr>
                    </a:p>
                  </a:txBody>
                  <a:tcPr marL="22860" marR="22860" marT="15240" marB="15240"/>
                </a:tc>
                <a:tc>
                  <a:txBody>
                    <a:bodyPr/>
                    <a:lstStyle/>
                    <a:p>
                      <a:pPr rtl="0" fontAlgn="b"/>
                      <a:r>
                        <a:rPr lang="en-US" sz="1200" dirty="0">
                          <a:effectLst/>
                        </a:rPr>
                        <a:t>We plan to have our support team and triage processes fully fleshed out by go-live.</a:t>
                      </a:r>
                    </a:p>
                  </a:txBody>
                  <a:tcPr marL="22860" marR="22860" marT="15240" marB="15240"/>
                </a:tc>
                <a:extLst>
                  <a:ext uri="{0D108BD9-81ED-4DB2-BD59-A6C34878D82A}">
                    <a16:rowId xmlns:a16="http://schemas.microsoft.com/office/drawing/2014/main" val="4231611894"/>
                  </a:ext>
                </a:extLst>
              </a:tr>
              <a:tr h="757924">
                <a:tc>
                  <a:txBody>
                    <a:bodyPr/>
                    <a:lstStyle/>
                    <a:p>
                      <a:pPr rtl="0" fontAlgn="ctr"/>
                      <a:endParaRPr lang="en-US" sz="1200" dirty="0">
                        <a:effectLst/>
                      </a:endParaRPr>
                    </a:p>
                    <a:p>
                      <a:pPr rtl="0" fontAlgn="ctr"/>
                      <a:r>
                        <a:rPr lang="en-US" sz="1200" dirty="0">
                          <a:effectLst/>
                        </a:rPr>
                        <a:t>Transition</a:t>
                      </a:r>
                    </a:p>
                  </a:txBody>
                  <a:tcPr marL="36576" marR="4992" marT="3328" marB="3328" anchor="ctr"/>
                </a:tc>
                <a:tc>
                  <a:txBody>
                    <a:bodyPr/>
                    <a:lstStyle/>
                    <a:p>
                      <a:pPr rtl="0" fontAlgn="b"/>
                      <a:r>
                        <a:rPr lang="en-US" sz="1200" dirty="0">
                          <a:effectLst/>
                        </a:rPr>
                        <a:t>The AAR/Transfer rules trainings were late in the game, and production shutdowns limited the ability to complete. We have focused on 12 or our high enrollment/transfer programs.</a:t>
                      </a:r>
                      <a:endParaRPr lang="en-US" sz="1200" b="0" dirty="0">
                        <a:solidFill>
                          <a:srgbClr val="000000"/>
                        </a:solidFill>
                        <a:effectLst/>
                        <a:latin typeface="+mn-lt"/>
                      </a:endParaRPr>
                    </a:p>
                  </a:txBody>
                  <a:tcPr marL="22860" marR="22860" marT="15240" marB="15240"/>
                </a:tc>
                <a:tc>
                  <a:txBody>
                    <a:bodyPr/>
                    <a:lstStyle/>
                    <a:p>
                      <a:pPr rtl="0" fontAlgn="b"/>
                      <a:r>
                        <a:rPr lang="en-US" sz="1200" dirty="0">
                          <a:effectLst/>
                        </a:rPr>
                        <a:t>We have a plan for dedicated time for staff to continue working on AARs, with a target of completion by end of Spring Term.</a:t>
                      </a:r>
                    </a:p>
                  </a:txBody>
                  <a:tcPr marL="22860" marR="22860" marT="15240" marB="15240"/>
                </a:tc>
                <a:extLst>
                  <a:ext uri="{0D108BD9-81ED-4DB2-BD59-A6C34878D82A}">
                    <a16:rowId xmlns:a16="http://schemas.microsoft.com/office/drawing/2014/main" val="132354641"/>
                  </a:ext>
                </a:extLst>
              </a:tr>
              <a:tr h="757924">
                <a:tc>
                  <a:txBody>
                    <a:bodyPr/>
                    <a:lstStyle/>
                    <a:p>
                      <a:pPr rtl="0" fontAlgn="ctr"/>
                      <a:r>
                        <a:rPr lang="en-US" sz="1200" dirty="0">
                          <a:effectLst/>
                        </a:rPr>
                        <a:t>Comms &amp; OCM</a:t>
                      </a:r>
                    </a:p>
                  </a:txBody>
                  <a:tcPr marL="36576" marR="4992" marT="3328" marB="3328" anchor="ctr"/>
                </a:tc>
                <a:tc>
                  <a:txBody>
                    <a:bodyPr/>
                    <a:lstStyle/>
                    <a:p>
                      <a:pPr rtl="0" fontAlgn="b"/>
                      <a:r>
                        <a:rPr lang="en-US" sz="1200" dirty="0">
                          <a:effectLst/>
                        </a:rPr>
                        <a:t>We are working on our Crisis Plans and strategy through the month of January.</a:t>
                      </a:r>
                    </a:p>
                  </a:txBody>
                  <a:tcPr marL="22860" marR="22860" marT="15240" marB="15240"/>
                </a:tc>
                <a:tc>
                  <a:txBody>
                    <a:bodyPr/>
                    <a:lstStyle/>
                    <a:p>
                      <a:pPr rtl="0" fontAlgn="b"/>
                      <a:r>
                        <a:rPr lang="en-US" sz="1200" dirty="0">
                          <a:effectLst/>
                        </a:rPr>
                        <a:t>We plan to have our crisis communications plan completed by go-live.</a:t>
                      </a:r>
                    </a:p>
                  </a:txBody>
                  <a:tcPr marL="22860" marR="22860" marT="15240" marB="15240"/>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11</a:t>
            </a:fld>
            <a:r>
              <a:rPr lang="en-US" altLang="en-US" dirty="0"/>
              <a:t> </a:t>
            </a:r>
          </a:p>
        </p:txBody>
      </p:sp>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359721" y="96896"/>
            <a:ext cx="8501028" cy="436526"/>
          </a:xfrm>
        </p:spPr>
        <p:txBody>
          <a:bodyPr/>
          <a:lstStyle/>
          <a:p>
            <a:pPr algn="ctr"/>
            <a:r>
              <a:rPr lang="en-US" sz="2400" dirty="0"/>
              <a:t>edmonds COLLEGE comments &amp; MITIGATION plan</a:t>
            </a:r>
          </a:p>
        </p:txBody>
      </p:sp>
    </p:spTree>
    <p:extLst>
      <p:ext uri="{BB962C8B-B14F-4D97-AF65-F5344CB8AC3E}">
        <p14:creationId xmlns:p14="http://schemas.microsoft.com/office/powerpoint/2010/main" val="3795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12" y="239769"/>
            <a:ext cx="8302337" cy="786457"/>
          </a:xfrm>
        </p:spPr>
        <p:txBody>
          <a:bodyPr/>
          <a:lstStyle/>
          <a:p>
            <a:pPr algn="ctr"/>
            <a:r>
              <a:rPr lang="en-US" sz="3200" dirty="0"/>
              <a:t>Edmonds college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12</a:t>
            </a:fld>
            <a:endParaRPr lang="en-US" alt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6891"/>
          <a:stretch/>
        </p:blipFill>
        <p:spPr>
          <a:xfrm>
            <a:off x="1986362" y="1174750"/>
            <a:ext cx="5910140" cy="5546725"/>
          </a:xfrm>
          <a:prstGeom prst="rect">
            <a:avLst/>
          </a:prstGeom>
        </p:spPr>
      </p:pic>
    </p:spTree>
    <p:extLst>
      <p:ext uri="{BB962C8B-B14F-4D97-AF65-F5344CB8AC3E}">
        <p14:creationId xmlns:p14="http://schemas.microsoft.com/office/powerpoint/2010/main" val="234430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167" y="81108"/>
            <a:ext cx="7867453" cy="614320"/>
          </a:xfrm>
        </p:spPr>
        <p:txBody>
          <a:bodyPr/>
          <a:lstStyle/>
          <a:p>
            <a:pPr algn="ctr"/>
            <a:r>
              <a:rPr lang="en-US" sz="3200" dirty="0">
                <a:solidFill>
                  <a:srgbClr val="000000"/>
                </a:solidFill>
              </a:rPr>
              <a:t>highline COLLEGE 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0682959"/>
              </p:ext>
            </p:extLst>
          </p:nvPr>
        </p:nvGraphicFramePr>
        <p:xfrm>
          <a:off x="527125" y="695428"/>
          <a:ext cx="8197326" cy="5042376"/>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Go 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3</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63137">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3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kern="1200" dirty="0">
                        <a:solidFill>
                          <a:srgbClr val="00B050"/>
                        </a:solidFill>
                        <a:effectLst/>
                        <a:latin typeface="+mn-lt"/>
                        <a:ea typeface="+mn-ea"/>
                        <a:cs typeface="+mn-cs"/>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2 of 7</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5 of 5</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4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12 of 14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8 of 8</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13</a:t>
            </a:fld>
            <a:endParaRPr lang="en-US" altLang="en-US" dirty="0"/>
          </a:p>
        </p:txBody>
      </p:sp>
      <p:graphicFrame>
        <p:nvGraphicFramePr>
          <p:cNvPr id="9" name="Table 8">
            <a:extLst>
              <a:ext uri="{FF2B5EF4-FFF2-40B4-BE49-F238E27FC236}">
                <a16:creationId xmlns:a16="http://schemas.microsoft.com/office/drawing/2014/main" id="{C1DD5BCF-3DF3-4D57-9207-ADA204FB08B2}"/>
              </a:ext>
            </a:extLst>
          </p:cNvPr>
          <p:cNvGraphicFramePr>
            <a:graphicFrameLocks noGrp="1"/>
          </p:cNvGraphicFramePr>
          <p:nvPr>
            <p:extLst>
              <p:ext uri="{D42A27DB-BD31-4B8C-83A1-F6EECF244321}">
                <p14:modId xmlns:p14="http://schemas.microsoft.com/office/powerpoint/2010/main" val="4267330350"/>
              </p:ext>
            </p:extLst>
          </p:nvPr>
        </p:nvGraphicFramePr>
        <p:xfrm>
          <a:off x="504935" y="5868539"/>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90517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524759018"/>
              </p:ext>
            </p:extLst>
          </p:nvPr>
        </p:nvGraphicFramePr>
        <p:xfrm>
          <a:off x="584198" y="707663"/>
          <a:ext cx="8107415" cy="5678709"/>
        </p:xfrm>
        <a:graphic>
          <a:graphicData uri="http://schemas.openxmlformats.org/drawingml/2006/table">
            <a:tbl>
              <a:tblPr firstRow="1" firstCol="1">
                <a:tableStyleId>{93296810-A885-4BE3-A3E7-6D5BEEA58F35}</a:tableStyleId>
              </a:tblPr>
              <a:tblGrid>
                <a:gridCol w="750920">
                  <a:extLst>
                    <a:ext uri="{9D8B030D-6E8A-4147-A177-3AD203B41FA5}">
                      <a16:colId xmlns:a16="http://schemas.microsoft.com/office/drawing/2014/main" val="285129070"/>
                    </a:ext>
                  </a:extLst>
                </a:gridCol>
                <a:gridCol w="4428965">
                  <a:extLst>
                    <a:ext uri="{9D8B030D-6E8A-4147-A177-3AD203B41FA5}">
                      <a16:colId xmlns:a16="http://schemas.microsoft.com/office/drawing/2014/main" val="1255582063"/>
                    </a:ext>
                  </a:extLst>
                </a:gridCol>
                <a:gridCol w="2927530">
                  <a:extLst>
                    <a:ext uri="{9D8B030D-6E8A-4147-A177-3AD203B41FA5}">
                      <a16:colId xmlns:a16="http://schemas.microsoft.com/office/drawing/2014/main" val="615183373"/>
                    </a:ext>
                  </a:extLst>
                </a:gridCol>
              </a:tblGrid>
              <a:tr h="304838">
                <a:tc>
                  <a:txBody>
                    <a:bodyPr/>
                    <a:lstStyle/>
                    <a:p>
                      <a:pPr rtl="0" fontAlgn="b"/>
                      <a:r>
                        <a:rPr lang="en-US" sz="1100" b="0" dirty="0">
                          <a:effectLst/>
                          <a:latin typeface="+mj-lt"/>
                        </a:rPr>
                        <a:t>CATEGORY </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COMMENTS</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MITIGATION PLAN </a:t>
                      </a:r>
                      <a:endParaRPr lang="en-US" sz="1100" b="0" dirty="0">
                        <a:solidFill>
                          <a:srgbClr val="000000"/>
                        </a:solidFill>
                        <a:effectLst/>
                        <a:latin typeface="+mj-lt"/>
                      </a:endParaRPr>
                    </a:p>
                  </a:txBody>
                  <a:tcPr marL="36576" marR="4992" marT="3328" marB="3328" anchor="ctr"/>
                </a:tc>
                <a:extLst>
                  <a:ext uri="{0D108BD9-81ED-4DB2-BD59-A6C34878D82A}">
                    <a16:rowId xmlns:a16="http://schemas.microsoft.com/office/drawing/2014/main" val="1488334798"/>
                  </a:ext>
                </a:extLst>
              </a:tr>
              <a:tr h="529220">
                <a:tc>
                  <a:txBody>
                    <a:bodyPr/>
                    <a:lstStyle/>
                    <a:p>
                      <a:pPr rtl="0" fontAlgn="ctr"/>
                      <a:r>
                        <a:rPr lang="en-US" sz="1200" dirty="0">
                          <a:effectLst/>
                        </a:rPr>
                        <a:t>Data</a:t>
                      </a:r>
                    </a:p>
                  </a:txBody>
                  <a:tcPr marL="36576" marR="4992" marT="3328" marB="3328" anchor="ctr"/>
                </a:tc>
                <a:tc>
                  <a:txBody>
                    <a:bodyPr/>
                    <a:lstStyle/>
                    <a:p>
                      <a:pPr rtl="0" fontAlgn="b"/>
                      <a:r>
                        <a:rPr lang="en-US" sz="1200" dirty="0">
                          <a:effectLst/>
                        </a:rPr>
                        <a:t>Data clean up has been conducted throughout Initiation and Implementation. There are currently no major areas of concern.</a:t>
                      </a: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1887606402"/>
                  </a:ext>
                </a:extLst>
              </a:tr>
              <a:tr h="619187">
                <a:tc>
                  <a:txBody>
                    <a:bodyPr/>
                    <a:lstStyle/>
                    <a:p>
                      <a:pPr rtl="0" fontAlgn="ctr"/>
                      <a:r>
                        <a:rPr lang="en-US" sz="1200" dirty="0">
                          <a:effectLst/>
                        </a:rPr>
                        <a:t>Security</a:t>
                      </a:r>
                    </a:p>
                  </a:txBody>
                  <a:tcPr marL="36576" marR="4992" marT="3328" marB="3328" anchor="ctr"/>
                </a:tc>
                <a:tc>
                  <a:txBody>
                    <a:bodyPr/>
                    <a:lstStyle/>
                    <a:p>
                      <a:pPr rtl="0" fontAlgn="b"/>
                      <a:r>
                        <a:rPr lang="en-US" sz="1200" dirty="0">
                          <a:effectLst/>
                        </a:rPr>
                        <a:t>Overall Security Plan: Work in progress for long term goals, but complete for go-live. Security not yet applied to SVL, so not yet verified as of 1/7/2021.</a:t>
                      </a:r>
                    </a:p>
                  </a:txBody>
                  <a:tcPr marL="22860" marR="22860" marT="15240" marB="15240"/>
                </a:tc>
                <a:tc>
                  <a:txBody>
                    <a:bodyPr/>
                    <a:lstStyle/>
                    <a:p>
                      <a:pPr rtl="0" fontAlgn="b"/>
                      <a:r>
                        <a:rPr lang="en-US" sz="1200" dirty="0">
                          <a:effectLst/>
                        </a:rPr>
                        <a:t>SVL security verification will be an ongoing activity beginning January 11, 2021.</a:t>
                      </a:r>
                    </a:p>
                  </a:txBody>
                  <a:tcPr marL="22860" marR="22860" marT="15240" marB="15240"/>
                </a:tc>
                <a:extLst>
                  <a:ext uri="{0D108BD9-81ED-4DB2-BD59-A6C34878D82A}">
                    <a16:rowId xmlns:a16="http://schemas.microsoft.com/office/drawing/2014/main" val="3950610699"/>
                  </a:ext>
                </a:extLst>
              </a:tr>
              <a:tr h="708986">
                <a:tc>
                  <a:txBody>
                    <a:bodyPr/>
                    <a:lstStyle/>
                    <a:p>
                      <a:pPr rtl="0" fontAlgn="ctr"/>
                      <a:r>
                        <a:rPr lang="en-US" sz="1200" dirty="0">
                          <a:effectLst/>
                        </a:rPr>
                        <a:t>Testing </a:t>
                      </a: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Some remaining configuration and testing needs to happen in Student Financials. Tech Fee formula not yet working as of 1/7/2021. We assume these will be resolved and tested prior to Go-Live.</a:t>
                      </a: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966612009"/>
                  </a:ext>
                </a:extLst>
              </a:tr>
              <a:tr h="796809">
                <a:tc>
                  <a:txBody>
                    <a:bodyPr/>
                    <a:lstStyle/>
                    <a:p>
                      <a:pPr rtl="0" fontAlgn="ctr"/>
                      <a:r>
                        <a:rPr lang="en-US" sz="1200" dirty="0">
                          <a:effectLst/>
                        </a:rPr>
                        <a:t>Training</a:t>
                      </a:r>
                    </a:p>
                  </a:txBody>
                  <a:tcPr marL="36576" marR="4992" marT="3328" marB="3328" anchor="ctr"/>
                </a:tc>
                <a:tc>
                  <a:txBody>
                    <a:bodyPr/>
                    <a:lstStyle/>
                    <a:p>
                      <a:pPr rtl="0" fontAlgn="b"/>
                      <a:r>
                        <a:rPr lang="en-US" sz="1200" dirty="0">
                          <a:effectLst/>
                        </a:rPr>
                        <a:t>There are a few individuals who need to get caught up on training, but overall doing very well.</a:t>
                      </a:r>
                      <a:endParaRPr lang="en-US" sz="1200" b="0" dirty="0">
                        <a:solidFill>
                          <a:srgbClr val="000000"/>
                        </a:solidFill>
                        <a:effectLst/>
                        <a:latin typeface="+mn-lt"/>
                      </a:endParaRPr>
                    </a:p>
                  </a:txBody>
                  <a:tcPr marL="22860" marR="22860" marT="15240" marB="15240"/>
                </a:tc>
                <a:tc>
                  <a:txBody>
                    <a:bodyPr/>
                    <a:lstStyle/>
                    <a:p>
                      <a:pPr rtl="0" fontAlgn="b"/>
                      <a:r>
                        <a:rPr lang="en-US" sz="1200" dirty="0">
                          <a:effectLst/>
                        </a:rPr>
                        <a:t>Training will continue. Even some that have completed training will need refreshers. The QRG resources will be used in conjunction with Canvas courses.</a:t>
                      </a:r>
                    </a:p>
                  </a:txBody>
                  <a:tcPr marL="22860" marR="22860" marT="15240" marB="15240"/>
                </a:tc>
                <a:extLst>
                  <a:ext uri="{0D108BD9-81ED-4DB2-BD59-A6C34878D82A}">
                    <a16:rowId xmlns:a16="http://schemas.microsoft.com/office/drawing/2014/main" val="867617604"/>
                  </a:ext>
                </a:extLst>
              </a:tr>
              <a:tr h="690568">
                <a:tc>
                  <a:txBody>
                    <a:bodyPr/>
                    <a:lstStyle/>
                    <a:p>
                      <a:pPr rtl="0" fontAlgn="ctr"/>
                      <a:r>
                        <a:rPr lang="en-US" sz="1200" dirty="0">
                          <a:effectLst/>
                        </a:rPr>
                        <a:t>College </a:t>
                      </a:r>
                    </a:p>
                    <a:p>
                      <a:pPr rtl="0" fontAlgn="ctr"/>
                      <a:r>
                        <a:rPr lang="en-US" sz="1200" dirty="0">
                          <a:effectLst/>
                        </a:rPr>
                        <a:t>Support Plan</a:t>
                      </a:r>
                      <a:endParaRPr lang="en-US" sz="1200" b="0" dirty="0">
                        <a:solidFill>
                          <a:srgbClr val="000000"/>
                        </a:solidFill>
                        <a:effectLst/>
                        <a:latin typeface="+mj-lt"/>
                        <a:cs typeface="Arial" panose="020B0604020202020204" pitchFamily="34" charset="0"/>
                      </a:endParaRPr>
                    </a:p>
                  </a:txBody>
                  <a:tcPr marL="36576" marR="4992" marT="3328" marB="3328" anchor="ctr"/>
                </a:tc>
                <a:tc>
                  <a:txBody>
                    <a:bodyPr/>
                    <a:lstStyle/>
                    <a:p>
                      <a:pPr rtl="0" fontAlgn="b"/>
                      <a:r>
                        <a:rPr lang="en-US" sz="1200" dirty="0">
                          <a:effectLst/>
                        </a:rPr>
                        <a:t>Additional training to be completed to support the college &amp; SBCTC plans, but this will be accomplished before Go-Live.</a:t>
                      </a: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4231611894"/>
                  </a:ext>
                </a:extLst>
              </a:tr>
              <a:tr h="1179278">
                <a:tc>
                  <a:txBody>
                    <a:bodyPr/>
                    <a:lstStyle/>
                    <a:p>
                      <a:pPr rtl="0" fontAlgn="ctr"/>
                      <a:r>
                        <a:rPr lang="en-US" sz="1200" dirty="0">
                          <a:effectLst/>
                        </a:rPr>
                        <a:t>Transition</a:t>
                      </a:r>
                    </a:p>
                  </a:txBody>
                  <a:tcPr marL="36576" marR="4992" marT="3328" marB="3328" anchor="ctr"/>
                </a:tc>
                <a:tc>
                  <a:txBody>
                    <a:bodyPr/>
                    <a:lstStyle/>
                    <a:p>
                      <a:pPr rtl="0" fontAlgn="b"/>
                      <a:r>
                        <a:rPr lang="en-US" sz="1200" dirty="0">
                          <a:effectLst/>
                        </a:rPr>
                        <a:t>DataLink Validation: limited data exists until Go-Live. Waiting for Lab Fee calculations so we can test. We were informed about the load testing, but would like to know what the final configuration looks like. Will have phone list, etc. for Go-Live Weekend once we receive the Activity Guide from ctcLink Project Team on Monday, January 11, 2021.</a:t>
                      </a:r>
                      <a:endParaRPr lang="en-US" sz="1200" b="0" dirty="0">
                        <a:solidFill>
                          <a:srgbClr val="000000"/>
                        </a:solidFill>
                        <a:effectLst/>
                        <a:latin typeface="+mn-lt"/>
                      </a:endParaRP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132354641"/>
                  </a:ext>
                </a:extLst>
              </a:tr>
              <a:tr h="796809">
                <a:tc>
                  <a:txBody>
                    <a:bodyPr/>
                    <a:lstStyle/>
                    <a:p>
                      <a:pPr rtl="0" fontAlgn="ctr"/>
                      <a:r>
                        <a:rPr lang="en-US" sz="1200" dirty="0">
                          <a:effectLst/>
                        </a:rPr>
                        <a:t>Comms &amp; OCM</a:t>
                      </a:r>
                      <a:endParaRPr lang="en-US" sz="1200" b="0" dirty="0">
                        <a:solidFill>
                          <a:srgbClr val="000000"/>
                        </a:solidFill>
                        <a:effectLst/>
                        <a:latin typeface="+mj-lt"/>
                      </a:endParaRPr>
                    </a:p>
                  </a:txBody>
                  <a:tcPr marL="36576" marR="4992" marT="3328" marB="3328" anchor="ctr"/>
                </a:tc>
                <a:tc>
                  <a:txBody>
                    <a:bodyPr/>
                    <a:lstStyle/>
                    <a:p>
                      <a:pPr rtl="0" fontAlgn="b"/>
                      <a:r>
                        <a:rPr lang="en-US" sz="1200" dirty="0">
                          <a:effectLst/>
                        </a:rPr>
                        <a:t>Still working on Crisis &amp; Media plan with ctcLink Project Communications team. College also has local crisis &amp; media communications guidelines in place for issues affecting general operations.</a:t>
                      </a:r>
                      <a:endParaRPr lang="en-US" sz="1200" b="0" dirty="0">
                        <a:solidFill>
                          <a:srgbClr val="000000"/>
                        </a:solidFill>
                        <a:effectLst/>
                        <a:latin typeface="+mn-lt"/>
                      </a:endParaRPr>
                    </a:p>
                  </a:txBody>
                  <a:tcPr marL="22860" marR="22860" marT="15240" marB="15240"/>
                </a:tc>
                <a:tc>
                  <a:txBody>
                    <a:bodyPr/>
                    <a:lstStyle/>
                    <a:p>
                      <a:pPr rtl="0" fontAlgn="b"/>
                      <a:endParaRPr lang="en-US" sz="1200" b="0" dirty="0">
                        <a:solidFill>
                          <a:srgbClr val="000000"/>
                        </a:solidFill>
                        <a:effectLst/>
                        <a:latin typeface="+mn-lt"/>
                      </a:endParaRPr>
                    </a:p>
                  </a:txBody>
                  <a:tcPr marL="22860" marR="22860" marT="15240" marB="15240"/>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14</a:t>
            </a:fld>
            <a:r>
              <a:rPr lang="en-US" altLang="en-US" dirty="0"/>
              <a:t> </a:t>
            </a:r>
          </a:p>
        </p:txBody>
      </p:sp>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433722" y="203916"/>
            <a:ext cx="8501028" cy="436526"/>
          </a:xfrm>
        </p:spPr>
        <p:txBody>
          <a:bodyPr/>
          <a:lstStyle/>
          <a:p>
            <a:pPr algn="ctr"/>
            <a:r>
              <a:rPr lang="en-US" sz="2400" dirty="0"/>
              <a:t>highline COLLEGE comments &amp; MITIGATION plan</a:t>
            </a:r>
          </a:p>
        </p:txBody>
      </p:sp>
    </p:spTree>
    <p:extLst>
      <p:ext uri="{BB962C8B-B14F-4D97-AF65-F5344CB8AC3E}">
        <p14:creationId xmlns:p14="http://schemas.microsoft.com/office/powerpoint/2010/main" val="204588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Highline college go-live deployment recommendation form </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15</a:t>
            </a:fld>
            <a:endParaRPr lang="en-US" alt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7774"/>
          <a:stretch/>
        </p:blipFill>
        <p:spPr>
          <a:xfrm>
            <a:off x="1930834" y="1185131"/>
            <a:ext cx="5479747" cy="5640820"/>
          </a:xfrm>
          <a:prstGeom prst="rect">
            <a:avLst/>
          </a:prstGeom>
        </p:spPr>
      </p:pic>
    </p:spTree>
    <p:extLst>
      <p:ext uri="{BB962C8B-B14F-4D97-AF65-F5344CB8AC3E}">
        <p14:creationId xmlns:p14="http://schemas.microsoft.com/office/powerpoint/2010/main" val="2905941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167" y="81108"/>
            <a:ext cx="7867453" cy="614320"/>
          </a:xfrm>
        </p:spPr>
        <p:txBody>
          <a:bodyPr/>
          <a:lstStyle/>
          <a:p>
            <a:pPr algn="ctr"/>
            <a:r>
              <a:rPr lang="en-US" sz="3200" dirty="0">
                <a:solidFill>
                  <a:srgbClr val="002060"/>
                </a:solidFill>
              </a:rPr>
              <a:t>Wenatchee valley COLLEGE 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3908746"/>
              </p:ext>
            </p:extLst>
          </p:nvPr>
        </p:nvGraphicFramePr>
        <p:xfrm>
          <a:off x="527125" y="695428"/>
          <a:ext cx="8197326" cy="5042376"/>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Go 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3</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63137">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4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7</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6 of 6</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4 of 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14 of 14</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8 of 8</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16</a:t>
            </a:fld>
            <a:endParaRPr lang="en-US" altLang="en-US" dirty="0"/>
          </a:p>
        </p:txBody>
      </p:sp>
      <p:graphicFrame>
        <p:nvGraphicFramePr>
          <p:cNvPr id="8" name="Table 7">
            <a:extLst>
              <a:ext uri="{FF2B5EF4-FFF2-40B4-BE49-F238E27FC236}">
                <a16:creationId xmlns:a16="http://schemas.microsoft.com/office/drawing/2014/main" id="{7B505786-16A4-47ED-943D-3A022A8860CF}"/>
              </a:ext>
            </a:extLst>
          </p:cNvPr>
          <p:cNvGraphicFramePr>
            <a:graphicFrameLocks noGrp="1"/>
          </p:cNvGraphicFramePr>
          <p:nvPr>
            <p:extLst>
              <p:ext uri="{D42A27DB-BD31-4B8C-83A1-F6EECF244321}">
                <p14:modId xmlns:p14="http://schemas.microsoft.com/office/powerpoint/2010/main" val="3884408872"/>
              </p:ext>
            </p:extLst>
          </p:nvPr>
        </p:nvGraphicFramePr>
        <p:xfrm>
          <a:off x="504935" y="5868539"/>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156659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34070359"/>
              </p:ext>
            </p:extLst>
          </p:nvPr>
        </p:nvGraphicFramePr>
        <p:xfrm>
          <a:off x="584198" y="707663"/>
          <a:ext cx="8107415" cy="5757448"/>
        </p:xfrm>
        <a:graphic>
          <a:graphicData uri="http://schemas.openxmlformats.org/drawingml/2006/table">
            <a:tbl>
              <a:tblPr firstRow="1" firstCol="1">
                <a:tableStyleId>{93296810-A885-4BE3-A3E7-6D5BEEA58F35}</a:tableStyleId>
              </a:tblPr>
              <a:tblGrid>
                <a:gridCol w="851197">
                  <a:extLst>
                    <a:ext uri="{9D8B030D-6E8A-4147-A177-3AD203B41FA5}">
                      <a16:colId xmlns:a16="http://schemas.microsoft.com/office/drawing/2014/main" val="285129070"/>
                    </a:ext>
                  </a:extLst>
                </a:gridCol>
                <a:gridCol w="4328688">
                  <a:extLst>
                    <a:ext uri="{9D8B030D-6E8A-4147-A177-3AD203B41FA5}">
                      <a16:colId xmlns:a16="http://schemas.microsoft.com/office/drawing/2014/main" val="1255582063"/>
                    </a:ext>
                  </a:extLst>
                </a:gridCol>
                <a:gridCol w="2927530">
                  <a:extLst>
                    <a:ext uri="{9D8B030D-6E8A-4147-A177-3AD203B41FA5}">
                      <a16:colId xmlns:a16="http://schemas.microsoft.com/office/drawing/2014/main" val="615183373"/>
                    </a:ext>
                  </a:extLst>
                </a:gridCol>
              </a:tblGrid>
              <a:tr h="304838">
                <a:tc>
                  <a:txBody>
                    <a:bodyPr/>
                    <a:lstStyle/>
                    <a:p>
                      <a:pPr rtl="0" fontAlgn="b"/>
                      <a:r>
                        <a:rPr lang="en-US" sz="1100" b="0" dirty="0">
                          <a:effectLst/>
                          <a:latin typeface="+mj-lt"/>
                        </a:rPr>
                        <a:t>CATEGORY </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COMMENTS</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MITIGATION PLAN </a:t>
                      </a:r>
                      <a:endParaRPr lang="en-US" sz="1100" b="0" dirty="0">
                        <a:solidFill>
                          <a:srgbClr val="000000"/>
                        </a:solidFill>
                        <a:effectLst/>
                        <a:latin typeface="+mj-lt"/>
                      </a:endParaRPr>
                    </a:p>
                  </a:txBody>
                  <a:tcPr marL="36576" marR="4992" marT="3328" marB="3328" anchor="ctr"/>
                </a:tc>
                <a:extLst>
                  <a:ext uri="{0D108BD9-81ED-4DB2-BD59-A6C34878D82A}">
                    <a16:rowId xmlns:a16="http://schemas.microsoft.com/office/drawing/2014/main" val="1488334798"/>
                  </a:ext>
                </a:extLst>
              </a:tr>
              <a:tr h="529220">
                <a:tc>
                  <a:txBody>
                    <a:bodyPr/>
                    <a:lstStyle/>
                    <a:p>
                      <a:pPr rtl="0" fontAlgn="ctr"/>
                      <a:r>
                        <a:rPr lang="en-US" sz="1200" dirty="0">
                          <a:effectLst/>
                        </a:rPr>
                        <a:t>Data</a:t>
                      </a:r>
                    </a:p>
                  </a:txBody>
                  <a:tcPr marL="73152" marR="73152" marT="3328" marB="3328" anchor="ctr"/>
                </a:tc>
                <a:tc>
                  <a:txBody>
                    <a:bodyPr/>
                    <a:lstStyle/>
                    <a:p>
                      <a:pPr marL="0" algn="l" rtl="0" eaLnBrk="1" fontAlgn="b" latinLnBrk="0" hangingPunct="1">
                        <a:spcBef>
                          <a:spcPts val="0"/>
                        </a:spcBef>
                        <a:spcAft>
                          <a:spcPts val="0"/>
                        </a:spcAft>
                      </a:pPr>
                      <a:r>
                        <a:rPr lang="en-US" sz="1200" kern="1200" dirty="0">
                          <a:effectLst/>
                        </a:rPr>
                        <a:t>Our data has been relatively clean through the conversion process.</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dirty="0">
                          <a:effectLst/>
                        </a:rPr>
                        <a:t>Conversion for DVC4 was at a 99% success rate. I would expect a similar result for go-live.</a:t>
                      </a:r>
                      <a:endParaRPr lang="en-US" sz="1200" dirty="0">
                        <a:effectLst/>
                      </a:endParaRPr>
                    </a:p>
                  </a:txBody>
                  <a:tcPr marL="73152" marR="73152" marT="0" marB="0"/>
                </a:tc>
                <a:extLst>
                  <a:ext uri="{0D108BD9-81ED-4DB2-BD59-A6C34878D82A}">
                    <a16:rowId xmlns:a16="http://schemas.microsoft.com/office/drawing/2014/main" val="1887606402"/>
                  </a:ext>
                </a:extLst>
              </a:tr>
              <a:tr h="708219">
                <a:tc>
                  <a:txBody>
                    <a:bodyPr/>
                    <a:lstStyle/>
                    <a:p>
                      <a:pPr rtl="0" fontAlgn="ctr"/>
                      <a:r>
                        <a:rPr lang="en-US" sz="1200" dirty="0">
                          <a:effectLst/>
                        </a:rPr>
                        <a:t>Security</a:t>
                      </a:r>
                    </a:p>
                  </a:txBody>
                  <a:tcPr marL="73152" marR="73152" marT="3328" marB="3328" anchor="ctr"/>
                </a:tc>
                <a:tc>
                  <a:txBody>
                    <a:bodyPr/>
                    <a:lstStyle/>
                    <a:p>
                      <a:pPr marL="0" algn="l" rtl="0" eaLnBrk="1" fontAlgn="b" latinLnBrk="0" hangingPunct="1">
                        <a:spcBef>
                          <a:spcPts val="0"/>
                        </a:spcBef>
                        <a:spcAft>
                          <a:spcPts val="0"/>
                        </a:spcAft>
                      </a:pPr>
                      <a:r>
                        <a:rPr lang="en-US" sz="1200" b="0" i="0" u="none" strike="noStrike" kern="1200" noProof="0" dirty="0">
                          <a:effectLst/>
                          <a:latin typeface="Franklin Gothic Book"/>
                        </a:rPr>
                        <a:t>Security Roles (SVL Validation) - This task will be ongoing. Most security for SMEs was validated in UAT. We hope toget more than 30% validation of all staff with at least one person from every staff population.</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endParaRPr lang="en-US" sz="1200" kern="1200" dirty="0">
                        <a:effectLst/>
                      </a:endParaRPr>
                    </a:p>
                  </a:txBody>
                  <a:tcPr marL="73152" marR="73152" marT="0" marB="0"/>
                </a:tc>
                <a:extLst>
                  <a:ext uri="{0D108BD9-81ED-4DB2-BD59-A6C34878D82A}">
                    <a16:rowId xmlns:a16="http://schemas.microsoft.com/office/drawing/2014/main" val="3950610699"/>
                  </a:ext>
                </a:extLst>
              </a:tr>
              <a:tr h="708986">
                <a:tc>
                  <a:txBody>
                    <a:bodyPr/>
                    <a:lstStyle/>
                    <a:p>
                      <a:pPr rtl="0" fontAlgn="ctr"/>
                      <a:r>
                        <a:rPr lang="en-US" sz="1200" dirty="0">
                          <a:effectLst/>
                        </a:rPr>
                        <a:t>Testing </a:t>
                      </a:r>
                      <a:endParaRPr lang="en-US" sz="1200" b="0" dirty="0">
                        <a:solidFill>
                          <a:srgbClr val="000000"/>
                        </a:solidFill>
                        <a:effectLst/>
                        <a:latin typeface="+mj-lt"/>
                        <a:cs typeface="Arial" panose="020B0604020202020204" pitchFamily="34" charset="0"/>
                      </a:endParaRPr>
                    </a:p>
                  </a:txBody>
                  <a:tcPr marL="73152" marR="73152" marT="3328" marB="3328" anchor="ctr"/>
                </a:tc>
                <a:tc>
                  <a:txBody>
                    <a:bodyPr/>
                    <a:lstStyle/>
                    <a:p>
                      <a:pPr marL="0" algn="l" rtl="0" eaLnBrk="1" fontAlgn="ctr" latinLnBrk="0" hangingPunct="1">
                        <a:spcBef>
                          <a:spcPts val="0"/>
                        </a:spcBef>
                        <a:spcAft>
                          <a:spcPts val="0"/>
                        </a:spcAft>
                      </a:pPr>
                      <a:r>
                        <a:rPr lang="en-US" sz="1200" kern="1200" dirty="0">
                          <a:effectLst/>
                        </a:rPr>
                        <a:t>- UAT will be completed next week. Seven testing tasks remain.</a:t>
                      </a:r>
                      <a:br>
                        <a:rPr lang="en-US" sz="1200" kern="1200" dirty="0">
                          <a:effectLst/>
                        </a:rPr>
                      </a:br>
                      <a:r>
                        <a:rPr lang="en-US" sz="1200" kern="1200" dirty="0">
                          <a:effectLst/>
                        </a:rPr>
                        <a:t>- SF Parallel - Testing has been started, expecting completion next week.</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dirty="0">
                          <a:effectLst/>
                        </a:rPr>
                        <a:t>We expect all testing and related issues to be resolved in the next couple weeks.</a:t>
                      </a:r>
                      <a:endParaRPr lang="en-US" sz="1200" dirty="0">
                        <a:effectLst/>
                      </a:endParaRPr>
                    </a:p>
                  </a:txBody>
                  <a:tcPr marL="73152" marR="73152" marT="0" marB="0"/>
                </a:tc>
                <a:extLst>
                  <a:ext uri="{0D108BD9-81ED-4DB2-BD59-A6C34878D82A}">
                    <a16:rowId xmlns:a16="http://schemas.microsoft.com/office/drawing/2014/main" val="966612009"/>
                  </a:ext>
                </a:extLst>
              </a:tr>
              <a:tr h="796809">
                <a:tc>
                  <a:txBody>
                    <a:bodyPr/>
                    <a:lstStyle/>
                    <a:p>
                      <a:pPr rtl="0" fontAlgn="ctr"/>
                      <a:r>
                        <a:rPr lang="en-US" sz="1200" dirty="0">
                          <a:effectLst/>
                        </a:rPr>
                        <a:t>Training</a:t>
                      </a:r>
                    </a:p>
                  </a:txBody>
                  <a:tcPr marL="73152" marR="73152" marT="3328" marB="3328" anchor="ctr"/>
                </a:tc>
                <a:tc>
                  <a:txBody>
                    <a:bodyPr/>
                    <a:lstStyle/>
                    <a:p>
                      <a:pPr marL="0" algn="l" rtl="0" eaLnBrk="1" fontAlgn="ctr" latinLnBrk="0" hangingPunct="1">
                        <a:spcBef>
                          <a:spcPts val="0"/>
                        </a:spcBef>
                        <a:spcAft>
                          <a:spcPts val="0"/>
                        </a:spcAft>
                      </a:pPr>
                      <a:r>
                        <a:rPr lang="en-US" sz="1200" kern="1200" dirty="0">
                          <a:effectLst/>
                        </a:rPr>
                        <a:t>More training needs to be done. I believe we have the time to do it, but it is a concern.</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a:effectLst/>
                        </a:rPr>
                        <a:t>Train until Go-Live and beyond</a:t>
                      </a:r>
                      <a:endParaRPr lang="en-US" sz="1200">
                        <a:effectLst/>
                      </a:endParaRPr>
                    </a:p>
                  </a:txBody>
                  <a:tcPr marL="73152" marR="73152" marT="0" marB="0"/>
                </a:tc>
                <a:extLst>
                  <a:ext uri="{0D108BD9-81ED-4DB2-BD59-A6C34878D82A}">
                    <a16:rowId xmlns:a16="http://schemas.microsoft.com/office/drawing/2014/main" val="867617604"/>
                  </a:ext>
                </a:extLst>
              </a:tr>
              <a:tr h="690568">
                <a:tc>
                  <a:txBody>
                    <a:bodyPr/>
                    <a:lstStyle/>
                    <a:p>
                      <a:pPr rtl="0" fontAlgn="ctr"/>
                      <a:r>
                        <a:rPr lang="en-US" sz="1200" dirty="0">
                          <a:effectLst/>
                        </a:rPr>
                        <a:t>College </a:t>
                      </a:r>
                    </a:p>
                    <a:p>
                      <a:pPr rtl="0" fontAlgn="ctr"/>
                      <a:r>
                        <a:rPr lang="en-US" sz="1200" dirty="0">
                          <a:effectLst/>
                        </a:rPr>
                        <a:t>Support Plan</a:t>
                      </a:r>
                      <a:endParaRPr lang="en-US" sz="1200" b="0" dirty="0">
                        <a:solidFill>
                          <a:srgbClr val="000000"/>
                        </a:solidFill>
                        <a:effectLst/>
                        <a:latin typeface="+mj-lt"/>
                        <a:cs typeface="Arial" panose="020B0604020202020204" pitchFamily="34" charset="0"/>
                      </a:endParaRPr>
                    </a:p>
                  </a:txBody>
                  <a:tcPr marL="73152" marR="73152" marT="3328" marB="3328" anchor="ctr"/>
                </a:tc>
                <a:tc>
                  <a:txBody>
                    <a:bodyPr/>
                    <a:lstStyle/>
                    <a:p>
                      <a:pPr marL="0" algn="l" rtl="0" eaLnBrk="1" fontAlgn="ctr" latinLnBrk="0" hangingPunct="1">
                        <a:spcBef>
                          <a:spcPts val="0"/>
                        </a:spcBef>
                        <a:spcAft>
                          <a:spcPts val="0"/>
                        </a:spcAft>
                      </a:pPr>
                      <a:r>
                        <a:rPr lang="en-US" sz="1200" kern="1200" dirty="0">
                          <a:effectLst/>
                        </a:rPr>
                        <a:t>Training of support team is ongoing. We will be going through process improvement until we go live.</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dirty="0">
                          <a:effectLst/>
                        </a:rPr>
                        <a:t>As the SMEs become more and more familiar with the system, our support model will become more effective.</a:t>
                      </a:r>
                      <a:endParaRPr lang="en-US" sz="1200" dirty="0">
                        <a:effectLst/>
                      </a:endParaRPr>
                    </a:p>
                  </a:txBody>
                  <a:tcPr marL="73152" marR="73152" marT="0" marB="0"/>
                </a:tc>
                <a:extLst>
                  <a:ext uri="{0D108BD9-81ED-4DB2-BD59-A6C34878D82A}">
                    <a16:rowId xmlns:a16="http://schemas.microsoft.com/office/drawing/2014/main" val="4231611894"/>
                  </a:ext>
                </a:extLst>
              </a:tr>
              <a:tr h="1179278">
                <a:tc>
                  <a:txBody>
                    <a:bodyPr/>
                    <a:lstStyle/>
                    <a:p>
                      <a:pPr rtl="0" fontAlgn="ctr"/>
                      <a:r>
                        <a:rPr lang="en-US" sz="1200" dirty="0">
                          <a:effectLst/>
                        </a:rPr>
                        <a:t>Transition</a:t>
                      </a:r>
                    </a:p>
                  </a:txBody>
                  <a:tcPr marL="73152" marR="73152" marT="3328" marB="3328" anchor="ctr"/>
                </a:tc>
                <a:tc>
                  <a:txBody>
                    <a:bodyPr/>
                    <a:lstStyle/>
                    <a:p>
                      <a:pPr marL="0" algn="l" rtl="0" eaLnBrk="1" fontAlgn="ctr" latinLnBrk="0" hangingPunct="1">
                        <a:spcBef>
                          <a:spcPts val="0"/>
                        </a:spcBef>
                        <a:spcAft>
                          <a:spcPts val="0"/>
                        </a:spcAft>
                      </a:pPr>
                      <a:r>
                        <a:rPr lang="en-US" sz="1200" kern="1200" dirty="0">
                          <a:effectLst/>
                        </a:rPr>
                        <a:t>- AARs will be completed post-go-live.</a:t>
                      </a:r>
                      <a:br>
                        <a:rPr lang="en-US" sz="1200" kern="1200" dirty="0">
                          <a:effectLst/>
                        </a:rPr>
                      </a:br>
                      <a:r>
                        <a:rPr lang="en-US" sz="1200" kern="1200" dirty="0">
                          <a:effectLst/>
                        </a:rPr>
                        <a:t>- Supplemental Systems plan is in place. Many of the tables in datalink are still blank. We will need data here to be able to connect our systems. This work will happen post go live.</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dirty="0">
                          <a:effectLst/>
                        </a:rPr>
                        <a:t>AARs, Enrollment Reqs, etc. will be an ongoing build. </a:t>
                      </a:r>
                      <a:endParaRPr lang="en-US" sz="1200" dirty="0">
                        <a:effectLst/>
                      </a:endParaRPr>
                    </a:p>
                  </a:txBody>
                  <a:tcPr marL="73152" marR="73152" marT="0" marB="0"/>
                </a:tc>
                <a:extLst>
                  <a:ext uri="{0D108BD9-81ED-4DB2-BD59-A6C34878D82A}">
                    <a16:rowId xmlns:a16="http://schemas.microsoft.com/office/drawing/2014/main" val="132354641"/>
                  </a:ext>
                </a:extLst>
              </a:tr>
              <a:tr h="796809">
                <a:tc>
                  <a:txBody>
                    <a:bodyPr/>
                    <a:lstStyle/>
                    <a:p>
                      <a:pPr rtl="0" fontAlgn="ctr"/>
                      <a:r>
                        <a:rPr lang="en-US" sz="1200" dirty="0">
                          <a:effectLst/>
                        </a:rPr>
                        <a:t>Comms &amp; OCM</a:t>
                      </a:r>
                      <a:endParaRPr lang="en-US" sz="1200" b="0" dirty="0">
                        <a:solidFill>
                          <a:srgbClr val="000000"/>
                        </a:solidFill>
                        <a:effectLst/>
                        <a:latin typeface="+mj-lt"/>
                      </a:endParaRPr>
                    </a:p>
                  </a:txBody>
                  <a:tcPr marL="73152" marR="73152" marT="3328" marB="3328" anchor="ctr"/>
                </a:tc>
                <a:tc>
                  <a:txBody>
                    <a:bodyPr/>
                    <a:lstStyle/>
                    <a:p>
                      <a:pPr marL="0" algn="l" rtl="0" eaLnBrk="1" fontAlgn="ctr" latinLnBrk="0" hangingPunct="1">
                        <a:spcBef>
                          <a:spcPts val="0"/>
                        </a:spcBef>
                        <a:spcAft>
                          <a:spcPts val="0"/>
                        </a:spcAft>
                      </a:pPr>
                      <a:r>
                        <a:rPr lang="en-US" sz="1200" kern="1200" dirty="0">
                          <a:effectLst/>
                        </a:rPr>
                        <a:t>- OCM Sustainability Plan will be an ongoing task that will transition from the project team to the pillars.</a:t>
                      </a:r>
                      <a:br>
                        <a:rPr lang="en-US" sz="1200" kern="1200" dirty="0">
                          <a:effectLst/>
                        </a:rPr>
                      </a:br>
                      <a:r>
                        <a:rPr lang="en-US" sz="1200" kern="1200" dirty="0">
                          <a:effectLst/>
                        </a:rPr>
                        <a:t>- Crisis and Media plan will follow our normal established process.</a:t>
                      </a:r>
                      <a:endParaRPr lang="en-US" sz="1200" dirty="0">
                        <a:effectLst/>
                      </a:endParaRPr>
                    </a:p>
                  </a:txBody>
                  <a:tcPr marL="73152" marR="73152" marT="0" marB="0"/>
                </a:tc>
                <a:tc>
                  <a:txBody>
                    <a:bodyPr/>
                    <a:lstStyle/>
                    <a:p>
                      <a:pPr marL="0" algn="l" rtl="0" eaLnBrk="1" fontAlgn="ctr" latinLnBrk="0" hangingPunct="1">
                        <a:spcBef>
                          <a:spcPts val="0"/>
                        </a:spcBef>
                        <a:spcAft>
                          <a:spcPts val="0"/>
                        </a:spcAft>
                      </a:pPr>
                      <a:r>
                        <a:rPr lang="en-US" sz="1200" kern="1200" dirty="0">
                          <a:effectLst/>
                        </a:rPr>
                        <a:t>SBCTC communication team has developed a great draft go live communication plan.</a:t>
                      </a:r>
                      <a:endParaRPr lang="en-US" sz="1200" dirty="0">
                        <a:effectLst/>
                      </a:endParaRPr>
                    </a:p>
                  </a:txBody>
                  <a:tcPr marL="73152" marR="73152" marT="0" marB="0"/>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764"/>
                </a:solidFill>
                <a:effectLst/>
                <a:uLnTx/>
                <a:uFillTx/>
                <a:latin typeface="Franklin Gothic Book"/>
                <a:ea typeface="+mn-ea"/>
                <a:cs typeface="+mn-cs"/>
              </a:rPr>
              <a:t> </a:t>
            </a:r>
            <a:fld id="{8FE0DD59-4F64-4FB2-AC86-5D7C2F153175}" type="slidenum">
              <a:rPr kumimoji="0" lang="en-US" altLang="en-US" sz="1100" b="0" i="0" u="none" strike="noStrike" kern="1200" cap="none" spc="0" normalizeH="0" baseline="0" noProof="0" smtClean="0">
                <a:ln>
                  <a:noFill/>
                </a:ln>
                <a:solidFill>
                  <a:srgbClr val="003764"/>
                </a:solidFill>
                <a:effectLst/>
                <a:uLnTx/>
                <a:uFillTx/>
                <a:latin typeface="Franklin Gothic Book"/>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r>
              <a:rPr kumimoji="0" lang="en-US" altLang="en-US" sz="1100" b="0" i="0" u="none" strike="noStrike" kern="1200" cap="none" spc="0" normalizeH="0" baseline="0" noProof="0" dirty="0">
                <a:ln>
                  <a:noFill/>
                </a:ln>
                <a:solidFill>
                  <a:srgbClr val="003764"/>
                </a:solidFill>
                <a:effectLst/>
                <a:uLnTx/>
                <a:uFillTx/>
                <a:latin typeface="Franklin Gothic Book"/>
                <a:ea typeface="+mn-ea"/>
                <a:cs typeface="+mn-cs"/>
              </a:rPr>
              <a:t> </a:t>
            </a:r>
          </a:p>
        </p:txBody>
      </p:sp>
      <p:sp>
        <p:nvSpPr>
          <p:cNvPr id="7" name="Title 1">
            <a:extLst>
              <a:ext uri="{FF2B5EF4-FFF2-40B4-BE49-F238E27FC236}">
                <a16:creationId xmlns:a16="http://schemas.microsoft.com/office/drawing/2014/main" id="{04912974-A0A2-4C5D-B3D8-2FA73DF6E027}"/>
              </a:ext>
            </a:extLst>
          </p:cNvPr>
          <p:cNvSpPr txBox="1">
            <a:spLocks/>
          </p:cNvSpPr>
          <p:nvPr/>
        </p:nvSpPr>
        <p:spPr>
          <a:xfrm>
            <a:off x="301331" y="294198"/>
            <a:ext cx="8759537" cy="474730"/>
          </a:xfrm>
          <a:prstGeom prst="rect">
            <a:avLst/>
          </a:prstGeom>
        </p:spPr>
        <p:txBody>
          <a:bodyPr lIns="91440" tIns="45720" rIns="91440" bIns="45720" anchor="t"/>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r>
              <a:rPr lang="en-US" sz="2400">
                <a:ea typeface="+mj-lt"/>
                <a:cs typeface="+mj-lt"/>
              </a:rPr>
              <a:t>Wenatchee valley COLLEGE comments &amp; MITIGATION plan</a:t>
            </a:r>
            <a:endParaRPr lang="en-US" sz="2400" dirty="0"/>
          </a:p>
        </p:txBody>
      </p:sp>
    </p:spTree>
    <p:extLst>
      <p:ext uri="{BB962C8B-B14F-4D97-AF65-F5344CB8AC3E}">
        <p14:creationId xmlns:p14="http://schemas.microsoft.com/office/powerpoint/2010/main" val="152319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98" y="204142"/>
            <a:ext cx="8302337" cy="786457"/>
          </a:xfrm>
        </p:spPr>
        <p:txBody>
          <a:bodyPr/>
          <a:lstStyle/>
          <a:p>
            <a:pPr algn="ctr"/>
            <a:r>
              <a:rPr lang="en-US" sz="3200" dirty="0"/>
              <a:t>Wenatchee valley college go-live deployment recommendation Form </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18</a:t>
            </a:fld>
            <a:endParaRPr lang="en-US" alt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488"/>
          <a:stretch/>
        </p:blipFill>
        <p:spPr>
          <a:xfrm>
            <a:off x="1586832" y="1164771"/>
            <a:ext cx="5916952" cy="5556704"/>
          </a:xfrm>
          <a:prstGeom prst="rect">
            <a:avLst/>
          </a:prstGeom>
        </p:spPr>
      </p:pic>
    </p:spTree>
    <p:extLst>
      <p:ext uri="{BB962C8B-B14F-4D97-AF65-F5344CB8AC3E}">
        <p14:creationId xmlns:p14="http://schemas.microsoft.com/office/powerpoint/2010/main" val="820086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89" y="1726064"/>
            <a:ext cx="8258693" cy="593324"/>
          </a:xfrm>
        </p:spPr>
        <p:txBody>
          <a:bodyPr/>
          <a:lstStyle/>
          <a:p>
            <a:pPr algn="ctr"/>
            <a:r>
              <a:rPr lang="en-US" sz="3200" dirty="0"/>
              <a:t>Additional perspective</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200" dirty="0"/>
              <a:t/>
            </a:r>
            <a:br>
              <a:rPr lang="en-US" sz="3200" dirty="0"/>
            </a:br>
            <a:r>
              <a:rPr lang="en-US" dirty="0"/>
              <a:t>	</a:t>
            </a:r>
          </a:p>
        </p:txBody>
      </p:sp>
      <p:sp>
        <p:nvSpPr>
          <p:cNvPr id="3" name="Content Placeholder 2">
            <a:extLst>
              <a:ext uri="{FF2B5EF4-FFF2-40B4-BE49-F238E27FC236}">
                <a16:creationId xmlns:a16="http://schemas.microsoft.com/office/drawing/2014/main" id="{C9446E05-A1CA-4D25-BC6F-17844284B009}"/>
              </a:ext>
            </a:extLst>
          </p:cNvPr>
          <p:cNvSpPr>
            <a:spLocks noGrp="1"/>
          </p:cNvSpPr>
          <p:nvPr>
            <p:ph idx="1"/>
          </p:nvPr>
        </p:nvSpPr>
        <p:spPr>
          <a:xfrm>
            <a:off x="807026" y="2523134"/>
            <a:ext cx="7599220" cy="3757046"/>
          </a:xfrm>
        </p:spPr>
        <p:txBody>
          <a:bodyPr/>
          <a:lstStyle/>
          <a:p>
            <a:r>
              <a:rPr lang="en-US" sz="3200" dirty="0"/>
              <a:t>ctcLink Project Team Readiness</a:t>
            </a:r>
          </a:p>
          <a:p>
            <a:r>
              <a:rPr lang="en-US" sz="3200" dirty="0"/>
              <a:t>SBCTC Agency: Support/Organizations Team Readiness </a:t>
            </a:r>
          </a:p>
          <a:p>
            <a:r>
              <a:rPr lang="en-US" sz="3200" dirty="0"/>
              <a:t>Quality Assurance (Moran Technology Consulting)</a:t>
            </a:r>
          </a:p>
        </p:txBody>
      </p:sp>
      <p:sp>
        <p:nvSpPr>
          <p:cNvPr id="5" name="Slide Number Placeholder 4">
            <a:extLst>
              <a:ext uri="{FF2B5EF4-FFF2-40B4-BE49-F238E27FC236}">
                <a16:creationId xmlns:a16="http://schemas.microsoft.com/office/drawing/2014/main" id="{8AF37F11-B9C4-43BB-90D9-698A000023B0}"/>
              </a:ext>
            </a:extLst>
          </p:cNvPr>
          <p:cNvSpPr>
            <a:spLocks noGrp="1"/>
          </p:cNvSpPr>
          <p:nvPr>
            <p:ph type="sldNum" sz="quarter" idx="12"/>
          </p:nvPr>
        </p:nvSpPr>
        <p:spPr/>
        <p:txBody>
          <a:bodyPr/>
          <a:lstStyle/>
          <a:p>
            <a:pPr>
              <a:defRPr/>
            </a:pPr>
            <a:fld id="{A0548EF2-EA9B-4634-B53D-DC4EC5D1B8C0}" type="slidenum">
              <a:rPr lang="en-US" altLang="en-US" smtClean="0"/>
              <a:pPr>
                <a:defRPr/>
              </a:pPr>
              <a:t>19</a:t>
            </a:fld>
            <a:endParaRPr lang="en-US" altLang="en-US" dirty="0"/>
          </a:p>
        </p:txBody>
      </p:sp>
    </p:spTree>
    <p:extLst>
      <p:ext uri="{BB962C8B-B14F-4D97-AF65-F5344CB8AC3E}">
        <p14:creationId xmlns:p14="http://schemas.microsoft.com/office/powerpoint/2010/main" val="37241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ALITY GATES &amp; MILESTONES"/>
          <p:cNvPicPr/>
          <p:nvPr/>
        </p:nvPicPr>
        <p:blipFill>
          <a:blip r:embed="rId2">
            <a:clrChange>
              <a:clrFrom>
                <a:srgbClr val="FFFFFF"/>
              </a:clrFrom>
              <a:clrTo>
                <a:srgbClr val="FFFFFF">
                  <a:alpha val="0"/>
                </a:srgbClr>
              </a:clrTo>
            </a:clrChange>
          </a:blip>
          <a:stretch>
            <a:fillRect/>
          </a:stretch>
        </p:blipFill>
        <p:spPr>
          <a:xfrm>
            <a:off x="191911" y="136525"/>
            <a:ext cx="8952088" cy="6586220"/>
          </a:xfrm>
          <a:prstGeom prst="rect">
            <a:avLst/>
          </a:prstGeom>
        </p:spPr>
      </p:pic>
      <p:sp>
        <p:nvSpPr>
          <p:cNvPr id="8" name="Title 7">
            <a:extLst>
              <a:ext uri="{FF2B5EF4-FFF2-40B4-BE49-F238E27FC236}">
                <a16:creationId xmlns:a16="http://schemas.microsoft.com/office/drawing/2014/main" id="{B95BE966-4396-4E01-ABBD-E2C5C7344AB2}"/>
              </a:ext>
            </a:extLst>
          </p:cNvPr>
          <p:cNvSpPr>
            <a:spLocks noGrp="1"/>
          </p:cNvSpPr>
          <p:nvPr>
            <p:ph type="title"/>
          </p:nvPr>
        </p:nvSpPr>
        <p:spPr>
          <a:xfrm>
            <a:off x="516787" y="30794"/>
            <a:ext cx="8302337" cy="786457"/>
          </a:xfrm>
        </p:spPr>
        <p:txBody>
          <a:bodyPr/>
          <a:lstStyle/>
          <a:p>
            <a:pPr algn="ctr"/>
            <a:r>
              <a:rPr lang="en-US" sz="2000" dirty="0"/>
              <a:t>CTCLINK QUALITY GATES &amp; MILESTONES</a:t>
            </a:r>
          </a:p>
        </p:txBody>
      </p:sp>
      <p:sp>
        <p:nvSpPr>
          <p:cNvPr id="4" name="Slide Number Placeholder 3">
            <a:extLst>
              <a:ext uri="{FF2B5EF4-FFF2-40B4-BE49-F238E27FC236}">
                <a16:creationId xmlns:a16="http://schemas.microsoft.com/office/drawing/2014/main" id="{FE697AA5-FDDC-4254-8E2C-12C5019CC5B3}"/>
              </a:ext>
            </a:extLst>
          </p:cNvPr>
          <p:cNvSpPr>
            <a:spLocks noGrp="1"/>
          </p:cNvSpPr>
          <p:nvPr>
            <p:ph type="sldNum" sz="quarter" idx="12"/>
          </p:nvPr>
        </p:nvSpPr>
        <p:spPr>
          <a:prstGeom prst="rect">
            <a:avLst/>
          </a:prstGeom>
        </p:spPr>
        <p:txBody>
          <a:bodyPr/>
          <a:lstStyle/>
          <a:p>
            <a:pPr>
              <a:defRPr/>
            </a:pPr>
            <a:r>
              <a:rPr lang="en-US" altLang="en-US" dirty="0"/>
              <a:t> </a:t>
            </a:r>
            <a:fld id="{8FE0DD59-4F64-4FB2-AC86-5D7C2F153175}" type="slidenum">
              <a:rPr lang="en-US" altLang="en-US" smtClean="0"/>
              <a:pPr>
                <a:defRPr/>
              </a:pPr>
              <a:t>2</a:t>
            </a:fld>
            <a:r>
              <a:rPr lang="en-US" altLang="en-US" dirty="0"/>
              <a:t> </a:t>
            </a:r>
          </a:p>
        </p:txBody>
      </p:sp>
      <p:pic>
        <p:nvPicPr>
          <p:cNvPr id="10" name="Picture 9" descr="red circle around Gate 5">
            <a:extLst>
              <a:ext uri="{FF2B5EF4-FFF2-40B4-BE49-F238E27FC236}">
                <a16:creationId xmlns:a16="http://schemas.microsoft.com/office/drawing/2014/main" id="{230B606E-62C1-4AD5-A78D-5A1B850E005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916189" y="136525"/>
            <a:ext cx="2227811" cy="960755"/>
          </a:xfrm>
          <a:prstGeom prst="rect">
            <a:avLst/>
          </a:prstGeom>
        </p:spPr>
      </p:pic>
    </p:spTree>
    <p:extLst>
      <p:ext uri="{BB962C8B-B14F-4D97-AF65-F5344CB8AC3E}">
        <p14:creationId xmlns:p14="http://schemas.microsoft.com/office/powerpoint/2010/main" val="2211361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DFBDAE-987F-4683-B519-A6AD4505EEE5}"/>
              </a:ext>
            </a:extLst>
          </p:cNvPr>
          <p:cNvSpPr>
            <a:spLocks noGrp="1"/>
          </p:cNvSpPr>
          <p:nvPr>
            <p:ph type="title"/>
          </p:nvPr>
        </p:nvSpPr>
        <p:spPr>
          <a:xfrm>
            <a:off x="279664" y="304799"/>
            <a:ext cx="6742722" cy="370090"/>
          </a:xfrm>
        </p:spPr>
        <p:txBody>
          <a:bodyPr/>
          <a:lstStyle/>
          <a:p>
            <a:r>
              <a:rPr lang="en-US" sz="2400" dirty="0"/>
              <a:t>ctcLink Team Project Readiness Concerns</a:t>
            </a:r>
          </a:p>
        </p:txBody>
      </p:sp>
      <p:graphicFrame>
        <p:nvGraphicFramePr>
          <p:cNvPr id="6" name="Table 5"/>
          <p:cNvGraphicFramePr>
            <a:graphicFrameLocks noGrp="1"/>
          </p:cNvGraphicFramePr>
          <p:nvPr>
            <p:extLst>
              <p:ext uri="{D42A27DB-BD31-4B8C-83A1-F6EECF244321}">
                <p14:modId xmlns:p14="http://schemas.microsoft.com/office/powerpoint/2010/main" val="106490663"/>
              </p:ext>
            </p:extLst>
          </p:nvPr>
        </p:nvGraphicFramePr>
        <p:xfrm>
          <a:off x="368997" y="772967"/>
          <a:ext cx="8427837" cy="5642343"/>
        </p:xfrm>
        <a:graphic>
          <a:graphicData uri="http://schemas.openxmlformats.org/drawingml/2006/table">
            <a:tbl>
              <a:tblPr firstRow="1" bandRow="1">
                <a:tableStyleId>{93296810-A885-4BE3-A3E7-6D5BEEA58F35}</a:tableStyleId>
              </a:tblPr>
              <a:tblGrid>
                <a:gridCol w="1309190">
                  <a:extLst>
                    <a:ext uri="{9D8B030D-6E8A-4147-A177-3AD203B41FA5}">
                      <a16:colId xmlns:a16="http://schemas.microsoft.com/office/drawing/2014/main" val="3209219517"/>
                    </a:ext>
                  </a:extLst>
                </a:gridCol>
                <a:gridCol w="3474095">
                  <a:extLst>
                    <a:ext uri="{9D8B030D-6E8A-4147-A177-3AD203B41FA5}">
                      <a16:colId xmlns:a16="http://schemas.microsoft.com/office/drawing/2014/main" val="2776178309"/>
                    </a:ext>
                  </a:extLst>
                </a:gridCol>
                <a:gridCol w="3644552">
                  <a:extLst>
                    <a:ext uri="{9D8B030D-6E8A-4147-A177-3AD203B41FA5}">
                      <a16:colId xmlns:a16="http://schemas.microsoft.com/office/drawing/2014/main" val="1338293135"/>
                    </a:ext>
                  </a:extLst>
                </a:gridCol>
              </a:tblGrid>
              <a:tr h="306340">
                <a:tc>
                  <a:txBody>
                    <a:bodyPr/>
                    <a:lstStyle/>
                    <a:p>
                      <a:r>
                        <a:rPr lang="en-US" sz="1400" b="0" dirty="0">
                          <a:latin typeface="+mj-lt"/>
                        </a:rPr>
                        <a:t>Activities</a:t>
                      </a:r>
                      <a:r>
                        <a:rPr lang="en-US" sz="1400" b="0" baseline="0" dirty="0">
                          <a:latin typeface="+mj-lt"/>
                        </a:rPr>
                        <a:t> </a:t>
                      </a:r>
                      <a:endParaRPr lang="en-US" sz="1400" b="0" dirty="0">
                        <a:latin typeface="+mj-lt"/>
                      </a:endParaRPr>
                    </a:p>
                  </a:txBody>
                  <a:tcPr/>
                </a:tc>
                <a:tc>
                  <a:txBody>
                    <a:bodyPr/>
                    <a:lstStyle/>
                    <a:p>
                      <a:r>
                        <a:rPr lang="en-US" sz="1400" b="0" dirty="0">
                          <a:latin typeface="+mj-lt"/>
                        </a:rPr>
                        <a:t>Risk /Concerns</a:t>
                      </a:r>
                    </a:p>
                  </a:txBody>
                  <a:tcPr/>
                </a:tc>
                <a:tc>
                  <a:txBody>
                    <a:bodyPr/>
                    <a:lstStyle/>
                    <a:p>
                      <a:r>
                        <a:rPr lang="en-US" sz="1400" b="0" dirty="0">
                          <a:latin typeface="+mj-lt"/>
                        </a:rPr>
                        <a:t>Target Completion Date/Mitigation</a:t>
                      </a:r>
                      <a:r>
                        <a:rPr lang="en-US" sz="1400" b="0" baseline="0" dirty="0">
                          <a:latin typeface="+mj-lt"/>
                        </a:rPr>
                        <a:t> </a:t>
                      </a:r>
                      <a:r>
                        <a:rPr lang="en-US" sz="1400" b="0" dirty="0">
                          <a:latin typeface="+mj-lt"/>
                        </a:rPr>
                        <a:t> </a:t>
                      </a:r>
                    </a:p>
                  </a:txBody>
                  <a:tcPr/>
                </a:tc>
                <a:extLst>
                  <a:ext uri="{0D108BD9-81ED-4DB2-BD59-A6C34878D82A}">
                    <a16:rowId xmlns:a16="http://schemas.microsoft.com/office/drawing/2014/main" val="3489625655"/>
                  </a:ext>
                </a:extLst>
              </a:tr>
              <a:tr h="459511">
                <a:tc rowSpan="5">
                  <a:txBody>
                    <a:bodyPr/>
                    <a:lstStyle/>
                    <a:p>
                      <a:r>
                        <a:rPr lang="en-US" sz="1400" dirty="0">
                          <a:solidFill>
                            <a:schemeClr val="bg1"/>
                          </a:solidFill>
                          <a:latin typeface="+mj-lt"/>
                        </a:rPr>
                        <a:t>UAT Progress</a:t>
                      </a:r>
                      <a:r>
                        <a:rPr lang="en-US" sz="1400" baseline="0" dirty="0">
                          <a:solidFill>
                            <a:schemeClr val="bg1"/>
                          </a:solidFill>
                          <a:latin typeface="+mj-lt"/>
                        </a:rPr>
                        <a:t> </a:t>
                      </a:r>
                      <a:endParaRPr lang="en-US" sz="1400" dirty="0">
                        <a:solidFill>
                          <a:schemeClr val="bg1"/>
                        </a:solidFill>
                        <a:latin typeface="+mj-lt"/>
                      </a:endParaRPr>
                    </a:p>
                  </a:txBody>
                  <a:tcPr>
                    <a:solidFill>
                      <a:schemeClr val="accent6"/>
                    </a:solidFill>
                  </a:tcPr>
                </a:tc>
                <a:tc>
                  <a:txBody>
                    <a:bodyPr/>
                    <a:lstStyle/>
                    <a:p>
                      <a:r>
                        <a:rPr lang="en-US" sz="1200" dirty="0"/>
                        <a:t>Overall progress for DG4-A</a:t>
                      </a:r>
                      <a:r>
                        <a:rPr lang="en-US" sz="1200" baseline="0" dirty="0"/>
                        <a:t> colleges is currently at 80-90% completion rate.  </a:t>
                      </a:r>
                    </a:p>
                  </a:txBody>
                  <a:tcPr/>
                </a:tc>
                <a:tc>
                  <a:txBody>
                    <a:bodyPr/>
                    <a:lstStyle/>
                    <a:p>
                      <a:r>
                        <a:rPr lang="en-US" sz="1200" dirty="0"/>
                        <a:t>Jan. </a:t>
                      </a:r>
                      <a:r>
                        <a:rPr lang="en-US" sz="1200" baseline="0" dirty="0"/>
                        <a:t>8, 2021</a:t>
                      </a:r>
                    </a:p>
                  </a:txBody>
                  <a:tcPr/>
                </a:tc>
                <a:extLst>
                  <a:ext uri="{0D108BD9-81ED-4DB2-BD59-A6C34878D82A}">
                    <a16:rowId xmlns:a16="http://schemas.microsoft.com/office/drawing/2014/main" val="1509596353"/>
                  </a:ext>
                </a:extLst>
              </a:tr>
              <a:tr h="137853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Concern about Centralia’s and Highline’s  remaining test scripts to complete in the last week of testing.  Centralia’s remaining test scripts are tied to the KeyBank integration.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ctcLink Project team is cautiously optimistic with an 80% test rate for DG4A.  This was similar to DG3A stats.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Colleges need to determine if 80% is sufficient in testing the system. Colleges are encouraged to test remaining scripts outside of the main testing process (this is high risk as there is no WebEx support from our testing coordinators).  </a:t>
                      </a:r>
                    </a:p>
                    <a:p>
                      <a:endParaRPr lang="en-US" sz="1200" dirty="0"/>
                    </a:p>
                  </a:txBody>
                  <a:tcPr/>
                </a:tc>
                <a:extLst>
                  <a:ext uri="{0D108BD9-81ED-4DB2-BD59-A6C34878D82A}">
                    <a16:rowId xmlns:a16="http://schemas.microsoft.com/office/drawing/2014/main" val="64544598"/>
                  </a:ext>
                </a:extLst>
              </a:tr>
              <a:tr h="695524">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HCM team is concerned about the quality of HCM testing based on the new/latest questions SMEs have been asking.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HCM team is identifying areas to inform training/customer support of knowledge gaps that will need more support post go-live.  </a:t>
                      </a:r>
                    </a:p>
                  </a:txBody>
                  <a:tcPr/>
                </a:tc>
                <a:extLst>
                  <a:ext uri="{0D108BD9-81ED-4DB2-BD59-A6C34878D82A}">
                    <a16:rowId xmlns:a16="http://schemas.microsoft.com/office/drawing/2014/main" val="1655632475"/>
                  </a:ext>
                </a:extLst>
              </a:tr>
              <a:tr h="1235448">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FIN team is concerned about quality of testing and full testing components for FIN GL due to incomplete testing of Accounts Receivable (AR), Billing, Asset Mgmt.. Approval Work Flow is difficult to test with a small group of SMEs; does not represent the full picture of the approval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Data from sprint #2 will provide the FIN team with more info. Lessons learned for the FIN team is to emphasize the order of FIN test scripts to ensure quality testing is achieved.</a:t>
                      </a:r>
                    </a:p>
                  </a:txBody>
                  <a:tcPr/>
                </a:tc>
                <a:extLst>
                  <a:ext uri="{0D108BD9-81ED-4DB2-BD59-A6C34878D82A}">
                    <a16:rowId xmlns:a16="http://schemas.microsoft.com/office/drawing/2014/main" val="2858939182"/>
                  </a:ext>
                </a:extLst>
              </a:tr>
              <a:tr h="529477">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FA &amp; SF teams are concerned about quality of testing and readiness to navigate the system.  </a:t>
                      </a:r>
                      <a:endParaRPr lang="en-US" sz="1200" dirty="0">
                        <a:solidFill>
                          <a:srgbClr val="002060"/>
                        </a:solidFill>
                      </a:endParaRPr>
                    </a:p>
                  </a:txBody>
                  <a:tcPr/>
                </a:tc>
                <a:tc>
                  <a:txBody>
                    <a:bodyPr/>
                    <a:lstStyle/>
                    <a:p>
                      <a:r>
                        <a:rPr lang="en-US" sz="1200" dirty="0"/>
                        <a:t>One-on-one meetings led by</a:t>
                      </a:r>
                      <a:r>
                        <a:rPr lang="en-US" sz="1200" baseline="0" dirty="0"/>
                        <a:t> FA &amp; SF teams have helped bridge the knowledge gaps.  </a:t>
                      </a:r>
                      <a:endParaRPr lang="en-US" dirty="0"/>
                    </a:p>
                  </a:txBody>
                  <a:tcPr/>
                </a:tc>
                <a:extLst>
                  <a:ext uri="{0D108BD9-81ED-4DB2-BD59-A6C34878D82A}">
                    <a16:rowId xmlns:a16="http://schemas.microsoft.com/office/drawing/2014/main" val="1786589973"/>
                  </a:ext>
                </a:extLst>
              </a:tr>
              <a:tr h="1037511">
                <a:tc>
                  <a:txBody>
                    <a:bodyPr/>
                    <a:lstStyle/>
                    <a:p>
                      <a:r>
                        <a:rPr lang="en-US" sz="1400" dirty="0">
                          <a:solidFill>
                            <a:schemeClr val="bg1"/>
                          </a:solidFill>
                          <a:latin typeface="+mj-lt"/>
                        </a:rPr>
                        <a:t>Student Financials (SF)</a:t>
                      </a:r>
                      <a:r>
                        <a:rPr lang="en-US" sz="1400" baseline="0" dirty="0">
                          <a:solidFill>
                            <a:schemeClr val="bg1"/>
                          </a:solidFill>
                          <a:latin typeface="+mj-lt"/>
                        </a:rPr>
                        <a:t> Parallel Testing</a:t>
                      </a:r>
                      <a:endParaRPr lang="en-US" sz="1400" dirty="0">
                        <a:solidFill>
                          <a:schemeClr val="bg1"/>
                        </a:solidFill>
                        <a:latin typeface="+mj-lt"/>
                      </a:endParaRPr>
                    </a:p>
                  </a:txBody>
                  <a:tcPr>
                    <a:solidFill>
                      <a:schemeClr val="accent6"/>
                    </a:solidFill>
                  </a:tcPr>
                </a:tc>
                <a:tc>
                  <a:txBody>
                    <a:bodyPr/>
                    <a:lstStyle/>
                    <a:p>
                      <a:r>
                        <a:rPr lang="en-US" sz="1200" dirty="0"/>
                        <a:t>Highline’s requests for changes to equation</a:t>
                      </a:r>
                      <a:r>
                        <a:rPr lang="en-US" sz="1200" baseline="0" dirty="0"/>
                        <a:t> engine that drives tuition calculations are a risk, since tuition calculation is the foundation that establishes open charges for conversion. </a:t>
                      </a:r>
                      <a:endParaRPr lang="en-US" sz="1200" dirty="0">
                        <a:solidFill>
                          <a:srgbClr val="002060"/>
                        </a:solidFill>
                      </a:endParaRPr>
                    </a:p>
                  </a:txBody>
                  <a:tcPr/>
                </a:tc>
                <a:tc>
                  <a:txBody>
                    <a:bodyPr/>
                    <a:lstStyle/>
                    <a:p>
                      <a:r>
                        <a:rPr lang="en-US" sz="1200" dirty="0"/>
                        <a:t>Closure by Jan.</a:t>
                      </a:r>
                      <a:r>
                        <a:rPr lang="en-US" sz="1200" baseline="0" dirty="0"/>
                        <a:t> 8, 2021 so it can be ready for conversion execution on Jan.12, 2021.</a:t>
                      </a:r>
                      <a:endParaRPr lang="en-US" sz="1200" i="0" dirty="0">
                        <a:solidFill>
                          <a:srgbClr val="002060"/>
                        </a:solidFill>
                      </a:endParaRPr>
                    </a:p>
                  </a:txBody>
                  <a:tcPr/>
                </a:tc>
                <a:extLst>
                  <a:ext uri="{0D108BD9-81ED-4DB2-BD59-A6C34878D82A}">
                    <a16:rowId xmlns:a16="http://schemas.microsoft.com/office/drawing/2014/main" val="797454155"/>
                  </a:ext>
                </a:extLst>
              </a:tr>
            </a:tbl>
          </a:graphicData>
        </a:graphic>
      </p:graphicFrame>
      <p:graphicFrame>
        <p:nvGraphicFramePr>
          <p:cNvPr id="12" name="Table 11">
            <a:extLst>
              <a:ext uri="{FF2B5EF4-FFF2-40B4-BE49-F238E27FC236}">
                <a16:creationId xmlns:a16="http://schemas.microsoft.com/office/drawing/2014/main" id="{4B441525-B8B9-4B86-89A0-BCD1D1189C98}"/>
              </a:ext>
            </a:extLst>
          </p:cNvPr>
          <p:cNvGraphicFramePr>
            <a:graphicFrameLocks noGrp="1"/>
          </p:cNvGraphicFramePr>
          <p:nvPr>
            <p:extLst>
              <p:ext uri="{D42A27DB-BD31-4B8C-83A1-F6EECF244321}">
                <p14:modId xmlns:p14="http://schemas.microsoft.com/office/powerpoint/2010/main" val="1847502145"/>
              </p:ext>
            </p:extLst>
          </p:nvPr>
        </p:nvGraphicFramePr>
        <p:xfrm>
          <a:off x="6935278" y="335972"/>
          <a:ext cx="1861556" cy="334621"/>
        </p:xfrm>
        <a:graphic>
          <a:graphicData uri="http://schemas.openxmlformats.org/drawingml/2006/table">
            <a:tbl>
              <a:tblPr firstRow="1" bandRow="1">
                <a:tableStyleId>{2D5ABB26-0587-4C30-8999-92F81FD0307C}</a:tableStyleId>
              </a:tblPr>
              <a:tblGrid>
                <a:gridCol w="903277">
                  <a:extLst>
                    <a:ext uri="{9D8B030D-6E8A-4147-A177-3AD203B41FA5}">
                      <a16:colId xmlns:a16="http://schemas.microsoft.com/office/drawing/2014/main" val="1795230406"/>
                    </a:ext>
                  </a:extLst>
                </a:gridCol>
                <a:gridCol w="309068">
                  <a:extLst>
                    <a:ext uri="{9D8B030D-6E8A-4147-A177-3AD203B41FA5}">
                      <a16:colId xmlns:a16="http://schemas.microsoft.com/office/drawing/2014/main" val="2530923902"/>
                    </a:ext>
                  </a:extLst>
                </a:gridCol>
                <a:gridCol w="283451">
                  <a:extLst>
                    <a:ext uri="{9D8B030D-6E8A-4147-A177-3AD203B41FA5}">
                      <a16:colId xmlns:a16="http://schemas.microsoft.com/office/drawing/2014/main" val="741530997"/>
                    </a:ext>
                  </a:extLst>
                </a:gridCol>
                <a:gridCol w="365760">
                  <a:extLst>
                    <a:ext uri="{9D8B030D-6E8A-4147-A177-3AD203B41FA5}">
                      <a16:colId xmlns:a16="http://schemas.microsoft.com/office/drawing/2014/main" val="3682639110"/>
                    </a:ext>
                  </a:extLst>
                </a:gridCol>
              </a:tblGrid>
              <a:tr h="334621">
                <a:tc>
                  <a:txBody>
                    <a:bodyPr/>
                    <a:lstStyle/>
                    <a:p>
                      <a:pPr algn="r"/>
                      <a:r>
                        <a:rPr lang="en-US" sz="1400" dirty="0">
                          <a:latin typeface="+mj-lt"/>
                        </a:rPr>
                        <a:t>STATUS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FFFF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400" dirty="0">
                          <a:sym typeface="Wingdings" panose="05000000000000000000" pitchFamily="2" charset="2"/>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solidFill>
                            <a:srgbClr val="00B050"/>
                          </a:solidFill>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247772167"/>
                  </a:ext>
                </a:extLst>
              </a:tr>
            </a:tbl>
          </a:graphicData>
        </a:graphic>
      </p:graphicFrame>
      <p:sp>
        <p:nvSpPr>
          <p:cNvPr id="4" name="Slide Number Placeholder 3"/>
          <p:cNvSpPr>
            <a:spLocks noGrp="1"/>
          </p:cNvSpPr>
          <p:nvPr>
            <p:ph type="sldNum" sz="quarter" idx="12"/>
          </p:nvPr>
        </p:nvSpPr>
        <p:spPr>
          <a:xfrm>
            <a:off x="8396621" y="6415311"/>
            <a:ext cx="467590" cy="237549"/>
          </a:xfrm>
        </p:spPr>
        <p:txBody>
          <a:bodyPr/>
          <a:lstStyle/>
          <a:p>
            <a:pPr>
              <a:defRPr/>
            </a:pPr>
            <a:fld id="{A0548EF2-EA9B-4634-B53D-DC4EC5D1B8C0}" type="slidenum">
              <a:rPr lang="en-US" altLang="en-US" smtClean="0"/>
              <a:pPr>
                <a:defRPr/>
              </a:pPr>
              <a:t>20</a:t>
            </a:fld>
            <a:endParaRPr lang="en-US" altLang="en-US" dirty="0"/>
          </a:p>
        </p:txBody>
      </p:sp>
    </p:spTree>
    <p:extLst>
      <p:ext uri="{BB962C8B-B14F-4D97-AF65-F5344CB8AC3E}">
        <p14:creationId xmlns:p14="http://schemas.microsoft.com/office/powerpoint/2010/main" val="3494037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BEB8F-A453-4A97-8D17-19ED85136CED}"/>
              </a:ext>
            </a:extLst>
          </p:cNvPr>
          <p:cNvSpPr>
            <a:spLocks noGrp="1"/>
          </p:cNvSpPr>
          <p:nvPr>
            <p:ph type="title"/>
          </p:nvPr>
        </p:nvSpPr>
        <p:spPr>
          <a:xfrm>
            <a:off x="439081" y="136525"/>
            <a:ext cx="8302337" cy="365865"/>
          </a:xfrm>
        </p:spPr>
        <p:txBody>
          <a:bodyPr/>
          <a:lstStyle/>
          <a:p>
            <a:pPr algn="ctr"/>
            <a:r>
              <a:rPr lang="en-US" sz="2400" dirty="0"/>
              <a:t>ctcLink Team Project Readiness Concerns, cont’d</a:t>
            </a:r>
          </a:p>
        </p:txBody>
      </p:sp>
      <p:graphicFrame>
        <p:nvGraphicFramePr>
          <p:cNvPr id="6" name="Table 5"/>
          <p:cNvGraphicFramePr>
            <a:graphicFrameLocks noGrp="1"/>
          </p:cNvGraphicFramePr>
          <p:nvPr>
            <p:extLst>
              <p:ext uri="{D42A27DB-BD31-4B8C-83A1-F6EECF244321}">
                <p14:modId xmlns:p14="http://schemas.microsoft.com/office/powerpoint/2010/main" val="565183496"/>
              </p:ext>
            </p:extLst>
          </p:nvPr>
        </p:nvGraphicFramePr>
        <p:xfrm>
          <a:off x="402581" y="626432"/>
          <a:ext cx="8471254" cy="5958860"/>
        </p:xfrm>
        <a:graphic>
          <a:graphicData uri="http://schemas.openxmlformats.org/drawingml/2006/table">
            <a:tbl>
              <a:tblPr firstRow="1" bandRow="1">
                <a:tableStyleId>{93296810-A885-4BE3-A3E7-6D5BEEA58F35}</a:tableStyleId>
              </a:tblPr>
              <a:tblGrid>
                <a:gridCol w="1200011">
                  <a:extLst>
                    <a:ext uri="{9D8B030D-6E8A-4147-A177-3AD203B41FA5}">
                      <a16:colId xmlns:a16="http://schemas.microsoft.com/office/drawing/2014/main" val="3209219517"/>
                    </a:ext>
                  </a:extLst>
                </a:gridCol>
                <a:gridCol w="4301861">
                  <a:extLst>
                    <a:ext uri="{9D8B030D-6E8A-4147-A177-3AD203B41FA5}">
                      <a16:colId xmlns:a16="http://schemas.microsoft.com/office/drawing/2014/main" val="2776178309"/>
                    </a:ext>
                  </a:extLst>
                </a:gridCol>
                <a:gridCol w="2969382">
                  <a:extLst>
                    <a:ext uri="{9D8B030D-6E8A-4147-A177-3AD203B41FA5}">
                      <a16:colId xmlns:a16="http://schemas.microsoft.com/office/drawing/2014/main" val="1338293135"/>
                    </a:ext>
                  </a:extLst>
                </a:gridCol>
              </a:tblGrid>
              <a:tr h="265562">
                <a:tc>
                  <a:txBody>
                    <a:bodyPr/>
                    <a:lstStyle/>
                    <a:p>
                      <a:r>
                        <a:rPr lang="en-US" sz="1200" b="0" dirty="0">
                          <a:solidFill>
                            <a:schemeClr val="bg1"/>
                          </a:solidFill>
                          <a:latin typeface="+mj-lt"/>
                        </a:rPr>
                        <a:t>Activities</a:t>
                      </a:r>
                      <a:r>
                        <a:rPr lang="en-US" sz="1200" b="0" baseline="0" dirty="0">
                          <a:solidFill>
                            <a:schemeClr val="bg1"/>
                          </a:solidFill>
                          <a:latin typeface="+mj-lt"/>
                        </a:rPr>
                        <a:t> </a:t>
                      </a:r>
                      <a:endParaRPr lang="en-US" sz="1200" b="0" dirty="0">
                        <a:solidFill>
                          <a:schemeClr val="bg1"/>
                        </a:solidFill>
                        <a:latin typeface="+mj-lt"/>
                      </a:endParaRPr>
                    </a:p>
                  </a:txBody>
                  <a:tcPr/>
                </a:tc>
                <a:tc>
                  <a:txBody>
                    <a:bodyPr/>
                    <a:lstStyle/>
                    <a:p>
                      <a:r>
                        <a:rPr lang="en-US" sz="1200" b="0" dirty="0">
                          <a:latin typeface="+mj-lt"/>
                        </a:rPr>
                        <a:t>Risk /Concerns</a:t>
                      </a:r>
                    </a:p>
                  </a:txBody>
                  <a:tcPr/>
                </a:tc>
                <a:tc>
                  <a:txBody>
                    <a:bodyPr/>
                    <a:lstStyle/>
                    <a:p>
                      <a:r>
                        <a:rPr lang="en-US" sz="1200" b="0" dirty="0">
                          <a:latin typeface="+mj-lt"/>
                        </a:rPr>
                        <a:t>Target Completion Date /Mitigation </a:t>
                      </a:r>
                    </a:p>
                  </a:txBody>
                  <a:tcPr/>
                </a:tc>
                <a:extLst>
                  <a:ext uri="{0D108BD9-81ED-4DB2-BD59-A6C34878D82A}">
                    <a16:rowId xmlns:a16="http://schemas.microsoft.com/office/drawing/2014/main" val="3489625655"/>
                  </a:ext>
                </a:extLst>
              </a:tr>
              <a:tr h="973727">
                <a:tc>
                  <a:txBody>
                    <a:bodyPr/>
                    <a:lstStyle/>
                    <a:p>
                      <a:r>
                        <a:rPr lang="en-US" sz="1200" dirty="0">
                          <a:solidFill>
                            <a:schemeClr val="bg1"/>
                          </a:solidFill>
                          <a:latin typeface="+mj-lt"/>
                        </a:rPr>
                        <a:t>PUM 19 Regression Testing</a:t>
                      </a:r>
                    </a:p>
                  </a:txBody>
                  <a:tcPr>
                    <a:solidFill>
                      <a:schemeClr val="accent6"/>
                    </a:solidFill>
                  </a:tcPr>
                </a:tc>
                <a:tc>
                  <a:txBody>
                    <a:bodyPr/>
                    <a:lstStyle/>
                    <a:p>
                      <a:r>
                        <a:rPr lang="en-US" sz="1200" dirty="0">
                          <a:solidFill>
                            <a:srgbClr val="002060"/>
                          </a:solidFill>
                        </a:rPr>
                        <a:t>Regression testing did not happen for Financial Aid (FA) which is the area most impacted by this release.  </a:t>
                      </a:r>
                    </a:p>
                  </a:txBody>
                  <a:tcPr/>
                </a:tc>
                <a:tc>
                  <a:txBody>
                    <a:bodyPr/>
                    <a:lstStyle/>
                    <a:p>
                      <a:r>
                        <a:rPr lang="en-US" sz="1200" dirty="0">
                          <a:solidFill>
                            <a:srgbClr val="002060"/>
                          </a:solidFill>
                        </a:rPr>
                        <a:t>Mini regression testing for FA planned for (aid year rollover, verification of ISIR load and file review). Does not impact our go/no- go decision, but would like to test before go-live if it is set up.  </a:t>
                      </a:r>
                    </a:p>
                  </a:txBody>
                  <a:tcPr/>
                </a:tc>
                <a:extLst>
                  <a:ext uri="{0D108BD9-81ED-4DB2-BD59-A6C34878D82A}">
                    <a16:rowId xmlns:a16="http://schemas.microsoft.com/office/drawing/2014/main" val="3520289076"/>
                  </a:ext>
                </a:extLst>
              </a:tr>
              <a:tr h="1150769">
                <a:tc>
                  <a:txBody>
                    <a:bodyPr/>
                    <a:lstStyle/>
                    <a:p>
                      <a:r>
                        <a:rPr lang="en-US" sz="1200" dirty="0">
                          <a:solidFill>
                            <a:schemeClr val="bg1"/>
                          </a:solidFill>
                          <a:latin typeface="+mj-lt"/>
                        </a:rPr>
                        <a:t>SF Item Types – General</a:t>
                      </a:r>
                      <a:r>
                        <a:rPr lang="en-US" sz="1200" baseline="0" dirty="0">
                          <a:solidFill>
                            <a:schemeClr val="bg1"/>
                          </a:solidFill>
                          <a:latin typeface="+mj-lt"/>
                        </a:rPr>
                        <a:t> Ledger (GL) </a:t>
                      </a:r>
                      <a:endParaRPr lang="en-US" sz="1200" dirty="0">
                        <a:solidFill>
                          <a:schemeClr val="bg1"/>
                        </a:solidFill>
                        <a:latin typeface="+mj-lt"/>
                      </a:endParaRPr>
                    </a:p>
                  </a:txBody>
                  <a:tcPr>
                    <a:solidFill>
                      <a:schemeClr val="accent6"/>
                    </a:solidFill>
                  </a:tcPr>
                </a:tc>
                <a:tc>
                  <a:txBody>
                    <a:bodyPr/>
                    <a:lstStyle/>
                    <a:p>
                      <a:r>
                        <a:rPr lang="en-US" sz="1200" dirty="0">
                          <a:solidFill>
                            <a:srgbClr val="002060"/>
                          </a:solidFill>
                        </a:rPr>
                        <a:t>SF Item Types for GL is missing for all colleges in DG4-A (exception</a:t>
                      </a:r>
                      <a:r>
                        <a:rPr lang="en-US" sz="1200" baseline="0" dirty="0">
                          <a:solidFill>
                            <a:srgbClr val="002060"/>
                          </a:solidFill>
                        </a:rPr>
                        <a:t> is Highline).  </a:t>
                      </a:r>
                    </a:p>
                    <a:p>
                      <a:endParaRPr lang="en-US" sz="1200" baseline="0" dirty="0">
                        <a:solidFill>
                          <a:srgbClr val="002060"/>
                        </a:solidFill>
                      </a:endParaRPr>
                    </a:p>
                    <a:p>
                      <a:r>
                        <a:rPr lang="en-US" sz="1200" baseline="0" dirty="0">
                          <a:solidFill>
                            <a:srgbClr val="002060"/>
                          </a:solidFill>
                        </a:rPr>
                        <a:t>ctcLink Project team did not include this in the data for UAT and, therefore, the colleges did not get an opportunity to fully test this process/query.    </a:t>
                      </a:r>
                      <a:endParaRPr lang="en-US" sz="1200" dirty="0">
                        <a:solidFill>
                          <a:srgbClr val="00206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rgbClr val="002060"/>
                          </a:solidFill>
                        </a:rPr>
                        <a:t>Closure by January </a:t>
                      </a:r>
                      <a:r>
                        <a:rPr lang="en-US" sz="1200" i="0" baseline="0" dirty="0">
                          <a:solidFill>
                            <a:srgbClr val="002060"/>
                          </a:solidFill>
                        </a:rPr>
                        <a:t>8, 2021 so it can be ready for conversion execution on January 12, 2021.</a:t>
                      </a:r>
                      <a:endParaRPr lang="en-US" sz="1200" i="0" dirty="0">
                        <a:solidFill>
                          <a:srgbClr val="002060"/>
                        </a:solidFill>
                      </a:endParaRPr>
                    </a:p>
                  </a:txBody>
                  <a:tcPr/>
                </a:tc>
                <a:extLst>
                  <a:ext uri="{0D108BD9-81ED-4DB2-BD59-A6C34878D82A}">
                    <a16:rowId xmlns:a16="http://schemas.microsoft.com/office/drawing/2014/main" val="2126568645"/>
                  </a:ext>
                </a:extLst>
              </a:tr>
              <a:tr h="619645">
                <a:tc>
                  <a:txBody>
                    <a:bodyPr/>
                    <a:lstStyle/>
                    <a:p>
                      <a:r>
                        <a:rPr lang="en-US" sz="1200" dirty="0">
                          <a:solidFill>
                            <a:schemeClr val="bg1"/>
                          </a:solidFill>
                          <a:latin typeface="+mj-lt"/>
                        </a:rPr>
                        <a:t>College</a:t>
                      </a:r>
                      <a:r>
                        <a:rPr lang="en-US" sz="1200" baseline="0" dirty="0">
                          <a:solidFill>
                            <a:schemeClr val="bg1"/>
                          </a:solidFill>
                          <a:latin typeface="+mj-lt"/>
                        </a:rPr>
                        <a:t> Staff Resources Changes</a:t>
                      </a:r>
                      <a:endParaRPr lang="en-US" sz="1200" dirty="0">
                        <a:solidFill>
                          <a:schemeClr val="bg1"/>
                        </a:solidFill>
                        <a:latin typeface="+mj-lt"/>
                      </a:endParaRPr>
                    </a:p>
                  </a:txBody>
                  <a:tcPr>
                    <a:solidFill>
                      <a:schemeClr val="accent6"/>
                    </a:solidFill>
                  </a:tcPr>
                </a:tc>
                <a:tc>
                  <a:txBody>
                    <a:bodyPr/>
                    <a:lstStyle/>
                    <a:p>
                      <a:r>
                        <a:rPr lang="en-US" sz="1200" dirty="0">
                          <a:solidFill>
                            <a:srgbClr val="002060"/>
                          </a:solidFill>
                        </a:rPr>
                        <a:t>BPFG</a:t>
                      </a:r>
                      <a:r>
                        <a:rPr lang="en-US" sz="1200" baseline="0" dirty="0">
                          <a:solidFill>
                            <a:srgbClr val="002060"/>
                          </a:solidFill>
                        </a:rPr>
                        <a:t> SMEs are different than the resources that conducted testing.  This presents a concern for go-live and a gap in why configuration decisions were made by different resources.   </a:t>
                      </a:r>
                      <a:endParaRPr lang="en-US" sz="1200" dirty="0">
                        <a:solidFill>
                          <a:srgbClr val="002060"/>
                        </a:solidFill>
                      </a:endParaRPr>
                    </a:p>
                  </a:txBody>
                  <a:tcPr/>
                </a:tc>
                <a:tc>
                  <a:txBody>
                    <a:bodyPr/>
                    <a:lstStyle/>
                    <a:p>
                      <a:r>
                        <a:rPr lang="en-US" sz="1200" i="1" dirty="0">
                          <a:solidFill>
                            <a:srgbClr val="002060"/>
                          </a:solidFill>
                        </a:rPr>
                        <a:t>N/A</a:t>
                      </a:r>
                    </a:p>
                  </a:txBody>
                  <a:tcPr/>
                </a:tc>
                <a:extLst>
                  <a:ext uri="{0D108BD9-81ED-4DB2-BD59-A6C34878D82A}">
                    <a16:rowId xmlns:a16="http://schemas.microsoft.com/office/drawing/2014/main" val="3964255887"/>
                  </a:ext>
                </a:extLst>
              </a:tr>
              <a:tr h="973727">
                <a:tc>
                  <a:txBody>
                    <a:bodyPr/>
                    <a:lstStyle/>
                    <a:p>
                      <a:r>
                        <a:rPr lang="en-US" sz="1200" dirty="0">
                          <a:solidFill>
                            <a:schemeClr val="bg1"/>
                          </a:solidFill>
                          <a:latin typeface="+mj-lt"/>
                        </a:rPr>
                        <a:t>Dry Run </a:t>
                      </a:r>
                    </a:p>
                  </a:txBody>
                  <a:tcPr>
                    <a:solidFill>
                      <a:schemeClr val="accent6"/>
                    </a:solidFill>
                  </a:tcPr>
                </a:tc>
                <a:tc>
                  <a:txBody>
                    <a:bodyPr/>
                    <a:lstStyle/>
                    <a:p>
                      <a:r>
                        <a:rPr lang="en-US" sz="1200" dirty="0">
                          <a:solidFill>
                            <a:srgbClr val="002060"/>
                          </a:solidFill>
                        </a:rPr>
                        <a:t>Tuition</a:t>
                      </a:r>
                      <a:r>
                        <a:rPr lang="en-US" sz="1200" baseline="0" dirty="0">
                          <a:solidFill>
                            <a:srgbClr val="002060"/>
                          </a:solidFill>
                        </a:rPr>
                        <a:t> calculation has been run on a sample student data set.  </a:t>
                      </a:r>
                    </a:p>
                    <a:p>
                      <a:endParaRPr lang="en-US" sz="1200" dirty="0">
                        <a:solidFill>
                          <a:srgbClr val="002060"/>
                        </a:solidFill>
                      </a:endParaRPr>
                    </a:p>
                    <a:p>
                      <a:r>
                        <a:rPr lang="en-US" sz="1200" dirty="0">
                          <a:solidFill>
                            <a:srgbClr val="002060"/>
                          </a:solidFill>
                        </a:rPr>
                        <a:t>Technical team is concerned about a real, large scale</a:t>
                      </a:r>
                      <a:r>
                        <a:rPr lang="en-US" sz="1200" baseline="0" dirty="0">
                          <a:solidFill>
                            <a:srgbClr val="002060"/>
                          </a:solidFill>
                        </a:rPr>
                        <a:t> </a:t>
                      </a:r>
                      <a:r>
                        <a:rPr lang="en-US" sz="1200" dirty="0">
                          <a:solidFill>
                            <a:srgbClr val="002060"/>
                          </a:solidFill>
                        </a:rPr>
                        <a:t>tuition calculation conversion</a:t>
                      </a:r>
                      <a:r>
                        <a:rPr lang="en-US" sz="1200" baseline="0" dirty="0">
                          <a:solidFill>
                            <a:srgbClr val="002060"/>
                          </a:solidFill>
                        </a:rPr>
                        <a:t> run during Dry Run activities.  </a:t>
                      </a:r>
                      <a:endParaRPr lang="en-US" sz="1200" dirty="0">
                        <a:solidFill>
                          <a:srgbClr val="002060"/>
                        </a:solidFill>
                      </a:endParaRPr>
                    </a:p>
                  </a:txBody>
                  <a:tcPr/>
                </a:tc>
                <a:tc>
                  <a:txBody>
                    <a:bodyPr/>
                    <a:lstStyle/>
                    <a:p>
                      <a:endParaRPr lang="en-US" sz="1200" dirty="0">
                        <a:solidFill>
                          <a:srgbClr val="002060"/>
                        </a:solidFill>
                      </a:endParaRPr>
                    </a:p>
                    <a:p>
                      <a:endParaRPr lang="en-US" sz="1200" dirty="0">
                        <a:solidFill>
                          <a:srgbClr val="002060"/>
                        </a:solidFill>
                      </a:endParaRPr>
                    </a:p>
                    <a:p>
                      <a:r>
                        <a:rPr lang="en-US" sz="1200" dirty="0">
                          <a:solidFill>
                            <a:srgbClr val="002060"/>
                          </a:solidFill>
                        </a:rPr>
                        <a:t>January 28,</a:t>
                      </a:r>
                      <a:r>
                        <a:rPr lang="en-US" sz="1200" baseline="0" dirty="0">
                          <a:solidFill>
                            <a:srgbClr val="002060"/>
                          </a:solidFill>
                        </a:rPr>
                        <a:t> 2021  (College Validation Date)  </a:t>
                      </a:r>
                    </a:p>
                    <a:p>
                      <a:endParaRPr lang="en-US" sz="1200" dirty="0">
                        <a:solidFill>
                          <a:srgbClr val="002060"/>
                        </a:solidFill>
                      </a:endParaRPr>
                    </a:p>
                  </a:txBody>
                  <a:tcPr/>
                </a:tc>
                <a:extLst>
                  <a:ext uri="{0D108BD9-81ED-4DB2-BD59-A6C34878D82A}">
                    <a16:rowId xmlns:a16="http://schemas.microsoft.com/office/drawing/2014/main" val="810248133"/>
                  </a:ext>
                </a:extLst>
              </a:tr>
              <a:tr h="1327810">
                <a:tc>
                  <a:txBody>
                    <a:bodyPr/>
                    <a:lstStyle/>
                    <a:p>
                      <a:r>
                        <a:rPr lang="en-US" sz="1200" dirty="0">
                          <a:solidFill>
                            <a:schemeClr val="bg1"/>
                          </a:solidFill>
                          <a:latin typeface="+mj-lt"/>
                        </a:rPr>
                        <a:t>CampusCE</a:t>
                      </a:r>
                      <a:r>
                        <a:rPr lang="en-US" sz="1200" baseline="0" dirty="0">
                          <a:solidFill>
                            <a:schemeClr val="bg1"/>
                          </a:solidFill>
                          <a:latin typeface="+mj-lt"/>
                        </a:rPr>
                        <a:t> </a:t>
                      </a:r>
                      <a:endParaRPr lang="en-US" sz="1200" dirty="0">
                        <a:solidFill>
                          <a:schemeClr val="bg1"/>
                        </a:solidFill>
                        <a:latin typeface="+mj-lt"/>
                      </a:endParaRPr>
                    </a:p>
                  </a:txBody>
                  <a:tcPr>
                    <a:solidFill>
                      <a:schemeClr val="accent6"/>
                    </a:solidFill>
                  </a:tcPr>
                </a:tc>
                <a:tc>
                  <a:txBody>
                    <a:bodyPr/>
                    <a:lstStyle/>
                    <a:p>
                      <a:r>
                        <a:rPr lang="en-US" sz="1200" dirty="0">
                          <a:solidFill>
                            <a:srgbClr val="002060"/>
                          </a:solidFill>
                        </a:rPr>
                        <a:t>Real time enrollment integration will not be ready</a:t>
                      </a:r>
                      <a:r>
                        <a:rPr lang="en-US" sz="1200" baseline="0" dirty="0">
                          <a:solidFill>
                            <a:srgbClr val="002060"/>
                          </a:solidFill>
                        </a:rPr>
                        <a:t> for DG4 A&amp; B colleges.  </a:t>
                      </a:r>
                      <a:endParaRPr lang="en-US" sz="1200" dirty="0">
                        <a:solidFill>
                          <a:srgbClr val="002060"/>
                        </a:solidFill>
                      </a:endParaRPr>
                    </a:p>
                    <a:p>
                      <a:endParaRPr lang="en-US" sz="1200" baseline="0" dirty="0">
                        <a:solidFill>
                          <a:srgbClr val="002060"/>
                        </a:solidFill>
                      </a:endParaRPr>
                    </a:p>
                    <a:p>
                      <a:r>
                        <a:rPr lang="en-US" sz="1200" baseline="0" dirty="0">
                          <a:solidFill>
                            <a:srgbClr val="002060"/>
                          </a:solidFill>
                        </a:rPr>
                        <a:t>Highline, Edmonds and Seattle will be able to continue to use their current CampusCE. Centralia and Wenatchee Valley have plans in place until they make decisions to implement CampusCE.    </a:t>
                      </a:r>
                      <a:endParaRPr lang="en-US" sz="1200" dirty="0">
                        <a:solidFill>
                          <a:srgbClr val="002060"/>
                        </a:solidFill>
                      </a:endParaRPr>
                    </a:p>
                  </a:txBody>
                  <a:tcPr/>
                </a:tc>
                <a:tc>
                  <a:txBody>
                    <a:bodyPr/>
                    <a:lstStyle/>
                    <a:p>
                      <a:r>
                        <a:rPr lang="en-US" sz="1200" i="0" dirty="0">
                          <a:solidFill>
                            <a:srgbClr val="002060"/>
                          </a:solidFill>
                        </a:rPr>
                        <a:t>January 20, 2021</a:t>
                      </a:r>
                    </a:p>
                    <a:p>
                      <a:endParaRPr lang="en-US" sz="1200" i="0" dirty="0">
                        <a:solidFill>
                          <a:srgbClr val="002060"/>
                        </a:solidFill>
                      </a:endParaRPr>
                    </a:p>
                    <a:p>
                      <a:endParaRPr lang="en-US" sz="1200" i="0" dirty="0">
                        <a:solidFill>
                          <a:srgbClr val="002060"/>
                        </a:solidFill>
                      </a:endParaRPr>
                    </a:p>
                    <a:p>
                      <a:r>
                        <a:rPr lang="en-US" sz="1200" i="0" dirty="0">
                          <a:solidFill>
                            <a:srgbClr val="002060"/>
                          </a:solidFill>
                        </a:rPr>
                        <a:t>Technical team is working on a temporary</a:t>
                      </a:r>
                      <a:r>
                        <a:rPr lang="en-US" sz="1200" i="0" baseline="0" dirty="0">
                          <a:solidFill>
                            <a:srgbClr val="002060"/>
                          </a:solidFill>
                        </a:rPr>
                        <a:t> interface that would allow for the quick admit, enrollment and payment information to process via file upload.  </a:t>
                      </a:r>
                      <a:endParaRPr lang="en-US" sz="1200" i="0" dirty="0">
                        <a:solidFill>
                          <a:srgbClr val="002060"/>
                        </a:solidFill>
                      </a:endParaRPr>
                    </a:p>
                  </a:txBody>
                  <a:tcPr/>
                </a:tc>
                <a:extLst>
                  <a:ext uri="{0D108BD9-81ED-4DB2-BD59-A6C34878D82A}">
                    <a16:rowId xmlns:a16="http://schemas.microsoft.com/office/drawing/2014/main" val="1656848251"/>
                  </a:ext>
                </a:extLst>
              </a:tr>
              <a:tr h="472460">
                <a:tc>
                  <a:txBody>
                    <a:bodyPr/>
                    <a:lstStyle/>
                    <a:p>
                      <a:r>
                        <a:rPr lang="en-US" sz="1200" dirty="0">
                          <a:solidFill>
                            <a:schemeClr val="bg1"/>
                          </a:solidFill>
                          <a:latin typeface="+mj-lt"/>
                        </a:rPr>
                        <a:t>Running Start Data </a:t>
                      </a:r>
                    </a:p>
                  </a:txBody>
                  <a:tcPr>
                    <a:solidFill>
                      <a:schemeClr val="accent6"/>
                    </a:solidFill>
                  </a:tcPr>
                </a:tc>
                <a:tc>
                  <a:txBody>
                    <a:bodyPr/>
                    <a:lstStyle/>
                    <a:p>
                      <a:r>
                        <a:rPr lang="en-US" sz="1200" dirty="0">
                          <a:solidFill>
                            <a:srgbClr val="002060"/>
                          </a:solidFill>
                        </a:rPr>
                        <a:t>ctcLink resource</a:t>
                      </a:r>
                      <a:r>
                        <a:rPr lang="en-US" sz="1200" baseline="0" dirty="0">
                          <a:solidFill>
                            <a:srgbClr val="002060"/>
                          </a:solidFill>
                        </a:rPr>
                        <a:t> needs to be identified on who will manage the Running Start data (via SQL scripts) at go-live conversion.  </a:t>
                      </a:r>
                      <a:endParaRPr lang="en-US" sz="1200" dirty="0">
                        <a:solidFill>
                          <a:srgbClr val="002060"/>
                        </a:solidFill>
                      </a:endParaRPr>
                    </a:p>
                  </a:txBody>
                  <a:tcPr/>
                </a:tc>
                <a:tc>
                  <a:txBody>
                    <a:bodyPr/>
                    <a:lstStyle/>
                    <a:p>
                      <a:r>
                        <a:rPr lang="en-US" sz="1200" dirty="0">
                          <a:solidFill>
                            <a:srgbClr val="002060"/>
                          </a:solidFill>
                        </a:rPr>
                        <a:t>Needs to be resolved by February 1, 2021.</a:t>
                      </a:r>
                    </a:p>
                  </a:txBody>
                  <a:tcPr/>
                </a:tc>
                <a:extLst>
                  <a:ext uri="{0D108BD9-81ED-4DB2-BD59-A6C34878D82A}">
                    <a16:rowId xmlns:a16="http://schemas.microsoft.com/office/drawing/2014/main" val="2847329070"/>
                  </a:ext>
                </a:extLst>
              </a:tr>
            </a:tbl>
          </a:graphicData>
        </a:graphic>
      </p:graphicFrame>
      <p:sp>
        <p:nvSpPr>
          <p:cNvPr id="4" name="Slide Number Placeholder 3"/>
          <p:cNvSpPr>
            <a:spLocks noGrp="1"/>
          </p:cNvSpPr>
          <p:nvPr>
            <p:ph type="sldNum" sz="quarter" idx="12"/>
          </p:nvPr>
        </p:nvSpPr>
        <p:spPr>
          <a:xfrm>
            <a:off x="8406245" y="6585292"/>
            <a:ext cx="467590" cy="237549"/>
          </a:xfrm>
        </p:spPr>
        <p:txBody>
          <a:bodyPr/>
          <a:lstStyle/>
          <a:p>
            <a:pPr>
              <a:defRPr/>
            </a:pPr>
            <a:fld id="{A0548EF2-EA9B-4634-B53D-DC4EC5D1B8C0}" type="slidenum">
              <a:rPr lang="en-US" altLang="en-US" smtClean="0"/>
              <a:pPr>
                <a:defRPr/>
              </a:pPr>
              <a:t>21</a:t>
            </a:fld>
            <a:endParaRPr lang="en-US" altLang="en-US" dirty="0"/>
          </a:p>
        </p:txBody>
      </p:sp>
    </p:spTree>
    <p:extLst>
      <p:ext uri="{BB962C8B-B14F-4D97-AF65-F5344CB8AC3E}">
        <p14:creationId xmlns:p14="http://schemas.microsoft.com/office/powerpoint/2010/main" val="4043556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999" y="346836"/>
            <a:ext cx="7996876" cy="915035"/>
          </a:xfrm>
        </p:spPr>
        <p:txBody>
          <a:bodyPr lIns="91440" tIns="45720" rIns="91440" bIns="45720" anchor="t"/>
          <a:lstStyle/>
          <a:p>
            <a:pPr algn="ctr"/>
            <a:r>
              <a:rPr lang="en-US" sz="2800" dirty="0"/>
              <a:t>SBCTC Agency: Support Organization Team DG4-A Go-Live Readiness Criteria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3953451"/>
              </p:ext>
            </p:extLst>
          </p:nvPr>
        </p:nvGraphicFramePr>
        <p:xfrm>
          <a:off x="1337579" y="1624404"/>
          <a:ext cx="6558533" cy="4155911"/>
        </p:xfrm>
        <a:graphic>
          <a:graphicData uri="http://schemas.openxmlformats.org/drawingml/2006/table">
            <a:tbl>
              <a:tblPr firstRow="1">
                <a:tableStyleId>{93296810-A885-4BE3-A3E7-6D5BEEA58F35}</a:tableStyleId>
              </a:tblPr>
              <a:tblGrid>
                <a:gridCol w="6558533">
                  <a:extLst>
                    <a:ext uri="{9D8B030D-6E8A-4147-A177-3AD203B41FA5}">
                      <a16:colId xmlns:a16="http://schemas.microsoft.com/office/drawing/2014/main" val="1719524338"/>
                    </a:ext>
                  </a:extLst>
                </a:gridCol>
              </a:tblGrid>
              <a:tr h="540080">
                <a:tc>
                  <a:txBody>
                    <a:bodyPr/>
                    <a:lstStyle/>
                    <a:p>
                      <a:pPr marL="0" indent="0" rtl="0" fontAlgn="b"/>
                      <a:r>
                        <a:rPr lang="en-US" sz="2400" b="0" dirty="0">
                          <a:effectLst/>
                          <a:latin typeface="+mj-lt"/>
                        </a:rPr>
                        <a:t>DG4-A Readiness Assessment </a:t>
                      </a:r>
                    </a:p>
                  </a:txBody>
                  <a:tcPr marR="22860" marT="15240" marB="15240" anchor="ctr"/>
                </a:tc>
                <a:extLst>
                  <a:ext uri="{0D108BD9-81ED-4DB2-BD59-A6C34878D82A}">
                    <a16:rowId xmlns:a16="http://schemas.microsoft.com/office/drawing/2014/main" val="4054134709"/>
                  </a:ext>
                </a:extLst>
              </a:tr>
              <a:tr h="555177">
                <a:tc>
                  <a:txBody>
                    <a:bodyPr/>
                    <a:lstStyle/>
                    <a:p>
                      <a:pPr marL="0" indent="0" algn="l" rtl="0" fontAlgn="ctr"/>
                      <a:r>
                        <a:rPr lang="en-US" sz="2000" dirty="0">
                          <a:effectLst/>
                        </a:rPr>
                        <a:t>Functional resources to support DG4-A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573791922"/>
                  </a:ext>
                </a:extLst>
              </a:tr>
              <a:tr h="510109">
                <a:tc>
                  <a:txBody>
                    <a:bodyPr/>
                    <a:lstStyle/>
                    <a:p>
                      <a:pPr marL="0" indent="0" algn="l" rtl="0" fontAlgn="ctr"/>
                      <a:r>
                        <a:rPr lang="en-US" sz="2000" dirty="0">
                          <a:effectLst/>
                        </a:rPr>
                        <a:t>Technical resources to support </a:t>
                      </a:r>
                      <a:r>
                        <a:rPr lang="en-US" sz="2000" kern="1200" dirty="0">
                          <a:effectLst/>
                        </a:rPr>
                        <a:t>DG4-A</a:t>
                      </a:r>
                      <a:r>
                        <a:rPr lang="en-US" sz="2000" dirty="0">
                          <a:effectLst/>
                        </a:rPr>
                        <a:t>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4112853875"/>
                  </a:ext>
                </a:extLst>
              </a:tr>
              <a:tr h="510109">
                <a:tc>
                  <a:txBody>
                    <a:bodyPr/>
                    <a:lstStyle/>
                    <a:p>
                      <a:pPr marL="0" indent="0" algn="l" rtl="0" fontAlgn="ctr"/>
                      <a:r>
                        <a:rPr lang="en-US" sz="2000" dirty="0">
                          <a:effectLst/>
                        </a:rPr>
                        <a:t>Resources to support security</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322822287"/>
                  </a:ext>
                </a:extLst>
              </a:tr>
              <a:tr h="510109">
                <a:tc>
                  <a:txBody>
                    <a:bodyPr/>
                    <a:lstStyle/>
                    <a:p>
                      <a:pPr marL="0" indent="0" algn="l" rtl="0" fontAlgn="ctr"/>
                      <a:r>
                        <a:rPr lang="en-US" sz="2000" dirty="0">
                          <a:effectLst/>
                        </a:rPr>
                        <a:t>Local Configuration Guides available</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277471429"/>
                  </a:ext>
                </a:extLst>
              </a:tr>
              <a:tr h="510109">
                <a:tc>
                  <a:txBody>
                    <a:bodyPr/>
                    <a:lstStyle/>
                    <a:p>
                      <a:pPr marL="0" indent="0" algn="l" rtl="0" fontAlgn="ctr"/>
                      <a:r>
                        <a:rPr lang="en-US" sz="2000" dirty="0">
                          <a:effectLst/>
                        </a:rPr>
                        <a:t>dataLink set up and ready for </a:t>
                      </a:r>
                      <a:r>
                        <a:rPr lang="en-US" sz="2000" kern="1200" dirty="0">
                          <a:effectLst/>
                        </a:rPr>
                        <a:t>DG4-A</a:t>
                      </a:r>
                      <a:r>
                        <a:rPr lang="en-US" sz="2000" dirty="0">
                          <a:effectLst/>
                        </a:rPr>
                        <a:t>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1146931779"/>
                  </a:ext>
                </a:extLst>
              </a:tr>
              <a:tr h="510109">
                <a:tc>
                  <a:txBody>
                    <a:bodyPr/>
                    <a:lstStyle/>
                    <a:p>
                      <a:pPr marL="0" indent="0" algn="l" rtl="0" fontAlgn="ctr"/>
                      <a:r>
                        <a:rPr lang="en-US" sz="2000" dirty="0">
                          <a:effectLst/>
                        </a:rPr>
                        <a:t>Mobile set up and ready for DG4-A colleges</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3480800126"/>
                  </a:ext>
                </a:extLst>
              </a:tr>
              <a:tr h="510109">
                <a:tc>
                  <a:txBody>
                    <a:bodyPr/>
                    <a:lstStyle/>
                    <a:p>
                      <a:pPr marL="0" indent="0" algn="l" rtl="0" fontAlgn="ctr"/>
                      <a:r>
                        <a:rPr lang="en-US" sz="2000" dirty="0">
                          <a:effectLst/>
                        </a:rPr>
                        <a:t>Participation in transition (cutover, go-live post support)</a:t>
                      </a:r>
                      <a:endParaRPr lang="en-US" sz="2000" b="0" dirty="0">
                        <a:solidFill>
                          <a:srgbClr val="17304C"/>
                        </a:solidFill>
                        <a:effectLst/>
                        <a:latin typeface="+mj-lt"/>
                      </a:endParaRPr>
                    </a:p>
                  </a:txBody>
                  <a:tcPr marR="22860" marT="15240" marB="15240" anchor="ctr"/>
                </a:tc>
                <a:extLst>
                  <a:ext uri="{0D108BD9-81ED-4DB2-BD59-A6C34878D82A}">
                    <a16:rowId xmlns:a16="http://schemas.microsoft.com/office/drawing/2014/main" val="3574805109"/>
                  </a:ext>
                </a:extLst>
              </a:tr>
            </a:tbl>
          </a:graphicData>
        </a:graphic>
      </p:graphicFrame>
      <p:sp>
        <p:nvSpPr>
          <p:cNvPr id="4" name="Slide Number Placeholder 3">
            <a:extLst>
              <a:ext uri="{FF2B5EF4-FFF2-40B4-BE49-F238E27FC236}">
                <a16:creationId xmlns:a16="http://schemas.microsoft.com/office/drawing/2014/main" id="{8A0993A2-091A-48D9-8288-75FE136DB68B}"/>
              </a:ext>
            </a:extLst>
          </p:cNvPr>
          <p:cNvSpPr>
            <a:spLocks noGrp="1"/>
          </p:cNvSpPr>
          <p:nvPr>
            <p:ph type="sldNum" sz="quarter" idx="12"/>
          </p:nvPr>
        </p:nvSpPr>
        <p:spPr/>
        <p:txBody>
          <a:bodyPr/>
          <a:lstStyle/>
          <a:p>
            <a:pPr>
              <a:defRPr/>
            </a:pPr>
            <a:fld id="{A0548EF2-EA9B-4634-B53D-DC4EC5D1B8C0}" type="slidenum">
              <a:rPr lang="en-US" altLang="en-US" smtClean="0"/>
              <a:pPr>
                <a:defRPr/>
              </a:pPr>
              <a:t>22</a:t>
            </a:fld>
            <a:endParaRPr lang="en-US" altLang="en-US" dirty="0"/>
          </a:p>
        </p:txBody>
      </p:sp>
    </p:spTree>
    <p:extLst>
      <p:ext uri="{BB962C8B-B14F-4D97-AF65-F5344CB8AC3E}">
        <p14:creationId xmlns:p14="http://schemas.microsoft.com/office/powerpoint/2010/main" val="3152942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Sbctc support organization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23</a:t>
            </a:fld>
            <a:endParaRPr lang="en-US" altLang="en-US" dirty="0"/>
          </a:p>
        </p:txBody>
      </p:sp>
      <p:pic>
        <p:nvPicPr>
          <p:cNvPr id="6" name="Picture 5"/>
          <p:cNvPicPr>
            <a:picLocks noChangeAspect="1"/>
          </p:cNvPicPr>
          <p:nvPr/>
        </p:nvPicPr>
        <p:blipFill>
          <a:blip r:embed="rId3"/>
          <a:stretch>
            <a:fillRect/>
          </a:stretch>
        </p:blipFill>
        <p:spPr>
          <a:xfrm>
            <a:off x="1819563" y="1192790"/>
            <a:ext cx="5680364" cy="5595937"/>
          </a:xfrm>
          <a:prstGeom prst="rect">
            <a:avLst/>
          </a:prstGeom>
        </p:spPr>
      </p:pic>
    </p:spTree>
    <p:extLst>
      <p:ext uri="{BB962C8B-B14F-4D97-AF65-F5344CB8AC3E}">
        <p14:creationId xmlns:p14="http://schemas.microsoft.com/office/powerpoint/2010/main" val="210075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860" y="1958609"/>
            <a:ext cx="8336975" cy="797070"/>
          </a:xfrm>
        </p:spPr>
        <p:txBody>
          <a:bodyPr/>
          <a:lstStyle/>
          <a:p>
            <a:pPr algn="ctr"/>
            <a:r>
              <a:rPr lang="en-US" dirty="0"/>
              <a:t>Moran technology perspective </a:t>
            </a:r>
          </a:p>
        </p:txBody>
      </p:sp>
      <p:sp>
        <p:nvSpPr>
          <p:cNvPr id="3" name="Content Placeholder 2"/>
          <p:cNvSpPr>
            <a:spLocks noGrp="1"/>
          </p:cNvSpPr>
          <p:nvPr>
            <p:ph idx="1"/>
          </p:nvPr>
        </p:nvSpPr>
        <p:spPr>
          <a:xfrm>
            <a:off x="1058779" y="2860054"/>
            <a:ext cx="7815056" cy="3757046"/>
          </a:xfrm>
        </p:spPr>
        <p:txBody>
          <a:bodyPr/>
          <a:lstStyle/>
          <a:p>
            <a:r>
              <a:rPr lang="en-US" dirty="0"/>
              <a:t>Paul Giebel, Quality Assurance (Moran Technology Consulting)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24</a:t>
            </a:fld>
            <a:endParaRPr lang="en-US" altLang="en-US" dirty="0"/>
          </a:p>
        </p:txBody>
      </p:sp>
    </p:spTree>
    <p:extLst>
      <p:ext uri="{BB962C8B-B14F-4D97-AF65-F5344CB8AC3E}">
        <p14:creationId xmlns:p14="http://schemas.microsoft.com/office/powerpoint/2010/main" val="279842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4F14-1BFB-48CB-A4A5-661A1517AFC2}"/>
              </a:ext>
            </a:extLst>
          </p:cNvPr>
          <p:cNvSpPr>
            <a:spLocks noGrp="1"/>
          </p:cNvSpPr>
          <p:nvPr>
            <p:ph type="title"/>
          </p:nvPr>
        </p:nvSpPr>
        <p:spPr>
          <a:xfrm>
            <a:off x="740229" y="1875034"/>
            <a:ext cx="8262257" cy="1079922"/>
          </a:xfrm>
        </p:spPr>
        <p:txBody>
          <a:bodyPr/>
          <a:lstStyle/>
          <a:p>
            <a:pPr algn="ctr"/>
            <a:r>
              <a:rPr lang="en-US" sz="3200" dirty="0"/>
              <a:t>Steering Committee Motion</a:t>
            </a:r>
            <a:br>
              <a:rPr lang="en-US" sz="3200" dirty="0"/>
            </a:br>
            <a:r>
              <a:rPr lang="en-US" sz="3200" dirty="0"/>
              <a:t>&amp; Recommendation</a:t>
            </a:r>
            <a:r>
              <a:rPr lang="en-US" b="1" dirty="0"/>
              <a:t/>
            </a:r>
            <a:br>
              <a:rPr lang="en-US" b="1" dirty="0"/>
            </a:br>
            <a:r>
              <a:rPr lang="en-US" b="1" dirty="0"/>
              <a:t/>
            </a:r>
            <a:br>
              <a:rPr lang="en-US" b="1" dirty="0"/>
            </a:br>
            <a:r>
              <a:rPr lang="en-US" sz="1100" i="1" dirty="0"/>
              <a:t>draft  MOTION</a:t>
            </a:r>
            <a:r>
              <a:rPr lang="en-US" sz="1100" b="1" dirty="0"/>
              <a:t/>
            </a:r>
            <a:br>
              <a:rPr lang="en-US" sz="1100" b="1" dirty="0"/>
            </a:br>
            <a:r>
              <a:rPr lang="en-US" sz="1800" i="1" dirty="0"/>
              <a:t/>
            </a:r>
            <a:br>
              <a:rPr lang="en-US" sz="1800" i="1" dirty="0"/>
            </a:br>
            <a:r>
              <a:rPr lang="en-US" sz="1800" i="1" dirty="0"/>
              <a:t/>
            </a:r>
            <a:br>
              <a:rPr lang="en-US" sz="1800" i="1" dirty="0"/>
            </a:br>
            <a:endParaRPr lang="en-US" sz="1800" i="1" dirty="0"/>
          </a:p>
        </p:txBody>
      </p:sp>
      <p:sp>
        <p:nvSpPr>
          <p:cNvPr id="3" name="Text Placeholder 2"/>
          <p:cNvSpPr>
            <a:spLocks noGrp="1"/>
          </p:cNvSpPr>
          <p:nvPr>
            <p:ph idx="1"/>
          </p:nvPr>
        </p:nvSpPr>
        <p:spPr>
          <a:xfrm>
            <a:off x="740229" y="3508005"/>
            <a:ext cx="8029287" cy="2722902"/>
          </a:xfrm>
        </p:spPr>
        <p:txBody>
          <a:bodyPr/>
          <a:lstStyle/>
          <a:p>
            <a:pPr marL="0" indent="0">
              <a:buNone/>
            </a:pPr>
            <a:r>
              <a:rPr lang="en-US" dirty="0"/>
              <a:t>Approve DG4-A colleges </a:t>
            </a:r>
            <a:r>
              <a:rPr lang="en-US" dirty="0">
                <a:sym typeface="Symbol" panose="05050102010706020507" pitchFamily="18" charset="2"/>
              </a:rPr>
              <a:t> </a:t>
            </a:r>
            <a:r>
              <a:rPr lang="en-US" dirty="0"/>
              <a:t>Centralia College, Edmonds College, Highline College, Wenatchee Valley College</a:t>
            </a:r>
            <a:r>
              <a:rPr lang="en-US" dirty="0">
                <a:sym typeface="Symbol" panose="05050102010706020507" pitchFamily="18" charset="2"/>
              </a:rPr>
              <a:t> </a:t>
            </a:r>
            <a:r>
              <a:rPr lang="en-US" dirty="0"/>
              <a:t> for February 8, 2021 Go-Live</a:t>
            </a:r>
          </a:p>
        </p:txBody>
      </p:sp>
      <p:sp>
        <p:nvSpPr>
          <p:cNvPr id="4" name="Slide Number Placeholder 3">
            <a:extLst>
              <a:ext uri="{FF2B5EF4-FFF2-40B4-BE49-F238E27FC236}">
                <a16:creationId xmlns:a16="http://schemas.microsoft.com/office/drawing/2014/main" id="{EA8C99FB-35F7-412B-A86C-198D8324A6B6}"/>
              </a:ext>
            </a:extLst>
          </p:cNvPr>
          <p:cNvSpPr>
            <a:spLocks noGrp="1"/>
          </p:cNvSpPr>
          <p:nvPr>
            <p:ph type="sldNum" sz="quarter" idx="12"/>
          </p:nvPr>
        </p:nvSpPr>
        <p:spPr/>
        <p:txBody>
          <a:bodyPr/>
          <a:lstStyle/>
          <a:p>
            <a:pPr>
              <a:defRPr/>
            </a:pPr>
            <a:fld id="{A0548EF2-EA9B-4634-B53D-DC4EC5D1B8C0}" type="slidenum">
              <a:rPr lang="en-US" altLang="en-US" smtClean="0"/>
              <a:pPr>
                <a:defRPr/>
              </a:pPr>
              <a:t>25</a:t>
            </a:fld>
            <a:endParaRPr lang="en-US" altLang="en-US" dirty="0"/>
          </a:p>
        </p:txBody>
      </p:sp>
    </p:spTree>
    <p:extLst>
      <p:ext uri="{BB962C8B-B14F-4D97-AF65-F5344CB8AC3E}">
        <p14:creationId xmlns:p14="http://schemas.microsoft.com/office/powerpoint/2010/main" val="32642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6882ED-D3B0-42F2-8E6D-21408AEAC94F}"/>
              </a:ext>
            </a:extLst>
          </p:cNvPr>
          <p:cNvSpPr>
            <a:spLocks noGrp="1"/>
          </p:cNvSpPr>
          <p:nvPr>
            <p:ph type="title"/>
          </p:nvPr>
        </p:nvSpPr>
        <p:spPr>
          <a:xfrm>
            <a:off x="346164" y="260348"/>
            <a:ext cx="8624460" cy="577687"/>
          </a:xfrm>
        </p:spPr>
        <p:txBody>
          <a:bodyPr/>
          <a:lstStyle/>
          <a:p>
            <a:pPr algn="ctr"/>
            <a:r>
              <a:rPr lang="en-US" sz="3200" dirty="0"/>
              <a:t>DG4 readiness TIMELINE</a:t>
            </a:r>
          </a:p>
        </p:txBody>
      </p:sp>
      <p:sp>
        <p:nvSpPr>
          <p:cNvPr id="51" name="Content Placeholder 50">
            <a:extLst>
              <a:ext uri="{FF2B5EF4-FFF2-40B4-BE49-F238E27FC236}">
                <a16:creationId xmlns:a16="http://schemas.microsoft.com/office/drawing/2014/main" id="{B6950D30-4C49-47A4-97D6-DD22142E7596}"/>
              </a:ext>
            </a:extLst>
          </p:cNvPr>
          <p:cNvSpPr>
            <a:spLocks noGrp="1"/>
          </p:cNvSpPr>
          <p:nvPr>
            <p:ph idx="1"/>
          </p:nvPr>
        </p:nvSpPr>
        <p:spPr>
          <a:xfrm>
            <a:off x="281070" y="4254235"/>
            <a:ext cx="8669088" cy="2429623"/>
          </a:xfrm>
        </p:spPr>
        <p:txBody>
          <a:bodyPr/>
          <a:lstStyle/>
          <a:p>
            <a:pPr marL="0" indent="0">
              <a:buNone/>
            </a:pPr>
            <a:r>
              <a:rPr lang="en-US" sz="2400" dirty="0">
                <a:latin typeface="+mj-lt"/>
              </a:rPr>
              <a:t>KEY ELEMENTS OF QUALITY </a:t>
            </a:r>
            <a:r>
              <a:rPr lang="en-US" sz="2400" dirty="0">
                <a:latin typeface="+mj-lt"/>
                <a:hlinkClick r:id="rId2"/>
              </a:rPr>
              <a:t>COLLEGE READINESS ASSESSMENT </a:t>
            </a:r>
            <a:endParaRPr lang="en-US" sz="2400" dirty="0">
              <a:latin typeface="+mj-lt"/>
            </a:endParaRPr>
          </a:p>
          <a:p>
            <a:pPr>
              <a:spcBef>
                <a:spcPts val="0"/>
              </a:spcBef>
              <a:spcAft>
                <a:spcPts val="200"/>
              </a:spcAft>
            </a:pPr>
            <a:r>
              <a:rPr lang="en-US" sz="2000" b="1" dirty="0"/>
              <a:t>Accuracy: </a:t>
            </a:r>
            <a:r>
              <a:rPr lang="en-US" sz="2000" dirty="0"/>
              <a:t>true measurement of go-live readiness </a:t>
            </a:r>
          </a:p>
          <a:p>
            <a:pPr>
              <a:spcBef>
                <a:spcPts val="0"/>
              </a:spcBef>
              <a:spcAft>
                <a:spcPts val="200"/>
              </a:spcAft>
            </a:pPr>
            <a:r>
              <a:rPr lang="en-US" sz="2000" b="1" dirty="0"/>
              <a:t>Consistency: </a:t>
            </a:r>
            <a:r>
              <a:rPr lang="en-US" sz="2000" dirty="0"/>
              <a:t>one tracking tool    </a:t>
            </a:r>
          </a:p>
          <a:p>
            <a:pPr>
              <a:spcBef>
                <a:spcPts val="0"/>
              </a:spcBef>
              <a:spcAft>
                <a:spcPts val="200"/>
              </a:spcAft>
            </a:pPr>
            <a:r>
              <a:rPr lang="en-US" sz="2000" b="1" dirty="0"/>
              <a:t>Identification of Gaps </a:t>
            </a:r>
            <a:r>
              <a:rPr lang="en-US" sz="2000" dirty="0"/>
              <a:t>(for college-specific items)  </a:t>
            </a:r>
          </a:p>
          <a:p>
            <a:pPr>
              <a:spcBef>
                <a:spcPts val="0"/>
              </a:spcBef>
              <a:spcAft>
                <a:spcPts val="200"/>
              </a:spcAft>
            </a:pPr>
            <a:r>
              <a:rPr lang="en-US" sz="2000" b="1" dirty="0"/>
              <a:t>Establishment of Mitigation Plans </a:t>
            </a:r>
            <a:endParaRPr lang="en-US" sz="2000" dirty="0"/>
          </a:p>
          <a:p>
            <a:pPr>
              <a:spcBef>
                <a:spcPts val="0"/>
              </a:spcBef>
              <a:spcAft>
                <a:spcPts val="200"/>
              </a:spcAft>
            </a:pPr>
            <a:r>
              <a:rPr lang="en-US" sz="2000" b="1" dirty="0"/>
              <a:t>Collaborative Process</a:t>
            </a:r>
            <a:r>
              <a:rPr lang="en-US" sz="2000" dirty="0"/>
              <a:t>: Involvement/Assessment by College PMs, ctcLink &amp; SBCTC Support/Organization Teams</a:t>
            </a:r>
          </a:p>
          <a:p>
            <a:pPr>
              <a:spcBef>
                <a:spcPts val="0"/>
              </a:spcBef>
              <a:spcAft>
                <a:spcPts val="200"/>
              </a:spcAft>
            </a:pPr>
            <a:r>
              <a:rPr lang="en-US" sz="2000" b="1" dirty="0"/>
              <a:t>Transparency: </a:t>
            </a:r>
            <a:r>
              <a:rPr lang="en-US" sz="2000" dirty="0"/>
              <a:t>Report Readiness to all levels of ctcLink Governance</a:t>
            </a:r>
            <a:endParaRPr lang="en-US" sz="2000" b="1" dirty="0"/>
          </a:p>
          <a:p>
            <a:pPr marL="0" indent="0">
              <a:buNone/>
            </a:pPr>
            <a:endParaRPr lang="en-US" dirty="0"/>
          </a:p>
        </p:txBody>
      </p:sp>
      <p:sp>
        <p:nvSpPr>
          <p:cNvPr id="4" name="Chevron 3">
            <a:extLst>
              <a:ext uri="{C183D7F6-B498-43B3-948B-1728B52AA6E4}">
                <adec:decorative xmlns:adec="http://schemas.microsoft.com/office/drawing/2017/decorative" xmlns="" val="1"/>
              </a:ext>
            </a:extLst>
          </p:cNvPr>
          <p:cNvSpPr/>
          <p:nvPr/>
        </p:nvSpPr>
        <p:spPr>
          <a:xfrm>
            <a:off x="1071052" y="964008"/>
            <a:ext cx="1581150" cy="67562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5" name="TextBox 4"/>
          <p:cNvSpPr txBox="1"/>
          <p:nvPr/>
        </p:nvSpPr>
        <p:spPr>
          <a:xfrm>
            <a:off x="1307591" y="976576"/>
            <a:ext cx="12573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a:ea typeface="+mn-ea"/>
                <a:cs typeface="+mn-cs"/>
              </a:rPr>
              <a:t/>
            </a:r>
            <a:br>
              <a:rPr kumimoji="0" lang="en-US" sz="1200" b="0" i="0" u="none" strike="noStrike" kern="1200" cap="none" spc="0" normalizeH="0" baseline="0" noProof="0" dirty="0">
                <a:ln>
                  <a:noFill/>
                </a:ln>
                <a:solidFill>
                  <a:prstClr val="black"/>
                </a:solidFill>
                <a:effectLst/>
                <a:uLnTx/>
                <a:uFillTx/>
                <a:latin typeface="Franklin Gothic Medium"/>
                <a:ea typeface="+mn-ea"/>
                <a:cs typeface="+mn-cs"/>
              </a:rPr>
            </a:br>
            <a:r>
              <a:rPr lang="en-US" sz="1200" dirty="0">
                <a:solidFill>
                  <a:prstClr val="black"/>
                </a:solidFill>
                <a:latin typeface="Franklin Gothic Medium"/>
              </a:rPr>
              <a:t>Oct.–Nov. 2020</a:t>
            </a:r>
            <a:endParaRPr kumimoji="0" lang="en-US"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6" name="Chevron 5">
            <a:extLst>
              <a:ext uri="{C183D7F6-B498-43B3-948B-1728B52AA6E4}">
                <adec:decorative xmlns:adec="http://schemas.microsoft.com/office/drawing/2017/decorative" xmlns="" val="1"/>
              </a:ext>
            </a:extLst>
          </p:cNvPr>
          <p:cNvSpPr/>
          <p:nvPr/>
        </p:nvSpPr>
        <p:spPr>
          <a:xfrm>
            <a:off x="2450866" y="964008"/>
            <a:ext cx="1581150" cy="67562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7" name="Chevron 6">
            <a:extLst>
              <a:ext uri="{C183D7F6-B498-43B3-948B-1728B52AA6E4}">
                <adec:decorative xmlns:adec="http://schemas.microsoft.com/office/drawing/2017/decorative" xmlns="" val="1"/>
              </a:ext>
            </a:extLst>
          </p:cNvPr>
          <p:cNvSpPr/>
          <p:nvPr/>
        </p:nvSpPr>
        <p:spPr>
          <a:xfrm>
            <a:off x="3792267" y="967840"/>
            <a:ext cx="1574503" cy="67562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9" name="Chevron 8">
            <a:extLst>
              <a:ext uri="{C183D7F6-B498-43B3-948B-1728B52AA6E4}">
                <adec:decorative xmlns:adec="http://schemas.microsoft.com/office/drawing/2017/decorative" xmlns="" val="1"/>
              </a:ext>
            </a:extLst>
          </p:cNvPr>
          <p:cNvSpPr/>
          <p:nvPr/>
        </p:nvSpPr>
        <p:spPr>
          <a:xfrm>
            <a:off x="5134462" y="983533"/>
            <a:ext cx="1772530" cy="675620"/>
          </a:xfrm>
          <a:prstGeom prst="chevron">
            <a:avLst/>
          </a:prstGeom>
          <a:solidFill>
            <a:schemeClr val="accent2"/>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Franklin Gothic Book"/>
              </a:rPr>
              <a:t>Jan. </a:t>
            </a:r>
            <a:r>
              <a:rPr lang="en-US" sz="1200" b="1" dirty="0">
                <a:solidFill>
                  <a:prstClr val="black"/>
                </a:solidFill>
                <a:latin typeface="Franklin Gothic Book"/>
              </a:rPr>
              <a:t>12, 2021 (Group A)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Franklin Gothic Book"/>
              </a:rPr>
              <a:t>Jan. 26, 2021 (Group B)</a:t>
            </a:r>
            <a:endParaRPr kumimoji="0" lang="en-US" sz="1200" b="1" i="0" u="none" strike="noStrike" kern="1200" cap="none" spc="0" normalizeH="0" baseline="0" noProof="0" dirty="0">
              <a:ln>
                <a:noFill/>
              </a:ln>
              <a:solidFill>
                <a:prstClr val="black"/>
              </a:solidFill>
              <a:effectLst/>
              <a:uLnTx/>
              <a:uFillTx/>
              <a:latin typeface="Franklin Gothic Book"/>
            </a:endParaRPr>
          </a:p>
        </p:txBody>
      </p:sp>
      <p:sp>
        <p:nvSpPr>
          <p:cNvPr id="10" name="TextBox 9"/>
          <p:cNvSpPr txBox="1"/>
          <p:nvPr/>
        </p:nvSpPr>
        <p:spPr>
          <a:xfrm>
            <a:off x="2608917" y="1177963"/>
            <a:ext cx="12948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Franklin Gothic Medium"/>
              </a:rPr>
              <a:t>Nov. 2020-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Franklin Gothic Medium"/>
              </a:rPr>
              <a:t>early Jan. 2021</a:t>
            </a:r>
            <a:endParaRPr kumimoji="0" lang="en-US"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11" name="TextBox 10"/>
          <p:cNvSpPr txBox="1"/>
          <p:nvPr/>
        </p:nvSpPr>
        <p:spPr>
          <a:xfrm>
            <a:off x="3991088" y="899266"/>
            <a:ext cx="12573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a:ea typeface="+mn-ea"/>
                <a:cs typeface="+mn-cs"/>
              </a:rPr>
              <a:t> </a:t>
            </a:r>
            <a:r>
              <a:rPr lang="en-US" sz="1200" noProof="0" dirty="0">
                <a:solidFill>
                  <a:prstClr val="black"/>
                </a:solidFill>
                <a:latin typeface="Franklin Gothic Medium"/>
              </a:rPr>
              <a:t>Jan. 7</a:t>
            </a:r>
            <a:r>
              <a:rPr lang="en-US" sz="1200" dirty="0">
                <a:solidFill>
                  <a:prstClr val="black"/>
                </a:solidFill>
                <a:latin typeface="Franklin Gothic Medium"/>
              </a:rPr>
              <a:t>, 2021 (Group 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Medium"/>
                <a:ea typeface="+mn-ea"/>
                <a:cs typeface="+mn-cs"/>
              </a:rPr>
              <a:t>Jan. 21, 2021 (Group B)</a:t>
            </a:r>
            <a:endParaRPr kumimoji="0" lang="en-US" sz="1200" b="0" i="0" u="none" strike="noStrike" kern="1200" cap="none" spc="0" normalizeH="0" baseline="0" noProof="0" dirty="0">
              <a:ln>
                <a:noFill/>
              </a:ln>
              <a:solidFill>
                <a:srgbClr val="000000"/>
              </a:solidFill>
              <a:effectLst/>
              <a:uLnTx/>
              <a:uFillTx/>
              <a:latin typeface="Franklin Gothic Medium"/>
              <a:ea typeface="+mn-ea"/>
              <a:cs typeface="+mn-cs"/>
            </a:endParaRPr>
          </a:p>
        </p:txBody>
      </p:sp>
      <p:sp>
        <p:nvSpPr>
          <p:cNvPr id="14" name="TextBox 13"/>
          <p:cNvSpPr txBox="1"/>
          <p:nvPr/>
        </p:nvSpPr>
        <p:spPr>
          <a:xfrm>
            <a:off x="1142954" y="2091049"/>
            <a:ext cx="1265651" cy="18158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rPr>
              <a:t>College readiness spreadsheet reviewed</a:t>
            </a:r>
            <a:r>
              <a:rPr kumimoji="0" lang="en-US" sz="1400" b="0" i="0" u="none" strike="noStrike" kern="1200" cap="none" spc="0" normalizeH="0" noProof="0" dirty="0">
                <a:ln>
                  <a:noFill/>
                </a:ln>
                <a:solidFill>
                  <a:srgbClr val="000000"/>
                </a:solidFill>
                <a:effectLst/>
                <a:uLnTx/>
                <a:uFillTx/>
                <a:latin typeface="Franklin Gothic Book"/>
                <a:ea typeface="+mn-ea"/>
                <a:cs typeface="Arial" panose="020B0604020202020204" pitchFamily="34" charset="0"/>
              </a:rPr>
              <a:t> and drafted </a:t>
            </a:r>
            <a:r>
              <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rPr>
              <a:t>by ctcLink PMO team and DG4</a:t>
            </a:r>
            <a:r>
              <a:rPr kumimoji="0" lang="en-US" sz="1400" b="0" i="0" u="none" strike="noStrike" kern="1200" cap="none" spc="0" normalizeH="0" noProof="0" dirty="0">
                <a:ln>
                  <a:noFill/>
                </a:ln>
                <a:solidFill>
                  <a:srgbClr val="000000"/>
                </a:solidFill>
                <a:effectLst/>
                <a:uLnTx/>
                <a:uFillTx/>
                <a:latin typeface="Franklin Gothic Book"/>
                <a:ea typeface="+mn-ea"/>
                <a:cs typeface="Arial" panose="020B0604020202020204" pitchFamily="34" charset="0"/>
              </a:rPr>
              <a:t> PMs</a:t>
            </a:r>
            <a:endPar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endParaRPr>
          </a:p>
        </p:txBody>
      </p:sp>
      <p:sp>
        <p:nvSpPr>
          <p:cNvPr id="15" name="TextBox 14"/>
          <p:cNvSpPr txBox="1"/>
          <p:nvPr/>
        </p:nvSpPr>
        <p:spPr>
          <a:xfrm>
            <a:off x="2427787" y="2132110"/>
            <a:ext cx="1771388"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noProof="0" dirty="0">
                <a:ln>
                  <a:noFill/>
                </a:ln>
                <a:solidFill>
                  <a:prstClr val="black"/>
                </a:solidFill>
                <a:effectLst/>
                <a:uLnTx/>
                <a:uFillTx/>
                <a:latin typeface="Franklin Gothic Book"/>
                <a:ea typeface="+mn-ea"/>
                <a:cs typeface="Arial" panose="020B0604020202020204" pitchFamily="34" charset="0"/>
              </a:rPr>
              <a:t>Meetings and discussion with DG4PMs</a:t>
            </a:r>
            <a:endPar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16" name="TextBox 15"/>
          <p:cNvSpPr txBox="1"/>
          <p:nvPr/>
        </p:nvSpPr>
        <p:spPr>
          <a:xfrm>
            <a:off x="4050794" y="2122751"/>
            <a:ext cx="1345639" cy="20313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Franklin Gothic Book"/>
                <a:cs typeface="Arial" panose="020B0604020202020204" pitchFamily="34" charset="0"/>
              </a:rPr>
              <a:t>Readiness documents due from DG4 colleges, ctcLink Project team and SBCTC Support/Org teams</a:t>
            </a:r>
            <a:endParaRPr kumimoji="0" lang="en-US" sz="1400" b="0" i="0" u="none" strike="noStrike" kern="1200" cap="none" spc="0" normalizeH="0" baseline="0" noProof="0" dirty="0">
              <a:ln>
                <a:noFill/>
              </a:ln>
              <a:solidFill>
                <a:srgbClr val="000000"/>
              </a:solidFill>
              <a:effectLst/>
              <a:uLnTx/>
              <a:uFillTx/>
              <a:latin typeface="Franklin Gothic Book"/>
              <a:ea typeface="+mn-ea"/>
              <a:cs typeface="Arial" panose="020B0604020202020204" pitchFamily="34" charset="0"/>
            </a:endParaRPr>
          </a:p>
        </p:txBody>
      </p:sp>
      <p:sp>
        <p:nvSpPr>
          <p:cNvPr id="18" name="TextBox 17"/>
          <p:cNvSpPr txBox="1"/>
          <p:nvPr/>
        </p:nvSpPr>
        <p:spPr>
          <a:xfrm>
            <a:off x="5352323" y="2107675"/>
            <a:ext cx="1312570" cy="116955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rPr>
              <a:t>ctcLink Steering Committee review, discussion</a:t>
            </a:r>
            <a:r>
              <a:rPr kumimoji="0" lang="en-US" sz="1400" b="0" i="0" u="none" strike="noStrike" kern="1200" cap="none" spc="0" normalizeH="0" noProof="0" dirty="0">
                <a:ln>
                  <a:noFill/>
                </a:ln>
                <a:solidFill>
                  <a:prstClr val="black"/>
                </a:solidFill>
                <a:effectLst/>
                <a:uLnTx/>
                <a:uFillTx/>
                <a:latin typeface="Franklin Gothic Book"/>
                <a:ea typeface="+mn-ea"/>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24" name="TextBox 23"/>
          <p:cNvSpPr txBox="1"/>
          <p:nvPr/>
        </p:nvSpPr>
        <p:spPr>
          <a:xfrm>
            <a:off x="6732939" y="2139902"/>
            <a:ext cx="126565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noProof="0" dirty="0">
                <a:solidFill>
                  <a:prstClr val="black"/>
                </a:solidFill>
                <a:latin typeface="Franklin Gothic Book"/>
                <a:cs typeface="Arial" panose="020B0604020202020204" pitchFamily="34" charset="0"/>
              </a:rPr>
              <a:t>DG4</a:t>
            </a:r>
            <a:br>
              <a:rPr lang="en-US" sz="1400" noProof="0" dirty="0">
                <a:solidFill>
                  <a:prstClr val="black"/>
                </a:solidFill>
                <a:latin typeface="Franklin Gothic Book"/>
                <a:cs typeface="Arial" panose="020B0604020202020204" pitchFamily="34" charset="0"/>
              </a:rPr>
            </a:br>
            <a:r>
              <a:rPr lang="en-US" sz="1400" noProof="0" dirty="0">
                <a:solidFill>
                  <a:prstClr val="black"/>
                </a:solidFill>
                <a:latin typeface="Franklin Gothic Book"/>
                <a:cs typeface="Arial" panose="020B0604020202020204" pitchFamily="34" charset="0"/>
              </a:rPr>
              <a:t>Go-Live Dates </a:t>
            </a:r>
            <a:endParaRPr kumimoji="0" lang="en-US" sz="1400" b="0" i="0" u="none" strike="noStrike" kern="1200" cap="none" spc="0" normalizeH="0" baseline="0" noProof="0" dirty="0">
              <a:ln>
                <a:noFill/>
              </a:ln>
              <a:solidFill>
                <a:prstClr val="black"/>
              </a:solidFill>
              <a:effectLst/>
              <a:uLnTx/>
              <a:uFillTx/>
              <a:latin typeface="Franklin Gothic Book"/>
              <a:ea typeface="+mn-ea"/>
              <a:cs typeface="Arial" panose="020B0604020202020204" pitchFamily="34" charset="0"/>
            </a:endParaRPr>
          </a:p>
        </p:txBody>
      </p:sp>
      <p:sp>
        <p:nvSpPr>
          <p:cNvPr id="32" name="Chevron 31">
            <a:extLst>
              <a:ext uri="{C183D7F6-B498-43B3-948B-1728B52AA6E4}">
                <adec:decorative xmlns:adec="http://schemas.microsoft.com/office/drawing/2017/decorative" xmlns="" val="1"/>
              </a:ext>
            </a:extLst>
          </p:cNvPr>
          <p:cNvSpPr/>
          <p:nvPr/>
        </p:nvSpPr>
        <p:spPr>
          <a:xfrm>
            <a:off x="6694784" y="991786"/>
            <a:ext cx="1581150" cy="675620"/>
          </a:xfrm>
          <a:prstGeom prst="chevron">
            <a:avLst/>
          </a:prstGeom>
          <a:solidFill>
            <a:srgbClr val="5CD48D"/>
          </a:solidFill>
          <a:ln w="9525">
            <a:solidFill>
              <a:srgbClr val="0A3B6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33" name="TextBox 32"/>
          <p:cNvSpPr txBox="1"/>
          <p:nvPr/>
        </p:nvSpPr>
        <p:spPr>
          <a:xfrm>
            <a:off x="6764360" y="914097"/>
            <a:ext cx="144199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Franklin Gothic Medium"/>
              </a:rPr>
              <a:t>Feb. 8 , 2021 (Group A)          Feb. 22, 2021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noProof="0" dirty="0">
                <a:solidFill>
                  <a:prstClr val="black"/>
                </a:solidFill>
                <a:latin typeface="Franklin Gothic Medium"/>
              </a:rPr>
              <a:t>(Group B)</a:t>
            </a:r>
            <a:endParaRPr kumimoji="0" lang="en-US" sz="1200" b="0" i="0" u="none" strike="noStrike" kern="1200" cap="none" spc="0" normalizeH="0" baseline="0" noProof="0" dirty="0">
              <a:ln>
                <a:noFill/>
              </a:ln>
              <a:solidFill>
                <a:prstClr val="black"/>
              </a:solidFill>
              <a:effectLst/>
              <a:uLnTx/>
              <a:uFillTx/>
              <a:latin typeface="Franklin Gothic Medium"/>
              <a:ea typeface="+mn-ea"/>
              <a:cs typeface="+mn-cs"/>
            </a:endParaRPr>
          </a:p>
        </p:txBody>
      </p:sp>
      <p:sp>
        <p:nvSpPr>
          <p:cNvPr id="35" name="Arrow: Up 34">
            <a:extLst>
              <a:ext uri="{FF2B5EF4-FFF2-40B4-BE49-F238E27FC236}">
                <a16:creationId xmlns:a16="http://schemas.microsoft.com/office/drawing/2014/main" id="{F781C05C-0D00-4699-868D-C6429DE0C713}"/>
              </a:ext>
              <a:ext uri="{C183D7F6-B498-43B3-948B-1728B52AA6E4}">
                <adec:decorative xmlns:adec="http://schemas.microsoft.com/office/drawing/2017/decorative" xmlns="" val="1"/>
              </a:ext>
            </a:extLst>
          </p:cNvPr>
          <p:cNvSpPr/>
          <p:nvPr/>
        </p:nvSpPr>
        <p:spPr>
          <a:xfrm flipV="1">
            <a:off x="1793273" y="1733072"/>
            <a:ext cx="67044"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cxnSp>
        <p:nvCxnSpPr>
          <p:cNvPr id="42" name="Straight Connector 41">
            <a:extLst>
              <a:ext uri="{FF2B5EF4-FFF2-40B4-BE49-F238E27FC236}">
                <a16:creationId xmlns:a16="http://schemas.microsoft.com/office/drawing/2014/main" id="{91357DA5-D634-4575-9A93-98B77535370C}"/>
              </a:ext>
              <a:ext uri="{C183D7F6-B498-43B3-948B-1728B52AA6E4}">
                <adec:decorative xmlns:adec="http://schemas.microsoft.com/office/drawing/2017/decorative" xmlns="" val="1"/>
              </a:ext>
            </a:extLst>
          </p:cNvPr>
          <p:cNvCxnSpPr>
            <a:cxnSpLocks/>
          </p:cNvCxnSpPr>
          <p:nvPr/>
        </p:nvCxnSpPr>
        <p:spPr>
          <a:xfrm>
            <a:off x="2380529" y="2140329"/>
            <a:ext cx="0" cy="1383339"/>
          </a:xfrm>
          <a:prstGeom prst="line">
            <a:avLst/>
          </a:prstGeom>
        </p:spPr>
        <p:style>
          <a:lnRef idx="1">
            <a:schemeClr val="accent6"/>
          </a:lnRef>
          <a:fillRef idx="0">
            <a:schemeClr val="accent6"/>
          </a:fillRef>
          <a:effectRef idx="0">
            <a:schemeClr val="accent6"/>
          </a:effectRef>
          <a:fontRef idx="minor">
            <a:schemeClr val="tx1"/>
          </a:fontRef>
        </p:style>
      </p:cxnSp>
      <p:cxnSp>
        <p:nvCxnSpPr>
          <p:cNvPr id="47" name="Straight Connector 46">
            <a:extLst>
              <a:ext uri="{FF2B5EF4-FFF2-40B4-BE49-F238E27FC236}">
                <a16:creationId xmlns:a16="http://schemas.microsoft.com/office/drawing/2014/main" id="{20D684C6-9438-48D0-91B9-E5890873CA16}"/>
              </a:ext>
              <a:ext uri="{C183D7F6-B498-43B3-948B-1728B52AA6E4}">
                <adec:decorative xmlns:adec="http://schemas.microsoft.com/office/drawing/2017/decorative" xmlns="" val="1"/>
              </a:ext>
            </a:extLst>
          </p:cNvPr>
          <p:cNvCxnSpPr>
            <a:cxnSpLocks/>
          </p:cNvCxnSpPr>
          <p:nvPr/>
        </p:nvCxnSpPr>
        <p:spPr>
          <a:xfrm>
            <a:off x="4098204" y="2140328"/>
            <a:ext cx="0" cy="1383339"/>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a:extLst>
              <a:ext uri="{FF2B5EF4-FFF2-40B4-BE49-F238E27FC236}">
                <a16:creationId xmlns:a16="http://schemas.microsoft.com/office/drawing/2014/main" id="{B88807AA-8080-43DB-B549-4BAB6287197C}"/>
              </a:ext>
              <a:ext uri="{C183D7F6-B498-43B3-948B-1728B52AA6E4}">
                <adec:decorative xmlns:adec="http://schemas.microsoft.com/office/drawing/2017/decorative" xmlns="" val="1"/>
              </a:ext>
            </a:extLst>
          </p:cNvPr>
          <p:cNvCxnSpPr>
            <a:cxnSpLocks/>
          </p:cNvCxnSpPr>
          <p:nvPr/>
        </p:nvCxnSpPr>
        <p:spPr>
          <a:xfrm>
            <a:off x="5326929" y="2138326"/>
            <a:ext cx="0" cy="1383339"/>
          </a:xfrm>
          <a:prstGeom prst="line">
            <a:avLst/>
          </a:prstGeom>
        </p:spPr>
        <p:style>
          <a:lnRef idx="1">
            <a:schemeClr val="accent6"/>
          </a:lnRef>
          <a:fillRef idx="0">
            <a:schemeClr val="accent6"/>
          </a:fillRef>
          <a:effectRef idx="0">
            <a:schemeClr val="accent6"/>
          </a:effectRef>
          <a:fontRef idx="minor">
            <a:schemeClr val="tx1"/>
          </a:fontRef>
        </p:style>
      </p:cxnSp>
      <p:sp>
        <p:nvSpPr>
          <p:cNvPr id="52" name="Arrow: Up 51">
            <a:extLst>
              <a:ext uri="{FF2B5EF4-FFF2-40B4-BE49-F238E27FC236}">
                <a16:creationId xmlns:a16="http://schemas.microsoft.com/office/drawing/2014/main" id="{133303A0-8B5B-430D-A06F-584A2CA1074D}"/>
              </a:ext>
              <a:ext uri="{C183D7F6-B498-43B3-948B-1728B52AA6E4}">
                <adec:decorative xmlns:adec="http://schemas.microsoft.com/office/drawing/2017/decorative" xmlns="" val="1"/>
              </a:ext>
            </a:extLst>
          </p:cNvPr>
          <p:cNvSpPr/>
          <p:nvPr/>
        </p:nvSpPr>
        <p:spPr>
          <a:xfrm flipV="1">
            <a:off x="3040681" y="1735060"/>
            <a:ext cx="67044"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3" name="Arrow: Up 52">
            <a:extLst>
              <a:ext uri="{FF2B5EF4-FFF2-40B4-BE49-F238E27FC236}">
                <a16:creationId xmlns:a16="http://schemas.microsoft.com/office/drawing/2014/main" id="{F6B1861F-FD21-4C65-87BF-D78AA4348F9B}"/>
              </a:ext>
              <a:ext uri="{C183D7F6-B498-43B3-948B-1728B52AA6E4}">
                <adec:decorative xmlns:adec="http://schemas.microsoft.com/office/drawing/2017/decorative" xmlns="" val="1"/>
              </a:ext>
            </a:extLst>
          </p:cNvPr>
          <p:cNvSpPr/>
          <p:nvPr/>
        </p:nvSpPr>
        <p:spPr>
          <a:xfrm flipH="1" flipV="1">
            <a:off x="4646562" y="1725836"/>
            <a:ext cx="45719"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5" name="Arrow: Up 54">
            <a:extLst>
              <a:ext uri="{FF2B5EF4-FFF2-40B4-BE49-F238E27FC236}">
                <a16:creationId xmlns:a16="http://schemas.microsoft.com/office/drawing/2014/main" id="{85934C20-C189-4FDD-8553-64688F1BC7FE}"/>
              </a:ext>
              <a:ext uri="{C183D7F6-B498-43B3-948B-1728B52AA6E4}">
                <adec:decorative xmlns:adec="http://schemas.microsoft.com/office/drawing/2017/decorative" xmlns="" val="1"/>
              </a:ext>
            </a:extLst>
          </p:cNvPr>
          <p:cNvSpPr/>
          <p:nvPr/>
        </p:nvSpPr>
        <p:spPr>
          <a:xfrm flipV="1">
            <a:off x="5981518" y="1725235"/>
            <a:ext cx="67044"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56" name="Arrow: Up 55">
            <a:extLst>
              <a:ext uri="{FF2B5EF4-FFF2-40B4-BE49-F238E27FC236}">
                <a16:creationId xmlns:a16="http://schemas.microsoft.com/office/drawing/2014/main" id="{82DF6B07-9C5D-4A4B-8E08-7D630EA99C46}"/>
              </a:ext>
              <a:ext uri="{C183D7F6-B498-43B3-948B-1728B52AA6E4}">
                <adec:decorative xmlns:adec="http://schemas.microsoft.com/office/drawing/2017/decorative" xmlns="" val="1"/>
              </a:ext>
            </a:extLst>
          </p:cNvPr>
          <p:cNvSpPr/>
          <p:nvPr/>
        </p:nvSpPr>
        <p:spPr>
          <a:xfrm flipV="1">
            <a:off x="7332243" y="1721929"/>
            <a:ext cx="67044" cy="391843"/>
          </a:xfrm>
          <a:prstGeom prst="upArrow">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cxnSp>
        <p:nvCxnSpPr>
          <p:cNvPr id="59" name="Straight Connector 58">
            <a:extLst>
              <a:ext uri="{FF2B5EF4-FFF2-40B4-BE49-F238E27FC236}">
                <a16:creationId xmlns:a16="http://schemas.microsoft.com/office/drawing/2014/main" id="{AB312F34-97BB-4443-8001-AC2A0060F6BA}"/>
              </a:ext>
              <a:ext uri="{C183D7F6-B498-43B3-948B-1728B52AA6E4}">
                <adec:decorative xmlns:adec="http://schemas.microsoft.com/office/drawing/2017/decorative" xmlns="" val="1"/>
              </a:ext>
            </a:extLst>
          </p:cNvPr>
          <p:cNvCxnSpPr>
            <a:cxnSpLocks/>
          </p:cNvCxnSpPr>
          <p:nvPr/>
        </p:nvCxnSpPr>
        <p:spPr>
          <a:xfrm flipV="1">
            <a:off x="312019" y="4125048"/>
            <a:ext cx="8416814" cy="23527"/>
          </a:xfrm>
          <a:prstGeom prst="line">
            <a:avLst/>
          </a:prstGeom>
        </p:spPr>
        <p:style>
          <a:lnRef idx="1">
            <a:schemeClr val="accent6"/>
          </a:lnRef>
          <a:fillRef idx="0">
            <a:schemeClr val="accent6"/>
          </a:fillRef>
          <a:effectRef idx="0">
            <a:schemeClr val="accent6"/>
          </a:effectRef>
          <a:fontRef idx="minor">
            <a:schemeClr val="tx1"/>
          </a:fontRef>
        </p:style>
      </p:cxnSp>
      <p:sp>
        <p:nvSpPr>
          <p:cNvPr id="12" name="Slide Number Placeholder 11">
            <a:extLst>
              <a:ext uri="{FF2B5EF4-FFF2-40B4-BE49-F238E27FC236}">
                <a16:creationId xmlns:a16="http://schemas.microsoft.com/office/drawing/2014/main" id="{27382CCB-65FE-40B4-8E2A-673D38012BD0}"/>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3</a:t>
            </a:fld>
            <a:r>
              <a:rPr lang="en-US" altLang="en-US" dirty="0"/>
              <a:t> </a:t>
            </a:r>
          </a:p>
        </p:txBody>
      </p:sp>
      <p:cxnSp>
        <p:nvCxnSpPr>
          <p:cNvPr id="29" name="Straight Connector 28">
            <a:extLst>
              <a:ext uri="{FF2B5EF4-FFF2-40B4-BE49-F238E27FC236}">
                <a16:creationId xmlns:a16="http://schemas.microsoft.com/office/drawing/2014/main" id="{616482C5-327F-4BAD-B3E3-0549A8F26E08}"/>
              </a:ext>
              <a:ext uri="{C183D7F6-B498-43B3-948B-1728B52AA6E4}">
                <adec:decorative xmlns:adec="http://schemas.microsoft.com/office/drawing/2017/decorative" xmlns="" val="1"/>
              </a:ext>
            </a:extLst>
          </p:cNvPr>
          <p:cNvCxnSpPr>
            <a:cxnSpLocks/>
          </p:cNvCxnSpPr>
          <p:nvPr/>
        </p:nvCxnSpPr>
        <p:spPr>
          <a:xfrm>
            <a:off x="6659383" y="2138326"/>
            <a:ext cx="0" cy="1383339"/>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5952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82" y="1860757"/>
            <a:ext cx="8873834" cy="1386295"/>
          </a:xfrm>
        </p:spPr>
        <p:txBody>
          <a:bodyPr/>
          <a:lstStyle/>
          <a:p>
            <a:pPr algn="ctr"/>
            <a:r>
              <a:rPr lang="en-US" sz="3200" dirty="0"/>
              <a:t>DG4-A colleges </a:t>
            </a:r>
            <a:br>
              <a:rPr lang="en-US" sz="3200" dirty="0"/>
            </a:br>
            <a:r>
              <a:rPr lang="en-US" sz="3200" dirty="0"/>
              <a:t> (Centralia, Edmonds, highline &amp; Wenatchee valley)</a:t>
            </a:r>
            <a:br>
              <a:rPr lang="en-US" sz="3200"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t>
            </a:r>
          </a:p>
        </p:txBody>
      </p:sp>
      <p:sp>
        <p:nvSpPr>
          <p:cNvPr id="3" name="Text Placeholder 2"/>
          <p:cNvSpPr>
            <a:spLocks noGrp="1"/>
          </p:cNvSpPr>
          <p:nvPr>
            <p:ph idx="1"/>
          </p:nvPr>
        </p:nvSpPr>
        <p:spPr>
          <a:xfrm>
            <a:off x="527529" y="3415004"/>
            <a:ext cx="7670970" cy="2092661"/>
          </a:xfrm>
        </p:spPr>
        <p:txBody>
          <a:bodyPr/>
          <a:lstStyle/>
          <a:p>
            <a:pPr marL="342900" indent="-342900">
              <a:buFont typeface="Arial" panose="020B0604020202020204" pitchFamily="34" charset="0"/>
              <a:buChar char="•"/>
            </a:pPr>
            <a:r>
              <a:rPr lang="en-US" sz="3200" dirty="0"/>
              <a:t>College Readiness Assessments </a:t>
            </a:r>
          </a:p>
          <a:p>
            <a:pPr marL="342900" indent="-342900">
              <a:buFont typeface="Arial" panose="020B0604020202020204" pitchFamily="34" charset="0"/>
              <a:buChar char="•"/>
            </a:pPr>
            <a:r>
              <a:rPr lang="en-US" sz="3200" dirty="0"/>
              <a:t>Steering Committee Decision &amp; Approval of February 8, 2021 </a:t>
            </a:r>
            <a:r>
              <a:rPr lang="en-US" sz="3200" dirty="0">
                <a:solidFill>
                  <a:srgbClr val="002060"/>
                </a:solidFill>
              </a:rPr>
              <a:t>Go-Live Date</a:t>
            </a:r>
          </a:p>
        </p:txBody>
      </p:sp>
      <p:sp>
        <p:nvSpPr>
          <p:cNvPr id="5" name="Slide Number Placeholder 4">
            <a:extLst>
              <a:ext uri="{FF2B5EF4-FFF2-40B4-BE49-F238E27FC236}">
                <a16:creationId xmlns:a16="http://schemas.microsoft.com/office/drawing/2014/main" id="{F51366F6-F2EC-4A9B-9898-7B2FF54D0A27}"/>
              </a:ext>
            </a:extLst>
          </p:cNvPr>
          <p:cNvSpPr>
            <a:spLocks noGrp="1"/>
          </p:cNvSpPr>
          <p:nvPr>
            <p:ph type="sldNum" sz="quarter" idx="12"/>
          </p:nvPr>
        </p:nvSpPr>
        <p:spPr/>
        <p:txBody>
          <a:bodyPr/>
          <a:lstStyle/>
          <a:p>
            <a:pPr>
              <a:defRPr/>
            </a:pPr>
            <a:fld id="{A0548EF2-EA9B-4634-B53D-DC4EC5D1B8C0}" type="slidenum">
              <a:rPr lang="en-US" altLang="en-US" smtClean="0"/>
              <a:pPr>
                <a:defRPr/>
              </a:pPr>
              <a:t>4</a:t>
            </a:fld>
            <a:endParaRPr lang="en-US" altLang="en-US" dirty="0"/>
          </a:p>
        </p:txBody>
      </p:sp>
    </p:spTree>
    <p:extLst>
      <p:ext uri="{BB962C8B-B14F-4D97-AF65-F5344CB8AC3E}">
        <p14:creationId xmlns:p14="http://schemas.microsoft.com/office/powerpoint/2010/main" val="2052295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914" y="155946"/>
            <a:ext cx="8452920" cy="512808"/>
          </a:xfrm>
        </p:spPr>
        <p:txBody>
          <a:bodyPr/>
          <a:lstStyle/>
          <a:p>
            <a:pPr algn="ctr"/>
            <a:r>
              <a:rPr lang="en-US" dirty="0"/>
              <a:t>CURRENT COLLEGE READINESS STATUS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4017405"/>
              </p:ext>
            </p:extLst>
          </p:nvPr>
        </p:nvGraphicFramePr>
        <p:xfrm>
          <a:off x="344242" y="706403"/>
          <a:ext cx="8529591" cy="4980294"/>
        </p:xfrm>
        <a:graphic>
          <a:graphicData uri="http://schemas.openxmlformats.org/drawingml/2006/table">
            <a:tbl>
              <a:tblPr firstRow="1"/>
              <a:tblGrid>
                <a:gridCol w="111205">
                  <a:extLst>
                    <a:ext uri="{9D8B030D-6E8A-4147-A177-3AD203B41FA5}">
                      <a16:colId xmlns:a16="http://schemas.microsoft.com/office/drawing/2014/main" val="3690055948"/>
                    </a:ext>
                  </a:extLst>
                </a:gridCol>
                <a:gridCol w="2083358">
                  <a:extLst>
                    <a:ext uri="{9D8B030D-6E8A-4147-A177-3AD203B41FA5}">
                      <a16:colId xmlns:a16="http://schemas.microsoft.com/office/drawing/2014/main" val="140264745"/>
                    </a:ext>
                  </a:extLst>
                </a:gridCol>
                <a:gridCol w="905004">
                  <a:extLst>
                    <a:ext uri="{9D8B030D-6E8A-4147-A177-3AD203B41FA5}">
                      <a16:colId xmlns:a16="http://schemas.microsoft.com/office/drawing/2014/main" val="25539436"/>
                    </a:ext>
                  </a:extLst>
                </a:gridCol>
                <a:gridCol w="905004">
                  <a:extLst>
                    <a:ext uri="{9D8B030D-6E8A-4147-A177-3AD203B41FA5}">
                      <a16:colId xmlns:a16="http://schemas.microsoft.com/office/drawing/2014/main" val="2211585601"/>
                    </a:ext>
                  </a:extLst>
                </a:gridCol>
                <a:gridCol w="905004">
                  <a:extLst>
                    <a:ext uri="{9D8B030D-6E8A-4147-A177-3AD203B41FA5}">
                      <a16:colId xmlns:a16="http://schemas.microsoft.com/office/drawing/2014/main" val="4139796879"/>
                    </a:ext>
                  </a:extLst>
                </a:gridCol>
                <a:gridCol w="905004">
                  <a:extLst>
                    <a:ext uri="{9D8B030D-6E8A-4147-A177-3AD203B41FA5}">
                      <a16:colId xmlns:a16="http://schemas.microsoft.com/office/drawing/2014/main" val="3837093397"/>
                    </a:ext>
                  </a:extLst>
                </a:gridCol>
                <a:gridCol w="905004">
                  <a:extLst>
                    <a:ext uri="{9D8B030D-6E8A-4147-A177-3AD203B41FA5}">
                      <a16:colId xmlns:a16="http://schemas.microsoft.com/office/drawing/2014/main" val="331462644"/>
                    </a:ext>
                  </a:extLst>
                </a:gridCol>
                <a:gridCol w="905004">
                  <a:extLst>
                    <a:ext uri="{9D8B030D-6E8A-4147-A177-3AD203B41FA5}">
                      <a16:colId xmlns:a16="http://schemas.microsoft.com/office/drawing/2014/main" val="1427878524"/>
                    </a:ext>
                  </a:extLst>
                </a:gridCol>
                <a:gridCol w="905004">
                  <a:extLst>
                    <a:ext uri="{9D8B030D-6E8A-4147-A177-3AD203B41FA5}">
                      <a16:colId xmlns:a16="http://schemas.microsoft.com/office/drawing/2014/main" val="3375155657"/>
                    </a:ext>
                  </a:extLst>
                </a:gridCol>
              </a:tblGrid>
              <a:tr h="863786">
                <a:tc>
                  <a:txBody>
                    <a:bodyPr/>
                    <a:lstStyle/>
                    <a:p>
                      <a:pPr rtl="0" fontAlgn="b"/>
                      <a:endParaRPr lang="en-US" sz="1000" b="0" dirty="0">
                        <a:effectLst/>
                        <a:latin typeface="+mj-lt"/>
                      </a:endParaRPr>
                    </a:p>
                  </a:txBody>
                  <a:tcPr marL="13068" marR="13068" marT="8712" marB="8712" anchor="b">
                    <a:lnL>
                      <a:noFill/>
                    </a:lnL>
                    <a:lnR w="12700" cap="flat" cmpd="sng" algn="ctr">
                      <a:solidFill>
                        <a:schemeClr val="tx1"/>
                      </a:solidFill>
                      <a:prstDash val="solid"/>
                      <a:round/>
                      <a:headEnd type="none" w="med" len="med"/>
                      <a:tailEnd type="none" w="med" len="med"/>
                    </a:lnR>
                    <a:lnT>
                      <a:noFill/>
                    </a:lnT>
                    <a:lnB w="15240" cap="flat" cmpd="sng" algn="ctr">
                      <a:solidFill>
                        <a:srgbClr val="D9D9D9"/>
                      </a:solidFill>
                      <a:prstDash val="solid"/>
                      <a:round/>
                      <a:headEnd type="none" w="med" len="med"/>
                      <a:tailEnd type="none" w="med" len="med"/>
                    </a:lnB>
                  </a:tcPr>
                </a:tc>
                <a:tc>
                  <a:txBody>
                    <a:bodyPr/>
                    <a:lstStyle/>
                    <a:p>
                      <a:pPr algn="ctr" rtl="0" fontAlgn="b"/>
                      <a:r>
                        <a:rPr lang="en-US" sz="2000" b="0" dirty="0">
                          <a:effectLst/>
                          <a:latin typeface="+mj-lt"/>
                        </a:rPr>
                        <a:t>COLLEGE</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DATA</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SECURITY</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TESTING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TRAINING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200" b="0" dirty="0">
                        <a:effectLst/>
                        <a:latin typeface="+mj-lt"/>
                      </a:endParaRPr>
                    </a:p>
                    <a:p>
                      <a:pPr algn="ctr" rtl="0" fontAlgn="b"/>
                      <a:r>
                        <a:rPr lang="en-US" sz="1200" b="0" dirty="0">
                          <a:effectLst/>
                          <a:latin typeface="+mj-lt"/>
                        </a:rPr>
                        <a:t>SUPPORT PLAN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TRANSITION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200" b="0" dirty="0">
                        <a:effectLst/>
                        <a:latin typeface="+mj-lt"/>
                      </a:endParaRPr>
                    </a:p>
                    <a:p>
                      <a:pPr algn="ctr" rtl="0" fontAlgn="b"/>
                      <a:r>
                        <a:rPr lang="en-US" sz="1200" b="0" dirty="0">
                          <a:effectLst/>
                          <a:latin typeface="+mj-lt"/>
                        </a:rPr>
                        <a:t>COMMS &amp; OCM</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2135212"/>
                  </a:ext>
                </a:extLst>
              </a:tr>
              <a:tr h="102912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solidFill>
                        <a:srgbClr val="D9D9D9"/>
                      </a:solidFill>
                      <a:prstDash val="solid"/>
                      <a:round/>
                      <a:headEnd type="none" w="med" len="med"/>
                      <a:tailEnd type="none" w="med" len="med"/>
                    </a:lnT>
                    <a:lnB>
                      <a:noFill/>
                    </a:lnB>
                    <a:noFill/>
                  </a:tcPr>
                </a:tc>
                <a:tc>
                  <a:txBody>
                    <a:bodyPr/>
                    <a:lstStyle/>
                    <a:p>
                      <a:pPr algn="ctr" rtl="0" fontAlgn="ctr"/>
                      <a:r>
                        <a:rPr lang="en-US" sz="1800" b="0" dirty="0">
                          <a:effectLst/>
                          <a:latin typeface="+mj-lt"/>
                        </a:rPr>
                        <a:t>Centralia </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400" b="1" dirty="0">
                          <a:solidFill>
                            <a:srgbClr val="00B050"/>
                          </a:solidFill>
                          <a:effectLst/>
                          <a:latin typeface="+mj-lt"/>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rtl="0" fontAlgn="ctr"/>
                      <a:r>
                        <a:rPr lang="en-US" sz="1400" b="1" dirty="0">
                          <a:solidFill>
                            <a:srgbClr val="FFA219"/>
                          </a:solidFill>
                          <a:effectLst/>
                          <a:latin typeface="+mj-lt"/>
                        </a:rPr>
                        <a:t>O</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72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kern="1200" dirty="0">
                        <a:solidFill>
                          <a:srgbClr val="00B050"/>
                        </a:solidFill>
                        <a:effectLst/>
                        <a:latin typeface="+mn-lt"/>
                        <a:ea typeface="+mn-ea"/>
                        <a:cs typeface="+mn-cs"/>
                      </a:endParaRP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16884814"/>
                  </a:ext>
                </a:extLst>
              </a:tr>
              <a:tr h="102912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1800" b="0" dirty="0">
                          <a:effectLst/>
                          <a:latin typeface="+mj-lt"/>
                        </a:rPr>
                        <a:t>Edmonds</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00DA11"/>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00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kern="1200" dirty="0">
                        <a:solidFill>
                          <a:srgbClr val="00B050"/>
                        </a:solidFill>
                        <a:effectLst/>
                        <a:latin typeface="+mn-lt"/>
                        <a:ea typeface="+mn-ea"/>
                        <a:cs typeface="+mn-cs"/>
                      </a:endParaRP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00DA11"/>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092990399"/>
                  </a:ext>
                </a:extLst>
              </a:tr>
              <a:tr h="102912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w="7620" cap="flat" cmpd="sng" algn="ctr">
                      <a:noFill/>
                      <a:prstDash val="solid"/>
                      <a:round/>
                      <a:headEnd type="none" w="med" len="med"/>
                      <a:tailEnd type="none" w="med" len="med"/>
                    </a:lnB>
                    <a:noFill/>
                  </a:tcPr>
                </a:tc>
                <a:tc>
                  <a:txBody>
                    <a:bodyPr/>
                    <a:lstStyle/>
                    <a:p>
                      <a:pPr algn="ctr" rtl="0" fontAlgn="ctr"/>
                      <a:r>
                        <a:rPr lang="en-US" sz="1800" b="0" dirty="0">
                          <a:effectLst/>
                          <a:latin typeface="+mj-lt"/>
                        </a:rPr>
                        <a:t>Highline</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400" b="1" kern="1200" dirty="0">
                        <a:solidFill>
                          <a:srgbClr val="00B050"/>
                        </a:solidFill>
                        <a:effectLst/>
                        <a:latin typeface="+mn-lt"/>
                        <a:ea typeface="+mn-ea"/>
                        <a:cs typeface="+mn-cs"/>
                      </a:endParaRPr>
                    </a:p>
                    <a:p>
                      <a:pPr algn="ctr" rtl="0" fontAlgn="ctr"/>
                      <a:endParaRPr lang="en-US" sz="1400" b="1" dirty="0">
                        <a:solidFill>
                          <a:srgbClr val="FF00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0"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380080466"/>
                  </a:ext>
                </a:extLst>
              </a:tr>
              <a:tr h="1029127">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w="7620" cap="flat" cmpd="sng" algn="ctr">
                      <a:solidFill>
                        <a:srgbClr val="D9D9D9"/>
                      </a:solidFill>
                      <a:prstDash val="solid"/>
                      <a:round/>
                      <a:headEnd type="none" w="med" len="med"/>
                      <a:tailEnd type="none" w="med" len="med"/>
                    </a:lnB>
                    <a:noFill/>
                  </a:tcPr>
                </a:tc>
                <a:tc>
                  <a:txBody>
                    <a:bodyPr/>
                    <a:lstStyle/>
                    <a:p>
                      <a:pPr algn="ctr" rtl="0" fontAlgn="ctr"/>
                      <a:r>
                        <a:rPr lang="en-US" sz="1800" b="0" dirty="0">
                          <a:effectLst/>
                          <a:latin typeface="+mj-lt"/>
                        </a:rPr>
                        <a:t>Wenatchee Valley </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00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dirty="0">
                          <a:solidFill>
                            <a:srgbClr val="FFFF00"/>
                          </a:solidFill>
                          <a:effectLst/>
                        </a:rPr>
                        <a:t>Y</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kern="1200" dirty="0">
                          <a:solidFill>
                            <a:srgbClr val="00B050"/>
                          </a:solidFill>
                          <a:effectLst/>
                          <a:latin typeface="+mn-lt"/>
                          <a:ea typeface="+mn-ea"/>
                          <a:cs typeface="+mn-cs"/>
                        </a:rPr>
                        <a:t>G</a:t>
                      </a:r>
                    </a:p>
                    <a:p>
                      <a:pPr algn="ctr" rtl="0" fontAlgn="ctr"/>
                      <a:endParaRPr lang="en-US" sz="14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011549080"/>
                  </a:ext>
                </a:extLst>
              </a:tr>
            </a:tbl>
          </a:graphicData>
        </a:graphic>
      </p:graphicFrame>
      <p:sp>
        <p:nvSpPr>
          <p:cNvPr id="2" name="Slide Number Placeholder 1">
            <a:extLst>
              <a:ext uri="{FF2B5EF4-FFF2-40B4-BE49-F238E27FC236}">
                <a16:creationId xmlns:a16="http://schemas.microsoft.com/office/drawing/2014/main" id="{ECFF8952-6DE8-4484-9050-6EEF1FA69949}"/>
              </a:ext>
            </a:extLst>
          </p:cNvPr>
          <p:cNvSpPr>
            <a:spLocks noGrp="1"/>
          </p:cNvSpPr>
          <p:nvPr>
            <p:ph type="sldNum" sz="quarter" idx="12"/>
          </p:nvPr>
        </p:nvSpPr>
        <p:spPr>
          <a:xfrm>
            <a:off x="8406245" y="6506150"/>
            <a:ext cx="467590" cy="215325"/>
          </a:xfrm>
        </p:spPr>
        <p:txBody>
          <a:bodyPr/>
          <a:lstStyle/>
          <a:p>
            <a:pPr>
              <a:defRPr/>
            </a:pPr>
            <a:r>
              <a:rPr lang="en-US" altLang="en-US" dirty="0"/>
              <a:t> </a:t>
            </a:r>
            <a:fld id="{8FE0DD59-4F64-4FB2-AC86-5D7C2F153175}" type="slidenum">
              <a:rPr lang="en-US" altLang="en-US" smtClean="0"/>
              <a:pPr>
                <a:defRPr/>
              </a:pPr>
              <a:t>5</a:t>
            </a:fld>
            <a:r>
              <a:rPr lang="en-US" altLang="en-US" dirty="0"/>
              <a:t> </a:t>
            </a:r>
          </a:p>
        </p:txBody>
      </p:sp>
      <p:graphicFrame>
        <p:nvGraphicFramePr>
          <p:cNvPr id="8" name="Table 7">
            <a:extLst>
              <a:ext uri="{FF2B5EF4-FFF2-40B4-BE49-F238E27FC236}">
                <a16:creationId xmlns:a16="http://schemas.microsoft.com/office/drawing/2014/main" id="{E833D0E1-8CB5-4AE8-9444-1201C3674647}"/>
              </a:ext>
            </a:extLst>
          </p:cNvPr>
          <p:cNvGraphicFramePr>
            <a:graphicFrameLocks noGrp="1"/>
          </p:cNvGraphicFramePr>
          <p:nvPr>
            <p:extLst>
              <p:ext uri="{D42A27DB-BD31-4B8C-83A1-F6EECF244321}">
                <p14:modId xmlns:p14="http://schemas.microsoft.com/office/powerpoint/2010/main" val="3708368866"/>
              </p:ext>
            </p:extLst>
          </p:nvPr>
        </p:nvGraphicFramePr>
        <p:xfrm>
          <a:off x="495310" y="5866377"/>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8292043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914" y="155946"/>
            <a:ext cx="8074262" cy="512808"/>
          </a:xfrm>
        </p:spPr>
        <p:txBody>
          <a:bodyPr/>
          <a:lstStyle/>
          <a:p>
            <a:pPr algn="ctr"/>
            <a:r>
              <a:rPr lang="en-US" dirty="0">
                <a:solidFill>
                  <a:schemeClr val="tx1"/>
                </a:solidFill>
              </a:rPr>
              <a:t>ESTIMATED COLLEGE STATUS AT GO-LIVE </a:t>
            </a:r>
            <a:r>
              <a:rPr lang="en-US" dirty="0"/>
              <a:t>College readiness SUMMARY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143130"/>
              </p:ext>
            </p:extLst>
          </p:nvPr>
        </p:nvGraphicFramePr>
        <p:xfrm>
          <a:off x="344243" y="752702"/>
          <a:ext cx="8529591" cy="4903823"/>
        </p:xfrm>
        <a:graphic>
          <a:graphicData uri="http://schemas.openxmlformats.org/drawingml/2006/table">
            <a:tbl>
              <a:tblPr firstRow="1" firstCol="1"/>
              <a:tblGrid>
                <a:gridCol w="111205">
                  <a:extLst>
                    <a:ext uri="{9D8B030D-6E8A-4147-A177-3AD203B41FA5}">
                      <a16:colId xmlns:a16="http://schemas.microsoft.com/office/drawing/2014/main" val="3690055948"/>
                    </a:ext>
                  </a:extLst>
                </a:gridCol>
                <a:gridCol w="2190934">
                  <a:extLst>
                    <a:ext uri="{9D8B030D-6E8A-4147-A177-3AD203B41FA5}">
                      <a16:colId xmlns:a16="http://schemas.microsoft.com/office/drawing/2014/main" val="140264745"/>
                    </a:ext>
                  </a:extLst>
                </a:gridCol>
                <a:gridCol w="889636">
                  <a:extLst>
                    <a:ext uri="{9D8B030D-6E8A-4147-A177-3AD203B41FA5}">
                      <a16:colId xmlns:a16="http://schemas.microsoft.com/office/drawing/2014/main" val="25539436"/>
                    </a:ext>
                  </a:extLst>
                </a:gridCol>
                <a:gridCol w="889636">
                  <a:extLst>
                    <a:ext uri="{9D8B030D-6E8A-4147-A177-3AD203B41FA5}">
                      <a16:colId xmlns:a16="http://schemas.microsoft.com/office/drawing/2014/main" val="2211585601"/>
                    </a:ext>
                  </a:extLst>
                </a:gridCol>
                <a:gridCol w="889636">
                  <a:extLst>
                    <a:ext uri="{9D8B030D-6E8A-4147-A177-3AD203B41FA5}">
                      <a16:colId xmlns:a16="http://schemas.microsoft.com/office/drawing/2014/main" val="4139796879"/>
                    </a:ext>
                  </a:extLst>
                </a:gridCol>
                <a:gridCol w="889636">
                  <a:extLst>
                    <a:ext uri="{9D8B030D-6E8A-4147-A177-3AD203B41FA5}">
                      <a16:colId xmlns:a16="http://schemas.microsoft.com/office/drawing/2014/main" val="3837093397"/>
                    </a:ext>
                  </a:extLst>
                </a:gridCol>
                <a:gridCol w="889636">
                  <a:extLst>
                    <a:ext uri="{9D8B030D-6E8A-4147-A177-3AD203B41FA5}">
                      <a16:colId xmlns:a16="http://schemas.microsoft.com/office/drawing/2014/main" val="331462644"/>
                    </a:ext>
                  </a:extLst>
                </a:gridCol>
                <a:gridCol w="889636">
                  <a:extLst>
                    <a:ext uri="{9D8B030D-6E8A-4147-A177-3AD203B41FA5}">
                      <a16:colId xmlns:a16="http://schemas.microsoft.com/office/drawing/2014/main" val="1427878524"/>
                    </a:ext>
                  </a:extLst>
                </a:gridCol>
                <a:gridCol w="889636">
                  <a:extLst>
                    <a:ext uri="{9D8B030D-6E8A-4147-A177-3AD203B41FA5}">
                      <a16:colId xmlns:a16="http://schemas.microsoft.com/office/drawing/2014/main" val="3375155657"/>
                    </a:ext>
                  </a:extLst>
                </a:gridCol>
              </a:tblGrid>
              <a:tr h="922759">
                <a:tc>
                  <a:txBody>
                    <a:bodyPr/>
                    <a:lstStyle/>
                    <a:p>
                      <a:pPr rtl="0" fontAlgn="b"/>
                      <a:endParaRPr lang="en-US" sz="1000" b="0" dirty="0">
                        <a:effectLst/>
                        <a:latin typeface="+mj-lt"/>
                      </a:endParaRPr>
                    </a:p>
                  </a:txBody>
                  <a:tcPr marL="13068" marR="13068" marT="8712" marB="8712" anchor="b">
                    <a:lnL>
                      <a:noFill/>
                    </a:lnL>
                    <a:lnR w="12700" cap="flat" cmpd="sng" algn="ctr">
                      <a:solidFill>
                        <a:schemeClr val="tx1"/>
                      </a:solidFill>
                      <a:prstDash val="solid"/>
                      <a:round/>
                      <a:headEnd type="none" w="med" len="med"/>
                      <a:tailEnd type="none" w="med" len="med"/>
                    </a:lnR>
                    <a:lnT>
                      <a:noFill/>
                    </a:lnT>
                    <a:lnB w="15240" cap="flat" cmpd="sng" algn="ctr">
                      <a:solidFill>
                        <a:srgbClr val="D9D9D9"/>
                      </a:solidFill>
                      <a:prstDash val="solid"/>
                      <a:round/>
                      <a:headEnd type="none" w="med" len="med"/>
                      <a:tailEnd type="none" w="med" len="med"/>
                    </a:lnB>
                  </a:tcPr>
                </a:tc>
                <a:tc>
                  <a:txBody>
                    <a:bodyPr/>
                    <a:lstStyle/>
                    <a:p>
                      <a:pPr algn="ctr" rtl="0" fontAlgn="b"/>
                      <a:r>
                        <a:rPr lang="en-US" sz="2000" b="0" dirty="0">
                          <a:effectLst/>
                          <a:latin typeface="+mj-lt"/>
                        </a:rPr>
                        <a:t>COLLEGE</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DATA</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SECURITY</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TESTING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TRAINING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200" b="0" dirty="0">
                        <a:effectLst/>
                        <a:latin typeface="+mj-lt"/>
                      </a:endParaRPr>
                    </a:p>
                    <a:p>
                      <a:pPr algn="ctr" rtl="0" fontAlgn="b"/>
                      <a:r>
                        <a:rPr lang="en-US" sz="1200" b="0" dirty="0">
                          <a:effectLst/>
                          <a:latin typeface="+mj-lt"/>
                        </a:rPr>
                        <a:t>SUPPORT PLAN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200" b="0" dirty="0">
                          <a:effectLst/>
                          <a:latin typeface="+mj-lt"/>
                        </a:rPr>
                        <a:t>TRANSITION</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endParaRPr lang="en-US" sz="1200" b="0" dirty="0">
                        <a:effectLst/>
                        <a:latin typeface="+mj-lt"/>
                      </a:endParaRPr>
                    </a:p>
                    <a:p>
                      <a:pPr algn="ctr" rtl="0" fontAlgn="b"/>
                      <a:r>
                        <a:rPr lang="en-US" sz="1200" b="0" dirty="0">
                          <a:effectLst/>
                          <a:latin typeface="+mj-lt"/>
                        </a:rPr>
                        <a:t>COMMS &amp; OCM</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2135212"/>
                  </a:ext>
                </a:extLst>
              </a:tr>
              <a:tr h="995266">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w="15240" cap="flat" cmpd="sng" algn="ctr">
                      <a:solidFill>
                        <a:srgbClr val="D9D9D9"/>
                      </a:solidFill>
                      <a:prstDash val="solid"/>
                      <a:round/>
                      <a:headEnd type="none" w="med" len="med"/>
                      <a:tailEnd type="none" w="med" len="med"/>
                    </a:lnT>
                    <a:lnB>
                      <a:noFill/>
                    </a:lnB>
                    <a:noFill/>
                  </a:tcPr>
                </a:tc>
                <a:tc>
                  <a:txBody>
                    <a:bodyPr/>
                    <a:lstStyle/>
                    <a:p>
                      <a:pPr algn="ctr" rtl="0" fontAlgn="ctr"/>
                      <a:r>
                        <a:rPr lang="en-US" sz="1800" b="0" dirty="0">
                          <a:effectLst/>
                          <a:latin typeface="+mj-lt"/>
                        </a:rPr>
                        <a:t>Centralia</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00DA11"/>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00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US" sz="1600" b="1" kern="1200" dirty="0">
                        <a:solidFill>
                          <a:srgbClr val="00B050"/>
                        </a:solidFill>
                        <a:effectLst/>
                        <a:latin typeface="+mn-lt"/>
                        <a:ea typeface="+mn-ea"/>
                        <a:cs typeface="+mn-cs"/>
                      </a:endParaRP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916884814"/>
                  </a:ext>
                </a:extLst>
              </a:tr>
              <a:tr h="995266">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a:noFill/>
                    </a:lnB>
                    <a:noFill/>
                  </a:tcPr>
                </a:tc>
                <a:tc>
                  <a:txBody>
                    <a:bodyPr/>
                    <a:lstStyle/>
                    <a:p>
                      <a:pPr algn="ctr" rtl="0" fontAlgn="ctr"/>
                      <a:r>
                        <a:rPr lang="en-US" sz="1800" b="0" dirty="0">
                          <a:effectLst/>
                          <a:latin typeface="+mj-lt"/>
                        </a:rPr>
                        <a:t>Edmonds</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00DA11"/>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00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00DA11"/>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dirty="0">
                          <a:solidFill>
                            <a:srgbClr val="FFFF00"/>
                          </a:solidFill>
                          <a:effectLst/>
                        </a:rPr>
                        <a:t>Y</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FF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092990399"/>
                  </a:ext>
                </a:extLst>
              </a:tr>
              <a:tr h="995266">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w="7620" cap="flat" cmpd="sng" algn="ctr">
                      <a:noFill/>
                      <a:prstDash val="solid"/>
                      <a:round/>
                      <a:headEnd type="none" w="med" len="med"/>
                      <a:tailEnd type="none" w="med" len="med"/>
                    </a:lnB>
                    <a:noFill/>
                  </a:tcPr>
                </a:tc>
                <a:tc>
                  <a:txBody>
                    <a:bodyPr/>
                    <a:lstStyle/>
                    <a:p>
                      <a:pPr algn="ctr" rtl="0" fontAlgn="ctr"/>
                      <a:r>
                        <a:rPr lang="en-US" sz="1800" b="0" dirty="0">
                          <a:effectLst/>
                          <a:latin typeface="+mj-lt"/>
                        </a:rPr>
                        <a:t>Highline </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011549080"/>
                  </a:ext>
                </a:extLst>
              </a:tr>
              <a:tr h="995266">
                <a:tc>
                  <a:txBody>
                    <a:bodyPr/>
                    <a:lstStyle/>
                    <a:p>
                      <a:pPr rtl="0" fontAlgn="ctr"/>
                      <a:endParaRPr lang="en-US" sz="1000" dirty="0">
                        <a:effectLst/>
                      </a:endParaRPr>
                    </a:p>
                  </a:txBody>
                  <a:tcPr marL="13068" marR="13068" marT="8712" marB="8712" anchor="ctr">
                    <a:lnL>
                      <a:noFill/>
                    </a:lnL>
                    <a:lnR w="12700" cap="flat" cmpd="sng" algn="ctr">
                      <a:solidFill>
                        <a:schemeClr val="tx1"/>
                      </a:solidFill>
                      <a:prstDash val="solid"/>
                      <a:round/>
                      <a:headEnd type="none" w="med" len="med"/>
                      <a:tailEnd type="none" w="med" len="med"/>
                    </a:lnR>
                    <a:lnT>
                      <a:noFill/>
                    </a:lnT>
                    <a:lnB w="7620" cap="flat" cmpd="sng" algn="ctr">
                      <a:solidFill>
                        <a:srgbClr val="D9D9D9"/>
                      </a:solidFill>
                      <a:prstDash val="solid"/>
                      <a:round/>
                      <a:headEnd type="none" w="med" len="med"/>
                      <a:tailEnd type="none" w="med" len="med"/>
                    </a:lnB>
                    <a:noFill/>
                  </a:tcPr>
                </a:tc>
                <a:tc>
                  <a:txBody>
                    <a:bodyPr/>
                    <a:lstStyle/>
                    <a:p>
                      <a:pPr algn="ctr" rtl="0" fontAlgn="ctr"/>
                      <a:r>
                        <a:rPr lang="en-US" sz="1800" b="0" dirty="0">
                          <a:effectLst/>
                          <a:latin typeface="+mj-lt"/>
                        </a:rPr>
                        <a:t>Wentachee</a:t>
                      </a:r>
                      <a:r>
                        <a:rPr lang="en-US" sz="1800" b="0" baseline="0" dirty="0">
                          <a:effectLst/>
                          <a:latin typeface="+mj-lt"/>
                        </a:rPr>
                        <a:t> Valley </a:t>
                      </a:r>
                      <a:endParaRPr lang="en-US" sz="1800" b="0" dirty="0">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ctr"/>
                      <a:endParaRPr lang="en-US" sz="1600" b="1" dirty="0">
                        <a:solidFill>
                          <a:srgbClr val="FF9900"/>
                        </a:solidFill>
                        <a:effectLst/>
                        <a:latin typeface="+mj-lt"/>
                      </a:endParaRPr>
                    </a:p>
                  </a:txBody>
                  <a:tcPr marL="13068" marR="13068" marT="8712" marB="871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205636758"/>
                  </a:ext>
                </a:extLst>
              </a:tr>
            </a:tbl>
          </a:graphicData>
        </a:graphic>
      </p:graphicFrame>
      <p:sp>
        <p:nvSpPr>
          <p:cNvPr id="2" name="Slide Number Placeholder 1">
            <a:extLst>
              <a:ext uri="{FF2B5EF4-FFF2-40B4-BE49-F238E27FC236}">
                <a16:creationId xmlns:a16="http://schemas.microsoft.com/office/drawing/2014/main" id="{ECFF8952-6DE8-4484-9050-6EEF1FA69949}"/>
              </a:ext>
            </a:extLst>
          </p:cNvPr>
          <p:cNvSpPr>
            <a:spLocks noGrp="1"/>
          </p:cNvSpPr>
          <p:nvPr>
            <p:ph type="sldNum" sz="quarter" idx="12"/>
          </p:nvPr>
        </p:nvSpPr>
        <p:spPr>
          <a:xfrm>
            <a:off x="8406245" y="6506150"/>
            <a:ext cx="467590" cy="215325"/>
          </a:xfrm>
        </p:spPr>
        <p:txBody>
          <a:bodyPr/>
          <a:lstStyle/>
          <a:p>
            <a:pPr>
              <a:defRPr/>
            </a:pPr>
            <a:r>
              <a:rPr lang="en-US" altLang="en-US" dirty="0"/>
              <a:t> </a:t>
            </a:r>
            <a:fld id="{8FE0DD59-4F64-4FB2-AC86-5D7C2F153175}" type="slidenum">
              <a:rPr lang="en-US" altLang="en-US" smtClean="0"/>
              <a:pPr>
                <a:defRPr/>
              </a:pPr>
              <a:t>6</a:t>
            </a:fld>
            <a:r>
              <a:rPr lang="en-US" altLang="en-US" dirty="0"/>
              <a:t> </a:t>
            </a:r>
          </a:p>
        </p:txBody>
      </p:sp>
      <p:graphicFrame>
        <p:nvGraphicFramePr>
          <p:cNvPr id="9" name="Table 8">
            <a:extLst>
              <a:ext uri="{FF2B5EF4-FFF2-40B4-BE49-F238E27FC236}">
                <a16:creationId xmlns:a16="http://schemas.microsoft.com/office/drawing/2014/main" id="{4323FF7B-FC17-46A5-85AD-8F908C23B58B}"/>
              </a:ext>
            </a:extLst>
          </p:cNvPr>
          <p:cNvGraphicFramePr>
            <a:graphicFrameLocks noGrp="1"/>
          </p:cNvGraphicFramePr>
          <p:nvPr>
            <p:extLst>
              <p:ext uri="{D42A27DB-BD31-4B8C-83A1-F6EECF244321}">
                <p14:modId xmlns:p14="http://schemas.microsoft.com/office/powerpoint/2010/main" val="2238124475"/>
              </p:ext>
            </p:extLst>
          </p:nvPr>
        </p:nvGraphicFramePr>
        <p:xfrm>
          <a:off x="504935" y="5791539"/>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20615239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167" y="81108"/>
            <a:ext cx="7867453" cy="614320"/>
          </a:xfrm>
        </p:spPr>
        <p:txBody>
          <a:bodyPr/>
          <a:lstStyle/>
          <a:p>
            <a:pPr algn="ctr"/>
            <a:r>
              <a:rPr lang="en-US" sz="3200" dirty="0">
                <a:solidFill>
                  <a:srgbClr val="000000"/>
                </a:solidFill>
              </a:rPr>
              <a:t>CENTRALIA COLLEGE READINESS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1656763"/>
              </p:ext>
            </p:extLst>
          </p:nvPr>
        </p:nvGraphicFramePr>
        <p:xfrm>
          <a:off x="527125" y="695428"/>
          <a:ext cx="8197326" cy="5048235"/>
        </p:xfrm>
        <a:graphic>
          <a:graphicData uri="http://schemas.openxmlformats.org/drawingml/2006/table">
            <a:tbl>
              <a:tblPr firstRow="1" firstCol="1"/>
              <a:tblGrid>
                <a:gridCol w="2623144">
                  <a:extLst>
                    <a:ext uri="{9D8B030D-6E8A-4147-A177-3AD203B41FA5}">
                      <a16:colId xmlns:a16="http://schemas.microsoft.com/office/drawing/2014/main" val="1719524338"/>
                    </a:ext>
                  </a:extLst>
                </a:gridCol>
                <a:gridCol w="1873673">
                  <a:extLst>
                    <a:ext uri="{9D8B030D-6E8A-4147-A177-3AD203B41FA5}">
                      <a16:colId xmlns:a16="http://schemas.microsoft.com/office/drawing/2014/main" val="3354666195"/>
                    </a:ext>
                  </a:extLst>
                </a:gridCol>
                <a:gridCol w="1902386">
                  <a:extLst>
                    <a:ext uri="{9D8B030D-6E8A-4147-A177-3AD203B41FA5}">
                      <a16:colId xmlns:a16="http://schemas.microsoft.com/office/drawing/2014/main" val="4253395325"/>
                    </a:ext>
                  </a:extLst>
                </a:gridCol>
                <a:gridCol w="1798123">
                  <a:extLst>
                    <a:ext uri="{9D8B030D-6E8A-4147-A177-3AD203B41FA5}">
                      <a16:colId xmlns:a16="http://schemas.microsoft.com/office/drawing/2014/main" val="2219408062"/>
                    </a:ext>
                  </a:extLst>
                </a:gridCol>
              </a:tblGrid>
              <a:tr h="1191226">
                <a:tc>
                  <a:txBody>
                    <a:bodyPr/>
                    <a:lstStyle/>
                    <a:p>
                      <a:pPr marL="0" indent="115888" rtl="0" fontAlgn="b"/>
                      <a:r>
                        <a:rPr lang="en-US" b="0" dirty="0">
                          <a:solidFill>
                            <a:srgbClr val="000000"/>
                          </a:solidFill>
                          <a:effectLst/>
                          <a:latin typeface="+mj-lt"/>
                        </a:rPr>
                        <a:t>College Overview</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b="0" dirty="0">
                          <a:solidFill>
                            <a:srgbClr val="000000"/>
                          </a:solidFill>
                          <a:effectLst/>
                          <a:latin typeface="+mj-lt"/>
                        </a:rPr>
                        <a:t>Current</a:t>
                      </a:r>
                      <a:r>
                        <a:rPr lang="en-US" b="0" baseline="0" dirty="0">
                          <a:solidFill>
                            <a:srgbClr val="000000"/>
                          </a:solidFill>
                          <a:effectLst/>
                          <a:latin typeface="+mj-lt"/>
                        </a:rPr>
                        <a:t> </a:t>
                      </a:r>
                      <a:r>
                        <a:rPr lang="en-US" b="0" dirty="0">
                          <a:solidFill>
                            <a:srgbClr val="000000"/>
                          </a:solidFill>
                          <a:effectLst/>
                          <a:latin typeface="+mj-lt"/>
                        </a:rPr>
                        <a:t>Completion of Readiness </a:t>
                      </a:r>
                      <a:br>
                        <a:rPr lang="en-US" b="0" dirty="0">
                          <a:solidFill>
                            <a:srgbClr val="000000"/>
                          </a:solidFill>
                          <a:effectLst/>
                          <a:latin typeface="+mj-lt"/>
                        </a:rPr>
                      </a:br>
                      <a:r>
                        <a:rPr lang="en-US" b="0" dirty="0">
                          <a:solidFill>
                            <a:srgbClr val="000000"/>
                          </a:solidFill>
                          <a:effectLst/>
                          <a:latin typeface="+mj-lt"/>
                        </a:rPr>
                        <a:t>Criteria </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Current Go/No-Go Status</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b="0" dirty="0">
                          <a:solidFill>
                            <a:srgbClr val="000000"/>
                          </a:solidFill>
                          <a:effectLst/>
                          <a:latin typeface="+mj-lt"/>
                        </a:rPr>
                        <a:t>Estimated</a:t>
                      </a:r>
                      <a:r>
                        <a:rPr lang="en-US" b="0" baseline="0" dirty="0">
                          <a:solidFill>
                            <a:srgbClr val="000000"/>
                          </a:solidFill>
                          <a:effectLst/>
                          <a:latin typeface="+mj-lt"/>
                        </a:rPr>
                        <a:t> Go/No-Go Status at Go Live </a:t>
                      </a:r>
                      <a:endParaRPr lang="en-US" b="0" dirty="0">
                        <a:solidFill>
                          <a:srgbClr val="000000"/>
                        </a:solidFill>
                        <a:effectLst/>
                        <a:latin typeface="+mj-l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4134709"/>
                  </a:ext>
                </a:extLst>
              </a:tr>
              <a:tr h="512301">
                <a:tc>
                  <a:txBody>
                    <a:bodyPr/>
                    <a:lstStyle/>
                    <a:p>
                      <a:pPr marL="0" indent="115888" algn="l" rtl="0" fontAlgn="ctr"/>
                      <a:r>
                        <a:rPr lang="en-US" sz="2000" b="0" dirty="0">
                          <a:solidFill>
                            <a:srgbClr val="000000"/>
                          </a:solidFill>
                          <a:effectLst/>
                          <a:latin typeface="+mj-lt"/>
                        </a:rPr>
                        <a:t>Data</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3</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573791922"/>
                  </a:ext>
                </a:extLst>
              </a:tr>
              <a:tr h="563137">
                <a:tc>
                  <a:txBody>
                    <a:bodyPr/>
                    <a:lstStyle/>
                    <a:p>
                      <a:pPr marL="0" indent="115888" algn="l" rtl="0" fontAlgn="ctr"/>
                      <a:r>
                        <a:rPr lang="en-US" sz="2000" b="0" dirty="0">
                          <a:solidFill>
                            <a:srgbClr val="000000"/>
                          </a:solidFill>
                          <a:effectLst/>
                          <a:latin typeface="+mj-lt"/>
                        </a:rPr>
                        <a:t>Security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3 of 4</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kern="1200" dirty="0">
                        <a:solidFill>
                          <a:srgbClr val="FFFF00"/>
                        </a:solidFill>
                        <a:effectLst/>
                        <a:latin typeface="+mn-lt"/>
                        <a:ea typeface="+mn-ea"/>
                        <a:cs typeface="+mn-cs"/>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12853875"/>
                  </a:ext>
                </a:extLst>
              </a:tr>
              <a:tr h="563137">
                <a:tc>
                  <a:txBody>
                    <a:bodyPr/>
                    <a:lstStyle/>
                    <a:p>
                      <a:pPr marL="0" indent="115888" algn="l" rtl="0" fontAlgn="ctr"/>
                      <a:r>
                        <a:rPr lang="en-US" sz="2000" b="0" dirty="0">
                          <a:solidFill>
                            <a:srgbClr val="000000"/>
                          </a:solidFill>
                          <a:effectLst/>
                          <a:latin typeface="+mj-lt"/>
                        </a:rPr>
                        <a:t>Testing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3 of 7</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600" b="1" dirty="0">
                          <a:solidFill>
                            <a:srgbClr val="FFA219"/>
                          </a:solidFill>
                          <a:effectLst/>
                          <a:latin typeface="+mn-lt"/>
                          <a:cs typeface="Arial" panose="020B0604020202020204" pitchFamily="34" charset="0"/>
                        </a:rPr>
                        <a:t>O</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A21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dirty="0">
                          <a:solidFill>
                            <a:srgbClr val="FFFF00"/>
                          </a:solidFill>
                          <a:effectLst/>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22822287"/>
                  </a:ext>
                </a:extLst>
              </a:tr>
              <a:tr h="563137">
                <a:tc>
                  <a:txBody>
                    <a:bodyPr/>
                    <a:lstStyle/>
                    <a:p>
                      <a:pPr marL="0" indent="115888" algn="l" rtl="0" fontAlgn="ctr"/>
                      <a:r>
                        <a:rPr lang="en-US" sz="2000" b="0" dirty="0">
                          <a:solidFill>
                            <a:srgbClr val="000000"/>
                          </a:solidFill>
                          <a:effectLst/>
                          <a:latin typeface="+mj-lt"/>
                        </a:rPr>
                        <a:t>Training</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6 of 6</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7471429"/>
                  </a:ext>
                </a:extLst>
              </a:tr>
              <a:tr h="544388">
                <a:tc>
                  <a:txBody>
                    <a:bodyPr/>
                    <a:lstStyle/>
                    <a:p>
                      <a:pPr marL="0" indent="115888" algn="l" rtl="0" fontAlgn="ctr"/>
                      <a:r>
                        <a:rPr lang="en-US" sz="2000" b="0" dirty="0">
                          <a:solidFill>
                            <a:srgbClr val="000000"/>
                          </a:solidFill>
                          <a:effectLst/>
                          <a:latin typeface="+mj-lt"/>
                        </a:rPr>
                        <a:t>College Support Plan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4 of 4</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46931779"/>
                  </a:ext>
                </a:extLst>
              </a:tr>
              <a:tr h="563137">
                <a:tc>
                  <a:txBody>
                    <a:bodyPr/>
                    <a:lstStyle/>
                    <a:p>
                      <a:pPr marL="0" indent="115888" algn="l" rtl="0" fontAlgn="ctr"/>
                      <a:r>
                        <a:rPr lang="en-US" sz="2000" b="0" dirty="0">
                          <a:solidFill>
                            <a:srgbClr val="000000"/>
                          </a:solidFill>
                          <a:effectLst/>
                          <a:latin typeface="+mj-lt"/>
                        </a:rPr>
                        <a:t>Transition</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b="0" dirty="0">
                          <a:solidFill>
                            <a:srgbClr val="17304C"/>
                          </a:solidFill>
                          <a:effectLst/>
                          <a:latin typeface="Roboto"/>
                        </a:rPr>
                        <a:t>12 of 14</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80800126"/>
                  </a:ext>
                </a:extLst>
              </a:tr>
              <a:tr h="541913">
                <a:tc>
                  <a:txBody>
                    <a:bodyPr/>
                    <a:lstStyle/>
                    <a:p>
                      <a:pPr marL="0" indent="115888" algn="l" rtl="0" fontAlgn="ctr"/>
                      <a:r>
                        <a:rPr lang="en-US" sz="2000" b="0" dirty="0">
                          <a:solidFill>
                            <a:srgbClr val="000000"/>
                          </a:solidFill>
                          <a:effectLst/>
                          <a:latin typeface="+mj-lt"/>
                        </a:rPr>
                        <a:t>Comms &amp; OCM</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F3F3"/>
                    </a:solidFill>
                  </a:tcPr>
                </a:tc>
                <a:tc>
                  <a:txBody>
                    <a:bodyPr/>
                    <a:lstStyle/>
                    <a:p>
                      <a:pPr algn="ctr" rtl="0" fontAlgn="b"/>
                      <a:r>
                        <a:rPr lang="en-US" b="0" dirty="0">
                          <a:solidFill>
                            <a:srgbClr val="17304C"/>
                          </a:solidFill>
                          <a:effectLst/>
                          <a:latin typeface="Roboto"/>
                        </a:rPr>
                        <a:t>7 of 8</a:t>
                      </a:r>
                    </a:p>
                  </a:txBody>
                  <a:tcPr marL="22860" marR="2286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FF00"/>
                          </a:solidFill>
                          <a:effectLst/>
                        </a:rPr>
                        <a:t>Y</a:t>
                      </a: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kern="1200" dirty="0">
                          <a:solidFill>
                            <a:srgbClr val="00B050"/>
                          </a:solidFill>
                          <a:effectLst/>
                          <a:latin typeface="+mn-lt"/>
                          <a:ea typeface="+mn-ea"/>
                          <a:cs typeface="+mn-cs"/>
                        </a:rPr>
                        <a:t>G</a:t>
                      </a:r>
                    </a:p>
                    <a:p>
                      <a:pPr algn="ctr" rtl="0" fontAlgn="b"/>
                      <a:endParaRPr lang="en-US" sz="1600" b="1" dirty="0">
                        <a:solidFill>
                          <a:srgbClr val="000000"/>
                        </a:solidFill>
                        <a:effectLst/>
                        <a:latin typeface="+mn-lt"/>
                        <a:cs typeface="Arial" panose="020B0604020202020204" pitchFamily="34" charset="0"/>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74805109"/>
                  </a:ext>
                </a:extLst>
              </a:tr>
            </a:tbl>
          </a:graphicData>
        </a:graphic>
      </p:graphicFrame>
      <p:sp>
        <p:nvSpPr>
          <p:cNvPr id="2" name="Slide Number Placeholder 1">
            <a:extLst>
              <a:ext uri="{FF2B5EF4-FFF2-40B4-BE49-F238E27FC236}">
                <a16:creationId xmlns:a16="http://schemas.microsoft.com/office/drawing/2014/main" id="{86DFC77B-4F48-4826-A2FB-40D477FBF12D}"/>
              </a:ext>
            </a:extLst>
          </p:cNvPr>
          <p:cNvSpPr>
            <a:spLocks noGrp="1"/>
          </p:cNvSpPr>
          <p:nvPr>
            <p:ph type="sldNum" sz="quarter" idx="12"/>
          </p:nvPr>
        </p:nvSpPr>
        <p:spPr/>
        <p:txBody>
          <a:bodyPr/>
          <a:lstStyle/>
          <a:p>
            <a:pPr>
              <a:defRPr/>
            </a:pPr>
            <a:fld id="{A0548EF2-EA9B-4634-B53D-DC4EC5D1B8C0}" type="slidenum">
              <a:rPr lang="en-US" altLang="en-US" smtClean="0"/>
              <a:pPr>
                <a:defRPr/>
              </a:pPr>
              <a:t>7</a:t>
            </a:fld>
            <a:endParaRPr lang="en-US" altLang="en-US" dirty="0"/>
          </a:p>
        </p:txBody>
      </p:sp>
      <p:graphicFrame>
        <p:nvGraphicFramePr>
          <p:cNvPr id="7" name="Table 6">
            <a:extLst>
              <a:ext uri="{FF2B5EF4-FFF2-40B4-BE49-F238E27FC236}">
                <a16:creationId xmlns:a16="http://schemas.microsoft.com/office/drawing/2014/main" id="{6E4DD594-CCC7-475B-BB8F-1B470DC4227B}"/>
              </a:ext>
            </a:extLst>
          </p:cNvPr>
          <p:cNvGraphicFramePr>
            <a:graphicFrameLocks noGrp="1"/>
          </p:cNvGraphicFramePr>
          <p:nvPr>
            <p:extLst>
              <p:ext uri="{D42A27DB-BD31-4B8C-83A1-F6EECF244321}">
                <p14:modId xmlns:p14="http://schemas.microsoft.com/office/powerpoint/2010/main" val="2110666124"/>
              </p:ext>
            </p:extLst>
          </p:nvPr>
        </p:nvGraphicFramePr>
        <p:xfrm>
          <a:off x="562685" y="5866377"/>
          <a:ext cx="4897846" cy="910515"/>
        </p:xfrm>
        <a:graphic>
          <a:graphicData uri="http://schemas.openxmlformats.org/drawingml/2006/table">
            <a:tbl>
              <a:tblPr firstRow="1"/>
              <a:tblGrid>
                <a:gridCol w="209641">
                  <a:extLst>
                    <a:ext uri="{9D8B030D-6E8A-4147-A177-3AD203B41FA5}">
                      <a16:colId xmlns:a16="http://schemas.microsoft.com/office/drawing/2014/main" val="3978457557"/>
                    </a:ext>
                  </a:extLst>
                </a:gridCol>
                <a:gridCol w="4688205">
                  <a:extLst>
                    <a:ext uri="{9D8B030D-6E8A-4147-A177-3AD203B41FA5}">
                      <a16:colId xmlns:a16="http://schemas.microsoft.com/office/drawing/2014/main" val="3272340738"/>
                    </a:ext>
                  </a:extLst>
                </a:gridCol>
              </a:tblGrid>
              <a:tr h="169679">
                <a:tc gridSpan="2">
                  <a:txBody>
                    <a:bodyPr/>
                    <a:lstStyle/>
                    <a:p>
                      <a:pPr algn="ctr"/>
                      <a:r>
                        <a:rPr lang="en-US" sz="900" dirty="0">
                          <a:solidFill>
                            <a:srgbClr val="000000"/>
                          </a:solidFill>
                          <a:effectLst/>
                          <a:latin typeface="+mj-lt"/>
                        </a:rPr>
                        <a:t>STATUS LEGEND</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7721134"/>
                  </a:ext>
                </a:extLst>
              </a:tr>
              <a:tr h="129039">
                <a:tc>
                  <a:txBody>
                    <a:bodyPr/>
                    <a:lstStyle/>
                    <a:p>
                      <a:pPr algn="ctr"/>
                      <a:r>
                        <a:rPr lang="en-US" sz="900" dirty="0">
                          <a:solidFill>
                            <a:srgbClr val="FF0000"/>
                          </a:solidFill>
                          <a:effectLst/>
                        </a:rPr>
                        <a:t>R</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900" b="1" dirty="0">
                          <a:solidFill>
                            <a:srgbClr val="000000"/>
                          </a:solidFill>
                          <a:effectLst/>
                          <a:latin typeface="Arial" panose="020B0604020202020204" pitchFamily="34" charset="0"/>
                        </a:rPr>
                        <a:t>RED</a:t>
                      </a:r>
                      <a:r>
                        <a:rPr lang="en-US" sz="900" dirty="0">
                          <a:solidFill>
                            <a:srgbClr val="000000"/>
                          </a:solidFill>
                          <a:effectLst/>
                          <a:latin typeface="Arial" panose="020B0604020202020204" pitchFamily="34" charset="0"/>
                        </a:rPr>
                        <a:t> - Critical system or organization issue, no mitigation available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793342"/>
                  </a:ext>
                </a:extLst>
              </a:tr>
              <a:tr h="191060">
                <a:tc>
                  <a:txBody>
                    <a:bodyPr/>
                    <a:lstStyle/>
                    <a:p>
                      <a:pPr algn="ctr"/>
                      <a:r>
                        <a:rPr lang="en-US" sz="900" dirty="0">
                          <a:solidFill>
                            <a:srgbClr val="FFA219"/>
                          </a:solidFill>
                          <a:effectLst/>
                        </a:rPr>
                        <a:t>O</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r>
                        <a:rPr lang="en-US" sz="900" b="1" dirty="0">
                          <a:solidFill>
                            <a:srgbClr val="000000"/>
                          </a:solidFill>
                          <a:effectLst/>
                          <a:latin typeface="Arial" panose="020B0604020202020204" pitchFamily="34" charset="0"/>
                        </a:rPr>
                        <a:t>ORANGE</a:t>
                      </a:r>
                      <a:r>
                        <a:rPr lang="en-US" sz="900" dirty="0">
                          <a:solidFill>
                            <a:srgbClr val="000000"/>
                          </a:solidFill>
                          <a:effectLst/>
                          <a:latin typeface="Arial" panose="020B0604020202020204" pitchFamily="34" charset="0"/>
                        </a:rPr>
                        <a:t> - System or organizational issue with workaround (mitigation plan)</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9087311"/>
                  </a:ext>
                </a:extLst>
              </a:tr>
              <a:tr h="193675">
                <a:tc>
                  <a:txBody>
                    <a:bodyPr/>
                    <a:lstStyle/>
                    <a:p>
                      <a:pPr algn="ctr"/>
                      <a:r>
                        <a:rPr lang="en-US" sz="900" dirty="0">
                          <a:solidFill>
                            <a:srgbClr val="FFFF00"/>
                          </a:solidFill>
                          <a:effectLst/>
                        </a:rPr>
                        <a:t>Y</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sz="900" b="1" dirty="0">
                          <a:solidFill>
                            <a:srgbClr val="000000"/>
                          </a:solidFill>
                          <a:effectLst/>
                          <a:latin typeface="Arial" panose="020B0604020202020204" pitchFamily="34" charset="0"/>
                        </a:rPr>
                        <a:t>YELLOW</a:t>
                      </a:r>
                      <a:r>
                        <a:rPr lang="en-US" sz="900" dirty="0">
                          <a:solidFill>
                            <a:srgbClr val="000000"/>
                          </a:solidFill>
                          <a:effectLst/>
                          <a:latin typeface="Arial" panose="020B0604020202020204" pitchFamily="34" charset="0"/>
                        </a:rPr>
                        <a:t> - Somewhat ready for Go-Live, small issues unresolved, doesn't impact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2373392"/>
                  </a:ext>
                </a:extLst>
              </a:tr>
              <a:tr h="167899">
                <a:tc>
                  <a:txBody>
                    <a:bodyPr/>
                    <a:lstStyle/>
                    <a:p>
                      <a:pPr algn="ctr"/>
                      <a:r>
                        <a:rPr lang="en-US" sz="900" dirty="0">
                          <a:solidFill>
                            <a:srgbClr val="00B050"/>
                          </a:solidFill>
                          <a:effectLst/>
                        </a:rPr>
                        <a:t>G</a:t>
                      </a:r>
                    </a:p>
                  </a:txBody>
                  <a:tcPr marL="28575" marR="28575" marT="19050" marB="190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0000"/>
                          </a:solidFill>
                          <a:effectLst/>
                          <a:latin typeface="Arial" panose="020B0604020202020204" pitchFamily="34" charset="0"/>
                        </a:rPr>
                        <a:t>GREEN</a:t>
                      </a:r>
                      <a:r>
                        <a:rPr lang="en-US" sz="900" dirty="0">
                          <a:solidFill>
                            <a:srgbClr val="000000"/>
                          </a:solidFill>
                          <a:effectLst/>
                          <a:latin typeface="Arial" panose="020B0604020202020204" pitchFamily="34" charset="0"/>
                        </a:rPr>
                        <a:t> - Ready for Go-Live</a:t>
                      </a:r>
                      <a:endParaRPr lang="en-US" sz="900" dirty="0">
                        <a:effectLst/>
                        <a:latin typeface="Times New Roman" panose="02020603050405020304" pitchFamily="18" charset="0"/>
                      </a:endParaRPr>
                    </a:p>
                  </a:txBody>
                  <a:tcPr marL="18288"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8053191"/>
                  </a:ext>
                </a:extLst>
              </a:tr>
            </a:tbl>
          </a:graphicData>
        </a:graphic>
      </p:graphicFrame>
    </p:spTree>
    <p:extLst>
      <p:ext uri="{BB962C8B-B14F-4D97-AF65-F5344CB8AC3E}">
        <p14:creationId xmlns:p14="http://schemas.microsoft.com/office/powerpoint/2010/main" val="3345134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34844846"/>
              </p:ext>
            </p:extLst>
          </p:nvPr>
        </p:nvGraphicFramePr>
        <p:xfrm>
          <a:off x="449542" y="528243"/>
          <a:ext cx="8577501" cy="6309083"/>
        </p:xfrm>
        <a:graphic>
          <a:graphicData uri="http://schemas.openxmlformats.org/drawingml/2006/table">
            <a:tbl>
              <a:tblPr firstRow="1" firstCol="1">
                <a:tableStyleId>{93296810-A885-4BE3-A3E7-6D5BEEA58F35}</a:tableStyleId>
              </a:tblPr>
              <a:tblGrid>
                <a:gridCol w="794460">
                  <a:extLst>
                    <a:ext uri="{9D8B030D-6E8A-4147-A177-3AD203B41FA5}">
                      <a16:colId xmlns:a16="http://schemas.microsoft.com/office/drawing/2014/main" val="285129070"/>
                    </a:ext>
                  </a:extLst>
                </a:gridCol>
                <a:gridCol w="3494291">
                  <a:extLst>
                    <a:ext uri="{9D8B030D-6E8A-4147-A177-3AD203B41FA5}">
                      <a16:colId xmlns:a16="http://schemas.microsoft.com/office/drawing/2014/main" val="1255582063"/>
                    </a:ext>
                  </a:extLst>
                </a:gridCol>
                <a:gridCol w="4288750">
                  <a:extLst>
                    <a:ext uri="{9D8B030D-6E8A-4147-A177-3AD203B41FA5}">
                      <a16:colId xmlns:a16="http://schemas.microsoft.com/office/drawing/2014/main" val="615183373"/>
                    </a:ext>
                  </a:extLst>
                </a:gridCol>
              </a:tblGrid>
              <a:tr h="248529">
                <a:tc>
                  <a:txBody>
                    <a:bodyPr/>
                    <a:lstStyle/>
                    <a:p>
                      <a:pPr rtl="0" fontAlgn="b"/>
                      <a:r>
                        <a:rPr lang="en-US" sz="1100" b="0" dirty="0">
                          <a:effectLst/>
                          <a:latin typeface="+mj-lt"/>
                        </a:rPr>
                        <a:t>CATEGORY </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COMMENTS</a:t>
                      </a:r>
                      <a:endParaRPr lang="en-US" sz="1100" b="0" dirty="0">
                        <a:solidFill>
                          <a:srgbClr val="000000"/>
                        </a:solidFill>
                        <a:effectLst/>
                        <a:latin typeface="+mj-lt"/>
                      </a:endParaRPr>
                    </a:p>
                  </a:txBody>
                  <a:tcPr marL="36576" marR="4992" marT="3328" marB="3328" anchor="ctr"/>
                </a:tc>
                <a:tc>
                  <a:txBody>
                    <a:bodyPr/>
                    <a:lstStyle/>
                    <a:p>
                      <a:pPr rtl="0" fontAlgn="b"/>
                      <a:r>
                        <a:rPr lang="en-US" sz="1100" b="0" dirty="0">
                          <a:effectLst/>
                          <a:latin typeface="+mj-lt"/>
                        </a:rPr>
                        <a:t>MITIGATION PLAN </a:t>
                      </a:r>
                      <a:endParaRPr lang="en-US" sz="1100" b="0" dirty="0">
                        <a:solidFill>
                          <a:srgbClr val="000000"/>
                        </a:solidFill>
                        <a:effectLst/>
                        <a:latin typeface="+mj-lt"/>
                      </a:endParaRPr>
                    </a:p>
                  </a:txBody>
                  <a:tcPr marL="36576" marR="4992" marT="3328" marB="3328" anchor="ctr"/>
                </a:tc>
                <a:extLst>
                  <a:ext uri="{0D108BD9-81ED-4DB2-BD59-A6C34878D82A}">
                    <a16:rowId xmlns:a16="http://schemas.microsoft.com/office/drawing/2014/main" val="1488334798"/>
                  </a:ext>
                </a:extLst>
              </a:tr>
              <a:tr h="453806">
                <a:tc>
                  <a:txBody>
                    <a:bodyPr/>
                    <a:lstStyle/>
                    <a:p>
                      <a:pPr rtl="0" fontAlgn="ctr"/>
                      <a:endParaRPr lang="en-US" sz="1200" dirty="0">
                        <a:effectLst/>
                      </a:endParaRPr>
                    </a:p>
                    <a:p>
                      <a:pPr rtl="0" fontAlgn="ctr"/>
                      <a:r>
                        <a:rPr lang="en-US" sz="1200" dirty="0">
                          <a:effectLst/>
                        </a:rPr>
                        <a:t>Data</a:t>
                      </a:r>
                    </a:p>
                    <a:p>
                      <a:pPr rtl="0" fontAlgn="ctr"/>
                      <a:endParaRPr lang="en-US" sz="1200" b="0" dirty="0">
                        <a:solidFill>
                          <a:srgbClr val="000000"/>
                        </a:solidFill>
                        <a:effectLst/>
                        <a:latin typeface="+mj-lt"/>
                        <a:cs typeface="Arial" panose="020B0604020202020204" pitchFamily="34" charset="0"/>
                      </a:endParaRPr>
                    </a:p>
                  </a:txBody>
                  <a:tcPr marL="36576" marR="4992" marT="3328" marB="3328"/>
                </a:tc>
                <a:tc>
                  <a:txBody>
                    <a:bodyPr/>
                    <a:lstStyle/>
                    <a:p>
                      <a:pPr rtl="0" fontAlgn="b"/>
                      <a:r>
                        <a:rPr lang="en-US" sz="1000" dirty="0">
                          <a:effectLst/>
                        </a:rPr>
                        <a:t>Data cleanup has been executed by college SMEs as thoroughly as possible throughout the project lifecycle and will be ongoing. </a:t>
                      </a:r>
                    </a:p>
                  </a:txBody>
                  <a:tcPr marL="22860" marR="22860" marT="15240" marB="15240"/>
                </a:tc>
                <a:tc>
                  <a:txBody>
                    <a:bodyPr/>
                    <a:lstStyle/>
                    <a:p>
                      <a:pPr rtl="0" fontAlgn="b"/>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1887606402"/>
                  </a:ext>
                </a:extLst>
              </a:tr>
              <a:tr h="658090">
                <a:tc>
                  <a:txBody>
                    <a:bodyPr/>
                    <a:lstStyle/>
                    <a:p>
                      <a:pPr rtl="0" fontAlgn="ctr"/>
                      <a:endParaRPr lang="en-US" sz="1200" dirty="0">
                        <a:effectLst/>
                      </a:endParaRPr>
                    </a:p>
                    <a:p>
                      <a:pPr rtl="0" fontAlgn="ctr"/>
                      <a:r>
                        <a:rPr lang="en-US" sz="1200" dirty="0">
                          <a:effectLst/>
                        </a:rPr>
                        <a:t>Security</a:t>
                      </a:r>
                      <a:endParaRPr lang="en-US" sz="1200" b="0" dirty="0">
                        <a:solidFill>
                          <a:srgbClr val="000000"/>
                        </a:solidFill>
                        <a:effectLst/>
                        <a:latin typeface="+mj-lt"/>
                        <a:cs typeface="Arial" panose="020B0604020202020204" pitchFamily="34" charset="0"/>
                      </a:endParaRPr>
                    </a:p>
                  </a:txBody>
                  <a:tcPr marL="36576" marR="4992" marT="3328" marB="3328"/>
                </a:tc>
                <a:tc>
                  <a:txBody>
                    <a:bodyPr/>
                    <a:lstStyle/>
                    <a:p>
                      <a:pPr rtl="0" fontAlgn="b"/>
                      <a:r>
                        <a:rPr lang="en-US" sz="1000" dirty="0">
                          <a:effectLst/>
                        </a:rPr>
                        <a:t>Centralia's local security administrators have begun validating SVL role assignments against the College Security Workbook as of January 7, 2021. </a:t>
                      </a:r>
                    </a:p>
                  </a:txBody>
                  <a:tcPr marL="22860" marR="22860" marT="15240" marB="15240"/>
                </a:tc>
                <a:tc>
                  <a:txBody>
                    <a:bodyPr/>
                    <a:lstStyle/>
                    <a:p>
                      <a:pPr rtl="0" fontAlgn="b"/>
                      <a:r>
                        <a:rPr lang="en-US" sz="1000" dirty="0">
                          <a:effectLst/>
                        </a:rPr>
                        <a:t>We plan to leverage SBCTC security support during the first two weeks after Go Live to ensure our employees have the necessary access to perform essential job functions. We will transition to our Local Security Management Plan on February 22, 2021. </a:t>
                      </a:r>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3950610699"/>
                  </a:ext>
                </a:extLst>
              </a:tr>
              <a:tr h="658090">
                <a:tc>
                  <a:txBody>
                    <a:bodyPr/>
                    <a:lstStyle/>
                    <a:p>
                      <a:pPr rtl="0" fontAlgn="ctr"/>
                      <a:endParaRPr lang="en-US" sz="1200" dirty="0">
                        <a:effectLst/>
                      </a:endParaRPr>
                    </a:p>
                    <a:p>
                      <a:pPr rtl="0" fontAlgn="ctr"/>
                      <a:r>
                        <a:rPr lang="en-US" sz="1200" dirty="0">
                          <a:effectLst/>
                        </a:rPr>
                        <a:t>Testing </a:t>
                      </a:r>
                      <a:endParaRPr lang="en-US" sz="1200" b="0" dirty="0">
                        <a:solidFill>
                          <a:srgbClr val="000000"/>
                        </a:solidFill>
                        <a:effectLst/>
                        <a:latin typeface="+mj-lt"/>
                        <a:cs typeface="Arial" panose="020B0604020202020204" pitchFamily="34" charset="0"/>
                      </a:endParaRPr>
                    </a:p>
                  </a:txBody>
                  <a:tcPr marL="36576" marR="4992" marT="3328" marB="3328"/>
                </a:tc>
                <a:tc>
                  <a:txBody>
                    <a:bodyPr/>
                    <a:lstStyle/>
                    <a:p>
                      <a:pPr rtl="0" fontAlgn="b"/>
                      <a:r>
                        <a:rPr lang="en-US" sz="1000" dirty="0">
                          <a:effectLst/>
                        </a:rPr>
                        <a:t>Ten percent of Centralia's UAT tests are presently blocked due to our last-minute transition to KeyBank from a regional bank that could not support required secure transfer protocols for payroll ACH, vendor pay, and bank reconciliation files.</a:t>
                      </a:r>
                    </a:p>
                  </a:txBody>
                  <a:tcPr marL="22860" marR="22860" marT="15240" marB="15240"/>
                </a:tc>
                <a:tc>
                  <a:txBody>
                    <a:bodyPr/>
                    <a:lstStyle/>
                    <a:p>
                      <a:pPr rtl="0" fontAlgn="b"/>
                      <a:r>
                        <a:rPr lang="en-US" sz="1000" dirty="0">
                          <a:effectLst/>
                        </a:rPr>
                        <a:t>The college is working closely with the SBCTC ctcLink Project Team, the State Treasurer's office, our Assistant Attorney General, and KeyBank officials to finalize a banking services contract so subsequent file configuration and testing can take place. </a:t>
                      </a:r>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966612009"/>
                  </a:ext>
                </a:extLst>
              </a:tr>
              <a:tr h="971466">
                <a:tc>
                  <a:txBody>
                    <a:bodyPr/>
                    <a:lstStyle/>
                    <a:p>
                      <a:pPr rtl="0" fontAlgn="ctr"/>
                      <a:endParaRPr lang="en-US" sz="1200" dirty="0">
                        <a:effectLst/>
                      </a:endParaRPr>
                    </a:p>
                    <a:p>
                      <a:pPr rtl="0" fontAlgn="ctr"/>
                      <a:r>
                        <a:rPr lang="en-US" sz="1200" dirty="0">
                          <a:effectLst/>
                        </a:rPr>
                        <a:t>Training</a:t>
                      </a:r>
                      <a:endParaRPr lang="en-US" sz="1200" b="0" dirty="0">
                        <a:solidFill>
                          <a:srgbClr val="000000"/>
                        </a:solidFill>
                        <a:effectLst/>
                        <a:latin typeface="+mj-lt"/>
                        <a:cs typeface="Arial" panose="020B0604020202020204" pitchFamily="34" charset="0"/>
                      </a:endParaRPr>
                    </a:p>
                  </a:txBody>
                  <a:tcPr marL="36576" marR="4992" marT="3328" marB="3328"/>
                </a:tc>
                <a:tc>
                  <a:txBody>
                    <a:bodyPr/>
                    <a:lstStyle/>
                    <a:p>
                      <a:pPr rtl="0" fontAlgn="b"/>
                      <a:r>
                        <a:rPr lang="en-US" sz="1000" dirty="0">
                          <a:effectLst/>
                        </a:rPr>
                        <a:t>Campus-wide training is underway. The local project team has provided training trackers to each division/area on campus so the designated department training leads can monitor timely completion of required courses for all employees.</a:t>
                      </a:r>
                    </a:p>
                    <a:p>
                      <a:pPr rtl="0" fontAlgn="b"/>
                      <a:endParaRPr lang="en-US" sz="1000" b="0" dirty="0">
                        <a:solidFill>
                          <a:srgbClr val="000000"/>
                        </a:solidFill>
                        <a:effectLst/>
                        <a:latin typeface="+mn-lt"/>
                      </a:endParaRPr>
                    </a:p>
                  </a:txBody>
                  <a:tcPr marL="22860" marR="22860" marT="15240" marB="15240"/>
                </a:tc>
                <a:tc>
                  <a:txBody>
                    <a:bodyPr/>
                    <a:lstStyle/>
                    <a:p>
                      <a:pPr rtl="0" fontAlgn="b"/>
                      <a:r>
                        <a:rPr lang="en-US" sz="1000" dirty="0">
                          <a:effectLst/>
                        </a:rPr>
                        <a:t>Centralia is utilizing training materials developed by DG2 and DG3 colleges where possible. Wenatchee Valley's Financial Aid department produced concise training documentation targeted to frontline staff and provided it to their DG4 counterparts on Jan. 8, 2021. Highline College delivered synchronous online Advisor Center training for faculty and advisors from the DG4 cohort on Jan. 9, 2021. Excellent collaboration and resource sharing.</a:t>
                      </a:r>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867617604"/>
                  </a:ext>
                </a:extLst>
              </a:tr>
              <a:tr h="1011714">
                <a:tc>
                  <a:txBody>
                    <a:bodyPr/>
                    <a:lstStyle/>
                    <a:p>
                      <a:pPr rtl="0" fontAlgn="ctr"/>
                      <a:endParaRPr lang="en-US" sz="1200" dirty="0">
                        <a:effectLst/>
                      </a:endParaRPr>
                    </a:p>
                    <a:p>
                      <a:pPr rtl="0" fontAlgn="ctr"/>
                      <a:r>
                        <a:rPr lang="en-US" sz="1200" dirty="0">
                          <a:effectLst/>
                        </a:rPr>
                        <a:t>College Support Plan</a:t>
                      </a:r>
                    </a:p>
                    <a:p>
                      <a:pPr rtl="0" fontAlgn="ctr"/>
                      <a:endParaRPr lang="en-US" sz="1200" b="0" dirty="0">
                        <a:solidFill>
                          <a:srgbClr val="000000"/>
                        </a:solidFill>
                        <a:effectLst/>
                        <a:latin typeface="+mj-lt"/>
                        <a:cs typeface="Arial" panose="020B0604020202020204" pitchFamily="34" charset="0"/>
                      </a:endParaRPr>
                    </a:p>
                  </a:txBody>
                  <a:tcPr marL="36576" marR="4992" marT="3328" marB="3328"/>
                </a:tc>
                <a:tc>
                  <a:txBody>
                    <a:bodyPr/>
                    <a:lstStyle/>
                    <a:p>
                      <a:pPr rtl="0" fontAlgn="b"/>
                      <a:r>
                        <a:rPr lang="en-US" sz="1000" dirty="0">
                          <a:effectLst/>
                        </a:rPr>
                        <a:t>Centralia College IT Department drafted a Local Triage and Support Management Plan that defines service levels, expected response times, roles and responsibilities, and a tiered support model that will be implemented 2 weeks after Go Live. </a:t>
                      </a:r>
                      <a:endParaRPr lang="en-US" sz="1000" b="0" dirty="0">
                        <a:solidFill>
                          <a:srgbClr val="000000"/>
                        </a:solidFill>
                        <a:effectLst/>
                        <a:latin typeface="+mn-lt"/>
                      </a:endParaRPr>
                    </a:p>
                  </a:txBody>
                  <a:tcPr marL="22860" marR="22860" marT="15240" marB="15240"/>
                </a:tc>
                <a:tc>
                  <a:txBody>
                    <a:bodyPr/>
                    <a:lstStyle/>
                    <a:p>
                      <a:pPr rtl="0" fontAlgn="b"/>
                      <a:r>
                        <a:rPr lang="en-US" sz="1000" dirty="0">
                          <a:effectLst/>
                        </a:rPr>
                        <a:t>Training is in progress for employees in Instruction and Student Services departments who provide front line student technical support. The IT Department is developing a lookup tool that will enable students, staff and faculty to retrieve forgotten ctcLink IDs. </a:t>
                      </a:r>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4231611894"/>
                  </a:ext>
                </a:extLst>
              </a:tr>
              <a:tr h="1284842">
                <a:tc>
                  <a:txBody>
                    <a:bodyPr/>
                    <a:lstStyle/>
                    <a:p>
                      <a:pPr rtl="0" fontAlgn="ctr"/>
                      <a:endParaRPr lang="en-US" sz="1200" dirty="0">
                        <a:effectLst/>
                      </a:endParaRPr>
                    </a:p>
                    <a:p>
                      <a:pPr rtl="0" fontAlgn="ctr"/>
                      <a:r>
                        <a:rPr lang="en-US" sz="1200" dirty="0">
                          <a:effectLst/>
                        </a:rPr>
                        <a:t>Transition</a:t>
                      </a:r>
                    </a:p>
                    <a:p>
                      <a:pPr rtl="0" fontAlgn="ctr"/>
                      <a:endParaRPr lang="en-US" sz="1200" dirty="0">
                        <a:effectLst/>
                      </a:endParaRPr>
                    </a:p>
                    <a:p>
                      <a:pPr rtl="0" fontAlgn="ctr"/>
                      <a:endParaRPr lang="en-US" sz="1200" dirty="0">
                        <a:effectLst/>
                      </a:endParaRPr>
                    </a:p>
                    <a:p>
                      <a:pPr rtl="0" fontAlgn="ctr"/>
                      <a:endParaRPr lang="en-US" sz="1200" dirty="0">
                        <a:effectLst/>
                      </a:endParaRPr>
                    </a:p>
                    <a:p>
                      <a:pPr rtl="0" fontAlgn="ctr"/>
                      <a:endParaRPr lang="en-US" sz="1200" b="0" dirty="0">
                        <a:solidFill>
                          <a:srgbClr val="000000"/>
                        </a:solidFill>
                        <a:effectLst/>
                        <a:latin typeface="+mj-lt"/>
                      </a:endParaRPr>
                    </a:p>
                  </a:txBody>
                  <a:tcPr marL="36576" marR="4992" marT="3328" marB="3328"/>
                </a:tc>
                <a:tc>
                  <a:txBody>
                    <a:bodyPr/>
                    <a:lstStyle/>
                    <a:p>
                      <a:pPr rtl="0" fontAlgn="b"/>
                      <a:r>
                        <a:rPr lang="en-US" sz="1000" dirty="0">
                          <a:effectLst/>
                        </a:rPr>
                        <a:t>1. All essential production build tasks are complete enough for Go Live conversion but there will be a significant amount of post Go Live work to finish Enrollment Requirements (course prerequisites) and the Academic Advisement Reports (AARs). The lack of AARs will impact Spring advising which begins one week after ctcLink deployment.</a:t>
                      </a:r>
                      <a:br>
                        <a:rPr lang="en-US" sz="1000" dirty="0">
                          <a:effectLst/>
                        </a:rPr>
                      </a:br>
                      <a:r>
                        <a:rPr lang="en-US" sz="1000" dirty="0">
                          <a:effectLst/>
                        </a:rPr>
                        <a:t>2. The DataLink replication package is still in the beta testing phase and is not wired up to any supplemental systems. </a:t>
                      </a:r>
                    </a:p>
                  </a:txBody>
                  <a:tcPr marL="22860" marR="22860" marT="15240" marB="15240"/>
                </a:tc>
                <a:tc>
                  <a:txBody>
                    <a:bodyPr/>
                    <a:lstStyle/>
                    <a:p>
                      <a:pPr marL="228600" indent="-228600" rtl="0" fontAlgn="b">
                        <a:buAutoNum type="arabicPeriod"/>
                      </a:pPr>
                      <a:r>
                        <a:rPr lang="en-US" sz="1000" dirty="0">
                          <a:effectLst/>
                        </a:rPr>
                        <a:t>Faculty/Advisors will rely on legacy applications such as Degree Audit and Advisor Data Portal (ADP) for spring advising. </a:t>
                      </a:r>
                    </a:p>
                    <a:p>
                      <a:pPr marL="228600" indent="-228600" rtl="0" fontAlgn="b">
                        <a:buAutoNum type="arabicPeriod"/>
                      </a:pPr>
                      <a:r>
                        <a:rPr lang="en-US" sz="1000" dirty="0">
                          <a:effectLst/>
                        </a:rPr>
                        <a:t>Centralia will run canned queries in PeopleSoft to generate required reports and files. Institutional Research and IT staff have set up direct access to the SBCTC DataLink server, and a small number of employees have taken the SBCTC Query and Reporting Training. </a:t>
                      </a:r>
                    </a:p>
                  </a:txBody>
                  <a:tcPr marL="22860" marR="22860" marT="15240" marB="15240"/>
                </a:tc>
                <a:extLst>
                  <a:ext uri="{0D108BD9-81ED-4DB2-BD59-A6C34878D82A}">
                    <a16:rowId xmlns:a16="http://schemas.microsoft.com/office/drawing/2014/main" val="132354641"/>
                  </a:ext>
                </a:extLst>
              </a:tr>
              <a:tr h="868627">
                <a:tc>
                  <a:txBody>
                    <a:bodyPr/>
                    <a:lstStyle/>
                    <a:p>
                      <a:pPr rtl="0" fontAlgn="ctr"/>
                      <a:endParaRPr lang="en-US" sz="1200" dirty="0">
                        <a:effectLst/>
                      </a:endParaRPr>
                    </a:p>
                    <a:p>
                      <a:pPr rtl="0" fontAlgn="ctr"/>
                      <a:r>
                        <a:rPr lang="en-US" sz="1200" dirty="0">
                          <a:effectLst/>
                        </a:rPr>
                        <a:t>Comms &amp; OCM</a:t>
                      </a:r>
                    </a:p>
                    <a:p>
                      <a:pPr rtl="0" fontAlgn="ctr"/>
                      <a:endParaRPr lang="en-US" sz="1200" dirty="0">
                        <a:effectLst/>
                      </a:endParaRPr>
                    </a:p>
                    <a:p>
                      <a:pPr rtl="0" fontAlgn="ctr"/>
                      <a:endParaRPr lang="en-US" sz="1200" b="0" dirty="0">
                        <a:solidFill>
                          <a:srgbClr val="000000"/>
                        </a:solidFill>
                        <a:effectLst/>
                        <a:latin typeface="+mj-lt"/>
                      </a:endParaRPr>
                    </a:p>
                  </a:txBody>
                  <a:tcPr marL="36576" marR="4992" marT="3328" marB="3328"/>
                </a:tc>
                <a:tc>
                  <a:txBody>
                    <a:bodyPr/>
                    <a:lstStyle/>
                    <a:p>
                      <a:pPr rtl="0" fontAlgn="b"/>
                      <a:r>
                        <a:rPr lang="en-US" sz="1000" dirty="0">
                          <a:effectLst/>
                        </a:rPr>
                        <a:t>Communication activities are ramping up as we approach Go-Live. While the initial plan is in place, additional work is still needed to produce the messages and ensure necessary content is loaded to the college website as well as delivered on schedule through previously designated channels. </a:t>
                      </a:r>
                      <a:endParaRPr lang="en-US" sz="1000" b="0" dirty="0">
                        <a:solidFill>
                          <a:srgbClr val="000000"/>
                        </a:solidFill>
                        <a:effectLst/>
                        <a:latin typeface="+mn-lt"/>
                      </a:endParaRPr>
                    </a:p>
                  </a:txBody>
                  <a:tcPr marL="22860" marR="22860" marT="15240" marB="15240"/>
                </a:tc>
                <a:tc>
                  <a:txBody>
                    <a:bodyPr/>
                    <a:lstStyle/>
                    <a:p>
                      <a:pPr rtl="0" fontAlgn="b"/>
                      <a:r>
                        <a:rPr lang="en-US" sz="1000" dirty="0">
                          <a:effectLst/>
                        </a:rPr>
                        <a:t>The SBCTC ctcLink Communications team provided colleges with a detailed DG4-A GO-LIVE COMMUNICATIONS PLAN that includes media protocol and Go Live milestones. Our student-focused group is taking advantage of the excellent SBCTC ctcLink Student Communication Resource Guide.</a:t>
                      </a:r>
                      <a:endParaRPr lang="en-US" sz="1000" b="0" dirty="0">
                        <a:solidFill>
                          <a:srgbClr val="000000"/>
                        </a:solidFill>
                        <a:effectLst/>
                        <a:latin typeface="+mn-lt"/>
                      </a:endParaRPr>
                    </a:p>
                  </a:txBody>
                  <a:tcPr marL="22860" marR="22860" marT="15240" marB="15240"/>
                </a:tc>
                <a:extLst>
                  <a:ext uri="{0D108BD9-81ED-4DB2-BD59-A6C34878D82A}">
                    <a16:rowId xmlns:a16="http://schemas.microsoft.com/office/drawing/2014/main" val="4078782807"/>
                  </a:ext>
                </a:extLst>
              </a:tr>
            </a:tbl>
          </a:graphicData>
        </a:graphic>
      </p:graphicFrame>
      <p:sp>
        <p:nvSpPr>
          <p:cNvPr id="4" name="Slide Number Placeholder 3">
            <a:extLst>
              <a:ext uri="{FF2B5EF4-FFF2-40B4-BE49-F238E27FC236}">
                <a16:creationId xmlns:a16="http://schemas.microsoft.com/office/drawing/2014/main" id="{E0E7CE8F-C425-4460-BA5D-66D70FDF14C2}"/>
              </a:ext>
            </a:extLst>
          </p:cNvPr>
          <p:cNvSpPr>
            <a:spLocks noGrp="1"/>
          </p:cNvSpPr>
          <p:nvPr>
            <p:ph type="sldNum" sz="quarter" idx="12"/>
          </p:nvPr>
        </p:nvSpPr>
        <p:spPr/>
        <p:txBody>
          <a:bodyPr/>
          <a:lstStyle/>
          <a:p>
            <a:pPr>
              <a:defRPr/>
            </a:pPr>
            <a:r>
              <a:rPr lang="en-US" altLang="en-US" dirty="0"/>
              <a:t> </a:t>
            </a:r>
            <a:fld id="{8FE0DD59-4F64-4FB2-AC86-5D7C2F153175}" type="slidenum">
              <a:rPr lang="en-US" altLang="en-US" smtClean="0"/>
              <a:pPr>
                <a:defRPr/>
              </a:pPr>
              <a:t>8</a:t>
            </a:fld>
            <a:r>
              <a:rPr lang="en-US" altLang="en-US" dirty="0"/>
              <a:t> </a:t>
            </a:r>
          </a:p>
        </p:txBody>
      </p:sp>
      <p:sp>
        <p:nvSpPr>
          <p:cNvPr id="5" name="Title 1">
            <a:extLst>
              <a:ext uri="{FF2B5EF4-FFF2-40B4-BE49-F238E27FC236}">
                <a16:creationId xmlns:a16="http://schemas.microsoft.com/office/drawing/2014/main" id="{D99ED5E8-6C84-4670-86D5-7DCA8C5EE893}"/>
              </a:ext>
            </a:extLst>
          </p:cNvPr>
          <p:cNvSpPr>
            <a:spLocks noGrp="1"/>
          </p:cNvSpPr>
          <p:nvPr>
            <p:ph type="title"/>
          </p:nvPr>
        </p:nvSpPr>
        <p:spPr>
          <a:xfrm>
            <a:off x="449541" y="101758"/>
            <a:ext cx="8577501" cy="436526"/>
          </a:xfrm>
        </p:spPr>
        <p:txBody>
          <a:bodyPr/>
          <a:lstStyle/>
          <a:p>
            <a:pPr algn="ctr"/>
            <a:r>
              <a:rPr lang="en-US" sz="2400" dirty="0"/>
              <a:t>CENTRalIA COLLEGE comments &amp; MITIGATION plan</a:t>
            </a:r>
          </a:p>
        </p:txBody>
      </p:sp>
    </p:spTree>
    <p:extLst>
      <p:ext uri="{BB962C8B-B14F-4D97-AF65-F5344CB8AC3E}">
        <p14:creationId xmlns:p14="http://schemas.microsoft.com/office/powerpoint/2010/main" val="189058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Centralia college go-live deployment recommendation form</a:t>
            </a:r>
          </a:p>
        </p:txBody>
      </p:sp>
      <p:sp>
        <p:nvSpPr>
          <p:cNvPr id="4" name="Slide Number Placeholder 3"/>
          <p:cNvSpPr>
            <a:spLocks noGrp="1"/>
          </p:cNvSpPr>
          <p:nvPr>
            <p:ph type="sldNum" sz="quarter" idx="12"/>
          </p:nvPr>
        </p:nvSpPr>
        <p:spPr/>
        <p:txBody>
          <a:bodyPr/>
          <a:lstStyle/>
          <a:p>
            <a:pPr>
              <a:defRPr/>
            </a:pPr>
            <a:fld id="{A0548EF2-EA9B-4634-B53D-DC4EC5D1B8C0}" type="slidenum">
              <a:rPr lang="en-US" altLang="en-US" smtClean="0"/>
              <a:pPr>
                <a:defRPr/>
              </a:pPr>
              <a:t>9</a:t>
            </a:fld>
            <a:endParaRPr lang="en-US" altLang="en-US" dirty="0"/>
          </a:p>
        </p:txBody>
      </p:sp>
      <p:pic>
        <p:nvPicPr>
          <p:cNvPr id="5" name="Content Placeholder 4"/>
          <p:cNvPicPr>
            <a:picLocks noGrp="1" noChangeAspect="1"/>
          </p:cNvPicPr>
          <p:nvPr>
            <p:ph idx="1"/>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18652"/>
          <a:stretch/>
        </p:blipFill>
        <p:spPr>
          <a:xfrm>
            <a:off x="1578429" y="1418321"/>
            <a:ext cx="6021623" cy="5303154"/>
          </a:xfrm>
          <a:prstGeom prst="rect">
            <a:avLst/>
          </a:prstGeom>
        </p:spPr>
      </p:pic>
    </p:spTree>
    <p:extLst>
      <p:ext uri="{BB962C8B-B14F-4D97-AF65-F5344CB8AC3E}">
        <p14:creationId xmlns:p14="http://schemas.microsoft.com/office/powerpoint/2010/main" val="702373025"/>
      </p:ext>
    </p:extLst>
  </p:cSld>
  <p:clrMapOvr>
    <a:masterClrMapping/>
  </p:clrMapOvr>
</p:sld>
</file>

<file path=ppt/theme/theme1.xml><?xml version="1.0" encoding="utf-8"?>
<a:theme xmlns:a="http://schemas.openxmlformats.org/drawingml/2006/main" name="ctcLink Powerpoint Templat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 PowerPoint template-withblankslide" id="{9E170CF2-4B44-4251-AAC2-8262D2C1B5BE}" vid="{8BACAC9D-F4BA-465D-AF11-DCD48AB670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Z7X6SQ3F62JH-64-58</_dlc_DocId>
    <_dlc_DocIdUrl xmlns="dbb9891f-5342-44b3-9004-2472729e727f">
      <Url>https://portal.sbctc.edu/sites/Intranet/publications/_layouts/15/DocIdRedir.aspx?ID=Z7X6SQ3F62JH-64-58</Url>
      <Description>Z7X6SQ3F62JH-64-58</Description>
    </_dlc_DocIdUrl>
  </documentManagement>
</p:properties>
</file>

<file path=customXml/itemProps1.xml><?xml version="1.0" encoding="utf-8"?>
<ds:datastoreItem xmlns:ds="http://schemas.openxmlformats.org/officeDocument/2006/customXml" ds:itemID="{36A97EFB-51D6-4625-BC5B-9FEE34F7D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6ED858-9350-48FE-ADC8-EAAF6E362ED9}">
  <ds:schemaRefs>
    <ds:schemaRef ds:uri="http://schemas.microsoft.com/sharepoint/v3/contenttype/forms"/>
  </ds:schemaRefs>
</ds:datastoreItem>
</file>

<file path=customXml/itemProps3.xml><?xml version="1.0" encoding="utf-8"?>
<ds:datastoreItem xmlns:ds="http://schemas.openxmlformats.org/officeDocument/2006/customXml" ds:itemID="{CAEC5022-984A-475E-A75B-CDBC86707EBC}">
  <ds:schemaRefs>
    <ds:schemaRef ds:uri="http://schemas.microsoft.com/sharepoint/events"/>
  </ds:schemaRefs>
</ds:datastoreItem>
</file>

<file path=customXml/itemProps4.xml><?xml version="1.0" encoding="utf-8"?>
<ds:datastoreItem xmlns:ds="http://schemas.openxmlformats.org/officeDocument/2006/customXml" ds:itemID="{4DCA586E-AEBD-4B20-9827-EAD32C0DDEE7}">
  <ds:schemaRefs>
    <ds:schemaRef ds:uri="http://purl.org/dc/dcmitype/"/>
    <ds:schemaRef ds:uri="http://schemas.microsoft.com/office/2006/documentManagement/types"/>
    <ds:schemaRef ds:uri="http://purl.org/dc/terms/"/>
    <ds:schemaRef ds:uri="686bc730-dfb5-4557-ac43-64e2aeb71117"/>
    <ds:schemaRef ds:uri="http://www.w3.org/XML/1998/namespace"/>
    <ds:schemaRef ds:uri="http://schemas.microsoft.com/sharepoint/v4"/>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dbb9891f-5342-44b3-9004-2472729e727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70905</TotalTime>
  <Words>3402</Words>
  <Application>Microsoft Office PowerPoint</Application>
  <PresentationFormat>On-screen Show (4:3)</PresentationFormat>
  <Paragraphs>526</Paragraphs>
  <Slides>25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Franklin Gothic Book</vt:lpstr>
      <vt:lpstr>Franklin Gothic Medium</vt:lpstr>
      <vt:lpstr>Roboto</vt:lpstr>
      <vt:lpstr>Symbol</vt:lpstr>
      <vt:lpstr>Times New Roman</vt:lpstr>
      <vt:lpstr>Wingdings</vt:lpstr>
      <vt:lpstr>ctcLink Powerpoint Template</vt:lpstr>
      <vt:lpstr>DG4-A gate 5: college readiness </vt:lpstr>
      <vt:lpstr>CTCLINK QUALITY GATES &amp; MILESTONES</vt:lpstr>
      <vt:lpstr>DG4 readiness TIMELINE</vt:lpstr>
      <vt:lpstr>DG4-A colleges   (Centralia, Edmonds, highline &amp; Wenatchee valley)           </vt:lpstr>
      <vt:lpstr>CURRENT COLLEGE READINESS STATUS </vt:lpstr>
      <vt:lpstr>ESTIMATED COLLEGE STATUS AT GO-LIVE College readiness SUMMARY </vt:lpstr>
      <vt:lpstr>CENTRALIA COLLEGE READINESS</vt:lpstr>
      <vt:lpstr>CENTRalIA COLLEGE comments &amp; MITIGATION plan</vt:lpstr>
      <vt:lpstr>Centralia college go-live deployment recommendation form</vt:lpstr>
      <vt:lpstr>edmonds COLLEGE READINESS</vt:lpstr>
      <vt:lpstr>edmonds COLLEGE comments &amp; MITIGATION plan</vt:lpstr>
      <vt:lpstr>Edmonds college go-live deployment recommendation form</vt:lpstr>
      <vt:lpstr>highline COLLEGE READINESS</vt:lpstr>
      <vt:lpstr>highline COLLEGE comments &amp; MITIGATION plan</vt:lpstr>
      <vt:lpstr>Highline college go-live deployment recommendation form </vt:lpstr>
      <vt:lpstr>Wenatchee valley COLLEGE READINESS</vt:lpstr>
      <vt:lpstr>PowerPoint Presentation</vt:lpstr>
      <vt:lpstr>Wenatchee valley college go-live deployment recommendation Form </vt:lpstr>
      <vt:lpstr>Additional perspective        </vt:lpstr>
      <vt:lpstr>ctcLink Team Project Readiness Concerns</vt:lpstr>
      <vt:lpstr>ctcLink Team Project Readiness Concerns, cont’d</vt:lpstr>
      <vt:lpstr>SBCTC Agency: Support Organization Team DG4-A Go-Live Readiness Criteria</vt:lpstr>
      <vt:lpstr>Sbctc support organization go-live deployment recommendation form</vt:lpstr>
      <vt:lpstr>Moran technology perspective </vt:lpstr>
      <vt:lpstr>Steering Committee Motion &amp; Recommendation  draft  MOTION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DG3 College Readiness SC Presentation</dc:title>
  <dc:subject>ctcLink DG3 College Readiness SC Presentation 2020-02-18</dc:subject>
  <dc:creator>Janelle Runyon;Christy Campbell</dc:creator>
  <cp:lastModifiedBy>Janelle Runyon</cp:lastModifiedBy>
  <cp:revision>986</cp:revision>
  <cp:lastPrinted>2020-02-11T00:49:45Z</cp:lastPrinted>
  <dcterms:created xsi:type="dcterms:W3CDTF">2018-05-14T23:14:43Z</dcterms:created>
  <dcterms:modified xsi:type="dcterms:W3CDTF">2021-01-11T22:51:53Z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f7c41efa-16a6-4d48-82ec-ec2c3f4609a4</vt:lpwstr>
  </property>
</Properties>
</file>