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6" r:id="rId5"/>
  </p:sldMasterIdLst>
  <p:notesMasterIdLst>
    <p:notesMasterId r:id="rId20"/>
  </p:notesMasterIdLst>
  <p:handoutMasterIdLst>
    <p:handoutMasterId r:id="rId21"/>
  </p:handoutMasterIdLst>
  <p:sldIdLst>
    <p:sldId id="586" r:id="rId6"/>
    <p:sldId id="601" r:id="rId7"/>
    <p:sldId id="649" r:id="rId8"/>
    <p:sldId id="622" r:id="rId9"/>
    <p:sldId id="588" r:id="rId10"/>
    <p:sldId id="639" r:id="rId11"/>
    <p:sldId id="665" r:id="rId12"/>
    <p:sldId id="637" r:id="rId13"/>
    <p:sldId id="667" r:id="rId14"/>
    <p:sldId id="668" r:id="rId15"/>
    <p:sldId id="634" r:id="rId16"/>
    <p:sldId id="666" r:id="rId17"/>
    <p:sldId id="647" r:id="rId18"/>
    <p:sldId id="620"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 id="2" name="Reuth Kim (ctcLink)" initials="RK(" lastIdx="4" clrIdx="1">
    <p:extLst>
      <p:ext uri="{19B8F6BF-5375-455C-9EA6-DF929625EA0E}">
        <p15:presenceInfo xmlns:p15="http://schemas.microsoft.com/office/powerpoint/2012/main" userId="Reuth Kim (ctcLin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FF66"/>
    <a:srgbClr val="E8EBF3"/>
    <a:srgbClr val="CDD5E6"/>
    <a:srgbClr val="FFA219"/>
    <a:srgbClr val="FFA725"/>
    <a:srgbClr val="FFFFFF"/>
    <a:srgbClr val="FFAC33"/>
    <a:srgbClr val="00DA63"/>
    <a:srgbClr val="00E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48DB5B-5581-4DC4-97A5-EB7D8FA9707C}" v="4" dt="2021-01-10T00:44:47.489"/>
    <p1510:client id="{3EDA03BF-C0F1-44F0-9003-B488D7BD0F55}" v="11" dt="2021-01-11T21:04:05.324"/>
    <p1510:client id="{4E5CF94C-BFB3-4267-91DE-79CF6FF6ED48}" v="135" dt="2020-04-18T18:19:03.278"/>
    <p1510:client id="{9659A03C-39B4-44DF-9E0A-5B49468791D5}" v="1147" dt="2020-04-19T00:59:52.232"/>
    <p1510:client id="{565A8A00-B285-47C2-A49A-FB6684E53558}" v="8" dt="2021-01-11T20:21:24.163"/>
    <p1510:client id="{6B2DA470-D08C-4B1E-BF0D-C3D8F68D6474}" v="320" dt="2020-04-18T18:56:01.960"/>
    <p1510:client id="{6DB833DD-92D1-45C8-BAD1-6BA80B59C081}" v="111" dt="2021-01-11T21:48:29.109"/>
    <p1510:client id="{7ED571D1-FC02-4511-AE2C-E2BFBBB4EA70}" v="64" dt="2021-01-11T21:21:35.750"/>
    <p1510:client id="{DE13C0A0-E22C-4FAE-AF31-ADA4C7CAFBAA}" v="1" dt="2021-01-11T21:08:04.321"/>
    <p1510:client id="{E3FD487E-44F1-43BD-BBCF-E9757F1FBE99}" v="24" dt="2020-04-18T23:19:42.3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5332" autoAdjust="0"/>
  </p:normalViewPr>
  <p:slideViewPr>
    <p:cSldViewPr snapToGrid="0">
      <p:cViewPr varScale="1">
        <p:scale>
          <a:sx n="60" d="100"/>
          <a:sy n="60" d="100"/>
        </p:scale>
        <p:origin x="1292" y="52"/>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1/25/2021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1/25/2021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dirty="0"/>
          </a:p>
        </p:txBody>
      </p:sp>
    </p:spTree>
    <p:extLst>
      <p:ext uri="{BB962C8B-B14F-4D97-AF65-F5344CB8AC3E}">
        <p14:creationId xmlns:p14="http://schemas.microsoft.com/office/powerpoint/2010/main" val="635842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3553458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9</a:t>
            </a:fld>
            <a:endParaRPr lang="en-US" dirty="0"/>
          </a:p>
        </p:txBody>
      </p:sp>
    </p:spTree>
    <p:extLst>
      <p:ext uri="{BB962C8B-B14F-4D97-AF65-F5344CB8AC3E}">
        <p14:creationId xmlns:p14="http://schemas.microsoft.com/office/powerpoint/2010/main" val="3979939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items in red </a:t>
            </a:r>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dirty="0"/>
          </a:p>
        </p:txBody>
      </p:sp>
    </p:spTree>
    <p:extLst>
      <p:ext uri="{BB962C8B-B14F-4D97-AF65-F5344CB8AC3E}">
        <p14:creationId xmlns:p14="http://schemas.microsoft.com/office/powerpoint/2010/main" val="1555583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dirty="0"/>
          </a:p>
        </p:txBody>
      </p:sp>
    </p:spTree>
    <p:extLst>
      <p:ext uri="{BB962C8B-B14F-4D97-AF65-F5344CB8AC3E}">
        <p14:creationId xmlns:p14="http://schemas.microsoft.com/office/powerpoint/2010/main" val="3469917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418862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9CEEFE78-C8D0-4C9C-B921-939F5387A196}"/>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5838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DAAA116C-242C-443B-A163-E8CF9F7F4081}"/>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6187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1AC071D1-F2C4-4003-9250-AB31648B590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4966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6741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0" name="Slide Number Placeholder 5">
            <a:extLst>
              <a:ext uri="{FF2B5EF4-FFF2-40B4-BE49-F238E27FC236}">
                <a16:creationId xmlns:a16="http://schemas.microsoft.com/office/drawing/2014/main" id="{F8C50275-4C8B-4C12-B5F1-136D97A2B468}"/>
              </a:ext>
            </a:extLst>
          </p:cNvPr>
          <p:cNvSpPr>
            <a:spLocks noGrp="1"/>
          </p:cNvSpPr>
          <p:nvPr>
            <p:ph type="sldNum" sz="quarter" idx="12"/>
          </p:nvPr>
        </p:nvSpPr>
        <p:spPr>
          <a:xfrm>
            <a:off x="8385466"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6628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3463854F-CAA1-41C8-A573-DADF35FF70C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3315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5" name="Slide Number Placeholder 5">
            <a:extLst>
              <a:ext uri="{FF2B5EF4-FFF2-40B4-BE49-F238E27FC236}">
                <a16:creationId xmlns:a16="http://schemas.microsoft.com/office/drawing/2014/main" id="{55EAFC1E-4429-451F-A6D3-EA5CDA5E629E}"/>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555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278655F2-7F98-4BC6-8AAB-6979A3C75528}"/>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401105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5" name="Slide Number Placeholder 5">
            <a:extLst>
              <a:ext uri="{FF2B5EF4-FFF2-40B4-BE49-F238E27FC236}">
                <a16:creationId xmlns:a16="http://schemas.microsoft.com/office/drawing/2014/main" id="{60AB6978-00DE-4790-8145-42159CB1B407}"/>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90756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F7AD4569-F986-4F3F-B0DD-6CCDC31D9BB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0312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928706EB-52D0-4646-9219-70EA545AED9C}"/>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6851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414825"/>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6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1.xml"/><Relationship Id="rId4" Type="http://schemas.openxmlformats.org/officeDocument/2006/relationships/hyperlink" Target="http://www.nicabm.com/trauma2013/trauma2013-post/"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spreadsheets/d/1NwvkrYv5H-Zl7-xIPino2Lm8wyOk0H-PJ51Cj4mRYL0/edit#gid=320517052"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9CAF-F2AB-4C56-BB94-7BB023C579B9}"/>
              </a:ext>
            </a:extLst>
          </p:cNvPr>
          <p:cNvSpPr>
            <a:spLocks noGrp="1"/>
          </p:cNvSpPr>
          <p:nvPr>
            <p:ph type="title"/>
          </p:nvPr>
        </p:nvSpPr>
        <p:spPr>
          <a:xfrm>
            <a:off x="439358" y="3902168"/>
            <a:ext cx="8336975" cy="619269"/>
          </a:xfrm>
        </p:spPr>
        <p:txBody>
          <a:bodyPr anchor="t"/>
          <a:lstStyle/>
          <a:p>
            <a:r>
              <a:rPr lang="en-US" sz="3600" dirty="0"/>
              <a:t>DG4-B gate 5: college readiness </a:t>
            </a:r>
          </a:p>
        </p:txBody>
      </p:sp>
      <p:sp>
        <p:nvSpPr>
          <p:cNvPr id="3" name="Subtitle 2">
            <a:extLst>
              <a:ext uri="{FF2B5EF4-FFF2-40B4-BE49-F238E27FC236}">
                <a16:creationId xmlns:a16="http://schemas.microsoft.com/office/drawing/2014/main" id="{BFB612F2-0AB8-48BB-A80E-03E7DD689DB5}"/>
              </a:ext>
            </a:extLst>
          </p:cNvPr>
          <p:cNvSpPr>
            <a:spLocks noGrp="1"/>
          </p:cNvSpPr>
          <p:nvPr>
            <p:ph type="subTitle" idx="1"/>
          </p:nvPr>
        </p:nvSpPr>
        <p:spPr>
          <a:xfrm>
            <a:off x="439358" y="4666641"/>
            <a:ext cx="8362449" cy="548155"/>
          </a:xfrm>
        </p:spPr>
        <p:txBody>
          <a:bodyPr/>
          <a:lstStyle/>
          <a:p>
            <a:r>
              <a:rPr lang="en-US" sz="2400" dirty="0"/>
              <a:t>DISCUSSION &amp; APPROVAL </a:t>
            </a:r>
          </a:p>
        </p:txBody>
      </p:sp>
      <p:sp>
        <p:nvSpPr>
          <p:cNvPr id="4" name="Text Placeholder 3">
            <a:extLst>
              <a:ext uri="{FF2B5EF4-FFF2-40B4-BE49-F238E27FC236}">
                <a16:creationId xmlns:a16="http://schemas.microsoft.com/office/drawing/2014/main" id="{76986E81-AE50-4EF8-ADCD-D2EEBE7F128E}"/>
              </a:ext>
            </a:extLst>
          </p:cNvPr>
          <p:cNvSpPr>
            <a:spLocks noGrp="1"/>
          </p:cNvSpPr>
          <p:nvPr>
            <p:ph type="body" sz="quarter" idx="10"/>
          </p:nvPr>
        </p:nvSpPr>
        <p:spPr>
          <a:xfrm>
            <a:off x="439358" y="5360000"/>
            <a:ext cx="7466702" cy="1055314"/>
          </a:xfrm>
        </p:spPr>
        <p:txBody>
          <a:bodyPr anchor="t"/>
          <a:lstStyle/>
          <a:p>
            <a:r>
              <a:rPr lang="en-US" dirty="0"/>
              <a:t>ctcLink Steering Committee</a:t>
            </a:r>
          </a:p>
          <a:p>
            <a:r>
              <a:rPr lang="en-US" dirty="0"/>
              <a:t>January 26, 2021</a:t>
            </a:r>
          </a:p>
        </p:txBody>
      </p:sp>
    </p:spTree>
    <p:extLst>
      <p:ext uri="{BB962C8B-B14F-4D97-AF65-F5344CB8AC3E}">
        <p14:creationId xmlns:p14="http://schemas.microsoft.com/office/powerpoint/2010/main" val="175258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F8BEB8F-A453-4A97-8D17-19ED85136CED}"/>
              </a:ext>
            </a:extLst>
          </p:cNvPr>
          <p:cNvSpPr>
            <a:spLocks noGrp="1"/>
          </p:cNvSpPr>
          <p:nvPr>
            <p:ph type="title"/>
          </p:nvPr>
        </p:nvSpPr>
        <p:spPr>
          <a:xfrm>
            <a:off x="97378" y="210953"/>
            <a:ext cx="8940296" cy="480163"/>
          </a:xfrm>
        </p:spPr>
        <p:txBody>
          <a:bodyPr/>
          <a:lstStyle/>
          <a:p>
            <a:pPr algn="ctr"/>
            <a:r>
              <a:rPr lang="en-US" sz="2400" dirty="0"/>
              <a:t>ctcLink Project TEAM DG4-B Readiness Concerns, cont’d</a:t>
            </a:r>
          </a:p>
        </p:txBody>
      </p:sp>
      <p:graphicFrame>
        <p:nvGraphicFramePr>
          <p:cNvPr id="6" name="Table 5"/>
          <p:cNvGraphicFramePr>
            <a:graphicFrameLocks noGrp="1"/>
          </p:cNvGraphicFramePr>
          <p:nvPr>
            <p:extLst>
              <p:ext uri="{D42A27DB-BD31-4B8C-83A1-F6EECF244321}">
                <p14:modId xmlns:p14="http://schemas.microsoft.com/office/powerpoint/2010/main" val="1286306197"/>
              </p:ext>
            </p:extLst>
          </p:nvPr>
        </p:nvGraphicFramePr>
        <p:xfrm>
          <a:off x="357962" y="691116"/>
          <a:ext cx="8212122" cy="5645386"/>
        </p:xfrm>
        <a:graphic>
          <a:graphicData uri="http://schemas.openxmlformats.org/drawingml/2006/table">
            <a:tbl>
              <a:tblPr firstRow="1" bandRow="1">
                <a:tableStyleId>{93296810-A885-4BE3-A3E7-6D5BEEA58F35}</a:tableStyleId>
              </a:tblPr>
              <a:tblGrid>
                <a:gridCol w="1224163">
                  <a:extLst>
                    <a:ext uri="{9D8B030D-6E8A-4147-A177-3AD203B41FA5}">
                      <a16:colId xmlns:a16="http://schemas.microsoft.com/office/drawing/2014/main" val="3209219517"/>
                    </a:ext>
                  </a:extLst>
                </a:gridCol>
                <a:gridCol w="3745226">
                  <a:extLst>
                    <a:ext uri="{9D8B030D-6E8A-4147-A177-3AD203B41FA5}">
                      <a16:colId xmlns:a16="http://schemas.microsoft.com/office/drawing/2014/main" val="2776178309"/>
                    </a:ext>
                  </a:extLst>
                </a:gridCol>
                <a:gridCol w="3242733">
                  <a:extLst>
                    <a:ext uri="{9D8B030D-6E8A-4147-A177-3AD203B41FA5}">
                      <a16:colId xmlns:a16="http://schemas.microsoft.com/office/drawing/2014/main" val="1338293135"/>
                    </a:ext>
                  </a:extLst>
                </a:gridCol>
              </a:tblGrid>
              <a:tr h="313971">
                <a:tc>
                  <a:txBody>
                    <a:bodyPr/>
                    <a:lstStyle/>
                    <a:p>
                      <a:r>
                        <a:rPr lang="en-US" sz="1400" b="0" dirty="0">
                          <a:solidFill>
                            <a:schemeClr val="bg1"/>
                          </a:solidFill>
                          <a:latin typeface="+mj-lt"/>
                        </a:rPr>
                        <a:t>Activities</a:t>
                      </a:r>
                      <a:r>
                        <a:rPr lang="en-US" sz="1400" b="0" baseline="0" dirty="0">
                          <a:solidFill>
                            <a:schemeClr val="bg1"/>
                          </a:solidFill>
                          <a:latin typeface="+mj-lt"/>
                        </a:rPr>
                        <a:t> </a:t>
                      </a:r>
                      <a:endParaRPr lang="en-US" sz="1400" b="0" dirty="0">
                        <a:solidFill>
                          <a:schemeClr val="bg1"/>
                        </a:solidFill>
                        <a:latin typeface="+mj-lt"/>
                      </a:endParaRPr>
                    </a:p>
                  </a:txBody>
                  <a:tcPr/>
                </a:tc>
                <a:tc>
                  <a:txBody>
                    <a:bodyPr/>
                    <a:lstStyle/>
                    <a:p>
                      <a:r>
                        <a:rPr lang="en-US" sz="1400" b="0" dirty="0">
                          <a:latin typeface="+mj-lt"/>
                        </a:rPr>
                        <a:t>Risks/Concerns</a:t>
                      </a:r>
                    </a:p>
                  </a:txBody>
                  <a:tcPr/>
                </a:tc>
                <a:tc>
                  <a:txBody>
                    <a:bodyPr/>
                    <a:lstStyle/>
                    <a:p>
                      <a:r>
                        <a:rPr lang="en-US" sz="1400" b="0" dirty="0">
                          <a:latin typeface="+mj-lt"/>
                        </a:rPr>
                        <a:t>Target Completion Date /Mitigation </a:t>
                      </a:r>
                    </a:p>
                  </a:txBody>
                  <a:tcPr/>
                </a:tc>
                <a:extLst>
                  <a:ext uri="{0D108BD9-81ED-4DB2-BD59-A6C34878D82A}">
                    <a16:rowId xmlns:a16="http://schemas.microsoft.com/office/drawing/2014/main" val="3489625655"/>
                  </a:ext>
                </a:extLst>
              </a:tr>
              <a:tr h="957613">
                <a:tc>
                  <a:txBody>
                    <a:bodyPr/>
                    <a:lstStyle/>
                    <a:p>
                      <a:r>
                        <a:rPr lang="en-US" sz="1200" dirty="0">
                          <a:solidFill>
                            <a:schemeClr val="bg1"/>
                          </a:solidFill>
                          <a:latin typeface="+mj-lt"/>
                        </a:rPr>
                        <a:t>Security</a:t>
                      </a:r>
                      <a:r>
                        <a:rPr lang="en-US" sz="1200" baseline="0" dirty="0">
                          <a:solidFill>
                            <a:schemeClr val="bg1"/>
                          </a:solidFill>
                          <a:latin typeface="+mj-lt"/>
                        </a:rPr>
                        <a:t> Roles </a:t>
                      </a:r>
                      <a:endParaRPr lang="en-US" sz="1200" dirty="0">
                        <a:solidFill>
                          <a:schemeClr val="bg1"/>
                        </a:solidFill>
                        <a:latin typeface="+mj-lt"/>
                      </a:endParaRPr>
                    </a:p>
                  </a:txBody>
                  <a:tcPr anchor="ctr">
                    <a:solidFill>
                      <a:schemeClr val="accent6"/>
                    </a:solidFill>
                  </a:tcPr>
                </a:tc>
                <a:tc>
                  <a:txBody>
                    <a:bodyPr/>
                    <a:lstStyle/>
                    <a:p>
                      <a:r>
                        <a:rPr lang="en-US" sz="1100" dirty="0">
                          <a:solidFill>
                            <a:srgbClr val="002060"/>
                          </a:solidFill>
                          <a:latin typeface="+mn-lt"/>
                        </a:rPr>
                        <a:t>We will need to monitor the</a:t>
                      </a:r>
                      <a:r>
                        <a:rPr lang="en-US" sz="1100" baseline="0" dirty="0">
                          <a:solidFill>
                            <a:srgbClr val="002060"/>
                          </a:solidFill>
                          <a:latin typeface="+mn-lt"/>
                        </a:rPr>
                        <a:t> role clean-</a:t>
                      </a:r>
                      <a:r>
                        <a:rPr lang="en-US" sz="1100" dirty="0">
                          <a:solidFill>
                            <a:srgbClr val="002060"/>
                          </a:solidFill>
                          <a:latin typeface="+mn-lt"/>
                        </a:rPr>
                        <a:t>up in SVL to ensure they are meeting college expectations for role assignments.   </a:t>
                      </a:r>
                    </a:p>
                    <a:p>
                      <a:endParaRPr lang="en-US" sz="1100" dirty="0">
                        <a:solidFill>
                          <a:srgbClr val="002060"/>
                        </a:solidFill>
                        <a:latin typeface="+mn-lt"/>
                      </a:endParaRPr>
                    </a:p>
                  </a:txBody>
                  <a:tcPr/>
                </a:tc>
                <a:tc>
                  <a:txBody>
                    <a:bodyPr/>
                    <a:lstStyle/>
                    <a:p>
                      <a:r>
                        <a:rPr lang="en-US" sz="1100" dirty="0">
                          <a:solidFill>
                            <a:srgbClr val="002060"/>
                          </a:solidFill>
                          <a:latin typeface="+mn-lt"/>
                        </a:rPr>
                        <a:t>Feb. 3, 2021 </a:t>
                      </a:r>
                    </a:p>
                    <a:p>
                      <a:endParaRPr lang="en-US" sz="1100" dirty="0">
                        <a:solidFill>
                          <a:srgbClr val="002060"/>
                        </a:solidFill>
                        <a:latin typeface="+mn-lt"/>
                      </a:endParaRPr>
                    </a:p>
                    <a:p>
                      <a:r>
                        <a:rPr lang="en-US" sz="1100" dirty="0">
                          <a:solidFill>
                            <a:srgbClr val="002060"/>
                          </a:solidFill>
                          <a:latin typeface="+mn-lt"/>
                        </a:rPr>
                        <a:t>ctcLink team</a:t>
                      </a:r>
                      <a:r>
                        <a:rPr lang="en-US" sz="1100" baseline="0" dirty="0">
                          <a:solidFill>
                            <a:srgbClr val="002060"/>
                          </a:solidFill>
                          <a:latin typeface="+mn-lt"/>
                        </a:rPr>
                        <a:t> is concerned about security administration/management and local coordination post go-live.  </a:t>
                      </a:r>
                      <a:endParaRPr lang="en-US" sz="1100" dirty="0">
                        <a:solidFill>
                          <a:srgbClr val="002060"/>
                        </a:solidFill>
                        <a:latin typeface="+mn-lt"/>
                      </a:endParaRPr>
                    </a:p>
                  </a:txBody>
                  <a:tcPr/>
                </a:tc>
                <a:extLst>
                  <a:ext uri="{0D108BD9-81ED-4DB2-BD59-A6C34878D82A}">
                    <a16:rowId xmlns:a16="http://schemas.microsoft.com/office/drawing/2014/main" val="3520289076"/>
                  </a:ext>
                </a:extLst>
              </a:tr>
              <a:tr h="1302981">
                <a:tc>
                  <a:txBody>
                    <a:bodyPr/>
                    <a:lstStyle/>
                    <a:p>
                      <a:r>
                        <a:rPr lang="en-US" sz="1200" dirty="0">
                          <a:solidFill>
                            <a:schemeClr val="bg1"/>
                          </a:solidFill>
                          <a:latin typeface="+mj-lt"/>
                        </a:rPr>
                        <a:t>UAT –</a:t>
                      </a:r>
                      <a:r>
                        <a:rPr lang="en-US" sz="1200" baseline="0" dirty="0">
                          <a:solidFill>
                            <a:schemeClr val="bg1"/>
                          </a:solidFill>
                          <a:latin typeface="+mj-lt"/>
                        </a:rPr>
                        <a:t> Quality </a:t>
                      </a:r>
                      <a:r>
                        <a:rPr lang="en-US" sz="1200" dirty="0">
                          <a:solidFill>
                            <a:schemeClr val="bg1"/>
                          </a:solidFill>
                          <a:latin typeface="+mj-lt"/>
                        </a:rPr>
                        <a:t> </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latin typeface="+mn-lt"/>
                        </a:rPr>
                        <a:t>FIN team is concerned about quality of testing and full testing components for FIN GL due to incomplete testing of Accounts Receivable (AR), Billing, Asset Mgmt.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aseline="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latin typeface="+mn-lt"/>
                        </a:rPr>
                        <a:t>Approval Work Flow is difficult to test with a small group of SMEs. Does not represent the full picture of the approval process.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latin typeface="+mn-lt"/>
                        </a:rPr>
                        <a:t>Data from sprint #2 will provide the FIN team with more info. Lessons learned for the FIN team is to emphasize the order of FIN test scripts to ensure quality testing is achieved.</a:t>
                      </a:r>
                    </a:p>
                  </a:txBody>
                  <a:tcPr/>
                </a:tc>
                <a:extLst>
                  <a:ext uri="{0D108BD9-81ED-4DB2-BD59-A6C34878D82A}">
                    <a16:rowId xmlns:a16="http://schemas.microsoft.com/office/drawing/2014/main" val="2126568645"/>
                  </a:ext>
                </a:extLst>
              </a:tr>
              <a:tr h="1685881">
                <a:tc>
                  <a:txBody>
                    <a:bodyPr/>
                    <a:lstStyle/>
                    <a:p>
                      <a:r>
                        <a:rPr lang="en-US" sz="1200" dirty="0">
                          <a:solidFill>
                            <a:schemeClr val="bg1"/>
                          </a:solidFill>
                          <a:latin typeface="+mj-lt"/>
                        </a:rPr>
                        <a:t>FIN College</a:t>
                      </a:r>
                      <a:r>
                        <a:rPr lang="en-US" sz="1200" baseline="0" dirty="0">
                          <a:solidFill>
                            <a:schemeClr val="bg1"/>
                          </a:solidFill>
                          <a:latin typeface="+mj-lt"/>
                        </a:rPr>
                        <a:t> Staff Engagement &amp; Coordination </a:t>
                      </a:r>
                    </a:p>
                    <a:p>
                      <a:endParaRPr lang="en-US" sz="1200" baseline="0" dirty="0">
                        <a:solidFill>
                          <a:schemeClr val="bg1"/>
                        </a:solidFill>
                        <a:latin typeface="+mj-lt"/>
                      </a:endParaRPr>
                    </a:p>
                    <a:p>
                      <a:endParaRPr lang="en-US" sz="1200" baseline="0" dirty="0">
                        <a:solidFill>
                          <a:schemeClr val="bg1"/>
                        </a:solidFill>
                        <a:latin typeface="+mj-lt"/>
                      </a:endParaRPr>
                    </a:p>
                    <a:p>
                      <a:endParaRPr lang="en-US" sz="1200" baseline="0" dirty="0">
                        <a:solidFill>
                          <a:schemeClr val="bg1"/>
                        </a:solidFill>
                        <a:latin typeface="+mj-lt"/>
                      </a:endParaRPr>
                    </a:p>
                    <a:p>
                      <a:endParaRPr lang="en-US" sz="120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accent5">
                              <a:lumMod val="75000"/>
                            </a:schemeClr>
                          </a:solidFill>
                          <a:effectLst/>
                          <a:latin typeface="+mn-lt"/>
                          <a:ea typeface="+mn-ea"/>
                          <a:cs typeface="+mn-cs"/>
                        </a:rPr>
                        <a:t>The ctcLink</a:t>
                      </a:r>
                      <a:r>
                        <a:rPr lang="en-US" sz="1100" kern="1200" baseline="0" dirty="0">
                          <a:solidFill>
                            <a:schemeClr val="accent5">
                              <a:lumMod val="75000"/>
                            </a:schemeClr>
                          </a:solidFill>
                          <a:effectLst/>
                          <a:latin typeface="+mn-lt"/>
                          <a:ea typeface="+mn-ea"/>
                          <a:cs typeface="+mn-cs"/>
                        </a:rPr>
                        <a:t> FIN team is </a:t>
                      </a:r>
                      <a:r>
                        <a:rPr lang="en-US" sz="1100" kern="1200" dirty="0">
                          <a:solidFill>
                            <a:schemeClr val="accent5">
                              <a:lumMod val="75000"/>
                            </a:schemeClr>
                          </a:solidFill>
                          <a:effectLst/>
                          <a:latin typeface="+mn-lt"/>
                          <a:ea typeface="+mn-ea"/>
                          <a:cs typeface="+mn-cs"/>
                        </a:rPr>
                        <a:t>concerned about Seattle’s FIN Department Structure based on the conversations</a:t>
                      </a:r>
                      <a:r>
                        <a:rPr lang="en-US" sz="1100" kern="1200" baseline="0" dirty="0">
                          <a:solidFill>
                            <a:schemeClr val="accent5">
                              <a:lumMod val="75000"/>
                            </a:schemeClr>
                          </a:solidFill>
                          <a:effectLst/>
                          <a:latin typeface="+mn-lt"/>
                          <a:ea typeface="+mn-ea"/>
                          <a:cs typeface="+mn-cs"/>
                        </a:rPr>
                        <a:t> with college FIN SMEs from November.  At that time, the project was asked to change the Department structure but was not able to based upon the start of UAT activities.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baseline="0" dirty="0">
                        <a:solidFill>
                          <a:schemeClr val="accent5">
                            <a:lumMod val="75000"/>
                          </a:schemeClr>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a:solidFill>
                            <a:schemeClr val="accent5">
                              <a:lumMod val="75000"/>
                            </a:schemeClr>
                          </a:solidFill>
                          <a:effectLst/>
                          <a:latin typeface="+mn-lt"/>
                          <a:ea typeface="+mn-ea"/>
                          <a:cs typeface="+mn-cs"/>
                        </a:rPr>
                        <a:t>This change to the Department structure may have cross-impact to HCM and Student Financials configuration.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baseline="0" dirty="0">
                        <a:solidFill>
                          <a:schemeClr val="accent5">
                            <a:lumMod val="75000"/>
                          </a:schemeClr>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accent5">
                              <a:lumMod val="75000"/>
                            </a:schemeClr>
                          </a:solidFill>
                          <a:effectLst/>
                          <a:latin typeface="+mn-lt"/>
                          <a:ea typeface="+mn-ea"/>
                          <a:cs typeface="+mn-cs"/>
                        </a:rPr>
                        <a:t> </a:t>
                      </a:r>
                      <a:endParaRPr lang="en-US" sz="1100" dirty="0">
                        <a:solidFill>
                          <a:schemeClr val="accent5">
                            <a:lumMod val="75000"/>
                          </a:schemeClr>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a:solidFill>
                            <a:schemeClr val="accent5">
                              <a:lumMod val="75000"/>
                            </a:schemeClr>
                          </a:solidFill>
                          <a:effectLst/>
                          <a:latin typeface="+mn-lt"/>
                          <a:ea typeface="+mn-ea"/>
                          <a:cs typeface="+mn-cs"/>
                        </a:rPr>
                        <a:t>Any changes in Department structure will have to be coordinated with the Support Organization post go-live.  This may</a:t>
                      </a:r>
                      <a:r>
                        <a:rPr lang="en-US" sz="1100" baseline="0" dirty="0">
                          <a:solidFill>
                            <a:schemeClr val="accent5">
                              <a:lumMod val="75000"/>
                            </a:schemeClr>
                          </a:solidFill>
                          <a:latin typeface="+mn-lt"/>
                        </a:rPr>
                        <a:t> greatly impacts the SBCTC ctcLink Customer Support organization as the Seattle College District attempts to come to resolution after go-live.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aseline="0" dirty="0">
                        <a:solidFill>
                          <a:schemeClr val="accent5">
                            <a:lumMod val="75000"/>
                          </a:schemeClr>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aseline="0" dirty="0">
                        <a:solidFill>
                          <a:schemeClr val="accent5">
                            <a:lumMod val="75000"/>
                          </a:schemeClr>
                        </a:solidFill>
                        <a:latin typeface="+mn-lt"/>
                      </a:endParaRPr>
                    </a:p>
                  </a:txBody>
                  <a:tcPr/>
                </a:tc>
                <a:extLst>
                  <a:ext uri="{0D108BD9-81ED-4DB2-BD59-A6C34878D82A}">
                    <a16:rowId xmlns:a16="http://schemas.microsoft.com/office/drawing/2014/main" val="3964255887"/>
                  </a:ext>
                </a:extLst>
              </a:tr>
              <a:tr h="1302981">
                <a:tc>
                  <a:txBody>
                    <a:bodyPr/>
                    <a:lstStyle/>
                    <a:p>
                      <a:pPr marL="0" algn="l" defTabSz="914400" rtl="0" eaLnBrk="1" latinLnBrk="0" hangingPunct="1"/>
                      <a:r>
                        <a:rPr lang="en-US" sz="1200" kern="1200" dirty="0">
                          <a:solidFill>
                            <a:schemeClr val="bg1"/>
                          </a:solidFill>
                          <a:latin typeface="+mj-lt"/>
                          <a:ea typeface="+mn-ea"/>
                          <a:cs typeface="+mn-cs"/>
                        </a:rPr>
                        <a:t>CampusCE </a:t>
                      </a:r>
                    </a:p>
                  </a:txBody>
                  <a:tcPr anchor="ctr">
                    <a:solidFill>
                      <a:schemeClr val="accent6"/>
                    </a:solidFill>
                  </a:tcPr>
                </a:tc>
                <a:tc>
                  <a:txBody>
                    <a:bodyPr/>
                    <a:lstStyle/>
                    <a:p>
                      <a:r>
                        <a:rPr lang="en-US" sz="1100" dirty="0">
                          <a:solidFill>
                            <a:srgbClr val="002060"/>
                          </a:solidFill>
                          <a:latin typeface="+mn-lt"/>
                        </a:rPr>
                        <a:t>Real time enrollment integration will not be ready</a:t>
                      </a:r>
                      <a:r>
                        <a:rPr lang="en-US" sz="1100" baseline="0" dirty="0">
                          <a:solidFill>
                            <a:srgbClr val="002060"/>
                          </a:solidFill>
                          <a:latin typeface="+mn-lt"/>
                        </a:rPr>
                        <a:t> for DG4-A &amp; DG4-B colleges.  </a:t>
                      </a:r>
                      <a:endParaRPr lang="en-US" sz="1100" dirty="0">
                        <a:solidFill>
                          <a:srgbClr val="002060"/>
                        </a:solidFill>
                        <a:latin typeface="+mn-lt"/>
                      </a:endParaRPr>
                    </a:p>
                    <a:p>
                      <a:endParaRPr lang="en-US" sz="1100" baseline="0" dirty="0">
                        <a:solidFill>
                          <a:srgbClr val="002060"/>
                        </a:solidFill>
                        <a:latin typeface="+mn-lt"/>
                      </a:endParaRPr>
                    </a:p>
                    <a:p>
                      <a:r>
                        <a:rPr lang="en-US" sz="1100" baseline="0" dirty="0">
                          <a:solidFill>
                            <a:srgbClr val="002060"/>
                          </a:solidFill>
                          <a:latin typeface="+mn-lt"/>
                        </a:rPr>
                        <a:t>Highline, Edmonds and Seattle will be able to continue to use their current CampusCE. Centralia and Wenatchee Valley have plans in place until they make decisions to implement CampusCE.    </a:t>
                      </a:r>
                      <a:endParaRPr lang="en-US" sz="1100" dirty="0">
                        <a:solidFill>
                          <a:srgbClr val="002060"/>
                        </a:solidFill>
                        <a:latin typeface="+mn-lt"/>
                      </a:endParaRPr>
                    </a:p>
                  </a:txBody>
                  <a:tcPr/>
                </a:tc>
                <a:tc>
                  <a:txBody>
                    <a:bodyPr/>
                    <a:lstStyle/>
                    <a:p>
                      <a:r>
                        <a:rPr lang="en-US" sz="1100" i="0" dirty="0">
                          <a:solidFill>
                            <a:srgbClr val="002060"/>
                          </a:solidFill>
                          <a:latin typeface="+mn-lt"/>
                        </a:rPr>
                        <a:t>Jan. 20, 2021</a:t>
                      </a:r>
                    </a:p>
                    <a:p>
                      <a:endParaRPr lang="en-US" sz="1100" i="0" dirty="0">
                        <a:solidFill>
                          <a:srgbClr val="002060"/>
                        </a:solidFill>
                        <a:latin typeface="+mn-lt"/>
                      </a:endParaRPr>
                    </a:p>
                    <a:p>
                      <a:r>
                        <a:rPr lang="en-US" sz="1100" i="0" dirty="0">
                          <a:solidFill>
                            <a:srgbClr val="002060"/>
                          </a:solidFill>
                          <a:latin typeface="+mn-lt"/>
                        </a:rPr>
                        <a:t>Technical team is working on a temporary</a:t>
                      </a:r>
                      <a:r>
                        <a:rPr lang="en-US" sz="1100" i="0" baseline="0" dirty="0">
                          <a:solidFill>
                            <a:srgbClr val="002060"/>
                          </a:solidFill>
                          <a:latin typeface="+mn-lt"/>
                        </a:rPr>
                        <a:t> interface that would allow for the quick admit, enrollment and payment information to process via file upload.  </a:t>
                      </a:r>
                      <a:endParaRPr lang="en-US" sz="1100" i="0" dirty="0">
                        <a:solidFill>
                          <a:srgbClr val="002060"/>
                        </a:solidFill>
                        <a:latin typeface="+mn-lt"/>
                      </a:endParaRPr>
                    </a:p>
                  </a:txBody>
                  <a:tcPr/>
                </a:tc>
                <a:extLst>
                  <a:ext uri="{0D108BD9-81ED-4DB2-BD59-A6C34878D82A}">
                    <a16:rowId xmlns:a16="http://schemas.microsoft.com/office/drawing/2014/main" val="3694170477"/>
                  </a:ext>
                </a:extLst>
              </a:tr>
            </a:tbl>
          </a:graphicData>
        </a:graphic>
      </p:graphicFrame>
      <p:sp>
        <p:nvSpPr>
          <p:cNvPr id="4" name="Slide Number Placeholder 3"/>
          <p:cNvSpPr>
            <a:spLocks noGrp="1"/>
          </p:cNvSpPr>
          <p:nvPr>
            <p:ph type="sldNum" sz="quarter" idx="12"/>
          </p:nvPr>
        </p:nvSpPr>
        <p:spPr>
          <a:xfrm>
            <a:off x="8570084" y="6519565"/>
            <a:ext cx="467590" cy="237549"/>
          </a:xfrm>
        </p:spPr>
        <p:txBody>
          <a:bodyPr/>
          <a:lstStyle/>
          <a:p>
            <a:pPr>
              <a:defRPr/>
            </a:pPr>
            <a:fld id="{A0548EF2-EA9B-4634-B53D-DC4EC5D1B8C0}" type="slidenum">
              <a:rPr lang="en-US" altLang="en-US" smtClean="0"/>
              <a:pPr>
                <a:defRPr/>
              </a:pPr>
              <a:t>10</a:t>
            </a:fld>
            <a:endParaRPr lang="en-US" altLang="en-US" dirty="0"/>
          </a:p>
        </p:txBody>
      </p:sp>
    </p:spTree>
    <p:extLst>
      <p:ext uri="{BB962C8B-B14F-4D97-AF65-F5344CB8AC3E}">
        <p14:creationId xmlns:p14="http://schemas.microsoft.com/office/powerpoint/2010/main" val="332195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9999" y="346836"/>
            <a:ext cx="7996876" cy="915035"/>
          </a:xfrm>
        </p:spPr>
        <p:txBody>
          <a:bodyPr lIns="91440" tIns="45720" rIns="91440" bIns="45720" anchor="t"/>
          <a:lstStyle/>
          <a:p>
            <a:pPr algn="ctr"/>
            <a:r>
              <a:rPr lang="en-US" sz="2800" dirty="0"/>
              <a:t>SBCTC Agency: Support Organization Team DG4-B Go-Live Readiness Criteria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3953451"/>
              </p:ext>
            </p:extLst>
          </p:nvPr>
        </p:nvGraphicFramePr>
        <p:xfrm>
          <a:off x="1337579" y="1624404"/>
          <a:ext cx="6558533" cy="4155911"/>
        </p:xfrm>
        <a:graphic>
          <a:graphicData uri="http://schemas.openxmlformats.org/drawingml/2006/table">
            <a:tbl>
              <a:tblPr firstRow="1">
                <a:tableStyleId>{93296810-A885-4BE3-A3E7-6D5BEEA58F35}</a:tableStyleId>
              </a:tblPr>
              <a:tblGrid>
                <a:gridCol w="6558533">
                  <a:extLst>
                    <a:ext uri="{9D8B030D-6E8A-4147-A177-3AD203B41FA5}">
                      <a16:colId xmlns:a16="http://schemas.microsoft.com/office/drawing/2014/main" val="1719524338"/>
                    </a:ext>
                  </a:extLst>
                </a:gridCol>
              </a:tblGrid>
              <a:tr h="540080">
                <a:tc>
                  <a:txBody>
                    <a:bodyPr/>
                    <a:lstStyle/>
                    <a:p>
                      <a:pPr marL="0" indent="0" rtl="0" fontAlgn="b"/>
                      <a:r>
                        <a:rPr lang="en-US" sz="2400" b="0" dirty="0">
                          <a:effectLst/>
                          <a:latin typeface="+mj-lt"/>
                        </a:rPr>
                        <a:t>DG4-B Readiness Assessment </a:t>
                      </a:r>
                    </a:p>
                  </a:txBody>
                  <a:tcPr marR="22860" marT="15240" marB="15240" anchor="ctr"/>
                </a:tc>
                <a:extLst>
                  <a:ext uri="{0D108BD9-81ED-4DB2-BD59-A6C34878D82A}">
                    <a16:rowId xmlns:a16="http://schemas.microsoft.com/office/drawing/2014/main" val="4054134709"/>
                  </a:ext>
                </a:extLst>
              </a:tr>
              <a:tr h="555177">
                <a:tc>
                  <a:txBody>
                    <a:bodyPr/>
                    <a:lstStyle/>
                    <a:p>
                      <a:pPr marL="0" indent="0" algn="l" rtl="0" fontAlgn="ctr"/>
                      <a:r>
                        <a:rPr lang="en-US" sz="2000" dirty="0">
                          <a:effectLst/>
                        </a:rPr>
                        <a:t>Functional resources to support DG4-B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573791922"/>
                  </a:ext>
                </a:extLst>
              </a:tr>
              <a:tr h="510109">
                <a:tc>
                  <a:txBody>
                    <a:bodyPr/>
                    <a:lstStyle/>
                    <a:p>
                      <a:pPr marL="0" indent="0" algn="l" rtl="0" fontAlgn="ctr"/>
                      <a:r>
                        <a:rPr lang="en-US" sz="2000" dirty="0">
                          <a:effectLst/>
                        </a:rPr>
                        <a:t>Technical resources to support </a:t>
                      </a:r>
                      <a:r>
                        <a:rPr lang="en-US" sz="2000" kern="1200" dirty="0">
                          <a:effectLst/>
                        </a:rPr>
                        <a:t>DG4-B</a:t>
                      </a:r>
                      <a:r>
                        <a:rPr lang="en-US" sz="2000" dirty="0">
                          <a:effectLst/>
                        </a:rPr>
                        <a:t>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4112853875"/>
                  </a:ext>
                </a:extLst>
              </a:tr>
              <a:tr h="510109">
                <a:tc>
                  <a:txBody>
                    <a:bodyPr/>
                    <a:lstStyle/>
                    <a:p>
                      <a:pPr marL="0" indent="0" algn="l" rtl="0" fontAlgn="ctr"/>
                      <a:r>
                        <a:rPr lang="en-US" sz="2000" dirty="0">
                          <a:effectLst/>
                        </a:rPr>
                        <a:t>Resources to support security</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322822287"/>
                  </a:ext>
                </a:extLst>
              </a:tr>
              <a:tr h="510109">
                <a:tc>
                  <a:txBody>
                    <a:bodyPr/>
                    <a:lstStyle/>
                    <a:p>
                      <a:pPr marL="0" indent="0" algn="l" rtl="0" fontAlgn="ctr"/>
                      <a:r>
                        <a:rPr lang="en-US" sz="2000" dirty="0">
                          <a:effectLst/>
                        </a:rPr>
                        <a:t>Local Configuration Guides available</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277471429"/>
                  </a:ext>
                </a:extLst>
              </a:tr>
              <a:tr h="510109">
                <a:tc>
                  <a:txBody>
                    <a:bodyPr/>
                    <a:lstStyle/>
                    <a:p>
                      <a:pPr marL="0" indent="0" algn="l" rtl="0" fontAlgn="ctr"/>
                      <a:r>
                        <a:rPr lang="en-US" sz="2000" dirty="0">
                          <a:effectLst/>
                        </a:rPr>
                        <a:t>dataLink set up and ready for </a:t>
                      </a:r>
                      <a:r>
                        <a:rPr lang="en-US" sz="2000" kern="1200" dirty="0">
                          <a:effectLst/>
                        </a:rPr>
                        <a:t>DG4-B</a:t>
                      </a:r>
                      <a:r>
                        <a:rPr lang="en-US" sz="2000" dirty="0">
                          <a:effectLst/>
                        </a:rPr>
                        <a:t>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146931779"/>
                  </a:ext>
                </a:extLst>
              </a:tr>
              <a:tr h="510109">
                <a:tc>
                  <a:txBody>
                    <a:bodyPr/>
                    <a:lstStyle/>
                    <a:p>
                      <a:pPr marL="0" indent="0" algn="l" rtl="0" fontAlgn="ctr"/>
                      <a:r>
                        <a:rPr lang="en-US" sz="2000" dirty="0">
                          <a:effectLst/>
                        </a:rPr>
                        <a:t>Mobile set up and ready for DG4-B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480800126"/>
                  </a:ext>
                </a:extLst>
              </a:tr>
              <a:tr h="510109">
                <a:tc>
                  <a:txBody>
                    <a:bodyPr/>
                    <a:lstStyle/>
                    <a:p>
                      <a:pPr marL="0" indent="0" algn="l" rtl="0" fontAlgn="ctr"/>
                      <a:r>
                        <a:rPr lang="en-US" sz="2000" dirty="0">
                          <a:effectLst/>
                        </a:rPr>
                        <a:t>Participation in transition (cutover, go-live post support)</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574805109"/>
                  </a:ext>
                </a:extLst>
              </a:tr>
            </a:tbl>
          </a:graphicData>
        </a:graphic>
      </p:graphicFrame>
      <p:sp>
        <p:nvSpPr>
          <p:cNvPr id="4" name="Slide Number Placeholder 3">
            <a:extLst>
              <a:ext uri="{FF2B5EF4-FFF2-40B4-BE49-F238E27FC236}">
                <a16:creationId xmlns:a16="http://schemas.microsoft.com/office/drawing/2014/main" id="{8A0993A2-091A-48D9-8288-75FE136DB68B}"/>
              </a:ext>
            </a:extLst>
          </p:cNvPr>
          <p:cNvSpPr>
            <a:spLocks noGrp="1"/>
          </p:cNvSpPr>
          <p:nvPr>
            <p:ph type="sldNum" sz="quarter" idx="12"/>
          </p:nvPr>
        </p:nvSpPr>
        <p:spPr/>
        <p:txBody>
          <a:bodyPr/>
          <a:lstStyle/>
          <a:p>
            <a:pPr>
              <a:defRPr/>
            </a:pPr>
            <a:fld id="{A0548EF2-EA9B-4634-B53D-DC4EC5D1B8C0}" type="slidenum">
              <a:rPr lang="en-US" altLang="en-US" smtClean="0"/>
              <a:pPr>
                <a:defRPr/>
              </a:pPr>
              <a:t>11</a:t>
            </a:fld>
            <a:endParaRPr lang="en-US" altLang="en-US" dirty="0"/>
          </a:p>
        </p:txBody>
      </p:sp>
    </p:spTree>
    <p:extLst>
      <p:ext uri="{BB962C8B-B14F-4D97-AF65-F5344CB8AC3E}">
        <p14:creationId xmlns:p14="http://schemas.microsoft.com/office/powerpoint/2010/main" val="3152942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540" y="294198"/>
            <a:ext cx="8302337" cy="925002"/>
          </a:xfrm>
        </p:spPr>
        <p:txBody>
          <a:bodyPr/>
          <a:lstStyle/>
          <a:p>
            <a:pPr algn="ctr"/>
            <a:r>
              <a:rPr lang="en-US" sz="3200" dirty="0"/>
              <a:t>Sbctc support organization go-live deployment recommendation form</a:t>
            </a:r>
          </a:p>
        </p:txBody>
      </p:sp>
      <p:sp>
        <p:nvSpPr>
          <p:cNvPr id="4" name="Slide Number Placeholder 3"/>
          <p:cNvSpPr>
            <a:spLocks noGrp="1"/>
          </p:cNvSpPr>
          <p:nvPr>
            <p:ph type="sldNum" sz="quarter" idx="12"/>
          </p:nvPr>
        </p:nvSpPr>
        <p:spPr>
          <a:xfrm>
            <a:off x="8588082" y="6483926"/>
            <a:ext cx="467590" cy="237549"/>
          </a:xfrm>
        </p:spPr>
        <p:txBody>
          <a:bodyPr/>
          <a:lstStyle/>
          <a:p>
            <a:pPr>
              <a:defRPr/>
            </a:pPr>
            <a:fld id="{A0548EF2-EA9B-4634-B53D-DC4EC5D1B8C0}" type="slidenum">
              <a:rPr lang="en-US" altLang="en-US" smtClean="0"/>
              <a:pPr>
                <a:defRPr/>
              </a:pPr>
              <a:t>12</a:t>
            </a:fld>
            <a:endParaRPr lang="en-US" altLang="en-US" dirty="0"/>
          </a:p>
        </p:txBody>
      </p:sp>
      <p:pic>
        <p:nvPicPr>
          <p:cNvPr id="3" name="Picture 2"/>
          <p:cNvPicPr>
            <a:picLocks noChangeAspect="1"/>
          </p:cNvPicPr>
          <p:nvPr/>
        </p:nvPicPr>
        <p:blipFill>
          <a:blip r:embed="rId3"/>
          <a:stretch>
            <a:fillRect/>
          </a:stretch>
        </p:blipFill>
        <p:spPr>
          <a:xfrm>
            <a:off x="357332" y="1226126"/>
            <a:ext cx="4667250" cy="5257800"/>
          </a:xfrm>
          <a:prstGeom prst="rect">
            <a:avLst/>
          </a:prstGeom>
        </p:spPr>
      </p:pic>
      <p:sp>
        <p:nvSpPr>
          <p:cNvPr id="7" name="Rectangle 6">
            <a:extLst>
              <a:ext uri="{FF2B5EF4-FFF2-40B4-BE49-F238E27FC236}">
                <a16:creationId xmlns:a16="http://schemas.microsoft.com/office/drawing/2014/main" id="{A269BA3A-FEA1-4946-A01B-8CB0BA03BDF2}"/>
              </a:ext>
            </a:extLst>
          </p:cNvPr>
          <p:cNvSpPr/>
          <p:nvPr/>
        </p:nvSpPr>
        <p:spPr>
          <a:xfrm>
            <a:off x="5024582" y="1281616"/>
            <a:ext cx="3949297" cy="5347746"/>
          </a:xfrm>
          <a:prstGeom prst="rect">
            <a:avLst/>
          </a:prstGeom>
        </p:spPr>
        <p:txBody>
          <a:bodyPr wrap="square">
            <a:spAutoFit/>
          </a:bodyPr>
          <a:lstStyle/>
          <a:p>
            <a:pPr>
              <a:lnSpc>
                <a:spcPct val="107000"/>
              </a:lnSpc>
              <a:spcAft>
                <a:spcPts val="800"/>
              </a:spcAft>
            </a:pPr>
            <a:r>
              <a:rPr lang="en-US" sz="12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Organization’s comments to above signature, if any: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1200" dirty="0">
                <a:latin typeface="Arial" panose="020B0604020202020204" pitchFamily="34" charset="0"/>
                <a:ea typeface="Calibri" panose="020F0502020204030204" pitchFamily="34" charset="0"/>
                <a:cs typeface="Arial" panose="020B0604020202020204" pitchFamily="34" charset="0"/>
              </a:rPr>
              <a:t>Seattle Colleges have expressed the desire to change their FIN department coding post go-live. This will greatly impact Customer Support and the ability to support this activity. These changes in department structure may have cross-pillar impact to HCM and Student Financials configuration. SBCTC Customer Service will not be able to engage in significant planning and coding changes until next fiscal year (FY22). Planning and coding changes will also be limited while preparing and onboarding DG5 and DG6 colleges. Production Changes/implementation wouldn't be available until FY23, at the earliest. </a:t>
            </a:r>
          </a:p>
          <a:p>
            <a:pPr>
              <a:spcAft>
                <a:spcPts val="600"/>
              </a:spcAft>
            </a:pPr>
            <a:endParaRPr lang="en-US" sz="1200" dirty="0">
              <a:latin typeface="Arial" panose="020B0604020202020204" pitchFamily="34" charset="0"/>
              <a:ea typeface="Calibri" panose="020F0502020204030204" pitchFamily="34" charset="0"/>
              <a:cs typeface="Arial" panose="020B0604020202020204" pitchFamily="34" charset="0"/>
            </a:endParaRPr>
          </a:p>
          <a:p>
            <a:pPr>
              <a:spcAft>
                <a:spcPts val="600"/>
              </a:spcAft>
            </a:pPr>
            <a:r>
              <a:rPr lang="en-US" sz="1200" dirty="0">
                <a:latin typeface="Arial" panose="020B0604020202020204" pitchFamily="34" charset="0"/>
                <a:ea typeface="Calibri" panose="020F0502020204030204" pitchFamily="34" charset="0"/>
                <a:cs typeface="Arial" panose="020B0604020202020204" pitchFamily="34" charset="0"/>
              </a:rPr>
              <a:t>College SMEs have expressed concern about their own local college engagement and coordination with some of the project activities. This raises concerns for post go-live activities where all areas of the college may not be in alignment with key business processes and greatly impact Customer Support with increased tickets and training needs. Therefore, it is strongly recommended that the Seattle Colleges develop and vet their Local Triage and Support Management Plan to align resources and determine business process flow internally, prior to reaching out to Customer Support. This should in turn help develop a stronger communication loop and alignment at the colleges. </a:t>
            </a:r>
          </a:p>
        </p:txBody>
      </p:sp>
    </p:spTree>
    <p:extLst>
      <p:ext uri="{BB962C8B-B14F-4D97-AF65-F5344CB8AC3E}">
        <p14:creationId xmlns:p14="http://schemas.microsoft.com/office/powerpoint/2010/main" val="2100752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958609"/>
            <a:ext cx="8336975" cy="797070"/>
          </a:xfrm>
        </p:spPr>
        <p:txBody>
          <a:bodyPr/>
          <a:lstStyle/>
          <a:p>
            <a:pPr algn="ctr"/>
            <a:r>
              <a:rPr lang="en-US" dirty="0"/>
              <a:t>Moran technology perspective </a:t>
            </a:r>
          </a:p>
        </p:txBody>
      </p:sp>
      <p:sp>
        <p:nvSpPr>
          <p:cNvPr id="3" name="Content Placeholder 2"/>
          <p:cNvSpPr>
            <a:spLocks noGrp="1"/>
          </p:cNvSpPr>
          <p:nvPr>
            <p:ph idx="1"/>
          </p:nvPr>
        </p:nvSpPr>
        <p:spPr>
          <a:xfrm>
            <a:off x="999512" y="2927150"/>
            <a:ext cx="7815056" cy="1822651"/>
          </a:xfrm>
        </p:spPr>
        <p:txBody>
          <a:bodyPr/>
          <a:lstStyle/>
          <a:p>
            <a:r>
              <a:rPr lang="en-US" dirty="0"/>
              <a:t>Paul Giebel, Quality Assurance (Moran Technology Consulting)</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13</a:t>
            </a:fld>
            <a:endParaRPr lang="en-US" altLang="en-US" dirty="0"/>
          </a:p>
        </p:txBody>
      </p:sp>
    </p:spTree>
    <p:extLst>
      <p:ext uri="{BB962C8B-B14F-4D97-AF65-F5344CB8AC3E}">
        <p14:creationId xmlns:p14="http://schemas.microsoft.com/office/powerpoint/2010/main" val="279842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04F14-1BFB-48CB-A4A5-661A1517AFC2}"/>
              </a:ext>
            </a:extLst>
          </p:cNvPr>
          <p:cNvSpPr>
            <a:spLocks noGrp="1"/>
          </p:cNvSpPr>
          <p:nvPr>
            <p:ph type="title"/>
          </p:nvPr>
        </p:nvSpPr>
        <p:spPr>
          <a:xfrm>
            <a:off x="740229" y="1875034"/>
            <a:ext cx="8262257" cy="1079922"/>
          </a:xfrm>
        </p:spPr>
        <p:txBody>
          <a:bodyPr/>
          <a:lstStyle/>
          <a:p>
            <a:pPr algn="ctr"/>
            <a:r>
              <a:rPr lang="en-US" sz="3200" dirty="0"/>
              <a:t>Steering Committee Motion</a:t>
            </a:r>
            <a:br>
              <a:rPr lang="en-US" sz="3200" dirty="0"/>
            </a:br>
            <a:r>
              <a:rPr lang="en-US" sz="3200" dirty="0"/>
              <a:t>&amp; Recommendation</a:t>
            </a:r>
            <a:br>
              <a:rPr lang="en-US" b="1" dirty="0"/>
            </a:br>
            <a:br>
              <a:rPr lang="en-US" b="1" dirty="0"/>
            </a:br>
            <a:r>
              <a:rPr lang="en-US" sz="1400" i="1" dirty="0"/>
              <a:t>draft  MOTION</a:t>
            </a:r>
            <a:br>
              <a:rPr lang="en-US" sz="1400" b="1" dirty="0"/>
            </a:br>
            <a:br>
              <a:rPr lang="en-US" sz="1800" i="1" dirty="0"/>
            </a:br>
            <a:br>
              <a:rPr lang="en-US" sz="1800" i="1" dirty="0"/>
            </a:br>
            <a:endParaRPr lang="en-US" sz="1800" i="1" dirty="0"/>
          </a:p>
        </p:txBody>
      </p:sp>
      <p:sp>
        <p:nvSpPr>
          <p:cNvPr id="3" name="Text Placeholder 2"/>
          <p:cNvSpPr>
            <a:spLocks noGrp="1"/>
          </p:cNvSpPr>
          <p:nvPr>
            <p:ph idx="1"/>
          </p:nvPr>
        </p:nvSpPr>
        <p:spPr>
          <a:xfrm>
            <a:off x="1060807" y="3550337"/>
            <a:ext cx="7345438" cy="1800595"/>
          </a:xfrm>
        </p:spPr>
        <p:txBody>
          <a:bodyPr/>
          <a:lstStyle/>
          <a:p>
            <a:pPr marL="0" indent="0">
              <a:buNone/>
            </a:pPr>
            <a:r>
              <a:rPr lang="en-US" dirty="0"/>
              <a:t>Approve DG4-B colleges </a:t>
            </a:r>
            <a:r>
              <a:rPr lang="en-US" dirty="0">
                <a:sym typeface="Symbol" panose="05050102010706020507" pitchFamily="18" charset="2"/>
              </a:rPr>
              <a:t> </a:t>
            </a:r>
            <a:r>
              <a:rPr lang="en-US" dirty="0"/>
              <a:t>Seattle District (North Seattle College, Seattle Central College, South Seattle College) </a:t>
            </a:r>
            <a:r>
              <a:rPr lang="en-US" dirty="0">
                <a:sym typeface="Symbol" panose="05050102010706020507" pitchFamily="18" charset="2"/>
              </a:rPr>
              <a:t></a:t>
            </a:r>
            <a:r>
              <a:rPr lang="en-US" dirty="0"/>
              <a:t> for Feb. 22, 2021 ctcLink Go-Live.</a:t>
            </a:r>
          </a:p>
        </p:txBody>
      </p:sp>
      <p:sp>
        <p:nvSpPr>
          <p:cNvPr id="4" name="Slide Number Placeholder 3">
            <a:extLst>
              <a:ext uri="{FF2B5EF4-FFF2-40B4-BE49-F238E27FC236}">
                <a16:creationId xmlns:a16="http://schemas.microsoft.com/office/drawing/2014/main" id="{EA8C99FB-35F7-412B-A86C-198D8324A6B6}"/>
              </a:ext>
            </a:extLst>
          </p:cNvPr>
          <p:cNvSpPr>
            <a:spLocks noGrp="1"/>
          </p:cNvSpPr>
          <p:nvPr>
            <p:ph type="sldNum" sz="quarter" idx="12"/>
          </p:nvPr>
        </p:nvSpPr>
        <p:spPr/>
        <p:txBody>
          <a:bodyPr/>
          <a:lstStyle/>
          <a:p>
            <a:pPr>
              <a:defRPr/>
            </a:pPr>
            <a:fld id="{A0548EF2-EA9B-4634-B53D-DC4EC5D1B8C0}" type="slidenum">
              <a:rPr lang="en-US" altLang="en-US" smtClean="0"/>
              <a:pPr>
                <a:defRPr/>
              </a:pPr>
              <a:t>14</a:t>
            </a:fld>
            <a:endParaRPr lang="en-US" altLang="en-US" dirty="0"/>
          </a:p>
        </p:txBody>
      </p:sp>
    </p:spTree>
    <p:extLst>
      <p:ext uri="{BB962C8B-B14F-4D97-AF65-F5344CB8AC3E}">
        <p14:creationId xmlns:p14="http://schemas.microsoft.com/office/powerpoint/2010/main" val="326429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ALITY GATES &amp; MILESTONES"/>
          <p:cNvPicPr/>
          <p:nvPr/>
        </p:nvPicPr>
        <p:blipFill>
          <a:blip r:embed="rId2">
            <a:clrChange>
              <a:clrFrom>
                <a:srgbClr val="FFFFFF"/>
              </a:clrFrom>
              <a:clrTo>
                <a:srgbClr val="FFFFFF">
                  <a:alpha val="0"/>
                </a:srgbClr>
              </a:clrTo>
            </a:clrChange>
          </a:blip>
          <a:stretch>
            <a:fillRect/>
          </a:stretch>
        </p:blipFill>
        <p:spPr>
          <a:xfrm>
            <a:off x="191911" y="136525"/>
            <a:ext cx="8952088" cy="6586220"/>
          </a:xfrm>
          <a:prstGeom prst="rect">
            <a:avLst/>
          </a:prstGeom>
        </p:spPr>
      </p:pic>
      <p:sp>
        <p:nvSpPr>
          <p:cNvPr id="8" name="Title 7">
            <a:extLst>
              <a:ext uri="{FF2B5EF4-FFF2-40B4-BE49-F238E27FC236}">
                <a16:creationId xmlns:a16="http://schemas.microsoft.com/office/drawing/2014/main" id="{B95BE966-4396-4E01-ABBD-E2C5C7344AB2}"/>
              </a:ext>
            </a:extLst>
          </p:cNvPr>
          <p:cNvSpPr>
            <a:spLocks noGrp="1"/>
          </p:cNvSpPr>
          <p:nvPr>
            <p:ph type="title"/>
          </p:nvPr>
        </p:nvSpPr>
        <p:spPr>
          <a:xfrm>
            <a:off x="516787" y="30794"/>
            <a:ext cx="8302337" cy="786457"/>
          </a:xfrm>
        </p:spPr>
        <p:txBody>
          <a:bodyPr/>
          <a:lstStyle/>
          <a:p>
            <a:pPr algn="ctr"/>
            <a:r>
              <a:rPr lang="en-US" sz="2000" dirty="0"/>
              <a:t>CTCLINK QUALITY GATES &amp; MILESTONES</a:t>
            </a:r>
          </a:p>
        </p:txBody>
      </p:sp>
      <p:sp>
        <p:nvSpPr>
          <p:cNvPr id="4" name="Slide Number Placeholder 3">
            <a:extLst>
              <a:ext uri="{FF2B5EF4-FFF2-40B4-BE49-F238E27FC236}">
                <a16:creationId xmlns:a16="http://schemas.microsoft.com/office/drawing/2014/main" id="{FE697AA5-FDDC-4254-8E2C-12C5019CC5B3}"/>
              </a:ext>
            </a:extLst>
          </p:cNvPr>
          <p:cNvSpPr>
            <a:spLocks noGrp="1"/>
          </p:cNvSpPr>
          <p:nvPr>
            <p:ph type="sldNum" sz="quarter" idx="12"/>
          </p:nvPr>
        </p:nvSpPr>
        <p:spPr>
          <a:prstGeom prst="rect">
            <a:avLst/>
          </a:prstGeom>
        </p:spPr>
        <p:txBody>
          <a:bodyPr/>
          <a:lstStyle/>
          <a:p>
            <a:pPr>
              <a:defRPr/>
            </a:pPr>
            <a:r>
              <a:rPr lang="en-US" altLang="en-US" dirty="0"/>
              <a:t> </a:t>
            </a:r>
            <a:fld id="{8FE0DD59-4F64-4FB2-AC86-5D7C2F153175}" type="slidenum">
              <a:rPr lang="en-US" altLang="en-US" smtClean="0"/>
              <a:pPr>
                <a:defRPr/>
              </a:pPr>
              <a:t>2</a:t>
            </a:fld>
            <a:r>
              <a:rPr lang="en-US" altLang="en-US" dirty="0"/>
              <a:t> </a:t>
            </a:r>
          </a:p>
        </p:txBody>
      </p:sp>
      <p:pic>
        <p:nvPicPr>
          <p:cNvPr id="10" name="Picture 9" descr="red circle around Gate 5">
            <a:extLst>
              <a:ext uri="{FF2B5EF4-FFF2-40B4-BE49-F238E27FC236}">
                <a16:creationId xmlns:a16="http://schemas.microsoft.com/office/drawing/2014/main" id="{230B606E-62C1-4AD5-A78D-5A1B850E005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916189" y="136525"/>
            <a:ext cx="2227811" cy="960755"/>
          </a:xfrm>
          <a:prstGeom prst="rect">
            <a:avLst/>
          </a:prstGeom>
        </p:spPr>
      </p:pic>
    </p:spTree>
    <p:extLst>
      <p:ext uri="{BB962C8B-B14F-4D97-AF65-F5344CB8AC3E}">
        <p14:creationId xmlns:p14="http://schemas.microsoft.com/office/powerpoint/2010/main" val="2211361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6882ED-D3B0-42F2-8E6D-21408AEAC94F}"/>
              </a:ext>
            </a:extLst>
          </p:cNvPr>
          <p:cNvSpPr>
            <a:spLocks noGrp="1"/>
          </p:cNvSpPr>
          <p:nvPr>
            <p:ph type="title"/>
          </p:nvPr>
        </p:nvSpPr>
        <p:spPr>
          <a:xfrm>
            <a:off x="346164" y="260348"/>
            <a:ext cx="8624460" cy="577687"/>
          </a:xfrm>
        </p:spPr>
        <p:txBody>
          <a:bodyPr/>
          <a:lstStyle/>
          <a:p>
            <a:pPr algn="ctr"/>
            <a:r>
              <a:rPr lang="en-US" sz="3200" dirty="0"/>
              <a:t>DG4 readiness TIMELINE</a:t>
            </a:r>
          </a:p>
        </p:txBody>
      </p:sp>
      <p:sp>
        <p:nvSpPr>
          <p:cNvPr id="51" name="Content Placeholder 50">
            <a:extLst>
              <a:ext uri="{FF2B5EF4-FFF2-40B4-BE49-F238E27FC236}">
                <a16:creationId xmlns:a16="http://schemas.microsoft.com/office/drawing/2014/main" id="{B6950D30-4C49-47A4-97D6-DD22142E7596}"/>
              </a:ext>
            </a:extLst>
          </p:cNvPr>
          <p:cNvSpPr>
            <a:spLocks noGrp="1"/>
          </p:cNvSpPr>
          <p:nvPr>
            <p:ph idx="1"/>
          </p:nvPr>
        </p:nvSpPr>
        <p:spPr>
          <a:xfrm>
            <a:off x="281070" y="4254235"/>
            <a:ext cx="8669088" cy="2429623"/>
          </a:xfrm>
        </p:spPr>
        <p:txBody>
          <a:bodyPr/>
          <a:lstStyle/>
          <a:p>
            <a:pPr marL="0" indent="0">
              <a:buNone/>
            </a:pPr>
            <a:r>
              <a:rPr lang="en-US" sz="2400" dirty="0">
                <a:latin typeface="+mj-lt"/>
              </a:rPr>
              <a:t>KEY ELEMENTS OF QUALITY </a:t>
            </a:r>
            <a:r>
              <a:rPr lang="en-US" sz="2400" dirty="0">
                <a:latin typeface="+mj-lt"/>
                <a:hlinkClick r:id="rId2"/>
              </a:rPr>
              <a:t>COLLEGE READINESS ASSESSMENT </a:t>
            </a:r>
            <a:endParaRPr lang="en-US" sz="2400" dirty="0">
              <a:latin typeface="+mj-lt"/>
            </a:endParaRPr>
          </a:p>
          <a:p>
            <a:pPr>
              <a:spcBef>
                <a:spcPts val="0"/>
              </a:spcBef>
              <a:spcAft>
                <a:spcPts val="200"/>
              </a:spcAft>
            </a:pPr>
            <a:r>
              <a:rPr lang="en-US" sz="1800" b="1" dirty="0"/>
              <a:t>Accuracy: </a:t>
            </a:r>
            <a:r>
              <a:rPr lang="en-US" sz="1800" dirty="0"/>
              <a:t>true measurement of go-live readiness </a:t>
            </a:r>
          </a:p>
          <a:p>
            <a:pPr>
              <a:spcBef>
                <a:spcPts val="0"/>
              </a:spcBef>
              <a:spcAft>
                <a:spcPts val="200"/>
              </a:spcAft>
            </a:pPr>
            <a:r>
              <a:rPr lang="en-US" sz="1800" b="1" dirty="0"/>
              <a:t>Consistency: </a:t>
            </a:r>
            <a:r>
              <a:rPr lang="en-US" sz="1800" dirty="0"/>
              <a:t>one tracking tool    </a:t>
            </a:r>
          </a:p>
          <a:p>
            <a:pPr>
              <a:spcBef>
                <a:spcPts val="0"/>
              </a:spcBef>
              <a:spcAft>
                <a:spcPts val="200"/>
              </a:spcAft>
            </a:pPr>
            <a:r>
              <a:rPr lang="en-US" sz="1800" b="1" dirty="0"/>
              <a:t>Identification of Gaps </a:t>
            </a:r>
            <a:r>
              <a:rPr lang="en-US" sz="1800" dirty="0"/>
              <a:t>(for college-specific items)  </a:t>
            </a:r>
          </a:p>
          <a:p>
            <a:pPr>
              <a:spcBef>
                <a:spcPts val="0"/>
              </a:spcBef>
              <a:spcAft>
                <a:spcPts val="200"/>
              </a:spcAft>
            </a:pPr>
            <a:r>
              <a:rPr lang="en-US" sz="1800" b="1" dirty="0"/>
              <a:t>Establishment of Mitigation Plans </a:t>
            </a:r>
            <a:endParaRPr lang="en-US" sz="1800" dirty="0"/>
          </a:p>
          <a:p>
            <a:pPr>
              <a:spcBef>
                <a:spcPts val="0"/>
              </a:spcBef>
              <a:spcAft>
                <a:spcPts val="200"/>
              </a:spcAft>
            </a:pPr>
            <a:r>
              <a:rPr lang="en-US" sz="1800" b="1" dirty="0"/>
              <a:t>Collaborative Process</a:t>
            </a:r>
            <a:r>
              <a:rPr lang="en-US" sz="1800" dirty="0"/>
              <a:t>: Involvement/Assessment by College PMs, ctcLink &amp; SBCTC Support/Organization Teams</a:t>
            </a:r>
          </a:p>
          <a:p>
            <a:pPr>
              <a:spcBef>
                <a:spcPts val="0"/>
              </a:spcBef>
              <a:spcAft>
                <a:spcPts val="200"/>
              </a:spcAft>
            </a:pPr>
            <a:r>
              <a:rPr lang="en-US" sz="1800" b="1" dirty="0"/>
              <a:t>Transparency: </a:t>
            </a:r>
            <a:r>
              <a:rPr lang="en-US" sz="1800" dirty="0"/>
              <a:t>Report Readiness to all levels of ctcLink Governance</a:t>
            </a:r>
            <a:endParaRPr lang="en-US" sz="1800" b="1" dirty="0"/>
          </a:p>
          <a:p>
            <a:pPr marL="0" indent="0">
              <a:buNone/>
            </a:pPr>
            <a:endParaRPr lang="en-US" dirty="0"/>
          </a:p>
        </p:txBody>
      </p:sp>
      <p:sp>
        <p:nvSpPr>
          <p:cNvPr id="4" name="Chevron 3">
            <a:extLst>
              <a:ext uri="{C183D7F6-B498-43B3-948B-1728B52AA6E4}">
                <adec:decorative xmlns:adec="http://schemas.microsoft.com/office/drawing/2017/decorative" val="1"/>
              </a:ext>
            </a:extLst>
          </p:cNvPr>
          <p:cNvSpPr/>
          <p:nvPr/>
        </p:nvSpPr>
        <p:spPr>
          <a:xfrm>
            <a:off x="1071052"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5" name="TextBox 4"/>
          <p:cNvSpPr txBox="1"/>
          <p:nvPr/>
        </p:nvSpPr>
        <p:spPr>
          <a:xfrm>
            <a:off x="1307591" y="976576"/>
            <a:ext cx="12573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b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br>
            <a:r>
              <a:rPr lang="en-US" sz="1200" dirty="0">
                <a:solidFill>
                  <a:prstClr val="black"/>
                </a:solidFill>
                <a:latin typeface="Franklin Gothic Medium"/>
              </a:rPr>
              <a:t>Oct.–Nov. 2020</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6" name="Chevron 5">
            <a:extLst>
              <a:ext uri="{C183D7F6-B498-43B3-948B-1728B52AA6E4}">
                <adec:decorative xmlns:adec="http://schemas.microsoft.com/office/drawing/2017/decorative" val="1"/>
              </a:ext>
            </a:extLst>
          </p:cNvPr>
          <p:cNvSpPr/>
          <p:nvPr/>
        </p:nvSpPr>
        <p:spPr>
          <a:xfrm>
            <a:off x="2450866"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7" name="Chevron 6">
            <a:extLst>
              <a:ext uri="{C183D7F6-B498-43B3-948B-1728B52AA6E4}">
                <adec:decorative xmlns:adec="http://schemas.microsoft.com/office/drawing/2017/decorative" val="1"/>
              </a:ext>
            </a:extLst>
          </p:cNvPr>
          <p:cNvSpPr/>
          <p:nvPr/>
        </p:nvSpPr>
        <p:spPr>
          <a:xfrm>
            <a:off x="3792267" y="967840"/>
            <a:ext cx="1574503"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9" name="Chevron 8">
            <a:extLst>
              <a:ext uri="{C183D7F6-B498-43B3-948B-1728B52AA6E4}">
                <adec:decorative xmlns:adec="http://schemas.microsoft.com/office/drawing/2017/decorative" val="1"/>
              </a:ext>
            </a:extLst>
          </p:cNvPr>
          <p:cNvSpPr/>
          <p:nvPr/>
        </p:nvSpPr>
        <p:spPr>
          <a:xfrm>
            <a:off x="5134462" y="983533"/>
            <a:ext cx="177253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solidFill>
                  <a:prstClr val="black"/>
                </a:solidFill>
                <a:latin typeface="Franklin Gothic Book"/>
              </a:rPr>
              <a:t>Jan. 26, 2021 (Group B)</a:t>
            </a:r>
            <a:endParaRPr kumimoji="0" lang="en-US" sz="1200" b="1" i="0" u="none" strike="noStrike" kern="1200" cap="none" spc="0" normalizeH="0" baseline="0" noProof="0" dirty="0">
              <a:ln>
                <a:noFill/>
              </a:ln>
              <a:solidFill>
                <a:prstClr val="black"/>
              </a:solidFill>
              <a:effectLst/>
              <a:uLnTx/>
              <a:uFillTx/>
              <a:latin typeface="Franklin Gothic Book"/>
            </a:endParaRPr>
          </a:p>
        </p:txBody>
      </p:sp>
      <p:sp>
        <p:nvSpPr>
          <p:cNvPr id="10" name="TextBox 9"/>
          <p:cNvSpPr txBox="1"/>
          <p:nvPr/>
        </p:nvSpPr>
        <p:spPr>
          <a:xfrm>
            <a:off x="2608917" y="1100572"/>
            <a:ext cx="129486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noProof="0" dirty="0">
                <a:solidFill>
                  <a:prstClr val="black"/>
                </a:solidFill>
                <a:latin typeface="Franklin Gothic Medium"/>
              </a:rPr>
              <a:t>Nov. 2020-</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noProof="0" dirty="0">
                <a:solidFill>
                  <a:prstClr val="black"/>
                </a:solidFill>
                <a:latin typeface="Franklin Gothic Medium"/>
              </a:rPr>
              <a:t>early Jan. 2021</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11" name="TextBox 10"/>
          <p:cNvSpPr txBox="1"/>
          <p:nvPr/>
        </p:nvSpPr>
        <p:spPr>
          <a:xfrm>
            <a:off x="3991088" y="899266"/>
            <a:ext cx="12573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Jan. 21, 2021 (Group B)</a:t>
            </a:r>
            <a:endParaRPr kumimoji="0" lang="en-US" sz="1200" b="0" i="0" u="none" strike="noStrike" kern="1200" cap="none" spc="0" normalizeH="0" baseline="0" noProof="0" dirty="0">
              <a:ln>
                <a:noFill/>
              </a:ln>
              <a:solidFill>
                <a:srgbClr val="000000"/>
              </a:solidFill>
              <a:effectLst/>
              <a:uLnTx/>
              <a:uFillTx/>
              <a:latin typeface="Franklin Gothic Medium"/>
              <a:ea typeface="+mn-ea"/>
              <a:cs typeface="+mn-cs"/>
            </a:endParaRPr>
          </a:p>
        </p:txBody>
      </p:sp>
      <p:sp>
        <p:nvSpPr>
          <p:cNvPr id="14" name="TextBox 13"/>
          <p:cNvSpPr txBox="1"/>
          <p:nvPr/>
        </p:nvSpPr>
        <p:spPr>
          <a:xfrm>
            <a:off x="1142954" y="2091049"/>
            <a:ext cx="1265651" cy="181588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College readiness spreadsheet reviewed</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and drafted </a:t>
            </a: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by ctcLink PMO team and DG4</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PMs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5" name="TextBox 14"/>
          <p:cNvSpPr txBox="1"/>
          <p:nvPr/>
        </p:nvSpPr>
        <p:spPr>
          <a:xfrm>
            <a:off x="2427787" y="2132110"/>
            <a:ext cx="1771388"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Meetings and discussion with DG4PMs</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16" name="TextBox 15"/>
          <p:cNvSpPr txBox="1"/>
          <p:nvPr/>
        </p:nvSpPr>
        <p:spPr>
          <a:xfrm>
            <a:off x="4050794" y="2122751"/>
            <a:ext cx="1345639" cy="203132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Franklin Gothic Book"/>
                <a:cs typeface="Arial" panose="020B0604020202020204" pitchFamily="34" charset="0"/>
              </a:rPr>
              <a:t>Readiness documents due from DG4 colleges, ctcLink Project team and SBCTC Support/Org teams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8" name="TextBox 17"/>
          <p:cNvSpPr txBox="1"/>
          <p:nvPr/>
        </p:nvSpPr>
        <p:spPr>
          <a:xfrm>
            <a:off x="5352323" y="2107675"/>
            <a:ext cx="1312570"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ctcLink Steering Committee review, discussion</a:t>
            </a: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24" name="TextBox 23"/>
          <p:cNvSpPr txBox="1"/>
          <p:nvPr/>
        </p:nvSpPr>
        <p:spPr>
          <a:xfrm>
            <a:off x="6732939" y="2139902"/>
            <a:ext cx="126565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noProof="0" dirty="0">
                <a:solidFill>
                  <a:prstClr val="black"/>
                </a:solidFill>
                <a:latin typeface="Franklin Gothic Book"/>
                <a:cs typeface="Arial" panose="020B0604020202020204" pitchFamily="34" charset="0"/>
              </a:rPr>
              <a:t>DG4</a:t>
            </a:r>
            <a:br>
              <a:rPr lang="en-US" sz="1400" noProof="0" dirty="0">
                <a:solidFill>
                  <a:prstClr val="black"/>
                </a:solidFill>
                <a:latin typeface="Franklin Gothic Book"/>
                <a:cs typeface="Arial" panose="020B0604020202020204" pitchFamily="34" charset="0"/>
              </a:rPr>
            </a:br>
            <a:r>
              <a:rPr lang="en-US" sz="1400" noProof="0" dirty="0">
                <a:solidFill>
                  <a:prstClr val="black"/>
                </a:solidFill>
                <a:latin typeface="Franklin Gothic Book"/>
                <a:cs typeface="Arial" panose="020B0604020202020204" pitchFamily="34" charset="0"/>
              </a:rPr>
              <a:t>Go-Live Dates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32" name="Chevron 31">
            <a:extLst>
              <a:ext uri="{C183D7F6-B498-43B3-948B-1728B52AA6E4}">
                <adec:decorative xmlns:adec="http://schemas.microsoft.com/office/drawing/2017/decorative" val="1"/>
              </a:ext>
            </a:extLst>
          </p:cNvPr>
          <p:cNvSpPr/>
          <p:nvPr/>
        </p:nvSpPr>
        <p:spPr>
          <a:xfrm>
            <a:off x="6694784" y="991786"/>
            <a:ext cx="1581150" cy="675620"/>
          </a:xfrm>
          <a:prstGeom prst="chevron">
            <a:avLst/>
          </a:prstGeom>
          <a:solidFill>
            <a:srgbClr val="5CD48D"/>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33" name="TextBox 32"/>
          <p:cNvSpPr txBox="1"/>
          <p:nvPr/>
        </p:nvSpPr>
        <p:spPr>
          <a:xfrm>
            <a:off x="6764360" y="914097"/>
            <a:ext cx="1441997"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noProof="0" dirty="0">
              <a:solidFill>
                <a:prstClr val="black"/>
              </a:solidFill>
              <a:latin typeface="Franklin Gothic Medium"/>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noProof="0" dirty="0">
                <a:solidFill>
                  <a:prstClr val="black"/>
                </a:solidFill>
                <a:latin typeface="Franklin Gothic Medium"/>
              </a:rPr>
              <a:t>    Feb. 22, 2021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noProof="0" dirty="0">
                <a:solidFill>
                  <a:prstClr val="black"/>
                </a:solidFill>
                <a:latin typeface="Franklin Gothic Medium"/>
              </a:rPr>
              <a:t>(Group B)</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35" name="Arrow: Up 34">
            <a:extLst>
              <a:ext uri="{FF2B5EF4-FFF2-40B4-BE49-F238E27FC236}">
                <a16:creationId xmlns:a16="http://schemas.microsoft.com/office/drawing/2014/main" id="{F781C05C-0D00-4699-868D-C6429DE0C713}"/>
              </a:ext>
              <a:ext uri="{C183D7F6-B498-43B3-948B-1728B52AA6E4}">
                <adec:decorative xmlns:adec="http://schemas.microsoft.com/office/drawing/2017/decorative" val="1"/>
              </a:ext>
            </a:extLst>
          </p:cNvPr>
          <p:cNvSpPr/>
          <p:nvPr/>
        </p:nvSpPr>
        <p:spPr>
          <a:xfrm flipV="1">
            <a:off x="1793273" y="1733072"/>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42" name="Straight Connector 41">
            <a:extLst>
              <a:ext uri="{FF2B5EF4-FFF2-40B4-BE49-F238E27FC236}">
                <a16:creationId xmlns:a16="http://schemas.microsoft.com/office/drawing/2014/main" id="{91357DA5-D634-4575-9A93-98B77535370C}"/>
              </a:ext>
              <a:ext uri="{C183D7F6-B498-43B3-948B-1728B52AA6E4}">
                <adec:decorative xmlns:adec="http://schemas.microsoft.com/office/drawing/2017/decorative" val="1"/>
              </a:ext>
            </a:extLst>
          </p:cNvPr>
          <p:cNvCxnSpPr>
            <a:cxnSpLocks/>
          </p:cNvCxnSpPr>
          <p:nvPr/>
        </p:nvCxnSpPr>
        <p:spPr>
          <a:xfrm>
            <a:off x="2380529" y="2140329"/>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7" name="Straight Connector 46">
            <a:extLst>
              <a:ext uri="{FF2B5EF4-FFF2-40B4-BE49-F238E27FC236}">
                <a16:creationId xmlns:a16="http://schemas.microsoft.com/office/drawing/2014/main" id="{20D684C6-9438-48D0-91B9-E5890873CA16}"/>
              </a:ext>
              <a:ext uri="{C183D7F6-B498-43B3-948B-1728B52AA6E4}">
                <adec:decorative xmlns:adec="http://schemas.microsoft.com/office/drawing/2017/decorative" val="1"/>
              </a:ext>
            </a:extLst>
          </p:cNvPr>
          <p:cNvCxnSpPr>
            <a:cxnSpLocks/>
          </p:cNvCxnSpPr>
          <p:nvPr/>
        </p:nvCxnSpPr>
        <p:spPr>
          <a:xfrm>
            <a:off x="4098204" y="2140328"/>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8" name="Straight Connector 47">
            <a:extLst>
              <a:ext uri="{FF2B5EF4-FFF2-40B4-BE49-F238E27FC236}">
                <a16:creationId xmlns:a16="http://schemas.microsoft.com/office/drawing/2014/main" id="{B88807AA-8080-43DB-B549-4BAB6287197C}"/>
              </a:ext>
              <a:ext uri="{C183D7F6-B498-43B3-948B-1728B52AA6E4}">
                <adec:decorative xmlns:adec="http://schemas.microsoft.com/office/drawing/2017/decorative" val="1"/>
              </a:ext>
            </a:extLst>
          </p:cNvPr>
          <p:cNvCxnSpPr>
            <a:cxnSpLocks/>
          </p:cNvCxnSpPr>
          <p:nvPr/>
        </p:nvCxnSpPr>
        <p:spPr>
          <a:xfrm>
            <a:off x="5326929"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52" name="Arrow: Up 51">
            <a:extLst>
              <a:ext uri="{FF2B5EF4-FFF2-40B4-BE49-F238E27FC236}">
                <a16:creationId xmlns:a16="http://schemas.microsoft.com/office/drawing/2014/main" id="{133303A0-8B5B-430D-A06F-584A2CA1074D}"/>
              </a:ext>
              <a:ext uri="{C183D7F6-B498-43B3-948B-1728B52AA6E4}">
                <adec:decorative xmlns:adec="http://schemas.microsoft.com/office/drawing/2017/decorative" val="1"/>
              </a:ext>
            </a:extLst>
          </p:cNvPr>
          <p:cNvSpPr/>
          <p:nvPr/>
        </p:nvSpPr>
        <p:spPr>
          <a:xfrm flipV="1">
            <a:off x="3040681" y="1735060"/>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3" name="Arrow: Up 52">
            <a:extLst>
              <a:ext uri="{FF2B5EF4-FFF2-40B4-BE49-F238E27FC236}">
                <a16:creationId xmlns:a16="http://schemas.microsoft.com/office/drawing/2014/main" id="{F6B1861F-FD21-4C65-87BF-D78AA4348F9B}"/>
              </a:ext>
              <a:ext uri="{C183D7F6-B498-43B3-948B-1728B52AA6E4}">
                <adec:decorative xmlns:adec="http://schemas.microsoft.com/office/drawing/2017/decorative" val="1"/>
              </a:ext>
            </a:extLst>
          </p:cNvPr>
          <p:cNvSpPr/>
          <p:nvPr/>
        </p:nvSpPr>
        <p:spPr>
          <a:xfrm flipH="1" flipV="1">
            <a:off x="4646562" y="1725836"/>
            <a:ext cx="45719"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5" name="Arrow: Up 54">
            <a:extLst>
              <a:ext uri="{FF2B5EF4-FFF2-40B4-BE49-F238E27FC236}">
                <a16:creationId xmlns:a16="http://schemas.microsoft.com/office/drawing/2014/main" id="{85934C20-C189-4FDD-8553-64688F1BC7FE}"/>
              </a:ext>
              <a:ext uri="{C183D7F6-B498-43B3-948B-1728B52AA6E4}">
                <adec:decorative xmlns:adec="http://schemas.microsoft.com/office/drawing/2017/decorative" val="1"/>
              </a:ext>
            </a:extLst>
          </p:cNvPr>
          <p:cNvSpPr/>
          <p:nvPr/>
        </p:nvSpPr>
        <p:spPr>
          <a:xfrm flipV="1">
            <a:off x="5981518" y="1725235"/>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6" name="Arrow: Up 55">
            <a:extLst>
              <a:ext uri="{FF2B5EF4-FFF2-40B4-BE49-F238E27FC236}">
                <a16:creationId xmlns:a16="http://schemas.microsoft.com/office/drawing/2014/main" id="{82DF6B07-9C5D-4A4B-8E08-7D630EA99C46}"/>
              </a:ext>
              <a:ext uri="{C183D7F6-B498-43B3-948B-1728B52AA6E4}">
                <adec:decorative xmlns:adec="http://schemas.microsoft.com/office/drawing/2017/decorative" val="1"/>
              </a:ext>
            </a:extLst>
          </p:cNvPr>
          <p:cNvSpPr/>
          <p:nvPr/>
        </p:nvSpPr>
        <p:spPr>
          <a:xfrm flipV="1">
            <a:off x="7332243" y="1721929"/>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59" name="Straight Connector 58">
            <a:extLst>
              <a:ext uri="{FF2B5EF4-FFF2-40B4-BE49-F238E27FC236}">
                <a16:creationId xmlns:a16="http://schemas.microsoft.com/office/drawing/2014/main" id="{AB312F34-97BB-4443-8001-AC2A0060F6BA}"/>
              </a:ext>
              <a:ext uri="{C183D7F6-B498-43B3-948B-1728B52AA6E4}">
                <adec:decorative xmlns:adec="http://schemas.microsoft.com/office/drawing/2017/decorative" val="1"/>
              </a:ext>
            </a:extLst>
          </p:cNvPr>
          <p:cNvCxnSpPr>
            <a:cxnSpLocks/>
          </p:cNvCxnSpPr>
          <p:nvPr/>
        </p:nvCxnSpPr>
        <p:spPr>
          <a:xfrm flipV="1">
            <a:off x="312019" y="4125048"/>
            <a:ext cx="8416814" cy="23527"/>
          </a:xfrm>
          <a:prstGeom prst="line">
            <a:avLst/>
          </a:prstGeom>
        </p:spPr>
        <p:style>
          <a:lnRef idx="1">
            <a:schemeClr val="accent6"/>
          </a:lnRef>
          <a:fillRef idx="0">
            <a:schemeClr val="accent6"/>
          </a:fillRef>
          <a:effectRef idx="0">
            <a:schemeClr val="accent6"/>
          </a:effectRef>
          <a:fontRef idx="minor">
            <a:schemeClr val="tx1"/>
          </a:fontRef>
        </p:style>
      </p:cxnSp>
      <p:sp>
        <p:nvSpPr>
          <p:cNvPr id="12" name="Slide Number Placeholder 11">
            <a:extLst>
              <a:ext uri="{FF2B5EF4-FFF2-40B4-BE49-F238E27FC236}">
                <a16:creationId xmlns:a16="http://schemas.microsoft.com/office/drawing/2014/main" id="{27382CCB-65FE-40B4-8E2A-673D38012BD0}"/>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3</a:t>
            </a:fld>
            <a:r>
              <a:rPr lang="en-US" altLang="en-US" dirty="0"/>
              <a:t> </a:t>
            </a:r>
          </a:p>
        </p:txBody>
      </p:sp>
      <p:cxnSp>
        <p:nvCxnSpPr>
          <p:cNvPr id="29" name="Straight Connector 28">
            <a:extLst>
              <a:ext uri="{FF2B5EF4-FFF2-40B4-BE49-F238E27FC236}">
                <a16:creationId xmlns:a16="http://schemas.microsoft.com/office/drawing/2014/main" id="{616482C5-327F-4BAD-B3E3-0549A8F26E08}"/>
              </a:ext>
              <a:ext uri="{C183D7F6-B498-43B3-948B-1728B52AA6E4}">
                <adec:decorative xmlns:adec="http://schemas.microsoft.com/office/drawing/2017/decorative" val="1"/>
              </a:ext>
            </a:extLst>
          </p:cNvPr>
          <p:cNvCxnSpPr>
            <a:cxnSpLocks/>
          </p:cNvCxnSpPr>
          <p:nvPr/>
        </p:nvCxnSpPr>
        <p:spPr>
          <a:xfrm>
            <a:off x="6659383"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359523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132" y="1860757"/>
            <a:ext cx="8526703" cy="1386295"/>
          </a:xfrm>
        </p:spPr>
        <p:txBody>
          <a:bodyPr/>
          <a:lstStyle/>
          <a:p>
            <a:pPr algn="ctr"/>
            <a:r>
              <a:rPr lang="en-US" sz="3200" dirty="0"/>
              <a:t>DG4-B colleges </a:t>
            </a:r>
            <a:br>
              <a:rPr lang="en-US" sz="3200" dirty="0"/>
            </a:br>
            <a:r>
              <a:rPr lang="en-US" sz="3200" dirty="0"/>
              <a:t> (Seattle colleges district)</a:t>
            </a:r>
            <a:br>
              <a:rPr lang="en-US" sz="3200" dirty="0"/>
            </a:br>
            <a:br>
              <a:rPr lang="en-US" dirty="0"/>
            </a:br>
            <a:br>
              <a:rPr lang="en-US" dirty="0"/>
            </a:br>
            <a:br>
              <a:rPr lang="en-US" dirty="0"/>
            </a:br>
            <a:br>
              <a:rPr lang="en-US" dirty="0"/>
            </a:br>
            <a:br>
              <a:rPr lang="en-US" dirty="0"/>
            </a:br>
            <a:br>
              <a:rPr lang="en-US" dirty="0"/>
            </a:br>
            <a:br>
              <a:rPr lang="en-US" dirty="0"/>
            </a:br>
            <a:br>
              <a:rPr lang="en-US" dirty="0"/>
            </a:br>
            <a:r>
              <a:rPr lang="en-US" dirty="0"/>
              <a:t> 	</a:t>
            </a:r>
          </a:p>
        </p:txBody>
      </p:sp>
      <p:sp>
        <p:nvSpPr>
          <p:cNvPr id="3" name="Text Placeholder 2"/>
          <p:cNvSpPr>
            <a:spLocks noGrp="1"/>
          </p:cNvSpPr>
          <p:nvPr>
            <p:ph idx="1"/>
          </p:nvPr>
        </p:nvSpPr>
        <p:spPr>
          <a:xfrm>
            <a:off x="527529" y="3415004"/>
            <a:ext cx="7670970" cy="2092661"/>
          </a:xfrm>
        </p:spPr>
        <p:txBody>
          <a:bodyPr/>
          <a:lstStyle/>
          <a:p>
            <a:pPr marL="342900" indent="-342900">
              <a:buFont typeface="Arial" panose="020B0604020202020204" pitchFamily="34" charset="0"/>
              <a:buChar char="•"/>
            </a:pPr>
            <a:r>
              <a:rPr lang="en-US" sz="3200" dirty="0"/>
              <a:t>College Readiness Assessments </a:t>
            </a:r>
          </a:p>
          <a:p>
            <a:pPr marL="342900" indent="-342900">
              <a:buFont typeface="Arial" panose="020B0604020202020204" pitchFamily="34" charset="0"/>
              <a:buChar char="•"/>
            </a:pPr>
            <a:r>
              <a:rPr lang="en-US" sz="3200" dirty="0"/>
              <a:t>Steering Committee Decision &amp; Approval of February 22, 2021 </a:t>
            </a:r>
            <a:r>
              <a:rPr lang="en-US" sz="3200" dirty="0">
                <a:solidFill>
                  <a:srgbClr val="002060"/>
                </a:solidFill>
              </a:rPr>
              <a:t>Go-Live Date</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4</a:t>
            </a:fld>
            <a:endParaRPr lang="en-US" altLang="en-US" dirty="0"/>
          </a:p>
        </p:txBody>
      </p:sp>
    </p:spTree>
    <p:extLst>
      <p:ext uri="{BB962C8B-B14F-4D97-AF65-F5344CB8AC3E}">
        <p14:creationId xmlns:p14="http://schemas.microsoft.com/office/powerpoint/2010/main" val="205229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5167" y="81108"/>
            <a:ext cx="7867453" cy="614320"/>
          </a:xfrm>
        </p:spPr>
        <p:txBody>
          <a:bodyPr/>
          <a:lstStyle/>
          <a:p>
            <a:pPr algn="ctr"/>
            <a:r>
              <a:rPr lang="en-US" sz="3200" dirty="0">
                <a:solidFill>
                  <a:srgbClr val="002060"/>
                </a:solidFill>
              </a:rPr>
              <a:t>Seattle COLLEGEs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14180246"/>
              </p:ext>
            </p:extLst>
          </p:nvPr>
        </p:nvGraphicFramePr>
        <p:xfrm>
          <a:off x="527125" y="695428"/>
          <a:ext cx="8197326" cy="5048235"/>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a:t>
                      </a:r>
                      <a:br>
                        <a:rPr lang="en-US" b="0" baseline="0" dirty="0">
                          <a:solidFill>
                            <a:srgbClr val="000000"/>
                          </a:solidFill>
                          <a:effectLst/>
                          <a:latin typeface="+mj-lt"/>
                        </a:rPr>
                      </a:br>
                      <a:r>
                        <a:rPr lang="en-US" b="0" baseline="0" dirty="0">
                          <a:solidFill>
                            <a:srgbClr val="000000"/>
                          </a:solidFill>
                          <a:effectLst/>
                          <a:latin typeface="+mj-lt"/>
                        </a:rPr>
                        <a:t>Go/No-Go Status at Go-Live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3 of 3</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dirty="0">
                          <a:solidFill>
                            <a:srgbClr val="FFFF00"/>
                          </a:solidFill>
                          <a:effectLst/>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b"/>
                      <a:endParaRPr lang="en-US" sz="1600" b="1" dirty="0">
                        <a:solidFill>
                          <a:srgbClr val="000000"/>
                        </a:solidFill>
                        <a:effectLst/>
                        <a:latin typeface="+mn-lt"/>
                        <a:cs typeface="Arial" panose="020B0604020202020204" pitchFamily="34" charset="0"/>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63137">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3 of 4</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dirty="0">
                          <a:solidFill>
                            <a:srgbClr val="FFFF00"/>
                          </a:solidFill>
                          <a:effectLst/>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dirty="0">
                          <a:solidFill>
                            <a:srgbClr val="FFFF00"/>
                          </a:solidFill>
                          <a:effectLst/>
                        </a:rPr>
                        <a:t>Y</a:t>
                      </a:r>
                    </a:p>
                    <a:p>
                      <a:pPr algn="ctr" rtl="0" fontAlgn="b"/>
                      <a:endParaRPr lang="en-US" sz="1600" b="1" dirty="0">
                        <a:solidFill>
                          <a:srgbClr val="000000"/>
                        </a:solidFill>
                        <a:effectLst/>
                        <a:latin typeface="+mn-lt"/>
                        <a:cs typeface="Arial" panose="020B0604020202020204" pitchFamily="34" charset="0"/>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5 of 7</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dirty="0">
                          <a:solidFill>
                            <a:srgbClr val="FFFF00"/>
                          </a:solidFill>
                          <a:effectLst/>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dirty="0">
                        <a:solidFill>
                          <a:srgbClr val="FFFF00"/>
                        </a:solidFill>
                        <a:effectLs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6 of 6</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dirty="0">
                          <a:solidFill>
                            <a:srgbClr val="FFFF00"/>
                          </a:solidFill>
                          <a:effectLst/>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b"/>
                      <a:endParaRPr lang="en-US" sz="1600" b="1" dirty="0">
                        <a:solidFill>
                          <a:srgbClr val="000000"/>
                        </a:solidFill>
                        <a:effectLst/>
                        <a:latin typeface="+mn-lt"/>
                        <a:cs typeface="Arial" panose="020B0604020202020204" pitchFamily="34" charset="0"/>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4 of 4</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10 of 14</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dirty="0">
                          <a:solidFill>
                            <a:srgbClr val="FFFF00"/>
                          </a:solidFill>
                          <a:effectLst/>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b"/>
                      <a:endParaRPr lang="en-US" sz="1600" b="1" dirty="0">
                        <a:solidFill>
                          <a:srgbClr val="000000"/>
                        </a:solidFill>
                        <a:effectLst/>
                        <a:latin typeface="+mn-lt"/>
                        <a:cs typeface="Arial" panose="020B0604020202020204" pitchFamily="34" charset="0"/>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7 of 8</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dirty="0">
                          <a:solidFill>
                            <a:srgbClr val="FFFF00"/>
                          </a:solidFill>
                          <a:effectLst/>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b"/>
                      <a:endParaRPr lang="en-US" sz="1600" b="1" dirty="0">
                        <a:solidFill>
                          <a:srgbClr val="000000"/>
                        </a:solidFill>
                        <a:effectLst/>
                        <a:latin typeface="+mn-lt"/>
                        <a:cs typeface="Arial" panose="020B0604020202020204" pitchFamily="34" charset="0"/>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5</a:t>
            </a:fld>
            <a:endParaRPr lang="en-US" altLang="en-US" dirty="0"/>
          </a:p>
        </p:txBody>
      </p:sp>
      <p:graphicFrame>
        <p:nvGraphicFramePr>
          <p:cNvPr id="8" name="Table 7">
            <a:extLst>
              <a:ext uri="{FF2B5EF4-FFF2-40B4-BE49-F238E27FC236}">
                <a16:creationId xmlns:a16="http://schemas.microsoft.com/office/drawing/2014/main" id="{22F33A7F-543E-41C6-9F5D-5F245A3B7571}"/>
              </a:ext>
            </a:extLst>
          </p:cNvPr>
          <p:cNvGraphicFramePr>
            <a:graphicFrameLocks noGrp="1"/>
          </p:cNvGraphicFramePr>
          <p:nvPr>
            <p:extLst>
              <p:ext uri="{D42A27DB-BD31-4B8C-83A1-F6EECF244321}">
                <p14:modId xmlns:p14="http://schemas.microsoft.com/office/powerpoint/2010/main" val="2276124038"/>
              </p:ext>
            </p:extLst>
          </p:nvPr>
        </p:nvGraphicFramePr>
        <p:xfrm>
          <a:off x="495310"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334513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93294535"/>
              </p:ext>
            </p:extLst>
          </p:nvPr>
        </p:nvGraphicFramePr>
        <p:xfrm>
          <a:off x="296335" y="476204"/>
          <a:ext cx="8327902" cy="6309924"/>
        </p:xfrm>
        <a:graphic>
          <a:graphicData uri="http://schemas.openxmlformats.org/drawingml/2006/table">
            <a:tbl>
              <a:tblPr firstRow="1" firstCol="1">
                <a:tableStyleId>{93296810-A885-4BE3-A3E7-6D5BEEA58F35}</a:tableStyleId>
              </a:tblPr>
              <a:tblGrid>
                <a:gridCol w="945852">
                  <a:extLst>
                    <a:ext uri="{9D8B030D-6E8A-4147-A177-3AD203B41FA5}">
                      <a16:colId xmlns:a16="http://schemas.microsoft.com/office/drawing/2014/main" val="285129070"/>
                    </a:ext>
                  </a:extLst>
                </a:gridCol>
                <a:gridCol w="3541821">
                  <a:extLst>
                    <a:ext uri="{9D8B030D-6E8A-4147-A177-3AD203B41FA5}">
                      <a16:colId xmlns:a16="http://schemas.microsoft.com/office/drawing/2014/main" val="1255582063"/>
                    </a:ext>
                  </a:extLst>
                </a:gridCol>
                <a:gridCol w="3840229">
                  <a:extLst>
                    <a:ext uri="{9D8B030D-6E8A-4147-A177-3AD203B41FA5}">
                      <a16:colId xmlns:a16="http://schemas.microsoft.com/office/drawing/2014/main" val="615183373"/>
                    </a:ext>
                  </a:extLst>
                </a:gridCol>
              </a:tblGrid>
              <a:tr h="488244">
                <a:tc>
                  <a:txBody>
                    <a:bodyPr/>
                    <a:lstStyle/>
                    <a:p>
                      <a:pPr rtl="0" fontAlgn="b"/>
                      <a:r>
                        <a:rPr lang="en-US" sz="1400" b="0" dirty="0">
                          <a:effectLst/>
                          <a:latin typeface="+mj-lt"/>
                        </a:rPr>
                        <a:t>CATEGORY </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COMMENTS</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MITIGATION PLAN </a:t>
                      </a:r>
                    </a:p>
                  </a:txBody>
                  <a:tcPr marL="36576" marR="4992" marT="3328" marB="3328" anchor="ctr"/>
                </a:tc>
                <a:extLst>
                  <a:ext uri="{0D108BD9-81ED-4DB2-BD59-A6C34878D82A}">
                    <a16:rowId xmlns:a16="http://schemas.microsoft.com/office/drawing/2014/main" val="1488334798"/>
                  </a:ext>
                </a:extLst>
              </a:tr>
              <a:tr h="642488">
                <a:tc>
                  <a:txBody>
                    <a:bodyPr/>
                    <a:lstStyle/>
                    <a:p>
                      <a:pPr rtl="0" fontAlgn="ctr"/>
                      <a:r>
                        <a:rPr lang="en-US" sz="1400" dirty="0">
                          <a:effectLst/>
                        </a:rPr>
                        <a:t>Data</a:t>
                      </a:r>
                    </a:p>
                  </a:txBody>
                  <a:tcPr marL="36576" marR="4992" marT="3328" marB="3328" anchor="ctr"/>
                </a:tc>
                <a:tc>
                  <a:txBody>
                    <a:bodyPr/>
                    <a:lstStyle/>
                    <a:p>
                      <a:pPr rtl="0" fontAlgn="b"/>
                      <a:r>
                        <a:rPr lang="en-US" sz="1400" b="0" dirty="0">
                          <a:solidFill>
                            <a:srgbClr val="17304C"/>
                          </a:solidFill>
                          <a:effectLst/>
                          <a:latin typeface="+mn-lt"/>
                        </a:rPr>
                        <a:t>Data cleanup has taken place through each conversion cycle and will continue as needed up to and post go-live. </a:t>
                      </a:r>
                    </a:p>
                  </a:txBody>
                  <a:tcPr marL="45720" marR="22860" marT="15240" marB="15240"/>
                </a:tc>
                <a:tc>
                  <a:txBody>
                    <a:bodyPr/>
                    <a:lstStyle/>
                    <a:p>
                      <a:pPr rtl="0" fontAlgn="b"/>
                      <a:r>
                        <a:rPr lang="en-US" sz="1400" b="0" dirty="0">
                          <a:solidFill>
                            <a:srgbClr val="17304C"/>
                          </a:solidFill>
                          <a:effectLst/>
                          <a:latin typeface="+mn-lt"/>
                        </a:rPr>
                        <a:t>We have approximately 400 old jobs in PPMS that need the Supervisor updated. Payroll team is working to resolve by Feb. 10.</a:t>
                      </a:r>
                    </a:p>
                  </a:txBody>
                  <a:tcPr marL="45720" marR="22860" marT="15240" marB="15240"/>
                </a:tc>
                <a:extLst>
                  <a:ext uri="{0D108BD9-81ED-4DB2-BD59-A6C34878D82A}">
                    <a16:rowId xmlns:a16="http://schemas.microsoft.com/office/drawing/2014/main" val="1887606402"/>
                  </a:ext>
                </a:extLst>
              </a:tr>
              <a:tr h="642488">
                <a:tc>
                  <a:txBody>
                    <a:bodyPr/>
                    <a:lstStyle/>
                    <a:p>
                      <a:pPr rtl="0" fontAlgn="ctr"/>
                      <a:r>
                        <a:rPr lang="en-US" sz="1400" dirty="0">
                          <a:effectLst/>
                        </a:rPr>
                        <a:t>Security</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Developing long term security processes. Validating security in SVL. Security validation slowed by SVL config issues.</a:t>
                      </a:r>
                    </a:p>
                  </a:txBody>
                  <a:tcPr marL="45720" marR="22860" marT="15240" marB="15240"/>
                </a:tc>
                <a:tc>
                  <a:txBody>
                    <a:bodyPr/>
                    <a:lstStyle/>
                    <a:p>
                      <a:pPr rtl="0" fontAlgn="b"/>
                      <a:r>
                        <a:rPr lang="en-US" sz="1400" b="0" dirty="0">
                          <a:solidFill>
                            <a:srgbClr val="17304C"/>
                          </a:solidFill>
                          <a:effectLst/>
                          <a:latin typeface="+mn-lt"/>
                        </a:rPr>
                        <a:t>SVL security validation will be an ongoing activity from Jan. 18 to Feb. 17. We are prepared to closely manage security changes after deployment.</a:t>
                      </a:r>
                    </a:p>
                  </a:txBody>
                  <a:tcPr marL="45720" marR="22860" marT="15240" marB="15240"/>
                </a:tc>
                <a:extLst>
                  <a:ext uri="{0D108BD9-81ED-4DB2-BD59-A6C34878D82A}">
                    <a16:rowId xmlns:a16="http://schemas.microsoft.com/office/drawing/2014/main" val="3950610699"/>
                  </a:ext>
                </a:extLst>
              </a:tr>
              <a:tr h="642488">
                <a:tc>
                  <a:txBody>
                    <a:bodyPr/>
                    <a:lstStyle/>
                    <a:p>
                      <a:pPr rtl="0" fontAlgn="ctr"/>
                      <a:r>
                        <a:rPr lang="en-US" sz="1400" dirty="0">
                          <a:effectLst/>
                        </a:rPr>
                        <a:t>Testing </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Currently 90% UAT complete, some tests working with SBCTC to fix. AR Billing workflow updated and will test Jan. 25</a:t>
                      </a:r>
                    </a:p>
                  </a:txBody>
                  <a:tcPr marL="45720" marR="22860" marT="15240" marB="15240"/>
                </a:tc>
                <a:tc>
                  <a:txBody>
                    <a:bodyPr/>
                    <a:lstStyle/>
                    <a:p>
                      <a:pPr rtl="0" fontAlgn="b"/>
                      <a:r>
                        <a:rPr lang="en-US" sz="1400" b="0" dirty="0">
                          <a:solidFill>
                            <a:srgbClr val="17304C"/>
                          </a:solidFill>
                          <a:effectLst/>
                          <a:latin typeface="+mn-lt"/>
                        </a:rPr>
                        <a:t>UAT will continue. Of the 31 still 'In Progress' tests, 14 are in Travel &amp; Expense, and we do not plan to use functionality until Summer. </a:t>
                      </a:r>
                    </a:p>
                  </a:txBody>
                  <a:tcPr marL="45720" marR="22860" marT="15240" marB="15240"/>
                </a:tc>
                <a:extLst>
                  <a:ext uri="{0D108BD9-81ED-4DB2-BD59-A6C34878D82A}">
                    <a16:rowId xmlns:a16="http://schemas.microsoft.com/office/drawing/2014/main" val="966612009"/>
                  </a:ext>
                </a:extLst>
              </a:tr>
              <a:tr h="846916">
                <a:tc>
                  <a:txBody>
                    <a:bodyPr/>
                    <a:lstStyle/>
                    <a:p>
                      <a:pPr rtl="0" fontAlgn="ctr"/>
                      <a:r>
                        <a:rPr lang="en-US" sz="1400" dirty="0">
                          <a:effectLst/>
                        </a:rPr>
                        <a:t>Training</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SF Integration training still needed. Local CS, Finance, and HCM training in progress. Feel good about ERP Support plan.</a:t>
                      </a:r>
                    </a:p>
                    <a:p>
                      <a:pPr rtl="0" fontAlgn="b"/>
                      <a:endParaRPr lang="en-US" sz="1400" b="0" dirty="0">
                        <a:solidFill>
                          <a:srgbClr val="17304C"/>
                        </a:solidFill>
                        <a:effectLst/>
                        <a:latin typeface="+mn-lt"/>
                      </a:endParaRPr>
                    </a:p>
                  </a:txBody>
                  <a:tcPr marL="45720" marR="22860" marT="15240" marB="15240"/>
                </a:tc>
                <a:tc>
                  <a:txBody>
                    <a:bodyPr/>
                    <a:lstStyle/>
                    <a:p>
                      <a:pPr rtl="0" fontAlgn="b"/>
                      <a:r>
                        <a:rPr lang="en-US" sz="1400" b="0" i="0" kern="1200" dirty="0">
                          <a:solidFill>
                            <a:schemeClr val="dk1"/>
                          </a:solidFill>
                          <a:effectLst/>
                          <a:latin typeface="+mn-lt"/>
                          <a:ea typeface="+mn-ea"/>
                          <a:cs typeface="+mn-cs"/>
                        </a:rPr>
                        <a:t>Full-time pillar leads will continue providing training until Go-Live and beyond.</a:t>
                      </a:r>
                      <a:endParaRPr lang="en-US" sz="1400" b="0" dirty="0">
                        <a:solidFill>
                          <a:srgbClr val="17304C"/>
                        </a:solidFill>
                        <a:effectLst/>
                        <a:latin typeface="+mn-lt"/>
                      </a:endParaRPr>
                    </a:p>
                    <a:p>
                      <a:pPr rtl="0" fontAlgn="b"/>
                      <a:endParaRPr lang="en-US" sz="1400" b="0" dirty="0">
                        <a:solidFill>
                          <a:srgbClr val="17304C"/>
                        </a:solidFill>
                        <a:effectLst/>
                        <a:latin typeface="+mn-lt"/>
                      </a:endParaRPr>
                    </a:p>
                    <a:p>
                      <a:pPr rtl="0" fontAlgn="b"/>
                      <a:endParaRPr lang="en-US" sz="1400" b="0" dirty="0">
                        <a:solidFill>
                          <a:srgbClr val="17304C"/>
                        </a:solidFill>
                        <a:effectLst/>
                        <a:latin typeface="+mn-lt"/>
                      </a:endParaRPr>
                    </a:p>
                  </a:txBody>
                  <a:tcPr marL="45720" marR="22860" marT="15240" marB="15240"/>
                </a:tc>
                <a:extLst>
                  <a:ext uri="{0D108BD9-81ED-4DB2-BD59-A6C34878D82A}">
                    <a16:rowId xmlns:a16="http://schemas.microsoft.com/office/drawing/2014/main" val="867617604"/>
                  </a:ext>
                </a:extLst>
              </a:tr>
              <a:tr h="846916">
                <a:tc>
                  <a:txBody>
                    <a:bodyPr/>
                    <a:lstStyle/>
                    <a:p>
                      <a:pPr rtl="0" fontAlgn="ctr"/>
                      <a:r>
                        <a:rPr lang="en-US" sz="1400" dirty="0">
                          <a:effectLst/>
                        </a:rPr>
                        <a:t>College Support Plan</a:t>
                      </a:r>
                    </a:p>
                  </a:txBody>
                  <a:tcPr marL="36576" marR="4992" marT="3328" marB="3328" anchor="ctr"/>
                </a:tc>
                <a:tc>
                  <a:txBody>
                    <a:bodyPr/>
                    <a:lstStyle/>
                    <a:p>
                      <a:pPr rtl="0" fontAlgn="b"/>
                      <a:r>
                        <a:rPr lang="en-US" sz="1400" b="0" dirty="0">
                          <a:solidFill>
                            <a:srgbClr val="17304C"/>
                          </a:solidFill>
                          <a:effectLst/>
                          <a:latin typeface="+mn-lt"/>
                        </a:rPr>
                        <a:t>IT HelpDesk ready to support students/staff account activation. Based on current status, we will be able to provide strong support at Go-Live.</a:t>
                      </a:r>
                    </a:p>
                  </a:txBody>
                  <a:tcPr marL="45720" marR="22860" marT="15240" marB="15240"/>
                </a:tc>
                <a:tc>
                  <a:txBody>
                    <a:bodyPr/>
                    <a:lstStyle/>
                    <a:p>
                      <a:pPr rtl="0" fontAlgn="b"/>
                      <a:endParaRPr lang="en-US" sz="1400" b="0" dirty="0">
                        <a:solidFill>
                          <a:srgbClr val="17304C"/>
                        </a:solidFill>
                        <a:effectLst/>
                        <a:latin typeface="+mn-lt"/>
                      </a:endParaRPr>
                    </a:p>
                  </a:txBody>
                  <a:tcPr marL="45720" marR="22860" marT="15240" marB="15240"/>
                </a:tc>
                <a:extLst>
                  <a:ext uri="{0D108BD9-81ED-4DB2-BD59-A6C34878D82A}">
                    <a16:rowId xmlns:a16="http://schemas.microsoft.com/office/drawing/2014/main" val="4231611894"/>
                  </a:ext>
                </a:extLst>
              </a:tr>
              <a:tr h="1051345">
                <a:tc>
                  <a:txBody>
                    <a:bodyPr/>
                    <a:lstStyle/>
                    <a:p>
                      <a:pPr rtl="0" fontAlgn="ctr"/>
                      <a:r>
                        <a:rPr lang="en-US" sz="1400" dirty="0">
                          <a:effectLst/>
                        </a:rPr>
                        <a:t>Transition</a:t>
                      </a:r>
                    </a:p>
                    <a:p>
                      <a:pPr rtl="0" fontAlgn="ctr"/>
                      <a:endParaRPr lang="en-US" sz="1400" dirty="0">
                        <a:effectLst/>
                      </a:endParaRPr>
                    </a:p>
                  </a:txBody>
                  <a:tcPr marL="36576" marR="4992" marT="3328" marB="3328" anchor="ctr"/>
                </a:tc>
                <a:tc>
                  <a:txBody>
                    <a:bodyPr/>
                    <a:lstStyle/>
                    <a:p>
                      <a:pPr rtl="0" fontAlgn="b"/>
                      <a:r>
                        <a:rPr lang="en-US" sz="1400" b="0" dirty="0">
                          <a:solidFill>
                            <a:srgbClr val="17304C"/>
                          </a:solidFill>
                          <a:effectLst/>
                          <a:latin typeface="+mn-lt"/>
                        </a:rPr>
                        <a:t>Work will continue on Enrollment Requirements and AARs after Production Unlocks on Jan. 28, 2021. Work to integrate supplemental systems continues. PRD DataLink setup and being used.</a:t>
                      </a:r>
                    </a:p>
                  </a:txBody>
                  <a:tcPr marL="45720" marR="22860" marT="15240" marB="15240"/>
                </a:tc>
                <a:tc>
                  <a:txBody>
                    <a:bodyPr/>
                    <a:lstStyle/>
                    <a:p>
                      <a:pPr rtl="0" fontAlgn="b"/>
                      <a:r>
                        <a:rPr lang="en-US" sz="1400" b="0" dirty="0">
                          <a:solidFill>
                            <a:srgbClr val="17304C"/>
                          </a:solidFill>
                          <a:effectLst/>
                          <a:latin typeface="+mn-lt"/>
                        </a:rPr>
                        <a:t>Focus work on Enrollment Requirements at Central/South after PRD unlock. Faculty/Advisors will rely on legacy applications such as Degree Audit and Advisor Dashboard for spring advising. </a:t>
                      </a:r>
                    </a:p>
                    <a:p>
                      <a:pPr rtl="0" fontAlgn="b"/>
                      <a:endParaRPr lang="en-US" sz="1400" b="0" dirty="0">
                        <a:solidFill>
                          <a:srgbClr val="17304C"/>
                        </a:solidFill>
                        <a:effectLst/>
                        <a:latin typeface="+mn-lt"/>
                      </a:endParaRPr>
                    </a:p>
                  </a:txBody>
                  <a:tcPr marL="45720" marR="22860" marT="15240" marB="15240"/>
                </a:tc>
                <a:extLst>
                  <a:ext uri="{0D108BD9-81ED-4DB2-BD59-A6C34878D82A}">
                    <a16:rowId xmlns:a16="http://schemas.microsoft.com/office/drawing/2014/main" val="132354641"/>
                  </a:ext>
                </a:extLst>
              </a:tr>
              <a:tr h="731520">
                <a:tc>
                  <a:txBody>
                    <a:bodyPr/>
                    <a:lstStyle/>
                    <a:p>
                      <a:pPr rtl="0" fontAlgn="ctr"/>
                      <a:r>
                        <a:rPr lang="en-US" sz="1400" dirty="0">
                          <a:effectLst/>
                        </a:rPr>
                        <a:t>Comms &amp; OCM</a:t>
                      </a:r>
                    </a:p>
                    <a:p>
                      <a:pPr rtl="0" fontAlgn="ctr"/>
                      <a:endParaRPr lang="en-US" sz="1400" dirty="0">
                        <a:effectLst/>
                      </a:endParaRPr>
                    </a:p>
                  </a:txBody>
                  <a:tcPr marL="36576" marR="4992" marT="3328" marB="3328" anchor="ctr"/>
                </a:tc>
                <a:tc>
                  <a:txBody>
                    <a:bodyPr/>
                    <a:lstStyle/>
                    <a:p>
                      <a:pPr rtl="0" fontAlgn="b"/>
                      <a:r>
                        <a:rPr lang="en-US" sz="1400" b="0" dirty="0">
                          <a:solidFill>
                            <a:srgbClr val="17304C"/>
                          </a:solidFill>
                          <a:effectLst/>
                          <a:latin typeface="+mn-lt"/>
                        </a:rPr>
                        <a:t>Student communication plan in action, adding &amp; developing, with a finalized plan on Jan. 26, 2021.</a:t>
                      </a:r>
                    </a:p>
                  </a:txBody>
                  <a:tcPr marL="45720" marR="22860" marT="15240" marB="15240"/>
                </a:tc>
                <a:tc>
                  <a:txBody>
                    <a:bodyPr/>
                    <a:lstStyle/>
                    <a:p>
                      <a:pPr rtl="0" fontAlgn="b"/>
                      <a:r>
                        <a:rPr lang="en-US" sz="1400" b="0" dirty="0">
                          <a:solidFill>
                            <a:srgbClr val="17304C"/>
                          </a:solidFill>
                          <a:effectLst/>
                          <a:latin typeface="+mn-lt"/>
                        </a:rPr>
                        <a:t>We are actively communicating the change to students.</a:t>
                      </a:r>
                    </a:p>
                  </a:txBody>
                  <a:tcPr marL="45720" marR="22860" marT="15240" marB="15240"/>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6</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449541" y="101758"/>
            <a:ext cx="8577501" cy="436526"/>
          </a:xfrm>
        </p:spPr>
        <p:txBody>
          <a:bodyPr/>
          <a:lstStyle/>
          <a:p>
            <a:pPr algn="ctr"/>
            <a:r>
              <a:rPr lang="en-US" sz="2400" dirty="0"/>
              <a:t>Seattle comments &amp; MITIGATION plan</a:t>
            </a:r>
          </a:p>
        </p:txBody>
      </p:sp>
    </p:spTree>
    <p:extLst>
      <p:ext uri="{BB962C8B-B14F-4D97-AF65-F5344CB8AC3E}">
        <p14:creationId xmlns:p14="http://schemas.microsoft.com/office/powerpoint/2010/main" val="1890580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340" y="141798"/>
            <a:ext cx="8302337" cy="786457"/>
          </a:xfrm>
        </p:spPr>
        <p:txBody>
          <a:bodyPr/>
          <a:lstStyle/>
          <a:p>
            <a:pPr algn="ctr"/>
            <a:r>
              <a:rPr lang="en-US" sz="3000" dirty="0"/>
              <a:t>Seattle college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7</a:t>
            </a:fld>
            <a:endParaRPr lang="en-US" altLang="en-US" dirty="0"/>
          </a:p>
        </p:txBody>
      </p:sp>
      <p:pic>
        <p:nvPicPr>
          <p:cNvPr id="3" name="Picture 2">
            <a:extLst>
              <a:ext uri="{FF2B5EF4-FFF2-40B4-BE49-F238E27FC236}">
                <a16:creationId xmlns:a16="http://schemas.microsoft.com/office/drawing/2014/main" id="{003A51AC-0A27-42F5-8FDD-0A41959BC0FE}"/>
              </a:ext>
            </a:extLst>
          </p:cNvPr>
          <p:cNvPicPr>
            <a:picLocks noChangeAspect="1"/>
          </p:cNvPicPr>
          <p:nvPr/>
        </p:nvPicPr>
        <p:blipFill rotWithShape="1">
          <a:blip r:embed="rId2"/>
          <a:srcRect l="1676" t="5772"/>
          <a:stretch/>
        </p:blipFill>
        <p:spPr>
          <a:xfrm>
            <a:off x="1530417" y="1015236"/>
            <a:ext cx="5765533" cy="5700966"/>
          </a:xfrm>
          <a:prstGeom prst="rect">
            <a:avLst/>
          </a:prstGeom>
        </p:spPr>
      </p:pic>
    </p:spTree>
    <p:extLst>
      <p:ext uri="{BB962C8B-B14F-4D97-AF65-F5344CB8AC3E}">
        <p14:creationId xmlns:p14="http://schemas.microsoft.com/office/powerpoint/2010/main" val="702373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347" y="1827937"/>
            <a:ext cx="8258693" cy="593324"/>
          </a:xfrm>
        </p:spPr>
        <p:txBody>
          <a:bodyPr/>
          <a:lstStyle/>
          <a:p>
            <a:pPr algn="ctr"/>
            <a:r>
              <a:rPr lang="en-US" sz="3200" dirty="0"/>
              <a:t>Additional perspective</a:t>
            </a:r>
            <a:br>
              <a:rPr lang="en-US" dirty="0"/>
            </a:br>
            <a:br>
              <a:rPr lang="en-US" dirty="0"/>
            </a:br>
            <a:br>
              <a:rPr lang="en-US" dirty="0"/>
            </a:br>
            <a:br>
              <a:rPr lang="en-US" dirty="0"/>
            </a:br>
            <a:br>
              <a:rPr lang="en-US" dirty="0"/>
            </a:br>
            <a:br>
              <a:rPr lang="en-US" dirty="0"/>
            </a:br>
            <a:br>
              <a:rPr lang="en-US" sz="3200" dirty="0"/>
            </a:br>
            <a:r>
              <a:rPr lang="en-US" dirty="0"/>
              <a:t>	</a:t>
            </a:r>
          </a:p>
        </p:txBody>
      </p:sp>
      <p:sp>
        <p:nvSpPr>
          <p:cNvPr id="3" name="Content Placeholder 2">
            <a:extLst>
              <a:ext uri="{FF2B5EF4-FFF2-40B4-BE49-F238E27FC236}">
                <a16:creationId xmlns:a16="http://schemas.microsoft.com/office/drawing/2014/main" id="{C9446E05-A1CA-4D25-BC6F-17844284B009}"/>
              </a:ext>
            </a:extLst>
          </p:cNvPr>
          <p:cNvSpPr>
            <a:spLocks noGrp="1"/>
          </p:cNvSpPr>
          <p:nvPr>
            <p:ph idx="1"/>
          </p:nvPr>
        </p:nvSpPr>
        <p:spPr>
          <a:xfrm>
            <a:off x="807026" y="2523134"/>
            <a:ext cx="7599220" cy="3757046"/>
          </a:xfrm>
        </p:spPr>
        <p:txBody>
          <a:bodyPr/>
          <a:lstStyle/>
          <a:p>
            <a:r>
              <a:rPr lang="en-US" sz="3200" dirty="0"/>
              <a:t>ctcLink Project Team Readiness</a:t>
            </a:r>
          </a:p>
          <a:p>
            <a:r>
              <a:rPr lang="en-US" sz="3200" dirty="0"/>
              <a:t>SBCTC Agency: Support/Organizations Team Readiness </a:t>
            </a:r>
          </a:p>
          <a:p>
            <a:r>
              <a:rPr lang="en-US" sz="3200" dirty="0"/>
              <a:t>Quality Assurance (Moran Technology Consulting)</a:t>
            </a:r>
          </a:p>
        </p:txBody>
      </p:sp>
      <p:sp>
        <p:nvSpPr>
          <p:cNvPr id="5" name="Slide Number Placeholder 4">
            <a:extLst>
              <a:ext uri="{FF2B5EF4-FFF2-40B4-BE49-F238E27FC236}">
                <a16:creationId xmlns:a16="http://schemas.microsoft.com/office/drawing/2014/main" id="{8AF37F11-B9C4-43BB-90D9-698A000023B0}"/>
              </a:ext>
            </a:extLst>
          </p:cNvPr>
          <p:cNvSpPr>
            <a:spLocks noGrp="1"/>
          </p:cNvSpPr>
          <p:nvPr>
            <p:ph type="sldNum" sz="quarter" idx="12"/>
          </p:nvPr>
        </p:nvSpPr>
        <p:spPr/>
        <p:txBody>
          <a:bodyPr/>
          <a:lstStyle/>
          <a:p>
            <a:pPr>
              <a:defRPr/>
            </a:pPr>
            <a:fld id="{A0548EF2-EA9B-4634-B53D-DC4EC5D1B8C0}" type="slidenum">
              <a:rPr lang="en-US" altLang="en-US" smtClean="0"/>
              <a:pPr>
                <a:defRPr/>
              </a:pPr>
              <a:t>8</a:t>
            </a:fld>
            <a:endParaRPr lang="en-US" altLang="en-US" dirty="0"/>
          </a:p>
        </p:txBody>
      </p:sp>
    </p:spTree>
    <p:extLst>
      <p:ext uri="{BB962C8B-B14F-4D97-AF65-F5344CB8AC3E}">
        <p14:creationId xmlns:p14="http://schemas.microsoft.com/office/powerpoint/2010/main" val="372411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FDFBDAE-987F-4683-B519-A6AD4505EEE5}"/>
              </a:ext>
            </a:extLst>
          </p:cNvPr>
          <p:cNvSpPr>
            <a:spLocks noGrp="1"/>
          </p:cNvSpPr>
          <p:nvPr>
            <p:ph type="title"/>
          </p:nvPr>
        </p:nvSpPr>
        <p:spPr>
          <a:xfrm>
            <a:off x="149902" y="294092"/>
            <a:ext cx="7604496" cy="370090"/>
          </a:xfrm>
        </p:spPr>
        <p:txBody>
          <a:bodyPr/>
          <a:lstStyle/>
          <a:p>
            <a:r>
              <a:rPr lang="en-US" sz="2400" dirty="0"/>
              <a:t>ctcLink Project TEAM dg4-B Readiness Concerns</a:t>
            </a:r>
          </a:p>
        </p:txBody>
      </p:sp>
      <p:graphicFrame>
        <p:nvGraphicFramePr>
          <p:cNvPr id="6" name="Table 5"/>
          <p:cNvGraphicFramePr>
            <a:graphicFrameLocks noGrp="1"/>
          </p:cNvGraphicFramePr>
          <p:nvPr>
            <p:extLst>
              <p:ext uri="{D42A27DB-BD31-4B8C-83A1-F6EECF244321}">
                <p14:modId xmlns:p14="http://schemas.microsoft.com/office/powerpoint/2010/main" val="3805831249"/>
              </p:ext>
            </p:extLst>
          </p:nvPr>
        </p:nvGraphicFramePr>
        <p:xfrm>
          <a:off x="313657" y="716916"/>
          <a:ext cx="8427837" cy="5867400"/>
        </p:xfrm>
        <a:graphic>
          <a:graphicData uri="http://schemas.openxmlformats.org/drawingml/2006/table">
            <a:tbl>
              <a:tblPr firstRow="1" bandRow="1">
                <a:tableStyleId>{93296810-A885-4BE3-A3E7-6D5BEEA58F35}</a:tableStyleId>
              </a:tblPr>
              <a:tblGrid>
                <a:gridCol w="1017041">
                  <a:extLst>
                    <a:ext uri="{9D8B030D-6E8A-4147-A177-3AD203B41FA5}">
                      <a16:colId xmlns:a16="http://schemas.microsoft.com/office/drawing/2014/main" val="3209219517"/>
                    </a:ext>
                  </a:extLst>
                </a:gridCol>
                <a:gridCol w="3410637">
                  <a:extLst>
                    <a:ext uri="{9D8B030D-6E8A-4147-A177-3AD203B41FA5}">
                      <a16:colId xmlns:a16="http://schemas.microsoft.com/office/drawing/2014/main" val="2776178309"/>
                    </a:ext>
                  </a:extLst>
                </a:gridCol>
                <a:gridCol w="4000159">
                  <a:extLst>
                    <a:ext uri="{9D8B030D-6E8A-4147-A177-3AD203B41FA5}">
                      <a16:colId xmlns:a16="http://schemas.microsoft.com/office/drawing/2014/main" val="1338293135"/>
                    </a:ext>
                  </a:extLst>
                </a:gridCol>
              </a:tblGrid>
              <a:tr h="292199">
                <a:tc>
                  <a:txBody>
                    <a:bodyPr/>
                    <a:lstStyle/>
                    <a:p>
                      <a:r>
                        <a:rPr lang="en-US" sz="1400" b="0" dirty="0">
                          <a:latin typeface="+mj-lt"/>
                        </a:rPr>
                        <a:t>Activities</a:t>
                      </a:r>
                      <a:r>
                        <a:rPr lang="en-US" sz="1400" b="0" baseline="0" dirty="0">
                          <a:latin typeface="+mj-lt"/>
                        </a:rPr>
                        <a:t> </a:t>
                      </a:r>
                      <a:endParaRPr lang="en-US" sz="1400" b="0" dirty="0">
                        <a:latin typeface="+mj-lt"/>
                      </a:endParaRPr>
                    </a:p>
                  </a:txBody>
                  <a:tcPr/>
                </a:tc>
                <a:tc>
                  <a:txBody>
                    <a:bodyPr/>
                    <a:lstStyle/>
                    <a:p>
                      <a:r>
                        <a:rPr lang="en-US" sz="1400" b="0" dirty="0">
                          <a:latin typeface="+mj-lt"/>
                        </a:rPr>
                        <a:t>Risks/Concerns</a:t>
                      </a:r>
                    </a:p>
                  </a:txBody>
                  <a:tcPr/>
                </a:tc>
                <a:tc>
                  <a:txBody>
                    <a:bodyPr/>
                    <a:lstStyle/>
                    <a:p>
                      <a:r>
                        <a:rPr lang="en-US" sz="1400" b="0" dirty="0">
                          <a:latin typeface="+mj-lt"/>
                        </a:rPr>
                        <a:t>Target Completion Date/Mitigation</a:t>
                      </a:r>
                      <a:r>
                        <a:rPr lang="en-US" sz="1400" b="0" baseline="0" dirty="0">
                          <a:latin typeface="+mj-lt"/>
                        </a:rPr>
                        <a:t> </a:t>
                      </a:r>
                      <a:r>
                        <a:rPr lang="en-US" sz="1400" b="0" dirty="0">
                          <a:latin typeface="+mj-lt"/>
                        </a:rPr>
                        <a:t> </a:t>
                      </a:r>
                    </a:p>
                  </a:txBody>
                  <a:tcPr/>
                </a:tc>
                <a:extLst>
                  <a:ext uri="{0D108BD9-81ED-4DB2-BD59-A6C34878D82A}">
                    <a16:rowId xmlns:a16="http://schemas.microsoft.com/office/drawing/2014/main" val="3489625655"/>
                  </a:ext>
                </a:extLst>
              </a:tr>
              <a:tr h="854682">
                <a:tc>
                  <a:txBody>
                    <a:bodyPr/>
                    <a:lstStyle/>
                    <a:p>
                      <a:r>
                        <a:rPr lang="en-US" sz="1200" dirty="0">
                          <a:solidFill>
                            <a:schemeClr val="bg1"/>
                          </a:solidFill>
                          <a:latin typeface="+mj-lt"/>
                        </a:rPr>
                        <a:t>SF Fees</a:t>
                      </a:r>
                    </a:p>
                  </a:txBody>
                  <a:tcPr>
                    <a:solidFill>
                      <a:schemeClr val="accent6"/>
                    </a:solidFill>
                  </a:tcPr>
                </a:tc>
                <a:tc>
                  <a:txBody>
                    <a:bodyPr/>
                    <a:lstStyle/>
                    <a:p>
                      <a:r>
                        <a:rPr lang="en-US" sz="1100" baseline="0" dirty="0">
                          <a:latin typeface="+mn-lt"/>
                        </a:rPr>
                        <a:t>Seattle Colleges are still validating their fees (examples: technology fees, college remote delivery fee, international student insurance fees). Based on these requests from their college SMEs, SF team has  made updates.  Seattle SMEs are also testing this.</a:t>
                      </a:r>
                    </a:p>
                  </a:txBody>
                  <a:tcPr/>
                </a:tc>
                <a:tc>
                  <a:txBody>
                    <a:bodyPr/>
                    <a:lstStyle/>
                    <a:p>
                      <a:r>
                        <a:rPr lang="en-US" sz="1100" baseline="0" dirty="0">
                          <a:latin typeface="+mn-lt"/>
                        </a:rPr>
                        <a:t>This was completed as of Jan. 20, 2021.</a:t>
                      </a:r>
                      <a:endParaRPr lang="en-US" sz="1100" baseline="0" dirty="0">
                        <a:solidFill>
                          <a:srgbClr val="FF0000"/>
                        </a:solidFill>
                        <a:latin typeface="+mn-lt"/>
                      </a:endParaRPr>
                    </a:p>
                  </a:txBody>
                  <a:tcPr/>
                </a:tc>
                <a:extLst>
                  <a:ext uri="{0D108BD9-81ED-4DB2-BD59-A6C34878D82A}">
                    <a16:rowId xmlns:a16="http://schemas.microsoft.com/office/drawing/2014/main" val="293710781"/>
                  </a:ext>
                </a:extLst>
              </a:tr>
              <a:tr h="1008086">
                <a:tc>
                  <a:txBody>
                    <a:bodyPr/>
                    <a:lstStyle/>
                    <a:p>
                      <a:r>
                        <a:rPr lang="en-US" sz="1200" dirty="0">
                          <a:solidFill>
                            <a:schemeClr val="bg1"/>
                          </a:solidFill>
                          <a:latin typeface="+mj-lt"/>
                        </a:rPr>
                        <a:t>SF Item Types – General</a:t>
                      </a:r>
                      <a:r>
                        <a:rPr lang="en-US" sz="1200" baseline="0" dirty="0">
                          <a:solidFill>
                            <a:schemeClr val="bg1"/>
                          </a:solidFill>
                          <a:latin typeface="+mj-lt"/>
                        </a:rPr>
                        <a:t> Ledger (GL) </a:t>
                      </a:r>
                      <a:endParaRPr lang="en-US" sz="1200" dirty="0">
                        <a:solidFill>
                          <a:schemeClr val="bg1"/>
                        </a:solidFill>
                        <a:latin typeface="+mj-lt"/>
                      </a:endParaRPr>
                    </a:p>
                  </a:txBody>
                  <a:tcPr>
                    <a:solidFill>
                      <a:schemeClr val="accent6"/>
                    </a:solidFill>
                  </a:tcPr>
                </a:tc>
                <a:tc>
                  <a:txBody>
                    <a:bodyPr/>
                    <a:lstStyle/>
                    <a:p>
                      <a:pPr marL="0" algn="l" defTabSz="914400" rtl="0" eaLnBrk="1" latinLnBrk="0" hangingPunct="1"/>
                      <a:r>
                        <a:rPr lang="en-US" sz="1100" kern="1200" baseline="0" dirty="0">
                          <a:solidFill>
                            <a:srgbClr val="002060"/>
                          </a:solidFill>
                          <a:latin typeface="+mn-lt"/>
                          <a:ea typeface="+mn-ea"/>
                          <a:cs typeface="+mn-cs"/>
                        </a:rPr>
                        <a:t>SF Item Types for GL is missing for all colleges in DG4 (exception is Highline).  </a:t>
                      </a:r>
                    </a:p>
                    <a:p>
                      <a:pPr marL="0" algn="l" defTabSz="914400" rtl="0" eaLnBrk="1" latinLnBrk="0" hangingPunct="1"/>
                      <a:endParaRPr lang="en-US" sz="1100" kern="1200" baseline="0" dirty="0">
                        <a:solidFill>
                          <a:srgbClr val="002060"/>
                        </a:solidFill>
                        <a:latin typeface="+mn-lt"/>
                        <a:ea typeface="+mn-ea"/>
                        <a:cs typeface="+mn-cs"/>
                      </a:endParaRPr>
                    </a:p>
                    <a:p>
                      <a:pPr marL="0" algn="l" defTabSz="914400" rtl="0" eaLnBrk="1" latinLnBrk="0" hangingPunct="1"/>
                      <a:r>
                        <a:rPr lang="en-US" sz="1100" kern="1200" baseline="0" dirty="0">
                          <a:solidFill>
                            <a:srgbClr val="002060"/>
                          </a:solidFill>
                          <a:latin typeface="+mn-lt"/>
                          <a:ea typeface="+mn-ea"/>
                          <a:cs typeface="+mn-cs"/>
                        </a:rPr>
                        <a:t>ctcLink Project team did not include this in the data for UAT and, therefore, the colleges did not get an opportunity to fully test this process/query.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a:solidFill>
                            <a:srgbClr val="002060"/>
                          </a:solidFill>
                          <a:latin typeface="+mn-lt"/>
                          <a:ea typeface="+mn-ea"/>
                          <a:cs typeface="+mn-cs"/>
                        </a:rPr>
                        <a:t>This was completed successfully as of Jan. 13, 2021.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baseline="0" dirty="0">
                        <a:solidFill>
                          <a:srgbClr val="00206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a:solidFill>
                            <a:srgbClr val="002060"/>
                          </a:solidFill>
                          <a:latin typeface="+mn-lt"/>
                          <a:ea typeface="+mn-ea"/>
                          <a:cs typeface="+mn-cs"/>
                        </a:rPr>
                        <a:t>We are slightly concerned that the College SMEs did not have sufficient time to fully validate chartfields so it will fall to the Customer Support team to assist in resolving issues post go live.  </a:t>
                      </a:r>
                    </a:p>
                  </a:txBody>
                  <a:tcPr/>
                </a:tc>
                <a:extLst>
                  <a:ext uri="{0D108BD9-81ED-4DB2-BD59-A6C34878D82A}">
                    <a16:rowId xmlns:a16="http://schemas.microsoft.com/office/drawing/2014/main" val="2860641736"/>
                  </a:ext>
                </a:extLst>
              </a:tr>
              <a:tr h="1428290">
                <a:tc>
                  <a:txBody>
                    <a:bodyPr/>
                    <a:lstStyle/>
                    <a:p>
                      <a:r>
                        <a:rPr lang="en-US" sz="1200" dirty="0">
                          <a:solidFill>
                            <a:schemeClr val="bg1"/>
                          </a:solidFill>
                          <a:latin typeface="+mj-lt"/>
                        </a:rPr>
                        <a:t>HCM Job Data </a:t>
                      </a:r>
                    </a:p>
                  </a:txBody>
                  <a:tcPr>
                    <a:solidFill>
                      <a:schemeClr val="accent6"/>
                    </a:solidFill>
                  </a:tcPr>
                </a:tc>
                <a:tc>
                  <a:txBody>
                    <a:bodyPr/>
                    <a:lstStyle/>
                    <a:p>
                      <a:r>
                        <a:rPr lang="en-US" sz="1100" dirty="0">
                          <a:solidFill>
                            <a:srgbClr val="002060"/>
                          </a:solidFill>
                          <a:latin typeface="+mn-lt"/>
                        </a:rPr>
                        <a:t>The quality of the HCM legacy data that is converted is of concern.  </a:t>
                      </a:r>
                    </a:p>
                    <a:p>
                      <a:endParaRPr lang="en-US" sz="1100" dirty="0">
                        <a:solidFill>
                          <a:srgbClr val="002060"/>
                        </a:solidFill>
                        <a:latin typeface="+mn-lt"/>
                      </a:endParaRPr>
                    </a:p>
                    <a:p>
                      <a:r>
                        <a:rPr lang="en-US" sz="1100" dirty="0">
                          <a:solidFill>
                            <a:srgbClr val="002060"/>
                          </a:solidFill>
                          <a:latin typeface="+mn-lt"/>
                        </a:rPr>
                        <a:t>Between Sept. 18, 2020 and Jan. 8, 2021, there was a 50% drop in total jobs converted.</a:t>
                      </a:r>
                    </a:p>
                    <a:p>
                      <a:endParaRPr lang="en-US" sz="1100" dirty="0">
                        <a:solidFill>
                          <a:srgbClr val="002060"/>
                        </a:solidFill>
                        <a:latin typeface="+mn-lt"/>
                      </a:endParaRPr>
                    </a:p>
                    <a:p>
                      <a:r>
                        <a:rPr lang="en-US" sz="1100" dirty="0">
                          <a:solidFill>
                            <a:srgbClr val="002060"/>
                          </a:solidFill>
                          <a:latin typeface="+mn-lt"/>
                        </a:rPr>
                        <a:t>The number is significant enough to warrant further research by the ctcLink project. </a:t>
                      </a:r>
                      <a:endParaRPr lang="en-US" sz="1100" baseline="0" dirty="0">
                        <a:solidFill>
                          <a:srgbClr val="002060"/>
                        </a:solidFill>
                        <a:latin typeface="+mn-lt"/>
                      </a:endParaRPr>
                    </a:p>
                  </a:txBody>
                  <a:tcPr/>
                </a:tc>
                <a:tc>
                  <a:txBody>
                    <a:bodyPr/>
                    <a:lstStyle/>
                    <a:p>
                      <a:r>
                        <a:rPr lang="en-US" sz="1100" i="0" dirty="0">
                          <a:solidFill>
                            <a:srgbClr val="002060"/>
                          </a:solidFill>
                          <a:latin typeface="+mn-lt"/>
                        </a:rPr>
                        <a:t>Jan. 29, 2021</a:t>
                      </a:r>
                    </a:p>
                    <a:p>
                      <a:endParaRPr lang="en-US" sz="1100" i="0" dirty="0">
                        <a:solidFill>
                          <a:srgbClr val="002060"/>
                        </a:solidFill>
                        <a:latin typeface="+mn-lt"/>
                      </a:endParaRPr>
                    </a:p>
                    <a:p>
                      <a:r>
                        <a:rPr lang="en-US" sz="1100" i="0" dirty="0">
                          <a:solidFill>
                            <a:srgbClr val="002060"/>
                          </a:solidFill>
                          <a:latin typeface="+mn-lt"/>
                        </a:rPr>
                        <a:t>The ctcLink HCM &amp; Technical teams would like to do more data analysis of cycle 5 (dry run) and compare with prior cycles.  The 2020 calendar year shows a significant number of terminated employees and we would like Seattle to review this for data accuracy. </a:t>
                      </a:r>
                    </a:p>
                  </a:txBody>
                  <a:tcPr/>
                </a:tc>
                <a:extLst>
                  <a:ext uri="{0D108BD9-81ED-4DB2-BD59-A6C34878D82A}">
                    <a16:rowId xmlns:a16="http://schemas.microsoft.com/office/drawing/2014/main" val="2502211503"/>
                  </a:ext>
                </a:extLst>
              </a:tr>
              <a:tr h="2081917">
                <a:tc>
                  <a:txBody>
                    <a:bodyPr/>
                    <a:lstStyle/>
                    <a:p>
                      <a:r>
                        <a:rPr lang="en-US" sz="1200" dirty="0">
                          <a:solidFill>
                            <a:schemeClr val="bg1"/>
                          </a:solidFill>
                          <a:latin typeface="+mj-lt"/>
                        </a:rPr>
                        <a:t>HCM </a:t>
                      </a:r>
                      <a:r>
                        <a:rPr lang="en-US" sz="1200" baseline="0" dirty="0">
                          <a:solidFill>
                            <a:schemeClr val="bg1"/>
                          </a:solidFill>
                          <a:latin typeface="+mj-lt"/>
                        </a:rPr>
                        <a:t> Missing Supervisor ID Data </a:t>
                      </a:r>
                      <a:endParaRPr lang="en-US" sz="1200" dirty="0">
                        <a:solidFill>
                          <a:schemeClr val="bg1"/>
                        </a:solidFill>
                        <a:latin typeface="+mj-lt"/>
                      </a:endParaRP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solidFill>
                            <a:srgbClr val="002060"/>
                          </a:solidFill>
                          <a:latin typeface="+mn-lt"/>
                        </a:rPr>
                        <a:t>Historical Data - Missing Supervisor ID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solidFill>
                            <a:srgbClr val="002060"/>
                          </a:solidFill>
                          <a:latin typeface="+mn-lt"/>
                        </a:rPr>
                        <a:t>DG3-A college = 390    DG3-B colleges =  324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rgbClr val="002060"/>
                        </a:solidFill>
                        <a:latin typeface="+mn-lt"/>
                      </a:endParaRPr>
                    </a:p>
                    <a:p>
                      <a:r>
                        <a:rPr lang="en-US" sz="1100" dirty="0">
                          <a:latin typeface="+mn-lt"/>
                        </a:rPr>
                        <a:t>Seattle</a:t>
                      </a:r>
                      <a:r>
                        <a:rPr lang="en-US" sz="1100" baseline="0" dirty="0">
                          <a:latin typeface="+mn-lt"/>
                        </a:rPr>
                        <a:t> colleges = 549 total missing supervisor IDs. Of these, 521 do not have supervisor IDs and 28 were not updated and were not converted.  The ctcLink HCM team expectation was that this information was cleaned up prior to UAT.  </a:t>
                      </a:r>
                    </a:p>
                    <a:p>
                      <a:endParaRPr lang="en-US" sz="1100" baseline="0" dirty="0">
                        <a:latin typeface="+mn-lt"/>
                      </a:endParaRPr>
                    </a:p>
                    <a:p>
                      <a:r>
                        <a:rPr lang="en-US" sz="1100" baseline="0" dirty="0">
                          <a:latin typeface="+mn-lt"/>
                        </a:rPr>
                        <a:t>During the DG4 call, the ctcLink HCM team will be requesting that the PPMs data is updated with correct supervisor ID before Legacy shut down of PPMs.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latin typeface="+mn-lt"/>
                        </a:rPr>
                        <a:t>Feb. 17, 2021 in alignment with Legacy shut down of PPMS.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aseline="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latin typeface="+mn-lt"/>
                        </a:rPr>
                        <a:t>During go-live weekend, the college SMEs will have to provide the supervisor IDs. If supervisor  IDs are not provided then, these will have to be manually updated post go-live.  The business process impact is to absence, timesheets, approval work flow,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aseline="0" dirty="0">
                        <a:latin typeface="+mn-lt"/>
                      </a:endParaRPr>
                    </a:p>
                    <a:p>
                      <a:r>
                        <a:rPr lang="en-US" sz="1100" dirty="0">
                          <a:latin typeface="+mn-lt"/>
                        </a:rPr>
                        <a:t>Mitigation</a:t>
                      </a:r>
                      <a:r>
                        <a:rPr lang="en-US" sz="1100" baseline="0" dirty="0">
                          <a:latin typeface="+mn-lt"/>
                        </a:rPr>
                        <a:t> strategy – ctcLink HCM team to inject provided supervisor IDs.  Caveat - if provided supervisor IDs are not accurate, then Customer Support will be impacted when appropriate supervisor is not able to approve time.   </a:t>
                      </a:r>
                      <a:endParaRPr lang="en-US" sz="1100" dirty="0">
                        <a:latin typeface="+mn-lt"/>
                      </a:endParaRPr>
                    </a:p>
                  </a:txBody>
                  <a:tcPr/>
                </a:tc>
                <a:extLst>
                  <a:ext uri="{0D108BD9-81ED-4DB2-BD59-A6C34878D82A}">
                    <a16:rowId xmlns:a16="http://schemas.microsoft.com/office/drawing/2014/main" val="855963721"/>
                  </a:ext>
                </a:extLst>
              </a:tr>
            </a:tbl>
          </a:graphicData>
        </a:graphic>
      </p:graphicFrame>
      <p:graphicFrame>
        <p:nvGraphicFramePr>
          <p:cNvPr id="12" name="Table 11">
            <a:extLst>
              <a:ext uri="{FF2B5EF4-FFF2-40B4-BE49-F238E27FC236}">
                <a16:creationId xmlns:a16="http://schemas.microsoft.com/office/drawing/2014/main" id="{4B441525-B8B9-4B86-89A0-BCD1D1189C98}"/>
              </a:ext>
            </a:extLst>
          </p:cNvPr>
          <p:cNvGraphicFramePr>
            <a:graphicFrameLocks noGrp="1"/>
          </p:cNvGraphicFramePr>
          <p:nvPr>
            <p:extLst>
              <p:ext uri="{D42A27DB-BD31-4B8C-83A1-F6EECF244321}">
                <p14:modId xmlns:p14="http://schemas.microsoft.com/office/powerpoint/2010/main" val="382060104"/>
              </p:ext>
            </p:extLst>
          </p:nvPr>
        </p:nvGraphicFramePr>
        <p:xfrm>
          <a:off x="7571294" y="346826"/>
          <a:ext cx="1170200" cy="286328"/>
        </p:xfrm>
        <a:graphic>
          <a:graphicData uri="http://schemas.openxmlformats.org/drawingml/2006/table">
            <a:tbl>
              <a:tblPr firstRow="1" bandRow="1">
                <a:tableStyleId>{2D5ABB26-0587-4C30-8999-92F81FD0307C}</a:tableStyleId>
              </a:tblPr>
              <a:tblGrid>
                <a:gridCol w="545360">
                  <a:extLst>
                    <a:ext uri="{9D8B030D-6E8A-4147-A177-3AD203B41FA5}">
                      <a16:colId xmlns:a16="http://schemas.microsoft.com/office/drawing/2014/main" val="1795230406"/>
                    </a:ext>
                  </a:extLst>
                </a:gridCol>
                <a:gridCol w="208280">
                  <a:extLst>
                    <a:ext uri="{9D8B030D-6E8A-4147-A177-3AD203B41FA5}">
                      <a16:colId xmlns:a16="http://schemas.microsoft.com/office/drawing/2014/main" val="2530923902"/>
                    </a:ext>
                  </a:extLst>
                </a:gridCol>
                <a:gridCol w="208280">
                  <a:extLst>
                    <a:ext uri="{9D8B030D-6E8A-4147-A177-3AD203B41FA5}">
                      <a16:colId xmlns:a16="http://schemas.microsoft.com/office/drawing/2014/main" val="741530997"/>
                    </a:ext>
                  </a:extLst>
                </a:gridCol>
                <a:gridCol w="208280">
                  <a:extLst>
                    <a:ext uri="{9D8B030D-6E8A-4147-A177-3AD203B41FA5}">
                      <a16:colId xmlns:a16="http://schemas.microsoft.com/office/drawing/2014/main" val="3682639110"/>
                    </a:ext>
                  </a:extLst>
                </a:gridCol>
              </a:tblGrid>
              <a:tr h="286328">
                <a:tc>
                  <a:txBody>
                    <a:bodyPr/>
                    <a:lstStyle/>
                    <a:p>
                      <a:pPr algn="r"/>
                      <a:r>
                        <a:rPr lang="en-US" sz="1050" dirty="0">
                          <a:latin typeface="+mj-lt"/>
                        </a:rPr>
                        <a:t>STATUS </a:t>
                      </a:r>
                      <a:endParaRPr lang="en-US" sz="1050" dirty="0"/>
                    </a:p>
                  </a:txBody>
                  <a:tcPr marL="18288" marR="91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dirty="0">
                          <a:solidFill>
                            <a:srgbClr val="FFFF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050" dirty="0">
                          <a:sym typeface="Wingdings" panose="05000000000000000000" pitchFamily="2" charset="2"/>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247772167"/>
                  </a:ext>
                </a:extLst>
              </a:tr>
            </a:tbl>
          </a:graphicData>
        </a:graphic>
      </p:graphicFrame>
      <p:sp>
        <p:nvSpPr>
          <p:cNvPr id="4" name="Slide Number Placeholder 3"/>
          <p:cNvSpPr>
            <a:spLocks noGrp="1"/>
          </p:cNvSpPr>
          <p:nvPr>
            <p:ph type="sldNum" sz="quarter" idx="12"/>
          </p:nvPr>
        </p:nvSpPr>
        <p:spPr>
          <a:xfrm>
            <a:off x="8507699" y="6465541"/>
            <a:ext cx="467590" cy="237549"/>
          </a:xfrm>
        </p:spPr>
        <p:txBody>
          <a:bodyPr/>
          <a:lstStyle/>
          <a:p>
            <a:pPr>
              <a:defRPr/>
            </a:pPr>
            <a:fld id="{A0548EF2-EA9B-4634-B53D-DC4EC5D1B8C0}" type="slidenum">
              <a:rPr lang="en-US" altLang="en-US" smtClean="0"/>
              <a:pPr>
                <a:defRPr/>
              </a:pPr>
              <a:t>9</a:t>
            </a:fld>
            <a:endParaRPr lang="en-US" altLang="en-US" dirty="0"/>
          </a:p>
        </p:txBody>
      </p:sp>
    </p:spTree>
    <p:extLst>
      <p:ext uri="{BB962C8B-B14F-4D97-AF65-F5344CB8AC3E}">
        <p14:creationId xmlns:p14="http://schemas.microsoft.com/office/powerpoint/2010/main" val="3821124944"/>
      </p:ext>
    </p:extLst>
  </p:cSld>
  <p:clrMapOvr>
    <a:masterClrMapping/>
  </p:clrMapOvr>
</p:sld>
</file>

<file path=ppt/theme/theme1.xml><?xml version="1.0" encoding="utf-8"?>
<a:theme xmlns:a="http://schemas.openxmlformats.org/drawingml/2006/main" name="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2.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CA586E-AEBD-4B20-9827-EAD32C0DDEE7}">
  <ds:schemaRefs>
    <ds:schemaRef ds:uri="http://purl.org/dc/elements/1.1/"/>
    <ds:schemaRef ds:uri="http://schemas.microsoft.com/office/2006/documentManagement/types"/>
    <ds:schemaRef ds:uri="http://schemas.microsoft.com/sharepoint/v4"/>
    <ds:schemaRef ds:uri="http://purl.org/dc/terms/"/>
    <ds:schemaRef ds:uri="http://schemas.microsoft.com/sharepoint/v3"/>
    <ds:schemaRef ds:uri="http://www.w3.org/XML/1998/namespace"/>
    <ds:schemaRef ds:uri="http://schemas.microsoft.com/office/infopath/2007/PartnerControls"/>
    <ds:schemaRef ds:uri="http://purl.org/dc/dcmitype/"/>
    <ds:schemaRef ds:uri="http://schemas.openxmlformats.org/package/2006/metadata/core-properties"/>
    <ds:schemaRef ds:uri="dbb9891f-5342-44b3-9004-2472729e727f"/>
    <ds:schemaRef ds:uri="686bc730-dfb5-4557-ac43-64e2aeb71117"/>
    <ds:schemaRef ds:uri="http://schemas.microsoft.com/office/2006/metadata/properties"/>
  </ds:schemaRefs>
</ds:datastoreItem>
</file>

<file path=customXml/itemProps4.xml><?xml version="1.0" encoding="utf-8"?>
<ds:datastoreItem xmlns:ds="http://schemas.openxmlformats.org/officeDocument/2006/customXml" ds:itemID="{CAEC5022-984A-475E-A75B-CDBC86707EB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71328</TotalTime>
  <Words>1872</Words>
  <Application>Microsoft Office PowerPoint</Application>
  <PresentationFormat>On-screen Show (4:3)</PresentationFormat>
  <Paragraphs>207</Paragraphs>
  <Slides>14</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Franklin Gothic Book</vt:lpstr>
      <vt:lpstr>Franklin Gothic Medium</vt:lpstr>
      <vt:lpstr>Roboto</vt:lpstr>
      <vt:lpstr>Symbol</vt:lpstr>
      <vt:lpstr>Times New Roman</vt:lpstr>
      <vt:lpstr>Wingdings</vt:lpstr>
      <vt:lpstr>ctcLink Powerpoint Template</vt:lpstr>
      <vt:lpstr>DG4-B gate 5: college readiness </vt:lpstr>
      <vt:lpstr>CTCLINK QUALITY GATES &amp; MILESTONES</vt:lpstr>
      <vt:lpstr>DG4 readiness TIMELINE</vt:lpstr>
      <vt:lpstr>DG4-B colleges   (Seattle colleges district)           </vt:lpstr>
      <vt:lpstr>Seattle COLLEGEs READINESS</vt:lpstr>
      <vt:lpstr>Seattle comments &amp; MITIGATION plan</vt:lpstr>
      <vt:lpstr>Seattle college go-live deployment recommendation form</vt:lpstr>
      <vt:lpstr>Additional perspective        </vt:lpstr>
      <vt:lpstr>ctcLink Project TEAM dg4-B Readiness Concerns</vt:lpstr>
      <vt:lpstr>ctcLink Project TEAM DG4-B Readiness Concerns, cont’d</vt:lpstr>
      <vt:lpstr>SBCTC Agency: Support Organization Team DG4-B Go-Live Readiness Criteria</vt:lpstr>
      <vt:lpstr>Sbctc support organization go-live deployment recommendation form</vt:lpstr>
      <vt:lpstr>Moran technology perspective </vt:lpstr>
      <vt:lpstr>Steering Committee Motion &amp; Recommendation  draft  MOTION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ctcLink DG4B College Readiness SC Presentation</dc:title>
  <dc:subject>ctcLink DG4B College Readiness SC Presentation 2021-01-26</dc:subject>
  <dc:creator>Janelle Runyon;Christy Campbell</dc:creator>
  <cp:lastModifiedBy>Sherry Nelson</cp:lastModifiedBy>
  <cp:revision>1047</cp:revision>
  <cp:lastPrinted>2020-02-11T00:49:45Z</cp:lastPrinted>
  <dcterms:created xsi:type="dcterms:W3CDTF">2018-05-14T23:14:43Z</dcterms:created>
  <dcterms:modified xsi:type="dcterms:W3CDTF">2021-01-25T23:49:48Z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