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6" r:id="rId5"/>
  </p:sldMasterIdLst>
  <p:notesMasterIdLst>
    <p:notesMasterId r:id="rId25"/>
  </p:notesMasterIdLst>
  <p:handoutMasterIdLst>
    <p:handoutMasterId r:id="rId26"/>
  </p:handoutMasterIdLst>
  <p:sldIdLst>
    <p:sldId id="586" r:id="rId6"/>
    <p:sldId id="601" r:id="rId7"/>
    <p:sldId id="669" r:id="rId8"/>
    <p:sldId id="622" r:id="rId9"/>
    <p:sldId id="638" r:id="rId10"/>
    <p:sldId id="670" r:id="rId11"/>
    <p:sldId id="588" r:id="rId12"/>
    <p:sldId id="639" r:id="rId13"/>
    <p:sldId id="675" r:id="rId14"/>
    <p:sldId id="671" r:id="rId15"/>
    <p:sldId id="672" r:id="rId16"/>
    <p:sldId id="665" r:id="rId17"/>
    <p:sldId id="637" r:id="rId18"/>
    <p:sldId id="673" r:id="rId19"/>
    <p:sldId id="674" r:id="rId20"/>
    <p:sldId id="634" r:id="rId21"/>
    <p:sldId id="666" r:id="rId22"/>
    <p:sldId id="647" r:id="rId23"/>
    <p:sldId id="620"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y Campbell" initials="CC" lastIdx="1" clrIdx="0">
    <p:extLst>
      <p:ext uri="{19B8F6BF-5375-455C-9EA6-DF929625EA0E}">
        <p15:presenceInfo xmlns:p15="http://schemas.microsoft.com/office/powerpoint/2012/main" userId="S-1-5-21-2162954678-3364338229-3037977907-8539" providerId="AD"/>
      </p:ext>
    </p:extLst>
  </p:cmAuthor>
  <p:cmAuthor id="2" name="Reuth Kim (ctcLink)" initials="RK(" lastIdx="4" clrIdx="1">
    <p:extLst>
      <p:ext uri="{19B8F6BF-5375-455C-9EA6-DF929625EA0E}">
        <p15:presenceInfo xmlns:p15="http://schemas.microsoft.com/office/powerpoint/2012/main" userId="Reuth Kim (ctcLin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FFFF"/>
    <a:srgbClr val="000000"/>
    <a:srgbClr val="E8EBF3"/>
    <a:srgbClr val="CDD5E6"/>
    <a:srgbClr val="FFA219"/>
    <a:srgbClr val="FFA725"/>
    <a:srgbClr val="FFAC33"/>
    <a:srgbClr val="00DA63"/>
    <a:srgbClr val="00E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A03BF-C0F1-44F0-9003-B488D7BD0F55}" v="11" dt="2021-01-11T21:04:05.324"/>
    <p1510:client id="{B348DB5B-5581-4DC4-97A5-EB7D8FA9707C}" v="4" dt="2021-01-10T00:44:47.489"/>
    <p1510:client id="{4E5CF94C-BFB3-4267-91DE-79CF6FF6ED48}" v="135" dt="2020-04-18T18:19:03.278"/>
    <p1510:client id="{565A8A00-B285-47C2-A49A-FB6684E53558}" v="8" dt="2021-01-11T20:21:24.163"/>
    <p1510:client id="{9659A03C-39B4-44DF-9E0A-5B49468791D5}" v="1147" dt="2020-04-19T00:59:52.232"/>
    <p1510:client id="{6B2DA470-D08C-4B1E-BF0D-C3D8F68D6474}" v="320" dt="2020-04-18T18:56:01.960"/>
    <p1510:client id="{6DB833DD-92D1-45C8-BAD1-6BA80B59C081}" v="111" dt="2021-01-11T21:48:29.109"/>
    <p1510:client id="{7ED571D1-FC02-4511-AE2C-E2BFBBB4EA70}" v="64" dt="2021-01-11T21:21:35.750"/>
    <p1510:client id="{DE13C0A0-E22C-4FAE-AF31-ADA4C7CAFBAA}" v="1" dt="2021-01-11T21:08:04.321"/>
    <p1510:client id="{E3FD487E-44F1-43BD-BBCF-E9757F1FBE99}" v="24" dt="2020-04-18T23:19:42.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9" autoAdjust="0"/>
    <p:restoredTop sz="90824" autoAdjust="0"/>
  </p:normalViewPr>
  <p:slideViewPr>
    <p:cSldViewPr snapToGrid="0">
      <p:cViewPr varScale="1">
        <p:scale>
          <a:sx n="64" d="100"/>
          <a:sy n="64" d="100"/>
        </p:scale>
        <p:origin x="1468" y="56"/>
      </p:cViewPr>
      <p:guideLst/>
    </p:cSldViewPr>
  </p:slideViewPr>
  <p:notesTextViewPr>
    <p:cViewPr>
      <p:scale>
        <a:sx n="3" d="2"/>
        <a:sy n="3" d="2"/>
      </p:scale>
      <p:origin x="0" y="0"/>
    </p:cViewPr>
  </p:notesTextViewPr>
  <p:sorterViewPr>
    <p:cViewPr>
      <p:scale>
        <a:sx n="100" d="100"/>
        <a:sy n="100" d="100"/>
      </p:scale>
      <p:origin x="0" y="-1324"/>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A7D8E9-3331-4291-9F17-3FF41B935400}" type="datetimeFigureOut">
              <a:rPr lang="en-US" smtClean="0"/>
              <a:t>9/27/2021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60C177-458E-4ECB-97EC-7EDCBA19DAB6}" type="slidenum">
              <a:rPr lang="en-US" smtClean="0"/>
              <a:t>‹#›</a:t>
            </a:fld>
            <a:endParaRPr lang="en-US" dirty="0"/>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DBB64-96D6-42B0-8680-D8E44BBF474E}" type="datetimeFigureOut">
              <a:rPr lang="en-US" smtClean="0"/>
              <a:t>9/27/2021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384A02-D147-49A8-A06D-A5C08FF69055}" type="slidenum">
              <a:rPr lang="en-US" smtClean="0"/>
              <a:t>‹#›</a:t>
            </a:fld>
            <a:endParaRPr lang="en-US" dirty="0"/>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dirty="0"/>
          </a:p>
        </p:txBody>
      </p:sp>
    </p:spTree>
    <p:extLst>
      <p:ext uri="{BB962C8B-B14F-4D97-AF65-F5344CB8AC3E}">
        <p14:creationId xmlns:p14="http://schemas.microsoft.com/office/powerpoint/2010/main" val="912525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3997519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7</a:t>
            </a:fld>
            <a:endParaRPr lang="en-US" dirty="0"/>
          </a:p>
        </p:txBody>
      </p:sp>
    </p:spTree>
    <p:extLst>
      <p:ext uri="{BB962C8B-B14F-4D97-AF65-F5344CB8AC3E}">
        <p14:creationId xmlns:p14="http://schemas.microsoft.com/office/powerpoint/2010/main" val="63584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dirty="0"/>
          </a:p>
        </p:txBody>
      </p:sp>
    </p:spTree>
    <p:extLst>
      <p:ext uri="{BB962C8B-B14F-4D97-AF65-F5344CB8AC3E}">
        <p14:creationId xmlns:p14="http://schemas.microsoft.com/office/powerpoint/2010/main" val="3553458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dirty="0"/>
          </a:p>
        </p:txBody>
      </p:sp>
    </p:spTree>
    <p:extLst>
      <p:ext uri="{BB962C8B-B14F-4D97-AF65-F5344CB8AC3E}">
        <p14:creationId xmlns:p14="http://schemas.microsoft.com/office/powerpoint/2010/main" val="2792303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dirty="0"/>
          </a:p>
        </p:txBody>
      </p:sp>
    </p:spTree>
    <p:extLst>
      <p:ext uri="{BB962C8B-B14F-4D97-AF65-F5344CB8AC3E}">
        <p14:creationId xmlns:p14="http://schemas.microsoft.com/office/powerpoint/2010/main" val="130546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17</a:t>
            </a:fld>
            <a:endParaRPr lang="en-US" dirty="0"/>
          </a:p>
        </p:txBody>
      </p:sp>
    </p:spTree>
    <p:extLst>
      <p:ext uri="{BB962C8B-B14F-4D97-AF65-F5344CB8AC3E}">
        <p14:creationId xmlns:p14="http://schemas.microsoft.com/office/powerpoint/2010/main" val="3469917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418862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9CEEFE78-C8D0-4C9C-B921-939F5387A196}"/>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5838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
    <p:spTree>
      <p:nvGrpSpPr>
        <p:cNvPr id="1" name=""/>
        <p:cNvGrpSpPr/>
        <p:nvPr/>
      </p:nvGrpSpPr>
      <p:grpSpPr>
        <a:xfrm>
          <a:off x="0" y="0"/>
          <a:ext cx="0" cy="0"/>
          <a:chOff x="0" y="0"/>
          <a:chExt cx="0" cy="0"/>
        </a:xfrm>
      </p:grpSpPr>
      <p:sp>
        <p:nvSpPr>
          <p:cNvPr id="15" name="Rectangle 14"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DAAA116C-242C-443B-A163-E8CF9F7F4081}"/>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36187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a:extLst>
              <a:ext uri="{FF2B5EF4-FFF2-40B4-BE49-F238E27FC236}">
                <a16:creationId xmlns:a16="http://schemas.microsoft.com/office/drawing/2014/main" id="{1AC071D1-F2C4-4003-9250-AB31648B590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4966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Tree>
    <p:extLst>
      <p:ext uri="{BB962C8B-B14F-4D97-AF65-F5344CB8AC3E}">
        <p14:creationId xmlns:p14="http://schemas.microsoft.com/office/powerpoint/2010/main" val="76741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0" name="Slide Number Placeholder 5">
            <a:extLst>
              <a:ext uri="{FF2B5EF4-FFF2-40B4-BE49-F238E27FC236}">
                <a16:creationId xmlns:a16="http://schemas.microsoft.com/office/drawing/2014/main" id="{F8C50275-4C8B-4C12-B5F1-136D97A2B468}"/>
              </a:ext>
            </a:extLst>
          </p:cNvPr>
          <p:cNvSpPr>
            <a:spLocks noGrp="1"/>
          </p:cNvSpPr>
          <p:nvPr>
            <p:ph type="sldNum" sz="quarter" idx="12"/>
          </p:nvPr>
        </p:nvSpPr>
        <p:spPr>
          <a:xfrm>
            <a:off x="8385466"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6628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3463854F-CAA1-41C8-A573-DADF35FF70C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13315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5" name="Slide Number Placeholder 5">
            <a:extLst>
              <a:ext uri="{FF2B5EF4-FFF2-40B4-BE49-F238E27FC236}">
                <a16:creationId xmlns:a16="http://schemas.microsoft.com/office/drawing/2014/main" id="{55EAFC1E-4429-451F-A6D3-EA5CDA5E629E}"/>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5550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7" name="Slide Number Placeholder 5">
            <a:extLst>
              <a:ext uri="{FF2B5EF4-FFF2-40B4-BE49-F238E27FC236}">
                <a16:creationId xmlns:a16="http://schemas.microsoft.com/office/drawing/2014/main" id="{278655F2-7F98-4BC6-8AAB-6979A3C75528}"/>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401105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15" name="Slide Number Placeholder 5">
            <a:extLst>
              <a:ext uri="{FF2B5EF4-FFF2-40B4-BE49-F238E27FC236}">
                <a16:creationId xmlns:a16="http://schemas.microsoft.com/office/drawing/2014/main" id="{60AB6978-00DE-4790-8145-42159CB1B407}"/>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907560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F7AD4569-F986-4F3F-B0DD-6CCDC31D9BBA}"/>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30312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endParaRPr lang="en-US" dirty="0"/>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47494" y="528406"/>
            <a:ext cx="1828800" cy="424977"/>
          </a:xfrm>
          <a:prstGeom prst="rect">
            <a:avLst/>
          </a:prstGeom>
        </p:spPr>
      </p:pic>
      <p:sp>
        <p:nvSpPr>
          <p:cNvPr id="21" name="Slide Number Placeholder 5">
            <a:extLst>
              <a:ext uri="{FF2B5EF4-FFF2-40B4-BE49-F238E27FC236}">
                <a16:creationId xmlns:a16="http://schemas.microsoft.com/office/drawing/2014/main" id="{928706EB-52D0-4646-9219-70EA545AED9C}"/>
              </a:ext>
            </a:extLst>
          </p:cNvPr>
          <p:cNvSpPr>
            <a:spLocks noGrp="1"/>
          </p:cNvSpPr>
          <p:nvPr>
            <p:ph type="sldNum" sz="quarter" idx="12"/>
          </p:nvPr>
        </p:nvSpPr>
        <p:spPr>
          <a:xfrm>
            <a:off x="8406245" y="6483926"/>
            <a:ext cx="467590" cy="237549"/>
          </a:xfrm>
          <a:prstGeom prst="rect">
            <a:avLst/>
          </a:prstGeom>
        </p:spPr>
        <p:txBody>
          <a:bodyPr/>
          <a:lstStyle>
            <a:lvl1pPr algn="r">
              <a:defRPr sz="1100"/>
            </a:lvl1pPr>
          </a:lstStyle>
          <a:p>
            <a:pPr>
              <a:defRPr/>
            </a:pPr>
            <a:fld id="{A0548EF2-EA9B-4634-B53D-DC4EC5D1B8C0}" type="slidenum">
              <a:rPr lang="en-US" altLang="en-US" smtClean="0"/>
              <a:pPr>
                <a:defRPr/>
              </a:pPr>
              <a:t>‹#›</a:t>
            </a:fld>
            <a:endParaRPr lang="en-US" altLang="en-US" dirty="0"/>
          </a:p>
        </p:txBody>
      </p:sp>
    </p:spTree>
    <p:extLst>
      <p:ext uri="{BB962C8B-B14F-4D97-AF65-F5344CB8AC3E}">
        <p14:creationId xmlns:p14="http://schemas.microsoft.com/office/powerpoint/2010/main" val="1868511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414825"/>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6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google.com/spreadsheets/d/14l_5c-TkECgkTMP2h2pYGRWnETTsOcXLWC1PhrsRcJM/edit#gid=1386430872"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1.xml"/><Relationship Id="rId4" Type="http://schemas.openxmlformats.org/officeDocument/2006/relationships/hyperlink" Target="http://www.nicabm.com/trauma2013/trauma2013-pos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39CAF-F2AB-4C56-BB94-7BB023C579B9}"/>
              </a:ext>
            </a:extLst>
          </p:cNvPr>
          <p:cNvSpPr>
            <a:spLocks noGrp="1"/>
          </p:cNvSpPr>
          <p:nvPr>
            <p:ph type="title"/>
          </p:nvPr>
        </p:nvSpPr>
        <p:spPr>
          <a:xfrm>
            <a:off x="452094" y="4124375"/>
            <a:ext cx="8336975" cy="619269"/>
          </a:xfrm>
        </p:spPr>
        <p:txBody>
          <a:bodyPr anchor="t"/>
          <a:lstStyle/>
          <a:p>
            <a:r>
              <a:rPr lang="en-US" sz="3600" dirty="0"/>
              <a:t>DG5-A gate 5: </a:t>
            </a:r>
            <a:r>
              <a:rPr lang="en-US" sz="3600" dirty="0">
                <a:hlinkClick r:id="rId2"/>
              </a:rPr>
              <a:t>college readiness </a:t>
            </a:r>
            <a:endParaRPr lang="en-US" sz="3600" dirty="0"/>
          </a:p>
        </p:txBody>
      </p:sp>
      <p:sp>
        <p:nvSpPr>
          <p:cNvPr id="3" name="Subtitle 2">
            <a:extLst>
              <a:ext uri="{FF2B5EF4-FFF2-40B4-BE49-F238E27FC236}">
                <a16:creationId xmlns:a16="http://schemas.microsoft.com/office/drawing/2014/main" id="{BFB612F2-0AB8-48BB-A80E-03E7DD689DB5}"/>
              </a:ext>
            </a:extLst>
          </p:cNvPr>
          <p:cNvSpPr>
            <a:spLocks noGrp="1"/>
          </p:cNvSpPr>
          <p:nvPr>
            <p:ph type="subTitle" idx="1"/>
          </p:nvPr>
        </p:nvSpPr>
        <p:spPr>
          <a:xfrm>
            <a:off x="439358" y="4666641"/>
            <a:ext cx="8362449" cy="548155"/>
          </a:xfrm>
        </p:spPr>
        <p:txBody>
          <a:bodyPr/>
          <a:lstStyle/>
          <a:p>
            <a:r>
              <a:rPr lang="en-US" sz="2400" dirty="0"/>
              <a:t>DISCUSSION &amp; APPROVAL </a:t>
            </a:r>
          </a:p>
        </p:txBody>
      </p:sp>
      <p:sp>
        <p:nvSpPr>
          <p:cNvPr id="4" name="Text Placeholder 3">
            <a:extLst>
              <a:ext uri="{FF2B5EF4-FFF2-40B4-BE49-F238E27FC236}">
                <a16:creationId xmlns:a16="http://schemas.microsoft.com/office/drawing/2014/main" id="{76986E81-AE50-4EF8-ADCD-D2EEBE7F128E}"/>
              </a:ext>
            </a:extLst>
          </p:cNvPr>
          <p:cNvSpPr>
            <a:spLocks noGrp="1"/>
          </p:cNvSpPr>
          <p:nvPr>
            <p:ph type="body" sz="quarter" idx="10"/>
          </p:nvPr>
        </p:nvSpPr>
        <p:spPr>
          <a:xfrm>
            <a:off x="439358" y="5360000"/>
            <a:ext cx="7466702" cy="1055314"/>
          </a:xfrm>
        </p:spPr>
        <p:txBody>
          <a:bodyPr anchor="t"/>
          <a:lstStyle/>
          <a:p>
            <a:r>
              <a:rPr lang="en-US" dirty="0"/>
              <a:t>ctcLink Steering Committee</a:t>
            </a:r>
          </a:p>
          <a:p>
            <a:r>
              <a:rPr lang="en-US" dirty="0"/>
              <a:t>September 28, 2021</a:t>
            </a:r>
          </a:p>
        </p:txBody>
      </p:sp>
    </p:spTree>
    <p:extLst>
      <p:ext uri="{BB962C8B-B14F-4D97-AF65-F5344CB8AC3E}">
        <p14:creationId xmlns:p14="http://schemas.microsoft.com/office/powerpoint/2010/main" val="175258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5167" y="71872"/>
            <a:ext cx="7867453" cy="614320"/>
          </a:xfrm>
        </p:spPr>
        <p:txBody>
          <a:bodyPr/>
          <a:lstStyle/>
          <a:p>
            <a:pPr algn="ctr"/>
            <a:r>
              <a:rPr lang="en-US" sz="3200" dirty="0">
                <a:solidFill>
                  <a:srgbClr val="000000"/>
                </a:solidFill>
              </a:rPr>
              <a:t>Skagit valley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44037781"/>
              </p:ext>
            </p:extLst>
          </p:nvPr>
        </p:nvGraphicFramePr>
        <p:xfrm>
          <a:off x="527125" y="695428"/>
          <a:ext cx="8197326" cy="5042376"/>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61058">
                  <a:extLst>
                    <a:ext uri="{9D8B030D-6E8A-4147-A177-3AD203B41FA5}">
                      <a16:colId xmlns:a16="http://schemas.microsoft.com/office/drawing/2014/main" val="4253395325"/>
                    </a:ext>
                  </a:extLst>
                </a:gridCol>
                <a:gridCol w="1739451">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Go/No-Go Status at Go-Live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b="0" dirty="0">
                        <a:solidFill>
                          <a:srgbClr val="FFFF00"/>
                        </a:solidFill>
                        <a:effectLst/>
                        <a:latin typeface="Roboto"/>
                      </a:endParaRPr>
                    </a:p>
                    <a:p>
                      <a:pPr algn="ctr" rtl="0" fontAlgn="b"/>
                      <a:r>
                        <a:rPr lang="en-US" sz="1400" b="0" dirty="0">
                          <a:solidFill>
                            <a:srgbClr val="FFFF00"/>
                          </a:solidFill>
                          <a:effectLst/>
                          <a:latin typeface="+mn-lt"/>
                          <a:cs typeface="Arial" panose="020B0604020202020204" pitchFamily="34" charset="0"/>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3791922"/>
                  </a:ext>
                </a:extLst>
              </a:tr>
              <a:tr h="563137">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00B050"/>
                          </a:solidFill>
                          <a:effectLst/>
                          <a:latin typeface="Roboto"/>
                        </a:rPr>
                        <a:t>Green</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b="0" dirty="0">
                        <a:solidFill>
                          <a:srgbClr val="00B050"/>
                        </a:solidFill>
                        <a:effectLst/>
                        <a:latin typeface="Roboto"/>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7 of 7</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b="0" dirty="0">
                        <a:solidFill>
                          <a:srgbClr val="00B050"/>
                        </a:solidFill>
                        <a:effectLs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dirty="0">
                          <a:solidFill>
                            <a:srgbClr val="00B050"/>
                          </a:solidFill>
                          <a:effectLst/>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6 of 7</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endParaRPr lang="en-US" sz="1400" b="0" dirty="0">
                        <a:solidFill>
                          <a:srgbClr val="00B050"/>
                        </a:solidFill>
                        <a:effectLst/>
                        <a:latin typeface="+mn-lt"/>
                        <a:cs typeface="Arial" panose="020B0604020202020204" pitchFamily="34" charset="0"/>
                      </a:endParaRPr>
                    </a:p>
                    <a:p>
                      <a:pPr algn="ctr" rtl="0" fontAlgn="b"/>
                      <a:r>
                        <a:rPr lang="en-US" sz="1400" b="0" dirty="0">
                          <a:solidFill>
                            <a:srgbClr val="FFFF00"/>
                          </a:solidFill>
                          <a:effectLst/>
                          <a:latin typeface="+mn-lt"/>
                          <a:cs typeface="Arial" panose="020B0604020202020204" pitchFamily="34" charset="0"/>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5 of 5</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endParaRPr lang="en-US" sz="1400" b="0" dirty="0">
                        <a:solidFill>
                          <a:srgbClr val="00B050"/>
                        </a:solidFill>
                        <a:effectLst/>
                        <a:latin typeface="+mn-lt"/>
                        <a:cs typeface="Arial" panose="020B0604020202020204" pitchFamily="34" charset="0"/>
                      </a:endParaRPr>
                    </a:p>
                    <a:p>
                      <a:pPr algn="ctr" rtl="0" fontAlgn="b"/>
                      <a:r>
                        <a:rPr lang="en-US" sz="14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12 of 14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endParaRPr lang="en-US" sz="1400" b="0" dirty="0">
                        <a:solidFill>
                          <a:srgbClr val="FFFF00"/>
                        </a:solidFill>
                        <a:effectLst/>
                        <a:latin typeface="Roboto"/>
                      </a:endParaRPr>
                    </a:p>
                    <a:p>
                      <a:pPr algn="ctr" rtl="0" fontAlgn="b"/>
                      <a:r>
                        <a:rPr lang="en-US" sz="1400"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7 of 8</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FFFF00"/>
                          </a:solidFill>
                          <a:effectLst/>
                          <a:latin typeface="Roboto"/>
                        </a:rPr>
                        <a:t>Yellow</a:t>
                      </a:r>
                    </a:p>
                  </a:txBody>
                  <a:tcPr marL="22860" marR="22860" marT="15240" marB="1524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endParaRPr lang="en-US" sz="1400" b="0" dirty="0">
                        <a:solidFill>
                          <a:srgbClr val="FFFF00"/>
                        </a:solidFill>
                        <a:effectLst/>
                        <a:latin typeface="+mn-lt"/>
                        <a:cs typeface="Arial" panose="020B0604020202020204" pitchFamily="34" charset="0"/>
                      </a:endParaRPr>
                    </a:p>
                    <a:p>
                      <a:pPr algn="ctr" rtl="0" fontAlgn="b"/>
                      <a:r>
                        <a:rPr lang="en-US" sz="1400" b="0" dirty="0">
                          <a:solidFill>
                            <a:srgbClr val="FFFF00"/>
                          </a:solidFill>
                          <a:effectLst/>
                          <a:latin typeface="+mn-lt"/>
                          <a:cs typeface="Arial" panose="020B0604020202020204" pitchFamily="34" charset="0"/>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10</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2110666124"/>
              </p:ext>
            </p:extLst>
          </p:nvPr>
        </p:nvGraphicFramePr>
        <p:xfrm>
          <a:off x="562685"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963542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449642186"/>
              </p:ext>
            </p:extLst>
          </p:nvPr>
        </p:nvGraphicFramePr>
        <p:xfrm>
          <a:off x="449540" y="505799"/>
          <a:ext cx="8424295" cy="6215676"/>
        </p:xfrm>
        <a:graphic>
          <a:graphicData uri="http://schemas.openxmlformats.org/drawingml/2006/table">
            <a:tbl>
              <a:tblPr firstRow="1" firstCol="1">
                <a:tableStyleId>{93296810-A885-4BE3-A3E7-6D5BEEA58F35}</a:tableStyleId>
              </a:tblPr>
              <a:tblGrid>
                <a:gridCol w="780270">
                  <a:extLst>
                    <a:ext uri="{9D8B030D-6E8A-4147-A177-3AD203B41FA5}">
                      <a16:colId xmlns:a16="http://schemas.microsoft.com/office/drawing/2014/main" val="285129070"/>
                    </a:ext>
                  </a:extLst>
                </a:gridCol>
                <a:gridCol w="3431878">
                  <a:extLst>
                    <a:ext uri="{9D8B030D-6E8A-4147-A177-3AD203B41FA5}">
                      <a16:colId xmlns:a16="http://schemas.microsoft.com/office/drawing/2014/main" val="1255582063"/>
                    </a:ext>
                  </a:extLst>
                </a:gridCol>
                <a:gridCol w="4212147">
                  <a:extLst>
                    <a:ext uri="{9D8B030D-6E8A-4147-A177-3AD203B41FA5}">
                      <a16:colId xmlns:a16="http://schemas.microsoft.com/office/drawing/2014/main" val="615183373"/>
                    </a:ext>
                  </a:extLst>
                </a:gridCol>
              </a:tblGrid>
              <a:tr h="256340">
                <a:tc>
                  <a:txBody>
                    <a:bodyPr/>
                    <a:lstStyle/>
                    <a:p>
                      <a:pPr rtl="0" fontAlgn="b"/>
                      <a:r>
                        <a:rPr lang="en-US" sz="1100" b="0" dirty="0">
                          <a:effectLst/>
                          <a:latin typeface="+mj-lt"/>
                        </a:rPr>
                        <a:t>CATEGORY </a:t>
                      </a:r>
                      <a:endParaRPr lang="en-US" sz="1100" b="0" dirty="0">
                        <a:solidFill>
                          <a:srgbClr val="000000"/>
                        </a:solidFill>
                        <a:effectLst/>
                        <a:latin typeface="+mj-lt"/>
                      </a:endParaRPr>
                    </a:p>
                  </a:txBody>
                  <a:tcPr marL="36576" marR="4992" marT="3328" marB="3328" anchor="ctr"/>
                </a:tc>
                <a:tc>
                  <a:txBody>
                    <a:bodyPr/>
                    <a:lstStyle/>
                    <a:p>
                      <a:pPr rtl="0" fontAlgn="b"/>
                      <a:r>
                        <a:rPr lang="en-US" sz="1100" b="0" dirty="0">
                          <a:effectLst/>
                          <a:latin typeface="+mj-lt"/>
                        </a:rPr>
                        <a:t>COMMENTS</a:t>
                      </a:r>
                      <a:endParaRPr lang="en-US" sz="1100" b="0" dirty="0">
                        <a:solidFill>
                          <a:srgbClr val="000000"/>
                        </a:solidFill>
                        <a:effectLst/>
                        <a:latin typeface="+mj-lt"/>
                      </a:endParaRPr>
                    </a:p>
                  </a:txBody>
                  <a:tcPr marL="36576" marR="4992" marT="3328" marB="3328" anchor="ctr"/>
                </a:tc>
                <a:tc>
                  <a:txBody>
                    <a:bodyPr/>
                    <a:lstStyle/>
                    <a:p>
                      <a:pPr rtl="0" fontAlgn="b"/>
                      <a:r>
                        <a:rPr lang="en-US" sz="1100" b="0" dirty="0">
                          <a:effectLst/>
                          <a:latin typeface="+mj-lt"/>
                        </a:rPr>
                        <a:t>MITIGATION PLAN </a:t>
                      </a:r>
                      <a:endParaRPr lang="en-US" sz="1100" b="0" dirty="0">
                        <a:solidFill>
                          <a:srgbClr val="000000"/>
                        </a:solidFill>
                        <a:effectLst/>
                        <a:latin typeface="+mj-lt"/>
                      </a:endParaRPr>
                    </a:p>
                  </a:txBody>
                  <a:tcPr marL="36576" marR="4992" marT="3328" marB="3328" anchor="ctr"/>
                </a:tc>
                <a:extLst>
                  <a:ext uri="{0D108BD9-81ED-4DB2-BD59-A6C34878D82A}">
                    <a16:rowId xmlns:a16="http://schemas.microsoft.com/office/drawing/2014/main" val="1488334798"/>
                  </a:ext>
                </a:extLst>
              </a:tr>
              <a:tr h="712203">
                <a:tc>
                  <a:txBody>
                    <a:bodyPr/>
                    <a:lstStyle/>
                    <a:p>
                      <a:pPr rtl="0" fontAlgn="ctr"/>
                      <a:r>
                        <a:rPr lang="en-US" sz="1400" dirty="0">
                          <a:effectLst/>
                        </a:rPr>
                        <a:t>Data</a:t>
                      </a:r>
                    </a:p>
                  </a:txBody>
                  <a:tcPr marL="36576" marR="4992" marT="3328" marB="3328" anchor="ctr"/>
                </a:tc>
                <a:tc>
                  <a:txBody>
                    <a:bodyPr/>
                    <a:lstStyle/>
                    <a:p>
                      <a:pPr rtl="0" fontAlgn="b"/>
                      <a:r>
                        <a:rPr lang="en-US" sz="1200" b="0" dirty="0">
                          <a:solidFill>
                            <a:srgbClr val="17304C"/>
                          </a:solidFill>
                          <a:effectLst/>
                          <a:latin typeface="+mn-lt"/>
                        </a:rPr>
                        <a:t>Some HCM data can't be cleaned in Legacy and/or before go-live. Still working on catalog/schedule and validation between legacy and PRD.</a:t>
                      </a:r>
                    </a:p>
                  </a:txBody>
                  <a:tcPr marL="22860" marR="22860" marT="15240" marB="15240" anchor="ctr"/>
                </a:tc>
                <a:tc>
                  <a:txBody>
                    <a:bodyPr/>
                    <a:lstStyle/>
                    <a:p>
                      <a:pPr rtl="0" fontAlgn="b"/>
                      <a:r>
                        <a:rPr lang="en-US" sz="1200" b="0" dirty="0">
                          <a:solidFill>
                            <a:srgbClr val="17304C"/>
                          </a:solidFill>
                          <a:effectLst/>
                          <a:latin typeface="+mn-lt"/>
                        </a:rPr>
                        <a:t>HCM team will start late Sunday or early Monday after go-live to review and fix data in preparation for first payroll in ctcLink. Instruction plans to be done with Fall and Winter schedule quarter by go-live.</a:t>
                      </a:r>
                    </a:p>
                  </a:txBody>
                  <a:tcPr marL="22860" marR="22860" marT="15240" marB="15240" anchor="ctr"/>
                </a:tc>
                <a:extLst>
                  <a:ext uri="{0D108BD9-81ED-4DB2-BD59-A6C34878D82A}">
                    <a16:rowId xmlns:a16="http://schemas.microsoft.com/office/drawing/2014/main" val="1887606402"/>
                  </a:ext>
                </a:extLst>
              </a:tr>
              <a:tr h="692777">
                <a:tc>
                  <a:txBody>
                    <a:bodyPr/>
                    <a:lstStyle/>
                    <a:p>
                      <a:pPr rtl="0" fontAlgn="ctr"/>
                      <a:r>
                        <a:rPr lang="en-US" sz="1400" dirty="0">
                          <a:effectLst/>
                        </a:rPr>
                        <a:t>Security</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200" b="0" dirty="0">
                          <a:solidFill>
                            <a:srgbClr val="17304C"/>
                          </a:solidFill>
                          <a:effectLst/>
                          <a:latin typeface="+mn-lt"/>
                        </a:rPr>
                        <a:t>Completed role assignment and are pretty confident in that work, but SACR and UPD needs more work.</a:t>
                      </a:r>
                    </a:p>
                  </a:txBody>
                  <a:tcPr marL="22860" marR="22860" marT="15240" marB="15240" anchor="ctr"/>
                </a:tc>
                <a:tc>
                  <a:txBody>
                    <a:bodyPr/>
                    <a:lstStyle/>
                    <a:p>
                      <a:pPr rtl="0" fontAlgn="b"/>
                      <a:r>
                        <a:rPr lang="en-US" sz="1200" b="0" dirty="0">
                          <a:solidFill>
                            <a:srgbClr val="17304C"/>
                          </a:solidFill>
                          <a:effectLst/>
                          <a:latin typeface="+mn-lt"/>
                        </a:rPr>
                        <a:t>Try to complete SACR and UPD work in SVX, or will happen after go-live. Will review and update roles as much as possible before go-live.</a:t>
                      </a:r>
                    </a:p>
                  </a:txBody>
                  <a:tcPr marL="22860" marR="22860" marT="15240" marB="15240" anchor="ctr"/>
                </a:tc>
                <a:extLst>
                  <a:ext uri="{0D108BD9-81ED-4DB2-BD59-A6C34878D82A}">
                    <a16:rowId xmlns:a16="http://schemas.microsoft.com/office/drawing/2014/main" val="3950610699"/>
                  </a:ext>
                </a:extLst>
              </a:tr>
              <a:tr h="678774">
                <a:tc>
                  <a:txBody>
                    <a:bodyPr/>
                    <a:lstStyle/>
                    <a:p>
                      <a:pPr rtl="0" fontAlgn="ctr"/>
                      <a:r>
                        <a:rPr lang="en-US" sz="1400" dirty="0">
                          <a:effectLst/>
                        </a:rPr>
                        <a:t>Testing </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200" b="0" dirty="0">
                          <a:solidFill>
                            <a:srgbClr val="17304C"/>
                          </a:solidFill>
                          <a:effectLst/>
                          <a:latin typeface="+mn-lt"/>
                        </a:rPr>
                        <a:t>UAT Sprint 1 complete except for two HCM tests that are blocked. UAT Sprint 2 should be close to complete by 9/24. Parallel testing completed without major issue.</a:t>
                      </a:r>
                    </a:p>
                  </a:txBody>
                  <a:tcPr marL="22860" marR="22860" marT="15240" marB="15240" anchor="ctr"/>
                </a:tc>
                <a:tc>
                  <a:txBody>
                    <a:bodyPr/>
                    <a:lstStyle/>
                    <a:p>
                      <a:pPr rtl="0" fontAlgn="b"/>
                      <a:r>
                        <a:rPr lang="en-US" sz="1200" b="0" dirty="0">
                          <a:solidFill>
                            <a:srgbClr val="17304C"/>
                          </a:solidFill>
                          <a:effectLst/>
                          <a:latin typeface="+mn-lt"/>
                        </a:rPr>
                        <a:t>May have to delay roll out of non-critical functions if not fully tested and prepared to support right after go-live.</a:t>
                      </a:r>
                    </a:p>
                  </a:txBody>
                  <a:tcPr marL="22860" marR="22860" marT="15240" marB="15240" anchor="ctr"/>
                </a:tc>
                <a:extLst>
                  <a:ext uri="{0D108BD9-81ED-4DB2-BD59-A6C34878D82A}">
                    <a16:rowId xmlns:a16="http://schemas.microsoft.com/office/drawing/2014/main" val="966612009"/>
                  </a:ext>
                </a:extLst>
              </a:tr>
              <a:tr h="858441">
                <a:tc>
                  <a:txBody>
                    <a:bodyPr/>
                    <a:lstStyle/>
                    <a:p>
                      <a:pPr rtl="0" fontAlgn="ctr"/>
                      <a:endParaRPr lang="en-US" sz="1400" dirty="0">
                        <a:effectLst/>
                      </a:endParaRPr>
                    </a:p>
                    <a:p>
                      <a:pPr rtl="0" fontAlgn="ctr"/>
                      <a:r>
                        <a:rPr lang="en-US" sz="1400" dirty="0">
                          <a:effectLst/>
                        </a:rPr>
                        <a:t>Training</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200" b="0" dirty="0">
                          <a:solidFill>
                            <a:srgbClr val="17304C"/>
                          </a:solidFill>
                          <a:effectLst/>
                          <a:latin typeface="+mn-lt"/>
                        </a:rPr>
                        <a:t>Started early adopter training during UAT, and campus-wide training 9/13. Training plan being updated for post go-live.</a:t>
                      </a:r>
                    </a:p>
                  </a:txBody>
                  <a:tcPr marL="22860" marR="22860" marT="15240" marB="15240" anchor="ctr"/>
                </a:tc>
                <a:tc>
                  <a:txBody>
                    <a:bodyPr/>
                    <a:lstStyle/>
                    <a:p>
                      <a:pPr rtl="0" fontAlgn="b"/>
                      <a:r>
                        <a:rPr lang="en-US" sz="1200" b="0" dirty="0">
                          <a:solidFill>
                            <a:srgbClr val="17304C"/>
                          </a:solidFill>
                          <a:effectLst/>
                          <a:latin typeface="+mn-lt"/>
                        </a:rPr>
                        <a:t>Brought back a retired employee to take training lead position and help with go-live training push across the college.</a:t>
                      </a:r>
                    </a:p>
                    <a:p>
                      <a:pPr rtl="0" fontAlgn="b"/>
                      <a:endParaRPr lang="en-US" sz="1200" b="0" dirty="0">
                        <a:solidFill>
                          <a:srgbClr val="17304C"/>
                        </a:solidFill>
                        <a:effectLst/>
                        <a:latin typeface="+mn-lt"/>
                      </a:endParaRPr>
                    </a:p>
                  </a:txBody>
                  <a:tcPr marL="22860" marR="22860" marT="15240" marB="15240" anchor="ctr"/>
                </a:tc>
                <a:extLst>
                  <a:ext uri="{0D108BD9-81ED-4DB2-BD59-A6C34878D82A}">
                    <a16:rowId xmlns:a16="http://schemas.microsoft.com/office/drawing/2014/main" val="867617604"/>
                  </a:ext>
                </a:extLst>
              </a:tr>
              <a:tr h="795479">
                <a:tc>
                  <a:txBody>
                    <a:bodyPr/>
                    <a:lstStyle/>
                    <a:p>
                      <a:pPr rtl="0" fontAlgn="ctr"/>
                      <a:r>
                        <a:rPr lang="en-US" sz="1400" dirty="0">
                          <a:effectLst/>
                        </a:rPr>
                        <a:t>College Support Plan</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200" b="0" dirty="0">
                          <a:solidFill>
                            <a:srgbClr val="17304C"/>
                          </a:solidFill>
                          <a:effectLst/>
                          <a:latin typeface="+mn-lt"/>
                        </a:rPr>
                        <a:t>Local security support plan completed 9/23. Started help desk training. Post go-live project plan being finalized.</a:t>
                      </a:r>
                    </a:p>
                  </a:txBody>
                  <a:tcPr marL="22860" marR="22860" marT="15240" marB="15240" anchor="ctr"/>
                </a:tc>
                <a:tc>
                  <a:txBody>
                    <a:bodyPr/>
                    <a:lstStyle/>
                    <a:p>
                      <a:pPr rtl="0" fontAlgn="b"/>
                      <a:r>
                        <a:rPr lang="en-US" sz="1200" b="0" dirty="0">
                          <a:solidFill>
                            <a:srgbClr val="17304C"/>
                          </a:solidFill>
                          <a:effectLst/>
                          <a:latin typeface="+mn-lt"/>
                        </a:rPr>
                        <a:t>Have engaged our IT director, Brian Culver, to assist with all things support related to leverage his experience at Cascadia. Also including our new training lead in this work.</a:t>
                      </a:r>
                    </a:p>
                  </a:txBody>
                  <a:tcPr marL="22860" marR="22860" marT="15240" marB="15240" anchor="ctr"/>
                </a:tc>
                <a:extLst>
                  <a:ext uri="{0D108BD9-81ED-4DB2-BD59-A6C34878D82A}">
                    <a16:rowId xmlns:a16="http://schemas.microsoft.com/office/drawing/2014/main" val="4231611894"/>
                  </a:ext>
                </a:extLst>
              </a:tr>
              <a:tr h="1138633">
                <a:tc>
                  <a:txBody>
                    <a:bodyPr/>
                    <a:lstStyle/>
                    <a:p>
                      <a:pPr rtl="0" fontAlgn="ctr"/>
                      <a:r>
                        <a:rPr lang="en-US" sz="1400" dirty="0">
                          <a:effectLst/>
                        </a:rPr>
                        <a:t>Transition</a:t>
                      </a:r>
                    </a:p>
                  </a:txBody>
                  <a:tcPr marL="36576" marR="4992" marT="3328" marB="3328" anchor="ctr"/>
                </a:tc>
                <a:tc>
                  <a:txBody>
                    <a:bodyPr/>
                    <a:lstStyle/>
                    <a:p>
                      <a:pPr rtl="0" fontAlgn="b"/>
                      <a:r>
                        <a:rPr lang="en-US" sz="1200" b="0" dirty="0">
                          <a:solidFill>
                            <a:srgbClr val="17304C"/>
                          </a:solidFill>
                          <a:effectLst/>
                          <a:latin typeface="+mn-lt"/>
                        </a:rPr>
                        <a:t>Working on finalizing legacy shutdown plans week of 9/20, migration plan nearly complete, production build progressing well for go-live. Supplemental Systems can't be focused on until we have data available. </a:t>
                      </a:r>
                    </a:p>
                  </a:txBody>
                  <a:tcPr marL="22860" marR="22860" marT="15240" marB="15240" anchor="ctr"/>
                </a:tc>
                <a:tc>
                  <a:txBody>
                    <a:bodyPr/>
                    <a:lstStyle/>
                    <a:p>
                      <a:pPr rtl="0" fontAlgn="b"/>
                      <a:r>
                        <a:rPr lang="en-US" sz="1200" b="0" dirty="0">
                          <a:solidFill>
                            <a:srgbClr val="17304C"/>
                          </a:solidFill>
                          <a:effectLst/>
                          <a:latin typeface="+mn-lt"/>
                        </a:rPr>
                        <a:t>Hired a data analyst to support supplemental system and reporting conversion process, most work will have to take place after go-live.</a:t>
                      </a:r>
                    </a:p>
                  </a:txBody>
                  <a:tcPr marL="22860" marR="22860" marT="15240" marB="15240" anchor="ctr"/>
                </a:tc>
                <a:extLst>
                  <a:ext uri="{0D108BD9-81ED-4DB2-BD59-A6C34878D82A}">
                    <a16:rowId xmlns:a16="http://schemas.microsoft.com/office/drawing/2014/main" val="132354641"/>
                  </a:ext>
                </a:extLst>
              </a:tr>
              <a:tr h="950006">
                <a:tc>
                  <a:txBody>
                    <a:bodyPr/>
                    <a:lstStyle/>
                    <a:p>
                      <a:pPr rtl="0" fontAlgn="ctr"/>
                      <a:r>
                        <a:rPr lang="en-US" sz="1400" dirty="0">
                          <a:effectLst/>
                        </a:rPr>
                        <a:t>Comms &amp; OCM</a:t>
                      </a:r>
                      <a:endParaRPr lang="en-US" sz="1400" b="0" dirty="0">
                        <a:solidFill>
                          <a:srgbClr val="000000"/>
                        </a:solidFill>
                        <a:effectLst/>
                        <a:latin typeface="+mj-lt"/>
                      </a:endParaRPr>
                    </a:p>
                  </a:txBody>
                  <a:tcPr marL="36576" marR="4992" marT="3328" marB="3328" anchor="ctr"/>
                </a:tc>
                <a:tc>
                  <a:txBody>
                    <a:bodyPr/>
                    <a:lstStyle/>
                    <a:p>
                      <a:pPr rtl="0" fontAlgn="b"/>
                      <a:r>
                        <a:rPr lang="en-US" sz="1200" b="0" dirty="0">
                          <a:solidFill>
                            <a:srgbClr val="17304C"/>
                          </a:solidFill>
                          <a:effectLst/>
                          <a:latin typeface="+mn-lt"/>
                        </a:rPr>
                        <a:t>Policies and Procedures in planning, change action plans need to be reviewed and updated, OCM sustainability plan under development. Comms work well in hand with guidance from Marisa Pierce and her experience with go-live at Edmonds.</a:t>
                      </a:r>
                    </a:p>
                  </a:txBody>
                  <a:tcPr marL="22860" marR="22860" marT="15240" marB="15240" anchor="ctr"/>
                </a:tc>
                <a:tc>
                  <a:txBody>
                    <a:bodyPr/>
                    <a:lstStyle/>
                    <a:p>
                      <a:pPr rtl="0" fontAlgn="b"/>
                      <a:r>
                        <a:rPr lang="en-US" sz="1200" b="0" dirty="0">
                          <a:solidFill>
                            <a:srgbClr val="17304C"/>
                          </a:solidFill>
                          <a:effectLst/>
                          <a:latin typeface="+mn-lt"/>
                        </a:rPr>
                        <a:t>Able to shift focus to more OCM work for long-term support of change with ctcLink after initial focus on final conversion and supporting basic access to system.</a:t>
                      </a:r>
                    </a:p>
                  </a:txBody>
                  <a:tcPr marL="22860" marR="22860" marT="15240" marB="15240" anchor="ct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11</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270165" y="101758"/>
            <a:ext cx="8756877" cy="436526"/>
          </a:xfrm>
        </p:spPr>
        <p:txBody>
          <a:bodyPr/>
          <a:lstStyle/>
          <a:p>
            <a:pPr algn="ctr"/>
            <a:r>
              <a:rPr lang="en-US" sz="2400" dirty="0"/>
              <a:t>Skagit valley COLLEGE comments &amp; MITIGATION plan</a:t>
            </a:r>
          </a:p>
        </p:txBody>
      </p:sp>
    </p:spTree>
    <p:extLst>
      <p:ext uri="{BB962C8B-B14F-4D97-AF65-F5344CB8AC3E}">
        <p14:creationId xmlns:p14="http://schemas.microsoft.com/office/powerpoint/2010/main" val="2988234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0" y="188336"/>
            <a:ext cx="8978900" cy="371475"/>
          </a:xfrm>
        </p:spPr>
        <p:txBody>
          <a:bodyPr/>
          <a:lstStyle/>
          <a:p>
            <a:pPr algn="ctr"/>
            <a:r>
              <a:rPr lang="en-US" sz="2000" dirty="0"/>
              <a:t>Skagit valley college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12</a:t>
            </a:fld>
            <a:endParaRPr lang="en-US" altLang="en-US" dirty="0"/>
          </a:p>
        </p:txBody>
      </p:sp>
      <p:pic>
        <p:nvPicPr>
          <p:cNvPr id="6" name="Picture 5">
            <a:extLst>
              <a:ext uri="{FF2B5EF4-FFF2-40B4-BE49-F238E27FC236}">
                <a16:creationId xmlns:a16="http://schemas.microsoft.com/office/drawing/2014/main" id="{2AD18DE0-F4FD-4B73-87D7-78EACDB41002}"/>
              </a:ext>
            </a:extLst>
          </p:cNvPr>
          <p:cNvPicPr>
            <a:picLocks noChangeAspect="1"/>
          </p:cNvPicPr>
          <p:nvPr/>
        </p:nvPicPr>
        <p:blipFill rotWithShape="1">
          <a:blip r:embed="rId2"/>
          <a:srcRect t="2406"/>
          <a:stretch/>
        </p:blipFill>
        <p:spPr>
          <a:xfrm>
            <a:off x="1951298" y="688181"/>
            <a:ext cx="5541702" cy="5992078"/>
          </a:xfrm>
          <a:prstGeom prst="rect">
            <a:avLst/>
          </a:prstGeom>
          <a:ln w="3175">
            <a:solidFill>
              <a:schemeClr val="tx1"/>
            </a:solidFill>
          </a:ln>
        </p:spPr>
      </p:pic>
    </p:spTree>
    <p:extLst>
      <p:ext uri="{BB962C8B-B14F-4D97-AF65-F5344CB8AC3E}">
        <p14:creationId xmlns:p14="http://schemas.microsoft.com/office/powerpoint/2010/main" val="702373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289" y="1726064"/>
            <a:ext cx="8258693" cy="593324"/>
          </a:xfrm>
        </p:spPr>
        <p:txBody>
          <a:bodyPr/>
          <a:lstStyle/>
          <a:p>
            <a:pPr algn="ctr"/>
            <a:r>
              <a:rPr lang="en-US" sz="3200" dirty="0"/>
              <a:t>Additional perspective</a:t>
            </a:r>
            <a:br>
              <a:rPr lang="en-US" dirty="0"/>
            </a:br>
            <a:br>
              <a:rPr lang="en-US" dirty="0"/>
            </a:br>
            <a:br>
              <a:rPr lang="en-US" dirty="0"/>
            </a:br>
            <a:br>
              <a:rPr lang="en-US" dirty="0"/>
            </a:br>
            <a:br>
              <a:rPr lang="en-US" dirty="0"/>
            </a:br>
            <a:br>
              <a:rPr lang="en-US" dirty="0"/>
            </a:br>
            <a:br>
              <a:rPr lang="en-US" sz="3200" dirty="0"/>
            </a:br>
            <a:r>
              <a:rPr lang="en-US" dirty="0"/>
              <a:t>	</a:t>
            </a:r>
          </a:p>
        </p:txBody>
      </p:sp>
      <p:sp>
        <p:nvSpPr>
          <p:cNvPr id="3" name="Content Placeholder 2">
            <a:extLst>
              <a:ext uri="{FF2B5EF4-FFF2-40B4-BE49-F238E27FC236}">
                <a16:creationId xmlns:a16="http://schemas.microsoft.com/office/drawing/2014/main" id="{C9446E05-A1CA-4D25-BC6F-17844284B009}"/>
              </a:ext>
            </a:extLst>
          </p:cNvPr>
          <p:cNvSpPr>
            <a:spLocks noGrp="1"/>
          </p:cNvSpPr>
          <p:nvPr>
            <p:ph idx="1"/>
          </p:nvPr>
        </p:nvSpPr>
        <p:spPr>
          <a:xfrm>
            <a:off x="807026" y="2523134"/>
            <a:ext cx="7599220" cy="3757046"/>
          </a:xfrm>
        </p:spPr>
        <p:txBody>
          <a:bodyPr/>
          <a:lstStyle/>
          <a:p>
            <a:r>
              <a:rPr lang="en-US" sz="3200" dirty="0"/>
              <a:t>ctcLink Project Team Readiness</a:t>
            </a:r>
          </a:p>
          <a:p>
            <a:r>
              <a:rPr lang="en-US" sz="3200" dirty="0"/>
              <a:t>SBCTC Agency: Support/Organizations Team Readiness </a:t>
            </a:r>
          </a:p>
          <a:p>
            <a:r>
              <a:rPr lang="en-US" sz="3200" dirty="0"/>
              <a:t>Quality Assurance (Moran Technology Consulting)</a:t>
            </a:r>
          </a:p>
        </p:txBody>
      </p:sp>
      <p:sp>
        <p:nvSpPr>
          <p:cNvPr id="5" name="Slide Number Placeholder 4">
            <a:extLst>
              <a:ext uri="{FF2B5EF4-FFF2-40B4-BE49-F238E27FC236}">
                <a16:creationId xmlns:a16="http://schemas.microsoft.com/office/drawing/2014/main" id="{8AF37F11-B9C4-43BB-90D9-698A000023B0}"/>
              </a:ext>
            </a:extLst>
          </p:cNvPr>
          <p:cNvSpPr>
            <a:spLocks noGrp="1"/>
          </p:cNvSpPr>
          <p:nvPr>
            <p:ph type="sldNum" sz="quarter" idx="12"/>
          </p:nvPr>
        </p:nvSpPr>
        <p:spPr/>
        <p:txBody>
          <a:bodyPr/>
          <a:lstStyle/>
          <a:p>
            <a:pPr>
              <a:defRPr/>
            </a:pPr>
            <a:fld id="{A0548EF2-EA9B-4634-B53D-DC4EC5D1B8C0}" type="slidenum">
              <a:rPr lang="en-US" altLang="en-US" smtClean="0"/>
              <a:pPr>
                <a:defRPr/>
              </a:pPr>
              <a:t>13</a:t>
            </a:fld>
            <a:endParaRPr lang="en-US" altLang="en-US" dirty="0"/>
          </a:p>
        </p:txBody>
      </p:sp>
    </p:spTree>
    <p:extLst>
      <p:ext uri="{BB962C8B-B14F-4D97-AF65-F5344CB8AC3E}">
        <p14:creationId xmlns:p14="http://schemas.microsoft.com/office/powerpoint/2010/main" val="372411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279664" y="304799"/>
            <a:ext cx="6742722" cy="370090"/>
          </a:xfrm>
        </p:spPr>
        <p:txBody>
          <a:bodyPr/>
          <a:lstStyle/>
          <a:p>
            <a:r>
              <a:rPr lang="en-US" sz="2000" dirty="0"/>
              <a:t>Dg5-a ctcLink Team Project Readiness Concerns</a:t>
            </a:r>
          </a:p>
        </p:txBody>
      </p:sp>
      <p:graphicFrame>
        <p:nvGraphicFramePr>
          <p:cNvPr id="6" name="Table 5"/>
          <p:cNvGraphicFramePr>
            <a:graphicFrameLocks noGrp="1"/>
          </p:cNvGraphicFramePr>
          <p:nvPr>
            <p:extLst>
              <p:ext uri="{D42A27DB-BD31-4B8C-83A1-F6EECF244321}">
                <p14:modId xmlns:p14="http://schemas.microsoft.com/office/powerpoint/2010/main" val="916315811"/>
              </p:ext>
            </p:extLst>
          </p:nvPr>
        </p:nvGraphicFramePr>
        <p:xfrm>
          <a:off x="388875" y="824687"/>
          <a:ext cx="8138899" cy="5793136"/>
        </p:xfrm>
        <a:graphic>
          <a:graphicData uri="http://schemas.openxmlformats.org/drawingml/2006/table">
            <a:tbl>
              <a:tblPr firstRow="1" bandRow="1">
                <a:tableStyleId>{93296810-A885-4BE3-A3E7-6D5BEEA58F35}</a:tableStyleId>
              </a:tblPr>
              <a:tblGrid>
                <a:gridCol w="1264306">
                  <a:extLst>
                    <a:ext uri="{9D8B030D-6E8A-4147-A177-3AD203B41FA5}">
                      <a16:colId xmlns:a16="http://schemas.microsoft.com/office/drawing/2014/main" val="3209219517"/>
                    </a:ext>
                  </a:extLst>
                </a:gridCol>
                <a:gridCol w="3669590">
                  <a:extLst>
                    <a:ext uri="{9D8B030D-6E8A-4147-A177-3AD203B41FA5}">
                      <a16:colId xmlns:a16="http://schemas.microsoft.com/office/drawing/2014/main" val="2776178309"/>
                    </a:ext>
                  </a:extLst>
                </a:gridCol>
                <a:gridCol w="3205003">
                  <a:extLst>
                    <a:ext uri="{9D8B030D-6E8A-4147-A177-3AD203B41FA5}">
                      <a16:colId xmlns:a16="http://schemas.microsoft.com/office/drawing/2014/main" val="1338293135"/>
                    </a:ext>
                  </a:extLst>
                </a:gridCol>
              </a:tblGrid>
              <a:tr h="330203">
                <a:tc>
                  <a:txBody>
                    <a:bodyPr/>
                    <a:lstStyle/>
                    <a:p>
                      <a:r>
                        <a:rPr lang="en-US" sz="1600" b="0" dirty="0">
                          <a:latin typeface="+mj-lt"/>
                        </a:rPr>
                        <a:t>Activities</a:t>
                      </a:r>
                      <a:r>
                        <a:rPr lang="en-US" sz="1600" b="0" baseline="0" dirty="0">
                          <a:latin typeface="+mj-lt"/>
                        </a:rPr>
                        <a:t> </a:t>
                      </a:r>
                      <a:endParaRPr lang="en-US" sz="1600" b="0" dirty="0">
                        <a:latin typeface="+mj-lt"/>
                      </a:endParaRPr>
                    </a:p>
                  </a:txBody>
                  <a:tcPr/>
                </a:tc>
                <a:tc>
                  <a:txBody>
                    <a:bodyPr/>
                    <a:lstStyle/>
                    <a:p>
                      <a:r>
                        <a:rPr lang="en-US" sz="1600" b="0" dirty="0">
                          <a:latin typeface="+mj-lt"/>
                        </a:rPr>
                        <a:t>Risks /Concerns</a:t>
                      </a:r>
                    </a:p>
                  </a:txBody>
                  <a:tcPr/>
                </a:tc>
                <a:tc>
                  <a:txBody>
                    <a:bodyPr/>
                    <a:lstStyle/>
                    <a:p>
                      <a:r>
                        <a:rPr lang="en-US" sz="1600" b="0" dirty="0">
                          <a:latin typeface="+mj-lt"/>
                        </a:rPr>
                        <a:t>Target Completion Date/Mitigation</a:t>
                      </a:r>
                      <a:r>
                        <a:rPr lang="en-US" sz="1600" b="0" baseline="0" dirty="0">
                          <a:latin typeface="+mj-lt"/>
                        </a:rPr>
                        <a:t> </a:t>
                      </a:r>
                      <a:r>
                        <a:rPr lang="en-US" sz="1600" b="0" dirty="0">
                          <a:latin typeface="+mj-lt"/>
                        </a:rPr>
                        <a:t> </a:t>
                      </a:r>
                    </a:p>
                  </a:txBody>
                  <a:tcPr/>
                </a:tc>
                <a:extLst>
                  <a:ext uri="{0D108BD9-81ED-4DB2-BD59-A6C34878D82A}">
                    <a16:rowId xmlns:a16="http://schemas.microsoft.com/office/drawing/2014/main" val="3489625655"/>
                  </a:ext>
                </a:extLst>
              </a:tr>
              <a:tr h="570350">
                <a:tc>
                  <a:txBody>
                    <a:bodyPr/>
                    <a:lstStyle/>
                    <a:p>
                      <a:r>
                        <a:rPr lang="en-US" sz="1600" dirty="0">
                          <a:solidFill>
                            <a:schemeClr val="bg1"/>
                          </a:solidFill>
                          <a:latin typeface="+mj-lt"/>
                        </a:rPr>
                        <a:t>Technical</a:t>
                      </a:r>
                    </a:p>
                  </a:txBody>
                  <a:tcPr>
                    <a:solidFill>
                      <a:schemeClr val="accent6"/>
                    </a:solidFill>
                  </a:tcPr>
                </a:tc>
                <a:tc>
                  <a:txBody>
                    <a:bodyPr/>
                    <a:lstStyle/>
                    <a:p>
                      <a:r>
                        <a:rPr lang="en-US" sz="1600" baseline="0" dirty="0"/>
                        <a:t>Clean up issues identified during dry run.  </a:t>
                      </a:r>
                    </a:p>
                  </a:txBody>
                  <a:tcPr/>
                </a:tc>
                <a:tc>
                  <a:txBody>
                    <a:bodyPr/>
                    <a:lstStyle/>
                    <a:p>
                      <a:r>
                        <a:rPr lang="en-US" sz="1600" baseline="0" dirty="0"/>
                        <a:t>9/30/2021</a:t>
                      </a:r>
                    </a:p>
                  </a:txBody>
                  <a:tcPr/>
                </a:tc>
                <a:extLst>
                  <a:ext uri="{0D108BD9-81ED-4DB2-BD59-A6C34878D82A}">
                    <a16:rowId xmlns:a16="http://schemas.microsoft.com/office/drawing/2014/main" val="1509596353"/>
                  </a:ext>
                </a:extLst>
              </a:tr>
              <a:tr h="1530939">
                <a:tc>
                  <a:txBody>
                    <a:bodyPr/>
                    <a:lstStyle/>
                    <a:p>
                      <a:r>
                        <a:rPr lang="en-US" sz="1600" dirty="0">
                          <a:solidFill>
                            <a:schemeClr val="bg1"/>
                          </a:solidFill>
                          <a:latin typeface="+mj-lt"/>
                        </a:rPr>
                        <a:t>Testing</a:t>
                      </a:r>
                    </a:p>
                  </a:txBody>
                  <a:tcPr>
                    <a:solidFill>
                      <a:schemeClr val="accent6"/>
                    </a:solidFill>
                  </a:tcPr>
                </a:tc>
                <a:tc>
                  <a:txBody>
                    <a:bodyPr/>
                    <a:lstStyle/>
                    <a:p>
                      <a:r>
                        <a:rPr lang="en-US" sz="1600" dirty="0">
                          <a:solidFill>
                            <a:srgbClr val="002060"/>
                          </a:solidFill>
                        </a:rPr>
                        <a:t>GRC</a:t>
                      </a:r>
                      <a:r>
                        <a:rPr lang="en-US" sz="1600" baseline="0" dirty="0">
                          <a:solidFill>
                            <a:srgbClr val="002060"/>
                          </a:solidFill>
                        </a:rPr>
                        <a:t> – Sprint 1 = 100%, Sprint 2  = 100%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rgbClr val="002060"/>
                          </a:solidFill>
                        </a:rPr>
                        <a:t> </a:t>
                      </a:r>
                    </a:p>
                    <a:p>
                      <a:r>
                        <a:rPr lang="en-US" sz="1600" baseline="0" dirty="0">
                          <a:solidFill>
                            <a:srgbClr val="002060"/>
                          </a:solidFill>
                        </a:rPr>
                        <a:t>SVC – Sprint 1 = 99%, Sprint 2 = 99%</a:t>
                      </a:r>
                    </a:p>
                    <a:p>
                      <a:endParaRPr lang="en-US" sz="1600" baseline="0" dirty="0">
                        <a:solidFill>
                          <a:srgbClr val="002060"/>
                        </a:solidFill>
                      </a:endParaRPr>
                    </a:p>
                    <a:p>
                      <a:r>
                        <a:rPr lang="en-US" sz="1600" i="1" baseline="0" dirty="0">
                          <a:solidFill>
                            <a:srgbClr val="002060"/>
                          </a:solidFill>
                        </a:rPr>
                        <a:t>(Metrics as of 9/22/2021) </a:t>
                      </a:r>
                    </a:p>
                  </a:txBody>
                  <a:tcPr/>
                </a:tc>
                <a:tc>
                  <a:txBody>
                    <a:bodyPr/>
                    <a:lstStyle/>
                    <a:p>
                      <a:endParaRPr lang="en-US" sz="1600" i="0" dirty="0">
                        <a:solidFill>
                          <a:srgbClr val="002060"/>
                        </a:solidFill>
                      </a:endParaRPr>
                    </a:p>
                  </a:txBody>
                  <a:tcPr/>
                </a:tc>
                <a:extLst>
                  <a:ext uri="{0D108BD9-81ED-4DB2-BD59-A6C34878D82A}">
                    <a16:rowId xmlns:a16="http://schemas.microsoft.com/office/drawing/2014/main" val="797454155"/>
                  </a:ext>
                </a:extLst>
              </a:tr>
              <a:tr h="1771086">
                <a:tc>
                  <a:txBody>
                    <a:bodyPr/>
                    <a:lstStyle/>
                    <a:p>
                      <a:r>
                        <a:rPr lang="en-US" sz="1600" dirty="0">
                          <a:solidFill>
                            <a:schemeClr val="bg1"/>
                          </a:solidFill>
                          <a:latin typeface="+mj-lt"/>
                        </a:rPr>
                        <a:t>Security </a:t>
                      </a:r>
                    </a:p>
                  </a:txBody>
                  <a:tcPr>
                    <a:solidFill>
                      <a:schemeClr val="accent6"/>
                    </a:solidFill>
                  </a:tcPr>
                </a:tc>
                <a:tc>
                  <a:txBody>
                    <a:bodyPr/>
                    <a:lstStyle/>
                    <a:p>
                      <a:r>
                        <a:rPr lang="en-US" sz="1600" dirty="0">
                          <a:solidFill>
                            <a:srgbClr val="002060"/>
                          </a:solidFill>
                        </a:rPr>
                        <a:t>GRC</a:t>
                      </a:r>
                      <a:r>
                        <a:rPr lang="en-US" sz="1600" baseline="0" dirty="0">
                          <a:solidFill>
                            <a:srgbClr val="002060"/>
                          </a:solidFill>
                        </a:rPr>
                        <a:t> – Clean up security user profiles in PRD for employees (previously worked at prior ctcLink colleges).  Audit query role security assignment for their users.  Mitigations are in progress. </a:t>
                      </a:r>
                    </a:p>
                    <a:p>
                      <a:endParaRPr lang="en-US" sz="1600" baseline="0" dirty="0">
                        <a:solidFill>
                          <a:srgbClr val="002060"/>
                        </a:solidFill>
                      </a:endParaRPr>
                    </a:p>
                    <a:p>
                      <a:r>
                        <a:rPr lang="en-US" sz="1600" baseline="0" dirty="0">
                          <a:solidFill>
                            <a:srgbClr val="002060"/>
                          </a:solidFill>
                        </a:rPr>
                        <a:t>SVC  – No concerns for SVC.  </a:t>
                      </a:r>
                      <a:endParaRPr lang="en-US" sz="1600" dirty="0">
                        <a:solidFill>
                          <a:srgbClr val="002060"/>
                        </a:solidFill>
                      </a:endParaRPr>
                    </a:p>
                  </a:txBody>
                  <a:tcPr/>
                </a:tc>
                <a:tc>
                  <a:txBody>
                    <a:bodyPr/>
                    <a:lstStyle/>
                    <a:p>
                      <a:r>
                        <a:rPr lang="en-US" sz="1600" i="0" dirty="0">
                          <a:solidFill>
                            <a:srgbClr val="002060"/>
                          </a:solidFill>
                        </a:rPr>
                        <a:t>10/1/2021</a:t>
                      </a:r>
                    </a:p>
                  </a:txBody>
                  <a:tcPr/>
                </a:tc>
                <a:extLst>
                  <a:ext uri="{0D108BD9-81ED-4DB2-BD59-A6C34878D82A}">
                    <a16:rowId xmlns:a16="http://schemas.microsoft.com/office/drawing/2014/main" val="3476127160"/>
                  </a:ext>
                </a:extLst>
              </a:tr>
              <a:tr h="725743">
                <a:tc>
                  <a:txBody>
                    <a:bodyPr/>
                    <a:lstStyle/>
                    <a:p>
                      <a:r>
                        <a:rPr lang="en-US" sz="1600" dirty="0">
                          <a:solidFill>
                            <a:schemeClr val="bg1"/>
                          </a:solidFill>
                          <a:latin typeface="+mj-lt"/>
                        </a:rPr>
                        <a:t>Finance</a:t>
                      </a:r>
                      <a:r>
                        <a:rPr lang="en-US" sz="1600" baseline="0" dirty="0">
                          <a:solidFill>
                            <a:schemeClr val="bg1"/>
                          </a:solidFill>
                          <a:latin typeface="+mj-lt"/>
                        </a:rPr>
                        <a:t> </a:t>
                      </a:r>
                      <a:endParaRPr lang="en-US" sz="1600" dirty="0">
                        <a:solidFill>
                          <a:schemeClr val="bg1"/>
                        </a:solidFill>
                        <a:latin typeface="+mj-lt"/>
                      </a:endParaRPr>
                    </a:p>
                  </a:txBody>
                  <a:tcPr>
                    <a:solidFill>
                      <a:schemeClr val="accent6"/>
                    </a:solidFill>
                  </a:tcPr>
                </a:tc>
                <a:tc>
                  <a:txBody>
                    <a:bodyPr/>
                    <a:lstStyle/>
                    <a:p>
                      <a:r>
                        <a:rPr lang="en-US" sz="1600" dirty="0">
                          <a:solidFill>
                            <a:srgbClr val="002060"/>
                          </a:solidFill>
                        </a:rPr>
                        <a:t>No concerns.  </a:t>
                      </a:r>
                    </a:p>
                  </a:txBody>
                  <a:tcPr/>
                </a:tc>
                <a:tc>
                  <a:txBody>
                    <a:bodyPr/>
                    <a:lstStyle/>
                    <a:p>
                      <a:endParaRPr lang="en-US" sz="1600" i="0" dirty="0">
                        <a:solidFill>
                          <a:srgbClr val="002060"/>
                        </a:solidFill>
                      </a:endParaRPr>
                    </a:p>
                  </a:txBody>
                  <a:tcPr/>
                </a:tc>
                <a:extLst>
                  <a:ext uri="{0D108BD9-81ED-4DB2-BD59-A6C34878D82A}">
                    <a16:rowId xmlns:a16="http://schemas.microsoft.com/office/drawing/2014/main" val="2362619757"/>
                  </a:ext>
                </a:extLst>
              </a:tr>
              <a:tr h="800193">
                <a:tc>
                  <a:txBody>
                    <a:bodyPr/>
                    <a:lstStyle/>
                    <a:p>
                      <a:r>
                        <a:rPr lang="en-US" sz="1600" dirty="0">
                          <a:solidFill>
                            <a:schemeClr val="bg1"/>
                          </a:solidFill>
                          <a:latin typeface="+mj-lt"/>
                        </a:rPr>
                        <a:t>Student</a:t>
                      </a:r>
                      <a:r>
                        <a:rPr lang="en-US" sz="1600" baseline="0" dirty="0">
                          <a:solidFill>
                            <a:schemeClr val="bg1"/>
                          </a:solidFill>
                          <a:latin typeface="+mj-lt"/>
                        </a:rPr>
                        <a:t> Financials</a:t>
                      </a:r>
                      <a:endParaRPr lang="en-US" sz="1600" dirty="0">
                        <a:solidFill>
                          <a:schemeClr val="bg1"/>
                        </a:solidFill>
                        <a:latin typeface="+mj-lt"/>
                      </a:endParaRPr>
                    </a:p>
                  </a:txBody>
                  <a:tcPr>
                    <a:solidFill>
                      <a:schemeClr val="accent6"/>
                    </a:solidFill>
                  </a:tcPr>
                </a:tc>
                <a:tc>
                  <a:txBody>
                    <a:bodyPr/>
                    <a:lstStyle/>
                    <a:p>
                      <a:r>
                        <a:rPr lang="en-US" sz="1600" baseline="0" dirty="0">
                          <a:solidFill>
                            <a:srgbClr val="002060"/>
                          </a:solidFill>
                        </a:rPr>
                        <a:t>No concerns.</a:t>
                      </a:r>
                      <a:endParaRPr lang="en-US" sz="1600" dirty="0">
                        <a:solidFill>
                          <a:srgbClr val="002060"/>
                        </a:solidFill>
                      </a:endParaRPr>
                    </a:p>
                  </a:txBody>
                  <a:tcPr/>
                </a:tc>
                <a:tc>
                  <a:txBody>
                    <a:bodyPr/>
                    <a:lstStyle/>
                    <a:p>
                      <a:endParaRPr lang="en-US" sz="1600" i="0" dirty="0">
                        <a:solidFill>
                          <a:srgbClr val="002060"/>
                        </a:solidFill>
                      </a:endParaRPr>
                    </a:p>
                  </a:txBody>
                  <a:tcPr/>
                </a:tc>
                <a:extLst>
                  <a:ext uri="{0D108BD9-81ED-4DB2-BD59-A6C34878D82A}">
                    <a16:rowId xmlns:a16="http://schemas.microsoft.com/office/drawing/2014/main" val="1407834569"/>
                  </a:ext>
                </a:extLst>
              </a:tr>
            </a:tbl>
          </a:graphicData>
        </a:graphic>
      </p:graphicFrame>
      <p:graphicFrame>
        <p:nvGraphicFramePr>
          <p:cNvPr id="12" name="Table 11">
            <a:extLst>
              <a:ext uri="{FF2B5EF4-FFF2-40B4-BE49-F238E27FC236}">
                <a16:creationId xmlns:a16="http://schemas.microsoft.com/office/drawing/2014/main" id="{4B441525-B8B9-4B86-89A0-BCD1D1189C98}"/>
              </a:ext>
            </a:extLst>
          </p:cNvPr>
          <p:cNvGraphicFramePr>
            <a:graphicFrameLocks noGrp="1"/>
          </p:cNvGraphicFramePr>
          <p:nvPr>
            <p:extLst>
              <p:ext uri="{D42A27DB-BD31-4B8C-83A1-F6EECF244321}">
                <p14:modId xmlns:p14="http://schemas.microsoft.com/office/powerpoint/2010/main" val="752427253"/>
              </p:ext>
            </p:extLst>
          </p:nvPr>
        </p:nvGraphicFramePr>
        <p:xfrm>
          <a:off x="6666218" y="357786"/>
          <a:ext cx="1861556" cy="334621"/>
        </p:xfrm>
        <a:graphic>
          <a:graphicData uri="http://schemas.openxmlformats.org/drawingml/2006/table">
            <a:tbl>
              <a:tblPr firstRow="1" bandRow="1">
                <a:tableStyleId>{2D5ABB26-0587-4C30-8999-92F81FD0307C}</a:tableStyleId>
              </a:tblPr>
              <a:tblGrid>
                <a:gridCol w="903277">
                  <a:extLst>
                    <a:ext uri="{9D8B030D-6E8A-4147-A177-3AD203B41FA5}">
                      <a16:colId xmlns:a16="http://schemas.microsoft.com/office/drawing/2014/main" val="1795230406"/>
                    </a:ext>
                  </a:extLst>
                </a:gridCol>
                <a:gridCol w="309068">
                  <a:extLst>
                    <a:ext uri="{9D8B030D-6E8A-4147-A177-3AD203B41FA5}">
                      <a16:colId xmlns:a16="http://schemas.microsoft.com/office/drawing/2014/main" val="2530923902"/>
                    </a:ext>
                  </a:extLst>
                </a:gridCol>
                <a:gridCol w="331359">
                  <a:extLst>
                    <a:ext uri="{9D8B030D-6E8A-4147-A177-3AD203B41FA5}">
                      <a16:colId xmlns:a16="http://schemas.microsoft.com/office/drawing/2014/main" val="741530997"/>
                    </a:ext>
                  </a:extLst>
                </a:gridCol>
                <a:gridCol w="317852">
                  <a:extLst>
                    <a:ext uri="{9D8B030D-6E8A-4147-A177-3AD203B41FA5}">
                      <a16:colId xmlns:a16="http://schemas.microsoft.com/office/drawing/2014/main" val="3682639110"/>
                    </a:ext>
                  </a:extLst>
                </a:gridCol>
              </a:tblGrid>
              <a:tr h="334621">
                <a:tc>
                  <a:txBody>
                    <a:bodyPr/>
                    <a:lstStyle/>
                    <a:p>
                      <a:pPr algn="r"/>
                      <a:r>
                        <a:rPr lang="en-US" sz="1400" dirty="0">
                          <a:latin typeface="+mj-lt"/>
                        </a:rPr>
                        <a:t>STATUS</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FFFF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dirty="0">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
        <p:nvSpPr>
          <p:cNvPr id="4" name="Slide Number Placeholder 3"/>
          <p:cNvSpPr>
            <a:spLocks noGrp="1"/>
          </p:cNvSpPr>
          <p:nvPr>
            <p:ph type="sldNum" sz="quarter" idx="12"/>
          </p:nvPr>
        </p:nvSpPr>
        <p:spPr>
          <a:xfrm>
            <a:off x="8396621" y="6415311"/>
            <a:ext cx="467590" cy="237549"/>
          </a:xfrm>
        </p:spPr>
        <p:txBody>
          <a:bodyPr/>
          <a:lstStyle/>
          <a:p>
            <a:pPr>
              <a:defRPr/>
            </a:pPr>
            <a:fld id="{A0548EF2-EA9B-4634-B53D-DC4EC5D1B8C0}" type="slidenum">
              <a:rPr lang="en-US" altLang="en-US" smtClean="0"/>
              <a:pPr>
                <a:defRPr/>
              </a:pPr>
              <a:t>14</a:t>
            </a:fld>
            <a:endParaRPr lang="en-US" altLang="en-US" dirty="0"/>
          </a:p>
        </p:txBody>
      </p:sp>
    </p:spTree>
    <p:extLst>
      <p:ext uri="{BB962C8B-B14F-4D97-AF65-F5344CB8AC3E}">
        <p14:creationId xmlns:p14="http://schemas.microsoft.com/office/powerpoint/2010/main" val="1453889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FDFBDAE-987F-4683-B519-A6AD4505EEE5}"/>
              </a:ext>
            </a:extLst>
          </p:cNvPr>
          <p:cNvSpPr>
            <a:spLocks noGrp="1"/>
          </p:cNvSpPr>
          <p:nvPr>
            <p:ph type="title"/>
          </p:nvPr>
        </p:nvSpPr>
        <p:spPr>
          <a:xfrm>
            <a:off x="279664" y="304799"/>
            <a:ext cx="6742722" cy="370090"/>
          </a:xfrm>
        </p:spPr>
        <p:txBody>
          <a:bodyPr/>
          <a:lstStyle/>
          <a:p>
            <a:r>
              <a:rPr lang="en-US" sz="2000" dirty="0"/>
              <a:t>Dg5-a ctcLink Team Project Readiness Concerns</a:t>
            </a:r>
          </a:p>
        </p:txBody>
      </p:sp>
      <p:graphicFrame>
        <p:nvGraphicFramePr>
          <p:cNvPr id="6" name="Table 5"/>
          <p:cNvGraphicFramePr>
            <a:graphicFrameLocks noGrp="1"/>
          </p:cNvGraphicFramePr>
          <p:nvPr>
            <p:extLst>
              <p:ext uri="{D42A27DB-BD31-4B8C-83A1-F6EECF244321}">
                <p14:modId xmlns:p14="http://schemas.microsoft.com/office/powerpoint/2010/main" val="954805763"/>
              </p:ext>
            </p:extLst>
          </p:nvPr>
        </p:nvGraphicFramePr>
        <p:xfrm>
          <a:off x="368996" y="772967"/>
          <a:ext cx="8138160" cy="5976558"/>
        </p:xfrm>
        <a:graphic>
          <a:graphicData uri="http://schemas.openxmlformats.org/drawingml/2006/table">
            <a:tbl>
              <a:tblPr firstRow="1" bandRow="1">
                <a:tableStyleId>{93296810-A885-4BE3-A3E7-6D5BEEA58F35}</a:tableStyleId>
              </a:tblPr>
              <a:tblGrid>
                <a:gridCol w="1353702">
                  <a:extLst>
                    <a:ext uri="{9D8B030D-6E8A-4147-A177-3AD203B41FA5}">
                      <a16:colId xmlns:a16="http://schemas.microsoft.com/office/drawing/2014/main" val="3209219517"/>
                    </a:ext>
                  </a:extLst>
                </a:gridCol>
                <a:gridCol w="3453906">
                  <a:extLst>
                    <a:ext uri="{9D8B030D-6E8A-4147-A177-3AD203B41FA5}">
                      <a16:colId xmlns:a16="http://schemas.microsoft.com/office/drawing/2014/main" val="2776178309"/>
                    </a:ext>
                  </a:extLst>
                </a:gridCol>
                <a:gridCol w="3330552">
                  <a:extLst>
                    <a:ext uri="{9D8B030D-6E8A-4147-A177-3AD203B41FA5}">
                      <a16:colId xmlns:a16="http://schemas.microsoft.com/office/drawing/2014/main" val="1338293135"/>
                    </a:ext>
                  </a:extLst>
                </a:gridCol>
              </a:tblGrid>
              <a:tr h="407038">
                <a:tc>
                  <a:txBody>
                    <a:bodyPr/>
                    <a:lstStyle/>
                    <a:p>
                      <a:r>
                        <a:rPr lang="en-US" sz="1600" b="0" dirty="0">
                          <a:latin typeface="+mj-lt"/>
                        </a:rPr>
                        <a:t>Activities</a:t>
                      </a:r>
                      <a:r>
                        <a:rPr lang="en-US" sz="1600" b="0" baseline="0" dirty="0">
                          <a:latin typeface="+mj-lt"/>
                        </a:rPr>
                        <a:t> </a:t>
                      </a:r>
                      <a:endParaRPr lang="en-US" sz="1600" b="0" dirty="0">
                        <a:latin typeface="+mj-lt"/>
                      </a:endParaRPr>
                    </a:p>
                  </a:txBody>
                  <a:tcPr/>
                </a:tc>
                <a:tc>
                  <a:txBody>
                    <a:bodyPr/>
                    <a:lstStyle/>
                    <a:p>
                      <a:r>
                        <a:rPr lang="en-US" sz="1600" b="0" dirty="0">
                          <a:latin typeface="+mj-lt"/>
                        </a:rPr>
                        <a:t>Risks /Concerns</a:t>
                      </a:r>
                    </a:p>
                  </a:txBody>
                  <a:tcPr/>
                </a:tc>
                <a:tc>
                  <a:txBody>
                    <a:bodyPr/>
                    <a:lstStyle/>
                    <a:p>
                      <a:r>
                        <a:rPr lang="en-US" sz="1600" b="0" dirty="0">
                          <a:latin typeface="+mj-lt"/>
                        </a:rPr>
                        <a:t>Target Completion Date/Mitigation</a:t>
                      </a:r>
                      <a:r>
                        <a:rPr lang="en-US" sz="1600" b="0" baseline="0" dirty="0">
                          <a:latin typeface="+mj-lt"/>
                        </a:rPr>
                        <a:t> </a:t>
                      </a:r>
                      <a:r>
                        <a:rPr lang="en-US" sz="1600" b="0" dirty="0">
                          <a:latin typeface="+mj-lt"/>
                        </a:rPr>
                        <a:t> </a:t>
                      </a:r>
                    </a:p>
                  </a:txBody>
                  <a:tcPr/>
                </a:tc>
                <a:extLst>
                  <a:ext uri="{0D108BD9-81ED-4DB2-BD59-A6C34878D82A}">
                    <a16:rowId xmlns:a16="http://schemas.microsoft.com/office/drawing/2014/main" val="3489625655"/>
                  </a:ext>
                </a:extLst>
              </a:tr>
              <a:tr h="337607">
                <a:tc>
                  <a:txBody>
                    <a:bodyPr/>
                    <a:lstStyle/>
                    <a:p>
                      <a:r>
                        <a:rPr lang="en-US" sz="1600" dirty="0">
                          <a:solidFill>
                            <a:schemeClr val="bg1"/>
                          </a:solidFill>
                          <a:latin typeface="+mj-lt"/>
                        </a:rPr>
                        <a:t>Financial</a:t>
                      </a:r>
                      <a:r>
                        <a:rPr lang="en-US" sz="1600" baseline="0" dirty="0">
                          <a:solidFill>
                            <a:schemeClr val="bg1"/>
                          </a:solidFill>
                          <a:latin typeface="+mj-lt"/>
                        </a:rPr>
                        <a:t> Aid</a:t>
                      </a:r>
                      <a:endParaRPr lang="en-US" sz="1600" dirty="0">
                        <a:solidFill>
                          <a:schemeClr val="bg1"/>
                        </a:solidFill>
                        <a:latin typeface="+mj-lt"/>
                      </a:endParaRP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No concerns</a:t>
                      </a:r>
                      <a:r>
                        <a:rPr lang="en-US" sz="1600" baseline="0" dirty="0">
                          <a:solidFill>
                            <a:srgbClr val="002060"/>
                          </a:solidFill>
                        </a:rPr>
                        <a:t>.</a:t>
                      </a:r>
                      <a:endParaRPr lang="en-US" sz="1600" dirty="0">
                        <a:solidFill>
                          <a:srgbClr val="002060"/>
                        </a:solidFill>
                      </a:endParaRPr>
                    </a:p>
                  </a:txBody>
                  <a:tcPr/>
                </a:tc>
                <a:tc>
                  <a:txBody>
                    <a:bodyPr/>
                    <a:lstStyle/>
                    <a:p>
                      <a:endParaRPr lang="en-US" sz="1600" i="0" dirty="0">
                        <a:solidFill>
                          <a:srgbClr val="002060"/>
                        </a:solidFill>
                      </a:endParaRPr>
                    </a:p>
                  </a:txBody>
                  <a:tcPr/>
                </a:tc>
                <a:extLst>
                  <a:ext uri="{0D108BD9-81ED-4DB2-BD59-A6C34878D82A}">
                    <a16:rowId xmlns:a16="http://schemas.microsoft.com/office/drawing/2014/main" val="1193433380"/>
                  </a:ext>
                </a:extLst>
              </a:tr>
              <a:tr h="1557621">
                <a:tc>
                  <a:txBody>
                    <a:bodyPr/>
                    <a:lstStyle/>
                    <a:p>
                      <a:r>
                        <a:rPr lang="en-US" sz="1600" dirty="0">
                          <a:solidFill>
                            <a:schemeClr val="bg1"/>
                          </a:solidFill>
                          <a:latin typeface="+mj-lt"/>
                        </a:rPr>
                        <a:t>Campus</a:t>
                      </a:r>
                      <a:r>
                        <a:rPr lang="en-US" sz="1600" baseline="0" dirty="0">
                          <a:solidFill>
                            <a:schemeClr val="bg1"/>
                          </a:solidFill>
                          <a:latin typeface="+mj-lt"/>
                        </a:rPr>
                        <a:t> Solutions</a:t>
                      </a:r>
                      <a:r>
                        <a:rPr lang="en-US" sz="1600" dirty="0">
                          <a:solidFill>
                            <a:schemeClr val="bg1"/>
                          </a:solidFill>
                          <a:latin typeface="+mj-lt"/>
                        </a:rPr>
                        <a:t> Core </a:t>
                      </a:r>
                    </a:p>
                  </a:txBody>
                  <a:tcPr>
                    <a:solidFill>
                      <a:schemeClr val="accent6"/>
                    </a:solidFill>
                  </a:tcPr>
                </a:tc>
                <a:tc>
                  <a:txBody>
                    <a:bodyPr/>
                    <a:lstStyle/>
                    <a:p>
                      <a:r>
                        <a:rPr lang="en-US" sz="1600" baseline="0" dirty="0"/>
                        <a:t>No major concerns to report. </a:t>
                      </a:r>
                    </a:p>
                    <a:p>
                      <a:endParaRPr lang="en-US" sz="1600" baseline="0" dirty="0"/>
                    </a:p>
                    <a:p>
                      <a:r>
                        <a:rPr lang="en-US" sz="1600" baseline="0" dirty="0"/>
                        <a:t>Great PRD builds for both colleges and minimal PRD cleanup needed to successfully convert go-live enrollments.    </a:t>
                      </a:r>
                    </a:p>
                  </a:txBody>
                  <a:tcPr/>
                </a:tc>
                <a:tc>
                  <a:txBody>
                    <a:bodyPr/>
                    <a:lstStyle/>
                    <a:p>
                      <a:endParaRPr lang="en-US" sz="1600" baseline="0" dirty="0"/>
                    </a:p>
                  </a:txBody>
                  <a:tcPr/>
                </a:tc>
                <a:extLst>
                  <a:ext uri="{0D108BD9-81ED-4DB2-BD59-A6C34878D82A}">
                    <a16:rowId xmlns:a16="http://schemas.microsoft.com/office/drawing/2014/main" val="1509596353"/>
                  </a:ext>
                </a:extLst>
              </a:tr>
              <a:tr h="2350579">
                <a:tc>
                  <a:txBody>
                    <a:bodyPr/>
                    <a:lstStyle/>
                    <a:p>
                      <a:r>
                        <a:rPr lang="en-US" sz="1600" dirty="0">
                          <a:solidFill>
                            <a:schemeClr val="bg1"/>
                          </a:solidFill>
                          <a:latin typeface="+mj-lt"/>
                        </a:rPr>
                        <a:t>Human</a:t>
                      </a:r>
                      <a:r>
                        <a:rPr lang="en-US" sz="1600" baseline="0" dirty="0">
                          <a:solidFill>
                            <a:schemeClr val="bg1"/>
                          </a:solidFill>
                          <a:latin typeface="+mj-lt"/>
                        </a:rPr>
                        <a:t> Capital Management</a:t>
                      </a:r>
                      <a:endParaRPr lang="en-US" sz="1600" dirty="0">
                        <a:solidFill>
                          <a:schemeClr val="bg1"/>
                        </a:solidFill>
                        <a:latin typeface="+mj-lt"/>
                      </a:endParaRPr>
                    </a:p>
                  </a:txBody>
                  <a:tcPr>
                    <a:solidFill>
                      <a:schemeClr val="accent6"/>
                    </a:solidFill>
                  </a:tcPr>
                </a:tc>
                <a:tc>
                  <a:txBody>
                    <a:bodyPr/>
                    <a:lstStyle/>
                    <a:p>
                      <a:r>
                        <a:rPr lang="en-US" sz="1600" dirty="0"/>
                        <a:t>GRC – No concern.</a:t>
                      </a:r>
                      <a:r>
                        <a:rPr lang="en-US" sz="1600" baseline="0" dirty="0"/>
                        <a:t> </a:t>
                      </a:r>
                      <a:endParaRPr lang="en-US" sz="1600" dirty="0"/>
                    </a:p>
                    <a:p>
                      <a:endParaRPr lang="en-US" sz="1600" dirty="0"/>
                    </a:p>
                    <a:p>
                      <a:r>
                        <a:rPr lang="en-US" sz="1600" dirty="0"/>
                        <a:t>SVC – Not using Talent Acquisition Management (TAM) at go-live will lead to manual data entry in ctcLink system may cause issues. Also, they need to work with Customer Support to help them making the required changes when they decide to start using TAM.</a:t>
                      </a:r>
                    </a:p>
                  </a:txBody>
                  <a:tcPr/>
                </a:tc>
                <a:tc>
                  <a:txBody>
                    <a:bodyPr/>
                    <a:lstStyle/>
                    <a:p>
                      <a:endParaRPr lang="en-US" sz="1600" i="0" dirty="0">
                        <a:solidFill>
                          <a:srgbClr val="002060"/>
                        </a:solidFill>
                      </a:endParaRPr>
                    </a:p>
                    <a:p>
                      <a:endParaRPr lang="en-US" sz="1600" i="0" dirty="0">
                        <a:solidFill>
                          <a:srgbClr val="002060"/>
                        </a:solidFill>
                      </a:endParaRPr>
                    </a:p>
                    <a:p>
                      <a:r>
                        <a:rPr lang="en-US" sz="1600" i="0" dirty="0">
                          <a:solidFill>
                            <a:srgbClr val="002060"/>
                          </a:solidFill>
                        </a:rPr>
                        <a:t>Post Go-Live </a:t>
                      </a:r>
                    </a:p>
                  </a:txBody>
                  <a:tcPr/>
                </a:tc>
                <a:extLst>
                  <a:ext uri="{0D108BD9-81ED-4DB2-BD59-A6C34878D82A}">
                    <a16:rowId xmlns:a16="http://schemas.microsoft.com/office/drawing/2014/main" val="797454155"/>
                  </a:ext>
                </a:extLst>
              </a:tr>
              <a:tr h="580290">
                <a:tc>
                  <a:txBody>
                    <a:bodyPr/>
                    <a:lstStyle/>
                    <a:p>
                      <a:r>
                        <a:rPr lang="en-US" sz="1600" dirty="0">
                          <a:solidFill>
                            <a:schemeClr val="bg1"/>
                          </a:solidFill>
                          <a:latin typeface="+mj-lt"/>
                        </a:rPr>
                        <a:t>PMO</a:t>
                      </a:r>
                    </a:p>
                    <a:p>
                      <a:endParaRPr lang="en-US" sz="1600" dirty="0">
                        <a:solidFill>
                          <a:schemeClr val="bg1"/>
                        </a:solidFill>
                        <a:latin typeface="+mj-lt"/>
                      </a:endParaRP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rgbClr val="002060"/>
                          </a:solidFill>
                        </a:rPr>
                        <a:t>No concerns.  </a:t>
                      </a:r>
                      <a:endParaRPr lang="en-US" sz="1600" dirty="0">
                        <a:solidFill>
                          <a:srgbClr val="002060"/>
                        </a:solidFill>
                      </a:endParaRPr>
                    </a:p>
                  </a:txBody>
                  <a:tcPr/>
                </a:tc>
                <a:tc>
                  <a:txBody>
                    <a:bodyPr/>
                    <a:lstStyle/>
                    <a:p>
                      <a:endParaRPr lang="en-US" sz="1600" i="0" dirty="0">
                        <a:solidFill>
                          <a:srgbClr val="002060"/>
                        </a:solidFill>
                      </a:endParaRPr>
                    </a:p>
                  </a:txBody>
                  <a:tcPr/>
                </a:tc>
                <a:extLst>
                  <a:ext uri="{0D108BD9-81ED-4DB2-BD59-A6C34878D82A}">
                    <a16:rowId xmlns:a16="http://schemas.microsoft.com/office/drawing/2014/main" val="1796583460"/>
                  </a:ext>
                </a:extLst>
              </a:tr>
              <a:tr h="564162">
                <a:tc>
                  <a:txBody>
                    <a:bodyPr/>
                    <a:lstStyle/>
                    <a:p>
                      <a:r>
                        <a:rPr lang="en-US" sz="1600" dirty="0">
                          <a:solidFill>
                            <a:schemeClr val="bg1"/>
                          </a:solidFill>
                          <a:latin typeface="+mj-lt"/>
                        </a:rPr>
                        <a:t>Legacy</a:t>
                      </a:r>
                    </a:p>
                  </a:txBody>
                  <a:tcP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rgbClr val="002060"/>
                          </a:solidFill>
                        </a:rPr>
                        <a:t>No concerns.  </a:t>
                      </a:r>
                      <a:endParaRPr lang="en-US" sz="1600" dirty="0">
                        <a:solidFill>
                          <a:srgbClr val="002060"/>
                        </a:solidFill>
                      </a:endParaRPr>
                    </a:p>
                  </a:txBody>
                  <a:tcPr/>
                </a:tc>
                <a:tc>
                  <a:txBody>
                    <a:bodyPr/>
                    <a:lstStyle/>
                    <a:p>
                      <a:endParaRPr lang="en-US" sz="1600" i="0" dirty="0">
                        <a:solidFill>
                          <a:srgbClr val="002060"/>
                        </a:solidFill>
                      </a:endParaRPr>
                    </a:p>
                  </a:txBody>
                  <a:tcPr/>
                </a:tc>
                <a:extLst>
                  <a:ext uri="{0D108BD9-81ED-4DB2-BD59-A6C34878D82A}">
                    <a16:rowId xmlns:a16="http://schemas.microsoft.com/office/drawing/2014/main" val="1841597345"/>
                  </a:ext>
                </a:extLst>
              </a:tr>
            </a:tbl>
          </a:graphicData>
        </a:graphic>
      </p:graphicFrame>
      <p:sp>
        <p:nvSpPr>
          <p:cNvPr id="4" name="Slide Number Placeholder 3"/>
          <p:cNvSpPr>
            <a:spLocks noGrp="1"/>
          </p:cNvSpPr>
          <p:nvPr>
            <p:ph type="sldNum" sz="quarter" idx="12"/>
          </p:nvPr>
        </p:nvSpPr>
        <p:spPr>
          <a:xfrm>
            <a:off x="8396621" y="6415311"/>
            <a:ext cx="467590" cy="237549"/>
          </a:xfrm>
        </p:spPr>
        <p:txBody>
          <a:bodyPr/>
          <a:lstStyle/>
          <a:p>
            <a:pPr>
              <a:defRPr/>
            </a:pPr>
            <a:fld id="{A0548EF2-EA9B-4634-B53D-DC4EC5D1B8C0}" type="slidenum">
              <a:rPr lang="en-US" altLang="en-US" smtClean="0"/>
              <a:pPr>
                <a:defRPr/>
              </a:pPr>
              <a:t>15</a:t>
            </a:fld>
            <a:endParaRPr lang="en-US" altLang="en-US" dirty="0"/>
          </a:p>
        </p:txBody>
      </p:sp>
      <p:graphicFrame>
        <p:nvGraphicFramePr>
          <p:cNvPr id="7" name="Table 6">
            <a:extLst>
              <a:ext uri="{FF2B5EF4-FFF2-40B4-BE49-F238E27FC236}">
                <a16:creationId xmlns:a16="http://schemas.microsoft.com/office/drawing/2014/main" id="{7630FEAD-AFA2-41FA-A775-13A40D09873E}"/>
              </a:ext>
            </a:extLst>
          </p:cNvPr>
          <p:cNvGraphicFramePr>
            <a:graphicFrameLocks noGrp="1"/>
          </p:cNvGraphicFramePr>
          <p:nvPr>
            <p:extLst>
              <p:ext uri="{D42A27DB-BD31-4B8C-83A1-F6EECF244321}">
                <p14:modId xmlns:p14="http://schemas.microsoft.com/office/powerpoint/2010/main" val="1696040371"/>
              </p:ext>
            </p:extLst>
          </p:nvPr>
        </p:nvGraphicFramePr>
        <p:xfrm>
          <a:off x="6618305" y="304799"/>
          <a:ext cx="1861556" cy="334621"/>
        </p:xfrm>
        <a:graphic>
          <a:graphicData uri="http://schemas.openxmlformats.org/drawingml/2006/table">
            <a:tbl>
              <a:tblPr firstRow="1" bandRow="1">
                <a:tableStyleId>{2D5ABB26-0587-4C30-8999-92F81FD0307C}</a:tableStyleId>
              </a:tblPr>
              <a:tblGrid>
                <a:gridCol w="903277">
                  <a:extLst>
                    <a:ext uri="{9D8B030D-6E8A-4147-A177-3AD203B41FA5}">
                      <a16:colId xmlns:a16="http://schemas.microsoft.com/office/drawing/2014/main" val="1795230406"/>
                    </a:ext>
                  </a:extLst>
                </a:gridCol>
                <a:gridCol w="309068">
                  <a:extLst>
                    <a:ext uri="{9D8B030D-6E8A-4147-A177-3AD203B41FA5}">
                      <a16:colId xmlns:a16="http://schemas.microsoft.com/office/drawing/2014/main" val="2530923902"/>
                    </a:ext>
                  </a:extLst>
                </a:gridCol>
                <a:gridCol w="331359">
                  <a:extLst>
                    <a:ext uri="{9D8B030D-6E8A-4147-A177-3AD203B41FA5}">
                      <a16:colId xmlns:a16="http://schemas.microsoft.com/office/drawing/2014/main" val="741530997"/>
                    </a:ext>
                  </a:extLst>
                </a:gridCol>
                <a:gridCol w="317852">
                  <a:extLst>
                    <a:ext uri="{9D8B030D-6E8A-4147-A177-3AD203B41FA5}">
                      <a16:colId xmlns:a16="http://schemas.microsoft.com/office/drawing/2014/main" val="3682639110"/>
                    </a:ext>
                  </a:extLst>
                </a:gridCol>
              </a:tblGrid>
              <a:tr h="334621">
                <a:tc>
                  <a:txBody>
                    <a:bodyPr/>
                    <a:lstStyle/>
                    <a:p>
                      <a:pPr algn="r"/>
                      <a:r>
                        <a:rPr lang="en-US" sz="1400" dirty="0">
                          <a:latin typeface="+mj-lt"/>
                        </a:rPr>
                        <a:t>STATUS</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FFFF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400" dirty="0">
                          <a:sym typeface="Wingdings" panose="05000000000000000000" pitchFamily="2" charset="2"/>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247772167"/>
                  </a:ext>
                </a:extLst>
              </a:tr>
            </a:tbl>
          </a:graphicData>
        </a:graphic>
      </p:graphicFrame>
    </p:spTree>
    <p:extLst>
      <p:ext uri="{BB962C8B-B14F-4D97-AF65-F5344CB8AC3E}">
        <p14:creationId xmlns:p14="http://schemas.microsoft.com/office/powerpoint/2010/main" val="170624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9999" y="346836"/>
            <a:ext cx="7996876" cy="915035"/>
          </a:xfrm>
        </p:spPr>
        <p:txBody>
          <a:bodyPr lIns="91440" tIns="45720" rIns="91440" bIns="45720" anchor="t"/>
          <a:lstStyle/>
          <a:p>
            <a:pPr algn="ctr"/>
            <a:r>
              <a:rPr lang="en-US" sz="2800" dirty="0"/>
              <a:t>SBCTC Agency: Support Organization Team DG5-A Go-Live Readiness Criteria</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73396444"/>
              </p:ext>
            </p:extLst>
          </p:nvPr>
        </p:nvGraphicFramePr>
        <p:xfrm>
          <a:off x="1337579" y="1624404"/>
          <a:ext cx="6558533" cy="4244766"/>
        </p:xfrm>
        <a:graphic>
          <a:graphicData uri="http://schemas.openxmlformats.org/drawingml/2006/table">
            <a:tbl>
              <a:tblPr firstRow="1">
                <a:tableStyleId>{93296810-A885-4BE3-A3E7-6D5BEEA58F35}</a:tableStyleId>
              </a:tblPr>
              <a:tblGrid>
                <a:gridCol w="6558533">
                  <a:extLst>
                    <a:ext uri="{9D8B030D-6E8A-4147-A177-3AD203B41FA5}">
                      <a16:colId xmlns:a16="http://schemas.microsoft.com/office/drawing/2014/main" val="1719524338"/>
                    </a:ext>
                  </a:extLst>
                </a:gridCol>
              </a:tblGrid>
              <a:tr h="540080">
                <a:tc>
                  <a:txBody>
                    <a:bodyPr/>
                    <a:lstStyle/>
                    <a:p>
                      <a:pPr marL="0" indent="0" rtl="0" fontAlgn="b"/>
                      <a:r>
                        <a:rPr lang="en-US" sz="2400" b="0" dirty="0">
                          <a:effectLst/>
                          <a:latin typeface="+mj-lt"/>
                        </a:rPr>
                        <a:t>DG5-A Readiness Assessment </a:t>
                      </a:r>
                    </a:p>
                  </a:txBody>
                  <a:tcPr marR="22860" marT="15240" marB="15240" anchor="ctr"/>
                </a:tc>
                <a:extLst>
                  <a:ext uri="{0D108BD9-81ED-4DB2-BD59-A6C34878D82A}">
                    <a16:rowId xmlns:a16="http://schemas.microsoft.com/office/drawing/2014/main" val="4054134709"/>
                  </a:ext>
                </a:extLst>
              </a:tr>
              <a:tr h="514061">
                <a:tc>
                  <a:txBody>
                    <a:bodyPr/>
                    <a:lstStyle/>
                    <a:p>
                      <a:pPr marL="0" indent="0" algn="l" rtl="0" fontAlgn="ctr"/>
                      <a:r>
                        <a:rPr lang="en-US" sz="2000" dirty="0">
                          <a:effectLst/>
                        </a:rPr>
                        <a:t>Resources</a:t>
                      </a:r>
                      <a:r>
                        <a:rPr lang="en-US" sz="2000" baseline="0" dirty="0">
                          <a:effectLst/>
                        </a:rPr>
                        <a:t> (functional)</a:t>
                      </a:r>
                      <a:r>
                        <a:rPr lang="en-US" sz="2000" dirty="0">
                          <a:effectLst/>
                        </a:rPr>
                        <a:t> to support DG5-A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573791922"/>
                  </a:ext>
                </a:extLst>
              </a:tr>
              <a:tr h="510109">
                <a:tc>
                  <a:txBody>
                    <a:bodyPr/>
                    <a:lstStyle/>
                    <a:p>
                      <a:pPr marL="0" indent="0" algn="l" rtl="0" fontAlgn="ctr"/>
                      <a:r>
                        <a:rPr lang="en-US" sz="2000" dirty="0">
                          <a:effectLst/>
                        </a:rPr>
                        <a:t>Resources (technical) to support </a:t>
                      </a:r>
                      <a:r>
                        <a:rPr lang="en-US" sz="2000" kern="1200" dirty="0">
                          <a:effectLst/>
                        </a:rPr>
                        <a:t>DG5-A</a:t>
                      </a:r>
                      <a:r>
                        <a:rPr lang="en-US" sz="2000" dirty="0">
                          <a:effectLst/>
                        </a:rPr>
                        <a:t>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4112853875"/>
                  </a:ext>
                </a:extLst>
              </a:tr>
              <a:tr h="510109">
                <a:tc>
                  <a:txBody>
                    <a:bodyPr/>
                    <a:lstStyle/>
                    <a:p>
                      <a:pPr marL="0" indent="0" algn="l" rtl="0" fontAlgn="ctr"/>
                      <a:r>
                        <a:rPr lang="en-US" sz="2000" dirty="0">
                          <a:effectLst/>
                        </a:rPr>
                        <a:t>Resources to support security</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322822287"/>
                  </a:ext>
                </a:extLst>
              </a:tr>
              <a:tr h="510109">
                <a:tc>
                  <a:txBody>
                    <a:bodyPr/>
                    <a:lstStyle/>
                    <a:p>
                      <a:pPr marL="0" indent="0" algn="l" rtl="0" fontAlgn="ctr"/>
                      <a:r>
                        <a:rPr lang="en-US" sz="2000" dirty="0">
                          <a:effectLst/>
                        </a:rPr>
                        <a:t>Access to documentation</a:t>
                      </a:r>
                      <a:r>
                        <a:rPr lang="en-US" sz="2000" baseline="0" dirty="0">
                          <a:effectLst/>
                        </a:rPr>
                        <a:t> to ctcLink Project Team (homework &amp; local/configuration</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277471429"/>
                  </a:ext>
                </a:extLst>
              </a:tr>
              <a:tr h="510109">
                <a:tc>
                  <a:txBody>
                    <a:bodyPr/>
                    <a:lstStyle/>
                    <a:p>
                      <a:pPr marL="0" indent="0" algn="l" rtl="0" fontAlgn="ctr"/>
                      <a:r>
                        <a:rPr lang="en-US" sz="2000" dirty="0">
                          <a:effectLst/>
                        </a:rPr>
                        <a:t>dataLink set up and ready for </a:t>
                      </a:r>
                      <a:r>
                        <a:rPr lang="en-US" sz="2000" kern="1200" dirty="0">
                          <a:effectLst/>
                        </a:rPr>
                        <a:t>DG5-A</a:t>
                      </a:r>
                      <a:r>
                        <a:rPr lang="en-US" sz="2000" dirty="0">
                          <a:effectLst/>
                        </a:rPr>
                        <a:t>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1146931779"/>
                  </a:ext>
                </a:extLst>
              </a:tr>
              <a:tr h="510109">
                <a:tc>
                  <a:txBody>
                    <a:bodyPr/>
                    <a:lstStyle/>
                    <a:p>
                      <a:pPr marL="0" indent="0" algn="l" rtl="0" fontAlgn="ctr"/>
                      <a:r>
                        <a:rPr lang="en-US" sz="2000" dirty="0">
                          <a:effectLst/>
                        </a:rPr>
                        <a:t>Mobile set up and ready for DG5-A colleges</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480800126"/>
                  </a:ext>
                </a:extLst>
              </a:tr>
              <a:tr h="510109">
                <a:tc>
                  <a:txBody>
                    <a:bodyPr/>
                    <a:lstStyle/>
                    <a:p>
                      <a:pPr marL="0" indent="0" algn="l" rtl="0" fontAlgn="ctr"/>
                      <a:r>
                        <a:rPr lang="en-US" sz="2000" dirty="0">
                          <a:effectLst/>
                        </a:rPr>
                        <a:t>Participation in transition (cutover, go-live post support)</a:t>
                      </a:r>
                      <a:endParaRPr lang="en-US" sz="2000" b="0" dirty="0">
                        <a:solidFill>
                          <a:srgbClr val="17304C"/>
                        </a:solidFill>
                        <a:effectLst/>
                        <a:latin typeface="+mj-lt"/>
                      </a:endParaRPr>
                    </a:p>
                  </a:txBody>
                  <a:tcPr marR="22860" marT="15240" marB="15240" anchor="ctr"/>
                </a:tc>
                <a:extLst>
                  <a:ext uri="{0D108BD9-81ED-4DB2-BD59-A6C34878D82A}">
                    <a16:rowId xmlns:a16="http://schemas.microsoft.com/office/drawing/2014/main" val="3574805109"/>
                  </a:ext>
                </a:extLst>
              </a:tr>
            </a:tbl>
          </a:graphicData>
        </a:graphic>
      </p:graphicFrame>
      <p:sp>
        <p:nvSpPr>
          <p:cNvPr id="4" name="Slide Number Placeholder 3">
            <a:extLst>
              <a:ext uri="{FF2B5EF4-FFF2-40B4-BE49-F238E27FC236}">
                <a16:creationId xmlns:a16="http://schemas.microsoft.com/office/drawing/2014/main" id="{8A0993A2-091A-48D9-8288-75FE136DB68B}"/>
              </a:ext>
            </a:extLst>
          </p:cNvPr>
          <p:cNvSpPr>
            <a:spLocks noGrp="1"/>
          </p:cNvSpPr>
          <p:nvPr>
            <p:ph type="sldNum" sz="quarter" idx="12"/>
          </p:nvPr>
        </p:nvSpPr>
        <p:spPr/>
        <p:txBody>
          <a:bodyPr/>
          <a:lstStyle/>
          <a:p>
            <a:pPr>
              <a:defRPr/>
            </a:pPr>
            <a:fld id="{A0548EF2-EA9B-4634-B53D-DC4EC5D1B8C0}" type="slidenum">
              <a:rPr lang="en-US" altLang="en-US" smtClean="0"/>
              <a:pPr>
                <a:defRPr/>
              </a:pPr>
              <a:t>16</a:t>
            </a:fld>
            <a:endParaRPr lang="en-US" altLang="en-US" dirty="0"/>
          </a:p>
        </p:txBody>
      </p:sp>
    </p:spTree>
    <p:extLst>
      <p:ext uri="{BB962C8B-B14F-4D97-AF65-F5344CB8AC3E}">
        <p14:creationId xmlns:p14="http://schemas.microsoft.com/office/powerpoint/2010/main" val="3152942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7" y="105357"/>
            <a:ext cx="9144000" cy="520809"/>
          </a:xfrm>
        </p:spPr>
        <p:txBody>
          <a:bodyPr/>
          <a:lstStyle/>
          <a:p>
            <a:pPr algn="ctr"/>
            <a:r>
              <a:rPr lang="en-US" sz="2000" dirty="0"/>
              <a:t>Sbctc support organization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17</a:t>
            </a:fld>
            <a:endParaRPr lang="en-US" altLang="en-US" dirty="0"/>
          </a:p>
        </p:txBody>
      </p:sp>
      <p:pic>
        <p:nvPicPr>
          <p:cNvPr id="3" name="Picture 2">
            <a:extLst>
              <a:ext uri="{FF2B5EF4-FFF2-40B4-BE49-F238E27FC236}">
                <a16:creationId xmlns:a16="http://schemas.microsoft.com/office/drawing/2014/main" id="{C1D3E7E0-277A-424B-A08E-920C2FDF627C}"/>
              </a:ext>
            </a:extLst>
          </p:cNvPr>
          <p:cNvPicPr>
            <a:picLocks noChangeAspect="1"/>
          </p:cNvPicPr>
          <p:nvPr/>
        </p:nvPicPr>
        <p:blipFill rotWithShape="1">
          <a:blip r:embed="rId3">
            <a:clrChange>
              <a:clrFrom>
                <a:srgbClr val="FFFFFF"/>
              </a:clrFrom>
              <a:clrTo>
                <a:srgbClr val="FFFFFF">
                  <a:alpha val="0"/>
                </a:srgbClr>
              </a:clrTo>
            </a:clrChange>
          </a:blip>
          <a:srcRect t="1004"/>
          <a:stretch/>
        </p:blipFill>
        <p:spPr>
          <a:xfrm>
            <a:off x="1601156" y="496957"/>
            <a:ext cx="5793557" cy="6303510"/>
          </a:xfrm>
          <a:prstGeom prst="rect">
            <a:avLst/>
          </a:prstGeom>
          <a:ln w="3175">
            <a:solidFill>
              <a:schemeClr val="tx1"/>
            </a:solidFill>
          </a:ln>
        </p:spPr>
      </p:pic>
    </p:spTree>
    <p:extLst>
      <p:ext uri="{BB962C8B-B14F-4D97-AF65-F5344CB8AC3E}">
        <p14:creationId xmlns:p14="http://schemas.microsoft.com/office/powerpoint/2010/main" val="2100752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958609"/>
            <a:ext cx="8336975" cy="797070"/>
          </a:xfrm>
        </p:spPr>
        <p:txBody>
          <a:bodyPr/>
          <a:lstStyle/>
          <a:p>
            <a:pPr algn="ctr"/>
            <a:r>
              <a:rPr lang="en-US" dirty="0"/>
              <a:t>Moran technology perspective </a:t>
            </a:r>
          </a:p>
        </p:txBody>
      </p:sp>
      <p:sp>
        <p:nvSpPr>
          <p:cNvPr id="3" name="Content Placeholder 2"/>
          <p:cNvSpPr>
            <a:spLocks noGrp="1"/>
          </p:cNvSpPr>
          <p:nvPr>
            <p:ph idx="1"/>
          </p:nvPr>
        </p:nvSpPr>
        <p:spPr>
          <a:xfrm>
            <a:off x="1058779" y="2860054"/>
            <a:ext cx="7815056" cy="3757046"/>
          </a:xfrm>
        </p:spPr>
        <p:txBody>
          <a:bodyPr/>
          <a:lstStyle/>
          <a:p>
            <a:r>
              <a:rPr lang="en-US" dirty="0"/>
              <a:t>Paul Giebel, Quality Assurance (Moran Technology Consulting)</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18</a:t>
            </a:fld>
            <a:endParaRPr lang="en-US" altLang="en-US" dirty="0"/>
          </a:p>
        </p:txBody>
      </p:sp>
    </p:spTree>
    <p:extLst>
      <p:ext uri="{BB962C8B-B14F-4D97-AF65-F5344CB8AC3E}">
        <p14:creationId xmlns:p14="http://schemas.microsoft.com/office/powerpoint/2010/main" val="279842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04F14-1BFB-48CB-A4A5-661A1517AFC2}"/>
              </a:ext>
            </a:extLst>
          </p:cNvPr>
          <p:cNvSpPr>
            <a:spLocks noGrp="1"/>
          </p:cNvSpPr>
          <p:nvPr>
            <p:ph type="title"/>
          </p:nvPr>
        </p:nvSpPr>
        <p:spPr>
          <a:xfrm>
            <a:off x="440871" y="2015023"/>
            <a:ext cx="8262257" cy="658338"/>
          </a:xfrm>
        </p:spPr>
        <p:txBody>
          <a:bodyPr/>
          <a:lstStyle/>
          <a:p>
            <a:pPr algn="ctr"/>
            <a:r>
              <a:rPr lang="en-US" sz="3200" dirty="0"/>
              <a:t>Recommendation to Steering committee</a:t>
            </a:r>
            <a:br>
              <a:rPr lang="en-US" sz="1800" i="1" dirty="0"/>
            </a:br>
            <a:br>
              <a:rPr lang="en-US" sz="1800" i="1" dirty="0"/>
            </a:br>
            <a:endParaRPr lang="en-US" sz="1800" i="1" dirty="0"/>
          </a:p>
        </p:txBody>
      </p:sp>
      <p:sp>
        <p:nvSpPr>
          <p:cNvPr id="3" name="Text Placeholder 2"/>
          <p:cNvSpPr>
            <a:spLocks noGrp="1"/>
          </p:cNvSpPr>
          <p:nvPr>
            <p:ph idx="1"/>
          </p:nvPr>
        </p:nvSpPr>
        <p:spPr>
          <a:xfrm>
            <a:off x="710410" y="3014366"/>
            <a:ext cx="7389982" cy="2722902"/>
          </a:xfrm>
        </p:spPr>
        <p:txBody>
          <a:bodyPr/>
          <a:lstStyle/>
          <a:p>
            <a:pPr marL="0" indent="0">
              <a:buNone/>
            </a:pPr>
            <a:r>
              <a:rPr lang="en-US" sz="3200" dirty="0"/>
              <a:t>The ctcLink Project Team recommends the ctcLink Steering Committee approve DG5-A colleges (</a:t>
            </a:r>
            <a:r>
              <a:rPr lang="en-US" sz="3200" dirty="0">
                <a:sym typeface="Symbol" panose="05050102010706020507" pitchFamily="18" charset="2"/>
              </a:rPr>
              <a:t>Green River</a:t>
            </a:r>
            <a:r>
              <a:rPr lang="en-US" sz="3200" dirty="0"/>
              <a:t> College and Skagit Valley College) to go live on ctcLink on October 11, 2021.  </a:t>
            </a:r>
          </a:p>
        </p:txBody>
      </p:sp>
      <p:sp>
        <p:nvSpPr>
          <p:cNvPr id="4" name="Slide Number Placeholder 3">
            <a:extLst>
              <a:ext uri="{FF2B5EF4-FFF2-40B4-BE49-F238E27FC236}">
                <a16:creationId xmlns:a16="http://schemas.microsoft.com/office/drawing/2014/main" id="{EA8C99FB-35F7-412B-A86C-198D8324A6B6}"/>
              </a:ext>
            </a:extLst>
          </p:cNvPr>
          <p:cNvSpPr>
            <a:spLocks noGrp="1"/>
          </p:cNvSpPr>
          <p:nvPr>
            <p:ph type="sldNum" sz="quarter" idx="12"/>
          </p:nvPr>
        </p:nvSpPr>
        <p:spPr/>
        <p:txBody>
          <a:bodyPr/>
          <a:lstStyle/>
          <a:p>
            <a:pPr>
              <a:defRPr/>
            </a:pPr>
            <a:fld id="{A0548EF2-EA9B-4634-B53D-DC4EC5D1B8C0}" type="slidenum">
              <a:rPr lang="en-US" altLang="en-US" smtClean="0"/>
              <a:pPr>
                <a:defRPr/>
              </a:pPr>
              <a:t>19</a:t>
            </a:fld>
            <a:endParaRPr lang="en-US" altLang="en-US" dirty="0"/>
          </a:p>
        </p:txBody>
      </p:sp>
    </p:spTree>
    <p:extLst>
      <p:ext uri="{BB962C8B-B14F-4D97-AF65-F5344CB8AC3E}">
        <p14:creationId xmlns:p14="http://schemas.microsoft.com/office/powerpoint/2010/main" val="326429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ALITY GATES &amp; MILESTONES"/>
          <p:cNvPicPr/>
          <p:nvPr/>
        </p:nvPicPr>
        <p:blipFill>
          <a:blip r:embed="rId2">
            <a:clrChange>
              <a:clrFrom>
                <a:srgbClr val="FFFFFF"/>
              </a:clrFrom>
              <a:clrTo>
                <a:srgbClr val="FFFFFF">
                  <a:alpha val="0"/>
                </a:srgbClr>
              </a:clrTo>
            </a:clrChange>
          </a:blip>
          <a:stretch>
            <a:fillRect/>
          </a:stretch>
        </p:blipFill>
        <p:spPr>
          <a:xfrm>
            <a:off x="191911" y="136525"/>
            <a:ext cx="8952088" cy="6586220"/>
          </a:xfrm>
          <a:prstGeom prst="rect">
            <a:avLst/>
          </a:prstGeom>
        </p:spPr>
      </p:pic>
      <p:sp>
        <p:nvSpPr>
          <p:cNvPr id="8" name="Title 7">
            <a:extLst>
              <a:ext uri="{FF2B5EF4-FFF2-40B4-BE49-F238E27FC236}">
                <a16:creationId xmlns:a16="http://schemas.microsoft.com/office/drawing/2014/main" id="{B95BE966-4396-4E01-ABBD-E2C5C7344AB2}"/>
              </a:ext>
            </a:extLst>
          </p:cNvPr>
          <p:cNvSpPr>
            <a:spLocks noGrp="1"/>
          </p:cNvSpPr>
          <p:nvPr>
            <p:ph type="title"/>
          </p:nvPr>
        </p:nvSpPr>
        <p:spPr>
          <a:xfrm>
            <a:off x="516787" y="30794"/>
            <a:ext cx="8302337" cy="786457"/>
          </a:xfrm>
        </p:spPr>
        <p:txBody>
          <a:bodyPr/>
          <a:lstStyle/>
          <a:p>
            <a:pPr algn="ctr"/>
            <a:r>
              <a:rPr lang="en-US" sz="2000" dirty="0"/>
              <a:t>CTCLINK QUALITY GATES &amp; MILESTONES</a:t>
            </a:r>
          </a:p>
        </p:txBody>
      </p:sp>
      <p:sp>
        <p:nvSpPr>
          <p:cNvPr id="4" name="Slide Number Placeholder 3">
            <a:extLst>
              <a:ext uri="{FF2B5EF4-FFF2-40B4-BE49-F238E27FC236}">
                <a16:creationId xmlns:a16="http://schemas.microsoft.com/office/drawing/2014/main" id="{FE697AA5-FDDC-4254-8E2C-12C5019CC5B3}"/>
              </a:ext>
            </a:extLst>
          </p:cNvPr>
          <p:cNvSpPr>
            <a:spLocks noGrp="1"/>
          </p:cNvSpPr>
          <p:nvPr>
            <p:ph type="sldNum" sz="quarter" idx="12"/>
          </p:nvPr>
        </p:nvSpPr>
        <p:spPr>
          <a:prstGeom prst="rect">
            <a:avLst/>
          </a:prstGeom>
        </p:spPr>
        <p:txBody>
          <a:bodyPr/>
          <a:lstStyle/>
          <a:p>
            <a:pPr>
              <a:defRPr/>
            </a:pPr>
            <a:r>
              <a:rPr lang="en-US" altLang="en-US" dirty="0"/>
              <a:t> </a:t>
            </a:r>
            <a:fld id="{8FE0DD59-4F64-4FB2-AC86-5D7C2F153175}" type="slidenum">
              <a:rPr lang="en-US" altLang="en-US" smtClean="0"/>
              <a:pPr>
                <a:defRPr/>
              </a:pPr>
              <a:t>2</a:t>
            </a:fld>
            <a:r>
              <a:rPr lang="en-US" altLang="en-US" dirty="0"/>
              <a:t> </a:t>
            </a:r>
          </a:p>
        </p:txBody>
      </p:sp>
      <p:pic>
        <p:nvPicPr>
          <p:cNvPr id="10" name="Picture 9" descr="red circle around Gate 5">
            <a:extLst>
              <a:ext uri="{FF2B5EF4-FFF2-40B4-BE49-F238E27FC236}">
                <a16:creationId xmlns:a16="http://schemas.microsoft.com/office/drawing/2014/main" id="{230B606E-62C1-4AD5-A78D-5A1B850E005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916189" y="136525"/>
            <a:ext cx="2227811" cy="960755"/>
          </a:xfrm>
          <a:prstGeom prst="rect">
            <a:avLst/>
          </a:prstGeom>
        </p:spPr>
      </p:pic>
    </p:spTree>
    <p:extLst>
      <p:ext uri="{BB962C8B-B14F-4D97-AF65-F5344CB8AC3E}">
        <p14:creationId xmlns:p14="http://schemas.microsoft.com/office/powerpoint/2010/main" val="2211361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6882ED-D3B0-42F2-8E6D-21408AEAC94F}"/>
              </a:ext>
            </a:extLst>
          </p:cNvPr>
          <p:cNvSpPr>
            <a:spLocks noGrp="1"/>
          </p:cNvSpPr>
          <p:nvPr>
            <p:ph type="title"/>
          </p:nvPr>
        </p:nvSpPr>
        <p:spPr>
          <a:xfrm>
            <a:off x="346164" y="260348"/>
            <a:ext cx="8624460" cy="577687"/>
          </a:xfrm>
        </p:spPr>
        <p:txBody>
          <a:bodyPr/>
          <a:lstStyle/>
          <a:p>
            <a:pPr algn="ctr"/>
            <a:r>
              <a:rPr lang="en-US" sz="3200" dirty="0"/>
              <a:t>DG5 readiness TIMELINE</a:t>
            </a:r>
          </a:p>
        </p:txBody>
      </p:sp>
      <p:sp>
        <p:nvSpPr>
          <p:cNvPr id="51" name="Content Placeholder 50">
            <a:extLst>
              <a:ext uri="{FF2B5EF4-FFF2-40B4-BE49-F238E27FC236}">
                <a16:creationId xmlns:a16="http://schemas.microsoft.com/office/drawing/2014/main" id="{B6950D30-4C49-47A4-97D6-DD22142E7596}"/>
              </a:ext>
            </a:extLst>
          </p:cNvPr>
          <p:cNvSpPr>
            <a:spLocks noGrp="1"/>
          </p:cNvSpPr>
          <p:nvPr>
            <p:ph idx="1"/>
          </p:nvPr>
        </p:nvSpPr>
        <p:spPr>
          <a:xfrm>
            <a:off x="281070" y="4254235"/>
            <a:ext cx="8669088" cy="2429623"/>
          </a:xfrm>
        </p:spPr>
        <p:txBody>
          <a:bodyPr/>
          <a:lstStyle/>
          <a:p>
            <a:pPr marL="0" indent="0">
              <a:buNone/>
            </a:pPr>
            <a:r>
              <a:rPr lang="en-US" sz="2400" dirty="0">
                <a:latin typeface="+mj-lt"/>
              </a:rPr>
              <a:t>KEY ELEMENTS OF QUALITY COLLEGE READINESS ASSESSMENT </a:t>
            </a:r>
          </a:p>
          <a:p>
            <a:pPr>
              <a:spcBef>
                <a:spcPts val="0"/>
              </a:spcBef>
              <a:spcAft>
                <a:spcPts val="200"/>
              </a:spcAft>
            </a:pPr>
            <a:r>
              <a:rPr lang="en-US" sz="2000" b="1" dirty="0"/>
              <a:t>Accuracy: </a:t>
            </a:r>
            <a:r>
              <a:rPr lang="en-US" sz="2000" dirty="0"/>
              <a:t>true measurement of go-live readiness </a:t>
            </a:r>
          </a:p>
          <a:p>
            <a:pPr>
              <a:spcBef>
                <a:spcPts val="0"/>
              </a:spcBef>
              <a:spcAft>
                <a:spcPts val="200"/>
              </a:spcAft>
            </a:pPr>
            <a:r>
              <a:rPr lang="en-US" sz="2000" b="1" dirty="0"/>
              <a:t>Consistency: </a:t>
            </a:r>
            <a:r>
              <a:rPr lang="en-US" sz="2000" dirty="0"/>
              <a:t>one tracking tool    </a:t>
            </a:r>
          </a:p>
          <a:p>
            <a:pPr>
              <a:spcBef>
                <a:spcPts val="0"/>
              </a:spcBef>
              <a:spcAft>
                <a:spcPts val="200"/>
              </a:spcAft>
            </a:pPr>
            <a:r>
              <a:rPr lang="en-US" sz="2000" b="1" dirty="0"/>
              <a:t>Identification of Gaps </a:t>
            </a:r>
            <a:r>
              <a:rPr lang="en-US" sz="2000" dirty="0"/>
              <a:t>(for college-specific items)  </a:t>
            </a:r>
          </a:p>
          <a:p>
            <a:pPr>
              <a:spcBef>
                <a:spcPts val="0"/>
              </a:spcBef>
              <a:spcAft>
                <a:spcPts val="200"/>
              </a:spcAft>
            </a:pPr>
            <a:r>
              <a:rPr lang="en-US" sz="2000" b="1" dirty="0"/>
              <a:t>Establishment of Mitigation Plans </a:t>
            </a:r>
            <a:endParaRPr lang="en-US" sz="2000" dirty="0"/>
          </a:p>
          <a:p>
            <a:pPr>
              <a:spcBef>
                <a:spcPts val="0"/>
              </a:spcBef>
              <a:spcAft>
                <a:spcPts val="200"/>
              </a:spcAft>
            </a:pPr>
            <a:r>
              <a:rPr lang="en-US" sz="2000" b="1" dirty="0"/>
              <a:t>Collaborative Process</a:t>
            </a:r>
            <a:r>
              <a:rPr lang="en-US" sz="2000" dirty="0"/>
              <a:t>: Involvement/Assessment by College PMs, ctcLink &amp; SBCTC Support/Organization Teams</a:t>
            </a:r>
          </a:p>
          <a:p>
            <a:pPr>
              <a:spcBef>
                <a:spcPts val="0"/>
              </a:spcBef>
              <a:spcAft>
                <a:spcPts val="200"/>
              </a:spcAft>
            </a:pPr>
            <a:r>
              <a:rPr lang="en-US" sz="2000" b="1" dirty="0"/>
              <a:t>Transparency: </a:t>
            </a:r>
            <a:r>
              <a:rPr lang="en-US" sz="2000" dirty="0"/>
              <a:t>Report Readiness to all levels of ctcLink Governance</a:t>
            </a:r>
            <a:endParaRPr lang="en-US" sz="2000" b="1" dirty="0"/>
          </a:p>
          <a:p>
            <a:pPr marL="0" indent="0">
              <a:buNone/>
            </a:pPr>
            <a:endParaRPr lang="en-US" dirty="0"/>
          </a:p>
        </p:txBody>
      </p:sp>
      <p:sp>
        <p:nvSpPr>
          <p:cNvPr id="4" name="Chevron 3">
            <a:extLst>
              <a:ext uri="{C183D7F6-B498-43B3-948B-1728B52AA6E4}">
                <adec:decorative xmlns:adec="http://schemas.microsoft.com/office/drawing/2017/decorative" val="1"/>
              </a:ext>
            </a:extLst>
          </p:cNvPr>
          <p:cNvSpPr/>
          <p:nvPr/>
        </p:nvSpPr>
        <p:spPr>
          <a:xfrm>
            <a:off x="1105406" y="970514"/>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5" name="TextBox 4"/>
          <p:cNvSpPr txBox="1"/>
          <p:nvPr/>
        </p:nvSpPr>
        <p:spPr>
          <a:xfrm>
            <a:off x="1312750" y="857041"/>
            <a:ext cx="1257300" cy="44627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b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br>
            <a:r>
              <a:rPr kumimoji="0" lang="en-US" sz="1100" b="0" i="0" u="none" strike="noStrike" kern="1200" cap="none" spc="0" normalizeH="0" baseline="0" noProof="0" dirty="0">
                <a:ln>
                  <a:noFill/>
                </a:ln>
                <a:solidFill>
                  <a:prstClr val="black"/>
                </a:solidFill>
                <a:effectLst/>
                <a:uLnTx/>
                <a:uFillTx/>
                <a:latin typeface="Franklin Gothic Medium"/>
              </a:rPr>
              <a:t>Aug</a:t>
            </a:r>
            <a:r>
              <a:rPr lang="en-US" sz="1100" dirty="0">
                <a:solidFill>
                  <a:prstClr val="black"/>
                </a:solidFill>
                <a:latin typeface="Franklin Gothic Medium"/>
              </a:rPr>
              <a:t>.–Sept.  2021</a:t>
            </a:r>
            <a:endParaRPr kumimoji="0" lang="en-US" sz="1100" b="0" i="0" u="none" strike="noStrike" kern="1200" cap="none" spc="0" normalizeH="0" baseline="0" noProof="0" dirty="0">
              <a:ln>
                <a:noFill/>
              </a:ln>
              <a:solidFill>
                <a:prstClr val="black"/>
              </a:solidFill>
              <a:effectLst/>
              <a:uLnTx/>
              <a:uFillTx/>
              <a:latin typeface="Franklin Gothic Medium"/>
            </a:endParaRPr>
          </a:p>
        </p:txBody>
      </p:sp>
      <p:sp>
        <p:nvSpPr>
          <p:cNvPr id="6" name="Chevron 5">
            <a:extLst>
              <a:ext uri="{C183D7F6-B498-43B3-948B-1728B52AA6E4}">
                <adec:decorative xmlns:adec="http://schemas.microsoft.com/office/drawing/2017/decorative" val="1"/>
              </a:ext>
            </a:extLst>
          </p:cNvPr>
          <p:cNvSpPr/>
          <p:nvPr/>
        </p:nvSpPr>
        <p:spPr>
          <a:xfrm>
            <a:off x="2450866" y="964008"/>
            <a:ext cx="1581150"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7" name="Chevron 6">
            <a:extLst>
              <a:ext uri="{C183D7F6-B498-43B3-948B-1728B52AA6E4}">
                <adec:decorative xmlns:adec="http://schemas.microsoft.com/office/drawing/2017/decorative" val="1"/>
              </a:ext>
            </a:extLst>
          </p:cNvPr>
          <p:cNvSpPr/>
          <p:nvPr/>
        </p:nvSpPr>
        <p:spPr>
          <a:xfrm>
            <a:off x="3792267" y="967840"/>
            <a:ext cx="1574503"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10" name="TextBox 9"/>
          <p:cNvSpPr txBox="1"/>
          <p:nvPr/>
        </p:nvSpPr>
        <p:spPr>
          <a:xfrm>
            <a:off x="2573546" y="1041920"/>
            <a:ext cx="1458469" cy="2616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Franklin Gothic Medium"/>
              </a:rPr>
              <a:t>Aug.-Sept. </a:t>
            </a:r>
            <a:r>
              <a:rPr lang="en-US" sz="1100" noProof="0" dirty="0">
                <a:solidFill>
                  <a:prstClr val="black"/>
                </a:solidFill>
                <a:latin typeface="Franklin Gothic Medium"/>
              </a:rPr>
              <a:t>2021</a:t>
            </a:r>
            <a:endParaRPr kumimoji="0" lang="en-US" sz="1100" b="0" i="0" u="none" strike="noStrike" kern="1200" cap="none" spc="0" normalizeH="0" baseline="0" noProof="0" dirty="0">
              <a:ln>
                <a:noFill/>
              </a:ln>
              <a:solidFill>
                <a:prstClr val="black"/>
              </a:solidFill>
              <a:effectLst/>
              <a:uLnTx/>
              <a:uFillTx/>
              <a:latin typeface="Franklin Gothic Medium"/>
            </a:endParaRPr>
          </a:p>
        </p:txBody>
      </p:sp>
      <p:sp>
        <p:nvSpPr>
          <p:cNvPr id="11" name="TextBox 10"/>
          <p:cNvSpPr txBox="1"/>
          <p:nvPr/>
        </p:nvSpPr>
        <p:spPr>
          <a:xfrm>
            <a:off x="3991088" y="899266"/>
            <a:ext cx="1257300" cy="7848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Franklin Gothic Medium"/>
                <a:ea typeface="+mn-ea"/>
                <a:cs typeface="+mn-cs"/>
              </a:rPr>
              <a:t> </a:t>
            </a:r>
            <a:r>
              <a:rPr lang="en-US" sz="1100" dirty="0">
                <a:solidFill>
                  <a:prstClr val="black"/>
                </a:solidFill>
                <a:latin typeface="Franklin Gothic Medium"/>
              </a:rPr>
              <a:t>Sept. 23, 2021 (Group A)</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Franklin Gothic Medium"/>
              </a:rPr>
              <a:t>Sept. 30, 20</a:t>
            </a:r>
            <a:r>
              <a:rPr kumimoji="0" lang="en-US" sz="1100" b="0" i="0" u="none" strike="noStrike" kern="1200" cap="none" spc="0" normalizeH="0" baseline="0" noProof="0" dirty="0">
                <a:ln>
                  <a:noFill/>
                </a:ln>
                <a:solidFill>
                  <a:prstClr val="black"/>
                </a:solidFill>
                <a:effectLst/>
                <a:uLnTx/>
                <a:uFillTx/>
                <a:latin typeface="Franklin Gothic Medium"/>
              </a:rPr>
              <a:t>21 (Groups B</a:t>
            </a:r>
            <a:r>
              <a:rPr lang="en-US" sz="1100" dirty="0">
                <a:solidFill>
                  <a:prstClr val="black"/>
                </a:solidFill>
                <a:latin typeface="Franklin Gothic Medium"/>
              </a:rPr>
              <a:t> &amp; C)</a:t>
            </a:r>
            <a:endParaRPr kumimoji="0" lang="en-US" sz="1100" b="0" i="0" u="none" strike="noStrike" kern="1200" cap="none" spc="0" normalizeH="0" baseline="0" noProof="0" dirty="0">
              <a:ln>
                <a:noFill/>
              </a:ln>
              <a:solidFill>
                <a:srgbClr val="000000"/>
              </a:solidFill>
              <a:effectLst/>
              <a:uLnTx/>
              <a:uFillTx/>
              <a:latin typeface="Franklin Gothic Medium"/>
            </a:endParaRPr>
          </a:p>
        </p:txBody>
      </p:sp>
      <p:sp>
        <p:nvSpPr>
          <p:cNvPr id="14" name="TextBox 13"/>
          <p:cNvSpPr txBox="1"/>
          <p:nvPr/>
        </p:nvSpPr>
        <p:spPr>
          <a:xfrm>
            <a:off x="1142954" y="2091049"/>
            <a:ext cx="1265651" cy="181588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College readiness spreadsheet reviewed</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and drafted </a:t>
            </a:r>
            <a:r>
              <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rPr>
              <a:t>by ctcLink PMO team and DG5</a:t>
            </a:r>
            <a:r>
              <a:rPr kumimoji="0" lang="en-US" sz="1400" b="0" i="0" u="none" strike="noStrike" kern="1200" cap="none" spc="0" normalizeH="0" noProof="0" dirty="0">
                <a:ln>
                  <a:noFill/>
                </a:ln>
                <a:solidFill>
                  <a:srgbClr val="000000"/>
                </a:solidFill>
                <a:effectLst/>
                <a:uLnTx/>
                <a:uFillTx/>
                <a:latin typeface="Franklin Gothic Book"/>
                <a:ea typeface="+mn-ea"/>
                <a:cs typeface="Arial" panose="020B0604020202020204" pitchFamily="34" charset="0"/>
              </a:rPr>
              <a:t> PMs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5" name="TextBox 14"/>
          <p:cNvSpPr txBox="1"/>
          <p:nvPr/>
        </p:nvSpPr>
        <p:spPr>
          <a:xfrm>
            <a:off x="2427787" y="2132110"/>
            <a:ext cx="1771388"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Meetings and discussion with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DG5 PMs</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16" name="TextBox 15"/>
          <p:cNvSpPr txBox="1"/>
          <p:nvPr/>
        </p:nvSpPr>
        <p:spPr>
          <a:xfrm>
            <a:off x="4050794" y="2122751"/>
            <a:ext cx="1345639" cy="203132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Franklin Gothic Book"/>
                <a:cs typeface="Arial" panose="020B0604020202020204" pitchFamily="34" charset="0"/>
              </a:rPr>
              <a:t>Readiness documents due from DG5 colleges, ctcLink Project team and SBCTC Support/Org teams</a:t>
            </a:r>
            <a:endParaRPr kumimoji="0" lang="en-US" sz="1400" b="0" i="0" u="none" strike="noStrike" kern="1200" cap="none" spc="0" normalizeH="0" baseline="0" noProof="0" dirty="0">
              <a:ln>
                <a:noFill/>
              </a:ln>
              <a:solidFill>
                <a:srgbClr val="000000"/>
              </a:solidFill>
              <a:effectLst/>
              <a:uLnTx/>
              <a:uFillTx/>
              <a:latin typeface="Franklin Gothic Book"/>
              <a:ea typeface="+mn-ea"/>
              <a:cs typeface="Arial" panose="020B0604020202020204" pitchFamily="34" charset="0"/>
            </a:endParaRPr>
          </a:p>
        </p:txBody>
      </p:sp>
      <p:sp>
        <p:nvSpPr>
          <p:cNvPr id="18" name="TextBox 17"/>
          <p:cNvSpPr txBox="1"/>
          <p:nvPr/>
        </p:nvSpPr>
        <p:spPr>
          <a:xfrm>
            <a:off x="5352323" y="2107675"/>
            <a:ext cx="1312570" cy="116955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rPr>
              <a:t>ctcLink Steering Committee review, discussion</a:t>
            </a:r>
            <a:r>
              <a:rPr kumimoji="0" lang="en-US" sz="1400" b="0" i="0" u="none" strike="noStrike" kern="1200" cap="none" spc="0" normalizeH="0" noProof="0" dirty="0">
                <a:ln>
                  <a:noFill/>
                </a:ln>
                <a:solidFill>
                  <a:prstClr val="black"/>
                </a:solidFill>
                <a:effectLst/>
                <a:uLnTx/>
                <a:uFillTx/>
                <a:latin typeface="Franklin Gothic Book"/>
                <a:ea typeface="+mn-ea"/>
                <a:cs typeface="Arial" panose="020B0604020202020204" pitchFamily="34" charset="0"/>
              </a:rPr>
              <a:t>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24" name="TextBox 23"/>
          <p:cNvSpPr txBox="1"/>
          <p:nvPr/>
        </p:nvSpPr>
        <p:spPr>
          <a:xfrm>
            <a:off x="6741337" y="2340212"/>
            <a:ext cx="1265651"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noProof="0" dirty="0">
              <a:solidFill>
                <a:prstClr val="black"/>
              </a:solidFill>
              <a:latin typeface="Franklin Gothic Book"/>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Franklin Gothic Book"/>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noProof="0" dirty="0">
                <a:solidFill>
                  <a:prstClr val="black"/>
                </a:solidFill>
                <a:latin typeface="Franklin Gothic Book"/>
                <a:cs typeface="Arial" panose="020B0604020202020204" pitchFamily="34" charset="0"/>
              </a:rPr>
              <a:t>DG5</a:t>
            </a:r>
            <a:br>
              <a:rPr lang="en-US" sz="1400" noProof="0" dirty="0">
                <a:solidFill>
                  <a:prstClr val="black"/>
                </a:solidFill>
                <a:latin typeface="Franklin Gothic Book"/>
                <a:cs typeface="Arial" panose="020B0604020202020204" pitchFamily="34" charset="0"/>
              </a:rPr>
            </a:br>
            <a:r>
              <a:rPr lang="en-US" sz="1400" noProof="0" dirty="0">
                <a:solidFill>
                  <a:prstClr val="black"/>
                </a:solidFill>
                <a:latin typeface="Franklin Gothic Book"/>
                <a:cs typeface="Arial" panose="020B0604020202020204" pitchFamily="34" charset="0"/>
              </a:rPr>
              <a:t>Go-Live Dates </a:t>
            </a:r>
            <a:endParaRPr kumimoji="0" lang="en-US" sz="1400" b="0" i="0" u="none" strike="noStrike" kern="1200" cap="none" spc="0" normalizeH="0" baseline="0" noProof="0" dirty="0">
              <a:ln>
                <a:noFill/>
              </a:ln>
              <a:solidFill>
                <a:prstClr val="black"/>
              </a:solidFill>
              <a:effectLst/>
              <a:uLnTx/>
              <a:uFillTx/>
              <a:latin typeface="Franklin Gothic Book"/>
              <a:ea typeface="+mn-ea"/>
              <a:cs typeface="Arial" panose="020B0604020202020204" pitchFamily="34" charset="0"/>
            </a:endParaRPr>
          </a:p>
        </p:txBody>
      </p:sp>
      <p:sp>
        <p:nvSpPr>
          <p:cNvPr id="32" name="Chevron 31">
            <a:extLst>
              <a:ext uri="{C183D7F6-B498-43B3-948B-1728B52AA6E4}">
                <adec:decorative xmlns:adec="http://schemas.microsoft.com/office/drawing/2017/decorative" val="1"/>
              </a:ext>
            </a:extLst>
          </p:cNvPr>
          <p:cNvSpPr/>
          <p:nvPr/>
        </p:nvSpPr>
        <p:spPr>
          <a:xfrm>
            <a:off x="6677757" y="970514"/>
            <a:ext cx="1750440" cy="1069531"/>
          </a:xfrm>
          <a:prstGeom prst="chevron">
            <a:avLst/>
          </a:prstGeom>
          <a:solidFill>
            <a:srgbClr val="5CD48D"/>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a:ea typeface="+mn-ea"/>
              <a:cs typeface="+mn-cs"/>
            </a:endParaRPr>
          </a:p>
        </p:txBody>
      </p:sp>
      <p:sp>
        <p:nvSpPr>
          <p:cNvPr id="33" name="TextBox 32"/>
          <p:cNvSpPr txBox="1"/>
          <p:nvPr/>
        </p:nvSpPr>
        <p:spPr>
          <a:xfrm>
            <a:off x="6813166" y="922748"/>
            <a:ext cx="1441997"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Oct. 11 , 2021 (Group A)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     Oct. 25, 2021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(Group B)</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Franklin Gothic Medium"/>
              </a:rPr>
              <a:t>Nov. 8, 2021</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100" noProof="0" dirty="0">
                <a:solidFill>
                  <a:prstClr val="black"/>
                </a:solidFill>
                <a:latin typeface="Franklin Gothic Medium"/>
              </a:rPr>
              <a:t>(Group C)</a:t>
            </a:r>
            <a:endParaRPr kumimoji="0" lang="en-US" sz="1100" b="0" i="0" u="none" strike="noStrike" kern="1200" cap="none" spc="0" normalizeH="0" baseline="0" noProof="0" dirty="0">
              <a:ln>
                <a:noFill/>
              </a:ln>
              <a:solidFill>
                <a:prstClr val="black"/>
              </a:solidFill>
              <a:effectLst/>
              <a:uLnTx/>
              <a:uFillTx/>
              <a:latin typeface="Franklin Gothic Medium"/>
            </a:endParaRPr>
          </a:p>
        </p:txBody>
      </p:sp>
      <p:sp>
        <p:nvSpPr>
          <p:cNvPr id="35" name="Arrow: Up 34">
            <a:extLst>
              <a:ext uri="{FF2B5EF4-FFF2-40B4-BE49-F238E27FC236}">
                <a16:creationId xmlns:a16="http://schemas.microsoft.com/office/drawing/2014/main" id="{F781C05C-0D00-4699-868D-C6429DE0C713}"/>
              </a:ext>
              <a:ext uri="{C183D7F6-B498-43B3-948B-1728B52AA6E4}">
                <adec:decorative xmlns:adec="http://schemas.microsoft.com/office/drawing/2017/decorative" val="1"/>
              </a:ext>
            </a:extLst>
          </p:cNvPr>
          <p:cNvSpPr/>
          <p:nvPr/>
        </p:nvSpPr>
        <p:spPr>
          <a:xfrm flipV="1">
            <a:off x="1793273" y="1733072"/>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42" name="Straight Connector 41">
            <a:extLst>
              <a:ext uri="{FF2B5EF4-FFF2-40B4-BE49-F238E27FC236}">
                <a16:creationId xmlns:a16="http://schemas.microsoft.com/office/drawing/2014/main" id="{91357DA5-D634-4575-9A93-98B77535370C}"/>
              </a:ext>
              <a:ext uri="{C183D7F6-B498-43B3-948B-1728B52AA6E4}">
                <adec:decorative xmlns:adec="http://schemas.microsoft.com/office/drawing/2017/decorative" val="1"/>
              </a:ext>
            </a:extLst>
          </p:cNvPr>
          <p:cNvCxnSpPr>
            <a:cxnSpLocks/>
          </p:cNvCxnSpPr>
          <p:nvPr/>
        </p:nvCxnSpPr>
        <p:spPr>
          <a:xfrm>
            <a:off x="2380529" y="2140329"/>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7" name="Straight Connector 46">
            <a:extLst>
              <a:ext uri="{FF2B5EF4-FFF2-40B4-BE49-F238E27FC236}">
                <a16:creationId xmlns:a16="http://schemas.microsoft.com/office/drawing/2014/main" id="{20D684C6-9438-48D0-91B9-E5890873CA16}"/>
              </a:ext>
              <a:ext uri="{C183D7F6-B498-43B3-948B-1728B52AA6E4}">
                <adec:decorative xmlns:adec="http://schemas.microsoft.com/office/drawing/2017/decorative" val="1"/>
              </a:ext>
            </a:extLst>
          </p:cNvPr>
          <p:cNvCxnSpPr>
            <a:cxnSpLocks/>
          </p:cNvCxnSpPr>
          <p:nvPr/>
        </p:nvCxnSpPr>
        <p:spPr>
          <a:xfrm>
            <a:off x="4098204" y="2140328"/>
            <a:ext cx="0" cy="1383339"/>
          </a:xfrm>
          <a:prstGeom prst="line">
            <a:avLst/>
          </a:prstGeom>
        </p:spPr>
        <p:style>
          <a:lnRef idx="1">
            <a:schemeClr val="accent6"/>
          </a:lnRef>
          <a:fillRef idx="0">
            <a:schemeClr val="accent6"/>
          </a:fillRef>
          <a:effectRef idx="0">
            <a:schemeClr val="accent6"/>
          </a:effectRef>
          <a:fontRef idx="minor">
            <a:schemeClr val="tx1"/>
          </a:fontRef>
        </p:style>
      </p:cxnSp>
      <p:cxnSp>
        <p:nvCxnSpPr>
          <p:cNvPr id="48" name="Straight Connector 47">
            <a:extLst>
              <a:ext uri="{FF2B5EF4-FFF2-40B4-BE49-F238E27FC236}">
                <a16:creationId xmlns:a16="http://schemas.microsoft.com/office/drawing/2014/main" id="{B88807AA-8080-43DB-B549-4BAB6287197C}"/>
              </a:ext>
              <a:ext uri="{C183D7F6-B498-43B3-948B-1728B52AA6E4}">
                <adec:decorative xmlns:adec="http://schemas.microsoft.com/office/drawing/2017/decorative" val="1"/>
              </a:ext>
            </a:extLst>
          </p:cNvPr>
          <p:cNvCxnSpPr>
            <a:cxnSpLocks/>
          </p:cNvCxnSpPr>
          <p:nvPr/>
        </p:nvCxnSpPr>
        <p:spPr>
          <a:xfrm>
            <a:off x="5326929"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52" name="Arrow: Up 51">
            <a:extLst>
              <a:ext uri="{FF2B5EF4-FFF2-40B4-BE49-F238E27FC236}">
                <a16:creationId xmlns:a16="http://schemas.microsoft.com/office/drawing/2014/main" id="{133303A0-8B5B-430D-A06F-584A2CA1074D}"/>
              </a:ext>
              <a:ext uri="{C183D7F6-B498-43B3-948B-1728B52AA6E4}">
                <adec:decorative xmlns:adec="http://schemas.microsoft.com/office/drawing/2017/decorative" val="1"/>
              </a:ext>
            </a:extLst>
          </p:cNvPr>
          <p:cNvSpPr/>
          <p:nvPr/>
        </p:nvSpPr>
        <p:spPr>
          <a:xfrm flipV="1">
            <a:off x="3040681" y="1735060"/>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3" name="Arrow: Up 52">
            <a:extLst>
              <a:ext uri="{FF2B5EF4-FFF2-40B4-BE49-F238E27FC236}">
                <a16:creationId xmlns:a16="http://schemas.microsoft.com/office/drawing/2014/main" id="{F6B1861F-FD21-4C65-87BF-D78AA4348F9B}"/>
              </a:ext>
              <a:ext uri="{C183D7F6-B498-43B3-948B-1728B52AA6E4}">
                <adec:decorative xmlns:adec="http://schemas.microsoft.com/office/drawing/2017/decorative" val="1"/>
              </a:ext>
            </a:extLst>
          </p:cNvPr>
          <p:cNvSpPr/>
          <p:nvPr/>
        </p:nvSpPr>
        <p:spPr>
          <a:xfrm flipH="1" flipV="1">
            <a:off x="4646562" y="1725836"/>
            <a:ext cx="45719"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5" name="Arrow: Up 54">
            <a:extLst>
              <a:ext uri="{FF2B5EF4-FFF2-40B4-BE49-F238E27FC236}">
                <a16:creationId xmlns:a16="http://schemas.microsoft.com/office/drawing/2014/main" id="{85934C20-C189-4FDD-8553-64688F1BC7FE}"/>
              </a:ext>
              <a:ext uri="{C183D7F6-B498-43B3-948B-1728B52AA6E4}">
                <adec:decorative xmlns:adec="http://schemas.microsoft.com/office/drawing/2017/decorative" val="1"/>
              </a:ext>
            </a:extLst>
          </p:cNvPr>
          <p:cNvSpPr/>
          <p:nvPr/>
        </p:nvSpPr>
        <p:spPr>
          <a:xfrm flipV="1">
            <a:off x="5981518" y="1725235"/>
            <a:ext cx="67044" cy="391843"/>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sp>
        <p:nvSpPr>
          <p:cNvPr id="56" name="Arrow: Up 55">
            <a:extLst>
              <a:ext uri="{FF2B5EF4-FFF2-40B4-BE49-F238E27FC236}">
                <a16:creationId xmlns:a16="http://schemas.microsoft.com/office/drawing/2014/main" id="{82DF6B07-9C5D-4A4B-8E08-7D630EA99C46}"/>
              </a:ext>
              <a:ext uri="{C183D7F6-B498-43B3-948B-1728B52AA6E4}">
                <adec:decorative xmlns:adec="http://schemas.microsoft.com/office/drawing/2017/decorative" val="1"/>
              </a:ext>
            </a:extLst>
          </p:cNvPr>
          <p:cNvSpPr/>
          <p:nvPr/>
        </p:nvSpPr>
        <p:spPr>
          <a:xfrm flipV="1">
            <a:off x="7314939" y="2093210"/>
            <a:ext cx="45719" cy="661054"/>
          </a:xfrm>
          <a:prstGeom prst="upArrow">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a:ea typeface="+mn-ea"/>
              <a:cs typeface="+mn-cs"/>
            </a:endParaRPr>
          </a:p>
        </p:txBody>
      </p:sp>
      <p:cxnSp>
        <p:nvCxnSpPr>
          <p:cNvPr id="59" name="Straight Connector 58">
            <a:extLst>
              <a:ext uri="{FF2B5EF4-FFF2-40B4-BE49-F238E27FC236}">
                <a16:creationId xmlns:a16="http://schemas.microsoft.com/office/drawing/2014/main" id="{AB312F34-97BB-4443-8001-AC2A0060F6BA}"/>
              </a:ext>
              <a:ext uri="{C183D7F6-B498-43B3-948B-1728B52AA6E4}">
                <adec:decorative xmlns:adec="http://schemas.microsoft.com/office/drawing/2017/decorative" val="1"/>
              </a:ext>
            </a:extLst>
          </p:cNvPr>
          <p:cNvCxnSpPr>
            <a:cxnSpLocks/>
          </p:cNvCxnSpPr>
          <p:nvPr/>
        </p:nvCxnSpPr>
        <p:spPr>
          <a:xfrm flipV="1">
            <a:off x="312019" y="4125048"/>
            <a:ext cx="8416814" cy="23527"/>
          </a:xfrm>
          <a:prstGeom prst="line">
            <a:avLst/>
          </a:prstGeom>
        </p:spPr>
        <p:style>
          <a:lnRef idx="1">
            <a:schemeClr val="accent6"/>
          </a:lnRef>
          <a:fillRef idx="0">
            <a:schemeClr val="accent6"/>
          </a:fillRef>
          <a:effectRef idx="0">
            <a:schemeClr val="accent6"/>
          </a:effectRef>
          <a:fontRef idx="minor">
            <a:schemeClr val="tx1"/>
          </a:fontRef>
        </p:style>
      </p:cxnSp>
      <p:sp>
        <p:nvSpPr>
          <p:cNvPr id="12" name="Slide Number Placeholder 11">
            <a:extLst>
              <a:ext uri="{FF2B5EF4-FFF2-40B4-BE49-F238E27FC236}">
                <a16:creationId xmlns:a16="http://schemas.microsoft.com/office/drawing/2014/main" id="{27382CCB-65FE-40B4-8E2A-673D38012BD0}"/>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3</a:t>
            </a:fld>
            <a:r>
              <a:rPr lang="en-US" altLang="en-US" dirty="0"/>
              <a:t> </a:t>
            </a:r>
          </a:p>
        </p:txBody>
      </p:sp>
      <p:cxnSp>
        <p:nvCxnSpPr>
          <p:cNvPr id="29" name="Straight Connector 28">
            <a:extLst>
              <a:ext uri="{FF2B5EF4-FFF2-40B4-BE49-F238E27FC236}">
                <a16:creationId xmlns:a16="http://schemas.microsoft.com/office/drawing/2014/main" id="{616482C5-327F-4BAD-B3E3-0549A8F26E08}"/>
              </a:ext>
              <a:ext uri="{C183D7F6-B498-43B3-948B-1728B52AA6E4}">
                <adec:decorative xmlns:adec="http://schemas.microsoft.com/office/drawing/2017/decorative" val="1"/>
              </a:ext>
            </a:extLst>
          </p:cNvPr>
          <p:cNvCxnSpPr>
            <a:cxnSpLocks/>
          </p:cNvCxnSpPr>
          <p:nvPr/>
        </p:nvCxnSpPr>
        <p:spPr>
          <a:xfrm>
            <a:off x="6659383" y="2138326"/>
            <a:ext cx="0" cy="1383339"/>
          </a:xfrm>
          <a:prstGeom prst="line">
            <a:avLst/>
          </a:prstGeom>
        </p:spPr>
        <p:style>
          <a:lnRef idx="1">
            <a:schemeClr val="accent6"/>
          </a:lnRef>
          <a:fillRef idx="0">
            <a:schemeClr val="accent6"/>
          </a:fillRef>
          <a:effectRef idx="0">
            <a:schemeClr val="accent6"/>
          </a:effectRef>
          <a:fontRef idx="minor">
            <a:schemeClr val="tx1"/>
          </a:fontRef>
        </p:style>
      </p:cxnSp>
      <p:sp>
        <p:nvSpPr>
          <p:cNvPr id="30" name="Chevron 29">
            <a:extLst>
              <a:ext uri="{C183D7F6-B498-43B3-948B-1728B52AA6E4}">
                <adec:decorative xmlns:adec="http://schemas.microsoft.com/office/drawing/2017/decorative" val="1"/>
              </a:ext>
            </a:extLst>
          </p:cNvPr>
          <p:cNvSpPr/>
          <p:nvPr/>
        </p:nvSpPr>
        <p:spPr>
          <a:xfrm>
            <a:off x="5125012" y="970514"/>
            <a:ext cx="1784691" cy="675620"/>
          </a:xfrm>
          <a:prstGeom prst="chevron">
            <a:avLst/>
          </a:prstGeom>
          <a:solidFill>
            <a:schemeClr val="accent2"/>
          </a:solidFill>
          <a:ln w="9525">
            <a:solidFill>
              <a:srgbClr val="0A3B6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1100" dirty="0">
                <a:solidFill>
                  <a:prstClr val="black"/>
                </a:solidFill>
                <a:latin typeface="Franklin Gothic Medium"/>
              </a:rPr>
              <a:t>Sept. 28, 2021 (Group A)</a:t>
            </a:r>
          </a:p>
          <a:p>
            <a:pPr lvl="0" algn="ctr">
              <a:defRPr/>
            </a:pPr>
            <a:r>
              <a:rPr lang="en-US" sz="1100" dirty="0">
                <a:solidFill>
                  <a:prstClr val="black"/>
                </a:solidFill>
                <a:latin typeface="Franklin Gothic Medium"/>
              </a:rPr>
              <a:t>Oct. 5, 2021 (Groups B &amp; C)</a:t>
            </a:r>
            <a:endParaRPr lang="en-US" sz="1100" dirty="0">
              <a:solidFill>
                <a:srgbClr val="000000"/>
              </a:solidFill>
              <a:latin typeface="Franklin Gothic Medium"/>
            </a:endParaRPr>
          </a:p>
        </p:txBody>
      </p:sp>
    </p:spTree>
    <p:extLst>
      <p:ext uri="{BB962C8B-B14F-4D97-AF65-F5344CB8AC3E}">
        <p14:creationId xmlns:p14="http://schemas.microsoft.com/office/powerpoint/2010/main" val="97325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1860757"/>
            <a:ext cx="8505535" cy="1225343"/>
          </a:xfrm>
        </p:spPr>
        <p:txBody>
          <a:bodyPr/>
          <a:lstStyle/>
          <a:p>
            <a:pPr algn="ctr"/>
            <a:r>
              <a:rPr lang="en-US" sz="3200" dirty="0"/>
              <a:t>DG5-A: Green River college,</a:t>
            </a:r>
            <a:br>
              <a:rPr lang="en-US" sz="3200" dirty="0"/>
            </a:br>
            <a:r>
              <a:rPr lang="en-US" sz="3200" dirty="0"/>
              <a:t>Skagit valley college</a:t>
            </a:r>
            <a:br>
              <a:rPr lang="en-US" sz="3200" dirty="0"/>
            </a:br>
            <a:br>
              <a:rPr lang="en-US" dirty="0"/>
            </a:br>
            <a:br>
              <a:rPr lang="en-US" dirty="0"/>
            </a:br>
            <a:br>
              <a:rPr lang="en-US" dirty="0"/>
            </a:br>
            <a:br>
              <a:rPr lang="en-US" dirty="0"/>
            </a:br>
            <a:br>
              <a:rPr lang="en-US" dirty="0"/>
            </a:br>
            <a:br>
              <a:rPr lang="en-US" dirty="0"/>
            </a:br>
            <a:br>
              <a:rPr lang="en-US" dirty="0"/>
            </a:br>
            <a:br>
              <a:rPr lang="en-US" dirty="0"/>
            </a:br>
            <a:r>
              <a:rPr lang="en-US" dirty="0"/>
              <a:t> 	</a:t>
            </a:r>
          </a:p>
        </p:txBody>
      </p:sp>
      <p:sp>
        <p:nvSpPr>
          <p:cNvPr id="3" name="Text Placeholder 2"/>
          <p:cNvSpPr>
            <a:spLocks noGrp="1"/>
          </p:cNvSpPr>
          <p:nvPr>
            <p:ph idx="1"/>
          </p:nvPr>
        </p:nvSpPr>
        <p:spPr>
          <a:xfrm>
            <a:off x="527529" y="3415004"/>
            <a:ext cx="7670970" cy="2092661"/>
          </a:xfrm>
        </p:spPr>
        <p:txBody>
          <a:bodyPr/>
          <a:lstStyle/>
          <a:p>
            <a:pPr marL="342900" indent="-342900">
              <a:buFont typeface="Arial" panose="020B0604020202020204" pitchFamily="34" charset="0"/>
              <a:buChar char="•"/>
            </a:pPr>
            <a:r>
              <a:rPr lang="en-US" sz="3200" dirty="0"/>
              <a:t>College Readiness Assessments </a:t>
            </a:r>
          </a:p>
          <a:p>
            <a:pPr marL="342900" indent="-342900">
              <a:buFont typeface="Arial" panose="020B0604020202020204" pitchFamily="34" charset="0"/>
              <a:buChar char="•"/>
            </a:pPr>
            <a:r>
              <a:rPr lang="en-US" sz="3200" dirty="0"/>
              <a:t>ctcLink Project Team Recommendation</a:t>
            </a:r>
          </a:p>
          <a:p>
            <a:pPr marL="342900" indent="-342900">
              <a:buFont typeface="Arial" panose="020B0604020202020204" pitchFamily="34" charset="0"/>
              <a:buChar char="•"/>
            </a:pPr>
            <a:r>
              <a:rPr lang="en-US" sz="3200" dirty="0"/>
              <a:t>Steering Committee Decision &amp; Approval of October 11, 2021 </a:t>
            </a:r>
            <a:r>
              <a:rPr lang="en-US" sz="3200" dirty="0">
                <a:solidFill>
                  <a:srgbClr val="002060"/>
                </a:solidFill>
              </a:rPr>
              <a:t>Go-Live Date</a:t>
            </a:r>
          </a:p>
        </p:txBody>
      </p:sp>
      <p:sp>
        <p:nvSpPr>
          <p:cNvPr id="5" name="Slide Number Placeholder 4">
            <a:extLst>
              <a:ext uri="{FF2B5EF4-FFF2-40B4-BE49-F238E27FC236}">
                <a16:creationId xmlns:a16="http://schemas.microsoft.com/office/drawing/2014/main" id="{F51366F6-F2EC-4A9B-9898-7B2FF54D0A27}"/>
              </a:ext>
            </a:extLst>
          </p:cNvPr>
          <p:cNvSpPr>
            <a:spLocks noGrp="1"/>
          </p:cNvSpPr>
          <p:nvPr>
            <p:ph type="sldNum" sz="quarter" idx="12"/>
          </p:nvPr>
        </p:nvSpPr>
        <p:spPr/>
        <p:txBody>
          <a:bodyPr/>
          <a:lstStyle/>
          <a:p>
            <a:pPr>
              <a:defRPr/>
            </a:pPr>
            <a:fld id="{A0548EF2-EA9B-4634-B53D-DC4EC5D1B8C0}" type="slidenum">
              <a:rPr lang="en-US" altLang="en-US" smtClean="0"/>
              <a:pPr>
                <a:defRPr/>
              </a:pPr>
              <a:t>4</a:t>
            </a:fld>
            <a:endParaRPr lang="en-US" altLang="en-US" dirty="0"/>
          </a:p>
        </p:txBody>
      </p:sp>
    </p:spTree>
    <p:extLst>
      <p:ext uri="{BB962C8B-B14F-4D97-AF65-F5344CB8AC3E}">
        <p14:creationId xmlns:p14="http://schemas.microsoft.com/office/powerpoint/2010/main" val="205229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452920" cy="512808"/>
          </a:xfrm>
        </p:spPr>
        <p:txBody>
          <a:bodyPr/>
          <a:lstStyle/>
          <a:p>
            <a:pPr algn="ctr"/>
            <a:r>
              <a:rPr lang="en-US" dirty="0"/>
              <a:t>CURRENT COLLEGE READINESS STATUS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36345315"/>
              </p:ext>
            </p:extLst>
          </p:nvPr>
        </p:nvGraphicFramePr>
        <p:xfrm>
          <a:off x="344243" y="938610"/>
          <a:ext cx="8529591" cy="4657910"/>
        </p:xfrm>
        <a:graphic>
          <a:graphicData uri="http://schemas.openxmlformats.org/drawingml/2006/table">
            <a:tbl>
              <a:tblPr firstRow="1"/>
              <a:tblGrid>
                <a:gridCol w="111205">
                  <a:extLst>
                    <a:ext uri="{9D8B030D-6E8A-4147-A177-3AD203B41FA5}">
                      <a16:colId xmlns:a16="http://schemas.microsoft.com/office/drawing/2014/main" val="3690055948"/>
                    </a:ext>
                  </a:extLst>
                </a:gridCol>
                <a:gridCol w="1973717">
                  <a:extLst>
                    <a:ext uri="{9D8B030D-6E8A-4147-A177-3AD203B41FA5}">
                      <a16:colId xmlns:a16="http://schemas.microsoft.com/office/drawing/2014/main" val="140264745"/>
                    </a:ext>
                  </a:extLst>
                </a:gridCol>
                <a:gridCol w="920667">
                  <a:extLst>
                    <a:ext uri="{9D8B030D-6E8A-4147-A177-3AD203B41FA5}">
                      <a16:colId xmlns:a16="http://schemas.microsoft.com/office/drawing/2014/main" val="25539436"/>
                    </a:ext>
                  </a:extLst>
                </a:gridCol>
                <a:gridCol w="920667">
                  <a:extLst>
                    <a:ext uri="{9D8B030D-6E8A-4147-A177-3AD203B41FA5}">
                      <a16:colId xmlns:a16="http://schemas.microsoft.com/office/drawing/2014/main" val="2211585601"/>
                    </a:ext>
                  </a:extLst>
                </a:gridCol>
                <a:gridCol w="920667">
                  <a:extLst>
                    <a:ext uri="{9D8B030D-6E8A-4147-A177-3AD203B41FA5}">
                      <a16:colId xmlns:a16="http://schemas.microsoft.com/office/drawing/2014/main" val="4139796879"/>
                    </a:ext>
                  </a:extLst>
                </a:gridCol>
                <a:gridCol w="920667">
                  <a:extLst>
                    <a:ext uri="{9D8B030D-6E8A-4147-A177-3AD203B41FA5}">
                      <a16:colId xmlns:a16="http://schemas.microsoft.com/office/drawing/2014/main" val="3837093397"/>
                    </a:ext>
                  </a:extLst>
                </a:gridCol>
                <a:gridCol w="867702">
                  <a:extLst>
                    <a:ext uri="{9D8B030D-6E8A-4147-A177-3AD203B41FA5}">
                      <a16:colId xmlns:a16="http://schemas.microsoft.com/office/drawing/2014/main" val="331462644"/>
                    </a:ext>
                  </a:extLst>
                </a:gridCol>
                <a:gridCol w="973632">
                  <a:extLst>
                    <a:ext uri="{9D8B030D-6E8A-4147-A177-3AD203B41FA5}">
                      <a16:colId xmlns:a16="http://schemas.microsoft.com/office/drawing/2014/main" val="1427878524"/>
                    </a:ext>
                  </a:extLst>
                </a:gridCol>
                <a:gridCol w="920667">
                  <a:extLst>
                    <a:ext uri="{9D8B030D-6E8A-4147-A177-3AD203B41FA5}">
                      <a16:colId xmlns:a16="http://schemas.microsoft.com/office/drawing/2014/main" val="3375155657"/>
                    </a:ext>
                  </a:extLst>
                </a:gridCol>
              </a:tblGrid>
              <a:tr h="114779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COMMS</a:t>
                      </a:r>
                      <a:br>
                        <a:rPr lang="en-US" sz="1400" b="0" dirty="0">
                          <a:effectLst/>
                          <a:latin typeface="+mj-lt"/>
                        </a:rPr>
                      </a:br>
                      <a:r>
                        <a:rPr lang="en-US" sz="1400" b="0" dirty="0">
                          <a:effectLst/>
                          <a:latin typeface="+mj-lt"/>
                        </a:rPr>
                        <a:t>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755056">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Green</a:t>
                      </a:r>
                      <a:r>
                        <a:rPr lang="en-US" sz="1800" b="0" baseline="0" dirty="0">
                          <a:effectLst/>
                          <a:latin typeface="+mj-lt"/>
                        </a:rPr>
                        <a:t> River</a:t>
                      </a:r>
                      <a:r>
                        <a:rPr lang="en-US" sz="1800" b="0" dirty="0">
                          <a:effectLst/>
                          <a:latin typeface="+mj-lt"/>
                        </a:rPr>
                        <a:t> </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B050"/>
                          </a:solidFill>
                          <a:effectLst/>
                          <a:uLnTx/>
                          <a:uFillTx/>
                          <a:latin typeface="+mn-lt"/>
                          <a:ea typeface="+mn-ea"/>
                          <a:cs typeface="+mn-cs"/>
                        </a:rPr>
                        <a:t>Green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B050"/>
                          </a:solidFill>
                          <a:effectLst/>
                          <a:uLnTx/>
                          <a:uFillTx/>
                          <a:latin typeface="+mn-lt"/>
                          <a:ea typeface="+mn-ea"/>
                          <a:cs typeface="+mn-cs"/>
                        </a:rPr>
                        <a:t>Green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B050"/>
                          </a:solidFill>
                          <a:effectLst/>
                          <a:uLnTx/>
                          <a:uFillTx/>
                          <a:latin typeface="+mn-lt"/>
                          <a:ea typeface="+mn-ea"/>
                          <a:cs typeface="+mn-cs"/>
                        </a:rPr>
                        <a:t>Green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50" b="0" dirty="0">
                        <a:solidFill>
                          <a:srgbClr val="FFFF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50" b="0" dirty="0">
                        <a:solidFill>
                          <a:srgbClr val="FFFF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50" b="0" dirty="0">
                        <a:solidFill>
                          <a:srgbClr val="FFFF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50" b="0" dirty="0">
                        <a:solidFill>
                          <a:srgbClr val="FFFF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50" b="0" dirty="0">
                        <a:solidFill>
                          <a:srgbClr val="FFFF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50" b="0" dirty="0">
                        <a:solidFill>
                          <a:srgbClr val="FFFF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050" b="0" dirty="0">
                          <a:solidFill>
                            <a:srgbClr val="FFFF00"/>
                          </a:solidFill>
                          <a:effectLst/>
                          <a:latin typeface="+mn-lt"/>
                        </a:rPr>
                        <a:t>Yellow</a:t>
                      </a:r>
                    </a:p>
                    <a:p>
                      <a:pPr algn="ctr" rtl="0" fontAlgn="ctr"/>
                      <a:endParaRPr lang="en-US" sz="1050" b="0" dirty="0">
                        <a:solidFill>
                          <a:srgbClr val="FF9900"/>
                        </a:solidFill>
                        <a:effectLst/>
                        <a:latin typeface="+mn-lt"/>
                      </a:endParaRP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r>
                        <a:rPr lang="en-US" sz="1050" b="0" dirty="0">
                          <a:solidFill>
                            <a:srgbClr val="00B050"/>
                          </a:solidFill>
                          <a:effectLst/>
                          <a:latin typeface="+mn-lt"/>
                        </a:rPr>
                        <a:t>Green </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algn="ctr" rtl="0" fontAlgn="ctr"/>
                      <a:endParaRPr lang="en-US" sz="1050" b="0" dirty="0">
                        <a:solidFill>
                          <a:srgbClr val="FF9900"/>
                        </a:solidFill>
                        <a:effectLst/>
                        <a:latin typeface="+mn-lt"/>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050" b="0" dirty="0">
                          <a:solidFill>
                            <a:srgbClr val="FFFF00"/>
                          </a:solidFill>
                          <a:effectLst/>
                          <a:latin typeface="+mn-lt"/>
                        </a:rPr>
                        <a:t>Yellow</a:t>
                      </a:r>
                    </a:p>
                    <a:p>
                      <a:pPr algn="ctr" rtl="0" fontAlgn="ctr"/>
                      <a:endParaRPr lang="en-US" sz="1050" b="0" dirty="0">
                        <a:solidFill>
                          <a:srgbClr val="FF9900"/>
                        </a:solidFill>
                        <a:effectLst/>
                        <a:latin typeface="+mn-lt"/>
                      </a:endParaRP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ctr"/>
                      <a:endParaRPr lang="en-US" sz="1050" b="0" dirty="0">
                        <a:solidFill>
                          <a:srgbClr val="FFFF00"/>
                        </a:solidFill>
                        <a:effectLst/>
                        <a:latin typeface="+mn-lt"/>
                      </a:endParaRPr>
                    </a:p>
                    <a:p>
                      <a:pPr algn="ctr" rtl="0" fontAlgn="ctr"/>
                      <a:endParaRPr lang="en-US" sz="1050" b="0" dirty="0">
                        <a:solidFill>
                          <a:srgbClr val="FFFF00"/>
                        </a:solidFill>
                        <a:effectLst/>
                        <a:latin typeface="+mn-lt"/>
                      </a:endParaRPr>
                    </a:p>
                    <a:p>
                      <a:pPr algn="ctr" rtl="0" fontAlgn="ctr"/>
                      <a:endParaRPr lang="en-US" sz="1050" b="0" dirty="0">
                        <a:solidFill>
                          <a:srgbClr val="FFFF00"/>
                        </a:solidFill>
                        <a:effectLst/>
                        <a:latin typeface="+mn-lt"/>
                      </a:endParaRPr>
                    </a:p>
                    <a:p>
                      <a:pPr algn="ctr" rtl="0" fontAlgn="ctr"/>
                      <a:endParaRPr lang="en-US" sz="1050" b="0" dirty="0">
                        <a:solidFill>
                          <a:srgbClr val="FFFF00"/>
                        </a:solidFill>
                        <a:effectLst/>
                        <a:latin typeface="+mn-lt"/>
                      </a:endParaRPr>
                    </a:p>
                    <a:p>
                      <a:pPr algn="ctr" rtl="0" fontAlgn="ctr"/>
                      <a:endParaRPr lang="en-US" sz="1050" b="0" dirty="0">
                        <a:solidFill>
                          <a:srgbClr val="FFFF00"/>
                        </a:solidFill>
                        <a:effectLst/>
                        <a:latin typeface="+mn-lt"/>
                      </a:endParaRPr>
                    </a:p>
                    <a:p>
                      <a:pPr algn="ctr" rtl="0" fontAlgn="ctr"/>
                      <a:r>
                        <a:rPr lang="en-US" sz="1050" b="0" dirty="0">
                          <a:solidFill>
                            <a:srgbClr val="00B050"/>
                          </a:solidFill>
                          <a:effectLst/>
                          <a:latin typeface="+mn-lt"/>
                        </a:rPr>
                        <a:t>Green </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16884814"/>
                  </a:ext>
                </a:extLst>
              </a:tr>
              <a:tr h="1755056">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ctr" rtl="0" fontAlgn="ctr"/>
                      <a:r>
                        <a:rPr lang="en-US" sz="1800" b="0" dirty="0">
                          <a:effectLst/>
                          <a:latin typeface="+mj-lt"/>
                        </a:rPr>
                        <a:t>Skagit</a:t>
                      </a:r>
                      <a:r>
                        <a:rPr lang="en-US" sz="1800" b="0" baseline="0" dirty="0">
                          <a:effectLst/>
                          <a:latin typeface="+mj-lt"/>
                        </a:rPr>
                        <a:t> Valley</a:t>
                      </a:r>
                      <a:endParaRPr lang="en-US" sz="1800" b="0" dirty="0">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sz="1200" b="0" dirty="0">
                          <a:solidFill>
                            <a:srgbClr val="FFFF00"/>
                          </a:solidFill>
                          <a:effectLst/>
                          <a:latin typeface="+mn-lt"/>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200" b="0" dirty="0">
                          <a:solidFill>
                            <a:srgbClr val="00B050"/>
                          </a:solidFill>
                          <a:effectLst/>
                          <a:latin typeface="+mn-lt"/>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200" b="0" dirty="0">
                          <a:solidFill>
                            <a:srgbClr val="FFFF00"/>
                          </a:solidFill>
                          <a:effectLst/>
                          <a:latin typeface="+mn-lt"/>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200" b="0" dirty="0">
                          <a:solidFill>
                            <a:srgbClr val="FFFF00"/>
                          </a:solidFill>
                          <a:effectLst/>
                          <a:latin typeface="+mn-lt"/>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200" b="0" dirty="0">
                          <a:solidFill>
                            <a:srgbClr val="FFFF00"/>
                          </a:solidFill>
                          <a:effectLst/>
                          <a:latin typeface="+mn-lt"/>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200" b="0" dirty="0">
                          <a:solidFill>
                            <a:srgbClr val="FFFF00"/>
                          </a:solidFill>
                          <a:effectLst/>
                          <a:latin typeface="+mn-lt"/>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200" b="0" dirty="0">
                          <a:solidFill>
                            <a:srgbClr val="FFFF00"/>
                          </a:solidFill>
                          <a:effectLst/>
                          <a:latin typeface="+mn-lt"/>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4092990399"/>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5</a:t>
            </a:fld>
            <a:r>
              <a:rPr lang="en-US" altLang="en-US" dirty="0"/>
              <a:t> </a:t>
            </a:r>
          </a:p>
        </p:txBody>
      </p:sp>
      <p:graphicFrame>
        <p:nvGraphicFramePr>
          <p:cNvPr id="8" name="Table 7">
            <a:extLst>
              <a:ext uri="{FF2B5EF4-FFF2-40B4-BE49-F238E27FC236}">
                <a16:creationId xmlns:a16="http://schemas.microsoft.com/office/drawing/2014/main" id="{E833D0E1-8CB5-4AE8-9444-1201C3674647}"/>
              </a:ext>
            </a:extLst>
          </p:cNvPr>
          <p:cNvGraphicFramePr>
            <a:graphicFrameLocks noGrp="1"/>
          </p:cNvGraphicFramePr>
          <p:nvPr>
            <p:extLst>
              <p:ext uri="{D42A27DB-BD31-4B8C-83A1-F6EECF244321}">
                <p14:modId xmlns:p14="http://schemas.microsoft.com/office/powerpoint/2010/main" val="3708368866"/>
              </p:ext>
            </p:extLst>
          </p:nvPr>
        </p:nvGraphicFramePr>
        <p:xfrm>
          <a:off x="495310"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8292043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914" y="155946"/>
            <a:ext cx="8452920" cy="512808"/>
          </a:xfrm>
        </p:spPr>
        <p:txBody>
          <a:bodyPr/>
          <a:lstStyle/>
          <a:p>
            <a:pPr algn="ctr"/>
            <a:r>
              <a:rPr lang="en-US" dirty="0"/>
              <a:t>Estimated COLLEGE READINESS STATUS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09814614"/>
              </p:ext>
            </p:extLst>
          </p:nvPr>
        </p:nvGraphicFramePr>
        <p:xfrm>
          <a:off x="382578" y="944960"/>
          <a:ext cx="8529591" cy="4645210"/>
        </p:xfrm>
        <a:graphic>
          <a:graphicData uri="http://schemas.openxmlformats.org/drawingml/2006/table">
            <a:tbl>
              <a:tblPr firstRow="1"/>
              <a:tblGrid>
                <a:gridCol w="111205">
                  <a:extLst>
                    <a:ext uri="{9D8B030D-6E8A-4147-A177-3AD203B41FA5}">
                      <a16:colId xmlns:a16="http://schemas.microsoft.com/office/drawing/2014/main" val="3690055948"/>
                    </a:ext>
                  </a:extLst>
                </a:gridCol>
                <a:gridCol w="1973717">
                  <a:extLst>
                    <a:ext uri="{9D8B030D-6E8A-4147-A177-3AD203B41FA5}">
                      <a16:colId xmlns:a16="http://schemas.microsoft.com/office/drawing/2014/main" val="140264745"/>
                    </a:ext>
                  </a:extLst>
                </a:gridCol>
                <a:gridCol w="920667">
                  <a:extLst>
                    <a:ext uri="{9D8B030D-6E8A-4147-A177-3AD203B41FA5}">
                      <a16:colId xmlns:a16="http://schemas.microsoft.com/office/drawing/2014/main" val="25539436"/>
                    </a:ext>
                  </a:extLst>
                </a:gridCol>
                <a:gridCol w="920667">
                  <a:extLst>
                    <a:ext uri="{9D8B030D-6E8A-4147-A177-3AD203B41FA5}">
                      <a16:colId xmlns:a16="http://schemas.microsoft.com/office/drawing/2014/main" val="2211585601"/>
                    </a:ext>
                  </a:extLst>
                </a:gridCol>
                <a:gridCol w="920667">
                  <a:extLst>
                    <a:ext uri="{9D8B030D-6E8A-4147-A177-3AD203B41FA5}">
                      <a16:colId xmlns:a16="http://schemas.microsoft.com/office/drawing/2014/main" val="4139796879"/>
                    </a:ext>
                  </a:extLst>
                </a:gridCol>
                <a:gridCol w="920667">
                  <a:extLst>
                    <a:ext uri="{9D8B030D-6E8A-4147-A177-3AD203B41FA5}">
                      <a16:colId xmlns:a16="http://schemas.microsoft.com/office/drawing/2014/main" val="3837093397"/>
                    </a:ext>
                  </a:extLst>
                </a:gridCol>
                <a:gridCol w="920667">
                  <a:extLst>
                    <a:ext uri="{9D8B030D-6E8A-4147-A177-3AD203B41FA5}">
                      <a16:colId xmlns:a16="http://schemas.microsoft.com/office/drawing/2014/main" val="331462644"/>
                    </a:ext>
                  </a:extLst>
                </a:gridCol>
                <a:gridCol w="1046630">
                  <a:extLst>
                    <a:ext uri="{9D8B030D-6E8A-4147-A177-3AD203B41FA5}">
                      <a16:colId xmlns:a16="http://schemas.microsoft.com/office/drawing/2014/main" val="1427878524"/>
                    </a:ext>
                  </a:extLst>
                </a:gridCol>
                <a:gridCol w="794704">
                  <a:extLst>
                    <a:ext uri="{9D8B030D-6E8A-4147-A177-3AD203B41FA5}">
                      <a16:colId xmlns:a16="http://schemas.microsoft.com/office/drawing/2014/main" val="3375155657"/>
                    </a:ext>
                  </a:extLst>
                </a:gridCol>
              </a:tblGrid>
              <a:tr h="1135098">
                <a:tc>
                  <a:txBody>
                    <a:bodyPr/>
                    <a:lstStyle/>
                    <a:p>
                      <a:pPr rtl="0" fontAlgn="b"/>
                      <a:endParaRPr lang="en-US" sz="1000" b="0" dirty="0">
                        <a:effectLst/>
                        <a:latin typeface="+mj-lt"/>
                      </a:endParaRPr>
                    </a:p>
                  </a:txBody>
                  <a:tcPr marL="13068" marR="13068" marT="8712" marB="8712" anchor="b">
                    <a:lnL>
                      <a:noFill/>
                    </a:lnL>
                    <a:lnR w="12700" cap="flat" cmpd="sng" algn="ctr">
                      <a:solidFill>
                        <a:schemeClr val="tx1"/>
                      </a:solidFill>
                      <a:prstDash val="solid"/>
                      <a:round/>
                      <a:headEnd type="none" w="med" len="med"/>
                      <a:tailEnd type="none" w="med" len="med"/>
                    </a:lnR>
                    <a:lnT>
                      <a:noFill/>
                    </a:lnT>
                    <a:lnB w="15240" cap="flat" cmpd="sng" algn="ctr">
                      <a:solidFill>
                        <a:srgbClr val="D9D9D9"/>
                      </a:solidFill>
                      <a:prstDash val="solid"/>
                      <a:round/>
                      <a:headEnd type="none" w="med" len="med"/>
                      <a:tailEnd type="none" w="med" len="med"/>
                    </a:lnB>
                  </a:tcPr>
                </a:tc>
                <a:tc>
                  <a:txBody>
                    <a:bodyPr/>
                    <a:lstStyle/>
                    <a:p>
                      <a:pPr algn="ctr" rtl="0" fontAlgn="b"/>
                      <a:r>
                        <a:rPr lang="en-US" sz="2000" b="0" dirty="0">
                          <a:effectLst/>
                          <a:latin typeface="+mj-lt"/>
                        </a:rPr>
                        <a:t>COLLEGE</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DATA</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SECURITY</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TESTING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TRAINING</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SUPPORT PLAN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sz="1400" b="0" dirty="0">
                          <a:effectLst/>
                          <a:latin typeface="+mj-lt"/>
                        </a:rPr>
                        <a:t>TRANSITION</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endParaRPr lang="en-US" sz="1400" b="0" dirty="0">
                        <a:effectLst/>
                        <a:latin typeface="+mj-lt"/>
                      </a:endParaRPr>
                    </a:p>
                    <a:p>
                      <a:pPr algn="ctr" rtl="0" fontAlgn="b"/>
                      <a:r>
                        <a:rPr lang="en-US" sz="1400" b="0" dirty="0">
                          <a:effectLst/>
                          <a:latin typeface="+mj-lt"/>
                        </a:rPr>
                        <a:t>COMMS &amp; OCM</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22135212"/>
                  </a:ext>
                </a:extLst>
              </a:tr>
              <a:tr h="1755056">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w="15240" cap="flat" cmpd="sng" algn="ctr">
                      <a:solidFill>
                        <a:srgbClr val="D9D9D9"/>
                      </a:solidFill>
                      <a:prstDash val="solid"/>
                      <a:round/>
                      <a:headEnd type="none" w="med" len="med"/>
                      <a:tailEnd type="none" w="med" len="med"/>
                    </a:lnT>
                    <a:lnB>
                      <a:noFill/>
                    </a:lnB>
                    <a:noFill/>
                  </a:tcPr>
                </a:tc>
                <a:tc>
                  <a:txBody>
                    <a:bodyPr/>
                    <a:lstStyle/>
                    <a:p>
                      <a:pPr algn="ctr" rtl="0" fontAlgn="ctr"/>
                      <a:r>
                        <a:rPr lang="en-US" sz="1800" b="0" dirty="0">
                          <a:effectLst/>
                          <a:latin typeface="+mj-lt"/>
                        </a:rPr>
                        <a:t>Green</a:t>
                      </a:r>
                      <a:r>
                        <a:rPr lang="en-US" sz="1800" b="0" baseline="0" dirty="0">
                          <a:effectLst/>
                          <a:latin typeface="+mj-lt"/>
                        </a:rPr>
                        <a:t> River</a:t>
                      </a:r>
                      <a:r>
                        <a:rPr lang="en-US" sz="1800" b="0" dirty="0">
                          <a:effectLst/>
                          <a:latin typeface="+mj-lt"/>
                        </a:rPr>
                        <a:t> </a:t>
                      </a: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r>
                        <a:rPr lang="en-US" sz="1400" b="0" baseline="0" dirty="0">
                          <a:solidFill>
                            <a:srgbClr val="00B050"/>
                          </a:solidFill>
                          <a:effectLst/>
                          <a:latin typeface="Roboto"/>
                        </a:rPr>
                        <a:t> </a:t>
                      </a:r>
                      <a:endParaRPr lang="en-US" sz="1400" b="0" dirty="0">
                        <a:solidFill>
                          <a:srgbClr val="00B050"/>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r>
                        <a:rPr lang="en-US" sz="1400" b="0" baseline="0" dirty="0">
                          <a:solidFill>
                            <a:srgbClr val="00B050"/>
                          </a:solidFill>
                          <a:effectLst/>
                          <a:latin typeface="Roboto"/>
                        </a:rPr>
                        <a:t> </a:t>
                      </a:r>
                      <a:endParaRPr lang="en-US" sz="1400" b="0" dirty="0">
                        <a:solidFill>
                          <a:srgbClr val="00B050"/>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r>
                        <a:rPr lang="en-US" sz="1400" b="0" baseline="0" dirty="0">
                          <a:solidFill>
                            <a:srgbClr val="00B050"/>
                          </a:solidFill>
                          <a:effectLst/>
                          <a:latin typeface="Roboto"/>
                        </a:rPr>
                        <a:t> </a:t>
                      </a:r>
                      <a:endParaRPr lang="en-US" sz="1400" b="0" dirty="0">
                        <a:solidFill>
                          <a:srgbClr val="00B050"/>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3916884814"/>
                  </a:ext>
                </a:extLst>
              </a:tr>
              <a:tr h="1755056">
                <a:tc>
                  <a:txBody>
                    <a:bodyPr/>
                    <a:lstStyle/>
                    <a:p>
                      <a:pPr rtl="0" fontAlgn="ctr"/>
                      <a:endParaRPr lang="en-US" sz="1000" dirty="0">
                        <a:effectLst/>
                      </a:endParaRPr>
                    </a:p>
                  </a:txBody>
                  <a:tcPr marL="13068" marR="13068" marT="8712" marB="8712" anchor="ctr">
                    <a:lnL>
                      <a:noFill/>
                    </a:lnL>
                    <a:lnR w="12700" cap="flat" cmpd="sng" algn="ctr">
                      <a:solidFill>
                        <a:schemeClr val="tx1"/>
                      </a:solidFill>
                      <a:prstDash val="solid"/>
                      <a:round/>
                      <a:headEnd type="none" w="med" len="med"/>
                      <a:tailEnd type="none" w="med" len="med"/>
                    </a:lnR>
                    <a:lnT>
                      <a:noFill/>
                    </a:lnT>
                    <a:lnB>
                      <a:noFill/>
                    </a:lnB>
                    <a:noFill/>
                  </a:tcPr>
                </a:tc>
                <a:tc>
                  <a:txBody>
                    <a:bodyPr/>
                    <a:lstStyle/>
                    <a:p>
                      <a:pPr algn="ctr" rtl="0" fontAlgn="ctr"/>
                      <a:r>
                        <a:rPr lang="en-US" sz="1800" b="0" dirty="0">
                          <a:effectLst/>
                          <a:latin typeface="+mj-lt"/>
                        </a:rPr>
                        <a:t>Skagit</a:t>
                      </a:r>
                      <a:r>
                        <a:rPr lang="en-US" sz="1800" b="0" baseline="0" dirty="0">
                          <a:effectLst/>
                          <a:latin typeface="+mj-lt"/>
                        </a:rPr>
                        <a:t> Valley</a:t>
                      </a:r>
                      <a:endParaRPr lang="en-US" sz="1800" b="0" dirty="0">
                        <a:effectLst/>
                        <a:latin typeface="+mj-lt"/>
                      </a:endParaRPr>
                    </a:p>
                  </a:txBody>
                  <a:tcPr marL="13068" marR="13068" marT="8712" marB="87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sz="1400"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00B050"/>
                          </a:solidFill>
                          <a:effectLst/>
                          <a:latin typeface="Roboto"/>
                        </a:rPr>
                        <a:t>Green</a:t>
                      </a:r>
                      <a:r>
                        <a:rPr lang="en-US" sz="1400" b="0" baseline="0" dirty="0">
                          <a:solidFill>
                            <a:srgbClr val="00B050"/>
                          </a:solidFill>
                          <a:effectLst/>
                          <a:latin typeface="Roboto"/>
                        </a:rPr>
                        <a:t> </a:t>
                      </a:r>
                      <a:endParaRPr lang="en-US" sz="1400" b="0" dirty="0">
                        <a:solidFill>
                          <a:srgbClr val="00B050"/>
                        </a:solidFill>
                        <a:effectLst/>
                        <a:latin typeface="Roboto"/>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400" b="0" dirty="0">
                          <a:solidFill>
                            <a:srgbClr val="00B050"/>
                          </a:solidFill>
                          <a:effectLst/>
                          <a:latin typeface="Roboto"/>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rtl="0" fontAlgn="b"/>
                      <a:r>
                        <a:rPr lang="en-US" sz="1400"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rtl="0" fontAlgn="b"/>
                      <a:r>
                        <a:rPr lang="en-US" sz="1400" b="0" dirty="0">
                          <a:solidFill>
                            <a:srgbClr val="FFFF00"/>
                          </a:solidFill>
                          <a:effectLst/>
                          <a:latin typeface="Roboto"/>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4092990399"/>
                  </a:ext>
                </a:extLst>
              </a:tr>
            </a:tbl>
          </a:graphicData>
        </a:graphic>
      </p:graphicFrame>
      <p:sp>
        <p:nvSpPr>
          <p:cNvPr id="2" name="Slide Number Placeholder 1">
            <a:extLst>
              <a:ext uri="{FF2B5EF4-FFF2-40B4-BE49-F238E27FC236}">
                <a16:creationId xmlns:a16="http://schemas.microsoft.com/office/drawing/2014/main" id="{ECFF8952-6DE8-4484-9050-6EEF1FA69949}"/>
              </a:ext>
            </a:extLst>
          </p:cNvPr>
          <p:cNvSpPr>
            <a:spLocks noGrp="1"/>
          </p:cNvSpPr>
          <p:nvPr>
            <p:ph type="sldNum" sz="quarter" idx="12"/>
          </p:nvPr>
        </p:nvSpPr>
        <p:spPr>
          <a:xfrm>
            <a:off x="8406245" y="6506150"/>
            <a:ext cx="467590" cy="215325"/>
          </a:xfrm>
        </p:spPr>
        <p:txBody>
          <a:bodyPr/>
          <a:lstStyle/>
          <a:p>
            <a:pPr>
              <a:defRPr/>
            </a:pPr>
            <a:r>
              <a:rPr lang="en-US" altLang="en-US" dirty="0"/>
              <a:t> </a:t>
            </a:r>
            <a:fld id="{8FE0DD59-4F64-4FB2-AC86-5D7C2F153175}" type="slidenum">
              <a:rPr lang="en-US" altLang="en-US" smtClean="0"/>
              <a:pPr>
                <a:defRPr/>
              </a:pPr>
              <a:t>6</a:t>
            </a:fld>
            <a:r>
              <a:rPr lang="en-US" altLang="en-US" dirty="0"/>
              <a:t> </a:t>
            </a:r>
          </a:p>
        </p:txBody>
      </p:sp>
      <p:graphicFrame>
        <p:nvGraphicFramePr>
          <p:cNvPr id="8" name="Table 7">
            <a:extLst>
              <a:ext uri="{FF2B5EF4-FFF2-40B4-BE49-F238E27FC236}">
                <a16:creationId xmlns:a16="http://schemas.microsoft.com/office/drawing/2014/main" id="{E833D0E1-8CB5-4AE8-9444-1201C3674647}"/>
              </a:ext>
            </a:extLst>
          </p:cNvPr>
          <p:cNvGraphicFramePr>
            <a:graphicFrameLocks noGrp="1"/>
          </p:cNvGraphicFramePr>
          <p:nvPr>
            <p:extLst>
              <p:ext uri="{D42A27DB-BD31-4B8C-83A1-F6EECF244321}">
                <p14:modId xmlns:p14="http://schemas.microsoft.com/office/powerpoint/2010/main" val="3708368866"/>
              </p:ext>
            </p:extLst>
          </p:nvPr>
        </p:nvGraphicFramePr>
        <p:xfrm>
          <a:off x="495310"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276630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2587" y="136525"/>
            <a:ext cx="7867453" cy="494983"/>
          </a:xfrm>
        </p:spPr>
        <p:txBody>
          <a:bodyPr/>
          <a:lstStyle/>
          <a:p>
            <a:pPr algn="ctr"/>
            <a:r>
              <a:rPr lang="en-US" sz="3200" dirty="0">
                <a:solidFill>
                  <a:srgbClr val="000000"/>
                </a:solidFill>
              </a:rPr>
              <a:t>Green river COLLEGE READINESS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9980627"/>
              </p:ext>
            </p:extLst>
          </p:nvPr>
        </p:nvGraphicFramePr>
        <p:xfrm>
          <a:off x="527125" y="695428"/>
          <a:ext cx="8197326" cy="5042376"/>
        </p:xfrm>
        <a:graphic>
          <a:graphicData uri="http://schemas.openxmlformats.org/drawingml/2006/table">
            <a:tbl>
              <a:tblPr firstRow="1" firstCol="1"/>
              <a:tblGrid>
                <a:gridCol w="2623144">
                  <a:extLst>
                    <a:ext uri="{9D8B030D-6E8A-4147-A177-3AD203B41FA5}">
                      <a16:colId xmlns:a16="http://schemas.microsoft.com/office/drawing/2014/main" val="1719524338"/>
                    </a:ext>
                  </a:extLst>
                </a:gridCol>
                <a:gridCol w="1873673">
                  <a:extLst>
                    <a:ext uri="{9D8B030D-6E8A-4147-A177-3AD203B41FA5}">
                      <a16:colId xmlns:a16="http://schemas.microsoft.com/office/drawing/2014/main" val="3354666195"/>
                    </a:ext>
                  </a:extLst>
                </a:gridCol>
                <a:gridCol w="1902386">
                  <a:extLst>
                    <a:ext uri="{9D8B030D-6E8A-4147-A177-3AD203B41FA5}">
                      <a16:colId xmlns:a16="http://schemas.microsoft.com/office/drawing/2014/main" val="4253395325"/>
                    </a:ext>
                  </a:extLst>
                </a:gridCol>
                <a:gridCol w="1798123">
                  <a:extLst>
                    <a:ext uri="{9D8B030D-6E8A-4147-A177-3AD203B41FA5}">
                      <a16:colId xmlns:a16="http://schemas.microsoft.com/office/drawing/2014/main" val="2219408062"/>
                    </a:ext>
                  </a:extLst>
                </a:gridCol>
              </a:tblGrid>
              <a:tr h="1191226">
                <a:tc>
                  <a:txBody>
                    <a:bodyPr/>
                    <a:lstStyle/>
                    <a:p>
                      <a:pPr marL="0" indent="115888" rtl="0" fontAlgn="b"/>
                      <a:r>
                        <a:rPr lang="en-US" b="0" dirty="0">
                          <a:solidFill>
                            <a:srgbClr val="000000"/>
                          </a:solidFill>
                          <a:effectLst/>
                          <a:latin typeface="+mj-lt"/>
                        </a:rPr>
                        <a:t>College Overview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b="0" dirty="0">
                          <a:solidFill>
                            <a:srgbClr val="000000"/>
                          </a:solidFill>
                          <a:effectLst/>
                          <a:latin typeface="+mj-lt"/>
                        </a:rPr>
                        <a:t>Current</a:t>
                      </a:r>
                      <a:r>
                        <a:rPr lang="en-US" b="0" baseline="0" dirty="0">
                          <a:solidFill>
                            <a:srgbClr val="000000"/>
                          </a:solidFill>
                          <a:effectLst/>
                          <a:latin typeface="+mj-lt"/>
                        </a:rPr>
                        <a:t> </a:t>
                      </a:r>
                      <a:r>
                        <a:rPr lang="en-US" b="0" dirty="0">
                          <a:solidFill>
                            <a:srgbClr val="000000"/>
                          </a:solidFill>
                          <a:effectLst/>
                          <a:latin typeface="+mj-lt"/>
                        </a:rPr>
                        <a:t>Completion of Readiness </a:t>
                      </a:r>
                      <a:br>
                        <a:rPr lang="en-US" b="0" dirty="0">
                          <a:solidFill>
                            <a:srgbClr val="000000"/>
                          </a:solidFill>
                          <a:effectLst/>
                          <a:latin typeface="+mj-lt"/>
                        </a:rPr>
                      </a:br>
                      <a:r>
                        <a:rPr lang="en-US" b="0" dirty="0">
                          <a:solidFill>
                            <a:srgbClr val="000000"/>
                          </a:solidFill>
                          <a:effectLst/>
                          <a:latin typeface="+mj-lt"/>
                        </a:rPr>
                        <a:t>Criteria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Current Go/No-Go Status</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rtl="0" fontAlgn="b"/>
                      <a:r>
                        <a:rPr lang="en-US" b="0" dirty="0">
                          <a:solidFill>
                            <a:srgbClr val="000000"/>
                          </a:solidFill>
                          <a:effectLst/>
                          <a:latin typeface="+mj-lt"/>
                        </a:rPr>
                        <a:t>Estimated</a:t>
                      </a:r>
                      <a:r>
                        <a:rPr lang="en-US" b="0" baseline="0" dirty="0">
                          <a:solidFill>
                            <a:srgbClr val="000000"/>
                          </a:solidFill>
                          <a:effectLst/>
                          <a:latin typeface="+mj-lt"/>
                        </a:rPr>
                        <a:t> Go/No-Go Status at </a:t>
                      </a:r>
                      <a:br>
                        <a:rPr lang="en-US" b="0" baseline="0" dirty="0">
                          <a:solidFill>
                            <a:srgbClr val="000000"/>
                          </a:solidFill>
                          <a:effectLst/>
                          <a:latin typeface="+mj-lt"/>
                        </a:rPr>
                      </a:br>
                      <a:r>
                        <a:rPr lang="en-US" b="0" baseline="0" dirty="0">
                          <a:solidFill>
                            <a:srgbClr val="000000"/>
                          </a:solidFill>
                          <a:effectLst/>
                          <a:latin typeface="+mj-lt"/>
                        </a:rPr>
                        <a:t>Go-Live </a:t>
                      </a:r>
                      <a:endParaRPr lang="en-US" b="0" dirty="0">
                        <a:solidFill>
                          <a:srgbClr val="000000"/>
                        </a:solidFill>
                        <a:effectLst/>
                        <a:latin typeface="+mj-lt"/>
                      </a:endParaRP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54134709"/>
                  </a:ext>
                </a:extLst>
              </a:tr>
              <a:tr h="512301">
                <a:tc>
                  <a:txBody>
                    <a:bodyPr/>
                    <a:lstStyle/>
                    <a:p>
                      <a:pPr marL="0" indent="115888" algn="l" rtl="0" fontAlgn="ctr"/>
                      <a:r>
                        <a:rPr lang="en-US" sz="2000" b="0" dirty="0">
                          <a:solidFill>
                            <a:srgbClr val="000000"/>
                          </a:solidFill>
                          <a:effectLst/>
                          <a:latin typeface="+mj-lt"/>
                        </a:rPr>
                        <a:t>Data</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sz="1600" b="0" dirty="0">
                          <a:solidFill>
                            <a:srgbClr val="00B050"/>
                          </a:solidFill>
                          <a:effectLst/>
                          <a:latin typeface="+mn-lt"/>
                          <a:cs typeface="Arial" panose="020B0604020202020204" pitchFamily="34" charset="0"/>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573791922"/>
                  </a:ext>
                </a:extLst>
              </a:tr>
              <a:tr h="563137">
                <a:tc>
                  <a:txBody>
                    <a:bodyPr/>
                    <a:lstStyle/>
                    <a:p>
                      <a:pPr marL="0" indent="115888" algn="l" rtl="0" fontAlgn="ctr"/>
                      <a:r>
                        <a:rPr lang="en-US" sz="2000" b="0" dirty="0">
                          <a:solidFill>
                            <a:srgbClr val="000000"/>
                          </a:solidFill>
                          <a:effectLst/>
                          <a:latin typeface="+mj-lt"/>
                        </a:rPr>
                        <a:t>Security</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3 of 3</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dirty="0">
                          <a:solidFill>
                            <a:srgbClr val="00B050"/>
                          </a:solidFill>
                          <a:effectLst/>
                          <a:latin typeface="+mn-lt"/>
                          <a:cs typeface="Arial" panose="020B0604020202020204" pitchFamily="34" charset="0"/>
                        </a:rPr>
                        <a:t> </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kern="1200" dirty="0">
                          <a:solidFill>
                            <a:srgbClr val="00B050"/>
                          </a:solidFill>
                          <a:effectLst/>
                          <a:latin typeface="+mn-lt"/>
                          <a:ea typeface="+mn-ea"/>
                          <a:cs typeface="+mn-cs"/>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dirty="0">
                        <a:solidFill>
                          <a:srgbClr val="00B050"/>
                        </a:solidFill>
                        <a:effectLst/>
                        <a:latin typeface="+mn-lt"/>
                        <a:cs typeface="Arial" panose="020B0604020202020204" pitchFamily="34" charset="0"/>
                      </a:endParaRPr>
                    </a:p>
                    <a:p>
                      <a:pPr algn="ctr" rtl="0" fontAlgn="b"/>
                      <a:r>
                        <a:rPr lang="en-US" sz="1600" b="0" dirty="0">
                          <a:solidFill>
                            <a:srgbClr val="00B050"/>
                          </a:solidFill>
                          <a:effectLst/>
                          <a:latin typeface="+mn-lt"/>
                          <a:cs typeface="Arial" panose="020B0604020202020204" pitchFamily="34" charset="0"/>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4112853875"/>
                  </a:ext>
                </a:extLst>
              </a:tr>
              <a:tr h="563137">
                <a:tc>
                  <a:txBody>
                    <a:bodyPr/>
                    <a:lstStyle/>
                    <a:p>
                      <a:pPr marL="0" indent="115888" algn="l" rtl="0" fontAlgn="ctr"/>
                      <a:r>
                        <a:rPr lang="en-US" sz="2000" b="0" dirty="0">
                          <a:solidFill>
                            <a:srgbClr val="000000"/>
                          </a:solidFill>
                          <a:effectLst/>
                          <a:latin typeface="+mj-lt"/>
                        </a:rPr>
                        <a:t>Testing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7 of 7</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dirty="0">
                          <a:solidFill>
                            <a:srgbClr val="00B050"/>
                          </a:solidFill>
                          <a:effectLst/>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322822287"/>
                  </a:ext>
                </a:extLst>
              </a:tr>
              <a:tr h="563137">
                <a:tc>
                  <a:txBody>
                    <a:bodyPr/>
                    <a:lstStyle/>
                    <a:p>
                      <a:pPr marL="0" indent="115888" algn="l" rtl="0" fontAlgn="ctr"/>
                      <a:r>
                        <a:rPr lang="en-US" sz="2000" b="0" dirty="0">
                          <a:solidFill>
                            <a:srgbClr val="000000"/>
                          </a:solidFill>
                          <a:effectLst/>
                          <a:latin typeface="+mj-lt"/>
                        </a:rPr>
                        <a:t>Training</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6 of 7</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FFFF00"/>
                          </a:solidFill>
                          <a:effectLst/>
                          <a:latin typeface="+mn-lt"/>
                          <a:cs typeface="Arial" panose="020B0604020202020204" pitchFamily="34" charset="0"/>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sz="1600" b="0" dirty="0">
                          <a:solidFill>
                            <a:srgbClr val="00B050"/>
                          </a:solidFill>
                          <a:effectLst/>
                          <a:latin typeface="+mn-lt"/>
                          <a:cs typeface="Arial" panose="020B0604020202020204" pitchFamily="34" charset="0"/>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277471429"/>
                  </a:ext>
                </a:extLst>
              </a:tr>
              <a:tr h="544388">
                <a:tc>
                  <a:txBody>
                    <a:bodyPr/>
                    <a:lstStyle/>
                    <a:p>
                      <a:pPr marL="0" indent="115888" algn="l" rtl="0" fontAlgn="ctr"/>
                      <a:r>
                        <a:rPr lang="en-US" sz="2000" b="0" dirty="0">
                          <a:solidFill>
                            <a:srgbClr val="000000"/>
                          </a:solidFill>
                          <a:effectLst/>
                          <a:latin typeface="+mj-lt"/>
                        </a:rPr>
                        <a:t>College Support Plan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5 of 5</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sz="16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146931779"/>
                  </a:ext>
                </a:extLst>
              </a:tr>
              <a:tr h="563137">
                <a:tc>
                  <a:txBody>
                    <a:bodyPr/>
                    <a:lstStyle/>
                    <a:p>
                      <a:pPr marL="0" indent="115888" algn="l" rtl="0" fontAlgn="ctr"/>
                      <a:r>
                        <a:rPr lang="en-US" sz="2000" b="0" dirty="0">
                          <a:solidFill>
                            <a:srgbClr val="000000"/>
                          </a:solidFill>
                          <a:effectLst/>
                          <a:latin typeface="+mj-lt"/>
                        </a:rPr>
                        <a:t>Transition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b="0" dirty="0">
                          <a:solidFill>
                            <a:srgbClr val="17304C"/>
                          </a:solidFill>
                          <a:effectLst/>
                          <a:latin typeface="Roboto"/>
                        </a:rPr>
                        <a:t>13 of 14</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rtl="0" fontAlgn="b"/>
                      <a:r>
                        <a:rPr lang="en-US" sz="1600" b="0" dirty="0">
                          <a:solidFill>
                            <a:srgbClr val="FFFF00"/>
                          </a:solidFill>
                          <a:effectLst/>
                          <a:latin typeface="+mn-lt"/>
                          <a:cs typeface="Arial" panose="020B0604020202020204" pitchFamily="34" charset="0"/>
                        </a:rPr>
                        <a:t>Yellow</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n-US" sz="16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480800126"/>
                  </a:ext>
                </a:extLst>
              </a:tr>
              <a:tr h="541913">
                <a:tc>
                  <a:txBody>
                    <a:bodyPr/>
                    <a:lstStyle/>
                    <a:p>
                      <a:pPr marL="0" indent="115888" algn="l" rtl="0" fontAlgn="ctr"/>
                      <a:r>
                        <a:rPr lang="en-US" sz="2000" b="0" dirty="0">
                          <a:solidFill>
                            <a:srgbClr val="000000"/>
                          </a:solidFill>
                          <a:effectLst/>
                          <a:latin typeface="+mj-lt"/>
                        </a:rPr>
                        <a:t>Comms &amp; OCM</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3F3"/>
                    </a:solidFill>
                  </a:tcPr>
                </a:tc>
                <a:tc>
                  <a:txBody>
                    <a:bodyPr/>
                    <a:lstStyle/>
                    <a:p>
                      <a:pPr algn="ctr" rtl="0" fontAlgn="b"/>
                      <a:r>
                        <a:rPr lang="en-US" b="0" dirty="0">
                          <a:solidFill>
                            <a:srgbClr val="17304C"/>
                          </a:solidFill>
                          <a:effectLst/>
                          <a:latin typeface="Roboto"/>
                        </a:rPr>
                        <a:t>8 of 8</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rgbClr val="00B050"/>
                          </a:solidFill>
                          <a:effectLst/>
                        </a:rPr>
                        <a:t>Green </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rtl="0" fontAlgn="b"/>
                      <a:r>
                        <a:rPr lang="en-US" sz="1600" b="0" dirty="0">
                          <a:solidFill>
                            <a:srgbClr val="00B050"/>
                          </a:solidFill>
                          <a:effectLst/>
                          <a:latin typeface="+mn-lt"/>
                          <a:cs typeface="Arial" panose="020B0604020202020204" pitchFamily="34" charset="0"/>
                        </a:rPr>
                        <a:t>Green</a:t>
                      </a:r>
                    </a:p>
                  </a:txBody>
                  <a:tcPr marL="22860" marR="22860" marT="15240" marB="152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3574805109"/>
                  </a:ext>
                </a:extLst>
              </a:tr>
            </a:tbl>
          </a:graphicData>
        </a:graphic>
      </p:graphicFrame>
      <p:sp>
        <p:nvSpPr>
          <p:cNvPr id="2" name="Slide Number Placeholder 1">
            <a:extLst>
              <a:ext uri="{FF2B5EF4-FFF2-40B4-BE49-F238E27FC236}">
                <a16:creationId xmlns:a16="http://schemas.microsoft.com/office/drawing/2014/main" id="{86DFC77B-4F48-4826-A2FB-40D477FBF12D}"/>
              </a:ext>
            </a:extLst>
          </p:cNvPr>
          <p:cNvSpPr>
            <a:spLocks noGrp="1"/>
          </p:cNvSpPr>
          <p:nvPr>
            <p:ph type="sldNum" sz="quarter" idx="12"/>
          </p:nvPr>
        </p:nvSpPr>
        <p:spPr/>
        <p:txBody>
          <a:bodyPr/>
          <a:lstStyle/>
          <a:p>
            <a:pPr>
              <a:defRPr/>
            </a:pPr>
            <a:fld id="{A0548EF2-EA9B-4634-B53D-DC4EC5D1B8C0}" type="slidenum">
              <a:rPr lang="en-US" altLang="en-US" smtClean="0"/>
              <a:pPr>
                <a:defRPr/>
              </a:pPr>
              <a:t>7</a:t>
            </a:fld>
            <a:endParaRPr lang="en-US" altLang="en-US" dirty="0"/>
          </a:p>
        </p:txBody>
      </p:sp>
      <p:graphicFrame>
        <p:nvGraphicFramePr>
          <p:cNvPr id="7" name="Table 6">
            <a:extLst>
              <a:ext uri="{FF2B5EF4-FFF2-40B4-BE49-F238E27FC236}">
                <a16:creationId xmlns:a16="http://schemas.microsoft.com/office/drawing/2014/main" id="{6E4DD594-CCC7-475B-BB8F-1B470DC4227B}"/>
              </a:ext>
            </a:extLst>
          </p:cNvPr>
          <p:cNvGraphicFramePr>
            <a:graphicFrameLocks noGrp="1"/>
          </p:cNvGraphicFramePr>
          <p:nvPr>
            <p:extLst>
              <p:ext uri="{D42A27DB-BD31-4B8C-83A1-F6EECF244321}">
                <p14:modId xmlns:p14="http://schemas.microsoft.com/office/powerpoint/2010/main" val="2110666124"/>
              </p:ext>
            </p:extLst>
          </p:nvPr>
        </p:nvGraphicFramePr>
        <p:xfrm>
          <a:off x="562685" y="5866377"/>
          <a:ext cx="4897846" cy="910515"/>
        </p:xfrm>
        <a:graphic>
          <a:graphicData uri="http://schemas.openxmlformats.org/drawingml/2006/table">
            <a:tbl>
              <a:tblPr firstRow="1"/>
              <a:tblGrid>
                <a:gridCol w="209641">
                  <a:extLst>
                    <a:ext uri="{9D8B030D-6E8A-4147-A177-3AD203B41FA5}">
                      <a16:colId xmlns:a16="http://schemas.microsoft.com/office/drawing/2014/main" val="3978457557"/>
                    </a:ext>
                  </a:extLst>
                </a:gridCol>
                <a:gridCol w="4688205">
                  <a:extLst>
                    <a:ext uri="{9D8B030D-6E8A-4147-A177-3AD203B41FA5}">
                      <a16:colId xmlns:a16="http://schemas.microsoft.com/office/drawing/2014/main" val="3272340738"/>
                    </a:ext>
                  </a:extLst>
                </a:gridCol>
              </a:tblGrid>
              <a:tr h="169679">
                <a:tc gridSpan="2">
                  <a:txBody>
                    <a:bodyPr/>
                    <a:lstStyle/>
                    <a:p>
                      <a:pPr algn="ctr"/>
                      <a:r>
                        <a:rPr lang="en-US" sz="900" dirty="0">
                          <a:solidFill>
                            <a:srgbClr val="000000"/>
                          </a:solidFill>
                          <a:effectLst/>
                          <a:latin typeface="+mj-lt"/>
                        </a:rPr>
                        <a:t>STATUS LEGEND</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721134"/>
                  </a:ext>
                </a:extLst>
              </a:tr>
              <a:tr h="129039">
                <a:tc>
                  <a:txBody>
                    <a:bodyPr/>
                    <a:lstStyle/>
                    <a:p>
                      <a:pPr algn="ctr"/>
                      <a:r>
                        <a:rPr lang="en-US" sz="900" dirty="0">
                          <a:solidFill>
                            <a:srgbClr val="FF0000"/>
                          </a:solidFill>
                          <a:effectLst/>
                        </a:rPr>
                        <a:t>R</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sz="900" b="1" dirty="0">
                          <a:solidFill>
                            <a:srgbClr val="000000"/>
                          </a:solidFill>
                          <a:effectLst/>
                          <a:latin typeface="Arial" panose="020B0604020202020204" pitchFamily="34" charset="0"/>
                        </a:rPr>
                        <a:t>RED</a:t>
                      </a:r>
                      <a:r>
                        <a:rPr lang="en-US" sz="900" dirty="0">
                          <a:solidFill>
                            <a:srgbClr val="000000"/>
                          </a:solidFill>
                          <a:effectLst/>
                          <a:latin typeface="Arial" panose="020B0604020202020204" pitchFamily="34" charset="0"/>
                        </a:rPr>
                        <a:t> - Critical system or organization issue, no mitigation available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3793342"/>
                  </a:ext>
                </a:extLst>
              </a:tr>
              <a:tr h="191060">
                <a:tc>
                  <a:txBody>
                    <a:bodyPr/>
                    <a:lstStyle/>
                    <a:p>
                      <a:pPr algn="ctr"/>
                      <a:r>
                        <a:rPr lang="en-US" sz="900" dirty="0">
                          <a:solidFill>
                            <a:srgbClr val="FFA219"/>
                          </a:solidFill>
                          <a:effectLst/>
                        </a:rPr>
                        <a:t>O</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r>
                        <a:rPr lang="en-US" sz="900" b="1" dirty="0">
                          <a:solidFill>
                            <a:srgbClr val="000000"/>
                          </a:solidFill>
                          <a:effectLst/>
                          <a:latin typeface="Arial" panose="020B0604020202020204" pitchFamily="34" charset="0"/>
                        </a:rPr>
                        <a:t>ORANGE</a:t>
                      </a:r>
                      <a:r>
                        <a:rPr lang="en-US" sz="900" dirty="0">
                          <a:solidFill>
                            <a:srgbClr val="000000"/>
                          </a:solidFill>
                          <a:effectLst/>
                          <a:latin typeface="Arial" panose="020B0604020202020204" pitchFamily="34" charset="0"/>
                        </a:rPr>
                        <a:t> - System or organizational issue with workaround (mitigation plan)</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9087311"/>
                  </a:ext>
                </a:extLst>
              </a:tr>
              <a:tr h="193675">
                <a:tc>
                  <a:txBody>
                    <a:bodyPr/>
                    <a:lstStyle/>
                    <a:p>
                      <a:pPr algn="ctr"/>
                      <a:r>
                        <a:rPr lang="en-US" sz="900" dirty="0">
                          <a:solidFill>
                            <a:srgbClr val="FFFF00"/>
                          </a:solidFill>
                          <a:effectLst/>
                        </a:rPr>
                        <a:t>Y</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lang="en-US" sz="900" b="1" dirty="0">
                          <a:solidFill>
                            <a:srgbClr val="000000"/>
                          </a:solidFill>
                          <a:effectLst/>
                          <a:latin typeface="Arial" panose="020B0604020202020204" pitchFamily="34" charset="0"/>
                        </a:rPr>
                        <a:t>YELLOW</a:t>
                      </a:r>
                      <a:r>
                        <a:rPr lang="en-US" sz="900" dirty="0">
                          <a:solidFill>
                            <a:srgbClr val="000000"/>
                          </a:solidFill>
                          <a:effectLst/>
                          <a:latin typeface="Arial" panose="020B0604020202020204" pitchFamily="34" charset="0"/>
                        </a:rPr>
                        <a:t> - Somewhat ready for Go-Live, small issues unresolved, doesn't impact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2373392"/>
                  </a:ext>
                </a:extLst>
              </a:tr>
              <a:tr h="167899">
                <a:tc>
                  <a:txBody>
                    <a:bodyPr/>
                    <a:lstStyle/>
                    <a:p>
                      <a:pPr algn="ctr"/>
                      <a:r>
                        <a:rPr lang="en-US" sz="900" dirty="0">
                          <a:solidFill>
                            <a:srgbClr val="00B050"/>
                          </a:solidFill>
                          <a:effectLst/>
                        </a:rPr>
                        <a:t>G</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dirty="0">
                          <a:solidFill>
                            <a:srgbClr val="000000"/>
                          </a:solidFill>
                          <a:effectLst/>
                          <a:latin typeface="Arial" panose="020B0604020202020204" pitchFamily="34" charset="0"/>
                        </a:rPr>
                        <a:t>GREEN</a:t>
                      </a:r>
                      <a:r>
                        <a:rPr lang="en-US" sz="900" dirty="0">
                          <a:solidFill>
                            <a:srgbClr val="000000"/>
                          </a:solidFill>
                          <a:effectLst/>
                          <a:latin typeface="Arial" panose="020B0604020202020204" pitchFamily="34" charset="0"/>
                        </a:rPr>
                        <a:t> - Ready for Go-Live</a:t>
                      </a:r>
                      <a:endParaRPr lang="en-US" sz="900" dirty="0">
                        <a:effectLst/>
                        <a:latin typeface="Times New Roman" panose="02020603050405020304" pitchFamily="18" charset="0"/>
                      </a:endParaRPr>
                    </a:p>
                  </a:txBody>
                  <a:tcPr marL="18288"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8053191"/>
                  </a:ext>
                </a:extLst>
              </a:tr>
            </a:tbl>
          </a:graphicData>
        </a:graphic>
      </p:graphicFrame>
    </p:spTree>
    <p:extLst>
      <p:ext uri="{BB962C8B-B14F-4D97-AF65-F5344CB8AC3E}">
        <p14:creationId xmlns:p14="http://schemas.microsoft.com/office/powerpoint/2010/main" val="334513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83123216"/>
              </p:ext>
            </p:extLst>
          </p:nvPr>
        </p:nvGraphicFramePr>
        <p:xfrm>
          <a:off x="449540" y="538285"/>
          <a:ext cx="8338325" cy="6089567"/>
        </p:xfrm>
        <a:graphic>
          <a:graphicData uri="http://schemas.openxmlformats.org/drawingml/2006/table">
            <a:tbl>
              <a:tblPr firstRow="1" firstCol="1">
                <a:tableStyleId>{93296810-A885-4BE3-A3E7-6D5BEEA58F35}</a:tableStyleId>
              </a:tblPr>
              <a:tblGrid>
                <a:gridCol w="927214">
                  <a:extLst>
                    <a:ext uri="{9D8B030D-6E8A-4147-A177-3AD203B41FA5}">
                      <a16:colId xmlns:a16="http://schemas.microsoft.com/office/drawing/2014/main" val="285129070"/>
                    </a:ext>
                  </a:extLst>
                </a:gridCol>
                <a:gridCol w="3700457">
                  <a:extLst>
                    <a:ext uri="{9D8B030D-6E8A-4147-A177-3AD203B41FA5}">
                      <a16:colId xmlns:a16="http://schemas.microsoft.com/office/drawing/2014/main" val="1255582063"/>
                    </a:ext>
                  </a:extLst>
                </a:gridCol>
                <a:gridCol w="3710654">
                  <a:extLst>
                    <a:ext uri="{9D8B030D-6E8A-4147-A177-3AD203B41FA5}">
                      <a16:colId xmlns:a16="http://schemas.microsoft.com/office/drawing/2014/main" val="615183373"/>
                    </a:ext>
                  </a:extLst>
                </a:gridCol>
              </a:tblGrid>
              <a:tr h="298252">
                <a:tc>
                  <a:txBody>
                    <a:bodyPr/>
                    <a:lstStyle/>
                    <a:p>
                      <a:pPr rtl="0" fontAlgn="b"/>
                      <a:r>
                        <a:rPr lang="en-US" sz="1400" b="0" dirty="0">
                          <a:effectLst/>
                          <a:latin typeface="+mj-lt"/>
                        </a:rPr>
                        <a:t>CATEGORY </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COMMENTS</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effectLst/>
                          <a:latin typeface="+mj-lt"/>
                        </a:rPr>
                        <a:t>MITIGATION PLAN </a:t>
                      </a:r>
                      <a:endParaRPr lang="en-US" sz="1400" b="0" dirty="0">
                        <a:solidFill>
                          <a:srgbClr val="000000"/>
                        </a:solidFill>
                        <a:effectLst/>
                        <a:latin typeface="+mj-lt"/>
                      </a:endParaRPr>
                    </a:p>
                  </a:txBody>
                  <a:tcPr marL="36576" marR="4992" marT="3328" marB="3328" anchor="ctr"/>
                </a:tc>
                <a:extLst>
                  <a:ext uri="{0D108BD9-81ED-4DB2-BD59-A6C34878D82A}">
                    <a16:rowId xmlns:a16="http://schemas.microsoft.com/office/drawing/2014/main" val="1488334798"/>
                  </a:ext>
                </a:extLst>
              </a:tr>
              <a:tr h="550162">
                <a:tc>
                  <a:txBody>
                    <a:bodyPr/>
                    <a:lstStyle/>
                    <a:p>
                      <a:pPr rtl="0" fontAlgn="ctr"/>
                      <a:r>
                        <a:rPr lang="en-US" sz="1400" dirty="0">
                          <a:effectLst/>
                        </a:rPr>
                        <a:t>Data</a:t>
                      </a:r>
                    </a:p>
                    <a:p>
                      <a:pPr rtl="0" fontAlgn="ct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Caught up as far as our reports, but will continue to clean up to go-live.</a:t>
                      </a:r>
                    </a:p>
                  </a:txBody>
                  <a:tcPr marL="22860" marR="22860" marT="15240" marB="15240" anchor="ctr"/>
                </a:tc>
                <a:tc>
                  <a:txBody>
                    <a:bodyPr/>
                    <a:lstStyle/>
                    <a:p>
                      <a:pPr rtl="0" fontAlgn="b"/>
                      <a:endParaRPr lang="en-US" sz="1400" b="0" dirty="0">
                        <a:solidFill>
                          <a:srgbClr val="17304C"/>
                        </a:solidFill>
                        <a:effectLst/>
                        <a:latin typeface="+mn-lt"/>
                      </a:endParaRPr>
                    </a:p>
                  </a:txBody>
                  <a:tcPr marL="22860" marR="22860" marT="15240" marB="15240" anchor="ctr"/>
                </a:tc>
                <a:extLst>
                  <a:ext uri="{0D108BD9-81ED-4DB2-BD59-A6C34878D82A}">
                    <a16:rowId xmlns:a16="http://schemas.microsoft.com/office/drawing/2014/main" val="1887606402"/>
                  </a:ext>
                </a:extLst>
              </a:tr>
              <a:tr h="652284">
                <a:tc>
                  <a:txBody>
                    <a:bodyPr/>
                    <a:lstStyle/>
                    <a:p>
                      <a:pPr rtl="0" fontAlgn="ctr"/>
                      <a:r>
                        <a:rPr lang="en-US" sz="1400" dirty="0">
                          <a:effectLst/>
                        </a:rPr>
                        <a:t>Security</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We feel good where we are now, but expect some roles and permissions issues after go-live.</a:t>
                      </a:r>
                    </a:p>
                  </a:txBody>
                  <a:tcPr marL="22860" marR="22860" marT="15240" marB="15240" anchor="ctr"/>
                </a:tc>
                <a:tc>
                  <a:txBody>
                    <a:bodyPr/>
                    <a:lstStyle/>
                    <a:p>
                      <a:pPr rtl="0" fontAlgn="b"/>
                      <a:r>
                        <a:rPr lang="en-US" sz="1400" b="0" dirty="0">
                          <a:solidFill>
                            <a:srgbClr val="17304C"/>
                          </a:solidFill>
                          <a:effectLst/>
                          <a:latin typeface="+mn-lt"/>
                        </a:rPr>
                        <a:t>List of known issues will be resolved after go-live.</a:t>
                      </a:r>
                    </a:p>
                    <a:p>
                      <a:pPr rtl="0" fontAlgn="b"/>
                      <a:endParaRPr lang="en-US" sz="1400" b="0" dirty="0">
                        <a:solidFill>
                          <a:srgbClr val="17304C"/>
                        </a:solidFill>
                        <a:effectLst/>
                        <a:latin typeface="+mn-lt"/>
                      </a:endParaRPr>
                    </a:p>
                  </a:txBody>
                  <a:tcPr marL="22860" marR="22860" marT="15240" marB="15240" anchor="ctr"/>
                </a:tc>
                <a:extLst>
                  <a:ext uri="{0D108BD9-81ED-4DB2-BD59-A6C34878D82A}">
                    <a16:rowId xmlns:a16="http://schemas.microsoft.com/office/drawing/2014/main" val="3950610699"/>
                  </a:ext>
                </a:extLst>
              </a:tr>
              <a:tr h="652284">
                <a:tc>
                  <a:txBody>
                    <a:bodyPr/>
                    <a:lstStyle/>
                    <a:p>
                      <a:pPr rtl="0" fontAlgn="ctr"/>
                      <a:r>
                        <a:rPr lang="en-US" sz="1400" dirty="0">
                          <a:effectLst/>
                        </a:rPr>
                        <a:t>Testing </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Parallel testing has completed, but we plan to retest and/or reevaluate identified items that failed or couldn't test.</a:t>
                      </a:r>
                    </a:p>
                  </a:txBody>
                  <a:tcPr marL="22860" marR="22860" marT="15240" marB="15240" anchor="ctr"/>
                </a:tc>
                <a:tc>
                  <a:txBody>
                    <a:bodyPr/>
                    <a:lstStyle/>
                    <a:p>
                      <a:pPr rtl="0" fontAlgn="b"/>
                      <a:endParaRPr lang="en-US" sz="1400" b="0" dirty="0">
                        <a:solidFill>
                          <a:srgbClr val="17304C"/>
                        </a:solidFill>
                        <a:effectLst/>
                        <a:latin typeface="+mn-lt"/>
                      </a:endParaRPr>
                    </a:p>
                  </a:txBody>
                  <a:tcPr marL="22860" marR="22860" marT="15240" marB="15240" anchor="ctr"/>
                </a:tc>
                <a:extLst>
                  <a:ext uri="{0D108BD9-81ED-4DB2-BD59-A6C34878D82A}">
                    <a16:rowId xmlns:a16="http://schemas.microsoft.com/office/drawing/2014/main" val="966612009"/>
                  </a:ext>
                </a:extLst>
              </a:tr>
              <a:tr h="763612">
                <a:tc>
                  <a:txBody>
                    <a:bodyPr/>
                    <a:lstStyle/>
                    <a:p>
                      <a:pPr rtl="0" fontAlgn="ctr"/>
                      <a:endParaRPr lang="en-US" sz="1400" dirty="0">
                        <a:effectLst/>
                      </a:endParaRPr>
                    </a:p>
                    <a:p>
                      <a:pPr rtl="0" fontAlgn="ctr"/>
                      <a:r>
                        <a:rPr lang="en-US" sz="1400" dirty="0">
                          <a:effectLst/>
                        </a:rPr>
                        <a:t>Training</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PHII trainings initiated and are date-specific with last one on 9/30/2021.</a:t>
                      </a:r>
                    </a:p>
                  </a:txBody>
                  <a:tcPr marL="22860" marR="22860" marT="15240" marB="15240" anchor="ctr"/>
                </a:tc>
                <a:tc>
                  <a:txBody>
                    <a:bodyPr/>
                    <a:lstStyle/>
                    <a:p>
                      <a:pPr rtl="0" fontAlgn="b"/>
                      <a:r>
                        <a:rPr lang="en-US" sz="1400" b="0" dirty="0">
                          <a:solidFill>
                            <a:srgbClr val="17304C"/>
                          </a:solidFill>
                          <a:effectLst/>
                          <a:latin typeface="+mn-lt"/>
                        </a:rPr>
                        <a:t>PHII Trainings to be complete on 9/30 which occurs after 9/28 Steering Committee Special Meeting: DG5-A Readiness Briefing.</a:t>
                      </a:r>
                    </a:p>
                  </a:txBody>
                  <a:tcPr marL="22860" marR="22860" marT="15240" marB="15240" anchor="ctr"/>
                </a:tc>
                <a:extLst>
                  <a:ext uri="{0D108BD9-81ED-4DB2-BD59-A6C34878D82A}">
                    <a16:rowId xmlns:a16="http://schemas.microsoft.com/office/drawing/2014/main" val="867617604"/>
                  </a:ext>
                </a:extLst>
              </a:tr>
              <a:tr h="723043">
                <a:tc>
                  <a:txBody>
                    <a:bodyPr/>
                    <a:lstStyle/>
                    <a:p>
                      <a:pPr rtl="0" fontAlgn="ctr"/>
                      <a:r>
                        <a:rPr lang="en-US" sz="1400" dirty="0">
                          <a:effectLst/>
                        </a:rPr>
                        <a:t>College Support Plan</a:t>
                      </a:r>
                      <a:endParaRPr lang="en-US" sz="1400" b="0" dirty="0">
                        <a:solidFill>
                          <a:srgbClr val="000000"/>
                        </a:solidFill>
                        <a:effectLst/>
                        <a:latin typeface="+mj-lt"/>
                        <a:cs typeface="Arial" panose="020B0604020202020204" pitchFamily="34" charset="0"/>
                      </a:endParaRPr>
                    </a:p>
                  </a:txBody>
                  <a:tcPr marL="36576" marR="4992" marT="3328" marB="3328" anchor="ctr"/>
                </a:tc>
                <a:tc>
                  <a:txBody>
                    <a:bodyPr/>
                    <a:lstStyle/>
                    <a:p>
                      <a:pPr rtl="0" fontAlgn="b"/>
                      <a:r>
                        <a:rPr lang="en-US" sz="1400" b="0" dirty="0">
                          <a:solidFill>
                            <a:srgbClr val="17304C"/>
                          </a:solidFill>
                          <a:effectLst/>
                          <a:latin typeface="+mn-lt"/>
                        </a:rPr>
                        <a:t>Solar Winds (SBCTC) GRC SME ticket submitters - Security Team (BAs, PM, IT Security Team)</a:t>
                      </a:r>
                      <a:br>
                        <a:rPr lang="en-US" sz="1400" b="0" dirty="0">
                          <a:solidFill>
                            <a:srgbClr val="17304C"/>
                          </a:solidFill>
                          <a:effectLst/>
                          <a:latin typeface="+mn-lt"/>
                        </a:rPr>
                      </a:br>
                      <a:r>
                        <a:rPr lang="en-US" sz="1400" b="0" dirty="0">
                          <a:solidFill>
                            <a:srgbClr val="17304C"/>
                          </a:solidFill>
                          <a:effectLst/>
                          <a:latin typeface="+mn-lt"/>
                        </a:rPr>
                        <a:t>90+ (Student/Employee) plan in development.</a:t>
                      </a:r>
                    </a:p>
                  </a:txBody>
                  <a:tcPr marL="22860" marR="22860" marT="15240" marB="15240" anchor="ctr"/>
                </a:tc>
                <a:tc>
                  <a:txBody>
                    <a:bodyPr/>
                    <a:lstStyle/>
                    <a:p>
                      <a:pPr rtl="0" fontAlgn="b"/>
                      <a:r>
                        <a:rPr lang="en-US" sz="1400" b="0" dirty="0">
                          <a:solidFill>
                            <a:srgbClr val="17304C"/>
                          </a:solidFill>
                          <a:effectLst/>
                          <a:latin typeface="+mn-lt"/>
                        </a:rPr>
                        <a:t>List sent to Dani Bundy on 9/20/2021.</a:t>
                      </a:r>
                    </a:p>
                  </a:txBody>
                  <a:tcPr marL="22860" marR="22860" marT="15240" marB="15240" anchor="ctr"/>
                </a:tc>
                <a:extLst>
                  <a:ext uri="{0D108BD9-81ED-4DB2-BD59-A6C34878D82A}">
                    <a16:rowId xmlns:a16="http://schemas.microsoft.com/office/drawing/2014/main" val="4231611894"/>
                  </a:ext>
                </a:extLst>
              </a:tr>
              <a:tr h="1381771">
                <a:tc>
                  <a:txBody>
                    <a:bodyPr/>
                    <a:lstStyle/>
                    <a:p>
                      <a:pPr rtl="0" fontAlgn="ctr"/>
                      <a:r>
                        <a:rPr lang="en-US" sz="1400" dirty="0">
                          <a:effectLst/>
                        </a:rPr>
                        <a:t>Transition</a:t>
                      </a:r>
                    </a:p>
                    <a:p>
                      <a:pPr rtl="0" fontAlgn="ct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solidFill>
                            <a:srgbClr val="17304C"/>
                          </a:solidFill>
                          <a:effectLst/>
                          <a:latin typeface="+mn-lt"/>
                        </a:rPr>
                        <a:t>We will finalize our Legacy closure plan now that we have been briefed by Ray Gartner’s Legacy team on 9/22/2021.</a:t>
                      </a:r>
                    </a:p>
                    <a:p>
                      <a:pPr rtl="0" fontAlgn="b"/>
                      <a:endParaRPr lang="en-US" sz="1400" b="0" dirty="0">
                        <a:solidFill>
                          <a:srgbClr val="17304C"/>
                        </a:solidFill>
                        <a:effectLst/>
                        <a:latin typeface="+mn-lt"/>
                      </a:endParaRPr>
                    </a:p>
                  </a:txBody>
                  <a:tcPr marL="22860" marR="22860" marT="15240" marB="15240" anchor="ctr"/>
                </a:tc>
                <a:tc>
                  <a:txBody>
                    <a:bodyPr/>
                    <a:lstStyle/>
                    <a:p>
                      <a:pPr rtl="0" fontAlgn="b"/>
                      <a:r>
                        <a:rPr lang="en-US" sz="1400" b="0" dirty="0">
                          <a:solidFill>
                            <a:srgbClr val="17304C"/>
                          </a:solidFill>
                          <a:effectLst/>
                          <a:latin typeface="+mn-lt"/>
                        </a:rPr>
                        <a:t>Working on AAR and Transfer Credit Rules and will be completed before Go-Live.</a:t>
                      </a:r>
                      <a:br>
                        <a:rPr lang="en-US" sz="1400" b="0" dirty="0">
                          <a:solidFill>
                            <a:srgbClr val="17304C"/>
                          </a:solidFill>
                          <a:effectLst/>
                          <a:latin typeface="+mn-lt"/>
                        </a:rPr>
                      </a:br>
                      <a:r>
                        <a:rPr lang="en-US" sz="1400" b="0" dirty="0">
                          <a:solidFill>
                            <a:srgbClr val="17304C"/>
                          </a:solidFill>
                          <a:effectLst/>
                          <a:latin typeface="+mn-lt"/>
                        </a:rPr>
                        <a:t>Placing Name or Team to each Legacy HP-UX Transition Schedule step that was provided by Ray Gartner’s team to ensure tasks are completed correctly.</a:t>
                      </a:r>
                    </a:p>
                  </a:txBody>
                  <a:tcPr marL="22860" marR="22860" marT="15240" marB="15240" anchor="ctr"/>
                </a:tc>
                <a:extLst>
                  <a:ext uri="{0D108BD9-81ED-4DB2-BD59-A6C34878D82A}">
                    <a16:rowId xmlns:a16="http://schemas.microsoft.com/office/drawing/2014/main" val="132354641"/>
                  </a:ext>
                </a:extLst>
              </a:tr>
              <a:tr h="1031607">
                <a:tc>
                  <a:txBody>
                    <a:bodyPr/>
                    <a:lstStyle/>
                    <a:p>
                      <a:pPr rtl="0" fontAlgn="ctr"/>
                      <a:r>
                        <a:rPr lang="en-US" sz="1400" dirty="0">
                          <a:effectLst/>
                        </a:rPr>
                        <a:t>Comms &amp; OCM</a:t>
                      </a:r>
                      <a:endParaRPr lang="en-US" sz="1400" b="0" dirty="0">
                        <a:solidFill>
                          <a:srgbClr val="000000"/>
                        </a:solidFill>
                        <a:effectLst/>
                        <a:latin typeface="+mj-lt"/>
                      </a:endParaRPr>
                    </a:p>
                  </a:txBody>
                  <a:tcPr marL="36576" marR="4992" marT="3328" marB="3328" anchor="ctr"/>
                </a:tc>
                <a:tc>
                  <a:txBody>
                    <a:bodyPr/>
                    <a:lstStyle/>
                    <a:p>
                      <a:pPr rtl="0" fontAlgn="b"/>
                      <a:r>
                        <a:rPr lang="en-US" sz="1400" b="0" dirty="0">
                          <a:solidFill>
                            <a:srgbClr val="17304C"/>
                          </a:solidFill>
                          <a:effectLst/>
                          <a:latin typeface="+mn-lt"/>
                        </a:rPr>
                        <a:t>OCM Stakeholder Readiness Discussions- Working on Classified Union and readiness.</a:t>
                      </a:r>
                      <a:br>
                        <a:rPr lang="en-US" sz="1400" b="0" dirty="0">
                          <a:solidFill>
                            <a:srgbClr val="17304C"/>
                          </a:solidFill>
                          <a:effectLst/>
                          <a:latin typeface="+mn-lt"/>
                        </a:rPr>
                      </a:br>
                      <a:endParaRPr lang="en-US" sz="1400" b="0" dirty="0">
                        <a:solidFill>
                          <a:srgbClr val="17304C"/>
                        </a:solidFill>
                        <a:effectLst/>
                        <a:latin typeface="+mn-lt"/>
                      </a:endParaRPr>
                    </a:p>
                  </a:txBody>
                  <a:tcPr marL="22860" marR="22860" marT="15240" marB="15240" anchor="ctr"/>
                </a:tc>
                <a:tc>
                  <a:txBody>
                    <a:bodyPr/>
                    <a:lstStyle/>
                    <a:p>
                      <a:pPr rtl="0" fontAlgn="b"/>
                      <a:r>
                        <a:rPr lang="en-US" sz="1400" b="0" dirty="0">
                          <a:solidFill>
                            <a:srgbClr val="17304C"/>
                          </a:solidFill>
                          <a:effectLst/>
                          <a:latin typeface="+mn-lt"/>
                        </a:rPr>
                        <a:t>Plan more discussion for Go-Live with emphasis on our high volume traveling, purchasing, etc.</a:t>
                      </a:r>
                    </a:p>
                  </a:txBody>
                  <a:tcPr marL="22860" marR="22860" marT="15240" marB="15240" anchor="ctr"/>
                </a:tc>
                <a:extLst>
                  <a:ext uri="{0D108BD9-81ED-4DB2-BD59-A6C34878D82A}">
                    <a16:rowId xmlns:a16="http://schemas.microsoft.com/office/drawing/2014/main" val="4078782807"/>
                  </a:ext>
                </a:extLst>
              </a:tr>
            </a:tbl>
          </a:graphicData>
        </a:graphic>
      </p:graphicFrame>
      <p:sp>
        <p:nvSpPr>
          <p:cNvPr id="4" name="Slide Number Placeholder 3">
            <a:extLst>
              <a:ext uri="{FF2B5EF4-FFF2-40B4-BE49-F238E27FC236}">
                <a16:creationId xmlns:a16="http://schemas.microsoft.com/office/drawing/2014/main" id="{E0E7CE8F-C425-4460-BA5D-66D70FDF14C2}"/>
              </a:ext>
            </a:extLst>
          </p:cNvPr>
          <p:cNvSpPr>
            <a:spLocks noGrp="1"/>
          </p:cNvSpPr>
          <p:nvPr>
            <p:ph type="sldNum" sz="quarter" idx="12"/>
          </p:nvPr>
        </p:nvSpPr>
        <p:spPr/>
        <p:txBody>
          <a:bodyPr/>
          <a:lstStyle/>
          <a:p>
            <a:pPr>
              <a:defRPr/>
            </a:pPr>
            <a:r>
              <a:rPr lang="en-US" altLang="en-US" dirty="0"/>
              <a:t> </a:t>
            </a:r>
            <a:fld id="{8FE0DD59-4F64-4FB2-AC86-5D7C2F153175}" type="slidenum">
              <a:rPr lang="en-US" altLang="en-US" smtClean="0"/>
              <a:pPr>
                <a:defRPr/>
              </a:pPr>
              <a:t>8</a:t>
            </a:fld>
            <a:r>
              <a:rPr lang="en-US" altLang="en-US" dirty="0"/>
              <a:t> </a:t>
            </a:r>
          </a:p>
        </p:txBody>
      </p:sp>
      <p:sp>
        <p:nvSpPr>
          <p:cNvPr id="5" name="Title 1">
            <a:extLst>
              <a:ext uri="{FF2B5EF4-FFF2-40B4-BE49-F238E27FC236}">
                <a16:creationId xmlns:a16="http://schemas.microsoft.com/office/drawing/2014/main" id="{D99ED5E8-6C84-4670-86D5-7DCA8C5EE893}"/>
              </a:ext>
            </a:extLst>
          </p:cNvPr>
          <p:cNvSpPr>
            <a:spLocks noGrp="1"/>
          </p:cNvSpPr>
          <p:nvPr>
            <p:ph type="title"/>
          </p:nvPr>
        </p:nvSpPr>
        <p:spPr>
          <a:xfrm>
            <a:off x="449541" y="101758"/>
            <a:ext cx="8577501" cy="436526"/>
          </a:xfrm>
        </p:spPr>
        <p:txBody>
          <a:bodyPr/>
          <a:lstStyle/>
          <a:p>
            <a:pPr algn="ctr"/>
            <a:r>
              <a:rPr lang="en-US" sz="2400" dirty="0"/>
              <a:t>Green river COLLEGE comments &amp; MITIGATION plan</a:t>
            </a:r>
          </a:p>
        </p:txBody>
      </p:sp>
    </p:spTree>
    <p:extLst>
      <p:ext uri="{BB962C8B-B14F-4D97-AF65-F5344CB8AC3E}">
        <p14:creationId xmlns:p14="http://schemas.microsoft.com/office/powerpoint/2010/main" val="189058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311" y="265151"/>
            <a:ext cx="8377377" cy="417002"/>
          </a:xfrm>
        </p:spPr>
        <p:txBody>
          <a:bodyPr/>
          <a:lstStyle/>
          <a:p>
            <a:pPr algn="ctr"/>
            <a:r>
              <a:rPr lang="en-US" sz="2000" dirty="0"/>
              <a:t>Green river college go-live deployment recommendation form</a:t>
            </a:r>
          </a:p>
        </p:txBody>
      </p:sp>
      <p:sp>
        <p:nvSpPr>
          <p:cNvPr id="4" name="Slide Number Placeholder 3"/>
          <p:cNvSpPr>
            <a:spLocks noGrp="1"/>
          </p:cNvSpPr>
          <p:nvPr>
            <p:ph type="sldNum" sz="quarter" idx="12"/>
          </p:nvPr>
        </p:nvSpPr>
        <p:spPr/>
        <p:txBody>
          <a:bodyPr/>
          <a:lstStyle/>
          <a:p>
            <a:pPr>
              <a:defRPr/>
            </a:pPr>
            <a:fld id="{A0548EF2-EA9B-4634-B53D-DC4EC5D1B8C0}" type="slidenum">
              <a:rPr lang="en-US" altLang="en-US" smtClean="0"/>
              <a:pPr>
                <a:defRPr/>
              </a:pPr>
              <a:t>9</a:t>
            </a:fld>
            <a:endParaRPr lang="en-US" altLang="en-US" dirty="0"/>
          </a:p>
        </p:txBody>
      </p:sp>
      <p:pic>
        <p:nvPicPr>
          <p:cNvPr id="7" name="Picture 6">
            <a:extLst>
              <a:ext uri="{FF2B5EF4-FFF2-40B4-BE49-F238E27FC236}">
                <a16:creationId xmlns:a16="http://schemas.microsoft.com/office/drawing/2014/main" id="{1E9ED81D-015A-40D4-B9F4-D161287901A6}"/>
              </a:ext>
            </a:extLst>
          </p:cNvPr>
          <p:cNvPicPr>
            <a:picLocks noChangeAspect="1"/>
          </p:cNvPicPr>
          <p:nvPr/>
        </p:nvPicPr>
        <p:blipFill>
          <a:blip r:embed="rId2"/>
          <a:stretch>
            <a:fillRect/>
          </a:stretch>
        </p:blipFill>
        <p:spPr>
          <a:xfrm>
            <a:off x="2224214" y="722600"/>
            <a:ext cx="4824286" cy="6041288"/>
          </a:xfrm>
          <a:prstGeom prst="rect">
            <a:avLst/>
          </a:prstGeom>
          <a:ln w="3175">
            <a:solidFill>
              <a:schemeClr val="tx1"/>
            </a:solidFill>
          </a:ln>
        </p:spPr>
      </p:pic>
    </p:spTree>
    <p:extLst>
      <p:ext uri="{BB962C8B-B14F-4D97-AF65-F5344CB8AC3E}">
        <p14:creationId xmlns:p14="http://schemas.microsoft.com/office/powerpoint/2010/main" val="961272476"/>
      </p:ext>
    </p:extLst>
  </p:cSld>
  <p:clrMapOvr>
    <a:masterClrMapping/>
  </p:clrMapOvr>
</p:sld>
</file>

<file path=ppt/theme/theme1.xml><?xml version="1.0" encoding="utf-8"?>
<a:theme xmlns:a="http://schemas.openxmlformats.org/drawingml/2006/main" name="ctcLink Powerpoint Templat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withblankslide" id="{9E170CF2-4B44-4251-AAC2-8262D2C1B5BE}" vid="{8BACAC9D-F4BA-465D-AF11-DCD48AB67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Z7X6SQ3F62JH-64-58</_dlc_DocId>
    <_dlc_DocIdUrl xmlns="dbb9891f-5342-44b3-9004-2472729e727f">
      <Url>https://portal.sbctc.edu/sites/Intranet/publications/_layouts/15/DocIdRedir.aspx?ID=Z7X6SQ3F62JH-64-58</Url>
      <Description>Z7X6SQ3F62JH-64-58</Description>
    </_dlc_DocIdUrl>
  </documentManagement>
</p:properties>
</file>

<file path=customXml/itemProps1.xml><?xml version="1.0" encoding="utf-8"?>
<ds:datastoreItem xmlns:ds="http://schemas.openxmlformats.org/officeDocument/2006/customXml" ds:itemID="{36A97EFB-51D6-4625-BC5B-9FEE34F7DB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6ED858-9350-48FE-ADC8-EAAF6E362ED9}">
  <ds:schemaRefs>
    <ds:schemaRef ds:uri="http://schemas.microsoft.com/sharepoint/v3/contenttype/forms"/>
  </ds:schemaRefs>
</ds:datastoreItem>
</file>

<file path=customXml/itemProps3.xml><?xml version="1.0" encoding="utf-8"?>
<ds:datastoreItem xmlns:ds="http://schemas.openxmlformats.org/officeDocument/2006/customXml" ds:itemID="{CAEC5022-984A-475E-A75B-CDBC86707EBC}">
  <ds:schemaRefs>
    <ds:schemaRef ds:uri="http://schemas.microsoft.com/sharepoint/events"/>
  </ds:schemaRefs>
</ds:datastoreItem>
</file>

<file path=customXml/itemProps4.xml><?xml version="1.0" encoding="utf-8"?>
<ds:datastoreItem xmlns:ds="http://schemas.openxmlformats.org/officeDocument/2006/customXml" ds:itemID="{4DCA586E-AEBD-4B20-9827-EAD32C0DDEE7}">
  <ds:schemaRefs>
    <ds:schemaRef ds:uri="http://schemas.microsoft.com/office/2006/metadata/properties"/>
    <ds:schemaRef ds:uri="http://schemas.microsoft.com/sharepoint/v3"/>
    <ds:schemaRef ds:uri="http://purl.org/dc/dcmitype/"/>
    <ds:schemaRef ds:uri="http://schemas.microsoft.com/office/infopath/2007/PartnerControls"/>
    <ds:schemaRef ds:uri="http://purl.org/dc/terms/"/>
    <ds:schemaRef ds:uri="http://www.w3.org/XML/1998/namespace"/>
    <ds:schemaRef ds:uri="http://schemas.openxmlformats.org/package/2006/metadata/core-properties"/>
    <ds:schemaRef ds:uri="http://schemas.microsoft.com/office/2006/documentManagement/types"/>
    <ds:schemaRef ds:uri="http://purl.org/dc/elements/1.1/"/>
    <ds:schemaRef ds:uri="http://schemas.microsoft.com/sharepoint/v4"/>
    <ds:schemaRef ds:uri="dbb9891f-5342-44b3-9004-2472729e727f"/>
    <ds:schemaRef ds:uri="686bc730-dfb5-4557-ac43-64e2aeb71117"/>
  </ds:schemaRefs>
</ds:datastoreItem>
</file>

<file path=docProps/app.xml><?xml version="1.0" encoding="utf-8"?>
<Properties xmlns="http://schemas.openxmlformats.org/officeDocument/2006/extended-properties" xmlns:vt="http://schemas.openxmlformats.org/officeDocument/2006/docPropsVTypes">
  <Template/>
  <TotalTime>71238</TotalTime>
  <Words>1755</Words>
  <Application>Microsoft Office PowerPoint</Application>
  <PresentationFormat>On-screen Show (4:3)</PresentationFormat>
  <Paragraphs>384</Paragraphs>
  <Slides>19</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Franklin Gothic Book</vt:lpstr>
      <vt:lpstr>Franklin Gothic Medium</vt:lpstr>
      <vt:lpstr>Roboto</vt:lpstr>
      <vt:lpstr>Symbol</vt:lpstr>
      <vt:lpstr>Times New Roman</vt:lpstr>
      <vt:lpstr>Wingdings</vt:lpstr>
      <vt:lpstr>ctcLink Powerpoint Template</vt:lpstr>
      <vt:lpstr>DG5-A gate 5: college readiness </vt:lpstr>
      <vt:lpstr>CTCLINK QUALITY GATES &amp; MILESTONES</vt:lpstr>
      <vt:lpstr>DG5 readiness TIMELINE</vt:lpstr>
      <vt:lpstr>DG5-A: Green River college, Skagit valley college           </vt:lpstr>
      <vt:lpstr>CURRENT COLLEGE READINESS STATUS </vt:lpstr>
      <vt:lpstr>Estimated COLLEGE READINESS STATUS </vt:lpstr>
      <vt:lpstr>Green river COLLEGE READINESS</vt:lpstr>
      <vt:lpstr>Green river COLLEGE comments &amp; MITIGATION plan</vt:lpstr>
      <vt:lpstr>Green river college go-live deployment recommendation form</vt:lpstr>
      <vt:lpstr>Skagit valley COLLEGE READINESS</vt:lpstr>
      <vt:lpstr>Skagit valley COLLEGE comments &amp; MITIGATION plan</vt:lpstr>
      <vt:lpstr>Skagit valley college go-live deployment recommendation form</vt:lpstr>
      <vt:lpstr>Additional perspective        </vt:lpstr>
      <vt:lpstr>Dg5-a ctcLink Team Project Readiness Concerns</vt:lpstr>
      <vt:lpstr>Dg5-a ctcLink Team Project Readiness Concerns</vt:lpstr>
      <vt:lpstr>SBCTC Agency: Support Organization Team DG5-A Go-Live Readiness Criteria</vt:lpstr>
      <vt:lpstr>Sbctc support organization go-live deployment recommendation form</vt:lpstr>
      <vt:lpstr>Moran technology perspective </vt:lpstr>
      <vt:lpstr>Recommendation to Steering committee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ctcLink DG5-A College Readiness SC presentation</dc:title>
  <dc:subject>ctcLink DG5-A College Readiness SC Presentation 2021-09-28</dc:subject>
  <dc:creator>Janelle Runyon;Christy Campbell</dc:creator>
  <cp:lastModifiedBy>Sherry Nelson</cp:lastModifiedBy>
  <cp:revision>1034</cp:revision>
  <cp:lastPrinted>2020-02-11T00:49:45Z</cp:lastPrinted>
  <dcterms:created xsi:type="dcterms:W3CDTF">2018-05-14T23:14:43Z</dcterms:created>
  <dcterms:modified xsi:type="dcterms:W3CDTF">2021-09-27T20:48:21Z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