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5"/>
  </p:sldMasterIdLst>
  <p:notesMasterIdLst>
    <p:notesMasterId r:id="rId31"/>
  </p:notesMasterIdLst>
  <p:handoutMasterIdLst>
    <p:handoutMasterId r:id="rId32"/>
  </p:handoutMasterIdLst>
  <p:sldIdLst>
    <p:sldId id="586" r:id="rId6"/>
    <p:sldId id="601" r:id="rId7"/>
    <p:sldId id="669" r:id="rId8"/>
    <p:sldId id="622" r:id="rId9"/>
    <p:sldId id="638" r:id="rId10"/>
    <p:sldId id="676" r:id="rId11"/>
    <p:sldId id="684" r:id="rId12"/>
    <p:sldId id="677" r:id="rId13"/>
    <p:sldId id="639" r:id="rId14"/>
    <p:sldId id="675" r:id="rId15"/>
    <p:sldId id="685" r:id="rId16"/>
    <p:sldId id="678" r:id="rId17"/>
    <p:sldId id="680" r:id="rId18"/>
    <p:sldId id="681" r:id="rId19"/>
    <p:sldId id="686" r:id="rId20"/>
    <p:sldId id="683" r:id="rId21"/>
    <p:sldId id="679" r:id="rId22"/>
    <p:sldId id="682" r:id="rId23"/>
    <p:sldId id="637" r:id="rId24"/>
    <p:sldId id="687" r:id="rId25"/>
    <p:sldId id="688" r:id="rId26"/>
    <p:sldId id="634" r:id="rId27"/>
    <p:sldId id="666" r:id="rId28"/>
    <p:sldId id="647" r:id="rId29"/>
    <p:sldId id="620" r:id="rId3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 id="2" name="Reuth Kim (ctcLink)" initials="RK(" lastIdx="4" clrIdx="1">
    <p:extLst>
      <p:ext uri="{19B8F6BF-5375-455C-9EA6-DF929625EA0E}">
        <p15:presenceInfo xmlns:p15="http://schemas.microsoft.com/office/powerpoint/2012/main" userId="Reuth Kim (ctcLin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725"/>
    <a:srgbClr val="FFAC33"/>
    <a:srgbClr val="FFFFFF"/>
    <a:srgbClr val="66FF66"/>
    <a:srgbClr val="000000"/>
    <a:srgbClr val="E8EBF3"/>
    <a:srgbClr val="CDD5E6"/>
    <a:srgbClr val="FFA219"/>
    <a:srgbClr val="00DA63"/>
    <a:srgbClr val="00E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A03BF-C0F1-44F0-9003-B488D7BD0F55}" v="11" dt="2021-01-11T21:04:05.324"/>
    <p1510:client id="{B348DB5B-5581-4DC4-97A5-EB7D8FA9707C}" v="4" dt="2021-01-10T00:44:47.489"/>
    <p1510:client id="{4E5CF94C-BFB3-4267-91DE-79CF6FF6ED48}" v="135" dt="2020-04-18T18:19:03.278"/>
    <p1510:client id="{565A8A00-B285-47C2-A49A-FB6684E53558}" v="8" dt="2021-01-11T20:21:24.163"/>
    <p1510:client id="{9659A03C-39B4-44DF-9E0A-5B49468791D5}" v="1147" dt="2020-04-19T00:59:52.232"/>
    <p1510:client id="{6B2DA470-D08C-4B1E-BF0D-C3D8F68D6474}" v="320" dt="2020-04-18T18:56:01.960"/>
    <p1510:client id="{6DB833DD-92D1-45C8-BAD1-6BA80B59C081}" v="111" dt="2021-01-11T21:48:29.109"/>
    <p1510:client id="{7ED571D1-FC02-4511-AE2C-E2BFBBB4EA70}" v="64" dt="2021-01-11T21:21:35.750"/>
    <p1510:client id="{DE13C0A0-E22C-4FAE-AF31-ADA4C7CAFBAA}" v="1" dt="2021-01-11T21:08:04.321"/>
    <p1510:client id="{E3FD487E-44F1-43BD-BBCF-E9757F1FBE99}" v="24" dt="2020-04-18T23:19:42.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9" autoAdjust="0"/>
    <p:restoredTop sz="90824" autoAdjust="0"/>
  </p:normalViewPr>
  <p:slideViewPr>
    <p:cSldViewPr snapToGrid="0">
      <p:cViewPr varScale="1">
        <p:scale>
          <a:sx n="64" d="100"/>
          <a:sy n="64" d="100"/>
        </p:scale>
        <p:origin x="1468" y="56"/>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10/5/2021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10/5/2021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dirty="0"/>
          </a:p>
        </p:txBody>
      </p:sp>
    </p:spTree>
    <p:extLst>
      <p:ext uri="{BB962C8B-B14F-4D97-AF65-F5344CB8AC3E}">
        <p14:creationId xmlns:p14="http://schemas.microsoft.com/office/powerpoint/2010/main" val="912525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3554907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dirty="0"/>
          </a:p>
        </p:txBody>
      </p:sp>
    </p:spTree>
    <p:extLst>
      <p:ext uri="{BB962C8B-B14F-4D97-AF65-F5344CB8AC3E}">
        <p14:creationId xmlns:p14="http://schemas.microsoft.com/office/powerpoint/2010/main" val="211914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dirty="0"/>
          </a:p>
        </p:txBody>
      </p:sp>
    </p:spTree>
    <p:extLst>
      <p:ext uri="{BB962C8B-B14F-4D97-AF65-F5344CB8AC3E}">
        <p14:creationId xmlns:p14="http://schemas.microsoft.com/office/powerpoint/2010/main" val="3553458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dirty="0"/>
          </a:p>
        </p:txBody>
      </p:sp>
    </p:spTree>
    <p:extLst>
      <p:ext uri="{BB962C8B-B14F-4D97-AF65-F5344CB8AC3E}">
        <p14:creationId xmlns:p14="http://schemas.microsoft.com/office/powerpoint/2010/main" val="507150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dirty="0"/>
          </a:p>
        </p:txBody>
      </p:sp>
    </p:spTree>
    <p:extLst>
      <p:ext uri="{BB962C8B-B14F-4D97-AF65-F5344CB8AC3E}">
        <p14:creationId xmlns:p14="http://schemas.microsoft.com/office/powerpoint/2010/main" val="2357023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16</a:t>
            </a:fld>
            <a:endParaRPr lang="en-US" dirty="0"/>
          </a:p>
        </p:txBody>
      </p:sp>
    </p:spTree>
    <p:extLst>
      <p:ext uri="{BB962C8B-B14F-4D97-AF65-F5344CB8AC3E}">
        <p14:creationId xmlns:p14="http://schemas.microsoft.com/office/powerpoint/2010/main" val="2148030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dirty="0"/>
          </a:p>
        </p:txBody>
      </p:sp>
    </p:spTree>
    <p:extLst>
      <p:ext uri="{BB962C8B-B14F-4D97-AF65-F5344CB8AC3E}">
        <p14:creationId xmlns:p14="http://schemas.microsoft.com/office/powerpoint/2010/main" val="3023511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23</a:t>
            </a:fld>
            <a:endParaRPr lang="en-US" dirty="0"/>
          </a:p>
        </p:txBody>
      </p:sp>
    </p:spTree>
    <p:extLst>
      <p:ext uri="{BB962C8B-B14F-4D97-AF65-F5344CB8AC3E}">
        <p14:creationId xmlns:p14="http://schemas.microsoft.com/office/powerpoint/2010/main" val="3469917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18862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9CEEFE78-C8D0-4C9C-B921-939F5387A196}"/>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5838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DAAA116C-242C-443B-A163-E8CF9F7F4081}"/>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6187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1AC071D1-F2C4-4003-9250-AB31648B590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4966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674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0" name="Slide Number Placeholder 5">
            <a:extLst>
              <a:ext uri="{FF2B5EF4-FFF2-40B4-BE49-F238E27FC236}">
                <a16:creationId xmlns:a16="http://schemas.microsoft.com/office/drawing/2014/main" id="{F8C50275-4C8B-4C12-B5F1-136D97A2B468}"/>
              </a:ext>
            </a:extLst>
          </p:cNvPr>
          <p:cNvSpPr>
            <a:spLocks noGrp="1"/>
          </p:cNvSpPr>
          <p:nvPr>
            <p:ph type="sldNum" sz="quarter" idx="12"/>
          </p:nvPr>
        </p:nvSpPr>
        <p:spPr>
          <a:xfrm>
            <a:off x="8385466"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6628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3463854F-CAA1-41C8-A573-DADF35FF70C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331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5" name="Slide Number Placeholder 5">
            <a:extLst>
              <a:ext uri="{FF2B5EF4-FFF2-40B4-BE49-F238E27FC236}">
                <a16:creationId xmlns:a16="http://schemas.microsoft.com/office/drawing/2014/main" id="{55EAFC1E-4429-451F-A6D3-EA5CDA5E629E}"/>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555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278655F2-7F98-4BC6-8AAB-6979A3C75528}"/>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401105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5" name="Slide Number Placeholder 5">
            <a:extLst>
              <a:ext uri="{FF2B5EF4-FFF2-40B4-BE49-F238E27FC236}">
                <a16:creationId xmlns:a16="http://schemas.microsoft.com/office/drawing/2014/main" id="{60AB6978-00DE-4790-8145-42159CB1B407}"/>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9075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F7AD4569-F986-4F3F-B0DD-6CCDC31D9BB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0312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928706EB-52D0-4646-9219-70EA545AED9C}"/>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6851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414825"/>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6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google.com/spreadsheets/d/14l_5c-TkECgkTMP2h2pYGRWnETTsOcXLWC1PhrsRcJM/edit#gid=138643087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52094" y="4124375"/>
            <a:ext cx="8336975" cy="619269"/>
          </a:xfrm>
        </p:spPr>
        <p:txBody>
          <a:bodyPr anchor="t"/>
          <a:lstStyle/>
          <a:p>
            <a:r>
              <a:rPr lang="en-US" sz="3600" dirty="0"/>
              <a:t>DG5-C gate 5: </a:t>
            </a:r>
            <a:r>
              <a:rPr lang="en-US" sz="3600" dirty="0">
                <a:hlinkClick r:id="rId2"/>
              </a:rPr>
              <a:t>college readiness </a:t>
            </a:r>
            <a:endParaRPr lang="en-US" sz="3600" dirty="0"/>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666641"/>
            <a:ext cx="8362449" cy="548155"/>
          </a:xfrm>
        </p:spPr>
        <p:txBody>
          <a:bodyPr/>
          <a:lstStyle/>
          <a:p>
            <a:r>
              <a:rPr lang="en-US" sz="2400" dirty="0"/>
              <a:t>DISCUSSION &amp; APPROVAL </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360000"/>
            <a:ext cx="7466702" cy="1055314"/>
          </a:xfrm>
        </p:spPr>
        <p:txBody>
          <a:bodyPr anchor="t"/>
          <a:lstStyle/>
          <a:p>
            <a:r>
              <a:rPr lang="en-US" dirty="0"/>
              <a:t>ctcLink Steering Committee</a:t>
            </a:r>
          </a:p>
          <a:p>
            <a:r>
              <a:rPr lang="en-US" dirty="0"/>
              <a:t>October 5, 2021</a:t>
            </a:r>
          </a:p>
        </p:txBody>
      </p:sp>
    </p:spTree>
    <p:extLst>
      <p:ext uri="{BB962C8B-B14F-4D97-AF65-F5344CB8AC3E}">
        <p14:creationId xmlns:p14="http://schemas.microsoft.com/office/powerpoint/2010/main" val="175258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BELLEVUE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10</a:t>
            </a:fld>
            <a:endParaRPr lang="en-US" altLang="en-US" dirty="0"/>
          </a:p>
        </p:txBody>
      </p:sp>
      <p:pic>
        <p:nvPicPr>
          <p:cNvPr id="3" name="Picture 2">
            <a:extLst>
              <a:ext uri="{FF2B5EF4-FFF2-40B4-BE49-F238E27FC236}">
                <a16:creationId xmlns:a16="http://schemas.microsoft.com/office/drawing/2014/main" id="{F4604D16-5FC7-4673-AE1F-6589E678C3C7}"/>
              </a:ext>
            </a:extLst>
          </p:cNvPr>
          <p:cNvPicPr>
            <a:picLocks noChangeAspect="1"/>
          </p:cNvPicPr>
          <p:nvPr/>
        </p:nvPicPr>
        <p:blipFill rotWithShape="1">
          <a:blip r:embed="rId2"/>
          <a:srcRect t="1128"/>
          <a:stretch/>
        </p:blipFill>
        <p:spPr>
          <a:xfrm>
            <a:off x="1843329" y="662274"/>
            <a:ext cx="5457341" cy="6097903"/>
          </a:xfrm>
          <a:prstGeom prst="rect">
            <a:avLst/>
          </a:prstGeom>
          <a:ln w="3175">
            <a:solidFill>
              <a:schemeClr val="tx1"/>
            </a:solidFill>
          </a:ln>
        </p:spPr>
      </p:pic>
    </p:spTree>
    <p:extLst>
      <p:ext uri="{BB962C8B-B14F-4D97-AF65-F5344CB8AC3E}">
        <p14:creationId xmlns:p14="http://schemas.microsoft.com/office/powerpoint/2010/main" val="961272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225343"/>
          </a:xfrm>
        </p:spPr>
        <p:txBody>
          <a:bodyPr/>
          <a:lstStyle/>
          <a:p>
            <a:pPr algn="ctr"/>
            <a:r>
              <a:rPr lang="en-US" sz="3200" dirty="0"/>
              <a:t>DG5-C: everett community college presenters</a:t>
            </a:r>
            <a:br>
              <a:rPr lang="en-US" dirty="0"/>
            </a:br>
            <a:br>
              <a:rPr lang="en-US" dirty="0"/>
            </a:br>
            <a:br>
              <a:rPr lang="en-US" dirty="0"/>
            </a:br>
            <a:br>
              <a:rPr lang="en-US" dirty="0"/>
            </a:br>
            <a:br>
              <a:rPr lang="en-US" dirty="0"/>
            </a:br>
            <a:br>
              <a:rPr lang="en-US" dirty="0"/>
            </a:br>
            <a:br>
              <a:rPr lang="en-US" dirty="0"/>
            </a:br>
            <a:r>
              <a:rPr lang="en-US" dirty="0"/>
              <a:t> 	</a:t>
            </a:r>
          </a:p>
        </p:txBody>
      </p:sp>
      <p:sp>
        <p:nvSpPr>
          <p:cNvPr id="3" name="Text Placeholder 2"/>
          <p:cNvSpPr>
            <a:spLocks noGrp="1"/>
          </p:cNvSpPr>
          <p:nvPr>
            <p:ph idx="1"/>
          </p:nvPr>
        </p:nvSpPr>
        <p:spPr>
          <a:xfrm>
            <a:off x="735275" y="3157829"/>
            <a:ext cx="7670970" cy="2092661"/>
          </a:xfrm>
        </p:spPr>
        <p:txBody>
          <a:bodyPr/>
          <a:lstStyle/>
          <a:p>
            <a:pPr marL="342900" indent="-342900">
              <a:buFont typeface="Arial" panose="020B0604020202020204" pitchFamily="34" charset="0"/>
              <a:buChar char="•"/>
            </a:pPr>
            <a:r>
              <a:rPr lang="en-US" sz="3200" dirty="0">
                <a:solidFill>
                  <a:srgbClr val="002060"/>
                </a:solidFill>
              </a:rPr>
              <a:t>Sindie Howland, Project Manager </a:t>
            </a:r>
          </a:p>
          <a:p>
            <a:pPr marL="342900" indent="-342900">
              <a:buFont typeface="Arial" panose="020B0604020202020204" pitchFamily="34" charset="0"/>
              <a:buChar char="•"/>
            </a:pPr>
            <a:r>
              <a:rPr lang="en-US" sz="3200" dirty="0">
                <a:solidFill>
                  <a:srgbClr val="002060"/>
                </a:solidFill>
              </a:rPr>
              <a:t>Pat Sisneros, Executive Sponsor &amp; speaking on behalf of Dr. Daria Willis, College President </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11</a:t>
            </a:fld>
            <a:endParaRPr lang="en-US" altLang="en-US" dirty="0"/>
          </a:p>
        </p:txBody>
      </p:sp>
    </p:spTree>
    <p:extLst>
      <p:ext uri="{BB962C8B-B14F-4D97-AF65-F5344CB8AC3E}">
        <p14:creationId xmlns:p14="http://schemas.microsoft.com/office/powerpoint/2010/main" val="552349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2587" y="136525"/>
            <a:ext cx="7867453" cy="494983"/>
          </a:xfrm>
        </p:spPr>
        <p:txBody>
          <a:bodyPr/>
          <a:lstStyle/>
          <a:p>
            <a:pPr algn="ctr"/>
            <a:r>
              <a:rPr lang="en-US" sz="3200" dirty="0">
                <a:solidFill>
                  <a:srgbClr val="000000"/>
                </a:solidFill>
              </a:rPr>
              <a:t>EVERETT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7243381"/>
              </p:ext>
            </p:extLst>
          </p:nvPr>
        </p:nvGraphicFramePr>
        <p:xfrm>
          <a:off x="527125" y="695428"/>
          <a:ext cx="8197326" cy="4988947"/>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Go/No-Go Status at </a:t>
                      </a:r>
                      <a:br>
                        <a:rPr lang="en-US" b="0" baseline="0" dirty="0">
                          <a:solidFill>
                            <a:srgbClr val="000000"/>
                          </a:solidFill>
                          <a:effectLst/>
                          <a:latin typeface="+mj-lt"/>
                        </a:rPr>
                      </a:br>
                      <a:r>
                        <a:rPr lang="en-US" b="0" baseline="0" dirty="0">
                          <a:solidFill>
                            <a:srgbClr val="000000"/>
                          </a:solidFill>
                          <a:effectLst/>
                          <a:latin typeface="+mj-lt"/>
                        </a:rPr>
                        <a:t>Go-Live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09708">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4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7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4 of 5</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12 of 14</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8 of 8</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12</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2110666124"/>
              </p:ext>
            </p:extLst>
          </p:nvPr>
        </p:nvGraphicFramePr>
        <p:xfrm>
          <a:off x="562685"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4010074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72721910"/>
              </p:ext>
            </p:extLst>
          </p:nvPr>
        </p:nvGraphicFramePr>
        <p:xfrm>
          <a:off x="449541" y="427617"/>
          <a:ext cx="8338325" cy="6284225"/>
        </p:xfrm>
        <a:graphic>
          <a:graphicData uri="http://schemas.openxmlformats.org/drawingml/2006/table">
            <a:tbl>
              <a:tblPr firstRow="1" firstCol="1">
                <a:tableStyleId>{93296810-A885-4BE3-A3E7-6D5BEEA58F35}</a:tableStyleId>
              </a:tblPr>
              <a:tblGrid>
                <a:gridCol w="927214">
                  <a:extLst>
                    <a:ext uri="{9D8B030D-6E8A-4147-A177-3AD203B41FA5}">
                      <a16:colId xmlns:a16="http://schemas.microsoft.com/office/drawing/2014/main" val="285129070"/>
                    </a:ext>
                  </a:extLst>
                </a:gridCol>
                <a:gridCol w="3801532">
                  <a:extLst>
                    <a:ext uri="{9D8B030D-6E8A-4147-A177-3AD203B41FA5}">
                      <a16:colId xmlns:a16="http://schemas.microsoft.com/office/drawing/2014/main" val="1255582063"/>
                    </a:ext>
                  </a:extLst>
                </a:gridCol>
                <a:gridCol w="3609579">
                  <a:extLst>
                    <a:ext uri="{9D8B030D-6E8A-4147-A177-3AD203B41FA5}">
                      <a16:colId xmlns:a16="http://schemas.microsoft.com/office/drawing/2014/main" val="615183373"/>
                    </a:ext>
                  </a:extLst>
                </a:gridCol>
              </a:tblGrid>
              <a:tr h="235045">
                <a:tc>
                  <a:txBody>
                    <a:bodyPr/>
                    <a:lstStyle/>
                    <a:p>
                      <a:pPr rtl="0" fontAlgn="b"/>
                      <a:r>
                        <a:rPr lang="en-US" sz="1400" b="0" dirty="0">
                          <a:effectLst/>
                          <a:latin typeface="+mj-lt"/>
                        </a:rPr>
                        <a:t>CATEGORY </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COMMENTS</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MITIGATION PLAN </a:t>
                      </a:r>
                      <a:endParaRPr lang="en-US" sz="1400" b="0" dirty="0">
                        <a:solidFill>
                          <a:srgbClr val="000000"/>
                        </a:solidFill>
                        <a:effectLst/>
                        <a:latin typeface="+mj-lt"/>
                      </a:endParaRPr>
                    </a:p>
                  </a:txBody>
                  <a:tcPr marL="36576" marR="4992" marT="3328" marB="3328" anchor="ctr"/>
                </a:tc>
                <a:extLst>
                  <a:ext uri="{0D108BD9-81ED-4DB2-BD59-A6C34878D82A}">
                    <a16:rowId xmlns:a16="http://schemas.microsoft.com/office/drawing/2014/main" val="1488334798"/>
                  </a:ext>
                </a:extLst>
              </a:tr>
              <a:tr h="673944">
                <a:tc>
                  <a:txBody>
                    <a:bodyPr/>
                    <a:lstStyle/>
                    <a:p>
                      <a:pPr rtl="0" fontAlgn="ctr"/>
                      <a:r>
                        <a:rPr lang="en-US" sz="1400" dirty="0">
                          <a:effectLst/>
                        </a:rPr>
                        <a:t>Data</a:t>
                      </a:r>
                    </a:p>
                    <a:p>
                      <a:pPr rtl="0" fontAlgn="ct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Employee bio/demo priority conversion issues. </a:t>
                      </a:r>
                    </a:p>
                  </a:txBody>
                  <a:tcPr/>
                </a:tc>
                <a:tc>
                  <a:txBody>
                    <a:bodyPr/>
                    <a:lstStyle/>
                    <a:p>
                      <a:pPr rtl="0" fontAlgn="b"/>
                      <a:r>
                        <a:rPr lang="en-US" sz="1300" b="0" dirty="0">
                          <a:solidFill>
                            <a:srgbClr val="17304C"/>
                          </a:solidFill>
                          <a:effectLst/>
                          <a:latin typeface="Franklin Gothic Book" panose="020B0503020102020204" pitchFamily="34" charset="0"/>
                        </a:rPr>
                        <a:t>Plan to have employees go into self-service when they log in to correct bio-demo information.</a:t>
                      </a:r>
                    </a:p>
                  </a:txBody>
                  <a:tcPr/>
                </a:tc>
                <a:extLst>
                  <a:ext uri="{0D108BD9-81ED-4DB2-BD59-A6C34878D82A}">
                    <a16:rowId xmlns:a16="http://schemas.microsoft.com/office/drawing/2014/main" val="1887606402"/>
                  </a:ext>
                </a:extLst>
              </a:tr>
              <a:tr h="870512">
                <a:tc>
                  <a:txBody>
                    <a:bodyPr/>
                    <a:lstStyle/>
                    <a:p>
                      <a:pPr rtl="0" fontAlgn="ctr"/>
                      <a:r>
                        <a:rPr lang="en-US" sz="1400" dirty="0">
                          <a:effectLst/>
                        </a:rPr>
                        <a:t>Security</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Security workbook is being audited with SVX. Working on implementing a database for EvCC. Confident in our Security Admin Team to update roles as needed. </a:t>
                      </a:r>
                    </a:p>
                  </a:txBody>
                  <a:tcPr/>
                </a:tc>
                <a:tc>
                  <a:txBody>
                    <a:bodyPr/>
                    <a:lstStyle/>
                    <a:p>
                      <a:pPr rtl="0" fontAlgn="b"/>
                      <a:r>
                        <a:rPr lang="en-US" sz="1300" b="0" dirty="0">
                          <a:solidFill>
                            <a:srgbClr val="17304C"/>
                          </a:solidFill>
                          <a:effectLst/>
                          <a:latin typeface="Franklin Gothic Book" panose="020B0503020102020204" pitchFamily="34" charset="0"/>
                        </a:rPr>
                        <a:t>Will need to update our final security support plan after the shared database is in place for routing. Will determine any other mitigating strategies needed after DV5 Trial Run. </a:t>
                      </a:r>
                    </a:p>
                  </a:txBody>
                  <a:tcPr/>
                </a:tc>
                <a:extLst>
                  <a:ext uri="{0D108BD9-81ED-4DB2-BD59-A6C34878D82A}">
                    <a16:rowId xmlns:a16="http://schemas.microsoft.com/office/drawing/2014/main" val="3950610699"/>
                  </a:ext>
                </a:extLst>
              </a:tr>
              <a:tr h="1067079">
                <a:tc>
                  <a:txBody>
                    <a:bodyPr/>
                    <a:lstStyle/>
                    <a:p>
                      <a:pPr rtl="0" fontAlgn="ctr"/>
                      <a:r>
                        <a:rPr lang="en-US" sz="1400" dirty="0">
                          <a:effectLst/>
                        </a:rPr>
                        <a:t>Testing </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Plan to complete UAT prior to go-live. Loss of key SME in SF and FIN has delayed testing. Still have unresolved issues. Parallel testing was completed with critical issues resolved. </a:t>
                      </a:r>
                    </a:p>
                  </a:txBody>
                  <a:tcPr/>
                </a:tc>
                <a:tc>
                  <a:txBody>
                    <a:bodyPr/>
                    <a:lstStyle/>
                    <a:p>
                      <a:pPr rtl="0" fontAlgn="b"/>
                      <a:r>
                        <a:rPr lang="en-US" sz="1300" b="0" dirty="0">
                          <a:solidFill>
                            <a:srgbClr val="17304C"/>
                          </a:solidFill>
                          <a:effectLst/>
                          <a:latin typeface="Franklin Gothic Book" panose="020B0503020102020204" pitchFamily="34" charset="0"/>
                        </a:rPr>
                        <a:t>Working with State Board to resolve issues. Assistance by PM, VP, and Business Analyst to complete UAT. SEVIS issue with CIP codes. Will make a decision prior to go-live on how to handle this issue. </a:t>
                      </a:r>
                    </a:p>
                  </a:txBody>
                  <a:tcPr/>
                </a:tc>
                <a:extLst>
                  <a:ext uri="{0D108BD9-81ED-4DB2-BD59-A6C34878D82A}">
                    <a16:rowId xmlns:a16="http://schemas.microsoft.com/office/drawing/2014/main" val="966612009"/>
                  </a:ext>
                </a:extLst>
              </a:tr>
              <a:tr h="673944">
                <a:tc>
                  <a:txBody>
                    <a:bodyPr/>
                    <a:lstStyle/>
                    <a:p>
                      <a:pPr rtl="0" fontAlgn="ctr"/>
                      <a:endParaRPr lang="en-US" sz="1400" dirty="0">
                        <a:effectLst/>
                      </a:endParaRPr>
                    </a:p>
                    <a:p>
                      <a:pPr rtl="0" fontAlgn="ctr"/>
                      <a:r>
                        <a:rPr lang="en-US" sz="1400" dirty="0">
                          <a:effectLst/>
                        </a:rPr>
                        <a:t>Training</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Started Canvas campus-wide training in September with deadline of end of October. Additional training is being provided. </a:t>
                      </a:r>
                    </a:p>
                  </a:txBody>
                  <a:tcPr/>
                </a:tc>
                <a:tc>
                  <a:txBody>
                    <a:bodyPr/>
                    <a:lstStyle/>
                    <a:p>
                      <a:pPr rtl="0" fontAlgn="b"/>
                      <a:r>
                        <a:rPr lang="en-US" sz="1300" b="0" dirty="0">
                          <a:solidFill>
                            <a:srgbClr val="17304C"/>
                          </a:solidFill>
                          <a:effectLst/>
                          <a:latin typeface="Franklin Gothic Book" panose="020B0503020102020204" pitchFamily="34" charset="0"/>
                        </a:rPr>
                        <a:t>EvCC Trainer sessions planned for October, November &amp; December. </a:t>
                      </a:r>
                    </a:p>
                    <a:p>
                      <a:pPr rtl="0" fontAlgn="b"/>
                      <a:endParaRPr lang="en-US" sz="13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867617604"/>
                  </a:ext>
                </a:extLst>
              </a:tr>
              <a:tr h="772477">
                <a:tc>
                  <a:txBody>
                    <a:bodyPr/>
                    <a:lstStyle/>
                    <a:p>
                      <a:pPr rtl="0" fontAlgn="ctr"/>
                      <a:r>
                        <a:rPr lang="en-US" sz="1400" dirty="0">
                          <a:effectLst/>
                        </a:rPr>
                        <a:t>College Support Plan</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Will further test help desk and escalation plan during DV5 trial run. Help Desk training scheduled. Work on Post Go-Live plan still to complete.</a:t>
                      </a:r>
                    </a:p>
                  </a:txBody>
                  <a:tcPr/>
                </a:tc>
                <a:tc>
                  <a:txBody>
                    <a:bodyPr/>
                    <a:lstStyle/>
                    <a:p>
                      <a:pPr rtl="0" fontAlgn="b"/>
                      <a:endParaRPr lang="en-US" sz="13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4231611894"/>
                  </a:ext>
                </a:extLst>
              </a:tr>
              <a:tr h="1067079">
                <a:tc>
                  <a:txBody>
                    <a:bodyPr/>
                    <a:lstStyle/>
                    <a:p>
                      <a:pPr rtl="0" fontAlgn="ctr"/>
                      <a:r>
                        <a:rPr lang="en-US" sz="1400" dirty="0">
                          <a:effectLst/>
                        </a:rPr>
                        <a:t>Transition</a:t>
                      </a:r>
                    </a:p>
                    <a:p>
                      <a:pPr rtl="0" fontAlgn="ctr"/>
                      <a:endParaRPr lang="en-US" sz="1400" b="0" dirty="0">
                        <a:solidFill>
                          <a:srgbClr val="000000"/>
                        </a:solidFill>
                        <a:effectLst/>
                        <a:latin typeface="+mj-lt"/>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EvCC meetings for legacy shutdown scheduled. Meeting with Ray Gartner not yet scheduled. Finalizing go live weekend plan. Supplemental Systems are not integrated</a:t>
                      </a:r>
                    </a:p>
                  </a:txBody>
                  <a:tcPr/>
                </a:tc>
                <a:tc>
                  <a:txBody>
                    <a:bodyPr/>
                    <a:lstStyle/>
                    <a:p>
                      <a:pPr rtl="0" fontAlgn="b"/>
                      <a:r>
                        <a:rPr lang="en-US" sz="1300" b="0" dirty="0">
                          <a:solidFill>
                            <a:srgbClr val="17304C"/>
                          </a:solidFill>
                          <a:effectLst/>
                          <a:latin typeface="Franklin Gothic Book" panose="020B0503020102020204" pitchFamily="34" charset="0"/>
                        </a:rPr>
                        <a:t>Meet with Ray Gartner to finalize Legacy shutdown plan. Plan in place for Supplemental System integration prior to and after go-live. Plan in place to clean up CNED Course information.</a:t>
                      </a:r>
                    </a:p>
                  </a:txBody>
                  <a:tcPr/>
                </a:tc>
                <a:extLst>
                  <a:ext uri="{0D108BD9-81ED-4DB2-BD59-A6C34878D82A}">
                    <a16:rowId xmlns:a16="http://schemas.microsoft.com/office/drawing/2014/main" val="132354641"/>
                  </a:ext>
                </a:extLst>
              </a:tr>
              <a:tr h="870512">
                <a:tc>
                  <a:txBody>
                    <a:bodyPr/>
                    <a:lstStyle/>
                    <a:p>
                      <a:pPr rtl="0" fontAlgn="ctr"/>
                      <a:r>
                        <a:rPr lang="en-US" sz="1400" dirty="0">
                          <a:effectLst/>
                        </a:rPr>
                        <a:t>Comms &amp; OCM</a:t>
                      </a:r>
                      <a:endParaRPr lang="en-US" sz="1400" b="0" dirty="0">
                        <a:solidFill>
                          <a:srgbClr val="000000"/>
                        </a:solidFill>
                        <a:effectLst/>
                        <a:latin typeface="+mj-lt"/>
                      </a:endParaRPr>
                    </a:p>
                  </a:txBody>
                  <a:tcPr marL="36576" marR="4992" marT="3328" marB="3328" anchor="ctr"/>
                </a:tc>
                <a:tc>
                  <a:txBody>
                    <a:bodyPr/>
                    <a:lstStyle/>
                    <a:p>
                      <a:pPr rtl="0" fontAlgn="b"/>
                      <a:r>
                        <a:rPr lang="en-US" sz="1300" b="0" dirty="0">
                          <a:solidFill>
                            <a:srgbClr val="17304C"/>
                          </a:solidFill>
                          <a:effectLst/>
                          <a:latin typeface="Franklin Gothic Book" panose="020B0503020102020204" pitchFamily="34" charset="0"/>
                        </a:rPr>
                        <a:t>Change action plans have been developed. Developing procedures. Website being developed with tools. Knowledge of system is still an issue regarding OCM. </a:t>
                      </a:r>
                    </a:p>
                  </a:txBody>
                  <a:tcPr/>
                </a:tc>
                <a:tc>
                  <a:txBody>
                    <a:bodyPr/>
                    <a:lstStyle/>
                    <a:p>
                      <a:pPr rtl="0" fontAlgn="b"/>
                      <a:r>
                        <a:rPr lang="en-US" sz="1300" b="0" dirty="0">
                          <a:solidFill>
                            <a:srgbClr val="17304C"/>
                          </a:solidFill>
                          <a:effectLst/>
                          <a:latin typeface="Franklin Gothic Book" panose="020B0503020102020204" pitchFamily="34" charset="0"/>
                        </a:rPr>
                        <a:t>EvCC trainings prior to go-live and after go-live are being scheduled to assist with knowledge. Employees will also attend State Board Phase III trainings. </a:t>
                      </a:r>
                    </a:p>
                  </a:txBody>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13</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449541" y="101758"/>
            <a:ext cx="8577501" cy="436526"/>
          </a:xfrm>
        </p:spPr>
        <p:txBody>
          <a:bodyPr/>
          <a:lstStyle/>
          <a:p>
            <a:pPr algn="ctr"/>
            <a:r>
              <a:rPr lang="en-US" sz="2400" dirty="0"/>
              <a:t>EVERETT comments &amp; MITIGATION plan</a:t>
            </a:r>
          </a:p>
        </p:txBody>
      </p:sp>
    </p:spTree>
    <p:extLst>
      <p:ext uri="{BB962C8B-B14F-4D97-AF65-F5344CB8AC3E}">
        <p14:creationId xmlns:p14="http://schemas.microsoft.com/office/powerpoint/2010/main" val="3283125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EVERETT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14</a:t>
            </a:fld>
            <a:endParaRPr lang="en-US" altLang="en-US" dirty="0"/>
          </a:p>
        </p:txBody>
      </p:sp>
      <p:pic>
        <p:nvPicPr>
          <p:cNvPr id="3" name="Picture 2">
            <a:extLst>
              <a:ext uri="{FF2B5EF4-FFF2-40B4-BE49-F238E27FC236}">
                <a16:creationId xmlns:a16="http://schemas.microsoft.com/office/drawing/2014/main" id="{C5EF6DA7-697E-48BA-AA8D-D328168033F1}"/>
              </a:ext>
            </a:extLst>
          </p:cNvPr>
          <p:cNvPicPr>
            <a:picLocks noChangeAspect="1"/>
          </p:cNvPicPr>
          <p:nvPr/>
        </p:nvPicPr>
        <p:blipFill>
          <a:blip r:embed="rId2"/>
          <a:stretch>
            <a:fillRect/>
          </a:stretch>
        </p:blipFill>
        <p:spPr>
          <a:xfrm>
            <a:off x="1629352" y="732160"/>
            <a:ext cx="5740429" cy="5989315"/>
          </a:xfrm>
          <a:prstGeom prst="rect">
            <a:avLst/>
          </a:prstGeom>
          <a:ln w="3175">
            <a:solidFill>
              <a:schemeClr val="tx1"/>
            </a:solidFill>
          </a:ln>
        </p:spPr>
      </p:pic>
    </p:spTree>
    <p:extLst>
      <p:ext uri="{BB962C8B-B14F-4D97-AF65-F5344CB8AC3E}">
        <p14:creationId xmlns:p14="http://schemas.microsoft.com/office/powerpoint/2010/main" val="2342561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225343"/>
          </a:xfrm>
        </p:spPr>
        <p:txBody>
          <a:bodyPr/>
          <a:lstStyle/>
          <a:p>
            <a:pPr algn="ctr"/>
            <a:r>
              <a:rPr lang="en-US" sz="3200" dirty="0"/>
              <a:t>DG5-C: grays harbor college </a:t>
            </a:r>
            <a:br>
              <a:rPr lang="en-US" sz="3200" dirty="0"/>
            </a:br>
            <a:r>
              <a:rPr lang="en-US" sz="3200" dirty="0"/>
              <a:t>presenters</a:t>
            </a:r>
            <a:br>
              <a:rPr lang="en-US" dirty="0"/>
            </a:br>
            <a:br>
              <a:rPr lang="en-US" dirty="0"/>
            </a:br>
            <a:br>
              <a:rPr lang="en-US" dirty="0"/>
            </a:br>
            <a:br>
              <a:rPr lang="en-US" dirty="0"/>
            </a:br>
            <a:br>
              <a:rPr lang="en-US" dirty="0"/>
            </a:br>
            <a:br>
              <a:rPr lang="en-US" dirty="0"/>
            </a:br>
            <a:br>
              <a:rPr lang="en-US" dirty="0"/>
            </a:br>
            <a:r>
              <a:rPr lang="en-US" dirty="0"/>
              <a:t> 	</a:t>
            </a:r>
          </a:p>
        </p:txBody>
      </p:sp>
      <p:sp>
        <p:nvSpPr>
          <p:cNvPr id="3" name="Text Placeholder 2"/>
          <p:cNvSpPr>
            <a:spLocks noGrp="1"/>
          </p:cNvSpPr>
          <p:nvPr>
            <p:ph idx="1"/>
          </p:nvPr>
        </p:nvSpPr>
        <p:spPr>
          <a:xfrm>
            <a:off x="884362" y="3157829"/>
            <a:ext cx="7670970" cy="2092661"/>
          </a:xfrm>
        </p:spPr>
        <p:txBody>
          <a:bodyPr/>
          <a:lstStyle/>
          <a:p>
            <a:pPr marL="342900" indent="-342900">
              <a:buFont typeface="Arial" panose="020B0604020202020204" pitchFamily="34" charset="0"/>
              <a:buChar char="•"/>
            </a:pPr>
            <a:r>
              <a:rPr lang="en-US" sz="3200" dirty="0">
                <a:solidFill>
                  <a:srgbClr val="002060"/>
                </a:solidFill>
              </a:rPr>
              <a:t>Jason Lake, Project Manager </a:t>
            </a:r>
          </a:p>
          <a:p>
            <a:pPr marL="342900" indent="-342900">
              <a:buFont typeface="Arial" panose="020B0604020202020204" pitchFamily="34" charset="0"/>
              <a:buChar char="•"/>
            </a:pPr>
            <a:r>
              <a:rPr lang="en-US" sz="3200" dirty="0">
                <a:solidFill>
                  <a:srgbClr val="002060"/>
                </a:solidFill>
              </a:rPr>
              <a:t>Darin Jones, Executive Sponsor</a:t>
            </a:r>
          </a:p>
          <a:p>
            <a:pPr marL="342900" indent="-342900">
              <a:buFont typeface="Arial" panose="020B0604020202020204" pitchFamily="34" charset="0"/>
              <a:buChar char="•"/>
            </a:pPr>
            <a:r>
              <a:rPr lang="en-US" sz="3200" dirty="0">
                <a:solidFill>
                  <a:srgbClr val="002060"/>
                </a:solidFill>
              </a:rPr>
              <a:t>Dr. Ed Brewster, President </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15</a:t>
            </a:fld>
            <a:endParaRPr lang="en-US" altLang="en-US" dirty="0"/>
          </a:p>
        </p:txBody>
      </p:sp>
    </p:spTree>
    <p:extLst>
      <p:ext uri="{BB962C8B-B14F-4D97-AF65-F5344CB8AC3E}">
        <p14:creationId xmlns:p14="http://schemas.microsoft.com/office/powerpoint/2010/main" val="52029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2587" y="136525"/>
            <a:ext cx="7867453" cy="494983"/>
          </a:xfrm>
        </p:spPr>
        <p:txBody>
          <a:bodyPr/>
          <a:lstStyle/>
          <a:p>
            <a:pPr algn="ctr"/>
            <a:r>
              <a:rPr lang="en-US" sz="3200" dirty="0">
                <a:solidFill>
                  <a:srgbClr val="000000"/>
                </a:solidFill>
              </a:rPr>
              <a:t>GRAYS HARBOR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44948878"/>
              </p:ext>
            </p:extLst>
          </p:nvPr>
        </p:nvGraphicFramePr>
        <p:xfrm>
          <a:off x="527125" y="695428"/>
          <a:ext cx="8197326" cy="4988947"/>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Go/No-Go Status at </a:t>
                      </a:r>
                      <a:br>
                        <a:rPr lang="en-US" b="0" baseline="0" dirty="0">
                          <a:solidFill>
                            <a:srgbClr val="000000"/>
                          </a:solidFill>
                          <a:effectLst/>
                          <a:latin typeface="+mj-lt"/>
                        </a:rPr>
                      </a:br>
                      <a:r>
                        <a:rPr lang="en-US" b="0" baseline="0" dirty="0">
                          <a:solidFill>
                            <a:srgbClr val="000000"/>
                          </a:solidFill>
                          <a:effectLst/>
                          <a:latin typeface="+mj-lt"/>
                        </a:rPr>
                        <a:t>Go-Live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r>
                        <a:rPr lang="en-US" b="0" dirty="0">
                          <a:solidFill>
                            <a:srgbClr val="00B050"/>
                          </a:solidFill>
                          <a:effectLst/>
                          <a:latin typeface="Roboto"/>
                        </a:rPr>
                        <a:t>Green </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09708">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r>
                        <a:rPr lang="en-US"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6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5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FFC000"/>
                          </a:solidFill>
                          <a:effectLst/>
                          <a:latin typeface="Roboto"/>
                        </a:rPr>
                        <a:t>Orange</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rtl="0" fontAlgn="b"/>
                      <a:r>
                        <a:rPr lang="en-US" b="0" dirty="0">
                          <a:solidFill>
                            <a:srgbClr val="FFC000"/>
                          </a:solidFill>
                          <a:effectLst/>
                          <a:latin typeface="Roboto"/>
                        </a:rPr>
                        <a:t>Orange</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4 of 5</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r>
                        <a:rPr lang="en-US" b="0" dirty="0">
                          <a:solidFill>
                            <a:srgbClr val="00B050"/>
                          </a:solidFill>
                          <a:effectLst/>
                          <a:latin typeface="Roboto"/>
                        </a:rPr>
                        <a:t>Green </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13 of 14</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7 of 8</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r>
                        <a:rPr lang="en-US" b="0" dirty="0">
                          <a:solidFill>
                            <a:srgbClr val="FFFF00"/>
                          </a:solidFill>
                          <a:effectLst/>
                          <a:latin typeface="Roboto"/>
                        </a:rPr>
                        <a:t>Yellow</a:t>
                      </a:r>
                      <a:r>
                        <a:rPr lang="en-US" b="0" baseline="0" dirty="0">
                          <a:solidFill>
                            <a:srgbClr val="FFFF00"/>
                          </a:solidFill>
                          <a:effectLst/>
                          <a:latin typeface="Roboto"/>
                        </a:rPr>
                        <a:t> </a:t>
                      </a:r>
                      <a:endParaRPr lang="en-US"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16</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2110666124"/>
              </p:ext>
            </p:extLst>
          </p:nvPr>
        </p:nvGraphicFramePr>
        <p:xfrm>
          <a:off x="562685"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1629869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12159754"/>
              </p:ext>
            </p:extLst>
          </p:nvPr>
        </p:nvGraphicFramePr>
        <p:xfrm>
          <a:off x="449540" y="538287"/>
          <a:ext cx="8338325" cy="6255950"/>
        </p:xfrm>
        <a:graphic>
          <a:graphicData uri="http://schemas.openxmlformats.org/drawingml/2006/table">
            <a:tbl>
              <a:tblPr firstRow="1" firstCol="1">
                <a:tableStyleId>{93296810-A885-4BE3-A3E7-6D5BEEA58F35}</a:tableStyleId>
              </a:tblPr>
              <a:tblGrid>
                <a:gridCol w="927214">
                  <a:extLst>
                    <a:ext uri="{9D8B030D-6E8A-4147-A177-3AD203B41FA5}">
                      <a16:colId xmlns:a16="http://schemas.microsoft.com/office/drawing/2014/main" val="285129070"/>
                    </a:ext>
                  </a:extLst>
                </a:gridCol>
                <a:gridCol w="3602750">
                  <a:extLst>
                    <a:ext uri="{9D8B030D-6E8A-4147-A177-3AD203B41FA5}">
                      <a16:colId xmlns:a16="http://schemas.microsoft.com/office/drawing/2014/main" val="1255582063"/>
                    </a:ext>
                  </a:extLst>
                </a:gridCol>
                <a:gridCol w="3808361">
                  <a:extLst>
                    <a:ext uri="{9D8B030D-6E8A-4147-A177-3AD203B41FA5}">
                      <a16:colId xmlns:a16="http://schemas.microsoft.com/office/drawing/2014/main" val="615183373"/>
                    </a:ext>
                  </a:extLst>
                </a:gridCol>
              </a:tblGrid>
              <a:tr h="275094">
                <a:tc>
                  <a:txBody>
                    <a:bodyPr/>
                    <a:lstStyle/>
                    <a:p>
                      <a:pPr rtl="0" fontAlgn="b"/>
                      <a:r>
                        <a:rPr lang="en-US" sz="1400" b="0" dirty="0">
                          <a:effectLst/>
                          <a:latin typeface="+mj-lt"/>
                        </a:rPr>
                        <a:t>CATEGORY </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COMMENTS</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MITIGATION PLAN </a:t>
                      </a:r>
                      <a:endParaRPr lang="en-US" sz="1400" b="0" dirty="0">
                        <a:solidFill>
                          <a:srgbClr val="000000"/>
                        </a:solidFill>
                        <a:effectLst/>
                        <a:latin typeface="+mj-lt"/>
                      </a:endParaRPr>
                    </a:p>
                  </a:txBody>
                  <a:tcPr marL="36576" marR="4992" marT="3328" marB="3328" anchor="ctr"/>
                </a:tc>
                <a:extLst>
                  <a:ext uri="{0D108BD9-81ED-4DB2-BD59-A6C34878D82A}">
                    <a16:rowId xmlns:a16="http://schemas.microsoft.com/office/drawing/2014/main" val="1488334798"/>
                  </a:ext>
                </a:extLst>
              </a:tr>
              <a:tr h="731667">
                <a:tc>
                  <a:txBody>
                    <a:bodyPr/>
                    <a:lstStyle/>
                    <a:p>
                      <a:pPr rtl="0" fontAlgn="ctr"/>
                      <a:r>
                        <a:rPr lang="en-US" sz="1400" dirty="0">
                          <a:effectLst/>
                        </a:rPr>
                        <a:t>Data</a:t>
                      </a:r>
                    </a:p>
                    <a:p>
                      <a:pPr rtl="0" fontAlgn="ct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Some HCM data and student data (students are too old to convert) can't be cleaned up before go-live.</a:t>
                      </a:r>
                    </a:p>
                  </a:txBody>
                  <a:tcP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We have a spreadsheet of all staff/students records that need to be revisited after go-live and are organized based on criticality.</a:t>
                      </a:r>
                    </a:p>
                  </a:txBody>
                  <a:tcPr/>
                </a:tc>
                <a:extLst>
                  <a:ext uri="{0D108BD9-81ED-4DB2-BD59-A6C34878D82A}">
                    <a16:rowId xmlns:a16="http://schemas.microsoft.com/office/drawing/2014/main" val="1887606402"/>
                  </a:ext>
                </a:extLst>
              </a:tr>
              <a:tr h="291700">
                <a:tc>
                  <a:txBody>
                    <a:bodyPr/>
                    <a:lstStyle/>
                    <a:p>
                      <a:pPr rtl="0" fontAlgn="ctr"/>
                      <a:r>
                        <a:rPr lang="en-US" sz="1400" dirty="0">
                          <a:effectLst/>
                        </a:rPr>
                        <a:t>Security</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endParaRPr lang="en-US" sz="1400" b="0" dirty="0">
                        <a:solidFill>
                          <a:schemeClr val="tx1"/>
                        </a:solidFill>
                        <a:effectLst/>
                        <a:latin typeface="Arial" panose="020B0604020202020204" pitchFamily="34" charset="0"/>
                        <a:cs typeface="Arial" panose="020B0604020202020204" pitchFamily="34" charset="0"/>
                      </a:endParaRPr>
                    </a:p>
                  </a:txBody>
                  <a:tcPr/>
                </a:tc>
                <a:tc>
                  <a:txBody>
                    <a:bodyPr/>
                    <a:lstStyle/>
                    <a:p>
                      <a:pPr rtl="0" fontAlgn="b"/>
                      <a:endParaRPr lang="en-US" sz="1400" b="0" dirty="0">
                        <a:solidFill>
                          <a:schemeClr val="tx1"/>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50610699"/>
                  </a:ext>
                </a:extLst>
              </a:tr>
              <a:tr h="904269">
                <a:tc>
                  <a:txBody>
                    <a:bodyPr/>
                    <a:lstStyle/>
                    <a:p>
                      <a:pPr rtl="0" fontAlgn="ctr"/>
                      <a:r>
                        <a:rPr lang="en-US" sz="1400" dirty="0">
                          <a:effectLst/>
                        </a:rPr>
                        <a:t>Testing </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UAT testing will not be complete by the time this document is due.</a:t>
                      </a:r>
                    </a:p>
                  </a:txBody>
                  <a:tcP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We have a plan to complete UAT testing by the 10/14 Mock Go-Live. The plan has been initiated and positive results have already been seen. </a:t>
                      </a:r>
                    </a:p>
                  </a:txBody>
                  <a:tcPr/>
                </a:tc>
                <a:extLst>
                  <a:ext uri="{0D108BD9-81ED-4DB2-BD59-A6C34878D82A}">
                    <a16:rowId xmlns:a16="http://schemas.microsoft.com/office/drawing/2014/main" val="966612009"/>
                  </a:ext>
                </a:extLst>
              </a:tr>
              <a:tr h="1108459">
                <a:tc>
                  <a:txBody>
                    <a:bodyPr/>
                    <a:lstStyle/>
                    <a:p>
                      <a:pPr rtl="0" fontAlgn="ctr"/>
                      <a:endParaRPr lang="en-US" sz="1400" dirty="0">
                        <a:effectLst/>
                      </a:endParaRPr>
                    </a:p>
                    <a:p>
                      <a:pPr rtl="0" fontAlgn="ctr"/>
                      <a:r>
                        <a:rPr lang="en-US" sz="1400" dirty="0">
                          <a:effectLst/>
                        </a:rPr>
                        <a:t>Training</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With so few staff and so little time, many did not have time to complete all necessary trainings. Faculty are in the process of taking their required trainings and that is going well.</a:t>
                      </a:r>
                    </a:p>
                  </a:txBody>
                  <a:tcP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OJT/JIT, continue Canvas training post-go live, SMEs encouraged to create desktop procedures documents by referencing QRG and specific Canvas courses.</a:t>
                      </a:r>
                    </a:p>
                  </a:txBody>
                  <a:tcPr/>
                </a:tc>
                <a:extLst>
                  <a:ext uri="{0D108BD9-81ED-4DB2-BD59-A6C34878D82A}">
                    <a16:rowId xmlns:a16="http://schemas.microsoft.com/office/drawing/2014/main" val="867617604"/>
                  </a:ext>
                </a:extLst>
              </a:tr>
              <a:tr h="700079">
                <a:tc>
                  <a:txBody>
                    <a:bodyPr/>
                    <a:lstStyle/>
                    <a:p>
                      <a:pPr rtl="0" fontAlgn="ctr"/>
                      <a:r>
                        <a:rPr lang="en-US" sz="1400" dirty="0">
                          <a:effectLst/>
                        </a:rPr>
                        <a:t>College Support Plan</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endParaRPr lang="en-US" sz="1400" b="0" dirty="0">
                        <a:solidFill>
                          <a:schemeClr val="tx1"/>
                        </a:solidFill>
                        <a:effectLst/>
                        <a:latin typeface="Arial" panose="020B0604020202020204" pitchFamily="34" charset="0"/>
                        <a:cs typeface="Arial" panose="020B0604020202020204" pitchFamily="34" charset="0"/>
                      </a:endParaRPr>
                    </a:p>
                  </a:txBody>
                  <a:tcP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Post go-live plan will be compiled and completed by 10/12/2021.</a:t>
                      </a:r>
                    </a:p>
                    <a:p>
                      <a:pPr rtl="0" fontAlgn="b"/>
                      <a:endParaRPr lang="en-US" sz="1400" b="0" dirty="0">
                        <a:solidFill>
                          <a:schemeClr val="tx1"/>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31611894"/>
                  </a:ext>
                </a:extLst>
              </a:tr>
              <a:tr h="1108459">
                <a:tc>
                  <a:txBody>
                    <a:bodyPr/>
                    <a:lstStyle/>
                    <a:p>
                      <a:pPr rtl="0" fontAlgn="ctr"/>
                      <a:r>
                        <a:rPr lang="en-US" sz="1400" dirty="0">
                          <a:effectLst/>
                        </a:rPr>
                        <a:t>Transition</a:t>
                      </a:r>
                    </a:p>
                    <a:p>
                      <a:pPr rtl="0" fontAlgn="ct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We didn't create change action plans. SMEs didn't contribute change management concerns after BPFG or UAT.</a:t>
                      </a:r>
                    </a:p>
                    <a:p>
                      <a:pPr rtl="0" fontAlgn="b"/>
                      <a:endParaRPr lang="en-US" sz="1400" b="0" dirty="0">
                        <a:solidFill>
                          <a:schemeClr val="tx1"/>
                        </a:solidFill>
                        <a:effectLst/>
                        <a:latin typeface="Arial" panose="020B0604020202020204" pitchFamily="34" charset="0"/>
                        <a:cs typeface="Arial" panose="020B0604020202020204" pitchFamily="34" charset="0"/>
                      </a:endParaRPr>
                    </a:p>
                  </a:txBody>
                  <a:tcP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Will cross-reference the Business Process list from BPFG with the QRGs to document changes and ask GHC SMEs to document their processes in PeopleSoft as part of the desktop procedures. </a:t>
                      </a:r>
                    </a:p>
                  </a:txBody>
                  <a:tcPr/>
                </a:tc>
                <a:extLst>
                  <a:ext uri="{0D108BD9-81ED-4DB2-BD59-A6C34878D82A}">
                    <a16:rowId xmlns:a16="http://schemas.microsoft.com/office/drawing/2014/main" val="132354641"/>
                  </a:ext>
                </a:extLst>
              </a:tr>
              <a:tr h="951509">
                <a:tc>
                  <a:txBody>
                    <a:bodyPr/>
                    <a:lstStyle/>
                    <a:p>
                      <a:pPr rtl="0" fontAlgn="ctr"/>
                      <a:r>
                        <a:rPr lang="en-US" sz="1400" dirty="0">
                          <a:effectLst/>
                        </a:rPr>
                        <a:t>Comms &amp; OCM</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After testing and go-live transition, OCM will be the primary concern.</a:t>
                      </a:r>
                    </a:p>
                  </a:txBody>
                  <a:tcPr/>
                </a:tc>
                <a:tc>
                  <a:txBody>
                    <a:bodyPr/>
                    <a:lstStyle/>
                    <a:p>
                      <a:pPr rtl="0" fontAlgn="b"/>
                      <a:r>
                        <a:rPr lang="en-US" sz="1400" b="0" dirty="0">
                          <a:solidFill>
                            <a:schemeClr val="tx1"/>
                          </a:solidFill>
                          <a:effectLst/>
                          <a:latin typeface="Arial" panose="020B0604020202020204" pitchFamily="34" charset="0"/>
                          <a:cs typeface="Arial" panose="020B0604020202020204" pitchFamily="34" charset="0"/>
                        </a:rPr>
                        <a:t>Policies and Procedures will be addressed after go-live. OCM activities and concerns will be primary focus after go-live.</a:t>
                      </a:r>
                    </a:p>
                  </a:txBody>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17</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449541" y="101758"/>
            <a:ext cx="8577501" cy="436526"/>
          </a:xfrm>
        </p:spPr>
        <p:txBody>
          <a:bodyPr/>
          <a:lstStyle/>
          <a:p>
            <a:pPr algn="ctr"/>
            <a:r>
              <a:rPr lang="en-US" sz="2400" dirty="0"/>
              <a:t>GRAYS HARBOR comments &amp; MITIGATION plan</a:t>
            </a:r>
          </a:p>
        </p:txBody>
      </p:sp>
    </p:spTree>
    <p:extLst>
      <p:ext uri="{BB962C8B-B14F-4D97-AF65-F5344CB8AC3E}">
        <p14:creationId xmlns:p14="http://schemas.microsoft.com/office/powerpoint/2010/main" val="1035498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GRAYS HARBOR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18</a:t>
            </a:fld>
            <a:endParaRPr lang="en-US" altLang="en-US" dirty="0"/>
          </a:p>
        </p:txBody>
      </p:sp>
      <p:pic>
        <p:nvPicPr>
          <p:cNvPr id="3" name="Picture 2">
            <a:extLst>
              <a:ext uri="{FF2B5EF4-FFF2-40B4-BE49-F238E27FC236}">
                <a16:creationId xmlns:a16="http://schemas.microsoft.com/office/drawing/2014/main" id="{1527229E-8335-4998-BCE3-440791A5EE46}"/>
              </a:ext>
            </a:extLst>
          </p:cNvPr>
          <p:cNvPicPr>
            <a:picLocks noChangeAspect="1"/>
          </p:cNvPicPr>
          <p:nvPr/>
        </p:nvPicPr>
        <p:blipFill rotWithShape="1">
          <a:blip r:embed="rId2"/>
          <a:srcRect l="6769" t="874"/>
          <a:stretch/>
        </p:blipFill>
        <p:spPr>
          <a:xfrm>
            <a:off x="1808922" y="655982"/>
            <a:ext cx="5393634" cy="5986562"/>
          </a:xfrm>
          <a:prstGeom prst="rect">
            <a:avLst/>
          </a:prstGeom>
          <a:ln w="3175">
            <a:solidFill>
              <a:schemeClr val="tx1"/>
            </a:solidFill>
          </a:ln>
        </p:spPr>
      </p:pic>
    </p:spTree>
    <p:extLst>
      <p:ext uri="{BB962C8B-B14F-4D97-AF65-F5344CB8AC3E}">
        <p14:creationId xmlns:p14="http://schemas.microsoft.com/office/powerpoint/2010/main" val="593851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89" y="1726064"/>
            <a:ext cx="8258693" cy="593324"/>
          </a:xfrm>
        </p:spPr>
        <p:txBody>
          <a:bodyPr/>
          <a:lstStyle/>
          <a:p>
            <a:pPr algn="ctr"/>
            <a:r>
              <a:rPr lang="en-US" sz="3200" dirty="0"/>
              <a:t>Additional perspective</a:t>
            </a:r>
            <a:br>
              <a:rPr lang="en-US" dirty="0"/>
            </a:br>
            <a:br>
              <a:rPr lang="en-US" dirty="0"/>
            </a:br>
            <a:br>
              <a:rPr lang="en-US" dirty="0"/>
            </a:br>
            <a:br>
              <a:rPr lang="en-US" dirty="0"/>
            </a:br>
            <a:br>
              <a:rPr lang="en-US" dirty="0"/>
            </a:br>
            <a:br>
              <a:rPr lang="en-US" dirty="0"/>
            </a:br>
            <a:br>
              <a:rPr lang="en-US" sz="3200" dirty="0"/>
            </a:br>
            <a:r>
              <a:rPr lang="en-US" dirty="0"/>
              <a:t>	</a:t>
            </a:r>
          </a:p>
        </p:txBody>
      </p:sp>
      <p:sp>
        <p:nvSpPr>
          <p:cNvPr id="3" name="Content Placeholder 2">
            <a:extLst>
              <a:ext uri="{FF2B5EF4-FFF2-40B4-BE49-F238E27FC236}">
                <a16:creationId xmlns:a16="http://schemas.microsoft.com/office/drawing/2014/main" id="{C9446E05-A1CA-4D25-BC6F-17844284B009}"/>
              </a:ext>
            </a:extLst>
          </p:cNvPr>
          <p:cNvSpPr>
            <a:spLocks noGrp="1"/>
          </p:cNvSpPr>
          <p:nvPr>
            <p:ph idx="1"/>
          </p:nvPr>
        </p:nvSpPr>
        <p:spPr>
          <a:xfrm>
            <a:off x="807026" y="2523134"/>
            <a:ext cx="7599220" cy="3757046"/>
          </a:xfrm>
        </p:spPr>
        <p:txBody>
          <a:bodyPr/>
          <a:lstStyle/>
          <a:p>
            <a:r>
              <a:rPr lang="en-US" sz="3200" dirty="0"/>
              <a:t>ctcLink Project Team Readiness</a:t>
            </a:r>
          </a:p>
          <a:p>
            <a:r>
              <a:rPr lang="en-US" sz="3200" dirty="0"/>
              <a:t>SBCTC Agency: Support/Organizations Team Readiness </a:t>
            </a:r>
          </a:p>
          <a:p>
            <a:r>
              <a:rPr lang="en-US" sz="3200" dirty="0"/>
              <a:t>Quality Assurance (Moran Technology Consulting)</a:t>
            </a:r>
          </a:p>
        </p:txBody>
      </p:sp>
      <p:sp>
        <p:nvSpPr>
          <p:cNvPr id="5" name="Slide Number Placeholder 4">
            <a:extLst>
              <a:ext uri="{FF2B5EF4-FFF2-40B4-BE49-F238E27FC236}">
                <a16:creationId xmlns:a16="http://schemas.microsoft.com/office/drawing/2014/main" id="{8AF37F11-B9C4-43BB-90D9-698A000023B0}"/>
              </a:ext>
            </a:extLst>
          </p:cNvPr>
          <p:cNvSpPr>
            <a:spLocks noGrp="1"/>
          </p:cNvSpPr>
          <p:nvPr>
            <p:ph type="sldNum" sz="quarter" idx="12"/>
          </p:nvPr>
        </p:nvSpPr>
        <p:spPr/>
        <p:txBody>
          <a:bodyPr/>
          <a:lstStyle/>
          <a:p>
            <a:pPr>
              <a:defRPr/>
            </a:pPr>
            <a:fld id="{A0548EF2-EA9B-4634-B53D-DC4EC5D1B8C0}" type="slidenum">
              <a:rPr lang="en-US" altLang="en-US" smtClean="0"/>
              <a:pPr>
                <a:defRPr/>
              </a:pPr>
              <a:t>19</a:t>
            </a:fld>
            <a:endParaRPr lang="en-US" altLang="en-US" dirty="0"/>
          </a:p>
        </p:txBody>
      </p:sp>
    </p:spTree>
    <p:extLst>
      <p:ext uri="{BB962C8B-B14F-4D97-AF65-F5344CB8AC3E}">
        <p14:creationId xmlns:p14="http://schemas.microsoft.com/office/powerpoint/2010/main" val="37241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LITY GATES &amp; MILESTONES"/>
          <p:cNvPicPr/>
          <p:nvPr/>
        </p:nvPicPr>
        <p:blipFill>
          <a:blip r:embed="rId2">
            <a:clrChange>
              <a:clrFrom>
                <a:srgbClr val="FFFFFF"/>
              </a:clrFrom>
              <a:clrTo>
                <a:srgbClr val="FFFFFF">
                  <a:alpha val="0"/>
                </a:srgbClr>
              </a:clrTo>
            </a:clrChange>
          </a:blip>
          <a:stretch>
            <a:fillRect/>
          </a:stretch>
        </p:blipFill>
        <p:spPr>
          <a:xfrm>
            <a:off x="191911" y="136525"/>
            <a:ext cx="8952088" cy="6586220"/>
          </a:xfrm>
          <a:prstGeom prst="rect">
            <a:avLst/>
          </a:prstGeom>
        </p:spPr>
      </p:pic>
      <p:sp>
        <p:nvSpPr>
          <p:cNvPr id="8" name="Title 7">
            <a:extLst>
              <a:ext uri="{FF2B5EF4-FFF2-40B4-BE49-F238E27FC236}">
                <a16:creationId xmlns:a16="http://schemas.microsoft.com/office/drawing/2014/main" id="{B95BE966-4396-4E01-ABBD-E2C5C7344AB2}"/>
              </a:ext>
            </a:extLst>
          </p:cNvPr>
          <p:cNvSpPr>
            <a:spLocks noGrp="1"/>
          </p:cNvSpPr>
          <p:nvPr>
            <p:ph type="title"/>
          </p:nvPr>
        </p:nvSpPr>
        <p:spPr>
          <a:xfrm>
            <a:off x="516787" y="30794"/>
            <a:ext cx="8302337" cy="786457"/>
          </a:xfrm>
        </p:spPr>
        <p:txBody>
          <a:bodyPr/>
          <a:lstStyle/>
          <a:p>
            <a:pPr algn="ctr"/>
            <a:r>
              <a:rPr lang="en-US" sz="2000" dirty="0"/>
              <a:t>CTCLINK QUALITY GATES &amp; MILESTONES</a:t>
            </a:r>
          </a:p>
        </p:txBody>
      </p:sp>
      <p:sp>
        <p:nvSpPr>
          <p:cNvPr id="4" name="Slide Number Placeholder 3">
            <a:extLst>
              <a:ext uri="{FF2B5EF4-FFF2-40B4-BE49-F238E27FC236}">
                <a16:creationId xmlns:a16="http://schemas.microsoft.com/office/drawing/2014/main" id="{FE697AA5-FDDC-4254-8E2C-12C5019CC5B3}"/>
              </a:ext>
            </a:extLst>
          </p:cNvPr>
          <p:cNvSpPr>
            <a:spLocks noGrp="1"/>
          </p:cNvSpPr>
          <p:nvPr>
            <p:ph type="sldNum" sz="quarter" idx="12"/>
          </p:nvPr>
        </p:nvSpPr>
        <p:spPr>
          <a:prstGeom prst="rect">
            <a:avLst/>
          </a:prstGeom>
        </p:spPr>
        <p:txBody>
          <a:bodyPr/>
          <a:lstStyle/>
          <a:p>
            <a:pPr>
              <a:defRPr/>
            </a:pPr>
            <a:r>
              <a:rPr lang="en-US" altLang="en-US" dirty="0"/>
              <a:t> </a:t>
            </a:r>
            <a:fld id="{8FE0DD59-4F64-4FB2-AC86-5D7C2F153175}" type="slidenum">
              <a:rPr lang="en-US" altLang="en-US" smtClean="0"/>
              <a:pPr>
                <a:defRPr/>
              </a:pPr>
              <a:t>2</a:t>
            </a:fld>
            <a:r>
              <a:rPr lang="en-US" altLang="en-US" dirty="0"/>
              <a:t> </a:t>
            </a:r>
          </a:p>
        </p:txBody>
      </p:sp>
      <p:pic>
        <p:nvPicPr>
          <p:cNvPr id="10" name="Picture 9" descr="red circle around Gate 5">
            <a:extLst>
              <a:ext uri="{FF2B5EF4-FFF2-40B4-BE49-F238E27FC236}">
                <a16:creationId xmlns:a16="http://schemas.microsoft.com/office/drawing/2014/main" id="{230B606E-62C1-4AD5-A78D-5A1B850E005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916189" y="136525"/>
            <a:ext cx="2227811" cy="960755"/>
          </a:xfrm>
          <a:prstGeom prst="rect">
            <a:avLst/>
          </a:prstGeom>
        </p:spPr>
      </p:pic>
    </p:spTree>
    <p:extLst>
      <p:ext uri="{BB962C8B-B14F-4D97-AF65-F5344CB8AC3E}">
        <p14:creationId xmlns:p14="http://schemas.microsoft.com/office/powerpoint/2010/main" val="2211361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301789" y="94780"/>
            <a:ext cx="6742722" cy="370090"/>
          </a:xfrm>
        </p:spPr>
        <p:txBody>
          <a:bodyPr/>
          <a:lstStyle/>
          <a:p>
            <a:r>
              <a:rPr lang="en-US" sz="2000" dirty="0">
                <a:solidFill>
                  <a:srgbClr val="7030A0"/>
                </a:solidFill>
              </a:rPr>
              <a:t>Dg5-C ctcLink Team Project Readiness Concerns</a:t>
            </a:r>
          </a:p>
        </p:txBody>
      </p:sp>
      <p:graphicFrame>
        <p:nvGraphicFramePr>
          <p:cNvPr id="6" name="Table 5"/>
          <p:cNvGraphicFramePr>
            <a:graphicFrameLocks noGrp="1"/>
          </p:cNvGraphicFramePr>
          <p:nvPr>
            <p:extLst>
              <p:ext uri="{D42A27DB-BD31-4B8C-83A1-F6EECF244321}">
                <p14:modId xmlns:p14="http://schemas.microsoft.com/office/powerpoint/2010/main" val="3728808928"/>
              </p:ext>
            </p:extLst>
          </p:nvPr>
        </p:nvGraphicFramePr>
        <p:xfrm>
          <a:off x="380165" y="464871"/>
          <a:ext cx="8484046" cy="6345110"/>
        </p:xfrm>
        <a:graphic>
          <a:graphicData uri="http://schemas.openxmlformats.org/drawingml/2006/table">
            <a:tbl>
              <a:tblPr firstRow="1" bandRow="1">
                <a:tableStyleId>{93296810-A885-4BE3-A3E7-6D5BEEA58F35}</a:tableStyleId>
              </a:tblPr>
              <a:tblGrid>
                <a:gridCol w="1199029">
                  <a:extLst>
                    <a:ext uri="{9D8B030D-6E8A-4147-A177-3AD203B41FA5}">
                      <a16:colId xmlns:a16="http://schemas.microsoft.com/office/drawing/2014/main" val="3209219517"/>
                    </a:ext>
                  </a:extLst>
                </a:gridCol>
                <a:gridCol w="5524842">
                  <a:extLst>
                    <a:ext uri="{9D8B030D-6E8A-4147-A177-3AD203B41FA5}">
                      <a16:colId xmlns:a16="http://schemas.microsoft.com/office/drawing/2014/main" val="2776178309"/>
                    </a:ext>
                  </a:extLst>
                </a:gridCol>
                <a:gridCol w="1760175">
                  <a:extLst>
                    <a:ext uri="{9D8B030D-6E8A-4147-A177-3AD203B41FA5}">
                      <a16:colId xmlns:a16="http://schemas.microsoft.com/office/drawing/2014/main" val="1338293135"/>
                    </a:ext>
                  </a:extLst>
                </a:gridCol>
              </a:tblGrid>
              <a:tr h="513643">
                <a:tc>
                  <a:txBody>
                    <a:bodyPr/>
                    <a:lstStyle/>
                    <a:p>
                      <a:r>
                        <a:rPr lang="en-US" sz="1400" b="0" dirty="0">
                          <a:latin typeface="+mj-lt"/>
                        </a:rPr>
                        <a:t>Activities</a:t>
                      </a:r>
                      <a:r>
                        <a:rPr lang="en-US" sz="1400" b="0" baseline="0" dirty="0">
                          <a:latin typeface="+mj-lt"/>
                        </a:rPr>
                        <a:t> </a:t>
                      </a:r>
                      <a:endParaRPr lang="en-US" sz="1400" b="0" dirty="0">
                        <a:latin typeface="+mj-lt"/>
                      </a:endParaRPr>
                    </a:p>
                  </a:txBody>
                  <a:tcPr/>
                </a:tc>
                <a:tc>
                  <a:txBody>
                    <a:bodyPr/>
                    <a:lstStyle/>
                    <a:p>
                      <a:r>
                        <a:rPr lang="en-US" sz="1400" b="0" dirty="0">
                          <a:latin typeface="+mj-lt"/>
                        </a:rPr>
                        <a:t>Risks /Concerns</a:t>
                      </a:r>
                    </a:p>
                  </a:txBody>
                  <a:tcPr/>
                </a:tc>
                <a:tc>
                  <a:txBody>
                    <a:bodyPr/>
                    <a:lstStyle/>
                    <a:p>
                      <a:r>
                        <a:rPr lang="en-US" sz="1400" b="0" dirty="0">
                          <a:latin typeface="+mj-lt"/>
                        </a:rPr>
                        <a:t>Target Completion Date/Mitigation</a:t>
                      </a:r>
                      <a:r>
                        <a:rPr lang="en-US" sz="1400" b="0" baseline="0" dirty="0">
                          <a:latin typeface="+mj-lt"/>
                        </a:rPr>
                        <a:t> </a:t>
                      </a:r>
                      <a:r>
                        <a:rPr lang="en-US" sz="1400" b="0" dirty="0">
                          <a:latin typeface="+mj-lt"/>
                        </a:rPr>
                        <a:t> </a:t>
                      </a:r>
                    </a:p>
                  </a:txBody>
                  <a:tcPr/>
                </a:tc>
                <a:extLst>
                  <a:ext uri="{0D108BD9-81ED-4DB2-BD59-A6C34878D82A}">
                    <a16:rowId xmlns:a16="http://schemas.microsoft.com/office/drawing/2014/main" val="3489625655"/>
                  </a:ext>
                </a:extLst>
              </a:tr>
              <a:tr h="332357">
                <a:tc>
                  <a:txBody>
                    <a:bodyPr/>
                    <a:lstStyle/>
                    <a:p>
                      <a:r>
                        <a:rPr lang="en-US" sz="1600" dirty="0">
                          <a:solidFill>
                            <a:schemeClr val="bg1"/>
                          </a:solidFill>
                          <a:latin typeface="+mj-lt"/>
                        </a:rPr>
                        <a:t>Technical</a:t>
                      </a: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a:t>Clean up issues identified during dry run.  </a:t>
                      </a:r>
                    </a:p>
                  </a:txBody>
                  <a:tcPr/>
                </a:tc>
                <a:tc>
                  <a:txBody>
                    <a:bodyPr/>
                    <a:lstStyle/>
                    <a:p>
                      <a:r>
                        <a:rPr lang="en-US" sz="1300" baseline="0" dirty="0"/>
                        <a:t>10/29/2021</a:t>
                      </a:r>
                    </a:p>
                  </a:txBody>
                  <a:tcPr/>
                </a:tc>
                <a:extLst>
                  <a:ext uri="{0D108BD9-81ED-4DB2-BD59-A6C34878D82A}">
                    <a16:rowId xmlns:a16="http://schemas.microsoft.com/office/drawing/2014/main" val="1509596353"/>
                  </a:ext>
                </a:extLst>
              </a:tr>
              <a:tr h="31120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mj-lt"/>
                        </a:rPr>
                        <a:t>Testing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i="1" baseline="0" dirty="0">
                        <a:solidFill>
                          <a:schemeClr val="bg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baseline="0" dirty="0">
                          <a:solidFill>
                            <a:schemeClr val="bg1"/>
                          </a:solidFill>
                        </a:rPr>
                        <a:t>(UAT stats as of 10/3/2021)</a:t>
                      </a:r>
                    </a:p>
                    <a:p>
                      <a:endParaRPr lang="en-US" sz="1600" dirty="0">
                        <a:solidFill>
                          <a:schemeClr val="bg1"/>
                        </a:solidFill>
                        <a:latin typeface="+mj-lt"/>
                      </a:endParaRP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baseline="0" dirty="0">
                          <a:solidFill>
                            <a:srgbClr val="002060"/>
                          </a:solidFill>
                        </a:rPr>
                        <a:t>Bellevue: Sprint 1 = 99%  | Sprint #2 = 99%   | Overall = 99%</a:t>
                      </a:r>
                    </a:p>
                    <a:p>
                      <a:endParaRPr lang="en-US" sz="800" i="0" baseline="0" dirty="0">
                        <a:solidFill>
                          <a:srgbClr val="002060"/>
                        </a:solidFill>
                      </a:endParaRPr>
                    </a:p>
                    <a:p>
                      <a:r>
                        <a:rPr lang="en-US" sz="1300" i="0" baseline="0" dirty="0">
                          <a:solidFill>
                            <a:srgbClr val="002060"/>
                          </a:solidFill>
                        </a:rPr>
                        <a:t>Everett:  Sprint 1 = 88%   | Sprint 2 = 63%  |  Overall = 76%</a:t>
                      </a:r>
                    </a:p>
                    <a:p>
                      <a:pPr marL="742950" lvl="1" indent="-285750">
                        <a:buFont typeface="Arial" panose="020B0604020202020204" pitchFamily="34" charset="0"/>
                        <a:buChar char="•"/>
                      </a:pPr>
                      <a:r>
                        <a:rPr lang="en-US" sz="1200" i="0" baseline="0" dirty="0">
                          <a:solidFill>
                            <a:srgbClr val="002060"/>
                          </a:solidFill>
                        </a:rPr>
                        <a:t>General Ledger - GL  (64%)</a:t>
                      </a:r>
                    </a:p>
                    <a:p>
                      <a:pPr marL="742950" lvl="1" indent="-285750">
                        <a:buFont typeface="Arial" panose="020B0604020202020204" pitchFamily="34" charset="0"/>
                        <a:buChar char="•"/>
                      </a:pPr>
                      <a:r>
                        <a:rPr lang="en-US" sz="1200" i="0" baseline="0" dirty="0">
                          <a:solidFill>
                            <a:srgbClr val="002060"/>
                          </a:solidFill>
                        </a:rPr>
                        <a:t>Grant / Non–Grant Billing (53%)</a:t>
                      </a:r>
                    </a:p>
                    <a:p>
                      <a:pPr marL="742950" lvl="1" indent="-285750">
                        <a:buFont typeface="Arial" panose="020B0604020202020204" pitchFamily="34" charset="0"/>
                        <a:buChar char="•"/>
                      </a:pPr>
                      <a:r>
                        <a:rPr lang="en-US" sz="1200" i="0" baseline="0" dirty="0">
                          <a:solidFill>
                            <a:srgbClr val="002060"/>
                          </a:solidFill>
                        </a:rPr>
                        <a:t>Treasury (12%) </a:t>
                      </a:r>
                    </a:p>
                    <a:p>
                      <a:endParaRPr lang="en-US" sz="800" i="0" baseline="0" dirty="0">
                        <a:solidFill>
                          <a:srgbClr val="002060"/>
                        </a:solidFill>
                      </a:endParaRPr>
                    </a:p>
                    <a:p>
                      <a:r>
                        <a:rPr lang="en-US" sz="1300" i="0" baseline="0" dirty="0">
                          <a:solidFill>
                            <a:srgbClr val="002060"/>
                          </a:solidFill>
                        </a:rPr>
                        <a:t>Grays Harbor:  Sprint 1 = 90%  | Sprint #2 = 59%  | Overall =75%</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baseline="0" dirty="0">
                          <a:solidFill>
                            <a:srgbClr val="002060"/>
                          </a:solidFill>
                        </a:rPr>
                        <a:t>Payroll testing (27%)</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baseline="0" dirty="0">
                          <a:solidFill>
                            <a:srgbClr val="002060"/>
                          </a:solidFill>
                        </a:rPr>
                        <a:t>Treasury testing (16%)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baseline="0" dirty="0">
                          <a:solidFill>
                            <a:srgbClr val="002060"/>
                          </a:solidFill>
                        </a:rPr>
                        <a:t>General Ledger testing not started (0%)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baseline="0" dirty="0">
                        <a:solidFill>
                          <a:srgbClr val="FF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FF0000"/>
                          </a:solidFill>
                        </a:rPr>
                        <a:t>Payroll,</a:t>
                      </a:r>
                      <a:r>
                        <a:rPr lang="en-US" sz="1200" baseline="0" dirty="0">
                          <a:solidFill>
                            <a:srgbClr val="FF0000"/>
                          </a:solidFill>
                        </a:rPr>
                        <a:t> Finance/GL, Banking (Treasury) </a:t>
                      </a:r>
                      <a:r>
                        <a:rPr lang="en-US" sz="1200" dirty="0">
                          <a:solidFill>
                            <a:srgbClr val="FF0000"/>
                          </a:solidFill>
                        </a:rPr>
                        <a:t>are critical to college success. Concern about colleges’ ability to complete payroll activities on time, which impacts ALL colleges.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FF0000"/>
                          </a:solidFill>
                        </a:rPr>
                        <a:t>Concern about colleges’ ability to have balances in the system and for month-end close and reconciliation</a:t>
                      </a:r>
                      <a:r>
                        <a:rPr lang="en-US" sz="1200" baseline="0" dirty="0">
                          <a:solidFill>
                            <a:srgbClr val="FF0000"/>
                          </a:solidFill>
                        </a:rPr>
                        <a:t> activities.  </a:t>
                      </a:r>
                      <a:endParaRPr lang="en-US" sz="1200" dirty="0">
                        <a:solidFill>
                          <a:srgbClr val="FF0000"/>
                        </a:solidFill>
                      </a:endParaRPr>
                    </a:p>
                  </a:txBody>
                  <a:tcPr/>
                </a:tc>
                <a:tc>
                  <a:txBody>
                    <a:bodyPr/>
                    <a:lstStyle/>
                    <a:p>
                      <a:endParaRPr lang="en-US" sz="1300" i="0" dirty="0">
                        <a:solidFill>
                          <a:srgbClr val="002060"/>
                        </a:solidFill>
                      </a:endParaRPr>
                    </a:p>
                    <a:p>
                      <a:endParaRPr lang="en-US" sz="1300" i="0" dirty="0">
                        <a:solidFill>
                          <a:srgbClr val="002060"/>
                        </a:solidFill>
                      </a:endParaRPr>
                    </a:p>
                    <a:p>
                      <a:endParaRPr lang="en-US" sz="1300" i="0" dirty="0">
                        <a:solidFill>
                          <a:srgbClr val="002060"/>
                        </a:solidFill>
                      </a:endParaRPr>
                    </a:p>
                    <a:p>
                      <a:endParaRPr lang="en-US" sz="1300" i="0" dirty="0">
                        <a:solidFill>
                          <a:srgbClr val="002060"/>
                        </a:solidFill>
                      </a:endParaRPr>
                    </a:p>
                    <a:p>
                      <a:r>
                        <a:rPr lang="en-US" sz="1300" i="0" dirty="0">
                          <a:solidFill>
                            <a:srgbClr val="002060"/>
                          </a:solidFill>
                        </a:rPr>
                        <a:t>10/29/2021</a:t>
                      </a:r>
                    </a:p>
                    <a:p>
                      <a:endParaRPr lang="en-US" sz="1300" i="0" dirty="0">
                        <a:solidFill>
                          <a:srgbClr val="002060"/>
                        </a:solidFill>
                      </a:endParaRPr>
                    </a:p>
                    <a:p>
                      <a:endParaRPr lang="en-US" sz="1300" i="0" dirty="0">
                        <a:solidFill>
                          <a:srgbClr val="002060"/>
                        </a:solidFill>
                      </a:endParaRPr>
                    </a:p>
                    <a:p>
                      <a:endParaRPr lang="en-US" sz="1300" i="0" dirty="0">
                        <a:solidFill>
                          <a:srgbClr val="002060"/>
                        </a:solidFill>
                      </a:endParaRPr>
                    </a:p>
                    <a:p>
                      <a:endParaRPr lang="en-US" sz="1300" i="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a:solidFill>
                            <a:srgbClr val="002060"/>
                          </a:solidFill>
                        </a:rPr>
                        <a:t>10/29/2021</a:t>
                      </a:r>
                    </a:p>
                    <a:p>
                      <a:endParaRPr lang="en-US" sz="1300" i="0" dirty="0">
                        <a:solidFill>
                          <a:srgbClr val="002060"/>
                        </a:solidFill>
                      </a:endParaRPr>
                    </a:p>
                  </a:txBody>
                  <a:tcPr/>
                </a:tc>
                <a:extLst>
                  <a:ext uri="{0D108BD9-81ED-4DB2-BD59-A6C34878D82A}">
                    <a16:rowId xmlns:a16="http://schemas.microsoft.com/office/drawing/2014/main" val="797454155"/>
                  </a:ext>
                </a:extLst>
              </a:tr>
              <a:tr h="679822">
                <a:tc>
                  <a:txBody>
                    <a:bodyPr/>
                    <a:lstStyle/>
                    <a:p>
                      <a:r>
                        <a:rPr lang="en-US" sz="1600" dirty="0">
                          <a:solidFill>
                            <a:schemeClr val="bg1"/>
                          </a:solidFill>
                          <a:latin typeface="+mj-lt"/>
                        </a:rPr>
                        <a:t>Security </a:t>
                      </a:r>
                    </a:p>
                  </a:txBody>
                  <a:tcPr>
                    <a:solidFill>
                      <a:schemeClr val="accent6"/>
                    </a:solidFill>
                  </a:tcPr>
                </a:tc>
                <a:tc>
                  <a:txBody>
                    <a:bodyPr/>
                    <a:lstStyle/>
                    <a:p>
                      <a:pPr marL="171450" indent="-171450">
                        <a:buFont typeface="Arial" panose="020B0604020202020204" pitchFamily="34" charset="0"/>
                        <a:buChar char="•"/>
                      </a:pPr>
                      <a:r>
                        <a:rPr lang="en-US" sz="1300" i="0" baseline="0" dirty="0">
                          <a:solidFill>
                            <a:srgbClr val="002060"/>
                          </a:solidFill>
                        </a:rPr>
                        <a:t>Bellevue and Everett: No concerns.</a:t>
                      </a:r>
                    </a:p>
                    <a:p>
                      <a:pPr marL="171450" indent="-171450">
                        <a:buFont typeface="Arial" panose="020B0604020202020204" pitchFamily="34" charset="0"/>
                        <a:buChar char="•"/>
                      </a:pPr>
                      <a:r>
                        <a:rPr lang="en-US" sz="1300" i="0" dirty="0">
                          <a:solidFill>
                            <a:srgbClr val="002060"/>
                          </a:solidFill>
                        </a:rPr>
                        <a:t>Grays Harbor: Concern about</a:t>
                      </a:r>
                      <a:r>
                        <a:rPr lang="en-US" sz="1300" i="0" baseline="0" dirty="0">
                          <a:solidFill>
                            <a:srgbClr val="002060"/>
                          </a:solidFill>
                        </a:rPr>
                        <a:t> ensuring college resources/staff have completed knowledge transfer for post go-live Security.</a:t>
                      </a:r>
                      <a:endParaRPr lang="en-US" sz="1300" i="0" dirty="0">
                        <a:solidFill>
                          <a:srgbClr val="002060"/>
                        </a:solidFill>
                      </a:endParaRPr>
                    </a:p>
                  </a:txBody>
                  <a:tcPr/>
                </a:tc>
                <a:tc>
                  <a:txBody>
                    <a:bodyPr/>
                    <a:lstStyle/>
                    <a:p>
                      <a:endParaRPr lang="en-US" sz="1300" i="0" dirty="0">
                        <a:solidFill>
                          <a:srgbClr val="002060"/>
                        </a:solidFill>
                      </a:endParaRPr>
                    </a:p>
                    <a:p>
                      <a:endParaRPr lang="en-US" sz="1300" i="0" dirty="0">
                        <a:solidFill>
                          <a:srgbClr val="002060"/>
                        </a:solidFill>
                      </a:endParaRPr>
                    </a:p>
                    <a:p>
                      <a:r>
                        <a:rPr lang="en-US" sz="1300" i="0" dirty="0">
                          <a:solidFill>
                            <a:srgbClr val="002060"/>
                          </a:solidFill>
                        </a:rPr>
                        <a:t>11/1/2021</a:t>
                      </a:r>
                    </a:p>
                  </a:txBody>
                  <a:tcPr/>
                </a:tc>
                <a:extLst>
                  <a:ext uri="{0D108BD9-81ED-4DB2-BD59-A6C34878D82A}">
                    <a16:rowId xmlns:a16="http://schemas.microsoft.com/office/drawing/2014/main" val="3476127160"/>
                  </a:ext>
                </a:extLst>
              </a:tr>
              <a:tr h="679822">
                <a:tc>
                  <a:txBody>
                    <a:bodyPr/>
                    <a:lstStyle/>
                    <a:p>
                      <a:r>
                        <a:rPr lang="en-US" sz="1600" dirty="0">
                          <a:solidFill>
                            <a:schemeClr val="bg1"/>
                          </a:solidFill>
                          <a:latin typeface="+mj-lt"/>
                        </a:rPr>
                        <a:t>Finance</a:t>
                      </a:r>
                      <a:r>
                        <a:rPr lang="en-US" sz="1600" baseline="0" dirty="0">
                          <a:solidFill>
                            <a:schemeClr val="bg1"/>
                          </a:solidFill>
                          <a:latin typeface="+mj-lt"/>
                        </a:rPr>
                        <a:t> </a:t>
                      </a:r>
                      <a:endParaRPr lang="en-US" sz="1600" dirty="0">
                        <a:solidFill>
                          <a:schemeClr val="bg1"/>
                        </a:solidFill>
                        <a:latin typeface="+mj-lt"/>
                      </a:endParaRPr>
                    </a:p>
                  </a:txBody>
                  <a:tcPr>
                    <a:solidFill>
                      <a:schemeClr val="accent6"/>
                    </a:solidFill>
                  </a:tcPr>
                </a:tc>
                <a:tc>
                  <a:txBody>
                    <a:bodyPr/>
                    <a:lstStyle/>
                    <a:p>
                      <a:pPr marL="168275" indent="-168275">
                        <a:buFont typeface="Arial" panose="020B0604020202020204" pitchFamily="34" charset="0"/>
                        <a:buChar char="•"/>
                      </a:pPr>
                      <a:r>
                        <a:rPr lang="en-US" sz="1300" baseline="0" dirty="0">
                          <a:solidFill>
                            <a:srgbClr val="002060"/>
                          </a:solidFill>
                        </a:rPr>
                        <a:t>Bellevue: No concerns.</a:t>
                      </a:r>
                    </a:p>
                    <a:p>
                      <a:pPr marL="168275" indent="-168275">
                        <a:buFont typeface="Arial" panose="020B0604020202020204" pitchFamily="34" charset="0"/>
                        <a:buChar char="•"/>
                      </a:pPr>
                      <a:r>
                        <a:rPr lang="en-US" sz="1300" baseline="0" dirty="0">
                          <a:solidFill>
                            <a:srgbClr val="002060"/>
                          </a:solidFill>
                        </a:rPr>
                        <a:t>Everett &amp; Grays Harbor. No concerns beyond the Payroll, General Ledger, Treasury, Grant/Non-Grant Billing testing noted above.</a:t>
                      </a:r>
                    </a:p>
                  </a:txBody>
                  <a:tcPr/>
                </a:tc>
                <a:tc>
                  <a:txBody>
                    <a:bodyPr/>
                    <a:lstStyle/>
                    <a:p>
                      <a:endParaRPr lang="en-US" sz="1300" i="0" dirty="0">
                        <a:solidFill>
                          <a:srgbClr val="002060"/>
                        </a:solidFill>
                      </a:endParaRPr>
                    </a:p>
                    <a:p>
                      <a:endParaRPr lang="en-US" sz="1300" i="0" dirty="0">
                        <a:solidFill>
                          <a:srgbClr val="002060"/>
                        </a:solidFill>
                      </a:endParaRPr>
                    </a:p>
                    <a:p>
                      <a:r>
                        <a:rPr lang="en-US" sz="1300" i="0" dirty="0">
                          <a:solidFill>
                            <a:srgbClr val="002060"/>
                          </a:solidFill>
                        </a:rPr>
                        <a:t>10/29/2021</a:t>
                      </a:r>
                    </a:p>
                  </a:txBody>
                  <a:tcPr/>
                </a:tc>
                <a:extLst>
                  <a:ext uri="{0D108BD9-81ED-4DB2-BD59-A6C34878D82A}">
                    <a16:rowId xmlns:a16="http://schemas.microsoft.com/office/drawing/2014/main" val="2362619757"/>
                  </a:ext>
                </a:extLst>
              </a:tr>
              <a:tr h="980630">
                <a:tc>
                  <a:txBody>
                    <a:bodyPr/>
                    <a:lstStyle/>
                    <a:p>
                      <a:r>
                        <a:rPr lang="en-US" sz="1600" dirty="0">
                          <a:solidFill>
                            <a:schemeClr val="bg1"/>
                          </a:solidFill>
                          <a:latin typeface="+mj-lt"/>
                        </a:rPr>
                        <a:t>Student</a:t>
                      </a:r>
                      <a:r>
                        <a:rPr lang="en-US" sz="1600" baseline="0" dirty="0">
                          <a:solidFill>
                            <a:schemeClr val="bg1"/>
                          </a:solidFill>
                          <a:latin typeface="+mj-lt"/>
                        </a:rPr>
                        <a:t> Financials</a:t>
                      </a:r>
                      <a:endParaRPr lang="en-US" sz="1600" dirty="0">
                        <a:solidFill>
                          <a:schemeClr val="bg1"/>
                        </a:solidFill>
                        <a:latin typeface="+mj-lt"/>
                      </a:endParaRPr>
                    </a:p>
                  </a:txBody>
                  <a:tcPr>
                    <a:solidFill>
                      <a:schemeClr val="accent6"/>
                    </a:solidFill>
                  </a:tcPr>
                </a:tc>
                <a:tc>
                  <a:txBody>
                    <a:bodyPr/>
                    <a:lstStyle/>
                    <a:p>
                      <a:pPr marL="171450" indent="-171450">
                        <a:buFont typeface="Arial" panose="020B0604020202020204" pitchFamily="34" charset="0"/>
                        <a:buChar char="•"/>
                      </a:pPr>
                      <a:r>
                        <a:rPr lang="en-US" sz="1300" i="0" baseline="0" dirty="0">
                          <a:solidFill>
                            <a:srgbClr val="002060"/>
                          </a:solidFill>
                        </a:rPr>
                        <a:t>Bellevue and  Everett: No concerns.</a:t>
                      </a:r>
                    </a:p>
                    <a:p>
                      <a:pPr marL="171450" indent="-171450">
                        <a:buFont typeface="Arial" panose="020B0604020202020204" pitchFamily="34" charset="0"/>
                        <a:buChar char="•"/>
                      </a:pPr>
                      <a:r>
                        <a:rPr lang="en-US" sz="1300" dirty="0">
                          <a:solidFill>
                            <a:srgbClr val="002060"/>
                          </a:solidFill>
                        </a:rPr>
                        <a:t>Grays Harbor</a:t>
                      </a:r>
                      <a:r>
                        <a:rPr lang="en-US" sz="1300" baseline="0" dirty="0">
                          <a:solidFill>
                            <a:srgbClr val="002060"/>
                          </a:solidFill>
                        </a:rPr>
                        <a:t> – A minor concern for second journal set for Item Types (specific to GL values). Data requested as we prepare for go-live. </a:t>
                      </a:r>
                      <a:r>
                        <a:rPr lang="en-US" sz="1300" baseline="0" dirty="0">
                          <a:solidFill>
                            <a:srgbClr val="FF0000"/>
                          </a:solidFill>
                          <a:latin typeface="+mn-lt"/>
                        </a:rPr>
                        <a:t>If data is not received, this will require more manual data entry for the college.</a:t>
                      </a:r>
                    </a:p>
                  </a:txBody>
                  <a:tcPr/>
                </a:tc>
                <a:tc>
                  <a:txBody>
                    <a:bodyPr/>
                    <a:lstStyle/>
                    <a:p>
                      <a:endParaRPr lang="en-US" sz="1300" i="0" dirty="0">
                        <a:solidFill>
                          <a:srgbClr val="002060"/>
                        </a:solidFill>
                      </a:endParaRPr>
                    </a:p>
                    <a:p>
                      <a:endParaRPr lang="en-US" sz="1300" i="0" dirty="0">
                        <a:solidFill>
                          <a:srgbClr val="002060"/>
                        </a:solidFill>
                      </a:endParaRPr>
                    </a:p>
                    <a:p>
                      <a:r>
                        <a:rPr lang="en-US" sz="1300" i="0" dirty="0">
                          <a:solidFill>
                            <a:srgbClr val="002060"/>
                          </a:solidFill>
                        </a:rPr>
                        <a:t>10/22/2021</a:t>
                      </a:r>
                    </a:p>
                  </a:txBody>
                  <a:tcPr/>
                </a:tc>
                <a:extLst>
                  <a:ext uri="{0D108BD9-81ED-4DB2-BD59-A6C34878D82A}">
                    <a16:rowId xmlns:a16="http://schemas.microsoft.com/office/drawing/2014/main" val="1407834569"/>
                  </a:ext>
                </a:extLst>
              </a:tr>
            </a:tbl>
          </a:graphicData>
        </a:graphic>
      </p:graphicFrame>
      <p:graphicFrame>
        <p:nvGraphicFramePr>
          <p:cNvPr id="12" name="Table 11">
            <a:extLst>
              <a:ext uri="{FF2B5EF4-FFF2-40B4-BE49-F238E27FC236}">
                <a16:creationId xmlns:a16="http://schemas.microsoft.com/office/drawing/2014/main" id="{4B441525-B8B9-4B86-89A0-BCD1D1189C98}"/>
              </a:ext>
            </a:extLst>
          </p:cNvPr>
          <p:cNvGraphicFramePr>
            <a:graphicFrameLocks noGrp="1"/>
          </p:cNvGraphicFramePr>
          <p:nvPr>
            <p:extLst>
              <p:ext uri="{D42A27DB-BD31-4B8C-83A1-F6EECF244321}">
                <p14:modId xmlns:p14="http://schemas.microsoft.com/office/powerpoint/2010/main" val="3032137987"/>
              </p:ext>
            </p:extLst>
          </p:nvPr>
        </p:nvGraphicFramePr>
        <p:xfrm>
          <a:off x="6957701" y="86159"/>
          <a:ext cx="1861556" cy="334621"/>
        </p:xfrm>
        <a:graphic>
          <a:graphicData uri="http://schemas.openxmlformats.org/drawingml/2006/table">
            <a:tbl>
              <a:tblPr firstRow="1" bandRow="1">
                <a:tableStyleId>{2D5ABB26-0587-4C30-8999-92F81FD0307C}</a:tableStyleId>
              </a:tblPr>
              <a:tblGrid>
                <a:gridCol w="903277">
                  <a:extLst>
                    <a:ext uri="{9D8B030D-6E8A-4147-A177-3AD203B41FA5}">
                      <a16:colId xmlns:a16="http://schemas.microsoft.com/office/drawing/2014/main" val="1795230406"/>
                    </a:ext>
                  </a:extLst>
                </a:gridCol>
                <a:gridCol w="309068">
                  <a:extLst>
                    <a:ext uri="{9D8B030D-6E8A-4147-A177-3AD203B41FA5}">
                      <a16:colId xmlns:a16="http://schemas.microsoft.com/office/drawing/2014/main" val="2530923902"/>
                    </a:ext>
                  </a:extLst>
                </a:gridCol>
                <a:gridCol w="331359">
                  <a:extLst>
                    <a:ext uri="{9D8B030D-6E8A-4147-A177-3AD203B41FA5}">
                      <a16:colId xmlns:a16="http://schemas.microsoft.com/office/drawing/2014/main" val="741530997"/>
                    </a:ext>
                  </a:extLst>
                </a:gridCol>
                <a:gridCol w="317852">
                  <a:extLst>
                    <a:ext uri="{9D8B030D-6E8A-4147-A177-3AD203B41FA5}">
                      <a16:colId xmlns:a16="http://schemas.microsoft.com/office/drawing/2014/main" val="3682639110"/>
                    </a:ext>
                  </a:extLst>
                </a:gridCol>
              </a:tblGrid>
              <a:tr h="334621">
                <a:tc>
                  <a:txBody>
                    <a:bodyPr/>
                    <a:lstStyle/>
                    <a:p>
                      <a:pPr algn="r"/>
                      <a:r>
                        <a:rPr lang="en-US" sz="1400" dirty="0">
                          <a:latin typeface="+mj-lt"/>
                        </a:rPr>
                        <a:t>STATUS</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FFFF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dirty="0">
                          <a:solidFill>
                            <a:srgbClr val="000000"/>
                          </a:solidFill>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
        <p:nvSpPr>
          <p:cNvPr id="4" name="Slide Number Placeholder 3"/>
          <p:cNvSpPr>
            <a:spLocks noGrp="1"/>
          </p:cNvSpPr>
          <p:nvPr>
            <p:ph type="sldNum" sz="quarter" idx="12"/>
          </p:nvPr>
        </p:nvSpPr>
        <p:spPr>
          <a:xfrm>
            <a:off x="8396621" y="6415311"/>
            <a:ext cx="467590" cy="237549"/>
          </a:xfrm>
        </p:spPr>
        <p:txBody>
          <a:bodyPr/>
          <a:lstStyle/>
          <a:p>
            <a:pPr>
              <a:defRPr/>
            </a:pPr>
            <a:fld id="{A0548EF2-EA9B-4634-B53D-DC4EC5D1B8C0}" type="slidenum">
              <a:rPr lang="en-US" altLang="en-US" smtClean="0"/>
              <a:pPr>
                <a:defRPr/>
              </a:pPr>
              <a:t>20</a:t>
            </a:fld>
            <a:endParaRPr lang="en-US" altLang="en-US" dirty="0"/>
          </a:p>
        </p:txBody>
      </p:sp>
    </p:spTree>
    <p:extLst>
      <p:ext uri="{BB962C8B-B14F-4D97-AF65-F5344CB8AC3E}">
        <p14:creationId xmlns:p14="http://schemas.microsoft.com/office/powerpoint/2010/main" val="3337069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270955" y="119754"/>
            <a:ext cx="6742722" cy="370090"/>
          </a:xfrm>
        </p:spPr>
        <p:txBody>
          <a:bodyPr/>
          <a:lstStyle/>
          <a:p>
            <a:r>
              <a:rPr lang="en-US" sz="2000" dirty="0">
                <a:solidFill>
                  <a:srgbClr val="7030A0"/>
                </a:solidFill>
              </a:rPr>
              <a:t>Dg5-C ctcLink Team Project Readiness Concerns</a:t>
            </a:r>
          </a:p>
        </p:txBody>
      </p:sp>
      <p:graphicFrame>
        <p:nvGraphicFramePr>
          <p:cNvPr id="6" name="Table 5"/>
          <p:cNvGraphicFramePr>
            <a:graphicFrameLocks noGrp="1"/>
          </p:cNvGraphicFramePr>
          <p:nvPr>
            <p:extLst>
              <p:ext uri="{D42A27DB-BD31-4B8C-83A1-F6EECF244321}">
                <p14:modId xmlns:p14="http://schemas.microsoft.com/office/powerpoint/2010/main" val="2565715767"/>
              </p:ext>
            </p:extLst>
          </p:nvPr>
        </p:nvGraphicFramePr>
        <p:xfrm>
          <a:off x="341700" y="489844"/>
          <a:ext cx="8419123" cy="6288451"/>
        </p:xfrm>
        <a:graphic>
          <a:graphicData uri="http://schemas.openxmlformats.org/drawingml/2006/table">
            <a:tbl>
              <a:tblPr firstRow="1" bandRow="1">
                <a:tableStyleId>{93296810-A885-4BE3-A3E7-6D5BEEA58F35}</a:tableStyleId>
              </a:tblPr>
              <a:tblGrid>
                <a:gridCol w="1400437">
                  <a:extLst>
                    <a:ext uri="{9D8B030D-6E8A-4147-A177-3AD203B41FA5}">
                      <a16:colId xmlns:a16="http://schemas.microsoft.com/office/drawing/2014/main" val="3209219517"/>
                    </a:ext>
                  </a:extLst>
                </a:gridCol>
                <a:gridCol w="4734077">
                  <a:extLst>
                    <a:ext uri="{9D8B030D-6E8A-4147-A177-3AD203B41FA5}">
                      <a16:colId xmlns:a16="http://schemas.microsoft.com/office/drawing/2014/main" val="2776178309"/>
                    </a:ext>
                  </a:extLst>
                </a:gridCol>
                <a:gridCol w="2284609">
                  <a:extLst>
                    <a:ext uri="{9D8B030D-6E8A-4147-A177-3AD203B41FA5}">
                      <a16:colId xmlns:a16="http://schemas.microsoft.com/office/drawing/2014/main" val="1338293135"/>
                    </a:ext>
                  </a:extLst>
                </a:gridCol>
              </a:tblGrid>
              <a:tr h="519262">
                <a:tc>
                  <a:txBody>
                    <a:bodyPr/>
                    <a:lstStyle/>
                    <a:p>
                      <a:r>
                        <a:rPr lang="en-US" sz="1400" b="0" dirty="0">
                          <a:latin typeface="+mj-lt"/>
                        </a:rPr>
                        <a:t>Activities</a:t>
                      </a:r>
                      <a:r>
                        <a:rPr lang="en-US" sz="1400" b="0" baseline="0" dirty="0">
                          <a:latin typeface="+mj-lt"/>
                        </a:rPr>
                        <a:t> </a:t>
                      </a:r>
                      <a:endParaRPr lang="en-US" sz="1400" b="0" dirty="0">
                        <a:latin typeface="+mj-lt"/>
                      </a:endParaRPr>
                    </a:p>
                  </a:txBody>
                  <a:tcPr/>
                </a:tc>
                <a:tc>
                  <a:txBody>
                    <a:bodyPr/>
                    <a:lstStyle/>
                    <a:p>
                      <a:r>
                        <a:rPr lang="en-US" sz="1400" b="0" dirty="0">
                          <a:latin typeface="+mj-lt"/>
                        </a:rPr>
                        <a:t>Risks /Concerns</a:t>
                      </a:r>
                    </a:p>
                  </a:txBody>
                  <a:tcPr/>
                </a:tc>
                <a:tc>
                  <a:txBody>
                    <a:bodyPr/>
                    <a:lstStyle/>
                    <a:p>
                      <a:r>
                        <a:rPr lang="en-US" sz="1400" b="0" dirty="0">
                          <a:latin typeface="+mj-lt"/>
                        </a:rPr>
                        <a:t>Target Completion Date/ Mitigation</a:t>
                      </a:r>
                      <a:r>
                        <a:rPr lang="en-US" sz="1400" b="0" baseline="0" dirty="0">
                          <a:latin typeface="+mj-lt"/>
                        </a:rPr>
                        <a:t> </a:t>
                      </a:r>
                      <a:r>
                        <a:rPr lang="en-US" sz="1400" b="0" dirty="0">
                          <a:latin typeface="+mj-lt"/>
                        </a:rPr>
                        <a:t> </a:t>
                      </a:r>
                    </a:p>
                  </a:txBody>
                  <a:tcPr/>
                </a:tc>
                <a:extLst>
                  <a:ext uri="{0D108BD9-81ED-4DB2-BD59-A6C34878D82A}">
                    <a16:rowId xmlns:a16="http://schemas.microsoft.com/office/drawing/2014/main" val="3489625655"/>
                  </a:ext>
                </a:extLst>
              </a:tr>
              <a:tr h="809436">
                <a:tc>
                  <a:txBody>
                    <a:bodyPr/>
                    <a:lstStyle/>
                    <a:p>
                      <a:r>
                        <a:rPr lang="en-US" sz="1600" dirty="0">
                          <a:solidFill>
                            <a:schemeClr val="bg1"/>
                          </a:solidFill>
                          <a:latin typeface="+mj-lt"/>
                        </a:rPr>
                        <a:t>Financial</a:t>
                      </a:r>
                      <a:r>
                        <a:rPr lang="en-US" sz="1600" baseline="0" dirty="0">
                          <a:solidFill>
                            <a:schemeClr val="bg1"/>
                          </a:solidFill>
                          <a:latin typeface="+mj-lt"/>
                        </a:rPr>
                        <a:t> Aid</a:t>
                      </a:r>
                      <a:endParaRPr lang="en-US" sz="1600" dirty="0">
                        <a:solidFill>
                          <a:schemeClr val="bg1"/>
                        </a:solidFill>
                        <a:latin typeface="+mj-lt"/>
                      </a:endParaRPr>
                    </a:p>
                  </a:txBody>
                  <a:tcPr>
                    <a:solidFill>
                      <a:schemeClr val="accent6"/>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solidFill>
                            <a:srgbClr val="002060"/>
                          </a:solidFill>
                        </a:rPr>
                        <a:t>Bellevue and Everett: No concerns.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solidFill>
                            <a:srgbClr val="002060"/>
                          </a:solidFill>
                        </a:rPr>
                        <a:t>Grays Harbor:</a:t>
                      </a:r>
                      <a:r>
                        <a:rPr lang="en-US" sz="1300" baseline="0" dirty="0">
                          <a:solidFill>
                            <a:srgbClr val="002060"/>
                          </a:solidFill>
                        </a:rPr>
                        <a:t>  G</a:t>
                      </a:r>
                      <a:r>
                        <a:rPr lang="en-US" sz="1300" dirty="0">
                          <a:solidFill>
                            <a:srgbClr val="002060"/>
                          </a:solidFill>
                        </a:rPr>
                        <a:t>eneral understanding of the system.  </a:t>
                      </a:r>
                      <a:r>
                        <a:rPr lang="en-US" sz="1300" dirty="0">
                          <a:solidFill>
                            <a:srgbClr val="FF0000"/>
                          </a:solidFill>
                        </a:rPr>
                        <a:t>Additional </a:t>
                      </a:r>
                      <a:r>
                        <a:rPr lang="en-US" sz="1300" baseline="0" dirty="0">
                          <a:solidFill>
                            <a:srgbClr val="FF0000"/>
                          </a:solidFill>
                        </a:rPr>
                        <a:t>knowledge transfer and support may be needed </a:t>
                      </a:r>
                      <a:endParaRPr lang="en-US" sz="1300" dirty="0">
                        <a:solidFill>
                          <a:srgbClr val="FF0000"/>
                        </a:solidFill>
                      </a:endParaRPr>
                    </a:p>
                  </a:txBody>
                  <a:tcPr/>
                </a:tc>
                <a:tc>
                  <a:txBody>
                    <a:bodyPr/>
                    <a:lstStyle/>
                    <a:p>
                      <a:endParaRPr lang="en-US" sz="1300" i="0" dirty="0">
                        <a:solidFill>
                          <a:srgbClr val="002060"/>
                        </a:solidFill>
                      </a:endParaRPr>
                    </a:p>
                    <a:p>
                      <a:endParaRPr lang="en-US" sz="1300" i="0" dirty="0">
                        <a:solidFill>
                          <a:srgbClr val="002060"/>
                        </a:solidFill>
                      </a:endParaRPr>
                    </a:p>
                    <a:p>
                      <a:r>
                        <a:rPr lang="en-US" sz="1300" i="0" dirty="0">
                          <a:solidFill>
                            <a:srgbClr val="002060"/>
                          </a:solidFill>
                        </a:rPr>
                        <a:t>Post Go-Live </a:t>
                      </a:r>
                    </a:p>
                  </a:txBody>
                  <a:tcPr/>
                </a:tc>
                <a:extLst>
                  <a:ext uri="{0D108BD9-81ED-4DB2-BD59-A6C34878D82A}">
                    <a16:rowId xmlns:a16="http://schemas.microsoft.com/office/drawing/2014/main" val="1193433380"/>
                  </a:ext>
                </a:extLst>
              </a:tr>
              <a:tr h="1311887">
                <a:tc>
                  <a:txBody>
                    <a:bodyPr/>
                    <a:lstStyle/>
                    <a:p>
                      <a:r>
                        <a:rPr lang="en-US" sz="1600" dirty="0">
                          <a:solidFill>
                            <a:schemeClr val="bg1"/>
                          </a:solidFill>
                          <a:latin typeface="+mj-lt"/>
                        </a:rPr>
                        <a:t>Campus</a:t>
                      </a:r>
                      <a:r>
                        <a:rPr lang="en-US" sz="1600" baseline="0" dirty="0">
                          <a:solidFill>
                            <a:schemeClr val="bg1"/>
                          </a:solidFill>
                          <a:latin typeface="+mj-lt"/>
                        </a:rPr>
                        <a:t> Solutions</a:t>
                      </a:r>
                      <a:r>
                        <a:rPr lang="en-US" sz="1600" dirty="0">
                          <a:solidFill>
                            <a:schemeClr val="bg1"/>
                          </a:solidFill>
                          <a:latin typeface="+mj-lt"/>
                        </a:rPr>
                        <a:t> Core </a:t>
                      </a:r>
                    </a:p>
                  </a:txBody>
                  <a:tcPr>
                    <a:solidFill>
                      <a:schemeClr val="accent6"/>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kern="1200" dirty="0">
                          <a:solidFill>
                            <a:schemeClr val="dk1"/>
                          </a:solidFill>
                          <a:effectLst/>
                          <a:latin typeface="+mn-lt"/>
                          <a:ea typeface="+mn-ea"/>
                          <a:cs typeface="+mn-cs"/>
                        </a:rPr>
                        <a:t>Bellevue: Clean</a:t>
                      </a:r>
                      <a:r>
                        <a:rPr lang="en-US" sz="1300" kern="1200" baseline="0" dirty="0">
                          <a:solidFill>
                            <a:schemeClr val="dk1"/>
                          </a:solidFill>
                          <a:effectLst/>
                          <a:latin typeface="+mn-lt"/>
                          <a:ea typeface="+mn-ea"/>
                          <a:cs typeface="+mn-cs"/>
                        </a:rPr>
                        <a:t>-up files provided by CS Core need to be completed to </a:t>
                      </a:r>
                      <a:r>
                        <a:rPr lang="en-US" sz="1300" kern="1200" baseline="0" dirty="0">
                          <a:solidFill>
                            <a:srgbClr val="FF0000"/>
                          </a:solidFill>
                          <a:effectLst/>
                          <a:latin typeface="+mn-lt"/>
                          <a:ea typeface="+mn-ea"/>
                          <a:cs typeface="+mn-cs"/>
                        </a:rPr>
                        <a:t>prevent enrollment conversion fallout at go-live.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kern="1200" dirty="0">
                        <a:solidFill>
                          <a:srgbClr val="FF0000"/>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kern="1200" dirty="0">
                          <a:solidFill>
                            <a:schemeClr val="dk1"/>
                          </a:solidFill>
                          <a:effectLst/>
                          <a:latin typeface="+mn-lt"/>
                          <a:ea typeface="+mn-ea"/>
                          <a:cs typeface="+mn-cs"/>
                        </a:rPr>
                        <a:t>Everett</a:t>
                      </a:r>
                      <a:r>
                        <a:rPr lang="en-US" sz="1300" kern="1200" baseline="0" dirty="0">
                          <a:solidFill>
                            <a:schemeClr val="dk1"/>
                          </a:solidFill>
                          <a:effectLst/>
                          <a:latin typeface="+mn-lt"/>
                          <a:ea typeface="+mn-ea"/>
                          <a:cs typeface="+mn-cs"/>
                        </a:rPr>
                        <a:t>: </a:t>
                      </a:r>
                      <a:r>
                        <a:rPr lang="en-US" sz="1300" kern="1200" dirty="0">
                          <a:solidFill>
                            <a:schemeClr val="dk1"/>
                          </a:solidFill>
                          <a:effectLst/>
                          <a:latin typeface="+mn-lt"/>
                          <a:ea typeface="+mn-ea"/>
                          <a:cs typeface="+mn-cs"/>
                        </a:rPr>
                        <a:t>Clean</a:t>
                      </a:r>
                      <a:r>
                        <a:rPr lang="en-US" sz="1300" kern="1200" baseline="0" dirty="0">
                          <a:solidFill>
                            <a:schemeClr val="dk1"/>
                          </a:solidFill>
                          <a:effectLst/>
                          <a:latin typeface="+mn-lt"/>
                          <a:ea typeface="+mn-ea"/>
                          <a:cs typeface="+mn-cs"/>
                        </a:rPr>
                        <a:t>-up files provided by CS Core need to be completed to </a:t>
                      </a:r>
                      <a:r>
                        <a:rPr lang="en-US" sz="1300" kern="1200" baseline="0" dirty="0">
                          <a:solidFill>
                            <a:srgbClr val="FF0000"/>
                          </a:solidFill>
                          <a:effectLst/>
                          <a:latin typeface="+mn-lt"/>
                          <a:ea typeface="+mn-ea"/>
                          <a:cs typeface="+mn-cs"/>
                        </a:rPr>
                        <a:t>prevent enrollment conversion fallout at go-live.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kern="1200" baseline="0" dirty="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kern="1200" baseline="0" dirty="0">
                          <a:solidFill>
                            <a:schemeClr val="dk1"/>
                          </a:solidFill>
                          <a:effectLst/>
                          <a:latin typeface="+mn-lt"/>
                          <a:ea typeface="+mn-ea"/>
                          <a:cs typeface="+mn-cs"/>
                        </a:rPr>
                        <a:t>Grays Harbor: No concerns.</a:t>
                      </a:r>
                    </a:p>
                  </a:txBody>
                  <a:tcPr/>
                </a:tc>
                <a:tc>
                  <a:txBody>
                    <a:bodyPr/>
                    <a:lstStyle/>
                    <a:p>
                      <a:r>
                        <a:rPr lang="en-US" sz="1300" baseline="0" dirty="0"/>
                        <a:t>11/1/2021</a:t>
                      </a:r>
                    </a:p>
                    <a:p>
                      <a:endParaRPr lang="en-US" sz="1300" baseline="0" dirty="0"/>
                    </a:p>
                    <a:p>
                      <a:endParaRPr lang="en-US" sz="1300" baseline="0" dirty="0"/>
                    </a:p>
                    <a:p>
                      <a:r>
                        <a:rPr lang="en-US" sz="1300" baseline="0" dirty="0"/>
                        <a:t>11/1/2021</a:t>
                      </a:r>
                    </a:p>
                  </a:txBody>
                  <a:tcPr/>
                </a:tc>
                <a:extLst>
                  <a:ext uri="{0D108BD9-81ED-4DB2-BD59-A6C34878D82A}">
                    <a16:rowId xmlns:a16="http://schemas.microsoft.com/office/drawing/2014/main" val="1509596353"/>
                  </a:ext>
                </a:extLst>
              </a:tr>
              <a:tr h="824709">
                <a:tc>
                  <a:txBody>
                    <a:bodyPr/>
                    <a:lstStyle/>
                    <a:p>
                      <a:r>
                        <a:rPr lang="en-US" sz="1600" dirty="0">
                          <a:solidFill>
                            <a:schemeClr val="bg1"/>
                          </a:solidFill>
                          <a:latin typeface="+mj-lt"/>
                        </a:rPr>
                        <a:t>Human</a:t>
                      </a:r>
                      <a:r>
                        <a:rPr lang="en-US" sz="1600" baseline="0" dirty="0">
                          <a:solidFill>
                            <a:schemeClr val="bg1"/>
                          </a:solidFill>
                          <a:latin typeface="+mj-lt"/>
                        </a:rPr>
                        <a:t> Capital Management</a:t>
                      </a:r>
                      <a:endParaRPr lang="en-US" sz="1600" dirty="0">
                        <a:solidFill>
                          <a:schemeClr val="bg1"/>
                        </a:solidFill>
                        <a:latin typeface="+mj-lt"/>
                      </a:endParaRPr>
                    </a:p>
                  </a:txBody>
                  <a:tcPr>
                    <a:solidFill>
                      <a:schemeClr val="accent6"/>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solidFill>
                            <a:srgbClr val="002060"/>
                          </a:solidFill>
                        </a:rPr>
                        <a:t>Bellevue and Everett: No concerns.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kern="1200" baseline="0" dirty="0">
                          <a:solidFill>
                            <a:schemeClr val="dk1"/>
                          </a:solidFill>
                          <a:effectLst/>
                          <a:latin typeface="+mn-lt"/>
                          <a:ea typeface="+mn-ea"/>
                          <a:cs typeface="+mn-cs"/>
                        </a:rPr>
                        <a:t>Grays Harbor: </a:t>
                      </a:r>
                      <a:r>
                        <a:rPr lang="en-US" sz="1300" baseline="0" dirty="0">
                          <a:solidFill>
                            <a:srgbClr val="002060"/>
                          </a:solidFill>
                        </a:rPr>
                        <a:t>No concerns beyond the Payroll testing noted on previous slide.</a:t>
                      </a:r>
                      <a:endParaRPr lang="en-US" sz="1300" dirty="0"/>
                    </a:p>
                  </a:txBody>
                  <a:tcPr/>
                </a:tc>
                <a:tc>
                  <a:txBody>
                    <a:bodyPr/>
                    <a:lstStyle/>
                    <a:p>
                      <a:endParaRPr lang="en-US" sz="1300" i="0" dirty="0">
                        <a:solidFill>
                          <a:srgbClr val="002060"/>
                        </a:solidFill>
                      </a:endParaRPr>
                    </a:p>
                  </a:txBody>
                  <a:tcPr/>
                </a:tc>
                <a:extLst>
                  <a:ext uri="{0D108BD9-81ED-4DB2-BD59-A6C34878D82A}">
                    <a16:rowId xmlns:a16="http://schemas.microsoft.com/office/drawing/2014/main" val="797454155"/>
                  </a:ext>
                </a:extLst>
              </a:tr>
              <a:tr h="2442825">
                <a:tc>
                  <a:txBody>
                    <a:bodyPr/>
                    <a:lstStyle/>
                    <a:p>
                      <a:r>
                        <a:rPr lang="en-US" sz="1600" dirty="0">
                          <a:solidFill>
                            <a:schemeClr val="bg1"/>
                          </a:solidFill>
                          <a:latin typeface="+mj-lt"/>
                        </a:rPr>
                        <a:t>PMO</a:t>
                      </a:r>
                    </a:p>
                    <a:p>
                      <a:endParaRPr lang="en-US" sz="1600" dirty="0">
                        <a:solidFill>
                          <a:schemeClr val="bg1"/>
                        </a:solidFill>
                        <a:latin typeface="+mj-lt"/>
                      </a:endParaRP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002060"/>
                          </a:solidFill>
                        </a:rPr>
                        <a:t>Bellevue: No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002060"/>
                          </a:solidFill>
                        </a:rPr>
                        <a:t>Everett concerns: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solidFill>
                            <a:srgbClr val="002060"/>
                          </a:solidFill>
                        </a:rPr>
                        <a:t>Incomplete/remaining</a:t>
                      </a:r>
                      <a:r>
                        <a:rPr lang="en-US" sz="1300" baseline="0" dirty="0">
                          <a:solidFill>
                            <a:srgbClr val="002060"/>
                          </a:solidFill>
                        </a:rPr>
                        <a:t> UAT.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aseline="0" dirty="0">
                          <a:solidFill>
                            <a:srgbClr val="002060"/>
                          </a:solidFill>
                        </a:rPr>
                        <a:t>Loss of staff due to vaccine mandate.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a:solidFill>
                            <a:srgbClr val="002060"/>
                          </a:solidFill>
                        </a:rPr>
                        <a:t>Grays Harbor concerns: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solidFill>
                            <a:srgbClr val="002060"/>
                          </a:solidFill>
                        </a:rPr>
                        <a:t>Incomplete/remaining</a:t>
                      </a:r>
                      <a:r>
                        <a:rPr lang="en-US" sz="1300" baseline="0" dirty="0">
                          <a:solidFill>
                            <a:srgbClr val="002060"/>
                          </a:solidFill>
                        </a:rPr>
                        <a:t> UAT.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aseline="0" dirty="0">
                          <a:solidFill>
                            <a:srgbClr val="002060"/>
                          </a:solidFill>
                        </a:rPr>
                        <a:t>Concerned of user adoption of ctcLink due to low participation in training.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solidFill>
                            <a:srgbClr val="002060"/>
                          </a:solidFill>
                        </a:rPr>
                        <a:t>Challenging post go-live experience due to low resource capacity to stabilize and use ctcLink post go-live.</a:t>
                      </a:r>
                    </a:p>
                  </a:txBody>
                  <a:tcPr/>
                </a:tc>
                <a:tc>
                  <a:txBody>
                    <a:bodyPr/>
                    <a:lstStyle/>
                    <a:p>
                      <a:pPr marL="0" indent="0">
                        <a:buFont typeface="Arial" panose="020B0604020202020204" pitchFamily="34" charset="0"/>
                        <a:buNone/>
                      </a:pPr>
                      <a:r>
                        <a:rPr lang="en-US" sz="1300" i="0" dirty="0">
                          <a:solidFill>
                            <a:srgbClr val="002060"/>
                          </a:solidFill>
                        </a:rPr>
                        <a:t>Project team providing additional knowledge training</a:t>
                      </a:r>
                      <a:r>
                        <a:rPr lang="en-US" sz="1300" i="0" baseline="0" dirty="0">
                          <a:solidFill>
                            <a:srgbClr val="002060"/>
                          </a:solidFill>
                        </a:rPr>
                        <a:t> sessions to Grays Harbor staff to mitigate lack of training participation.  </a:t>
                      </a:r>
                      <a:endParaRPr lang="en-US" sz="1300" i="0" dirty="0">
                        <a:solidFill>
                          <a:srgbClr val="002060"/>
                        </a:solidFill>
                      </a:endParaRPr>
                    </a:p>
                    <a:p>
                      <a:pPr marL="0" indent="0">
                        <a:buFont typeface="Arial" panose="020B0604020202020204" pitchFamily="34" charset="0"/>
                        <a:buNone/>
                      </a:pPr>
                      <a:endParaRPr lang="en-US" sz="1300" i="0" dirty="0">
                        <a:solidFill>
                          <a:srgbClr val="002060"/>
                        </a:solidFill>
                      </a:endParaRPr>
                    </a:p>
                    <a:p>
                      <a:pPr marL="0" indent="0">
                        <a:buFont typeface="Arial" panose="020B0604020202020204" pitchFamily="34" charset="0"/>
                        <a:buNone/>
                      </a:pPr>
                      <a:r>
                        <a:rPr lang="en-US" sz="1300" i="0" dirty="0">
                          <a:solidFill>
                            <a:srgbClr val="002060"/>
                          </a:solidFill>
                        </a:rPr>
                        <a:t>ctcLink Support and Project will evaluate and</a:t>
                      </a:r>
                      <a:r>
                        <a:rPr lang="en-US" sz="1300" i="0" baseline="0" dirty="0">
                          <a:solidFill>
                            <a:srgbClr val="002060"/>
                          </a:solidFill>
                        </a:rPr>
                        <a:t> work with Grays Harbor to develop a </a:t>
                      </a:r>
                      <a:r>
                        <a:rPr lang="en-US" sz="1300" i="0" dirty="0">
                          <a:solidFill>
                            <a:srgbClr val="002060"/>
                          </a:solidFill>
                        </a:rPr>
                        <a:t>support/stabilization plan post go-live.</a:t>
                      </a:r>
                    </a:p>
                  </a:txBody>
                  <a:tcPr/>
                </a:tc>
                <a:extLst>
                  <a:ext uri="{0D108BD9-81ED-4DB2-BD59-A6C34878D82A}">
                    <a16:rowId xmlns:a16="http://schemas.microsoft.com/office/drawing/2014/main" val="1796583460"/>
                  </a:ext>
                </a:extLst>
              </a:tr>
              <a:tr h="340284">
                <a:tc>
                  <a:txBody>
                    <a:bodyPr/>
                    <a:lstStyle/>
                    <a:p>
                      <a:r>
                        <a:rPr lang="en-US" sz="1600" dirty="0">
                          <a:solidFill>
                            <a:schemeClr val="bg1"/>
                          </a:solidFill>
                          <a:latin typeface="+mj-lt"/>
                        </a:rPr>
                        <a:t>Legacy</a:t>
                      </a: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002060"/>
                          </a:solidFill>
                        </a:rPr>
                        <a:t>No concerns.</a:t>
                      </a:r>
                    </a:p>
                  </a:txBody>
                  <a:tcPr/>
                </a:tc>
                <a:tc>
                  <a:txBody>
                    <a:bodyPr/>
                    <a:lstStyle/>
                    <a:p>
                      <a:endParaRPr lang="en-US" sz="1300" i="0" dirty="0">
                        <a:solidFill>
                          <a:srgbClr val="002060"/>
                        </a:solidFill>
                      </a:endParaRPr>
                    </a:p>
                  </a:txBody>
                  <a:tcPr/>
                </a:tc>
                <a:extLst>
                  <a:ext uri="{0D108BD9-81ED-4DB2-BD59-A6C34878D82A}">
                    <a16:rowId xmlns:a16="http://schemas.microsoft.com/office/drawing/2014/main" val="1841597345"/>
                  </a:ext>
                </a:extLst>
              </a:tr>
            </a:tbl>
          </a:graphicData>
        </a:graphic>
      </p:graphicFrame>
      <p:sp>
        <p:nvSpPr>
          <p:cNvPr id="4" name="Slide Number Placeholder 3"/>
          <p:cNvSpPr>
            <a:spLocks noGrp="1"/>
          </p:cNvSpPr>
          <p:nvPr>
            <p:ph type="sldNum" sz="quarter" idx="12"/>
          </p:nvPr>
        </p:nvSpPr>
        <p:spPr>
          <a:xfrm>
            <a:off x="8396621" y="6415311"/>
            <a:ext cx="467590" cy="237549"/>
          </a:xfrm>
        </p:spPr>
        <p:txBody>
          <a:bodyPr/>
          <a:lstStyle/>
          <a:p>
            <a:pPr>
              <a:defRPr/>
            </a:pPr>
            <a:fld id="{A0548EF2-EA9B-4634-B53D-DC4EC5D1B8C0}" type="slidenum">
              <a:rPr lang="en-US" altLang="en-US" smtClean="0"/>
              <a:pPr>
                <a:defRPr/>
              </a:pPr>
              <a:t>21</a:t>
            </a:fld>
            <a:endParaRPr lang="en-US" altLang="en-US" dirty="0"/>
          </a:p>
        </p:txBody>
      </p:sp>
      <p:graphicFrame>
        <p:nvGraphicFramePr>
          <p:cNvPr id="7" name="Table 6">
            <a:extLst>
              <a:ext uri="{FF2B5EF4-FFF2-40B4-BE49-F238E27FC236}">
                <a16:creationId xmlns:a16="http://schemas.microsoft.com/office/drawing/2014/main" id="{7630FEAD-AFA2-41FA-A775-13A40D09873E}"/>
              </a:ext>
            </a:extLst>
          </p:cNvPr>
          <p:cNvGraphicFramePr>
            <a:graphicFrameLocks noGrp="1"/>
          </p:cNvGraphicFramePr>
          <p:nvPr>
            <p:extLst>
              <p:ext uri="{D42A27DB-BD31-4B8C-83A1-F6EECF244321}">
                <p14:modId xmlns:p14="http://schemas.microsoft.com/office/powerpoint/2010/main" val="33748726"/>
              </p:ext>
            </p:extLst>
          </p:nvPr>
        </p:nvGraphicFramePr>
        <p:xfrm>
          <a:off x="6899267" y="119754"/>
          <a:ext cx="1861556" cy="334621"/>
        </p:xfrm>
        <a:graphic>
          <a:graphicData uri="http://schemas.openxmlformats.org/drawingml/2006/table">
            <a:tbl>
              <a:tblPr firstRow="1" bandRow="1">
                <a:tableStyleId>{2D5ABB26-0587-4C30-8999-92F81FD0307C}</a:tableStyleId>
              </a:tblPr>
              <a:tblGrid>
                <a:gridCol w="903277">
                  <a:extLst>
                    <a:ext uri="{9D8B030D-6E8A-4147-A177-3AD203B41FA5}">
                      <a16:colId xmlns:a16="http://schemas.microsoft.com/office/drawing/2014/main" val="1795230406"/>
                    </a:ext>
                  </a:extLst>
                </a:gridCol>
                <a:gridCol w="309068">
                  <a:extLst>
                    <a:ext uri="{9D8B030D-6E8A-4147-A177-3AD203B41FA5}">
                      <a16:colId xmlns:a16="http://schemas.microsoft.com/office/drawing/2014/main" val="2530923902"/>
                    </a:ext>
                  </a:extLst>
                </a:gridCol>
                <a:gridCol w="331359">
                  <a:extLst>
                    <a:ext uri="{9D8B030D-6E8A-4147-A177-3AD203B41FA5}">
                      <a16:colId xmlns:a16="http://schemas.microsoft.com/office/drawing/2014/main" val="741530997"/>
                    </a:ext>
                  </a:extLst>
                </a:gridCol>
                <a:gridCol w="317852">
                  <a:extLst>
                    <a:ext uri="{9D8B030D-6E8A-4147-A177-3AD203B41FA5}">
                      <a16:colId xmlns:a16="http://schemas.microsoft.com/office/drawing/2014/main" val="3682639110"/>
                    </a:ext>
                  </a:extLst>
                </a:gridCol>
              </a:tblGrid>
              <a:tr h="334621">
                <a:tc>
                  <a:txBody>
                    <a:bodyPr/>
                    <a:lstStyle/>
                    <a:p>
                      <a:pPr algn="r"/>
                      <a:r>
                        <a:rPr lang="en-US" sz="1400" dirty="0">
                          <a:latin typeface="+mj-lt"/>
                        </a:rPr>
                        <a:t>STATUS</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FFFF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dirty="0">
                          <a:solidFill>
                            <a:srgbClr val="000000"/>
                          </a:solidFill>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Tree>
    <p:extLst>
      <p:ext uri="{BB962C8B-B14F-4D97-AF65-F5344CB8AC3E}">
        <p14:creationId xmlns:p14="http://schemas.microsoft.com/office/powerpoint/2010/main" val="2555561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9999" y="346836"/>
            <a:ext cx="7996876" cy="915035"/>
          </a:xfrm>
        </p:spPr>
        <p:txBody>
          <a:bodyPr lIns="91440" tIns="45720" rIns="91440" bIns="45720" anchor="t"/>
          <a:lstStyle/>
          <a:p>
            <a:pPr algn="ctr"/>
            <a:r>
              <a:rPr lang="en-US" sz="2800" dirty="0"/>
              <a:t>SBCTC Agency: Support Organization Team DG5-C Go-Live Readiness Criteria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73396444"/>
              </p:ext>
            </p:extLst>
          </p:nvPr>
        </p:nvGraphicFramePr>
        <p:xfrm>
          <a:off x="1337579" y="1624404"/>
          <a:ext cx="6558533" cy="4244766"/>
        </p:xfrm>
        <a:graphic>
          <a:graphicData uri="http://schemas.openxmlformats.org/drawingml/2006/table">
            <a:tbl>
              <a:tblPr firstRow="1">
                <a:tableStyleId>{93296810-A885-4BE3-A3E7-6D5BEEA58F35}</a:tableStyleId>
              </a:tblPr>
              <a:tblGrid>
                <a:gridCol w="6558533">
                  <a:extLst>
                    <a:ext uri="{9D8B030D-6E8A-4147-A177-3AD203B41FA5}">
                      <a16:colId xmlns:a16="http://schemas.microsoft.com/office/drawing/2014/main" val="1719524338"/>
                    </a:ext>
                  </a:extLst>
                </a:gridCol>
              </a:tblGrid>
              <a:tr h="540080">
                <a:tc>
                  <a:txBody>
                    <a:bodyPr/>
                    <a:lstStyle/>
                    <a:p>
                      <a:pPr marL="0" indent="0" rtl="0" fontAlgn="b"/>
                      <a:r>
                        <a:rPr lang="en-US" sz="2400" b="0" dirty="0">
                          <a:effectLst/>
                          <a:latin typeface="+mj-lt"/>
                        </a:rPr>
                        <a:t>DG5-C Readiness Assessment </a:t>
                      </a:r>
                    </a:p>
                  </a:txBody>
                  <a:tcPr marR="22860" marT="15240" marB="15240" anchor="ctr"/>
                </a:tc>
                <a:extLst>
                  <a:ext uri="{0D108BD9-81ED-4DB2-BD59-A6C34878D82A}">
                    <a16:rowId xmlns:a16="http://schemas.microsoft.com/office/drawing/2014/main" val="4054134709"/>
                  </a:ext>
                </a:extLst>
              </a:tr>
              <a:tr h="514061">
                <a:tc>
                  <a:txBody>
                    <a:bodyPr/>
                    <a:lstStyle/>
                    <a:p>
                      <a:pPr marL="0" indent="0" algn="l" rtl="0" fontAlgn="ctr"/>
                      <a:r>
                        <a:rPr lang="en-US" sz="2000" dirty="0">
                          <a:effectLst/>
                        </a:rPr>
                        <a:t>Resources</a:t>
                      </a:r>
                      <a:r>
                        <a:rPr lang="en-US" sz="2000" baseline="0" dirty="0">
                          <a:effectLst/>
                        </a:rPr>
                        <a:t> (functional)</a:t>
                      </a:r>
                      <a:r>
                        <a:rPr lang="en-US" sz="2000" dirty="0">
                          <a:effectLst/>
                        </a:rPr>
                        <a:t> to support DG5-C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573791922"/>
                  </a:ext>
                </a:extLst>
              </a:tr>
              <a:tr h="510109">
                <a:tc>
                  <a:txBody>
                    <a:bodyPr/>
                    <a:lstStyle/>
                    <a:p>
                      <a:pPr marL="0" indent="0" algn="l" rtl="0" fontAlgn="ctr"/>
                      <a:r>
                        <a:rPr lang="en-US" sz="2000" dirty="0">
                          <a:effectLst/>
                        </a:rPr>
                        <a:t>Resources (technical) to support </a:t>
                      </a:r>
                      <a:r>
                        <a:rPr lang="en-US" sz="2000" kern="1200" dirty="0">
                          <a:effectLst/>
                        </a:rPr>
                        <a:t>DG5-C</a:t>
                      </a:r>
                      <a:r>
                        <a:rPr lang="en-US" sz="2000" dirty="0">
                          <a:effectLst/>
                        </a:rPr>
                        <a:t>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4112853875"/>
                  </a:ext>
                </a:extLst>
              </a:tr>
              <a:tr h="510109">
                <a:tc>
                  <a:txBody>
                    <a:bodyPr/>
                    <a:lstStyle/>
                    <a:p>
                      <a:pPr marL="0" indent="0" algn="l" rtl="0" fontAlgn="ctr"/>
                      <a:r>
                        <a:rPr lang="en-US" sz="2000" dirty="0">
                          <a:effectLst/>
                        </a:rPr>
                        <a:t>Resources to support security</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322822287"/>
                  </a:ext>
                </a:extLst>
              </a:tr>
              <a:tr h="510109">
                <a:tc>
                  <a:txBody>
                    <a:bodyPr/>
                    <a:lstStyle/>
                    <a:p>
                      <a:pPr marL="0" indent="0" algn="l" rtl="0" fontAlgn="ctr"/>
                      <a:r>
                        <a:rPr lang="en-US" sz="2000" dirty="0">
                          <a:effectLst/>
                        </a:rPr>
                        <a:t>Access to documentation</a:t>
                      </a:r>
                      <a:r>
                        <a:rPr lang="en-US" sz="2000" baseline="0" dirty="0">
                          <a:effectLst/>
                        </a:rPr>
                        <a:t> to ctcLink Project Team (homework &amp; local/configuration</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277471429"/>
                  </a:ext>
                </a:extLst>
              </a:tr>
              <a:tr h="510109">
                <a:tc>
                  <a:txBody>
                    <a:bodyPr/>
                    <a:lstStyle/>
                    <a:p>
                      <a:pPr marL="0" indent="0" algn="l" rtl="0" fontAlgn="ctr"/>
                      <a:r>
                        <a:rPr lang="en-US" sz="2000" dirty="0">
                          <a:effectLst/>
                        </a:rPr>
                        <a:t>dataLink set up and ready for </a:t>
                      </a:r>
                      <a:r>
                        <a:rPr lang="en-US" sz="2000" kern="1200" dirty="0">
                          <a:effectLst/>
                        </a:rPr>
                        <a:t>DG5-C</a:t>
                      </a:r>
                      <a:r>
                        <a:rPr lang="en-US" sz="2000" dirty="0">
                          <a:effectLst/>
                        </a:rPr>
                        <a:t>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146931779"/>
                  </a:ext>
                </a:extLst>
              </a:tr>
              <a:tr h="510109">
                <a:tc>
                  <a:txBody>
                    <a:bodyPr/>
                    <a:lstStyle/>
                    <a:p>
                      <a:pPr marL="0" indent="0" algn="l" rtl="0" fontAlgn="ctr"/>
                      <a:r>
                        <a:rPr lang="en-US" sz="2000" dirty="0">
                          <a:effectLst/>
                        </a:rPr>
                        <a:t>Mobile set up and ready for DG5-C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480800126"/>
                  </a:ext>
                </a:extLst>
              </a:tr>
              <a:tr h="510109">
                <a:tc>
                  <a:txBody>
                    <a:bodyPr/>
                    <a:lstStyle/>
                    <a:p>
                      <a:pPr marL="0" indent="0" algn="l" rtl="0" fontAlgn="ctr"/>
                      <a:r>
                        <a:rPr lang="en-US" sz="2000" dirty="0">
                          <a:effectLst/>
                        </a:rPr>
                        <a:t>Participation in transition (cutover, go-live post support)</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574805109"/>
                  </a:ext>
                </a:extLst>
              </a:tr>
            </a:tbl>
          </a:graphicData>
        </a:graphic>
      </p:graphicFrame>
      <p:sp>
        <p:nvSpPr>
          <p:cNvPr id="4" name="Slide Number Placeholder 3">
            <a:extLst>
              <a:ext uri="{FF2B5EF4-FFF2-40B4-BE49-F238E27FC236}">
                <a16:creationId xmlns:a16="http://schemas.microsoft.com/office/drawing/2014/main" id="{8A0993A2-091A-48D9-8288-75FE136DB68B}"/>
              </a:ext>
            </a:extLst>
          </p:cNvPr>
          <p:cNvSpPr>
            <a:spLocks noGrp="1"/>
          </p:cNvSpPr>
          <p:nvPr>
            <p:ph type="sldNum" sz="quarter" idx="12"/>
          </p:nvPr>
        </p:nvSpPr>
        <p:spPr/>
        <p:txBody>
          <a:bodyPr/>
          <a:lstStyle/>
          <a:p>
            <a:pPr>
              <a:defRPr/>
            </a:pPr>
            <a:fld id="{A0548EF2-EA9B-4634-B53D-DC4EC5D1B8C0}" type="slidenum">
              <a:rPr lang="en-US" altLang="en-US" smtClean="0"/>
              <a:pPr>
                <a:defRPr/>
              </a:pPr>
              <a:t>22</a:t>
            </a:fld>
            <a:endParaRPr lang="en-US" altLang="en-US" dirty="0"/>
          </a:p>
        </p:txBody>
      </p:sp>
    </p:spTree>
    <p:extLst>
      <p:ext uri="{BB962C8B-B14F-4D97-AF65-F5344CB8AC3E}">
        <p14:creationId xmlns:p14="http://schemas.microsoft.com/office/powerpoint/2010/main" val="3152942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7" y="105357"/>
            <a:ext cx="9144000" cy="520809"/>
          </a:xfrm>
        </p:spPr>
        <p:txBody>
          <a:bodyPr/>
          <a:lstStyle/>
          <a:p>
            <a:pPr algn="ctr"/>
            <a:r>
              <a:rPr lang="en-US" sz="2000" dirty="0"/>
              <a:t>Sbctc support organization go-live READINESS ASSESSMENT &amp;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23</a:t>
            </a:fld>
            <a:endParaRPr lang="en-US" altLang="en-US" dirty="0"/>
          </a:p>
        </p:txBody>
      </p:sp>
      <p:sp>
        <p:nvSpPr>
          <p:cNvPr id="5" name="TextBox 4">
            <a:extLst>
              <a:ext uri="{FF2B5EF4-FFF2-40B4-BE49-F238E27FC236}">
                <a16:creationId xmlns:a16="http://schemas.microsoft.com/office/drawing/2014/main" id="{4C5172C8-D7D2-494C-B195-0AF8883994C1}"/>
              </a:ext>
            </a:extLst>
          </p:cNvPr>
          <p:cNvSpPr txBox="1"/>
          <p:nvPr/>
        </p:nvSpPr>
        <p:spPr>
          <a:xfrm>
            <a:off x="6125440" y="1612384"/>
            <a:ext cx="2514600" cy="5109091"/>
          </a:xfrm>
          <a:prstGeom prst="rect">
            <a:avLst/>
          </a:prstGeom>
          <a:noFill/>
        </p:spPr>
        <p:txBody>
          <a:bodyPr wrap="square" rtlCol="0">
            <a:spAutoFit/>
          </a:bodyPr>
          <a:lstStyle/>
          <a:p>
            <a:r>
              <a:rPr lang="en-US" sz="1400" b="1" dirty="0"/>
              <a:t>Organization’s comments:</a:t>
            </a:r>
          </a:p>
          <a:p>
            <a:r>
              <a:rPr lang="en-US" sz="1400" dirty="0"/>
              <a:t>The ctcLink Support Organization has concerns about Grays Harbor College’s (GHC) readiness.  The college did not adhere to the implementation methodology in key areas:</a:t>
            </a:r>
          </a:p>
          <a:p>
            <a:pPr marL="171450" lvl="0" indent="-171450">
              <a:buFont typeface="Arial" panose="020B0604020202020204" pitchFamily="34" charset="0"/>
              <a:buChar char="•"/>
            </a:pPr>
            <a:r>
              <a:rPr lang="en-US" sz="1400" dirty="0"/>
              <a:t>Low participation in all of the training activities.</a:t>
            </a:r>
          </a:p>
          <a:p>
            <a:pPr marL="171450" lvl="0" indent="-171450">
              <a:buFont typeface="Arial" panose="020B0604020202020204" pitchFamily="34" charset="0"/>
              <a:buChar char="•"/>
            </a:pPr>
            <a:r>
              <a:rPr lang="en-US" sz="1400" dirty="0"/>
              <a:t>Decision to delay updating existing policies and procedures until after go-live.</a:t>
            </a:r>
          </a:p>
          <a:p>
            <a:pPr marL="171450" lvl="0" indent="-171450">
              <a:buFont typeface="Arial" panose="020B0604020202020204" pitchFamily="34" charset="0"/>
              <a:buChar char="•"/>
            </a:pPr>
            <a:r>
              <a:rPr lang="en-US" sz="1400" dirty="0"/>
              <a:t>Decision to not develop local Change Action Plans to prepare for their new ctcLink business processes prior to go-live.</a:t>
            </a:r>
          </a:p>
          <a:p>
            <a:pPr marL="171450" lvl="0" indent="-171450">
              <a:buFont typeface="Arial" panose="020B0604020202020204" pitchFamily="34" charset="0"/>
              <a:buChar char="•"/>
            </a:pPr>
            <a:r>
              <a:rPr lang="en-US" sz="1400" dirty="0"/>
              <a:t>Decision to not initiate local desktop procedures prior to go-live.</a:t>
            </a:r>
          </a:p>
          <a:p>
            <a:endParaRPr lang="en-US" dirty="0"/>
          </a:p>
        </p:txBody>
      </p:sp>
      <p:pic>
        <p:nvPicPr>
          <p:cNvPr id="7" name="Picture 6">
            <a:extLst>
              <a:ext uri="{FF2B5EF4-FFF2-40B4-BE49-F238E27FC236}">
                <a16:creationId xmlns:a16="http://schemas.microsoft.com/office/drawing/2014/main" id="{7ADDB121-EA7A-4CA9-A011-D7936C762CC6}"/>
              </a:ext>
            </a:extLst>
          </p:cNvPr>
          <p:cNvPicPr>
            <a:picLocks noChangeAspect="1"/>
          </p:cNvPicPr>
          <p:nvPr/>
        </p:nvPicPr>
        <p:blipFill>
          <a:blip r:embed="rId3"/>
          <a:stretch>
            <a:fillRect/>
          </a:stretch>
        </p:blipFill>
        <p:spPr>
          <a:xfrm>
            <a:off x="418509" y="775252"/>
            <a:ext cx="5306430" cy="5904033"/>
          </a:xfrm>
          <a:prstGeom prst="rect">
            <a:avLst/>
          </a:prstGeom>
          <a:ln w="3175">
            <a:solidFill>
              <a:schemeClr val="tx1"/>
            </a:solidFill>
          </a:ln>
        </p:spPr>
      </p:pic>
    </p:spTree>
    <p:extLst>
      <p:ext uri="{BB962C8B-B14F-4D97-AF65-F5344CB8AC3E}">
        <p14:creationId xmlns:p14="http://schemas.microsoft.com/office/powerpoint/2010/main" val="2100752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958609"/>
            <a:ext cx="8336975" cy="797070"/>
          </a:xfrm>
        </p:spPr>
        <p:txBody>
          <a:bodyPr/>
          <a:lstStyle/>
          <a:p>
            <a:pPr algn="ctr"/>
            <a:r>
              <a:rPr lang="en-US" dirty="0"/>
              <a:t>Moran technology perspective </a:t>
            </a:r>
          </a:p>
        </p:txBody>
      </p:sp>
      <p:sp>
        <p:nvSpPr>
          <p:cNvPr id="3" name="Content Placeholder 2"/>
          <p:cNvSpPr>
            <a:spLocks noGrp="1"/>
          </p:cNvSpPr>
          <p:nvPr>
            <p:ph idx="1"/>
          </p:nvPr>
        </p:nvSpPr>
        <p:spPr>
          <a:xfrm>
            <a:off x="1058779" y="2860054"/>
            <a:ext cx="7815056" cy="3757046"/>
          </a:xfrm>
        </p:spPr>
        <p:txBody>
          <a:bodyPr/>
          <a:lstStyle/>
          <a:p>
            <a:r>
              <a:rPr lang="en-US" dirty="0"/>
              <a:t>Paul Giebel, Quality Assurance (Moran Technology Consulting)</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24</a:t>
            </a:fld>
            <a:endParaRPr lang="en-US" altLang="en-US" dirty="0"/>
          </a:p>
        </p:txBody>
      </p:sp>
    </p:spTree>
    <p:extLst>
      <p:ext uri="{BB962C8B-B14F-4D97-AF65-F5344CB8AC3E}">
        <p14:creationId xmlns:p14="http://schemas.microsoft.com/office/powerpoint/2010/main" val="279842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04F14-1BFB-48CB-A4A5-661A1517AFC2}"/>
              </a:ext>
            </a:extLst>
          </p:cNvPr>
          <p:cNvSpPr>
            <a:spLocks noGrp="1"/>
          </p:cNvSpPr>
          <p:nvPr>
            <p:ph type="title"/>
          </p:nvPr>
        </p:nvSpPr>
        <p:spPr>
          <a:xfrm>
            <a:off x="440871" y="2015023"/>
            <a:ext cx="8262257" cy="658338"/>
          </a:xfrm>
        </p:spPr>
        <p:txBody>
          <a:bodyPr/>
          <a:lstStyle/>
          <a:p>
            <a:pPr algn="ctr"/>
            <a:r>
              <a:rPr lang="en-US" sz="3200" dirty="0"/>
              <a:t>Recommendation to Steering committee</a:t>
            </a:r>
            <a:br>
              <a:rPr lang="en-US" sz="1800" i="1" dirty="0"/>
            </a:br>
            <a:br>
              <a:rPr lang="en-US" sz="1800" i="1" dirty="0"/>
            </a:br>
            <a:endParaRPr lang="en-US" sz="1800" i="1" dirty="0"/>
          </a:p>
        </p:txBody>
      </p:sp>
      <p:sp>
        <p:nvSpPr>
          <p:cNvPr id="3" name="Text Placeholder 2"/>
          <p:cNvSpPr>
            <a:spLocks noGrp="1"/>
          </p:cNvSpPr>
          <p:nvPr>
            <p:ph idx="1"/>
          </p:nvPr>
        </p:nvSpPr>
        <p:spPr>
          <a:xfrm>
            <a:off x="710410" y="3014366"/>
            <a:ext cx="7767668" cy="2551547"/>
          </a:xfrm>
        </p:spPr>
        <p:txBody>
          <a:bodyPr/>
          <a:lstStyle/>
          <a:p>
            <a:pPr marL="0" indent="0">
              <a:buNone/>
            </a:pPr>
            <a:r>
              <a:rPr lang="en-US" sz="3200" dirty="0"/>
              <a:t>The ctcLink Project Team recommends the ctcLink Steering Committee approve DG5-C colleges (</a:t>
            </a:r>
            <a:r>
              <a:rPr lang="en-US" sz="3200" dirty="0">
                <a:sym typeface="Symbol" panose="05050102010706020507" pitchFamily="18" charset="2"/>
              </a:rPr>
              <a:t>Bellevue College, Everett Community College, Grays Harbor College)</a:t>
            </a:r>
            <a:r>
              <a:rPr lang="en-US" sz="3200" dirty="0"/>
              <a:t> to go live on ctcLink on November 8, 2021.  </a:t>
            </a:r>
          </a:p>
        </p:txBody>
      </p:sp>
      <p:sp>
        <p:nvSpPr>
          <p:cNvPr id="4" name="Slide Number Placeholder 3">
            <a:extLst>
              <a:ext uri="{FF2B5EF4-FFF2-40B4-BE49-F238E27FC236}">
                <a16:creationId xmlns:a16="http://schemas.microsoft.com/office/drawing/2014/main" id="{EA8C99FB-35F7-412B-A86C-198D8324A6B6}"/>
              </a:ext>
            </a:extLst>
          </p:cNvPr>
          <p:cNvSpPr>
            <a:spLocks noGrp="1"/>
          </p:cNvSpPr>
          <p:nvPr>
            <p:ph type="sldNum" sz="quarter" idx="12"/>
          </p:nvPr>
        </p:nvSpPr>
        <p:spPr/>
        <p:txBody>
          <a:bodyPr/>
          <a:lstStyle/>
          <a:p>
            <a:pPr>
              <a:defRPr/>
            </a:pPr>
            <a:fld id="{A0548EF2-EA9B-4634-B53D-DC4EC5D1B8C0}" type="slidenum">
              <a:rPr lang="en-US" altLang="en-US" smtClean="0"/>
              <a:pPr>
                <a:defRPr/>
              </a:pPr>
              <a:t>25</a:t>
            </a:fld>
            <a:endParaRPr lang="en-US" altLang="en-US" dirty="0"/>
          </a:p>
        </p:txBody>
      </p:sp>
    </p:spTree>
    <p:extLst>
      <p:ext uri="{BB962C8B-B14F-4D97-AF65-F5344CB8AC3E}">
        <p14:creationId xmlns:p14="http://schemas.microsoft.com/office/powerpoint/2010/main" val="326429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6882ED-D3B0-42F2-8E6D-21408AEAC94F}"/>
              </a:ext>
            </a:extLst>
          </p:cNvPr>
          <p:cNvSpPr>
            <a:spLocks noGrp="1"/>
          </p:cNvSpPr>
          <p:nvPr>
            <p:ph type="title"/>
          </p:nvPr>
        </p:nvSpPr>
        <p:spPr>
          <a:xfrm>
            <a:off x="346164" y="260348"/>
            <a:ext cx="8624460" cy="577687"/>
          </a:xfrm>
        </p:spPr>
        <p:txBody>
          <a:bodyPr/>
          <a:lstStyle/>
          <a:p>
            <a:pPr algn="ctr"/>
            <a:r>
              <a:rPr lang="en-US" sz="3200" dirty="0"/>
              <a:t>DG5 readiness TIMELINE</a:t>
            </a:r>
          </a:p>
        </p:txBody>
      </p:sp>
      <p:sp>
        <p:nvSpPr>
          <p:cNvPr id="51" name="Content Placeholder 50">
            <a:extLst>
              <a:ext uri="{FF2B5EF4-FFF2-40B4-BE49-F238E27FC236}">
                <a16:creationId xmlns:a16="http://schemas.microsoft.com/office/drawing/2014/main" id="{B6950D30-4C49-47A4-97D6-DD22142E7596}"/>
              </a:ext>
            </a:extLst>
          </p:cNvPr>
          <p:cNvSpPr>
            <a:spLocks noGrp="1"/>
          </p:cNvSpPr>
          <p:nvPr>
            <p:ph idx="1"/>
          </p:nvPr>
        </p:nvSpPr>
        <p:spPr>
          <a:xfrm>
            <a:off x="281070" y="4254235"/>
            <a:ext cx="8669088" cy="2429623"/>
          </a:xfrm>
        </p:spPr>
        <p:txBody>
          <a:bodyPr/>
          <a:lstStyle/>
          <a:p>
            <a:pPr marL="0" indent="0">
              <a:buNone/>
            </a:pPr>
            <a:r>
              <a:rPr lang="en-US" sz="2400" dirty="0">
                <a:latin typeface="+mj-lt"/>
              </a:rPr>
              <a:t>KEY ELEMENTS OF QUALITY COLLEGE READINESS ASSESSMENT </a:t>
            </a:r>
          </a:p>
          <a:p>
            <a:pPr>
              <a:spcBef>
                <a:spcPts val="0"/>
              </a:spcBef>
              <a:spcAft>
                <a:spcPts val="200"/>
              </a:spcAft>
            </a:pPr>
            <a:r>
              <a:rPr lang="en-US" sz="2000" b="1" dirty="0"/>
              <a:t>Accuracy: </a:t>
            </a:r>
            <a:r>
              <a:rPr lang="en-US" sz="2000" dirty="0"/>
              <a:t>true measurement of go-live readiness </a:t>
            </a:r>
          </a:p>
          <a:p>
            <a:pPr>
              <a:spcBef>
                <a:spcPts val="0"/>
              </a:spcBef>
              <a:spcAft>
                <a:spcPts val="200"/>
              </a:spcAft>
            </a:pPr>
            <a:r>
              <a:rPr lang="en-US" sz="2000" b="1" dirty="0"/>
              <a:t>Consistency: </a:t>
            </a:r>
            <a:r>
              <a:rPr lang="en-US" sz="2000" dirty="0"/>
              <a:t>one tracking tool    </a:t>
            </a:r>
          </a:p>
          <a:p>
            <a:pPr>
              <a:spcBef>
                <a:spcPts val="0"/>
              </a:spcBef>
              <a:spcAft>
                <a:spcPts val="200"/>
              </a:spcAft>
            </a:pPr>
            <a:r>
              <a:rPr lang="en-US" sz="2000" b="1" dirty="0"/>
              <a:t>Identification of Gaps </a:t>
            </a:r>
            <a:r>
              <a:rPr lang="en-US" sz="2000" dirty="0"/>
              <a:t>(for college-specific items)  </a:t>
            </a:r>
          </a:p>
          <a:p>
            <a:pPr>
              <a:spcBef>
                <a:spcPts val="0"/>
              </a:spcBef>
              <a:spcAft>
                <a:spcPts val="200"/>
              </a:spcAft>
            </a:pPr>
            <a:r>
              <a:rPr lang="en-US" sz="2000" b="1" dirty="0"/>
              <a:t>Establishment of Mitigation Plans </a:t>
            </a:r>
            <a:endParaRPr lang="en-US" sz="2000" dirty="0"/>
          </a:p>
          <a:p>
            <a:pPr>
              <a:spcBef>
                <a:spcPts val="0"/>
              </a:spcBef>
              <a:spcAft>
                <a:spcPts val="200"/>
              </a:spcAft>
            </a:pPr>
            <a:r>
              <a:rPr lang="en-US" sz="2000" b="1" dirty="0"/>
              <a:t>Collaborative Process</a:t>
            </a:r>
            <a:r>
              <a:rPr lang="en-US" sz="2000" dirty="0"/>
              <a:t>: Involvement/Assessment by College PMs, ctcLink &amp; SBCTC Support/Organization Teams</a:t>
            </a:r>
          </a:p>
          <a:p>
            <a:pPr>
              <a:spcBef>
                <a:spcPts val="0"/>
              </a:spcBef>
              <a:spcAft>
                <a:spcPts val="200"/>
              </a:spcAft>
            </a:pPr>
            <a:r>
              <a:rPr lang="en-US" sz="2000" b="1" dirty="0"/>
              <a:t>Transparency: </a:t>
            </a:r>
            <a:r>
              <a:rPr lang="en-US" sz="2000" dirty="0"/>
              <a:t>Report Readiness to all levels of ctcLink Governance</a:t>
            </a:r>
            <a:endParaRPr lang="en-US" sz="2000" b="1" dirty="0"/>
          </a:p>
          <a:p>
            <a:pPr marL="0" indent="0">
              <a:buNone/>
            </a:pPr>
            <a:endParaRPr lang="en-US" dirty="0"/>
          </a:p>
        </p:txBody>
      </p:sp>
      <p:sp>
        <p:nvSpPr>
          <p:cNvPr id="4" name="Chevron 3">
            <a:extLst>
              <a:ext uri="{C183D7F6-B498-43B3-948B-1728B52AA6E4}">
                <adec:decorative xmlns:adec="http://schemas.microsoft.com/office/drawing/2017/decorative" val="1"/>
              </a:ext>
            </a:extLst>
          </p:cNvPr>
          <p:cNvSpPr/>
          <p:nvPr/>
        </p:nvSpPr>
        <p:spPr>
          <a:xfrm>
            <a:off x="1105406" y="970514"/>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5" name="TextBox 4"/>
          <p:cNvSpPr txBox="1"/>
          <p:nvPr/>
        </p:nvSpPr>
        <p:spPr>
          <a:xfrm>
            <a:off x="1312750" y="857041"/>
            <a:ext cx="1257300" cy="44627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br>
            <a:r>
              <a:rPr kumimoji="0" lang="en-US" sz="1100" b="0" i="0" u="none" strike="noStrike" kern="1200" cap="none" spc="0" normalizeH="0" baseline="0" noProof="0" dirty="0">
                <a:ln>
                  <a:noFill/>
                </a:ln>
                <a:solidFill>
                  <a:prstClr val="black"/>
                </a:solidFill>
                <a:effectLst/>
                <a:uLnTx/>
                <a:uFillTx/>
                <a:latin typeface="Franklin Gothic Medium"/>
              </a:rPr>
              <a:t>Aug</a:t>
            </a:r>
            <a:r>
              <a:rPr lang="en-US" sz="1100" dirty="0">
                <a:solidFill>
                  <a:prstClr val="black"/>
                </a:solidFill>
                <a:latin typeface="Franklin Gothic Medium"/>
              </a:rPr>
              <a:t>.–Sept.  2021</a:t>
            </a:r>
            <a:endParaRPr kumimoji="0" lang="en-US" sz="1100" b="0" i="0" u="none" strike="noStrike" kern="1200" cap="none" spc="0" normalizeH="0" baseline="0" noProof="0" dirty="0">
              <a:ln>
                <a:noFill/>
              </a:ln>
              <a:solidFill>
                <a:prstClr val="black"/>
              </a:solidFill>
              <a:effectLst/>
              <a:uLnTx/>
              <a:uFillTx/>
              <a:latin typeface="Franklin Gothic Medium"/>
            </a:endParaRPr>
          </a:p>
        </p:txBody>
      </p:sp>
      <p:sp>
        <p:nvSpPr>
          <p:cNvPr id="6" name="Chevron 5">
            <a:extLst>
              <a:ext uri="{C183D7F6-B498-43B3-948B-1728B52AA6E4}">
                <adec:decorative xmlns:adec="http://schemas.microsoft.com/office/drawing/2017/decorative" val="1"/>
              </a:ext>
            </a:extLst>
          </p:cNvPr>
          <p:cNvSpPr/>
          <p:nvPr/>
        </p:nvSpPr>
        <p:spPr>
          <a:xfrm>
            <a:off x="2450866"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7" name="Chevron 6">
            <a:extLst>
              <a:ext uri="{C183D7F6-B498-43B3-948B-1728B52AA6E4}">
                <adec:decorative xmlns:adec="http://schemas.microsoft.com/office/drawing/2017/decorative" val="1"/>
              </a:ext>
            </a:extLst>
          </p:cNvPr>
          <p:cNvSpPr/>
          <p:nvPr/>
        </p:nvSpPr>
        <p:spPr>
          <a:xfrm>
            <a:off x="3792267" y="967840"/>
            <a:ext cx="1574503"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10" name="TextBox 9"/>
          <p:cNvSpPr txBox="1"/>
          <p:nvPr/>
        </p:nvSpPr>
        <p:spPr>
          <a:xfrm>
            <a:off x="2573546" y="1041920"/>
            <a:ext cx="14584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Franklin Gothic Medium"/>
              </a:rPr>
              <a:t>Aug.-Sept. </a:t>
            </a:r>
            <a:r>
              <a:rPr lang="en-US" sz="1100" noProof="0" dirty="0">
                <a:solidFill>
                  <a:prstClr val="black"/>
                </a:solidFill>
                <a:latin typeface="Franklin Gothic Medium"/>
              </a:rPr>
              <a:t>2021</a:t>
            </a:r>
            <a:endParaRPr kumimoji="0" lang="en-US" sz="1100" b="0" i="0" u="none" strike="noStrike" kern="1200" cap="none" spc="0" normalizeH="0" baseline="0" noProof="0" dirty="0">
              <a:ln>
                <a:noFill/>
              </a:ln>
              <a:solidFill>
                <a:prstClr val="black"/>
              </a:solidFill>
              <a:effectLst/>
              <a:uLnTx/>
              <a:uFillTx/>
              <a:latin typeface="Franklin Gothic Medium"/>
            </a:endParaRPr>
          </a:p>
        </p:txBody>
      </p:sp>
      <p:sp>
        <p:nvSpPr>
          <p:cNvPr id="11" name="TextBox 10"/>
          <p:cNvSpPr txBox="1"/>
          <p:nvPr/>
        </p:nvSpPr>
        <p:spPr>
          <a:xfrm>
            <a:off x="3991088" y="899266"/>
            <a:ext cx="1257300" cy="7848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 </a:t>
            </a:r>
            <a:r>
              <a:rPr lang="en-US" sz="1100" dirty="0">
                <a:solidFill>
                  <a:prstClr val="black"/>
                </a:solidFill>
                <a:latin typeface="Franklin Gothic Medium"/>
              </a:rPr>
              <a:t>Sept. 23, 2021 (Group A)</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Franklin Gothic Medium"/>
              </a:rPr>
              <a:t>Sept. 30, 20</a:t>
            </a:r>
            <a:r>
              <a:rPr kumimoji="0" lang="en-US" sz="1100" b="0" i="0" u="none" strike="noStrike" kern="1200" cap="none" spc="0" normalizeH="0" baseline="0" noProof="0" dirty="0">
                <a:ln>
                  <a:noFill/>
                </a:ln>
                <a:solidFill>
                  <a:prstClr val="black"/>
                </a:solidFill>
                <a:effectLst/>
                <a:uLnTx/>
                <a:uFillTx/>
                <a:latin typeface="Franklin Gothic Medium"/>
              </a:rPr>
              <a:t>21 (Groups B</a:t>
            </a:r>
            <a:r>
              <a:rPr lang="en-US" sz="1100" dirty="0">
                <a:solidFill>
                  <a:prstClr val="black"/>
                </a:solidFill>
                <a:latin typeface="Franklin Gothic Medium"/>
              </a:rPr>
              <a:t> &amp; C)</a:t>
            </a:r>
            <a:endParaRPr kumimoji="0" lang="en-US" sz="1100" b="0" i="0" u="none" strike="noStrike" kern="1200" cap="none" spc="0" normalizeH="0" baseline="0" noProof="0" dirty="0">
              <a:ln>
                <a:noFill/>
              </a:ln>
              <a:solidFill>
                <a:srgbClr val="000000"/>
              </a:solidFill>
              <a:effectLst/>
              <a:uLnTx/>
              <a:uFillTx/>
              <a:latin typeface="Franklin Gothic Medium"/>
            </a:endParaRPr>
          </a:p>
        </p:txBody>
      </p:sp>
      <p:sp>
        <p:nvSpPr>
          <p:cNvPr id="14" name="TextBox 13"/>
          <p:cNvSpPr txBox="1"/>
          <p:nvPr/>
        </p:nvSpPr>
        <p:spPr>
          <a:xfrm>
            <a:off x="1142954" y="2091049"/>
            <a:ext cx="1265651" cy="181588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College readiness spreadsheet reviewed</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and drafted </a:t>
            </a: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by ctcLink PMO team and DG5</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PMs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5" name="TextBox 14"/>
          <p:cNvSpPr txBox="1"/>
          <p:nvPr/>
        </p:nvSpPr>
        <p:spPr>
          <a:xfrm>
            <a:off x="2427787" y="2132110"/>
            <a:ext cx="1771388"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Meetings and discussion with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DG5 PMs</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16" name="TextBox 15"/>
          <p:cNvSpPr txBox="1"/>
          <p:nvPr/>
        </p:nvSpPr>
        <p:spPr>
          <a:xfrm>
            <a:off x="4050794" y="2122751"/>
            <a:ext cx="1345639" cy="203132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Franklin Gothic Book"/>
                <a:cs typeface="Arial" panose="020B0604020202020204" pitchFamily="34" charset="0"/>
              </a:rPr>
              <a:t>Readiness documents due from DG5 colleges, ctcLink Project team and SBCTC Support/Org teams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8" name="TextBox 17"/>
          <p:cNvSpPr txBox="1"/>
          <p:nvPr/>
        </p:nvSpPr>
        <p:spPr>
          <a:xfrm>
            <a:off x="5352323" y="2107675"/>
            <a:ext cx="1312570"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Steering Committee review, discussion</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24" name="TextBox 23"/>
          <p:cNvSpPr txBox="1"/>
          <p:nvPr/>
        </p:nvSpPr>
        <p:spPr>
          <a:xfrm>
            <a:off x="6741337" y="2340212"/>
            <a:ext cx="1265651"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noProof="0" dirty="0">
              <a:solidFill>
                <a:prstClr val="black"/>
              </a:solidFill>
              <a:latin typeface="Franklin Gothic Book"/>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Franklin Gothic Book"/>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noProof="0" dirty="0">
                <a:solidFill>
                  <a:prstClr val="black"/>
                </a:solidFill>
                <a:latin typeface="Franklin Gothic Book"/>
                <a:cs typeface="Arial" panose="020B0604020202020204" pitchFamily="34" charset="0"/>
              </a:rPr>
              <a:t>DG5</a:t>
            </a:r>
            <a:br>
              <a:rPr lang="en-US" sz="1400" noProof="0" dirty="0">
                <a:solidFill>
                  <a:prstClr val="black"/>
                </a:solidFill>
                <a:latin typeface="Franklin Gothic Book"/>
                <a:cs typeface="Arial" panose="020B0604020202020204" pitchFamily="34" charset="0"/>
              </a:rPr>
            </a:br>
            <a:r>
              <a:rPr lang="en-US" sz="1400" noProof="0" dirty="0">
                <a:solidFill>
                  <a:prstClr val="black"/>
                </a:solidFill>
                <a:latin typeface="Franklin Gothic Book"/>
                <a:cs typeface="Arial" panose="020B0604020202020204" pitchFamily="34" charset="0"/>
              </a:rPr>
              <a:t>Go-Live Dates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32" name="Chevron 31">
            <a:extLst>
              <a:ext uri="{C183D7F6-B498-43B3-948B-1728B52AA6E4}">
                <adec:decorative xmlns:adec="http://schemas.microsoft.com/office/drawing/2017/decorative" val="1"/>
              </a:ext>
            </a:extLst>
          </p:cNvPr>
          <p:cNvSpPr/>
          <p:nvPr/>
        </p:nvSpPr>
        <p:spPr>
          <a:xfrm>
            <a:off x="6677757" y="970514"/>
            <a:ext cx="1750440" cy="1069531"/>
          </a:xfrm>
          <a:prstGeom prst="chevron">
            <a:avLst/>
          </a:prstGeom>
          <a:solidFill>
            <a:srgbClr val="5CD48D"/>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33" name="TextBox 32"/>
          <p:cNvSpPr txBox="1"/>
          <p:nvPr/>
        </p:nvSpPr>
        <p:spPr>
          <a:xfrm>
            <a:off x="6813166" y="922748"/>
            <a:ext cx="1441997"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Oct. 11 , 2021 (Group A)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     Oct. 25, 2021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(Group B)</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Franklin Gothic Medium"/>
              </a:rPr>
              <a:t>Nov. 8, 2021</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(Group C)</a:t>
            </a:r>
            <a:endParaRPr kumimoji="0" lang="en-US" sz="1100" b="0" i="0" u="none" strike="noStrike" kern="1200" cap="none" spc="0" normalizeH="0" baseline="0" noProof="0" dirty="0">
              <a:ln>
                <a:noFill/>
              </a:ln>
              <a:solidFill>
                <a:prstClr val="black"/>
              </a:solidFill>
              <a:effectLst/>
              <a:uLnTx/>
              <a:uFillTx/>
              <a:latin typeface="Franklin Gothic Medium"/>
            </a:endParaRPr>
          </a:p>
        </p:txBody>
      </p:sp>
      <p:sp>
        <p:nvSpPr>
          <p:cNvPr id="35" name="Arrow: Up 34">
            <a:extLst>
              <a:ext uri="{FF2B5EF4-FFF2-40B4-BE49-F238E27FC236}">
                <a16:creationId xmlns:a16="http://schemas.microsoft.com/office/drawing/2014/main" id="{F781C05C-0D00-4699-868D-C6429DE0C713}"/>
              </a:ext>
              <a:ext uri="{C183D7F6-B498-43B3-948B-1728B52AA6E4}">
                <adec:decorative xmlns:adec="http://schemas.microsoft.com/office/drawing/2017/decorative" val="1"/>
              </a:ext>
            </a:extLst>
          </p:cNvPr>
          <p:cNvSpPr/>
          <p:nvPr/>
        </p:nvSpPr>
        <p:spPr>
          <a:xfrm flipV="1">
            <a:off x="1793273" y="1733072"/>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42" name="Straight Connector 41">
            <a:extLst>
              <a:ext uri="{FF2B5EF4-FFF2-40B4-BE49-F238E27FC236}">
                <a16:creationId xmlns:a16="http://schemas.microsoft.com/office/drawing/2014/main" id="{91357DA5-D634-4575-9A93-98B77535370C}"/>
              </a:ext>
              <a:ext uri="{C183D7F6-B498-43B3-948B-1728B52AA6E4}">
                <adec:decorative xmlns:adec="http://schemas.microsoft.com/office/drawing/2017/decorative" val="1"/>
              </a:ext>
            </a:extLst>
          </p:cNvPr>
          <p:cNvCxnSpPr>
            <a:cxnSpLocks/>
          </p:cNvCxnSpPr>
          <p:nvPr/>
        </p:nvCxnSpPr>
        <p:spPr>
          <a:xfrm>
            <a:off x="2380529"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7" name="Straight Connector 46">
            <a:extLst>
              <a:ext uri="{FF2B5EF4-FFF2-40B4-BE49-F238E27FC236}">
                <a16:creationId xmlns:a16="http://schemas.microsoft.com/office/drawing/2014/main" id="{20D684C6-9438-48D0-91B9-E5890873CA16}"/>
              </a:ext>
              <a:ext uri="{C183D7F6-B498-43B3-948B-1728B52AA6E4}">
                <adec:decorative xmlns:adec="http://schemas.microsoft.com/office/drawing/2017/decorative" val="1"/>
              </a:ext>
            </a:extLst>
          </p:cNvPr>
          <p:cNvCxnSpPr>
            <a:cxnSpLocks/>
          </p:cNvCxnSpPr>
          <p:nvPr/>
        </p:nvCxnSpPr>
        <p:spPr>
          <a:xfrm>
            <a:off x="4098204" y="2140328"/>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8" name="Straight Connector 47">
            <a:extLst>
              <a:ext uri="{FF2B5EF4-FFF2-40B4-BE49-F238E27FC236}">
                <a16:creationId xmlns:a16="http://schemas.microsoft.com/office/drawing/2014/main" id="{B88807AA-8080-43DB-B549-4BAB6287197C}"/>
              </a:ext>
              <a:ext uri="{C183D7F6-B498-43B3-948B-1728B52AA6E4}">
                <adec:decorative xmlns:adec="http://schemas.microsoft.com/office/drawing/2017/decorative" val="1"/>
              </a:ext>
            </a:extLst>
          </p:cNvPr>
          <p:cNvCxnSpPr>
            <a:cxnSpLocks/>
          </p:cNvCxnSpPr>
          <p:nvPr/>
        </p:nvCxnSpPr>
        <p:spPr>
          <a:xfrm>
            <a:off x="5326929"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52" name="Arrow: Up 51">
            <a:extLst>
              <a:ext uri="{FF2B5EF4-FFF2-40B4-BE49-F238E27FC236}">
                <a16:creationId xmlns:a16="http://schemas.microsoft.com/office/drawing/2014/main" id="{133303A0-8B5B-430D-A06F-584A2CA1074D}"/>
              </a:ext>
              <a:ext uri="{C183D7F6-B498-43B3-948B-1728B52AA6E4}">
                <adec:decorative xmlns:adec="http://schemas.microsoft.com/office/drawing/2017/decorative" val="1"/>
              </a:ext>
            </a:extLst>
          </p:cNvPr>
          <p:cNvSpPr/>
          <p:nvPr/>
        </p:nvSpPr>
        <p:spPr>
          <a:xfrm flipV="1">
            <a:off x="3040681" y="1735060"/>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3" name="Arrow: Up 52">
            <a:extLst>
              <a:ext uri="{FF2B5EF4-FFF2-40B4-BE49-F238E27FC236}">
                <a16:creationId xmlns:a16="http://schemas.microsoft.com/office/drawing/2014/main" id="{F6B1861F-FD21-4C65-87BF-D78AA4348F9B}"/>
              </a:ext>
              <a:ext uri="{C183D7F6-B498-43B3-948B-1728B52AA6E4}">
                <adec:decorative xmlns:adec="http://schemas.microsoft.com/office/drawing/2017/decorative" val="1"/>
              </a:ext>
            </a:extLst>
          </p:cNvPr>
          <p:cNvSpPr/>
          <p:nvPr/>
        </p:nvSpPr>
        <p:spPr>
          <a:xfrm flipH="1" flipV="1">
            <a:off x="4646562" y="1725836"/>
            <a:ext cx="45719"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5" name="Arrow: Up 54">
            <a:extLst>
              <a:ext uri="{FF2B5EF4-FFF2-40B4-BE49-F238E27FC236}">
                <a16:creationId xmlns:a16="http://schemas.microsoft.com/office/drawing/2014/main" id="{85934C20-C189-4FDD-8553-64688F1BC7FE}"/>
              </a:ext>
              <a:ext uri="{C183D7F6-B498-43B3-948B-1728B52AA6E4}">
                <adec:decorative xmlns:adec="http://schemas.microsoft.com/office/drawing/2017/decorative" val="1"/>
              </a:ext>
            </a:extLst>
          </p:cNvPr>
          <p:cNvSpPr/>
          <p:nvPr/>
        </p:nvSpPr>
        <p:spPr>
          <a:xfrm flipV="1">
            <a:off x="5981518" y="1725235"/>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6" name="Arrow: Up 55">
            <a:extLst>
              <a:ext uri="{FF2B5EF4-FFF2-40B4-BE49-F238E27FC236}">
                <a16:creationId xmlns:a16="http://schemas.microsoft.com/office/drawing/2014/main" id="{82DF6B07-9C5D-4A4B-8E08-7D630EA99C46}"/>
              </a:ext>
              <a:ext uri="{C183D7F6-B498-43B3-948B-1728B52AA6E4}">
                <adec:decorative xmlns:adec="http://schemas.microsoft.com/office/drawing/2017/decorative" val="1"/>
              </a:ext>
            </a:extLst>
          </p:cNvPr>
          <p:cNvSpPr/>
          <p:nvPr/>
        </p:nvSpPr>
        <p:spPr>
          <a:xfrm flipV="1">
            <a:off x="7314939" y="2093210"/>
            <a:ext cx="45719" cy="661054"/>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59" name="Straight Connector 58">
            <a:extLst>
              <a:ext uri="{FF2B5EF4-FFF2-40B4-BE49-F238E27FC236}">
                <a16:creationId xmlns:a16="http://schemas.microsoft.com/office/drawing/2014/main" id="{AB312F34-97BB-4443-8001-AC2A0060F6BA}"/>
              </a:ext>
              <a:ext uri="{C183D7F6-B498-43B3-948B-1728B52AA6E4}">
                <adec:decorative xmlns:adec="http://schemas.microsoft.com/office/drawing/2017/decorative" val="1"/>
              </a:ext>
            </a:extLst>
          </p:cNvPr>
          <p:cNvCxnSpPr>
            <a:cxnSpLocks/>
          </p:cNvCxnSpPr>
          <p:nvPr/>
        </p:nvCxnSpPr>
        <p:spPr>
          <a:xfrm flipV="1">
            <a:off x="312019" y="4125048"/>
            <a:ext cx="8416814" cy="23527"/>
          </a:xfrm>
          <a:prstGeom prst="line">
            <a:avLst/>
          </a:prstGeom>
        </p:spPr>
        <p:style>
          <a:lnRef idx="1">
            <a:schemeClr val="accent6"/>
          </a:lnRef>
          <a:fillRef idx="0">
            <a:schemeClr val="accent6"/>
          </a:fillRef>
          <a:effectRef idx="0">
            <a:schemeClr val="accent6"/>
          </a:effectRef>
          <a:fontRef idx="minor">
            <a:schemeClr val="tx1"/>
          </a:fontRef>
        </p:style>
      </p:cxnSp>
      <p:sp>
        <p:nvSpPr>
          <p:cNvPr id="12" name="Slide Number Placeholder 11">
            <a:extLst>
              <a:ext uri="{FF2B5EF4-FFF2-40B4-BE49-F238E27FC236}">
                <a16:creationId xmlns:a16="http://schemas.microsoft.com/office/drawing/2014/main" id="{27382CCB-65FE-40B4-8E2A-673D38012BD0}"/>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3</a:t>
            </a:fld>
            <a:r>
              <a:rPr lang="en-US" altLang="en-US" dirty="0"/>
              <a:t> </a:t>
            </a:r>
          </a:p>
        </p:txBody>
      </p:sp>
      <p:cxnSp>
        <p:nvCxnSpPr>
          <p:cNvPr id="29" name="Straight Connector 28">
            <a:extLst>
              <a:ext uri="{FF2B5EF4-FFF2-40B4-BE49-F238E27FC236}">
                <a16:creationId xmlns:a16="http://schemas.microsoft.com/office/drawing/2014/main" id="{616482C5-327F-4BAD-B3E3-0549A8F26E08}"/>
              </a:ext>
              <a:ext uri="{C183D7F6-B498-43B3-948B-1728B52AA6E4}">
                <adec:decorative xmlns:adec="http://schemas.microsoft.com/office/drawing/2017/decorative" val="1"/>
              </a:ext>
            </a:extLst>
          </p:cNvPr>
          <p:cNvCxnSpPr>
            <a:cxnSpLocks/>
          </p:cNvCxnSpPr>
          <p:nvPr/>
        </p:nvCxnSpPr>
        <p:spPr>
          <a:xfrm>
            <a:off x="6659383"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30" name="Chevron 29">
            <a:extLst>
              <a:ext uri="{C183D7F6-B498-43B3-948B-1728B52AA6E4}">
                <adec:decorative xmlns:adec="http://schemas.microsoft.com/office/drawing/2017/decorative" val="1"/>
              </a:ext>
            </a:extLst>
          </p:cNvPr>
          <p:cNvSpPr/>
          <p:nvPr/>
        </p:nvSpPr>
        <p:spPr>
          <a:xfrm>
            <a:off x="5125012" y="970514"/>
            <a:ext cx="1784691"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100" dirty="0">
                <a:solidFill>
                  <a:prstClr val="black"/>
                </a:solidFill>
                <a:latin typeface="Franklin Gothic Medium"/>
              </a:rPr>
              <a:t>Sept. 28, 2021 (Group A)</a:t>
            </a:r>
          </a:p>
          <a:p>
            <a:pPr lvl="0" algn="ctr">
              <a:defRPr/>
            </a:pPr>
            <a:r>
              <a:rPr lang="en-US" sz="1100" dirty="0">
                <a:solidFill>
                  <a:prstClr val="black"/>
                </a:solidFill>
                <a:latin typeface="Franklin Gothic Medium"/>
              </a:rPr>
              <a:t>Oct. 5, 2021 (Groups B &amp; C)</a:t>
            </a:r>
            <a:endParaRPr lang="en-US" sz="1100" dirty="0">
              <a:solidFill>
                <a:srgbClr val="000000"/>
              </a:solidFill>
              <a:latin typeface="Franklin Gothic Medium"/>
            </a:endParaRPr>
          </a:p>
        </p:txBody>
      </p:sp>
    </p:spTree>
    <p:extLst>
      <p:ext uri="{BB962C8B-B14F-4D97-AF65-F5344CB8AC3E}">
        <p14:creationId xmlns:p14="http://schemas.microsoft.com/office/powerpoint/2010/main" val="97325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225343"/>
          </a:xfrm>
        </p:spPr>
        <p:txBody>
          <a:bodyPr/>
          <a:lstStyle/>
          <a:p>
            <a:pPr algn="ctr"/>
            <a:r>
              <a:rPr lang="en-US" sz="3200" dirty="0"/>
              <a:t>DG5-C: Bellevue college, </a:t>
            </a:r>
            <a:br>
              <a:rPr lang="en-US" sz="3200" dirty="0"/>
            </a:br>
            <a:r>
              <a:rPr lang="en-US" sz="3200" dirty="0"/>
              <a:t>Everett community college &amp; </a:t>
            </a:r>
            <a:br>
              <a:rPr lang="en-US" sz="3200" dirty="0"/>
            </a:br>
            <a:r>
              <a:rPr lang="en-US" sz="3200" dirty="0"/>
              <a:t>grays harbor college </a:t>
            </a:r>
            <a:br>
              <a:rPr lang="en-US" sz="3200" dirty="0"/>
            </a:br>
            <a:br>
              <a:rPr lang="en-US" dirty="0"/>
            </a:br>
            <a:br>
              <a:rPr lang="en-US" dirty="0"/>
            </a:br>
            <a:br>
              <a:rPr lang="en-US" dirty="0"/>
            </a:br>
            <a:br>
              <a:rPr lang="en-US" dirty="0"/>
            </a:br>
            <a:br>
              <a:rPr lang="en-US" dirty="0"/>
            </a:br>
            <a:br>
              <a:rPr lang="en-US" dirty="0"/>
            </a:br>
            <a:br>
              <a:rPr lang="en-US" dirty="0"/>
            </a:br>
            <a:r>
              <a:rPr lang="en-US" dirty="0"/>
              <a:t> 	</a:t>
            </a:r>
          </a:p>
        </p:txBody>
      </p:sp>
      <p:sp>
        <p:nvSpPr>
          <p:cNvPr id="3" name="Text Placeholder 2"/>
          <p:cNvSpPr>
            <a:spLocks noGrp="1"/>
          </p:cNvSpPr>
          <p:nvPr>
            <p:ph idx="1"/>
          </p:nvPr>
        </p:nvSpPr>
        <p:spPr>
          <a:xfrm>
            <a:off x="527529" y="3415004"/>
            <a:ext cx="7670970" cy="2092661"/>
          </a:xfrm>
        </p:spPr>
        <p:txBody>
          <a:bodyPr/>
          <a:lstStyle/>
          <a:p>
            <a:pPr marL="342900" indent="-342900">
              <a:buFont typeface="Arial" panose="020B0604020202020204" pitchFamily="34" charset="0"/>
              <a:buChar char="•"/>
            </a:pPr>
            <a:r>
              <a:rPr lang="en-US" sz="3200" dirty="0"/>
              <a:t>College Readiness Assessments </a:t>
            </a:r>
          </a:p>
          <a:p>
            <a:pPr marL="342900" indent="-342900">
              <a:buFont typeface="Arial" panose="020B0604020202020204" pitchFamily="34" charset="0"/>
              <a:buChar char="•"/>
            </a:pPr>
            <a:r>
              <a:rPr lang="en-US" sz="3200" dirty="0"/>
              <a:t>ctcLink Project Team Recommendation</a:t>
            </a:r>
          </a:p>
          <a:p>
            <a:pPr marL="342900" indent="-342900">
              <a:buFont typeface="Arial" panose="020B0604020202020204" pitchFamily="34" charset="0"/>
              <a:buChar char="•"/>
            </a:pPr>
            <a:r>
              <a:rPr lang="en-US" sz="3200" dirty="0"/>
              <a:t>Steering Committee Decision &amp; Approval of Nov. 8, 2021 </a:t>
            </a:r>
            <a:r>
              <a:rPr lang="en-US" sz="3200" dirty="0">
                <a:solidFill>
                  <a:srgbClr val="002060"/>
                </a:solidFill>
              </a:rPr>
              <a:t>Go-Live Date</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4</a:t>
            </a:fld>
            <a:endParaRPr lang="en-US" altLang="en-US" dirty="0"/>
          </a:p>
        </p:txBody>
      </p:sp>
    </p:spTree>
    <p:extLst>
      <p:ext uri="{BB962C8B-B14F-4D97-AF65-F5344CB8AC3E}">
        <p14:creationId xmlns:p14="http://schemas.microsoft.com/office/powerpoint/2010/main" val="205229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452920" cy="512808"/>
          </a:xfrm>
        </p:spPr>
        <p:txBody>
          <a:bodyPr/>
          <a:lstStyle/>
          <a:p>
            <a:pPr algn="ctr"/>
            <a:r>
              <a:rPr lang="en-US" sz="2800" dirty="0"/>
              <a:t>CURRENT COLLEGE READINESS STATUS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44017708"/>
              </p:ext>
            </p:extLst>
          </p:nvPr>
        </p:nvGraphicFramePr>
        <p:xfrm>
          <a:off x="344243" y="938609"/>
          <a:ext cx="8529591" cy="4617459"/>
        </p:xfrm>
        <a:graphic>
          <a:graphicData uri="http://schemas.openxmlformats.org/drawingml/2006/table">
            <a:tbl>
              <a:tblPr firstRow="1"/>
              <a:tblGrid>
                <a:gridCol w="111205">
                  <a:extLst>
                    <a:ext uri="{9D8B030D-6E8A-4147-A177-3AD203B41FA5}">
                      <a16:colId xmlns:a16="http://schemas.microsoft.com/office/drawing/2014/main" val="3690055948"/>
                    </a:ext>
                  </a:extLst>
                </a:gridCol>
                <a:gridCol w="1973717">
                  <a:extLst>
                    <a:ext uri="{9D8B030D-6E8A-4147-A177-3AD203B41FA5}">
                      <a16:colId xmlns:a16="http://schemas.microsoft.com/office/drawing/2014/main" val="140264745"/>
                    </a:ext>
                  </a:extLst>
                </a:gridCol>
                <a:gridCol w="920667">
                  <a:extLst>
                    <a:ext uri="{9D8B030D-6E8A-4147-A177-3AD203B41FA5}">
                      <a16:colId xmlns:a16="http://schemas.microsoft.com/office/drawing/2014/main" val="25539436"/>
                    </a:ext>
                  </a:extLst>
                </a:gridCol>
                <a:gridCol w="920667">
                  <a:extLst>
                    <a:ext uri="{9D8B030D-6E8A-4147-A177-3AD203B41FA5}">
                      <a16:colId xmlns:a16="http://schemas.microsoft.com/office/drawing/2014/main" val="2211585601"/>
                    </a:ext>
                  </a:extLst>
                </a:gridCol>
                <a:gridCol w="920667">
                  <a:extLst>
                    <a:ext uri="{9D8B030D-6E8A-4147-A177-3AD203B41FA5}">
                      <a16:colId xmlns:a16="http://schemas.microsoft.com/office/drawing/2014/main" val="4139796879"/>
                    </a:ext>
                  </a:extLst>
                </a:gridCol>
                <a:gridCol w="920667">
                  <a:extLst>
                    <a:ext uri="{9D8B030D-6E8A-4147-A177-3AD203B41FA5}">
                      <a16:colId xmlns:a16="http://schemas.microsoft.com/office/drawing/2014/main" val="3837093397"/>
                    </a:ext>
                  </a:extLst>
                </a:gridCol>
                <a:gridCol w="867702">
                  <a:extLst>
                    <a:ext uri="{9D8B030D-6E8A-4147-A177-3AD203B41FA5}">
                      <a16:colId xmlns:a16="http://schemas.microsoft.com/office/drawing/2014/main" val="331462644"/>
                    </a:ext>
                  </a:extLst>
                </a:gridCol>
                <a:gridCol w="973632">
                  <a:extLst>
                    <a:ext uri="{9D8B030D-6E8A-4147-A177-3AD203B41FA5}">
                      <a16:colId xmlns:a16="http://schemas.microsoft.com/office/drawing/2014/main" val="1427878524"/>
                    </a:ext>
                  </a:extLst>
                </a:gridCol>
                <a:gridCol w="920667">
                  <a:extLst>
                    <a:ext uri="{9D8B030D-6E8A-4147-A177-3AD203B41FA5}">
                      <a16:colId xmlns:a16="http://schemas.microsoft.com/office/drawing/2014/main" val="3375155657"/>
                    </a:ext>
                  </a:extLst>
                </a:gridCol>
              </a:tblGrid>
              <a:tr h="123430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COMMS</a:t>
                      </a:r>
                      <a:br>
                        <a:rPr lang="en-US" sz="1400" b="0" dirty="0">
                          <a:effectLst/>
                          <a:latin typeface="+mj-lt"/>
                        </a:rPr>
                      </a:br>
                      <a:r>
                        <a:rPr lang="en-US" sz="1400" b="0" dirty="0">
                          <a:effectLst/>
                          <a:latin typeface="+mj-lt"/>
                        </a:rPr>
                        <a:t>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BELLEVUE</a:t>
                      </a:r>
                      <a:r>
                        <a:rPr lang="en-US" sz="1800" b="0" baseline="0" dirty="0">
                          <a:effectLst/>
                          <a:latin typeface="+mj-lt"/>
                        </a:rPr>
                        <a:t> </a:t>
                      </a:r>
                      <a:endParaRPr lang="en-US" sz="1800" b="0" dirty="0">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16884814"/>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EVERETT</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777190385"/>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GRAYS HARBOR </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C000"/>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79673011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5</a:t>
            </a:fld>
            <a:r>
              <a:rPr lang="en-US" altLang="en-US" dirty="0"/>
              <a:t> </a:t>
            </a:r>
          </a:p>
        </p:txBody>
      </p:sp>
      <p:graphicFrame>
        <p:nvGraphicFramePr>
          <p:cNvPr id="8" name="Table 7">
            <a:extLst>
              <a:ext uri="{FF2B5EF4-FFF2-40B4-BE49-F238E27FC236}">
                <a16:creationId xmlns:a16="http://schemas.microsoft.com/office/drawing/2014/main" id="{E833D0E1-8CB5-4AE8-9444-1201C3674647}"/>
              </a:ext>
            </a:extLst>
          </p:cNvPr>
          <p:cNvGraphicFramePr>
            <a:graphicFrameLocks noGrp="1"/>
          </p:cNvGraphicFramePr>
          <p:nvPr>
            <p:extLst>
              <p:ext uri="{D42A27DB-BD31-4B8C-83A1-F6EECF244321}">
                <p14:modId xmlns:p14="http://schemas.microsoft.com/office/powerpoint/2010/main" val="3708368866"/>
              </p:ext>
            </p:extLst>
          </p:nvPr>
        </p:nvGraphicFramePr>
        <p:xfrm>
          <a:off x="495310"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8292043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452920" cy="512808"/>
          </a:xfrm>
        </p:spPr>
        <p:txBody>
          <a:bodyPr/>
          <a:lstStyle/>
          <a:p>
            <a:pPr algn="ctr"/>
            <a:r>
              <a:rPr lang="en-US" sz="2800" dirty="0"/>
              <a:t>ESTIMATED at GO LIVE COLLEGE READINESS STATUS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7001979"/>
              </p:ext>
            </p:extLst>
          </p:nvPr>
        </p:nvGraphicFramePr>
        <p:xfrm>
          <a:off x="344243" y="938609"/>
          <a:ext cx="8529591" cy="4517268"/>
        </p:xfrm>
        <a:graphic>
          <a:graphicData uri="http://schemas.openxmlformats.org/drawingml/2006/table">
            <a:tbl>
              <a:tblPr firstRow="1"/>
              <a:tblGrid>
                <a:gridCol w="111205">
                  <a:extLst>
                    <a:ext uri="{9D8B030D-6E8A-4147-A177-3AD203B41FA5}">
                      <a16:colId xmlns:a16="http://schemas.microsoft.com/office/drawing/2014/main" val="3690055948"/>
                    </a:ext>
                  </a:extLst>
                </a:gridCol>
                <a:gridCol w="1973717">
                  <a:extLst>
                    <a:ext uri="{9D8B030D-6E8A-4147-A177-3AD203B41FA5}">
                      <a16:colId xmlns:a16="http://schemas.microsoft.com/office/drawing/2014/main" val="140264745"/>
                    </a:ext>
                  </a:extLst>
                </a:gridCol>
                <a:gridCol w="920667">
                  <a:extLst>
                    <a:ext uri="{9D8B030D-6E8A-4147-A177-3AD203B41FA5}">
                      <a16:colId xmlns:a16="http://schemas.microsoft.com/office/drawing/2014/main" val="25539436"/>
                    </a:ext>
                  </a:extLst>
                </a:gridCol>
                <a:gridCol w="920667">
                  <a:extLst>
                    <a:ext uri="{9D8B030D-6E8A-4147-A177-3AD203B41FA5}">
                      <a16:colId xmlns:a16="http://schemas.microsoft.com/office/drawing/2014/main" val="2211585601"/>
                    </a:ext>
                  </a:extLst>
                </a:gridCol>
                <a:gridCol w="920667">
                  <a:extLst>
                    <a:ext uri="{9D8B030D-6E8A-4147-A177-3AD203B41FA5}">
                      <a16:colId xmlns:a16="http://schemas.microsoft.com/office/drawing/2014/main" val="4139796879"/>
                    </a:ext>
                  </a:extLst>
                </a:gridCol>
                <a:gridCol w="920667">
                  <a:extLst>
                    <a:ext uri="{9D8B030D-6E8A-4147-A177-3AD203B41FA5}">
                      <a16:colId xmlns:a16="http://schemas.microsoft.com/office/drawing/2014/main" val="3837093397"/>
                    </a:ext>
                  </a:extLst>
                </a:gridCol>
                <a:gridCol w="867702">
                  <a:extLst>
                    <a:ext uri="{9D8B030D-6E8A-4147-A177-3AD203B41FA5}">
                      <a16:colId xmlns:a16="http://schemas.microsoft.com/office/drawing/2014/main" val="331462644"/>
                    </a:ext>
                  </a:extLst>
                </a:gridCol>
                <a:gridCol w="973632">
                  <a:extLst>
                    <a:ext uri="{9D8B030D-6E8A-4147-A177-3AD203B41FA5}">
                      <a16:colId xmlns:a16="http://schemas.microsoft.com/office/drawing/2014/main" val="1427878524"/>
                    </a:ext>
                  </a:extLst>
                </a:gridCol>
                <a:gridCol w="920667">
                  <a:extLst>
                    <a:ext uri="{9D8B030D-6E8A-4147-A177-3AD203B41FA5}">
                      <a16:colId xmlns:a16="http://schemas.microsoft.com/office/drawing/2014/main" val="3375155657"/>
                    </a:ext>
                  </a:extLst>
                </a:gridCol>
              </a:tblGrid>
              <a:tr h="123430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COMMS</a:t>
                      </a:r>
                      <a:br>
                        <a:rPr lang="en-US" sz="1400" b="0" dirty="0">
                          <a:effectLst/>
                          <a:latin typeface="+mj-lt"/>
                        </a:rPr>
                      </a:br>
                      <a:r>
                        <a:rPr lang="en-US" sz="1400" b="0" dirty="0">
                          <a:effectLst/>
                          <a:latin typeface="+mj-lt"/>
                        </a:rPr>
                        <a:t>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BELLEVUE</a:t>
                      </a:r>
                      <a:r>
                        <a:rPr lang="en-US" sz="1800" b="0" baseline="0" dirty="0">
                          <a:effectLst/>
                          <a:latin typeface="+mj-lt"/>
                        </a:rPr>
                        <a:t> </a:t>
                      </a:r>
                      <a:endParaRPr lang="en-US" sz="1800" b="0" dirty="0">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16884814"/>
                  </a:ext>
                </a:extLst>
              </a:tr>
              <a:tr h="1027526">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EVERETT</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777190385"/>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GRAYS HARBOR </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r>
                        <a:rPr lang="en-US" b="0" dirty="0">
                          <a:solidFill>
                            <a:srgbClr val="00B050"/>
                          </a:solidFill>
                          <a:effectLst/>
                          <a:latin typeface="Roboto"/>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C000"/>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79673011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6</a:t>
            </a:fld>
            <a:r>
              <a:rPr lang="en-US" altLang="en-US" dirty="0"/>
              <a:t> </a:t>
            </a:r>
          </a:p>
        </p:txBody>
      </p:sp>
      <p:graphicFrame>
        <p:nvGraphicFramePr>
          <p:cNvPr id="8" name="Table 7">
            <a:extLst>
              <a:ext uri="{FF2B5EF4-FFF2-40B4-BE49-F238E27FC236}">
                <a16:creationId xmlns:a16="http://schemas.microsoft.com/office/drawing/2014/main" id="{E833D0E1-8CB5-4AE8-9444-1201C3674647}"/>
              </a:ext>
            </a:extLst>
          </p:cNvPr>
          <p:cNvGraphicFramePr>
            <a:graphicFrameLocks noGrp="1"/>
          </p:cNvGraphicFramePr>
          <p:nvPr>
            <p:extLst>
              <p:ext uri="{D42A27DB-BD31-4B8C-83A1-F6EECF244321}">
                <p14:modId xmlns:p14="http://schemas.microsoft.com/office/powerpoint/2010/main" val="3708368866"/>
              </p:ext>
            </p:extLst>
          </p:nvPr>
        </p:nvGraphicFramePr>
        <p:xfrm>
          <a:off x="495310"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1266875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111043"/>
          </a:xfrm>
        </p:spPr>
        <p:txBody>
          <a:bodyPr/>
          <a:lstStyle/>
          <a:p>
            <a:pPr algn="ctr"/>
            <a:r>
              <a:rPr lang="en-US" sz="3200" dirty="0"/>
              <a:t>DG5-C: Bellevue college </a:t>
            </a:r>
            <a:br>
              <a:rPr lang="en-US" sz="3200" dirty="0"/>
            </a:br>
            <a:r>
              <a:rPr lang="en-US" sz="3200" dirty="0"/>
              <a:t>presenters</a:t>
            </a:r>
            <a:br>
              <a:rPr lang="en-US" dirty="0"/>
            </a:br>
            <a:br>
              <a:rPr lang="en-US" dirty="0"/>
            </a:br>
            <a:br>
              <a:rPr lang="en-US" dirty="0"/>
            </a:br>
            <a:br>
              <a:rPr lang="en-US" dirty="0"/>
            </a:br>
            <a:br>
              <a:rPr lang="en-US" dirty="0"/>
            </a:br>
            <a:br>
              <a:rPr lang="en-US" dirty="0"/>
            </a:br>
            <a:br>
              <a:rPr lang="en-US" dirty="0"/>
            </a:br>
            <a:r>
              <a:rPr lang="en-US" dirty="0"/>
              <a:t> 	</a:t>
            </a:r>
          </a:p>
        </p:txBody>
      </p:sp>
      <p:sp>
        <p:nvSpPr>
          <p:cNvPr id="3" name="Text Placeholder 2"/>
          <p:cNvSpPr>
            <a:spLocks noGrp="1"/>
          </p:cNvSpPr>
          <p:nvPr>
            <p:ph idx="1"/>
          </p:nvPr>
        </p:nvSpPr>
        <p:spPr>
          <a:xfrm>
            <a:off x="735275" y="3189671"/>
            <a:ext cx="7670970" cy="1332634"/>
          </a:xfrm>
        </p:spPr>
        <p:txBody>
          <a:bodyPr/>
          <a:lstStyle/>
          <a:p>
            <a:pPr marL="342900" indent="-342900">
              <a:buFont typeface="Arial" panose="020B0604020202020204" pitchFamily="34" charset="0"/>
              <a:buChar char="•"/>
            </a:pPr>
            <a:r>
              <a:rPr lang="en-US" sz="3200" dirty="0">
                <a:solidFill>
                  <a:srgbClr val="002060"/>
                </a:solidFill>
              </a:rPr>
              <a:t>Maria Rivas, Project Manager </a:t>
            </a:r>
          </a:p>
          <a:p>
            <a:pPr marL="342900" indent="-342900">
              <a:buFont typeface="Arial" panose="020B0604020202020204" pitchFamily="34" charset="0"/>
              <a:buChar char="•"/>
            </a:pPr>
            <a:r>
              <a:rPr lang="en-US" sz="3200" dirty="0">
                <a:solidFill>
                  <a:srgbClr val="002060"/>
                </a:solidFill>
              </a:rPr>
              <a:t>Rodger Harrison, Executive Sponsor</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7</a:t>
            </a:fld>
            <a:endParaRPr lang="en-US" altLang="en-US" dirty="0"/>
          </a:p>
        </p:txBody>
      </p:sp>
    </p:spTree>
    <p:extLst>
      <p:ext uri="{BB962C8B-B14F-4D97-AF65-F5344CB8AC3E}">
        <p14:creationId xmlns:p14="http://schemas.microsoft.com/office/powerpoint/2010/main" val="2695372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2587" y="136525"/>
            <a:ext cx="7867453" cy="494983"/>
          </a:xfrm>
        </p:spPr>
        <p:txBody>
          <a:bodyPr/>
          <a:lstStyle/>
          <a:p>
            <a:pPr algn="ctr"/>
            <a:r>
              <a:rPr lang="en-US" sz="3200" dirty="0">
                <a:solidFill>
                  <a:srgbClr val="000000"/>
                </a:solidFill>
              </a:rPr>
              <a:t>BELLEVUE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50571022"/>
              </p:ext>
            </p:extLst>
          </p:nvPr>
        </p:nvGraphicFramePr>
        <p:xfrm>
          <a:off x="527125" y="695428"/>
          <a:ext cx="8197326" cy="4988947"/>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Go/No-Go Status at </a:t>
                      </a:r>
                      <a:br>
                        <a:rPr lang="en-US" b="0" baseline="0" dirty="0">
                          <a:solidFill>
                            <a:srgbClr val="000000"/>
                          </a:solidFill>
                          <a:effectLst/>
                          <a:latin typeface="+mj-lt"/>
                        </a:rPr>
                      </a:br>
                      <a:r>
                        <a:rPr lang="en-US" b="0" baseline="0" dirty="0">
                          <a:solidFill>
                            <a:srgbClr val="000000"/>
                          </a:solidFill>
                          <a:effectLst/>
                          <a:latin typeface="+mj-lt"/>
                        </a:rPr>
                        <a:t>Go-Live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09708">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5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7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5</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11 of 14</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7 of 8</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8</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2110666124"/>
              </p:ext>
            </p:extLst>
          </p:nvPr>
        </p:nvGraphicFramePr>
        <p:xfrm>
          <a:off x="562685"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360623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979854633"/>
              </p:ext>
            </p:extLst>
          </p:nvPr>
        </p:nvGraphicFramePr>
        <p:xfrm>
          <a:off x="449541" y="479958"/>
          <a:ext cx="8338325" cy="6154992"/>
        </p:xfrm>
        <a:graphic>
          <a:graphicData uri="http://schemas.openxmlformats.org/drawingml/2006/table">
            <a:tbl>
              <a:tblPr firstRow="1" firstCol="1">
                <a:tableStyleId>{93296810-A885-4BE3-A3E7-6D5BEEA58F35}</a:tableStyleId>
              </a:tblPr>
              <a:tblGrid>
                <a:gridCol w="961816">
                  <a:extLst>
                    <a:ext uri="{9D8B030D-6E8A-4147-A177-3AD203B41FA5}">
                      <a16:colId xmlns:a16="http://schemas.microsoft.com/office/drawing/2014/main" val="285129070"/>
                    </a:ext>
                  </a:extLst>
                </a:gridCol>
                <a:gridCol w="4631634">
                  <a:extLst>
                    <a:ext uri="{9D8B030D-6E8A-4147-A177-3AD203B41FA5}">
                      <a16:colId xmlns:a16="http://schemas.microsoft.com/office/drawing/2014/main" val="1255582063"/>
                    </a:ext>
                  </a:extLst>
                </a:gridCol>
                <a:gridCol w="2744875">
                  <a:extLst>
                    <a:ext uri="{9D8B030D-6E8A-4147-A177-3AD203B41FA5}">
                      <a16:colId xmlns:a16="http://schemas.microsoft.com/office/drawing/2014/main" val="615183373"/>
                    </a:ext>
                  </a:extLst>
                </a:gridCol>
              </a:tblGrid>
              <a:tr h="279759">
                <a:tc>
                  <a:txBody>
                    <a:bodyPr/>
                    <a:lstStyle/>
                    <a:p>
                      <a:pPr rtl="0" fontAlgn="b"/>
                      <a:r>
                        <a:rPr lang="en-US" sz="1400" b="0" dirty="0">
                          <a:effectLst/>
                          <a:latin typeface="+mj-lt"/>
                        </a:rPr>
                        <a:t>CATEGORY </a:t>
                      </a:r>
                      <a:endParaRPr lang="en-US" sz="1400" b="0" dirty="0">
                        <a:solidFill>
                          <a:srgbClr val="000000"/>
                        </a:solidFill>
                        <a:effectLst/>
                        <a:latin typeface="+mj-lt"/>
                      </a:endParaRPr>
                    </a:p>
                  </a:txBody>
                  <a:tcPr marL="36576" marR="4992" marT="3328" marB="3328"/>
                </a:tc>
                <a:tc>
                  <a:txBody>
                    <a:bodyPr/>
                    <a:lstStyle/>
                    <a:p>
                      <a:pPr rtl="0" fontAlgn="b"/>
                      <a:r>
                        <a:rPr lang="en-US" sz="1400" b="0" dirty="0">
                          <a:effectLst/>
                          <a:latin typeface="+mj-lt"/>
                        </a:rPr>
                        <a:t>COMMENTS</a:t>
                      </a:r>
                      <a:endParaRPr lang="en-US" sz="1400" b="0" dirty="0">
                        <a:solidFill>
                          <a:srgbClr val="000000"/>
                        </a:solidFill>
                        <a:effectLst/>
                        <a:latin typeface="+mj-lt"/>
                      </a:endParaRPr>
                    </a:p>
                  </a:txBody>
                  <a:tcPr marL="36576" marR="4992" marT="3328" marB="3328"/>
                </a:tc>
                <a:tc>
                  <a:txBody>
                    <a:bodyPr/>
                    <a:lstStyle/>
                    <a:p>
                      <a:pPr rtl="0" fontAlgn="b"/>
                      <a:r>
                        <a:rPr lang="en-US" sz="1400" b="0" dirty="0">
                          <a:effectLst/>
                          <a:latin typeface="+mj-lt"/>
                        </a:rPr>
                        <a:t>MITIGATION PLAN </a:t>
                      </a:r>
                      <a:endParaRPr lang="en-US" sz="1400" b="0" dirty="0">
                        <a:solidFill>
                          <a:srgbClr val="000000"/>
                        </a:solidFill>
                        <a:effectLst/>
                        <a:latin typeface="+mj-lt"/>
                      </a:endParaRPr>
                    </a:p>
                  </a:txBody>
                  <a:tcPr marL="36576" marR="4992" marT="3328" marB="3328"/>
                </a:tc>
                <a:extLst>
                  <a:ext uri="{0D108BD9-81ED-4DB2-BD59-A6C34878D82A}">
                    <a16:rowId xmlns:a16="http://schemas.microsoft.com/office/drawing/2014/main" val="1488334798"/>
                  </a:ext>
                </a:extLst>
              </a:tr>
              <a:tr h="516050">
                <a:tc>
                  <a:txBody>
                    <a:bodyPr/>
                    <a:lstStyle/>
                    <a:p>
                      <a:pPr rtl="0" fontAlgn="ctr"/>
                      <a:r>
                        <a:rPr lang="en-US" sz="1600" dirty="0">
                          <a:effectLst/>
                        </a:rPr>
                        <a:t>Data</a:t>
                      </a:r>
                    </a:p>
                    <a:p>
                      <a:pPr rtl="0" fontAlgn="ctr"/>
                      <a:endParaRPr lang="en-US" sz="16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Per definition, we are ready for go-live with a few small known issues. </a:t>
                      </a:r>
                    </a:p>
                  </a:txBody>
                  <a:tcPr/>
                </a:tc>
                <a:tc>
                  <a:txBody>
                    <a:bodyPr/>
                    <a:lstStyle/>
                    <a:p>
                      <a:pPr rtl="0" fontAlgn="b"/>
                      <a:r>
                        <a:rPr lang="en-US" sz="1600" b="0" dirty="0">
                          <a:solidFill>
                            <a:srgbClr val="17304C"/>
                          </a:solidFill>
                          <a:effectLst/>
                          <a:latin typeface="Franklin Gothic Book" panose="020B0503020102020204" pitchFamily="34" charset="0"/>
                        </a:rPr>
                        <a:t>Manual fix after go-live and adjust business processes.</a:t>
                      </a:r>
                    </a:p>
                  </a:txBody>
                  <a:tcPr/>
                </a:tc>
                <a:extLst>
                  <a:ext uri="{0D108BD9-81ED-4DB2-BD59-A6C34878D82A}">
                    <a16:rowId xmlns:a16="http://schemas.microsoft.com/office/drawing/2014/main" val="1887606402"/>
                  </a:ext>
                </a:extLst>
              </a:tr>
              <a:tr h="755066">
                <a:tc>
                  <a:txBody>
                    <a:bodyPr/>
                    <a:lstStyle/>
                    <a:p>
                      <a:pPr rtl="0" fontAlgn="ctr"/>
                      <a:r>
                        <a:rPr lang="en-US" sz="1600" dirty="0">
                          <a:effectLst/>
                        </a:rPr>
                        <a:t>Security</a:t>
                      </a:r>
                      <a:endParaRPr lang="en-US" sz="16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Per definition we are currently in good shape and expect to have a few issues to resolve after go-live.</a:t>
                      </a:r>
                    </a:p>
                  </a:txBody>
                  <a:tcPr/>
                </a:tc>
                <a:tc>
                  <a:txBody>
                    <a:bodyPr/>
                    <a:lstStyle/>
                    <a:p>
                      <a:pPr rtl="0" fontAlgn="b"/>
                      <a:r>
                        <a:rPr lang="en-US" sz="1600" b="0" dirty="0">
                          <a:solidFill>
                            <a:srgbClr val="17304C"/>
                          </a:solidFill>
                          <a:effectLst/>
                          <a:latin typeface="Franklin Gothic Book" panose="020B0503020102020204" pitchFamily="34" charset="0"/>
                        </a:rPr>
                        <a:t>List of known issues will be resolved after go-live.</a:t>
                      </a:r>
                    </a:p>
                  </a:txBody>
                  <a:tcPr/>
                </a:tc>
                <a:extLst>
                  <a:ext uri="{0D108BD9-81ED-4DB2-BD59-A6C34878D82A}">
                    <a16:rowId xmlns:a16="http://schemas.microsoft.com/office/drawing/2014/main" val="3950610699"/>
                  </a:ext>
                </a:extLst>
              </a:tr>
              <a:tr h="755066">
                <a:tc>
                  <a:txBody>
                    <a:bodyPr/>
                    <a:lstStyle/>
                    <a:p>
                      <a:pPr rtl="0" fontAlgn="ctr"/>
                      <a:r>
                        <a:rPr lang="en-US" sz="1600" dirty="0">
                          <a:effectLst/>
                        </a:rPr>
                        <a:t>Testing </a:t>
                      </a:r>
                      <a:endParaRPr lang="en-US" sz="16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Issues found in UAT are still outstanding question marks; will need to wait and see how they result after go-live. </a:t>
                      </a:r>
                    </a:p>
                  </a:txBody>
                  <a:tcPr/>
                </a:tc>
                <a:tc>
                  <a:txBody>
                    <a:bodyPr/>
                    <a:lstStyle/>
                    <a:p>
                      <a:pPr rtl="0" fontAlgn="b"/>
                      <a:endParaRPr lang="en-US" sz="16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966612009"/>
                  </a:ext>
                </a:extLst>
              </a:tr>
              <a:tr h="541954">
                <a:tc>
                  <a:txBody>
                    <a:bodyPr/>
                    <a:lstStyle/>
                    <a:p>
                      <a:pPr rtl="0" fontAlgn="ctr"/>
                      <a:endParaRPr lang="en-US" sz="1600" dirty="0">
                        <a:effectLst/>
                      </a:endParaRPr>
                    </a:p>
                    <a:p>
                      <a:pPr rtl="0" fontAlgn="ctr"/>
                      <a:r>
                        <a:rPr lang="en-US" sz="1600" dirty="0">
                          <a:effectLst/>
                        </a:rPr>
                        <a:t>Training</a:t>
                      </a:r>
                      <a:endParaRPr lang="en-US" sz="16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Query and reporting training is in the planning stage and will occur in October.</a:t>
                      </a:r>
                    </a:p>
                  </a:txBody>
                  <a:tcPr/>
                </a:tc>
                <a:tc>
                  <a:txBody>
                    <a:bodyPr/>
                    <a:lstStyle/>
                    <a:p>
                      <a:pPr rtl="0" fontAlgn="b"/>
                      <a:endParaRPr lang="en-US" sz="16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867617604"/>
                  </a:ext>
                </a:extLst>
              </a:tr>
              <a:tr h="1479930">
                <a:tc>
                  <a:txBody>
                    <a:bodyPr/>
                    <a:lstStyle/>
                    <a:p>
                      <a:pPr rtl="0" fontAlgn="ctr"/>
                      <a:r>
                        <a:rPr lang="en-US" sz="1600" dirty="0">
                          <a:effectLst/>
                        </a:rPr>
                        <a:t>College Support Plan</a:t>
                      </a:r>
                      <a:endParaRPr lang="en-US" sz="16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Student and staff triage plan is well under way. We have hired additional support for both populations and have Faculty Advocates for faculty. Plan for training for support resources is in place, will be executed later in October. We should be in good shape by go-live.</a:t>
                      </a:r>
                    </a:p>
                  </a:txBody>
                  <a:tcPr/>
                </a:tc>
                <a:tc>
                  <a:txBody>
                    <a:bodyPr/>
                    <a:lstStyle/>
                    <a:p>
                      <a:pPr rtl="0" fontAlgn="b"/>
                      <a:endParaRPr lang="en-US" sz="16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4231611894"/>
                  </a:ext>
                </a:extLst>
              </a:tr>
              <a:tr h="616844">
                <a:tc>
                  <a:txBody>
                    <a:bodyPr/>
                    <a:lstStyle/>
                    <a:p>
                      <a:pPr rtl="0" fontAlgn="ctr"/>
                      <a:r>
                        <a:rPr lang="en-US" sz="1600" dirty="0">
                          <a:effectLst/>
                        </a:rPr>
                        <a:t>Transition</a:t>
                      </a:r>
                    </a:p>
                    <a:p>
                      <a:pPr rtl="0" fontAlgn="ctr"/>
                      <a:endParaRPr lang="en-US" sz="1600" b="0" dirty="0">
                        <a:solidFill>
                          <a:srgbClr val="000000"/>
                        </a:solidFill>
                        <a:effectLst/>
                        <a:latin typeface="+mj-lt"/>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PRD work is in great shape. Low and AAR will be focused on more after go-live. </a:t>
                      </a:r>
                    </a:p>
                  </a:txBody>
                  <a:tcPr/>
                </a:tc>
                <a:tc>
                  <a:txBody>
                    <a:bodyPr/>
                    <a:lstStyle/>
                    <a:p>
                      <a:pPr rtl="0" fontAlgn="b"/>
                      <a:endParaRPr lang="en-US" sz="16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132354641"/>
                  </a:ext>
                </a:extLst>
              </a:tr>
              <a:tr h="967643">
                <a:tc>
                  <a:txBody>
                    <a:bodyPr/>
                    <a:lstStyle/>
                    <a:p>
                      <a:pPr rtl="0" fontAlgn="ctr"/>
                      <a:r>
                        <a:rPr lang="en-US" sz="1600" dirty="0">
                          <a:effectLst/>
                        </a:rPr>
                        <a:t>Comms &amp; OCM</a:t>
                      </a:r>
                      <a:endParaRPr lang="en-US" sz="1600" b="0" dirty="0">
                        <a:solidFill>
                          <a:srgbClr val="000000"/>
                        </a:solidFill>
                        <a:effectLst/>
                        <a:latin typeface="+mj-lt"/>
                      </a:endParaRPr>
                    </a:p>
                  </a:txBody>
                  <a:tcPr marL="36576" marR="4992" marT="3328" marB="3328" anchor="ctr"/>
                </a:tc>
                <a:tc>
                  <a:txBody>
                    <a:bodyPr/>
                    <a:lstStyle/>
                    <a:p>
                      <a:pPr rtl="0" fontAlgn="b"/>
                      <a:r>
                        <a:rPr lang="en-US" sz="1600" b="0" dirty="0">
                          <a:solidFill>
                            <a:srgbClr val="17304C"/>
                          </a:solidFill>
                          <a:effectLst/>
                          <a:latin typeface="Franklin Gothic Book" panose="020B0503020102020204" pitchFamily="34" charset="0"/>
                        </a:rPr>
                        <a:t>A solid communication plan is in place. We anticipate communication to extend well beyond go-live.</a:t>
                      </a:r>
                    </a:p>
                  </a:txBody>
                  <a:tcPr/>
                </a:tc>
                <a:tc>
                  <a:txBody>
                    <a:bodyPr/>
                    <a:lstStyle/>
                    <a:p>
                      <a:pPr rtl="0" fontAlgn="b"/>
                      <a:endParaRPr lang="en-US" sz="1600" b="0" dirty="0">
                        <a:solidFill>
                          <a:srgbClr val="17304C"/>
                        </a:solidFill>
                        <a:effectLst/>
                        <a:latin typeface="Franklin Gothic Book" panose="020B0503020102020204" pitchFamily="34" charset="0"/>
                      </a:endParaRPr>
                    </a:p>
                  </a:txBody>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9</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449541" y="101758"/>
            <a:ext cx="8577501" cy="436526"/>
          </a:xfrm>
        </p:spPr>
        <p:txBody>
          <a:bodyPr/>
          <a:lstStyle/>
          <a:p>
            <a:pPr algn="ctr"/>
            <a:r>
              <a:rPr lang="en-US" sz="2400" dirty="0"/>
              <a:t>BELLEVUE  comments &amp; MITIGATION plan</a:t>
            </a:r>
          </a:p>
        </p:txBody>
      </p:sp>
    </p:spTree>
    <p:extLst>
      <p:ext uri="{BB962C8B-B14F-4D97-AF65-F5344CB8AC3E}">
        <p14:creationId xmlns:p14="http://schemas.microsoft.com/office/powerpoint/2010/main" val="1890580330"/>
      </p:ext>
    </p:extLst>
  </p:cSld>
  <p:clrMapOvr>
    <a:masterClrMapping/>
  </p:clrMapOvr>
</p:sld>
</file>

<file path=ppt/theme/theme1.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2.xml><?xml version="1.0" encoding="utf-8"?>
<ds:datastoreItem xmlns:ds="http://schemas.openxmlformats.org/officeDocument/2006/customXml" ds:itemID="{CAEC5022-984A-475E-A75B-CDBC86707EBC}">
  <ds:schemaRefs>
    <ds:schemaRef ds:uri="http://schemas.microsoft.com/sharepoint/events"/>
  </ds:schemaRefs>
</ds:datastoreItem>
</file>

<file path=customXml/itemProps3.xml><?xml version="1.0" encoding="utf-8"?>
<ds:datastoreItem xmlns:ds="http://schemas.openxmlformats.org/officeDocument/2006/customXml" ds:itemID="{4DCA586E-AEBD-4B20-9827-EAD32C0DDEE7}">
  <ds:schemaRefs>
    <ds:schemaRef ds:uri="http://schemas.microsoft.com/sharepoint/v4"/>
    <ds:schemaRef ds:uri="http://schemas.microsoft.com/office/2006/metadata/properties"/>
    <ds:schemaRef ds:uri="http://purl.org/dc/elements/1.1/"/>
    <ds:schemaRef ds:uri="http://purl.org/dc/dcmitype/"/>
    <ds:schemaRef ds:uri="http://schemas.openxmlformats.org/package/2006/metadata/core-properties"/>
    <ds:schemaRef ds:uri="686bc730-dfb5-4557-ac43-64e2aeb71117"/>
    <ds:schemaRef ds:uri="http://schemas.microsoft.com/sharepoint/v3"/>
    <ds:schemaRef ds:uri="http://schemas.microsoft.com/office/infopath/2007/PartnerControls"/>
    <ds:schemaRef ds:uri="http://schemas.microsoft.com/office/2006/documentManagement/types"/>
    <ds:schemaRef ds:uri="dbb9891f-5342-44b3-9004-2472729e727f"/>
    <ds:schemaRef ds:uri="http://www.w3.org/XML/1998/namespace"/>
    <ds:schemaRef ds:uri="http://purl.org/dc/terms/"/>
  </ds:schemaRefs>
</ds:datastoreItem>
</file>

<file path=customXml/itemProps4.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71457</TotalTime>
  <Words>2539</Words>
  <Application>Microsoft Office PowerPoint</Application>
  <PresentationFormat>On-screen Show (4:3)</PresentationFormat>
  <Paragraphs>491</Paragraphs>
  <Slides>25</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Franklin Gothic Book</vt:lpstr>
      <vt:lpstr>Franklin Gothic Medium</vt:lpstr>
      <vt:lpstr>Roboto</vt:lpstr>
      <vt:lpstr>Symbol</vt:lpstr>
      <vt:lpstr>Times New Roman</vt:lpstr>
      <vt:lpstr>Wingdings</vt:lpstr>
      <vt:lpstr>ctcLink Powerpoint Template</vt:lpstr>
      <vt:lpstr>DG5-C gate 5: college readiness </vt:lpstr>
      <vt:lpstr>CTCLINK QUALITY GATES &amp; MILESTONES</vt:lpstr>
      <vt:lpstr>DG5 readiness TIMELINE</vt:lpstr>
      <vt:lpstr>DG5-C: Bellevue college,  Everett community college &amp;  grays harbor college           </vt:lpstr>
      <vt:lpstr>CURRENT COLLEGE READINESS STATUS </vt:lpstr>
      <vt:lpstr>ESTIMATED at GO LIVE COLLEGE READINESS STATUS </vt:lpstr>
      <vt:lpstr>DG5-C: Bellevue college  presenters         </vt:lpstr>
      <vt:lpstr>BELLEVUE COLLEGE READINESS</vt:lpstr>
      <vt:lpstr>BELLEVUE  comments &amp; MITIGATION plan</vt:lpstr>
      <vt:lpstr>BELLEVUE go-live deployment recommendation form</vt:lpstr>
      <vt:lpstr>DG5-C: everett community college presenters         </vt:lpstr>
      <vt:lpstr>EVERETT COLLEGE READINESS</vt:lpstr>
      <vt:lpstr>EVERETT comments &amp; MITIGATION plan</vt:lpstr>
      <vt:lpstr>EVERETT go-live deployment recommendation form</vt:lpstr>
      <vt:lpstr>DG5-C: grays harbor college  presenters         </vt:lpstr>
      <vt:lpstr>GRAYS HARBOR COLLEGE READINESS</vt:lpstr>
      <vt:lpstr>GRAYS HARBOR comments &amp; MITIGATION plan</vt:lpstr>
      <vt:lpstr>GRAYS HARBOR go-live deployment recommendation form</vt:lpstr>
      <vt:lpstr>Additional perspective        </vt:lpstr>
      <vt:lpstr>Dg5-C ctcLink Team Project Readiness Concerns</vt:lpstr>
      <vt:lpstr>Dg5-C ctcLink Team Project Readiness Concerns</vt:lpstr>
      <vt:lpstr>SBCTC Agency: Support Organization Team DG5-C Go-Live Readiness Criteria</vt:lpstr>
      <vt:lpstr>Sbctc support organization go-live READINESS ASSESSMENT &amp; recommendation form</vt:lpstr>
      <vt:lpstr>Moran technology perspective </vt:lpstr>
      <vt:lpstr>Recommendation to Steering committee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ctcLink DG5-A College Readiness SC presentation</dc:title>
  <dc:subject>ctcLink DG5-A College Readiness SC Presentation 2021-09-28</dc:subject>
  <dc:creator>Janelle Runyon;Christy Campbell</dc:creator>
  <cp:lastModifiedBy>Sherry Nelson</cp:lastModifiedBy>
  <cp:revision>1091</cp:revision>
  <cp:lastPrinted>2020-02-11T00:49:45Z</cp:lastPrinted>
  <dcterms:created xsi:type="dcterms:W3CDTF">2018-05-14T23:14:43Z</dcterms:created>
  <dcterms:modified xsi:type="dcterms:W3CDTF">2021-10-05T18:42:42Z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