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6" r:id="rId5"/>
  </p:sldMasterIdLst>
  <p:notesMasterIdLst>
    <p:notesMasterId r:id="rId34"/>
  </p:notesMasterIdLst>
  <p:handoutMasterIdLst>
    <p:handoutMasterId r:id="rId35"/>
  </p:handoutMasterIdLst>
  <p:sldIdLst>
    <p:sldId id="586" r:id="rId6"/>
    <p:sldId id="692" r:id="rId7"/>
    <p:sldId id="693" r:id="rId8"/>
    <p:sldId id="694" r:id="rId9"/>
    <p:sldId id="601" r:id="rId10"/>
    <p:sldId id="691" r:id="rId11"/>
    <p:sldId id="622" r:id="rId12"/>
    <p:sldId id="638" r:id="rId13"/>
    <p:sldId id="676" r:id="rId14"/>
    <p:sldId id="684" r:id="rId15"/>
    <p:sldId id="677" r:id="rId16"/>
    <p:sldId id="639" r:id="rId17"/>
    <p:sldId id="675" r:id="rId18"/>
    <p:sldId id="685" r:id="rId19"/>
    <p:sldId id="678" r:id="rId20"/>
    <p:sldId id="695" r:id="rId21"/>
    <p:sldId id="681" r:id="rId22"/>
    <p:sldId id="686" r:id="rId23"/>
    <p:sldId id="683" r:id="rId24"/>
    <p:sldId id="679" r:id="rId25"/>
    <p:sldId id="682" r:id="rId26"/>
    <p:sldId id="637" r:id="rId27"/>
    <p:sldId id="689" r:id="rId28"/>
    <p:sldId id="690" r:id="rId29"/>
    <p:sldId id="634" r:id="rId30"/>
    <p:sldId id="666" r:id="rId31"/>
    <p:sldId id="647" r:id="rId32"/>
    <p:sldId id="620" r:id="rId3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y Campbell" initials="CC" lastIdx="1" clrIdx="0">
    <p:extLst>
      <p:ext uri="{19B8F6BF-5375-455C-9EA6-DF929625EA0E}">
        <p15:presenceInfo xmlns:p15="http://schemas.microsoft.com/office/powerpoint/2012/main" userId="S-1-5-21-2162954678-3364338229-3037977907-8539" providerId="AD"/>
      </p:ext>
    </p:extLst>
  </p:cmAuthor>
  <p:cmAuthor id="2" name="Reuth Kim (ctcLink)" initials="RK(" lastIdx="4" clrIdx="1">
    <p:extLst>
      <p:ext uri="{19B8F6BF-5375-455C-9EA6-DF929625EA0E}">
        <p15:presenceInfo xmlns:p15="http://schemas.microsoft.com/office/powerpoint/2012/main" userId="Reuth Kim (ctcLink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C33"/>
    <a:srgbClr val="FFFFFF"/>
    <a:srgbClr val="FFA725"/>
    <a:srgbClr val="66FF66"/>
    <a:srgbClr val="000000"/>
    <a:srgbClr val="E8EBF3"/>
    <a:srgbClr val="CDD5E6"/>
    <a:srgbClr val="FFA219"/>
    <a:srgbClr val="00DA63"/>
    <a:srgbClr val="00E2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48DB5B-5581-4DC4-97A5-EB7D8FA9707C}" v="4" dt="2021-01-10T00:44:47.489"/>
    <p1510:client id="{3EDA03BF-C0F1-44F0-9003-B488D7BD0F55}" v="11" dt="2021-01-11T21:04:05.324"/>
    <p1510:client id="{4E5CF94C-BFB3-4267-91DE-79CF6FF6ED48}" v="135" dt="2020-04-18T18:19:03.278"/>
    <p1510:client id="{9659A03C-39B4-44DF-9E0A-5B49468791D5}" v="1147" dt="2020-04-19T00:59:52.232"/>
    <p1510:client id="{565A8A00-B285-47C2-A49A-FB6684E53558}" v="8" dt="2021-01-11T20:21:24.163"/>
    <p1510:client id="{6B2DA470-D08C-4B1E-BF0D-C3D8F68D6474}" v="320" dt="2020-04-18T18:56:01.960"/>
    <p1510:client id="{660FBA4D-4D68-416B-BF80-7B755DC6AD9E}" v="129" dt="2022-02-12T22:26:28.739"/>
    <p1510:client id="{6DB833DD-92D1-45C8-BAD1-6BA80B59C081}" v="111" dt="2021-01-11T21:48:29.109"/>
    <p1510:client id="{7ED571D1-FC02-4511-AE2C-E2BFBBB4EA70}" v="64" dt="2021-01-11T21:21:35.750"/>
    <p1510:client id="{DE13C0A0-E22C-4FAE-AF31-ADA4C7CAFBAA}" v="1" dt="2021-01-11T21:08:04.321"/>
    <p1510:client id="{E3FD487E-44F1-43BD-BBCF-E9757F1FBE99}" v="24" dt="2020-04-18T23:19:42.3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57" autoAdjust="0"/>
    <p:restoredTop sz="90824" autoAdjust="0"/>
  </p:normalViewPr>
  <p:slideViewPr>
    <p:cSldViewPr snapToGrid="0">
      <p:cViewPr varScale="1">
        <p:scale>
          <a:sx n="64" d="100"/>
          <a:sy n="64" d="100"/>
        </p:scale>
        <p:origin x="1148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24"/>
    </p:cViewPr>
  </p:sorter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heme" Target="theme/theme1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42" Type="http://schemas.microsoft.com/office/2015/10/relationships/revisionInfo" Target="revisionInfo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lle Runyon" clId="Web-{660FBA4D-4D68-416B-BF80-7B755DC6AD9E}"/>
    <pc:docChg chg="modSld">
      <pc:chgData name="Janelle Runyon" userId="" providerId="" clId="Web-{660FBA4D-4D68-416B-BF80-7B755DC6AD9E}" dt="2022-02-12T22:26:26.302" v="125" actId="14100"/>
      <pc:docMkLst>
        <pc:docMk/>
      </pc:docMkLst>
      <pc:sldChg chg="modSp">
        <pc:chgData name="Janelle Runyon" userId="" providerId="" clId="Web-{660FBA4D-4D68-416B-BF80-7B755DC6AD9E}" dt="2022-02-12T22:26:26.302" v="125" actId="14100"/>
        <pc:sldMkLst>
          <pc:docMk/>
          <pc:sldMk cId="3264295533" sldId="620"/>
        </pc:sldMkLst>
        <pc:spChg chg="mod">
          <ac:chgData name="Janelle Runyon" userId="" providerId="" clId="Web-{660FBA4D-4D68-416B-BF80-7B755DC6AD9E}" dt="2022-02-12T22:26:26.302" v="125" actId="14100"/>
          <ac:spMkLst>
            <pc:docMk/>
            <pc:sldMk cId="3264295533" sldId="620"/>
            <ac:spMk id="2" creationId="{A8804F14-1BFB-48CB-A4A5-661A1517AFC2}"/>
          </ac:spMkLst>
        </pc:spChg>
      </pc:sldChg>
      <pc:sldChg chg="modSp">
        <pc:chgData name="Janelle Runyon" userId="" providerId="" clId="Web-{660FBA4D-4D68-416B-BF80-7B755DC6AD9E}" dt="2022-02-12T21:52:22.475" v="41" actId="1076"/>
        <pc:sldMkLst>
          <pc:docMk/>
          <pc:sldMk cId="829204351" sldId="638"/>
        </pc:sldMkLst>
        <pc:spChg chg="mod">
          <ac:chgData name="Janelle Runyon" userId="" providerId="" clId="Web-{660FBA4D-4D68-416B-BF80-7B755DC6AD9E}" dt="2022-02-12T21:52:15.819" v="40" actId="1076"/>
          <ac:spMkLst>
            <pc:docMk/>
            <pc:sldMk cId="829204351" sldId="638"/>
            <ac:spMk id="3" creationId="{00000000-0000-0000-0000-000000000000}"/>
          </ac:spMkLst>
        </pc:spChg>
        <pc:graphicFrameChg chg="mod modGraphic">
          <ac:chgData name="Janelle Runyon" userId="" providerId="" clId="Web-{660FBA4D-4D68-416B-BF80-7B755DC6AD9E}" dt="2022-02-12T21:52:22.475" v="41" actId="1076"/>
          <ac:graphicFrameMkLst>
            <pc:docMk/>
            <pc:sldMk cId="829204351" sldId="638"/>
            <ac:graphicFrameMk id="5" creationId="{00000000-0000-0000-0000-000000000000}"/>
          </ac:graphicFrameMkLst>
        </pc:graphicFrameChg>
        <pc:graphicFrameChg chg="mod">
          <ac:chgData name="Janelle Runyon" userId="" providerId="" clId="Web-{660FBA4D-4D68-416B-BF80-7B755DC6AD9E}" dt="2022-02-12T21:52:03.162" v="39" actId="1076"/>
          <ac:graphicFrameMkLst>
            <pc:docMk/>
            <pc:sldMk cId="829204351" sldId="638"/>
            <ac:graphicFrameMk id="8" creationId="{E833D0E1-8CB5-4AE8-9444-1201C3674647}"/>
          </ac:graphicFrameMkLst>
        </pc:graphicFrameChg>
      </pc:sldChg>
      <pc:sldChg chg="modSp">
        <pc:chgData name="Janelle Runyon" userId="" providerId="" clId="Web-{660FBA4D-4D68-416B-BF80-7B755DC6AD9E}" dt="2022-02-12T21:59:18.296" v="89" actId="1076"/>
        <pc:sldMkLst>
          <pc:docMk/>
          <pc:sldMk cId="1890580330" sldId="639"/>
        </pc:sldMkLst>
        <pc:graphicFrameChg chg="mod">
          <ac:chgData name="Janelle Runyon" userId="" providerId="" clId="Web-{660FBA4D-4D68-416B-BF80-7B755DC6AD9E}" dt="2022-02-12T21:59:18.296" v="89" actId="1076"/>
          <ac:graphicFrameMkLst>
            <pc:docMk/>
            <pc:sldMk cId="1890580330" sldId="639"/>
            <ac:graphicFrameMk id="6" creationId="{00000000-0000-0000-0000-000000000000}"/>
          </ac:graphicFrameMkLst>
        </pc:graphicFrameChg>
      </pc:sldChg>
      <pc:sldChg chg="modSp">
        <pc:chgData name="Janelle Runyon" userId="" providerId="" clId="Web-{660FBA4D-4D68-416B-BF80-7B755DC6AD9E}" dt="2022-02-12T21:56:13.011" v="73" actId="1076"/>
        <pc:sldMkLst>
          <pc:docMk/>
          <pc:sldMk cId="2126687549" sldId="676"/>
        </pc:sldMkLst>
        <pc:spChg chg="mod">
          <ac:chgData name="Janelle Runyon" userId="" providerId="" clId="Web-{660FBA4D-4D68-416B-BF80-7B755DC6AD9E}" dt="2022-02-12T21:55:37.901" v="71" actId="1076"/>
          <ac:spMkLst>
            <pc:docMk/>
            <pc:sldMk cId="2126687549" sldId="676"/>
            <ac:spMk id="3" creationId="{00000000-0000-0000-0000-000000000000}"/>
          </ac:spMkLst>
        </pc:spChg>
        <pc:graphicFrameChg chg="mod modGraphic">
          <ac:chgData name="Janelle Runyon" userId="" providerId="" clId="Web-{660FBA4D-4D68-416B-BF80-7B755DC6AD9E}" dt="2022-02-12T21:55:58.214" v="72" actId="1076"/>
          <ac:graphicFrameMkLst>
            <pc:docMk/>
            <pc:sldMk cId="2126687549" sldId="676"/>
            <ac:graphicFrameMk id="5" creationId="{00000000-0000-0000-0000-000000000000}"/>
          </ac:graphicFrameMkLst>
        </pc:graphicFrameChg>
        <pc:graphicFrameChg chg="mod">
          <ac:chgData name="Janelle Runyon" userId="" providerId="" clId="Web-{660FBA4D-4D68-416B-BF80-7B755DC6AD9E}" dt="2022-02-12T21:56:13.011" v="73" actId="1076"/>
          <ac:graphicFrameMkLst>
            <pc:docMk/>
            <pc:sldMk cId="2126687549" sldId="676"/>
            <ac:graphicFrameMk id="8" creationId="{E833D0E1-8CB5-4AE8-9444-1201C3674647}"/>
          </ac:graphicFrameMkLst>
        </pc:graphicFrameChg>
      </pc:sldChg>
      <pc:sldChg chg="modSp">
        <pc:chgData name="Janelle Runyon" userId="" providerId="" clId="Web-{660FBA4D-4D68-416B-BF80-7B755DC6AD9E}" dt="2022-02-12T21:58:53.389" v="88" actId="1076"/>
        <pc:sldMkLst>
          <pc:docMk/>
          <pc:sldMk cId="3606238419" sldId="677"/>
        </pc:sldMkLst>
        <pc:spChg chg="mod">
          <ac:chgData name="Janelle Runyon" userId="" providerId="" clId="Web-{660FBA4D-4D68-416B-BF80-7B755DC6AD9E}" dt="2022-02-12T21:58:53.389" v="88" actId="1076"/>
          <ac:spMkLst>
            <pc:docMk/>
            <pc:sldMk cId="3606238419" sldId="677"/>
            <ac:spMk id="3" creationId="{00000000-0000-0000-0000-000000000000}"/>
          </ac:spMkLst>
        </pc:spChg>
        <pc:graphicFrameChg chg="mod modGraphic">
          <ac:chgData name="Janelle Runyon" userId="" providerId="" clId="Web-{660FBA4D-4D68-416B-BF80-7B755DC6AD9E}" dt="2022-02-12T21:58:15.373" v="85" actId="1076"/>
          <ac:graphicFrameMkLst>
            <pc:docMk/>
            <pc:sldMk cId="3606238419" sldId="677"/>
            <ac:graphicFrameMk id="6" creationId="{00000000-0000-0000-0000-000000000000}"/>
          </ac:graphicFrameMkLst>
        </pc:graphicFrameChg>
        <pc:graphicFrameChg chg="mod">
          <ac:chgData name="Janelle Runyon" userId="" providerId="" clId="Web-{660FBA4D-4D68-416B-BF80-7B755DC6AD9E}" dt="2022-02-12T21:57:51.076" v="82" actId="1076"/>
          <ac:graphicFrameMkLst>
            <pc:docMk/>
            <pc:sldMk cId="3606238419" sldId="677"/>
            <ac:graphicFrameMk id="7" creationId="{6E4DD594-CCC7-475B-BB8F-1B470DC4227B}"/>
          </ac:graphicFrameMkLst>
        </pc:graphicFrameChg>
      </pc:sldChg>
      <pc:sldChg chg="modSp">
        <pc:chgData name="Janelle Runyon" userId="" providerId="" clId="Web-{660FBA4D-4D68-416B-BF80-7B755DC6AD9E}" dt="2022-02-12T22:14:49.518" v="111" actId="20577"/>
        <pc:sldMkLst>
          <pc:docMk/>
          <pc:sldMk cId="4010074699" sldId="678"/>
        </pc:sldMkLst>
        <pc:spChg chg="mod">
          <ac:chgData name="Janelle Runyon" userId="" providerId="" clId="Web-{660FBA4D-4D68-416B-BF80-7B755DC6AD9E}" dt="2022-02-12T22:14:49.518" v="111" actId="20577"/>
          <ac:spMkLst>
            <pc:docMk/>
            <pc:sldMk cId="4010074699" sldId="678"/>
            <ac:spMk id="3" creationId="{00000000-0000-0000-0000-000000000000}"/>
          </ac:spMkLst>
        </pc:spChg>
        <pc:graphicFrameChg chg="mod">
          <ac:chgData name="Janelle Runyon" userId="" providerId="" clId="Web-{660FBA4D-4D68-416B-BF80-7B755DC6AD9E}" dt="2022-02-12T22:01:41.721" v="99" actId="1076"/>
          <ac:graphicFrameMkLst>
            <pc:docMk/>
            <pc:sldMk cId="4010074699" sldId="678"/>
            <ac:graphicFrameMk id="6" creationId="{00000000-0000-0000-0000-000000000000}"/>
          </ac:graphicFrameMkLst>
        </pc:graphicFrameChg>
      </pc:sldChg>
      <pc:sldChg chg="modSp">
        <pc:chgData name="Janelle Runyon" userId="" providerId="" clId="Web-{660FBA4D-4D68-416B-BF80-7B755DC6AD9E}" dt="2022-02-12T22:22:39.215" v="120" actId="1076"/>
        <pc:sldMkLst>
          <pc:docMk/>
          <pc:sldMk cId="1035498172" sldId="679"/>
        </pc:sldMkLst>
        <pc:spChg chg="mod">
          <ac:chgData name="Janelle Runyon" userId="" providerId="" clId="Web-{660FBA4D-4D68-416B-BF80-7B755DC6AD9E}" dt="2022-02-12T22:19:24.430" v="117" actId="1076"/>
          <ac:spMkLst>
            <pc:docMk/>
            <pc:sldMk cId="1035498172" sldId="679"/>
            <ac:spMk id="5" creationId="{D99ED5E8-6C84-4670-86D5-7DCA8C5EE893}"/>
          </ac:spMkLst>
        </pc:spChg>
        <pc:graphicFrameChg chg="mod modGraphic">
          <ac:chgData name="Janelle Runyon" userId="" providerId="" clId="Web-{660FBA4D-4D68-416B-BF80-7B755DC6AD9E}" dt="2022-02-12T22:22:39.215" v="120" actId="1076"/>
          <ac:graphicFrameMkLst>
            <pc:docMk/>
            <pc:sldMk cId="1035498172" sldId="679"/>
            <ac:graphicFrameMk id="6" creationId="{00000000-0000-0000-0000-000000000000}"/>
          </ac:graphicFrameMkLst>
        </pc:graphicFrameChg>
      </pc:sldChg>
      <pc:sldChg chg="modSp">
        <pc:chgData name="Janelle Runyon" userId="" providerId="" clId="Web-{660FBA4D-4D68-416B-BF80-7B755DC6AD9E}" dt="2022-02-12T22:03:34.161" v="109" actId="1076"/>
        <pc:sldMkLst>
          <pc:docMk/>
          <pc:sldMk cId="3283125075" sldId="680"/>
        </pc:sldMkLst>
        <pc:spChg chg="mod">
          <ac:chgData name="Janelle Runyon" userId="" providerId="" clId="Web-{660FBA4D-4D68-416B-BF80-7B755DC6AD9E}" dt="2022-02-12T22:02:52.144" v="106" actId="20577"/>
          <ac:spMkLst>
            <pc:docMk/>
            <pc:sldMk cId="3283125075" sldId="680"/>
            <ac:spMk id="5" creationId="{D99ED5E8-6C84-4670-86D5-7DCA8C5EE893}"/>
          </ac:spMkLst>
        </pc:spChg>
        <pc:graphicFrameChg chg="mod modGraphic">
          <ac:chgData name="Janelle Runyon" userId="" providerId="" clId="Web-{660FBA4D-4D68-416B-BF80-7B755DC6AD9E}" dt="2022-02-12T22:03:34.161" v="109" actId="1076"/>
          <ac:graphicFrameMkLst>
            <pc:docMk/>
            <pc:sldMk cId="3283125075" sldId="680"/>
            <ac:graphicFrameMk id="6" creationId="{00000000-0000-0000-0000-000000000000}"/>
          </ac:graphicFrameMkLst>
        </pc:graphicFrameChg>
      </pc:sldChg>
      <pc:sldChg chg="modSp">
        <pc:chgData name="Janelle Runyon" userId="" providerId="" clId="Web-{660FBA4D-4D68-416B-BF80-7B755DC6AD9E}" dt="2022-02-12T22:16:57.849" v="113" actId="20577"/>
        <pc:sldMkLst>
          <pc:docMk/>
          <pc:sldMk cId="1629869157" sldId="683"/>
        </pc:sldMkLst>
        <pc:spChg chg="mod">
          <ac:chgData name="Janelle Runyon" userId="" providerId="" clId="Web-{660FBA4D-4D68-416B-BF80-7B755DC6AD9E}" dt="2022-02-12T22:16:57.849" v="113" actId="20577"/>
          <ac:spMkLst>
            <pc:docMk/>
            <pc:sldMk cId="1629869157" sldId="683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2/14/2022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25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907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142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458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150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8443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030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511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917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4188625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9CEEFE78-C8D0-4C9C-B921-939F5387A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58380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AAA116C-242C-443B-A163-E8CF9F7F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61878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AC071D1-F2C4-4003-9250-AB31648B5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4966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41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F8C50275-4C8B-4C12-B5F1-136D97A2B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5466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628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3463854F-CAA1-41C8-A573-DADF35FF7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3155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55EAFC1E-4429-451F-A6D3-EA5CDA5E6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55509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278655F2-7F98-4BC6-8AAB-6979A3C75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1105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60AB6978-00DE-4790-8145-42159CB1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7560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F7AD4569-F986-4F3F-B0DD-6CCDC31D9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126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928706EB-52D0-4646-9219-70EA545AE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8511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141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  <p:sldLayoutId id="214748396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UKFx6sgwhfH9gkg9Gy9z2SEMgj28Da6jVqMShZWuCIY/edit#gid=138643087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Relationship Id="rId4" Type="http://schemas.openxmlformats.org/officeDocument/2006/relationships/hyperlink" Target="http://www.nicabm.com/trauma2013/trauma2013-post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39CAF-F2AB-4C56-BB94-7BB023C57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094" y="4124375"/>
            <a:ext cx="8336975" cy="619269"/>
          </a:xfrm>
        </p:spPr>
        <p:txBody>
          <a:bodyPr anchor="t"/>
          <a:lstStyle/>
          <a:p>
            <a:r>
              <a:rPr lang="en-US" sz="3200" dirty="0"/>
              <a:t>DG6-A gate 5: </a:t>
            </a:r>
            <a:r>
              <a:rPr lang="en-US" sz="3200" dirty="0">
                <a:hlinkClick r:id="rId2"/>
              </a:rPr>
              <a:t>college readiness </a:t>
            </a: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B612F2-0AB8-48BB-A80E-03E7DD689D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9358" y="4666641"/>
            <a:ext cx="8362449" cy="548155"/>
          </a:xfrm>
        </p:spPr>
        <p:txBody>
          <a:bodyPr/>
          <a:lstStyle/>
          <a:p>
            <a:r>
              <a:rPr lang="en-US" sz="2400" dirty="0"/>
              <a:t>DISCUSSION &amp; APPROVAL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986E81-AE50-4EF8-ADCD-D2EEBE7F12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9358" y="5360000"/>
            <a:ext cx="7466702" cy="1055314"/>
          </a:xfrm>
        </p:spPr>
        <p:txBody>
          <a:bodyPr anchor="t"/>
          <a:lstStyle/>
          <a:p>
            <a:r>
              <a:rPr lang="en-US" dirty="0"/>
              <a:t>ctcLink Project Steering Committee</a:t>
            </a:r>
          </a:p>
          <a:p>
            <a:r>
              <a:rPr lang="en-US" dirty="0"/>
              <a:t>February 15, 2022</a:t>
            </a:r>
          </a:p>
        </p:txBody>
      </p:sp>
    </p:spTree>
    <p:extLst>
      <p:ext uri="{BB962C8B-B14F-4D97-AF65-F5344CB8AC3E}">
        <p14:creationId xmlns:p14="http://schemas.microsoft.com/office/powerpoint/2010/main" val="1752588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1860757"/>
            <a:ext cx="8505535" cy="1111043"/>
          </a:xfrm>
        </p:spPr>
        <p:txBody>
          <a:bodyPr/>
          <a:lstStyle/>
          <a:p>
            <a:pPr algn="ctr"/>
            <a:r>
              <a:rPr lang="en-US" sz="3200" dirty="0"/>
              <a:t>DG6-A: LAKE WASHINGTON </a:t>
            </a:r>
            <a:br>
              <a:rPr lang="en-US" sz="3200" dirty="0"/>
            </a:br>
            <a:r>
              <a:rPr lang="en-US" sz="3200" dirty="0"/>
              <a:t>INSTITUTE OF TECHNOLOGY presenters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735275" y="3189670"/>
            <a:ext cx="7670970" cy="1809049"/>
          </a:xfrm>
        </p:spPr>
        <p:txBody>
          <a:bodyPr/>
          <a:lstStyle/>
          <a:p>
            <a:pPr marL="342900" indent="-342900"/>
            <a:r>
              <a:rPr lang="en-US" sz="3200" dirty="0"/>
              <a:t>Lauren Heller, Project Manager </a:t>
            </a:r>
          </a:p>
          <a:p>
            <a:pPr marL="342900" indent="-342900"/>
            <a:r>
              <a:rPr lang="en-US" sz="3200" dirty="0"/>
              <a:t>Chris McLain, Executive Sponsor</a:t>
            </a:r>
          </a:p>
          <a:p>
            <a:pPr marL="342900" indent="-342900"/>
            <a:r>
              <a:rPr lang="en-US" sz="3200" dirty="0"/>
              <a:t>Dr. Amy Morrison, President 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1366F6-F2EC-4A9B-9898-7B2FF54D0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372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36785" y="170476"/>
            <a:ext cx="7867453" cy="494983"/>
          </a:xfrm>
        </p:spPr>
        <p:txBody>
          <a:bodyPr lIns="91440" tIns="45720" rIns="91440" bIns="45720" anchor="t"/>
          <a:lstStyle/>
          <a:p>
            <a:pPr algn="ctr"/>
            <a:r>
              <a:rPr lang="en-US" sz="3200" dirty="0">
                <a:solidFill>
                  <a:srgbClr val="002060"/>
                </a:solidFill>
              </a:rPr>
              <a:t>Lake Washington COLLEGE READINESS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4071979"/>
              </p:ext>
            </p:extLst>
          </p:nvPr>
        </p:nvGraphicFramePr>
        <p:xfrm>
          <a:off x="391323" y="774646"/>
          <a:ext cx="8350109" cy="4988947"/>
        </p:xfrm>
        <a:graphic>
          <a:graphicData uri="http://schemas.openxmlformats.org/drawingml/2006/table">
            <a:tbl>
              <a:tblPr firstRow="1" firstCol="1"/>
              <a:tblGrid>
                <a:gridCol w="2672035">
                  <a:extLst>
                    <a:ext uri="{9D8B030D-6E8A-4147-A177-3AD203B41FA5}">
                      <a16:colId xmlns:a16="http://schemas.microsoft.com/office/drawing/2014/main" val="1719524338"/>
                    </a:ext>
                  </a:extLst>
                </a:gridCol>
                <a:gridCol w="1908595">
                  <a:extLst>
                    <a:ext uri="{9D8B030D-6E8A-4147-A177-3AD203B41FA5}">
                      <a16:colId xmlns:a16="http://schemas.microsoft.com/office/drawing/2014/main" val="3354666195"/>
                    </a:ext>
                  </a:extLst>
                </a:gridCol>
                <a:gridCol w="1937843">
                  <a:extLst>
                    <a:ext uri="{9D8B030D-6E8A-4147-A177-3AD203B41FA5}">
                      <a16:colId xmlns:a16="http://schemas.microsoft.com/office/drawing/2014/main" val="4253395325"/>
                    </a:ext>
                  </a:extLst>
                </a:gridCol>
                <a:gridCol w="1831636">
                  <a:extLst>
                    <a:ext uri="{9D8B030D-6E8A-4147-A177-3AD203B41FA5}">
                      <a16:colId xmlns:a16="http://schemas.microsoft.com/office/drawing/2014/main" val="2219408062"/>
                    </a:ext>
                  </a:extLst>
                </a:gridCol>
              </a:tblGrid>
              <a:tr h="1191226">
                <a:tc>
                  <a:txBody>
                    <a:bodyPr/>
                    <a:lstStyle/>
                    <a:p>
                      <a:pPr marL="0" indent="115888" rtl="0" fontAlgn="b"/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College Overview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Current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Completion of Readiness </a:t>
                      </a:r>
                      <a:b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Criteria 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Current Go/No-Go Status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Estimated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Go/No-Go Status at </a:t>
                      </a:r>
                      <a:br>
                        <a:rPr lang="en-US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US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Go-Live </a:t>
                      </a:r>
                      <a:endParaRPr lang="en-US" b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134709"/>
                  </a:ext>
                </a:extLst>
              </a:tr>
              <a:tr h="512301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Data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2 of 3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00B050"/>
                          </a:solidFill>
                          <a:effectLst/>
                          <a:latin typeface="Roboto"/>
                        </a:rPr>
                        <a:t>   </a:t>
                      </a:r>
                      <a:r>
                        <a:rPr lang="en-US" sz="1800" b="0" i="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Green</a:t>
                      </a:r>
                      <a:endParaRPr lang="en-US" b="0" dirty="0">
                        <a:solidFill>
                          <a:srgbClr val="00B050"/>
                        </a:solidFill>
                        <a:effectLst/>
                        <a:latin typeface="Roboto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00B050"/>
                          </a:solidFill>
                          <a:effectLst/>
                          <a:latin typeface="Roboto"/>
                        </a:rPr>
                        <a:t>   </a:t>
                      </a:r>
                      <a:r>
                        <a:rPr lang="en-US" sz="1800" b="0" i="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Green</a:t>
                      </a:r>
                      <a:endParaRPr lang="en-US" b="0" dirty="0">
                        <a:solidFill>
                          <a:srgbClr val="00B050"/>
                        </a:solidFill>
                        <a:effectLst/>
                        <a:latin typeface="Roboto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791922"/>
                  </a:ext>
                </a:extLst>
              </a:tr>
              <a:tr h="50970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Security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3 of 3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00B050"/>
                          </a:solidFill>
                          <a:effectLst/>
                          <a:latin typeface="Roboto"/>
                        </a:rPr>
                        <a:t>   </a:t>
                      </a:r>
                      <a:r>
                        <a:rPr lang="en-US" sz="1800" b="0" i="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Green</a:t>
                      </a:r>
                      <a:endParaRPr lang="en-US" b="0" dirty="0">
                        <a:solidFill>
                          <a:srgbClr val="00B050"/>
                        </a:solidFill>
                        <a:effectLst/>
                        <a:latin typeface="Roboto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00B050"/>
                          </a:solidFill>
                          <a:effectLst/>
                          <a:latin typeface="Roboto"/>
                        </a:rPr>
                        <a:t>   </a:t>
                      </a:r>
                      <a:r>
                        <a:rPr lang="en-US" sz="1800" b="0" i="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Green</a:t>
                      </a:r>
                      <a:endParaRPr lang="en-US" b="0" dirty="0">
                        <a:solidFill>
                          <a:srgbClr val="00B050"/>
                        </a:solidFill>
                        <a:effectLst/>
                        <a:latin typeface="Roboto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853875"/>
                  </a:ext>
                </a:extLst>
              </a:tr>
              <a:tr h="563137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Testing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5 of 8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FFFF00"/>
                          </a:solidFill>
                          <a:effectLst/>
                          <a:latin typeface="Roboto"/>
                        </a:rPr>
                        <a:t>   </a:t>
                      </a:r>
                      <a:r>
                        <a:rPr lang="en-US" sz="1800" b="0" i="0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Yellow</a:t>
                      </a:r>
                      <a:endParaRPr lang="en-US" b="0" dirty="0">
                        <a:solidFill>
                          <a:srgbClr val="FFFF00"/>
                        </a:solidFill>
                        <a:effectLst/>
                        <a:latin typeface="Roboto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FFFF00"/>
                          </a:solidFill>
                          <a:effectLst/>
                          <a:latin typeface="Roboto"/>
                        </a:rPr>
                        <a:t>  Yellow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822287"/>
                  </a:ext>
                </a:extLst>
              </a:tr>
              <a:tr h="563137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Training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7 of 7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00B050"/>
                          </a:solidFill>
                          <a:effectLst/>
                          <a:latin typeface="Roboto"/>
                        </a:rPr>
                        <a:t>   </a:t>
                      </a:r>
                      <a:r>
                        <a:rPr lang="en-US" sz="1800" b="0" i="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Green</a:t>
                      </a:r>
                      <a:endParaRPr lang="en-US" b="0" dirty="0">
                        <a:solidFill>
                          <a:srgbClr val="00B050"/>
                        </a:solidFill>
                        <a:effectLst/>
                        <a:latin typeface="Roboto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00B050"/>
                          </a:solidFill>
                          <a:effectLst/>
                          <a:latin typeface="Roboto"/>
                        </a:rPr>
                        <a:t>   </a:t>
                      </a:r>
                      <a:r>
                        <a:rPr lang="en-US" sz="1800" b="0" i="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Green</a:t>
                      </a:r>
                      <a:endParaRPr lang="en-US" b="0" dirty="0">
                        <a:solidFill>
                          <a:srgbClr val="00B050"/>
                        </a:solidFill>
                        <a:effectLst/>
                        <a:latin typeface="Roboto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71429"/>
                  </a:ext>
                </a:extLst>
              </a:tr>
              <a:tr h="54438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College Support Plan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4 of 5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00B050"/>
                          </a:solidFill>
                          <a:effectLst/>
                          <a:latin typeface="Roboto"/>
                        </a:rPr>
                        <a:t>   </a:t>
                      </a:r>
                      <a:r>
                        <a:rPr lang="en-US" sz="1800" b="0" i="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Green</a:t>
                      </a:r>
                      <a:endParaRPr lang="en-US" b="0" dirty="0">
                        <a:solidFill>
                          <a:srgbClr val="00B050"/>
                        </a:solidFill>
                        <a:effectLst/>
                        <a:latin typeface="Roboto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00B050"/>
                          </a:solidFill>
                          <a:effectLst/>
                          <a:latin typeface="Roboto"/>
                        </a:rPr>
                        <a:t>   </a:t>
                      </a:r>
                      <a:r>
                        <a:rPr lang="en-US" sz="1800" b="0" i="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Green</a:t>
                      </a:r>
                      <a:endParaRPr lang="en-US" b="0" dirty="0">
                        <a:solidFill>
                          <a:srgbClr val="00B050"/>
                        </a:solidFill>
                        <a:effectLst/>
                        <a:latin typeface="Roboto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931779"/>
                  </a:ext>
                </a:extLst>
              </a:tr>
              <a:tr h="563137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Transition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14 of 15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FFFF00"/>
                          </a:solidFill>
                          <a:effectLst/>
                          <a:latin typeface="Roboto"/>
                        </a:rPr>
                        <a:t>   </a:t>
                      </a:r>
                      <a:r>
                        <a:rPr lang="en-US" sz="1800" b="0" i="0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Yellow</a:t>
                      </a:r>
                      <a:endParaRPr lang="en-US" b="0" dirty="0">
                        <a:solidFill>
                          <a:srgbClr val="FFFF00"/>
                        </a:solidFill>
                        <a:effectLst/>
                        <a:latin typeface="Roboto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00B050"/>
                          </a:solidFill>
                          <a:effectLst/>
                          <a:latin typeface="Roboto"/>
                        </a:rPr>
                        <a:t>   </a:t>
                      </a:r>
                      <a:r>
                        <a:rPr lang="en-US" sz="1800" b="0" i="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Green</a:t>
                      </a:r>
                      <a:endParaRPr lang="en-US" b="0" dirty="0">
                        <a:solidFill>
                          <a:srgbClr val="00B050"/>
                        </a:solidFill>
                        <a:effectLst/>
                        <a:latin typeface="Roboto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800126"/>
                  </a:ext>
                </a:extLst>
              </a:tr>
              <a:tr h="541913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Comms &amp; OCM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7 of 8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FFFF00"/>
                          </a:solidFill>
                          <a:effectLst/>
                          <a:latin typeface="Roboto"/>
                        </a:rPr>
                        <a:t>   Yellow 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00B050"/>
                          </a:solidFill>
                          <a:effectLst/>
                          <a:latin typeface="Roboto"/>
                        </a:rPr>
                        <a:t>   </a:t>
                      </a:r>
                      <a:r>
                        <a:rPr lang="en-US" sz="1800" b="0" i="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Green</a:t>
                      </a:r>
                      <a:endParaRPr lang="en-US" b="0" dirty="0">
                        <a:solidFill>
                          <a:srgbClr val="00B050"/>
                        </a:solidFill>
                        <a:effectLst/>
                        <a:latin typeface="Roboto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805109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DFC77B-4F48-4826-A2FB-40D477FBF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E4DD594-CCC7-475B-BB8F-1B470DC422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88596"/>
              </p:ext>
            </p:extLst>
          </p:nvPr>
        </p:nvGraphicFramePr>
        <p:xfrm>
          <a:off x="472150" y="5832426"/>
          <a:ext cx="4897846" cy="910515"/>
        </p:xfrm>
        <a:graphic>
          <a:graphicData uri="http://schemas.openxmlformats.org/drawingml/2006/table">
            <a:tbl>
              <a:tblPr firstRow="1"/>
              <a:tblGrid>
                <a:gridCol w="209641">
                  <a:extLst>
                    <a:ext uri="{9D8B030D-6E8A-4147-A177-3AD203B41FA5}">
                      <a16:colId xmlns:a16="http://schemas.microsoft.com/office/drawing/2014/main" val="3978457557"/>
                    </a:ext>
                  </a:extLst>
                </a:gridCol>
                <a:gridCol w="4688205">
                  <a:extLst>
                    <a:ext uri="{9D8B030D-6E8A-4147-A177-3AD203B41FA5}">
                      <a16:colId xmlns:a16="http://schemas.microsoft.com/office/drawing/2014/main" val="3272340738"/>
                    </a:ext>
                  </a:extLst>
                </a:gridCol>
              </a:tblGrid>
              <a:tr h="169679"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STATUS LEGEND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721134"/>
                  </a:ext>
                </a:extLst>
              </a:tr>
              <a:tr h="12903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</a:rPr>
                        <a:t>R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RED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Critical system or organization issue, no mitigation available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3793342"/>
                  </a:ext>
                </a:extLst>
              </a:tr>
              <a:tr h="19106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FFA219"/>
                          </a:solidFill>
                          <a:effectLst/>
                        </a:rPr>
                        <a:t>O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ORANGE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System or organizational issue with workaround (mitigation plan)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087311"/>
                  </a:ext>
                </a:extLst>
              </a:tr>
              <a:tr h="193675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FFFF00"/>
                          </a:solidFill>
                          <a:effectLst/>
                        </a:rPr>
                        <a:t>Y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YELLOW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Somewhat ready for Go-Live, small issues unresolved, doesn't impact Go-Live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373392"/>
                  </a:ext>
                </a:extLst>
              </a:tr>
              <a:tr h="16789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</a:rPr>
                        <a:t>G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GREEN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Ready for Go-Live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053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238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333749"/>
              </p:ext>
            </p:extLst>
          </p:nvPr>
        </p:nvGraphicFramePr>
        <p:xfrm>
          <a:off x="449541" y="560918"/>
          <a:ext cx="8338325" cy="6171256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1369634">
                  <a:extLst>
                    <a:ext uri="{9D8B030D-6E8A-4147-A177-3AD203B41FA5}">
                      <a16:colId xmlns:a16="http://schemas.microsoft.com/office/drawing/2014/main" val="285129070"/>
                    </a:ext>
                  </a:extLst>
                </a:gridCol>
                <a:gridCol w="4292867">
                  <a:extLst>
                    <a:ext uri="{9D8B030D-6E8A-4147-A177-3AD203B41FA5}">
                      <a16:colId xmlns:a16="http://schemas.microsoft.com/office/drawing/2014/main" val="1255582063"/>
                    </a:ext>
                  </a:extLst>
                </a:gridCol>
                <a:gridCol w="2675824">
                  <a:extLst>
                    <a:ext uri="{9D8B030D-6E8A-4147-A177-3AD203B41FA5}">
                      <a16:colId xmlns:a16="http://schemas.microsoft.com/office/drawing/2014/main" val="615183373"/>
                    </a:ext>
                  </a:extLst>
                </a:gridCol>
              </a:tblGrid>
              <a:tr h="299181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 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COMMENTS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MITIGATION PLAN 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8334798"/>
                  </a:ext>
                </a:extLst>
              </a:tr>
              <a:tr h="568445">
                <a:tc>
                  <a:txBody>
                    <a:bodyPr/>
                    <a:lstStyle/>
                    <a:p>
                      <a:pPr rtl="0" fontAlgn="ctr"/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LWTech working on Legacy Cleanup. Will complete by 2/23/2022.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 b="0" dirty="0">
                        <a:solidFill>
                          <a:srgbClr val="17304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6402"/>
                  </a:ext>
                </a:extLst>
              </a:tr>
              <a:tr h="901749">
                <a:tc>
                  <a:txBody>
                    <a:bodyPr/>
                    <a:lstStyle/>
                    <a:p>
                      <a:pPr rtl="0" fontAlgn="ctr"/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Security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Engaged and dedicated college security resources: ITS Business Applications Team.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 b="0" dirty="0">
                        <a:solidFill>
                          <a:srgbClr val="17304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610699"/>
                  </a:ext>
                </a:extLst>
              </a:tr>
              <a:tr h="927462">
                <a:tc>
                  <a:txBody>
                    <a:bodyPr/>
                    <a:lstStyle/>
                    <a:p>
                      <a:pPr rtl="0" fontAlgn="ctr"/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Testing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LWTech anticipates UAT completion by 2/16/2022.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CF.002.2.4 Blocked by Ticket #11609 - CyberSource Issues persist. Working with SF &amp; technical team to troubleshoot.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612009"/>
                  </a:ext>
                </a:extLst>
              </a:tr>
              <a:tr h="901749">
                <a:tc>
                  <a:txBody>
                    <a:bodyPr/>
                    <a:lstStyle/>
                    <a:p>
                      <a:pPr rtl="0" fontAlgn="ctr"/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Training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761 Canvas courses complete 2/10/2022. 52 Key Concepts Sessions attended. Local training plan complete and resources in development.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 b="0" dirty="0">
                        <a:solidFill>
                          <a:srgbClr val="17304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617604"/>
                  </a:ext>
                </a:extLst>
              </a:tr>
              <a:tr h="1024135">
                <a:tc>
                  <a:txBody>
                    <a:bodyPr/>
                    <a:lstStyle/>
                    <a:p>
                      <a:pPr rtl="0" fontAlgn="ctr"/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 Support Plan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LWTech PMO has collegewide escalation plan. Distributed help starts within and escalates through Pillars and then onto local Business/Systems support staff.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LWTech Business Applications Manager will deliver college SolarWinds staff list by 2/18. </a:t>
                      </a:r>
                    </a:p>
                    <a:p>
                      <a:pPr rtl="0" fontAlgn="b"/>
                      <a:endParaRPr lang="en-US" sz="1400" b="0" dirty="0">
                        <a:solidFill>
                          <a:srgbClr val="17304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611894"/>
                  </a:ext>
                </a:extLst>
              </a:tr>
              <a:tr h="798155">
                <a:tc>
                  <a:txBody>
                    <a:bodyPr/>
                    <a:lstStyle/>
                    <a:p>
                      <a:pPr rtl="0" fontAlgn="ctr"/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System &amp; Business transition activities in progress. LWTech active engagement in Production Build activities.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 b="0" dirty="0">
                        <a:solidFill>
                          <a:srgbClr val="17304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54641"/>
                  </a:ext>
                </a:extLst>
              </a:tr>
              <a:tr h="727343">
                <a:tc>
                  <a:txBody>
                    <a:bodyPr/>
                    <a:lstStyle/>
                    <a:p>
                      <a:pPr rtl="0" fontAlgn="ctr"/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Comms &amp; OCM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 Action Plans in progress throughout entire implementation.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endParaRPr lang="en-US" sz="1400" b="0" dirty="0">
                        <a:solidFill>
                          <a:srgbClr val="17304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878280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7CE8F-C425-4460-BA5D-66D70FDF1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0276" y="6518693"/>
            <a:ext cx="467590" cy="23754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 </a:t>
            </a:r>
            <a:fld id="{8FE0DD59-4F64-4FB2-AC86-5D7C2F153175}" type="slidenum">
              <a:rPr lang="en-US" altLang="en-US" smtClean="0"/>
              <a:pPr>
                <a:defRPr/>
              </a:pPr>
              <a:t>12</a:t>
            </a:fld>
            <a:r>
              <a:rPr lang="en-US" altLang="en-US" dirty="0"/>
              <a:t>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99ED5E8-6C84-4670-86D5-7DCA8C5EE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541" y="101758"/>
            <a:ext cx="8577501" cy="436526"/>
          </a:xfrm>
        </p:spPr>
        <p:txBody>
          <a:bodyPr/>
          <a:lstStyle/>
          <a:p>
            <a:pPr algn="ctr"/>
            <a:r>
              <a:rPr lang="en-US" sz="2400" dirty="0"/>
              <a:t>Lake washington comments &amp; MITIGATION plan</a:t>
            </a:r>
          </a:p>
        </p:txBody>
      </p:sp>
    </p:spTree>
    <p:extLst>
      <p:ext uri="{BB962C8B-B14F-4D97-AF65-F5344CB8AC3E}">
        <p14:creationId xmlns:p14="http://schemas.microsoft.com/office/powerpoint/2010/main" val="1890580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311" y="265151"/>
            <a:ext cx="8377377" cy="417002"/>
          </a:xfrm>
        </p:spPr>
        <p:txBody>
          <a:bodyPr/>
          <a:lstStyle/>
          <a:p>
            <a:pPr algn="ctr"/>
            <a:r>
              <a:rPr lang="en-US" sz="2000" dirty="0"/>
              <a:t>Lake washington go-live deployment recommendation form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C9811D-E3F4-4C11-B293-F586DF6311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446" t="4106" r="27641" b="2367"/>
          <a:stretch/>
        </p:blipFill>
        <p:spPr>
          <a:xfrm>
            <a:off x="1898374" y="682153"/>
            <a:ext cx="5098774" cy="6108433"/>
          </a:xfrm>
          <a:prstGeom prst="rect">
            <a:avLst/>
          </a:prstGeom>
          <a:ln w="3175"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961272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1860757"/>
            <a:ext cx="8505535" cy="1225343"/>
          </a:xfrm>
        </p:spPr>
        <p:txBody>
          <a:bodyPr/>
          <a:lstStyle/>
          <a:p>
            <a:pPr algn="ctr"/>
            <a:r>
              <a:rPr lang="en-US" sz="3200" dirty="0"/>
              <a:t>DG6-A: renton technical college presenters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735275" y="3157829"/>
            <a:ext cx="7670970" cy="2092661"/>
          </a:xfrm>
        </p:spPr>
        <p:txBody>
          <a:bodyPr/>
          <a:lstStyle/>
          <a:p>
            <a:pPr marL="342900" indent="-342900"/>
            <a:r>
              <a:rPr lang="en-US" sz="3200" dirty="0"/>
              <a:t>Lia Homeister</a:t>
            </a:r>
            <a:r>
              <a:rPr lang="en-US" sz="3200" dirty="0">
                <a:solidFill>
                  <a:srgbClr val="002060"/>
                </a:solidFill>
              </a:rPr>
              <a:t>, Project Manager </a:t>
            </a:r>
          </a:p>
          <a:p>
            <a:pPr marL="342900" indent="-342900"/>
            <a:r>
              <a:rPr lang="en-US" sz="3200" dirty="0"/>
              <a:t>Jacob Jackson</a:t>
            </a:r>
            <a:r>
              <a:rPr lang="en-US" sz="3200" dirty="0">
                <a:solidFill>
                  <a:srgbClr val="002060"/>
                </a:solidFill>
              </a:rPr>
              <a:t>, Executive Sponsor</a:t>
            </a:r>
          </a:p>
          <a:p>
            <a:pPr marL="342900" indent="-342900"/>
            <a:r>
              <a:rPr lang="en-US" sz="3200" dirty="0"/>
              <a:t>Dr. Kevin McCarthy, President 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1366F6-F2EC-4A9B-9898-7B2FF54D0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2349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2587" y="136525"/>
            <a:ext cx="7867453" cy="494983"/>
          </a:xfrm>
        </p:spPr>
        <p:txBody>
          <a:bodyPr lIns="91440" tIns="45720" rIns="91440" bIns="45720" anchor="t"/>
          <a:lstStyle/>
          <a:p>
            <a:pPr algn="ctr"/>
            <a:r>
              <a:rPr lang="en-US" sz="3200" dirty="0">
                <a:solidFill>
                  <a:srgbClr val="002060"/>
                </a:solidFill>
              </a:rPr>
              <a:t>Renton technical COLLEGE READINESS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1573254"/>
              </p:ext>
            </p:extLst>
          </p:nvPr>
        </p:nvGraphicFramePr>
        <p:xfrm>
          <a:off x="470541" y="752012"/>
          <a:ext cx="8197326" cy="5026154"/>
        </p:xfrm>
        <a:graphic>
          <a:graphicData uri="http://schemas.openxmlformats.org/drawingml/2006/table">
            <a:tbl>
              <a:tblPr firstRow="1" firstCol="1"/>
              <a:tblGrid>
                <a:gridCol w="2623144">
                  <a:extLst>
                    <a:ext uri="{9D8B030D-6E8A-4147-A177-3AD203B41FA5}">
                      <a16:colId xmlns:a16="http://schemas.microsoft.com/office/drawing/2014/main" val="1719524338"/>
                    </a:ext>
                  </a:extLst>
                </a:gridCol>
                <a:gridCol w="1873673">
                  <a:extLst>
                    <a:ext uri="{9D8B030D-6E8A-4147-A177-3AD203B41FA5}">
                      <a16:colId xmlns:a16="http://schemas.microsoft.com/office/drawing/2014/main" val="3354666195"/>
                    </a:ext>
                  </a:extLst>
                </a:gridCol>
                <a:gridCol w="1902386">
                  <a:extLst>
                    <a:ext uri="{9D8B030D-6E8A-4147-A177-3AD203B41FA5}">
                      <a16:colId xmlns:a16="http://schemas.microsoft.com/office/drawing/2014/main" val="4253395325"/>
                    </a:ext>
                  </a:extLst>
                </a:gridCol>
                <a:gridCol w="1798123">
                  <a:extLst>
                    <a:ext uri="{9D8B030D-6E8A-4147-A177-3AD203B41FA5}">
                      <a16:colId xmlns:a16="http://schemas.microsoft.com/office/drawing/2014/main" val="2219408062"/>
                    </a:ext>
                  </a:extLst>
                </a:gridCol>
              </a:tblGrid>
              <a:tr h="1191226">
                <a:tc>
                  <a:txBody>
                    <a:bodyPr/>
                    <a:lstStyle/>
                    <a:p>
                      <a:pPr marL="0" indent="115888" rtl="0" fontAlgn="b"/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College Overview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Current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Completion of Readiness </a:t>
                      </a:r>
                      <a:b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Criteria 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Current Go/No-Go Status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Estimated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Go/No-Go Status at </a:t>
                      </a:r>
                      <a:br>
                        <a:rPr lang="en-US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US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Go-Live </a:t>
                      </a:r>
                      <a:endParaRPr lang="en-US" b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134709"/>
                  </a:ext>
                </a:extLst>
              </a:tr>
              <a:tr h="512301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Data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3 of 3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Green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Roboto"/>
                        <a:ea typeface="+mn-ea"/>
                        <a:cs typeface="+mn-cs"/>
                      </a:endParaRP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Green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Roboto"/>
                        <a:ea typeface="+mn-ea"/>
                        <a:cs typeface="+mn-cs"/>
                      </a:endParaRP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791922"/>
                  </a:ext>
                </a:extLst>
              </a:tr>
              <a:tr h="50970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Security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3 of 3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Green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Roboto"/>
                        <a:ea typeface="+mn-ea"/>
                        <a:cs typeface="+mn-cs"/>
                      </a:endParaRP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Green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Roboto"/>
                        <a:ea typeface="+mn-ea"/>
                        <a:cs typeface="+mn-cs"/>
                      </a:endParaRP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853875"/>
                  </a:ext>
                </a:extLst>
              </a:tr>
              <a:tr h="563137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Testing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5 of 8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Yellow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Roboto"/>
                        <a:ea typeface="+mn-ea"/>
                        <a:cs typeface="+mn-cs"/>
                      </a:endParaRP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Green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Roboto"/>
                        <a:ea typeface="+mn-ea"/>
                        <a:cs typeface="+mn-cs"/>
                      </a:endParaRP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822287"/>
                  </a:ext>
                </a:extLst>
              </a:tr>
              <a:tr h="563137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Training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7 of 7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Green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Roboto"/>
                        <a:ea typeface="+mn-ea"/>
                        <a:cs typeface="+mn-cs"/>
                      </a:endParaRP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Green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Roboto"/>
                        <a:ea typeface="+mn-ea"/>
                        <a:cs typeface="+mn-cs"/>
                      </a:endParaRP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71429"/>
                  </a:ext>
                </a:extLst>
              </a:tr>
              <a:tr h="54438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College Support Plan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4 of 5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Yellow 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Roboto"/>
                        <a:ea typeface="+mn-ea"/>
                        <a:cs typeface="+mn-cs"/>
                      </a:endParaRP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Green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Roboto"/>
                        <a:ea typeface="+mn-ea"/>
                        <a:cs typeface="+mn-cs"/>
                      </a:endParaRP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931779"/>
                  </a:ext>
                </a:extLst>
              </a:tr>
              <a:tr h="563137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Transition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11 of 15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Yellow 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Roboto"/>
                        <a:ea typeface="+mn-ea"/>
                        <a:cs typeface="+mn-cs"/>
                      </a:endParaRP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Green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Roboto"/>
                        <a:ea typeface="+mn-ea"/>
                        <a:cs typeface="+mn-cs"/>
                      </a:endParaRP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800126"/>
                  </a:ext>
                </a:extLst>
              </a:tr>
              <a:tr h="541913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Comms &amp; OCM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6 of 8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Franklin Gothic Book"/>
                          <a:ea typeface="+mn-ea"/>
                          <a:cs typeface="+mn-cs"/>
                        </a:rPr>
                        <a:t>Yellow 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Roboto"/>
                        <a:ea typeface="+mn-ea"/>
                        <a:cs typeface="+mn-cs"/>
                      </a:endParaRP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Green</a:t>
                      </a:r>
                      <a:endParaRPr lang="en-US" b="0" dirty="0">
                        <a:solidFill>
                          <a:srgbClr val="00B050"/>
                        </a:solidFill>
                        <a:effectLst/>
                        <a:latin typeface="Roboto"/>
                      </a:endParaRPr>
                    </a:p>
                    <a:p>
                      <a:pPr algn="ctr" rtl="0" fontAlgn="b"/>
                      <a:endParaRPr lang="en-US" b="0" dirty="0">
                        <a:solidFill>
                          <a:srgbClr val="00B050"/>
                        </a:solidFill>
                        <a:effectLst/>
                        <a:latin typeface="Roboto"/>
                      </a:endParaRP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805109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DFC77B-4F48-4826-A2FB-40D477FBF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E4DD594-CCC7-475B-BB8F-1B470DC422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666124"/>
              </p:ext>
            </p:extLst>
          </p:nvPr>
        </p:nvGraphicFramePr>
        <p:xfrm>
          <a:off x="562685" y="5866377"/>
          <a:ext cx="4897846" cy="910515"/>
        </p:xfrm>
        <a:graphic>
          <a:graphicData uri="http://schemas.openxmlformats.org/drawingml/2006/table">
            <a:tbl>
              <a:tblPr firstRow="1"/>
              <a:tblGrid>
                <a:gridCol w="209641">
                  <a:extLst>
                    <a:ext uri="{9D8B030D-6E8A-4147-A177-3AD203B41FA5}">
                      <a16:colId xmlns:a16="http://schemas.microsoft.com/office/drawing/2014/main" val="3978457557"/>
                    </a:ext>
                  </a:extLst>
                </a:gridCol>
                <a:gridCol w="4688205">
                  <a:extLst>
                    <a:ext uri="{9D8B030D-6E8A-4147-A177-3AD203B41FA5}">
                      <a16:colId xmlns:a16="http://schemas.microsoft.com/office/drawing/2014/main" val="3272340738"/>
                    </a:ext>
                  </a:extLst>
                </a:gridCol>
              </a:tblGrid>
              <a:tr h="169679"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STATUS LEGEND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721134"/>
                  </a:ext>
                </a:extLst>
              </a:tr>
              <a:tr h="12903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</a:rPr>
                        <a:t>R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RED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Critical system or organization issue, no mitigation available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3793342"/>
                  </a:ext>
                </a:extLst>
              </a:tr>
              <a:tr h="19106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FFA219"/>
                          </a:solidFill>
                          <a:effectLst/>
                        </a:rPr>
                        <a:t>O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ORANGE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System or organizational issue with workaround (mitigation plan)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087311"/>
                  </a:ext>
                </a:extLst>
              </a:tr>
              <a:tr h="193675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FFFF00"/>
                          </a:solidFill>
                          <a:effectLst/>
                        </a:rPr>
                        <a:t>Y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YELLOW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Somewhat ready for Go-Live, small issues unresolved, doesn't impact Go-Live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373392"/>
                  </a:ext>
                </a:extLst>
              </a:tr>
              <a:tr h="16789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</a:rPr>
                        <a:t>G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GREEN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Ready for Go-Live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053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0746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380473" y="558852"/>
          <a:ext cx="8619555" cy="6002692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1273587">
                  <a:extLst>
                    <a:ext uri="{9D8B030D-6E8A-4147-A177-3AD203B41FA5}">
                      <a16:colId xmlns:a16="http://schemas.microsoft.com/office/drawing/2014/main" val="285129070"/>
                    </a:ext>
                  </a:extLst>
                </a:gridCol>
                <a:gridCol w="3495385">
                  <a:extLst>
                    <a:ext uri="{9D8B030D-6E8A-4147-A177-3AD203B41FA5}">
                      <a16:colId xmlns:a16="http://schemas.microsoft.com/office/drawing/2014/main" val="1255582063"/>
                    </a:ext>
                  </a:extLst>
                </a:gridCol>
                <a:gridCol w="3850583">
                  <a:extLst>
                    <a:ext uri="{9D8B030D-6E8A-4147-A177-3AD203B41FA5}">
                      <a16:colId xmlns:a16="http://schemas.microsoft.com/office/drawing/2014/main" val="615183373"/>
                    </a:ext>
                  </a:extLst>
                </a:gridCol>
              </a:tblGrid>
              <a:tr h="294244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 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COMMENTS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MITIGATION PLAN </a:t>
                      </a:r>
                      <a:endParaRPr lang="en-US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8334798"/>
                  </a:ext>
                </a:extLst>
              </a:tr>
              <a:tr h="411942">
                <a:tc>
                  <a:txBody>
                    <a:bodyPr/>
                    <a:lstStyle/>
                    <a:p>
                      <a:pPr rtl="0" fontAlgn="ctr"/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Cleanup continues until we go live.</a:t>
                      </a:r>
                    </a:p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significant issues expected.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b="0" dirty="0">
                        <a:solidFill>
                          <a:srgbClr val="17304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6402"/>
                  </a:ext>
                </a:extLst>
              </a:tr>
              <a:tr h="612863">
                <a:tc>
                  <a:txBody>
                    <a:bodyPr/>
                    <a:lstStyle/>
                    <a:p>
                      <a:pPr rtl="0" fontAlgn="ctr"/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Security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Self-paced training completed.</a:t>
                      </a:r>
                    </a:p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Regularly attend weekly security meetings.</a:t>
                      </a:r>
                    </a:p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Active engagement in UAT, Dry Run activities.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b="0" dirty="0">
                        <a:solidFill>
                          <a:srgbClr val="17304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610699"/>
                  </a:ext>
                </a:extLst>
              </a:tr>
              <a:tr h="411942">
                <a:tc>
                  <a:txBody>
                    <a:bodyPr/>
                    <a:lstStyle/>
                    <a:p>
                      <a:pPr rtl="0" fontAlgn="ctr"/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Testing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UAT ongoing with predicted completion on 2/18/2022.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b="0" dirty="0">
                        <a:solidFill>
                          <a:srgbClr val="17304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612009"/>
                  </a:ext>
                </a:extLst>
              </a:tr>
              <a:tr h="1103391">
                <a:tc>
                  <a:txBody>
                    <a:bodyPr/>
                    <a:lstStyle/>
                    <a:p>
                      <a:pPr rtl="0" fontAlgn="ctr"/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Training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RTC maintains 100% attendance at Key Concepts sessions.</a:t>
                      </a:r>
                    </a:p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Mandatory workshops planned for post-go live activities.</a:t>
                      </a:r>
                    </a:p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Desktop procedures initiated and will continue post-go live.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endParaRPr lang="en-US" sz="1100" b="0" dirty="0">
                        <a:solidFill>
                          <a:srgbClr val="17304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617604"/>
                  </a:ext>
                </a:extLst>
              </a:tr>
              <a:tr h="1052985">
                <a:tc>
                  <a:txBody>
                    <a:bodyPr/>
                    <a:lstStyle/>
                    <a:p>
                      <a:pPr rtl="0" fontAlgn="ctr"/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 Support Plan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TSAs have been trained; more frontline staff and SMEs training to come.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 Services will be equipped with TSA support to help with student transactions for spring quarter. They will also be trained to help students with account activation and login themselves.</a:t>
                      </a:r>
                    </a:p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frontline staff will be trained shortly before ctcLink release to students.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611894"/>
                  </a:ext>
                </a:extLst>
              </a:tr>
              <a:tr h="933638">
                <a:tc>
                  <a:txBody>
                    <a:bodyPr/>
                    <a:lstStyle/>
                    <a:p>
                      <a:pPr rtl="0" fontAlgn="ctr"/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Legacy shutdown processes ongoing.</a:t>
                      </a:r>
                    </a:p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Supplemental systems identified, but cannot be thoroughly validated until post-go-live.</a:t>
                      </a:r>
                    </a:p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PRD cleanup continues until PRD lockout.</a:t>
                      </a:r>
                    </a:p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RTC completed AARs for all credentials.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Checklists for local changes are in progress.</a:t>
                      </a:r>
                    </a:p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 attention to Financial Aid with dual processing and transition to ctcLink--Support from business analyst with FA background and an additional data analyst to help prepare day-by-day processes.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54641"/>
                  </a:ext>
                </a:extLst>
              </a:tr>
              <a:tr h="1059279">
                <a:tc>
                  <a:txBody>
                    <a:bodyPr/>
                    <a:lstStyle/>
                    <a:p>
                      <a:pPr rtl="0" fontAlgn="ctr"/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Comms &amp; OCM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Strong leadership and supervisor-level support of ctcLink.</a:t>
                      </a:r>
                    </a:p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Multiple all-college and department presentations.</a:t>
                      </a:r>
                    </a:p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Regular meetings with Cabinet and BOT.</a:t>
                      </a:r>
                    </a:p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Communication across multiple platforms to college community.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Cheat sheets and handouts being prepared for frontline staff.</a:t>
                      </a:r>
                    </a:p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Frontline staff have been identified and will be trained to help students with commonly asked questions/issues.</a:t>
                      </a:r>
                    </a:p>
                    <a:p>
                      <a:pPr marL="0" indent="0" rtl="0" fontAlgn="b">
                        <a:buFontTx/>
                        <a:buNone/>
                      </a:pPr>
                      <a:endParaRPr lang="en-US" sz="1100" b="0" dirty="0">
                        <a:solidFill>
                          <a:srgbClr val="17304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878280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7CE8F-C425-4460-BA5D-66D70FDF1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06246" y="6207275"/>
            <a:ext cx="381620" cy="224882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 </a:t>
            </a:r>
            <a:fld id="{8FE0DD59-4F64-4FB2-AC86-5D7C2F153175}" type="slidenum">
              <a:rPr lang="en-US" altLang="en-US" smtClean="0"/>
              <a:pPr>
                <a:defRPr/>
              </a:pPr>
              <a:t>16</a:t>
            </a:fld>
            <a:r>
              <a:rPr lang="en-US" altLang="en-US" dirty="0"/>
              <a:t>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99ED5E8-6C84-4670-86D5-7DCA8C5EE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788" y="113075"/>
            <a:ext cx="8577501" cy="436526"/>
          </a:xfrm>
        </p:spPr>
        <p:txBody>
          <a:bodyPr lIns="91440" tIns="45720" rIns="91440" bIns="45720" anchor="t"/>
          <a:lstStyle/>
          <a:p>
            <a:pPr algn="ctr"/>
            <a:r>
              <a:rPr lang="en-US" sz="2800" dirty="0"/>
              <a:t>Renton TECH comments &amp; MITIGATION plan</a:t>
            </a:r>
          </a:p>
        </p:txBody>
      </p:sp>
    </p:spTree>
    <p:extLst>
      <p:ext uri="{BB962C8B-B14F-4D97-AF65-F5344CB8AC3E}">
        <p14:creationId xmlns:p14="http://schemas.microsoft.com/office/powerpoint/2010/main" val="29002227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311" y="265151"/>
            <a:ext cx="8377377" cy="417002"/>
          </a:xfrm>
        </p:spPr>
        <p:txBody>
          <a:bodyPr/>
          <a:lstStyle/>
          <a:p>
            <a:pPr algn="ctr"/>
            <a:r>
              <a:rPr lang="en-US" sz="2000" dirty="0"/>
              <a:t>Renton go-live deployment recommendation form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DA953F-D5B7-477B-BCAA-0A1041EE84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824" r="26573" b="8534"/>
          <a:stretch/>
        </p:blipFill>
        <p:spPr>
          <a:xfrm>
            <a:off x="1797978" y="641863"/>
            <a:ext cx="5506948" cy="6079612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425613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1860757"/>
            <a:ext cx="8505535" cy="1225343"/>
          </a:xfrm>
        </p:spPr>
        <p:txBody>
          <a:bodyPr/>
          <a:lstStyle/>
          <a:p>
            <a:pPr algn="ctr"/>
            <a:r>
              <a:rPr lang="en-US" sz="3200" dirty="0"/>
              <a:t>DG6-A: SHORELINE community college </a:t>
            </a:r>
            <a:br>
              <a:rPr lang="en-US" sz="3200" dirty="0"/>
            </a:br>
            <a:r>
              <a:rPr lang="en-US" sz="3200" dirty="0"/>
              <a:t>presenters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	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1366F6-F2EC-4A9B-9898-7B2FF54D0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735275" y="3151169"/>
            <a:ext cx="7670970" cy="209266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060"/>
                </a:solidFill>
              </a:rPr>
              <a:t>Joe Chiappa, Project Manager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060"/>
                </a:solidFill>
              </a:rPr>
              <a:t>Phillip King, Executive Sponsor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060"/>
                </a:solidFill>
              </a:rPr>
              <a:t>Steve Hanson, Interim President 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-1741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Joe Chiappa</a:t>
            </a:r>
            <a:r>
              <a:rPr kumimoji="0" lang="en-US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293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3369" y="136525"/>
            <a:ext cx="8570466" cy="494983"/>
          </a:xfrm>
        </p:spPr>
        <p:txBody>
          <a:bodyPr lIns="91440" tIns="45720" rIns="91440" bIns="45720" anchor="t"/>
          <a:lstStyle/>
          <a:p>
            <a:pPr algn="ctr"/>
            <a:r>
              <a:rPr lang="en-US" sz="3200" dirty="0">
                <a:solidFill>
                  <a:srgbClr val="002060"/>
                </a:solidFill>
              </a:rPr>
              <a:t>SHORELINE community COLLEGE READINESS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377659"/>
              </p:ext>
            </p:extLst>
          </p:nvPr>
        </p:nvGraphicFramePr>
        <p:xfrm>
          <a:off x="527125" y="695428"/>
          <a:ext cx="8197326" cy="5004930"/>
        </p:xfrm>
        <a:graphic>
          <a:graphicData uri="http://schemas.openxmlformats.org/drawingml/2006/table">
            <a:tbl>
              <a:tblPr firstRow="1" firstCol="1"/>
              <a:tblGrid>
                <a:gridCol w="2623144">
                  <a:extLst>
                    <a:ext uri="{9D8B030D-6E8A-4147-A177-3AD203B41FA5}">
                      <a16:colId xmlns:a16="http://schemas.microsoft.com/office/drawing/2014/main" val="1719524338"/>
                    </a:ext>
                  </a:extLst>
                </a:gridCol>
                <a:gridCol w="1873673">
                  <a:extLst>
                    <a:ext uri="{9D8B030D-6E8A-4147-A177-3AD203B41FA5}">
                      <a16:colId xmlns:a16="http://schemas.microsoft.com/office/drawing/2014/main" val="3354666195"/>
                    </a:ext>
                  </a:extLst>
                </a:gridCol>
                <a:gridCol w="1902386">
                  <a:extLst>
                    <a:ext uri="{9D8B030D-6E8A-4147-A177-3AD203B41FA5}">
                      <a16:colId xmlns:a16="http://schemas.microsoft.com/office/drawing/2014/main" val="4253395325"/>
                    </a:ext>
                  </a:extLst>
                </a:gridCol>
                <a:gridCol w="1798123">
                  <a:extLst>
                    <a:ext uri="{9D8B030D-6E8A-4147-A177-3AD203B41FA5}">
                      <a16:colId xmlns:a16="http://schemas.microsoft.com/office/drawing/2014/main" val="2219408062"/>
                    </a:ext>
                  </a:extLst>
                </a:gridCol>
              </a:tblGrid>
              <a:tr h="1191226">
                <a:tc>
                  <a:txBody>
                    <a:bodyPr/>
                    <a:lstStyle/>
                    <a:p>
                      <a:pPr marL="0" indent="115888" rtl="0" fontAlgn="b"/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College Overview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Current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Completion of Readiness </a:t>
                      </a:r>
                      <a:b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Criteria 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Current Go/No-Go Status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Estimated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Go/No-Go Status at </a:t>
                      </a:r>
                      <a:br>
                        <a:rPr lang="en-US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</a:br>
                      <a:r>
                        <a:rPr lang="en-US" b="0" baseline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Go-Live </a:t>
                      </a:r>
                      <a:endParaRPr lang="en-US" b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134709"/>
                  </a:ext>
                </a:extLst>
              </a:tr>
              <a:tr h="512301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Data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3 of 3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Green 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Green 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791922"/>
                  </a:ext>
                </a:extLst>
              </a:tr>
              <a:tr h="50970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Security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3 of 3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Yellow 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Green </a:t>
                      </a:r>
                      <a:endParaRPr lang="en-US" b="0" dirty="0">
                        <a:solidFill>
                          <a:srgbClr val="00B050"/>
                        </a:solidFill>
                        <a:effectLst/>
                        <a:latin typeface="Roboto"/>
                      </a:endParaRP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853875"/>
                  </a:ext>
                </a:extLst>
              </a:tr>
              <a:tr h="563137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Testing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4 of 8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Yellow 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FFFF00"/>
                          </a:solidFill>
                          <a:effectLst/>
                          <a:latin typeface="Roboto"/>
                        </a:rPr>
                        <a:t>Yellow 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822287"/>
                  </a:ext>
                </a:extLst>
              </a:tr>
              <a:tr h="563137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Training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7 of 7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Roboto"/>
                        <a:ea typeface="+mn-ea"/>
                        <a:cs typeface="+mn-cs"/>
                      </a:endParaRPr>
                    </a:p>
                    <a:p>
                      <a:pPr algn="ctr" rtl="0" fontAlgn="b"/>
                      <a:r>
                        <a:rPr lang="en-US" b="0" dirty="0">
                          <a:solidFill>
                            <a:srgbClr val="00B050"/>
                          </a:solidFill>
                          <a:effectLst/>
                          <a:latin typeface="Roboto"/>
                        </a:rPr>
                        <a:t>Green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00B050"/>
                          </a:solidFill>
                          <a:effectLst/>
                          <a:latin typeface="Roboto"/>
                        </a:rPr>
                        <a:t>Green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71429"/>
                  </a:ext>
                </a:extLst>
              </a:tr>
              <a:tr h="544388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College Support Plan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4 of 5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Yellow 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00B050"/>
                          </a:solidFill>
                          <a:effectLst/>
                          <a:latin typeface="Roboto"/>
                        </a:rPr>
                        <a:t>Green 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931779"/>
                  </a:ext>
                </a:extLst>
              </a:tr>
              <a:tr h="563137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Transition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10 of 15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Yellow 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00B050"/>
                          </a:solidFill>
                          <a:effectLst/>
                          <a:latin typeface="Roboto"/>
                        </a:rPr>
                        <a:t>Green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800126"/>
                  </a:ext>
                </a:extLst>
              </a:tr>
              <a:tr h="541913">
                <a:tc>
                  <a:txBody>
                    <a:bodyPr/>
                    <a:lstStyle/>
                    <a:p>
                      <a:pPr marL="0" indent="115888" algn="l" rtl="0" fontAlgn="ctr"/>
                      <a:r>
                        <a:rPr lang="en-US" sz="2000" b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Comms &amp; OCM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17304C"/>
                          </a:solidFill>
                          <a:effectLst/>
                          <a:latin typeface="Roboto"/>
                        </a:rPr>
                        <a:t>8 of 8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Roboto"/>
                          <a:ea typeface="+mn-ea"/>
                          <a:cs typeface="+mn-cs"/>
                        </a:rPr>
                        <a:t>Yellow 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b="0" dirty="0">
                          <a:solidFill>
                            <a:srgbClr val="00B050"/>
                          </a:solidFill>
                          <a:effectLst/>
                          <a:latin typeface="Roboto"/>
                        </a:rPr>
                        <a:t>Green </a:t>
                      </a:r>
                    </a:p>
                  </a:txBody>
                  <a:tcPr marL="22860" marR="22860" marT="15240" marB="1524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805109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DFC77B-4F48-4826-A2FB-40D477FBF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E4DD594-CCC7-475B-BB8F-1B470DC422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666124"/>
              </p:ext>
            </p:extLst>
          </p:nvPr>
        </p:nvGraphicFramePr>
        <p:xfrm>
          <a:off x="562685" y="5866377"/>
          <a:ext cx="4897846" cy="910515"/>
        </p:xfrm>
        <a:graphic>
          <a:graphicData uri="http://schemas.openxmlformats.org/drawingml/2006/table">
            <a:tbl>
              <a:tblPr firstRow="1"/>
              <a:tblGrid>
                <a:gridCol w="209641">
                  <a:extLst>
                    <a:ext uri="{9D8B030D-6E8A-4147-A177-3AD203B41FA5}">
                      <a16:colId xmlns:a16="http://schemas.microsoft.com/office/drawing/2014/main" val="3978457557"/>
                    </a:ext>
                  </a:extLst>
                </a:gridCol>
                <a:gridCol w="4688205">
                  <a:extLst>
                    <a:ext uri="{9D8B030D-6E8A-4147-A177-3AD203B41FA5}">
                      <a16:colId xmlns:a16="http://schemas.microsoft.com/office/drawing/2014/main" val="3272340738"/>
                    </a:ext>
                  </a:extLst>
                </a:gridCol>
              </a:tblGrid>
              <a:tr h="169679"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STATUS LEGEND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721134"/>
                  </a:ext>
                </a:extLst>
              </a:tr>
              <a:tr h="12903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</a:rPr>
                        <a:t>R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RED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Critical system or organization issue, no mitigation available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3793342"/>
                  </a:ext>
                </a:extLst>
              </a:tr>
              <a:tr h="19106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FFA219"/>
                          </a:solidFill>
                          <a:effectLst/>
                        </a:rPr>
                        <a:t>O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ORANGE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System or organizational issue with workaround (mitigation plan)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087311"/>
                  </a:ext>
                </a:extLst>
              </a:tr>
              <a:tr h="193675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FFFF00"/>
                          </a:solidFill>
                          <a:effectLst/>
                        </a:rPr>
                        <a:t>Y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YELLOW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Somewhat ready for Go-Live, small issues unresolved, doesn't impact Go-Live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373392"/>
                  </a:ext>
                </a:extLst>
              </a:tr>
              <a:tr h="16789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</a:rPr>
                        <a:t>G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GREEN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Ready for Go-Live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053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86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15F44-94B0-4A9F-ABD7-6EFF4C3E3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76" y="1203823"/>
            <a:ext cx="8120411" cy="517771"/>
          </a:xfrm>
        </p:spPr>
        <p:txBody>
          <a:bodyPr/>
          <a:lstStyle/>
          <a:p>
            <a:pPr algn="ctr"/>
            <a:r>
              <a:rPr lang="en-US" dirty="0"/>
              <a:t>agenda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E0E08DE-35D1-4C90-AF09-66FC1008B5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2131798"/>
              </p:ext>
            </p:extLst>
          </p:nvPr>
        </p:nvGraphicFramePr>
        <p:xfrm>
          <a:off x="358684" y="1717484"/>
          <a:ext cx="8515151" cy="4770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22888">
                  <a:extLst>
                    <a:ext uri="{9D8B030D-6E8A-4147-A177-3AD203B41FA5}">
                      <a16:colId xmlns:a16="http://schemas.microsoft.com/office/drawing/2014/main" val="3875854258"/>
                    </a:ext>
                  </a:extLst>
                </a:gridCol>
                <a:gridCol w="4246412">
                  <a:extLst>
                    <a:ext uri="{9D8B030D-6E8A-4147-A177-3AD203B41FA5}">
                      <a16:colId xmlns:a16="http://schemas.microsoft.com/office/drawing/2014/main" val="1256367521"/>
                    </a:ext>
                  </a:extLst>
                </a:gridCol>
                <a:gridCol w="764079">
                  <a:extLst>
                    <a:ext uri="{9D8B030D-6E8A-4147-A177-3AD203B41FA5}">
                      <a16:colId xmlns:a16="http://schemas.microsoft.com/office/drawing/2014/main" val="4054447711"/>
                    </a:ext>
                  </a:extLst>
                </a:gridCol>
                <a:gridCol w="2881772">
                  <a:extLst>
                    <a:ext uri="{9D8B030D-6E8A-4147-A177-3AD203B41FA5}">
                      <a16:colId xmlns:a16="http://schemas.microsoft.com/office/drawing/2014/main" val="3023455826"/>
                    </a:ext>
                  </a:extLst>
                </a:gridCol>
              </a:tblGrid>
              <a:tr h="392334">
                <a:tc>
                  <a:txBody>
                    <a:bodyPr/>
                    <a:lstStyle/>
                    <a:p>
                      <a:pPr marL="48260" marR="42545" algn="ct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Franklin Gothic Medium" panose="020B0603020102020204" pitchFamily="34" charset="0"/>
                          <a:ea typeface="Franklin Gothic Book" panose="020B0503020102020204" pitchFamily="34" charset="0"/>
                          <a:cs typeface="Franklin Gothic Book" panose="020B0503020102020204" pitchFamily="34" charset="0"/>
                        </a:rPr>
                        <a:t>Item</a:t>
                      </a:r>
                      <a:endParaRPr lang="en-US" sz="18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Franklin Gothic Book" panose="020B05030201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5085" marR="0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Franklin Gothic Medium" panose="020B0603020102020204" pitchFamily="34" charset="0"/>
                          <a:ea typeface="Franklin Gothic Book" panose="020B0503020102020204" pitchFamily="34" charset="0"/>
                          <a:cs typeface="Franklin Gothic Book" panose="020B0503020102020204" pitchFamily="34" charset="0"/>
                        </a:rPr>
                        <a:t>Description</a:t>
                      </a:r>
                      <a:endParaRPr lang="en-US" sz="180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3020" marR="27305" algn="ctr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Medium" panose="020B0603020102020204" pitchFamily="34" charset="0"/>
                          <a:ea typeface="Franklin Gothic Book" panose="020B0503020102020204" pitchFamily="34" charset="0"/>
                          <a:cs typeface="Franklin Gothic Book" panose="020B0503020102020204" pitchFamily="34" charset="0"/>
                        </a:rPr>
                        <a:t>Time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Franklin Gothic Book" panose="020B0503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" marR="0">
                        <a:spcBef>
                          <a:spcPts val="32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Medium" panose="020B0603020102020204" pitchFamily="34" charset="0"/>
                          <a:ea typeface="Franklin Gothic Book" panose="020B0503020102020204" pitchFamily="34" charset="0"/>
                          <a:cs typeface="Franklin Gothic Book" panose="020B0503020102020204" pitchFamily="34" charset="0"/>
                        </a:rPr>
                        <a:t>Facilitator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Franklin Gothic Book" panose="020B0503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96360"/>
                  </a:ext>
                </a:extLst>
              </a:tr>
              <a:tr h="7754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Franklin Gothic Book" panose="020B0503020102020204" pitchFamily="34" charset="0"/>
                          <a:cs typeface="Franklin Gothic Book" panose="020B050302010202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Medium" panose="020B0603020102020204" pitchFamily="34" charset="0"/>
                          <a:ea typeface="Franklin Gothic Book" panose="020B0503020102020204" pitchFamily="34" charset="0"/>
                          <a:cs typeface="Franklin Gothic Book" panose="020B0503020102020204" pitchFamily="34" charset="0"/>
                        </a:rPr>
                        <a:t>Welcome, Introduction of Guests &amp; Committee Members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Franklin Gothic Book" panose="020B05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445" marR="0" algn="ctr">
                        <a:spcBef>
                          <a:spcPts val="107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Franklin Gothic Book" panose="020B0503020102020204" pitchFamily="34" charset="0"/>
                          <a:ea typeface="Franklin Gothic Book" panose="020B0503020102020204" pitchFamily="34" charset="0"/>
                          <a:cs typeface="Franklin Gothic Book" panose="020B0503020102020204" pitchFamily="34" charset="0"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" marR="640080">
                        <a:lnSpc>
                          <a:spcPct val="112000"/>
                        </a:lnSpc>
                        <a:spcBef>
                          <a:spcPts val="73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Franklin Gothic Book" panose="020B0503020102020204" pitchFamily="34" charset="0"/>
                          <a:cs typeface="Franklin Gothic Book" panose="020B0503020102020204" pitchFamily="34" charset="0"/>
                        </a:rPr>
                        <a:t>Tim Wrye, Christy Campbell, All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5290242"/>
                  </a:ext>
                </a:extLst>
              </a:tr>
              <a:tr h="28238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Franklin Gothic Book" panose="020B0503020102020204" pitchFamily="34" charset="0"/>
                          <a:cs typeface="Franklin Gothic Book" panose="020B0503020102020204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705"/>
                        </a:spcBef>
                        <a:spcAft>
                          <a:spcPts val="0"/>
                        </a:spcAft>
                        <a:buSzPts val="1100"/>
                        <a:buFont typeface="Symbol" panose="05050102010706020507" pitchFamily="18" charset="2"/>
                        <a:buNone/>
                        <a:tabLst>
                          <a:tab pos="273685" algn="l"/>
                          <a:tab pos="274955" algn="l"/>
                        </a:tabLst>
                      </a:pPr>
                      <a:r>
                        <a:rPr lang="en-US" sz="1800" dirty="0">
                          <a:effectLst/>
                          <a:latin typeface="Franklin Gothic Medium" panose="020B0603020102020204" pitchFamily="34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Review DG6-A Go-Live Readiness</a:t>
                      </a:r>
                      <a:r>
                        <a:rPr lang="en-US" sz="1800" spc="-25" dirty="0">
                          <a:effectLst/>
                          <a:latin typeface="Franklin Gothic Medium" panose="020B0603020102020204" pitchFamily="34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Franklin Gothic Medium" panose="020B0603020102020204" pitchFamily="34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Status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285750" marR="0" lvl="0" indent="-285750">
                        <a:spcBef>
                          <a:spcPts val="680"/>
                        </a:spcBef>
                        <a:spcAft>
                          <a:spcPts val="0"/>
                        </a:spcAft>
                        <a:buSzPts val="1100"/>
                        <a:buFont typeface="Wingdings" panose="05000000000000000000" pitchFamily="2" charset="2"/>
                        <a:buChar char="§"/>
                        <a:tabLst>
                          <a:tab pos="502920" algn="l"/>
                          <a:tab pos="503555" algn="l"/>
                        </a:tabLs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Courier New" panose="02070309020205020404" pitchFamily="49" charset="0"/>
                          <a:cs typeface="Franklin Gothic Book" panose="020B0503020102020204" pitchFamily="34" charset="0"/>
                        </a:rPr>
                        <a:t>College</a:t>
                      </a:r>
                      <a:r>
                        <a:rPr lang="en-US" sz="1800" spc="-20" dirty="0">
                          <a:effectLst/>
                          <a:latin typeface="Franklin Gothic Book" panose="020B0503020102020204" pitchFamily="34" charset="0"/>
                          <a:ea typeface="Courier New" panose="02070309020205020404" pitchFamily="49" charset="0"/>
                          <a:cs typeface="Franklin Gothic Book" panose="020B0503020102020204" pitchFamily="34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Courier New" panose="02070309020205020404" pitchFamily="49" charset="0"/>
                          <a:cs typeface="Franklin Gothic Book" panose="020B0503020102020204" pitchFamily="34" charset="0"/>
                        </a:rPr>
                        <a:t>Readiness</a:t>
                      </a:r>
                    </a:p>
                    <a:p>
                      <a:pPr marL="285750" marR="0" lvl="0" indent="-285750">
                        <a:spcBef>
                          <a:spcPts val="705"/>
                        </a:spcBef>
                        <a:spcAft>
                          <a:spcPts val="0"/>
                        </a:spcAft>
                        <a:buSzPts val="1100"/>
                        <a:buFont typeface="Wingdings" panose="05000000000000000000" pitchFamily="2" charset="2"/>
                        <a:buChar char="§"/>
                        <a:tabLst>
                          <a:tab pos="502920" algn="l"/>
                          <a:tab pos="503555" algn="l"/>
                        </a:tabLs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Courier New" panose="02070309020205020404" pitchFamily="49" charset="0"/>
                          <a:cs typeface="Franklin Gothic Book" panose="020B0503020102020204" pitchFamily="34" charset="0"/>
                        </a:rPr>
                        <a:t>ctcLink Project</a:t>
                      </a:r>
                      <a:r>
                        <a:rPr lang="en-US" sz="1800" spc="-30" dirty="0">
                          <a:effectLst/>
                          <a:latin typeface="Franklin Gothic Book" panose="020B0503020102020204" pitchFamily="34" charset="0"/>
                          <a:ea typeface="Courier New" panose="02070309020205020404" pitchFamily="49" charset="0"/>
                          <a:cs typeface="Franklin Gothic Book" panose="020B0503020102020204" pitchFamily="34" charset="0"/>
                        </a:rPr>
                        <a:t> Team </a:t>
                      </a: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Courier New" panose="02070309020205020404" pitchFamily="49" charset="0"/>
                          <a:cs typeface="Franklin Gothic Book" panose="020B0503020102020204" pitchFamily="34" charset="0"/>
                        </a:rPr>
                        <a:t>Readiness</a:t>
                      </a:r>
                    </a:p>
                    <a:p>
                      <a:pPr marL="285750" marR="0" lvl="0" indent="-285750">
                        <a:spcBef>
                          <a:spcPts val="715"/>
                        </a:spcBef>
                        <a:spcAft>
                          <a:spcPts val="0"/>
                        </a:spcAft>
                        <a:buSzPts val="1100"/>
                        <a:buFont typeface="Wingdings" panose="05000000000000000000" pitchFamily="2" charset="2"/>
                        <a:buChar char="§"/>
                        <a:tabLst>
                          <a:tab pos="502920" algn="l"/>
                          <a:tab pos="503555" algn="l"/>
                        </a:tabLs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Courier New" panose="02070309020205020404" pitchFamily="49" charset="0"/>
                          <a:cs typeface="Franklin Gothic Book" panose="020B0503020102020204" pitchFamily="34" charset="0"/>
                        </a:rPr>
                        <a:t>SBCTC/Customer Support</a:t>
                      </a:r>
                      <a:r>
                        <a:rPr lang="en-US" sz="1800" spc="-15" dirty="0">
                          <a:effectLst/>
                          <a:latin typeface="Franklin Gothic Book" panose="020B0503020102020204" pitchFamily="34" charset="0"/>
                          <a:ea typeface="Courier New" panose="02070309020205020404" pitchFamily="49" charset="0"/>
                          <a:cs typeface="Franklin Gothic Book" panose="020B0503020102020204" pitchFamily="34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Courier New" panose="02070309020205020404" pitchFamily="49" charset="0"/>
                          <a:cs typeface="Franklin Gothic Book" panose="020B0503020102020204" pitchFamily="34" charset="0"/>
                        </a:rPr>
                        <a:t>Readiness</a:t>
                      </a:r>
                    </a:p>
                    <a:p>
                      <a:pPr marL="285750" marR="0" lvl="0" indent="-285750">
                        <a:spcBef>
                          <a:spcPts val="715"/>
                        </a:spcBef>
                        <a:spcAft>
                          <a:spcPts val="0"/>
                        </a:spcAft>
                        <a:buSzPts val="1100"/>
                        <a:buFont typeface="Wingdings" panose="05000000000000000000" pitchFamily="2" charset="2"/>
                        <a:buChar char="§"/>
                        <a:tabLst>
                          <a:tab pos="502920" algn="l"/>
                          <a:tab pos="503555" algn="l"/>
                        </a:tabLs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Courier New" panose="02070309020205020404" pitchFamily="49" charset="0"/>
                          <a:cs typeface="Franklin Gothic Book" panose="020B0503020102020204" pitchFamily="34" charset="0"/>
                        </a:rPr>
                        <a:t>Quality Assurance (Moran Technology Consulting)</a:t>
                      </a:r>
                      <a:endParaRPr lang="en-US" sz="1800" dirty="0">
                        <a:effectLst/>
                        <a:latin typeface="Franklin Gothic Medium" panose="020B0603020102020204" pitchFamily="34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  <a:p>
                      <a:pPr marL="0" marR="220980" lvl="0" indent="0">
                        <a:lnSpc>
                          <a:spcPct val="108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SzPts val="1100"/>
                        <a:buFont typeface="Symbol" panose="05050102010706020507" pitchFamily="18" charset="2"/>
                        <a:buNone/>
                        <a:tabLst>
                          <a:tab pos="274320" algn="l"/>
                          <a:tab pos="274955" algn="l"/>
                        </a:tabLst>
                      </a:pPr>
                      <a:r>
                        <a:rPr lang="en-US" sz="1800" dirty="0">
                          <a:effectLst/>
                          <a:latin typeface="Franklin Gothic Medium" panose="020B0603020102020204" pitchFamily="34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Action Item</a:t>
                      </a:r>
                    </a:p>
                    <a:p>
                      <a:pPr marL="285750" marR="220980" lvl="0" indent="-285750">
                        <a:lnSpc>
                          <a:spcPct val="108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  <a:buSzPts val="1100"/>
                        <a:buFont typeface="Wingdings" panose="05000000000000000000" pitchFamily="2" charset="2"/>
                        <a:buChar char="§"/>
                        <a:tabLst>
                          <a:tab pos="274320" algn="l"/>
                          <a:tab pos="274955" algn="l"/>
                        </a:tabLs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Symbol" panose="05050102010706020507" pitchFamily="18" charset="2"/>
                          <a:cs typeface="Symbol" panose="05050102010706020507" pitchFamily="18" charset="2"/>
                        </a:rPr>
                        <a:t>Vote on DG6-A readiness for Feb. 28, 2022 go-live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Franklin Gothic Medium" panose="020B0603020102020204" pitchFamily="34" charset="0"/>
                          <a:ea typeface="Franklin Gothic Book" panose="020B0503020102020204" pitchFamily="34" charset="0"/>
                          <a:cs typeface="Franklin Gothic Book" panose="020B0503020102020204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Franklin Gothic Book" panose="020B05030201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Franklin Gothic Medium" panose="020B0603020102020204" pitchFamily="34" charset="0"/>
                          <a:ea typeface="Franklin Gothic Book" panose="020B0503020102020204" pitchFamily="34" charset="0"/>
                          <a:cs typeface="Franklin Gothic Book" panose="020B0503020102020204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Franklin Gothic Book" panose="020B05030201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Franklin Gothic Medium" panose="020B0603020102020204" pitchFamily="34" charset="0"/>
                          <a:ea typeface="Franklin Gothic Book" panose="020B0503020102020204" pitchFamily="34" charset="0"/>
                          <a:cs typeface="Franklin Gothic Book" panose="020B0503020102020204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Franklin Gothic Book" panose="020B0503020102020204" pitchFamily="34" charset="0"/>
                      </a:endParaRPr>
                    </a:p>
                    <a:p>
                      <a:pPr marL="0" marR="0"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Franklin Gothic Medium" panose="020B0603020102020204" pitchFamily="34" charset="0"/>
                          <a:ea typeface="Franklin Gothic Book" panose="020B0503020102020204" pitchFamily="34" charset="0"/>
                          <a:cs typeface="Franklin Gothic Book" panose="020B0503020102020204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Franklin Gothic Book" panose="020B0503020102020204" pitchFamily="34" charset="0"/>
                      </a:endParaRPr>
                    </a:p>
                    <a:p>
                      <a:pPr marL="31750" marR="2730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Franklin Gothic Book" panose="020B0503020102020204" pitchFamily="34" charset="0"/>
                          <a:cs typeface="Franklin Gothic Book" panose="020B0503020102020204" pitchFamily="34" charset="0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31470" marR="0" indent="-285750">
                        <a:spcBef>
                          <a:spcPts val="73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Franklin Gothic Book" panose="020B0503020102020204" pitchFamily="34" charset="0"/>
                          <a:cs typeface="Franklin Gothic Book" panose="020B0503020102020204" pitchFamily="34" charset="0"/>
                        </a:rPr>
                        <a:t>Reuth Kim, College PMs, Executive Sponsors, Presidents</a:t>
                      </a:r>
                    </a:p>
                    <a:p>
                      <a:pPr marL="331470" marR="0" indent="-285750">
                        <a:spcBef>
                          <a:spcPts val="73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Franklin Gothic Book" panose="020B0503020102020204" pitchFamily="34" charset="0"/>
                          <a:cs typeface="Franklin Gothic Book" panose="020B0503020102020204" pitchFamily="34" charset="0"/>
                        </a:rPr>
                        <a:t>Christy Campbell</a:t>
                      </a:r>
                    </a:p>
                    <a:p>
                      <a:pPr marL="331470" marR="0" indent="-285750">
                        <a:spcBef>
                          <a:spcPts val="73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Franklin Gothic Book" panose="020B0503020102020204" pitchFamily="34" charset="0"/>
                          <a:cs typeface="Franklin Gothic Book" panose="020B0503020102020204" pitchFamily="34" charset="0"/>
                        </a:rPr>
                        <a:t>Grant Rodeheaver </a:t>
                      </a:r>
                    </a:p>
                    <a:p>
                      <a:pPr marL="331470" marR="0" indent="-285750">
                        <a:spcBef>
                          <a:spcPts val="73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Franklin Gothic Book" panose="020B0503020102020204" pitchFamily="34" charset="0"/>
                          <a:cs typeface="Franklin Gothic Book" panose="020B0503020102020204" pitchFamily="34" charset="0"/>
                        </a:rPr>
                        <a:t>Paul Giebel</a:t>
                      </a:r>
                    </a:p>
                    <a:p>
                      <a:pPr marL="45720" marR="0" indent="0">
                        <a:spcBef>
                          <a:spcPts val="73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8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Franklin Gothic Book" panose="020B0503020102020204" pitchFamily="34" charset="0"/>
                      </a:endParaRPr>
                    </a:p>
                    <a:p>
                      <a:pPr marL="331470" marR="0" indent="-285750">
                        <a:spcBef>
                          <a:spcPts val="73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Franklin Gothic Book" panose="020B0503020102020204" pitchFamily="34" charset="0"/>
                          <a:cs typeface="Franklin Gothic Book" panose="020B0503020102020204" pitchFamily="34" charset="0"/>
                        </a:rPr>
                        <a:t>Steering Committee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386215"/>
                  </a:ext>
                </a:extLst>
              </a:tr>
              <a:tr h="4645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106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Franklin Gothic Book" panose="020B0503020102020204" pitchFamily="34" charset="0"/>
                          <a:cs typeface="Franklin Gothic Book" panose="020B0503020102020204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105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Medium" panose="020B0603020102020204" pitchFamily="34" charset="0"/>
                          <a:ea typeface="Franklin Gothic Book" panose="020B0503020102020204" pitchFamily="34" charset="0"/>
                          <a:cs typeface="Franklin Gothic Book" panose="020B0503020102020204" pitchFamily="34" charset="0"/>
                        </a:rPr>
                        <a:t> Next Steps and Adjourn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Franklin Gothic Book" panose="020B05030201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27305" algn="ctr">
                        <a:lnSpc>
                          <a:spcPct val="150000"/>
                        </a:lnSpc>
                        <a:spcBef>
                          <a:spcPts val="905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Franklin Gothic Book" panose="020B0503020102020204" pitchFamily="34" charset="0"/>
                          <a:ea typeface="Franklin Gothic Book" panose="020B0503020102020204" pitchFamily="34" charset="0"/>
                          <a:cs typeface="Franklin Gothic Book" panose="020B050302010202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105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Franklin Gothic Book" panose="020B0503020102020204" pitchFamily="34" charset="0"/>
                          <a:cs typeface="Franklin Gothic Book" panose="020B0503020102020204" pitchFamily="34" charset="0"/>
                        </a:rPr>
                        <a:t>Christy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010778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277701-7E1E-44D4-896A-6F6C4BF1D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0229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4833734"/>
              </p:ext>
            </p:extLst>
          </p:nvPr>
        </p:nvGraphicFramePr>
        <p:xfrm>
          <a:off x="123046" y="413362"/>
          <a:ext cx="8892683" cy="6240083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1191825">
                  <a:extLst>
                    <a:ext uri="{9D8B030D-6E8A-4147-A177-3AD203B41FA5}">
                      <a16:colId xmlns:a16="http://schemas.microsoft.com/office/drawing/2014/main" val="285129070"/>
                    </a:ext>
                  </a:extLst>
                </a:gridCol>
                <a:gridCol w="4305069">
                  <a:extLst>
                    <a:ext uri="{9D8B030D-6E8A-4147-A177-3AD203B41FA5}">
                      <a16:colId xmlns:a16="http://schemas.microsoft.com/office/drawing/2014/main" val="1255582063"/>
                    </a:ext>
                  </a:extLst>
                </a:gridCol>
                <a:gridCol w="3395789">
                  <a:extLst>
                    <a:ext uri="{9D8B030D-6E8A-4147-A177-3AD203B41FA5}">
                      <a16:colId xmlns:a16="http://schemas.microsoft.com/office/drawing/2014/main" val="615183373"/>
                    </a:ext>
                  </a:extLst>
                </a:gridCol>
              </a:tblGrid>
              <a:tr h="218714"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effectLst/>
                          <a:latin typeface="+mj-lt"/>
                        </a:rPr>
                        <a:t>CATEGORY 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576" marR="4992" marT="3328" marB="3328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effectLst/>
                          <a:latin typeface="+mj-lt"/>
                        </a:rPr>
                        <a:t>COMMENTS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576" marR="4992" marT="3328" marB="3328"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400" b="0" dirty="0">
                          <a:effectLst/>
                          <a:latin typeface="+mj-lt"/>
                        </a:rPr>
                        <a:t>MITIGATION PLAN </a:t>
                      </a:r>
                      <a:endParaRPr lang="en-US" sz="1400" b="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576" marR="4992" marT="3328" marB="3328" anchor="ctr"/>
                </a:tc>
                <a:extLst>
                  <a:ext uri="{0D108BD9-81ED-4DB2-BD59-A6C34878D82A}">
                    <a16:rowId xmlns:a16="http://schemas.microsoft.com/office/drawing/2014/main" val="1488334798"/>
                  </a:ext>
                </a:extLst>
              </a:tr>
              <a:tr h="439345">
                <a:tc>
                  <a:txBody>
                    <a:bodyPr/>
                    <a:lstStyle/>
                    <a:p>
                      <a:pPr rtl="0" fontAlgn="ctr"/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5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Cleanup is up-to-date and work on the most recent files is underway. No significant issues expected.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endParaRPr lang="en-US" sz="1150" b="0" dirty="0">
                        <a:solidFill>
                          <a:srgbClr val="17304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6402"/>
                  </a:ext>
                </a:extLst>
              </a:tr>
              <a:tr h="1310461">
                <a:tc>
                  <a:txBody>
                    <a:bodyPr/>
                    <a:lstStyle/>
                    <a:p>
                      <a:pPr rtl="0" fontAlgn="ctr"/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Security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5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Currently working with SBCTC Project Team on a security update to better support students and faculty during registration. </a:t>
                      </a:r>
                    </a:p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5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Security Team meets regularly with Susan Maxwell and Tara Keen for training sessions to increase knowledge, preparedness.</a:t>
                      </a:r>
                    </a:p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5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Addressed Mock Go-Live conversion workbook issues.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endParaRPr lang="en-US" sz="1150" b="0" dirty="0">
                        <a:solidFill>
                          <a:srgbClr val="17304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610699"/>
                  </a:ext>
                </a:extLst>
              </a:tr>
              <a:tr h="1185625">
                <a:tc>
                  <a:txBody>
                    <a:bodyPr/>
                    <a:lstStyle/>
                    <a:p>
                      <a:pPr rtl="0" fontAlgn="ctr"/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Testing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5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UAT is ongoing and testing results are positive.</a:t>
                      </a:r>
                    </a:p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5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Focusing on Tuition Calculation and continue testing until Go-Live addressing smaller issues.</a:t>
                      </a:r>
                    </a:p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5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 issues have remained a current issue with Student Financial hardest hit, resulting in low UAT 2 Spring  2 numbers.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rtl="0" fontAlgn="b">
                        <a:buFont typeface="Arial" panose="020B0604020202020204" pitchFamily="34" charset="0"/>
                        <a:buNone/>
                      </a:pPr>
                      <a:r>
                        <a:rPr lang="en-US" sz="115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Worked closely with SBCTC Student Financials and Finance Teams to create a prioritization plan to address issues through Go-Live. Payroll testing, will continue through 2/18 and any remaining items will be evaluated and discussed with Project Team.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612009"/>
                  </a:ext>
                </a:extLst>
              </a:tr>
              <a:tr h="787791">
                <a:tc>
                  <a:txBody>
                    <a:bodyPr/>
                    <a:lstStyle/>
                    <a:p>
                      <a:pPr rtl="0" fontAlgn="ctr"/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Training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5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 continue to work on desktop procedures, training materials and facilitated activities</a:t>
                      </a:r>
                    </a:p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5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 plan will focus on foundational knowledge prior to Post Go-Live Trainings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endParaRPr lang="en-US" sz="1150" b="0" dirty="0">
                        <a:solidFill>
                          <a:srgbClr val="17304C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617604"/>
                  </a:ext>
                </a:extLst>
              </a:tr>
              <a:tr h="818091">
                <a:tc>
                  <a:txBody>
                    <a:bodyPr/>
                    <a:lstStyle/>
                    <a:p>
                      <a:pPr rtl="0" fontAlgn="ctr"/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 Support Plan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5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Trained a network of students, staff and faculty to respond and triage both ctcLink and student support questions. This group will serve students, staff and faculty.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rtl="0" fontAlgn="b">
                        <a:buFontTx/>
                        <a:buNone/>
                      </a:pPr>
                      <a:r>
                        <a:rPr lang="en-US" sz="115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Escalation Plan is under review to ensure clean handoffs between our multiple support partners across campus.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611894"/>
                  </a:ext>
                </a:extLst>
              </a:tr>
              <a:tr h="787791">
                <a:tc>
                  <a:txBody>
                    <a:bodyPr/>
                    <a:lstStyle/>
                    <a:p>
                      <a:pPr rtl="0" fontAlgn="ctr"/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5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Supplemental systems work will be ongoing through go-live </a:t>
                      </a:r>
                    </a:p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5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PRD Builds are on track; working with SBCTC Project Team to prepare for FWL</a:t>
                      </a:r>
                    </a:p>
                    <a:p>
                      <a:pPr marL="171450" indent="-171450" rtl="0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15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 continue to evaluate transition plans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5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 add 1099 balance information post-go live if necessary.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54641"/>
                  </a:ext>
                </a:extLst>
              </a:tr>
              <a:tr h="666302">
                <a:tc>
                  <a:txBody>
                    <a:bodyPr/>
                    <a:lstStyle/>
                    <a:p>
                      <a:pPr rtl="0" fontAlgn="ctr"/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Comms &amp; OCM</a:t>
                      </a:r>
                      <a:endParaRPr lang="en-US" sz="16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5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Plans continue to be reviewed and updated through go-live.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150" b="0" dirty="0">
                          <a:solidFill>
                            <a:srgbClr val="17304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Readiness discussions are continuing with a focus on making high-quality instructional materials available to students, staff and faculty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878280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7CE8F-C425-4460-BA5D-66D70FDF1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 </a:t>
            </a:r>
            <a:fld id="{8FE0DD59-4F64-4FB2-AC86-5D7C2F153175}" type="slidenum">
              <a:rPr lang="en-US" altLang="en-US" smtClean="0"/>
              <a:pPr>
                <a:defRPr/>
              </a:pPr>
              <a:t>20</a:t>
            </a:fld>
            <a:r>
              <a:rPr lang="en-US" altLang="en-US" dirty="0"/>
              <a:t>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99ED5E8-6C84-4670-86D5-7DCA8C5EE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006" y="45174"/>
            <a:ext cx="8577501" cy="436526"/>
          </a:xfrm>
        </p:spPr>
        <p:txBody>
          <a:bodyPr/>
          <a:lstStyle/>
          <a:p>
            <a:pPr algn="ctr"/>
            <a:r>
              <a:rPr lang="en-US" sz="2400" dirty="0"/>
              <a:t>SHORELINE comments &amp; MITIGATION plan</a:t>
            </a:r>
          </a:p>
        </p:txBody>
      </p:sp>
    </p:spTree>
    <p:extLst>
      <p:ext uri="{BB962C8B-B14F-4D97-AF65-F5344CB8AC3E}">
        <p14:creationId xmlns:p14="http://schemas.microsoft.com/office/powerpoint/2010/main" val="10354981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311" y="265151"/>
            <a:ext cx="8377377" cy="417002"/>
          </a:xfrm>
        </p:spPr>
        <p:txBody>
          <a:bodyPr/>
          <a:lstStyle/>
          <a:p>
            <a:pPr algn="ctr"/>
            <a:r>
              <a:rPr lang="en-US" sz="2000" dirty="0"/>
              <a:t>SHORELINE go-live deployment recommendation form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25EDC3-1616-4D48-AA2B-E4E548B90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211" y="772300"/>
            <a:ext cx="5173575" cy="5711626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938512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289" y="1726064"/>
            <a:ext cx="8258693" cy="593324"/>
          </a:xfrm>
        </p:spPr>
        <p:txBody>
          <a:bodyPr/>
          <a:lstStyle/>
          <a:p>
            <a:pPr algn="ctr"/>
            <a:r>
              <a:rPr lang="en-US" sz="3200" dirty="0"/>
              <a:t>Additional perspective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3200" dirty="0"/>
            </a:b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46E05-A1CA-4D25-BC6F-17844284B0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026" y="2523134"/>
            <a:ext cx="7599220" cy="3757046"/>
          </a:xfrm>
        </p:spPr>
        <p:txBody>
          <a:bodyPr/>
          <a:lstStyle/>
          <a:p>
            <a:r>
              <a:rPr lang="en-US" sz="3200" dirty="0"/>
              <a:t>ctcLink Project Team Readiness</a:t>
            </a:r>
          </a:p>
          <a:p>
            <a:r>
              <a:rPr lang="en-US" sz="3200" dirty="0"/>
              <a:t>SBCTC Agency: Support/Organizations Team Readiness </a:t>
            </a:r>
          </a:p>
          <a:p>
            <a:r>
              <a:rPr lang="en-US" sz="3200" dirty="0"/>
              <a:t>Quality Assurance (Moran Technology Consulting)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F37F11-B9C4-43BB-90D9-698A00002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24117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BFDFBDAE-987F-4683-B519-A6AD4505E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88" y="94780"/>
            <a:ext cx="6795697" cy="370090"/>
          </a:xfrm>
        </p:spPr>
        <p:txBody>
          <a:bodyPr/>
          <a:lstStyle/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ctcLink Project team: dg6-A Readiness concerns</a:t>
            </a:r>
            <a:endParaRPr lang="en-US" sz="2000" dirty="0">
              <a:solidFill>
                <a:schemeClr val="accent3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42331"/>
              </p:ext>
            </p:extLst>
          </p:nvPr>
        </p:nvGraphicFramePr>
        <p:xfrm>
          <a:off x="301788" y="535045"/>
          <a:ext cx="8484046" cy="619834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99029">
                  <a:extLst>
                    <a:ext uri="{9D8B030D-6E8A-4147-A177-3AD203B41FA5}">
                      <a16:colId xmlns:a16="http://schemas.microsoft.com/office/drawing/2014/main" val="3209219517"/>
                    </a:ext>
                  </a:extLst>
                </a:gridCol>
                <a:gridCol w="4686852">
                  <a:extLst>
                    <a:ext uri="{9D8B030D-6E8A-4147-A177-3AD203B41FA5}">
                      <a16:colId xmlns:a16="http://schemas.microsoft.com/office/drawing/2014/main" val="2776178309"/>
                    </a:ext>
                  </a:extLst>
                </a:gridCol>
                <a:gridCol w="2598165">
                  <a:extLst>
                    <a:ext uri="{9D8B030D-6E8A-4147-A177-3AD203B41FA5}">
                      <a16:colId xmlns:a16="http://schemas.microsoft.com/office/drawing/2014/main" val="1338293135"/>
                    </a:ext>
                  </a:extLst>
                </a:gridCol>
              </a:tblGrid>
              <a:tr h="519190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+mj-lt"/>
                        </a:rPr>
                        <a:t>Activities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+mj-lt"/>
                        </a:rPr>
                        <a:t>Risks /Concerns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+mj-lt"/>
                        </a:rPr>
                        <a:t>Target Completion Date/Mitigation</a:t>
                      </a:r>
                      <a:r>
                        <a:rPr lang="en-US" sz="1400" b="0" baseline="0" dirty="0">
                          <a:latin typeface="+mj-lt"/>
                        </a:rPr>
                        <a:t> </a:t>
                      </a:r>
                      <a:r>
                        <a:rPr lang="en-US" sz="1400" b="0" dirty="0">
                          <a:latin typeface="+mj-lt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9625655"/>
                  </a:ext>
                </a:extLst>
              </a:tr>
              <a:tr h="51919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+mj-lt"/>
                        </a:rPr>
                        <a:t>Technical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technical concerns for DG6- A.  Identified and addressed all activities through Dry Run activities.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596353"/>
                  </a:ext>
                </a:extLst>
              </a:tr>
              <a:tr h="32983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+mj-lt"/>
                        </a:rPr>
                        <a:t>Testing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1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baseline="0" dirty="0">
                          <a:solidFill>
                            <a:schemeClr val="bg1"/>
                          </a:solidFill>
                          <a:latin typeface="+mj-lt"/>
                        </a:rPr>
                        <a:t>(UAT stats as of 2/14/2022)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1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1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1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1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LWTech &amp; Renton TC: </a:t>
                      </a: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testing concerns.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Shoreline: </a:t>
                      </a:r>
                      <a:r>
                        <a:rPr lang="en-US" sz="14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Criti</a:t>
                      </a: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 testing concerns.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Sprint #1: Faculty Workload (FWL) nearly 97% complete. Hire to Payroll Centralized Absence (82% complete). This impedes college’s ability to start payroll testing, which is critical to the college’s business process. 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Sprint #2: CS core tests are in progress (92% complete). Student Financials (SF) all five tests have started (23% complete). Finance (FIN) tests are currently at 2.6% completed and Human Capital Management (HCM) currently at 0% completed. 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are highly concerned for two areas:  SF and Payroll UAT testing.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400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400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target</a:t>
                      </a:r>
                      <a:r>
                        <a:rPr lang="en-US" sz="1400" i="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due dates for Shoreline’s items is </a:t>
                      </a:r>
                      <a:r>
                        <a:rPr lang="en-US" sz="1400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2/18/2022.</a:t>
                      </a:r>
                    </a:p>
                    <a:p>
                      <a:endParaRPr lang="en-US" sz="1400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400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400" i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400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400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ctcLink</a:t>
                      </a:r>
                      <a:r>
                        <a:rPr lang="en-US" sz="1400" i="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team will reach out to the college regarding non-completion of UAT and  mitigation plan for completion of UAT and potential impact to post go-live support needs. 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454155"/>
                  </a:ext>
                </a:extLst>
              </a:tr>
              <a:tr h="1160542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+mj-lt"/>
                        </a:rPr>
                        <a:t>Security 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LWTech &amp; Renton TC: </a:t>
                      </a: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security concerns.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Shoreline: </a:t>
                      </a:r>
                      <a:r>
                        <a:rPr lang="en-US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Concerns for outstanding items in security workbook that were not loaded in SVL.  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Shoreline continues to work with</a:t>
                      </a:r>
                      <a:r>
                        <a:rPr lang="en-US" sz="1400" i="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ctcLink Security team on  ensuring is properly loaded in SVL for go-live.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47612716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+mj-lt"/>
                        </a:rPr>
                        <a:t>PMO 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concerns for DG6-A.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61975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+mj-lt"/>
                        </a:rPr>
                        <a:t>Legacy 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concerns for DG6-A.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834569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B441525-B8B9-4B86-89A0-BCD1D1189C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319469"/>
              </p:ext>
            </p:extLst>
          </p:nvPr>
        </p:nvGraphicFramePr>
        <p:xfrm>
          <a:off x="6957701" y="86159"/>
          <a:ext cx="1861556" cy="3346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277">
                  <a:extLst>
                    <a:ext uri="{9D8B030D-6E8A-4147-A177-3AD203B41FA5}">
                      <a16:colId xmlns:a16="http://schemas.microsoft.com/office/drawing/2014/main" val="1795230406"/>
                    </a:ext>
                  </a:extLst>
                </a:gridCol>
                <a:gridCol w="309068">
                  <a:extLst>
                    <a:ext uri="{9D8B030D-6E8A-4147-A177-3AD203B41FA5}">
                      <a16:colId xmlns:a16="http://schemas.microsoft.com/office/drawing/2014/main" val="2530923902"/>
                    </a:ext>
                  </a:extLst>
                </a:gridCol>
                <a:gridCol w="331359">
                  <a:extLst>
                    <a:ext uri="{9D8B030D-6E8A-4147-A177-3AD203B41FA5}">
                      <a16:colId xmlns:a16="http://schemas.microsoft.com/office/drawing/2014/main" val="741530997"/>
                    </a:ext>
                  </a:extLst>
                </a:gridCol>
                <a:gridCol w="317852">
                  <a:extLst>
                    <a:ext uri="{9D8B030D-6E8A-4147-A177-3AD203B41FA5}">
                      <a16:colId xmlns:a16="http://schemas.microsoft.com/office/drawing/2014/main" val="3682639110"/>
                    </a:ext>
                  </a:extLst>
                </a:gridCol>
              </a:tblGrid>
              <a:tr h="334621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+mj-lt"/>
                        </a:rPr>
                        <a:t>STATUS</a:t>
                      </a:r>
                      <a:r>
                        <a:rPr lang="en-US" sz="1400" dirty="0"/>
                        <a:t>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FF00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77216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96621" y="6415311"/>
            <a:ext cx="467590" cy="237549"/>
          </a:xfrm>
        </p:spPr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08695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BFDFBDAE-987F-4683-B519-A6AD4505E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700" y="59876"/>
            <a:ext cx="6381549" cy="454375"/>
          </a:xfrm>
        </p:spPr>
        <p:txBody>
          <a:bodyPr/>
          <a:lstStyle/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ctcLink Project team: dg6-A Readiness concerns</a:t>
            </a:r>
            <a:endParaRPr lang="en-US" sz="2000" dirty="0">
              <a:solidFill>
                <a:schemeClr val="accent3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477539"/>
              </p:ext>
            </p:extLst>
          </p:nvPr>
        </p:nvGraphicFramePr>
        <p:xfrm>
          <a:off x="341700" y="489847"/>
          <a:ext cx="8419123" cy="622303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97039">
                  <a:extLst>
                    <a:ext uri="{9D8B030D-6E8A-4147-A177-3AD203B41FA5}">
                      <a16:colId xmlns:a16="http://schemas.microsoft.com/office/drawing/2014/main" val="3209219517"/>
                    </a:ext>
                  </a:extLst>
                </a:gridCol>
                <a:gridCol w="4263887">
                  <a:extLst>
                    <a:ext uri="{9D8B030D-6E8A-4147-A177-3AD203B41FA5}">
                      <a16:colId xmlns:a16="http://schemas.microsoft.com/office/drawing/2014/main" val="2776178309"/>
                    </a:ext>
                  </a:extLst>
                </a:gridCol>
                <a:gridCol w="2658197">
                  <a:extLst>
                    <a:ext uri="{9D8B030D-6E8A-4147-A177-3AD203B41FA5}">
                      <a16:colId xmlns:a16="http://schemas.microsoft.com/office/drawing/2014/main" val="1338293135"/>
                    </a:ext>
                  </a:extLst>
                </a:gridCol>
              </a:tblGrid>
              <a:tr h="542154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+mj-lt"/>
                        </a:rPr>
                        <a:t>Activities</a:t>
                      </a:r>
                      <a:r>
                        <a:rPr lang="en-US" sz="1400" b="0" baseline="0" dirty="0">
                          <a:latin typeface="+mj-lt"/>
                        </a:rPr>
                        <a:t> </a:t>
                      </a:r>
                      <a:endParaRPr lang="en-US" sz="14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+mj-lt"/>
                        </a:rPr>
                        <a:t>Risks /Concerns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+mj-lt"/>
                        </a:rPr>
                        <a:t>Target Completion Date/ Mitigation</a:t>
                      </a:r>
                      <a:r>
                        <a:rPr lang="en-US" sz="1400" b="0" baseline="0" dirty="0">
                          <a:latin typeface="+mj-lt"/>
                        </a:rPr>
                        <a:t> </a:t>
                      </a:r>
                      <a:r>
                        <a:rPr lang="en-US" sz="1400" b="0" dirty="0">
                          <a:latin typeface="+mj-lt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625655"/>
                  </a:ext>
                </a:extLst>
              </a:tr>
              <a:tr h="448768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+mj-lt"/>
                        </a:rPr>
                        <a:t>Financial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  <a:latin typeface="+mj-lt"/>
                        </a:rPr>
                        <a:t> Aid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concerns for DG6-A.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433380"/>
                  </a:ext>
                </a:extLst>
              </a:tr>
              <a:tr h="655697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+mj-lt"/>
                        </a:rPr>
                        <a:t>Campus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  <a:latin typeface="+mj-lt"/>
                        </a:rPr>
                        <a:t> Solutions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+mj-lt"/>
                        </a:rPr>
                        <a:t> Core</a:t>
                      </a:r>
                      <a:endParaRPr lang="en-US" sz="1100" b="0" dirty="0">
                        <a:solidFill>
                          <a:srgbClr val="FFFF00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LWTech, Renton TC &amp; Shoreline: </a:t>
                      </a:r>
                      <a:r>
                        <a:rPr lang="en-US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Colleges need to focus on C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leanup files</a:t>
                      </a:r>
                      <a:r>
                        <a:rPr lang="en-US" sz="1200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prior to go-live. </a:t>
                      </a:r>
                      <a:endParaRPr lang="en-US" sz="12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2/18/2022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596353"/>
                  </a:ext>
                </a:extLst>
              </a:tr>
              <a:tr h="1052416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+mj-lt"/>
                        </a:rPr>
                        <a:t>Human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  <a:latin typeface="+mj-lt"/>
                        </a:rPr>
                        <a:t> Capital Management</a:t>
                      </a:r>
                    </a:p>
                    <a:p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LWTech &amp; Renton TC:  </a:t>
                      </a:r>
                      <a:r>
                        <a:rPr lang="en-US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HCM concerns.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Shoreline:  </a:t>
                      </a:r>
                      <a:r>
                        <a:rPr lang="en-US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Payroll testing of critical concern. This may impact the first payroll run for all colleges in the system with a short turnaround time post go-live.  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100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100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ctcLink HCM and</a:t>
                      </a:r>
                      <a:r>
                        <a:rPr lang="en-US" sz="1100" i="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Customer Support will need to monitor</a:t>
                      </a:r>
                      <a:r>
                        <a:rPr lang="en-US" sz="1100" i="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support this effort for Shoreline post go-live.   </a:t>
                      </a:r>
                      <a:endParaRPr lang="en-US" sz="1100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454155"/>
                  </a:ext>
                </a:extLst>
              </a:tr>
              <a:tr h="2025104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+mj-lt"/>
                        </a:rPr>
                        <a:t>Finance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LWTech:  </a:t>
                      </a:r>
                      <a:r>
                        <a:rPr lang="en-US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During dry run, two accounts via one bank identified. Needs to be scenario-based testing prior to go-live and is predicted to be a training issue post go-live.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Renton TC: </a:t>
                      </a:r>
                      <a:r>
                        <a:rPr lang="en-US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KK (Commitment Control), college has decided to change configuration and this has not been tested prior to go-live.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Shoreline: </a:t>
                      </a:r>
                      <a:r>
                        <a:rPr lang="en-US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Finance testing concerns as listed in testing section.  </a:t>
                      </a:r>
                      <a:r>
                        <a:rPr lang="en-US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may impact month and year end closing.  </a:t>
                      </a:r>
                      <a:endParaRPr lang="en-US" sz="1200" baseline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ctcLink</a:t>
                      </a:r>
                      <a:r>
                        <a:rPr lang="en-US" sz="1100" i="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FIN team is still working on this and college needs to make a decision on banking.  Expected to be completed by </a:t>
                      </a:r>
                      <a:r>
                        <a:rPr lang="en-US" sz="1100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2/18/2022.</a:t>
                      </a:r>
                    </a:p>
                    <a:p>
                      <a:endParaRPr lang="en-US" sz="1100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100" i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2/18/2022</a:t>
                      </a:r>
                    </a:p>
                    <a:p>
                      <a:endParaRPr lang="en-US" sz="1100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100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SBCTC Agency/Customer Support teams will need to monitor and support this effort for Shoreline post  go-live.  </a:t>
                      </a:r>
                      <a:endParaRPr lang="en-US" sz="1100" i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6583460"/>
                  </a:ext>
                </a:extLst>
              </a:tr>
              <a:tr h="1498896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+mj-lt"/>
                        </a:rPr>
                        <a:t>Student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  <a:latin typeface="+mj-lt"/>
                        </a:rPr>
                        <a:t> Financials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LWTech:  </a:t>
                      </a:r>
                      <a:r>
                        <a:rPr lang="en-US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student financials current concerns.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Renton TC:  </a:t>
                      </a:r>
                      <a:r>
                        <a:rPr lang="en-US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 Type GL coding file coming soon, no concerns.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Shoreline:  </a:t>
                      </a:r>
                      <a:r>
                        <a:rPr lang="en-US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 Type GL coding needed for Item types missing codes.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i="0" baseline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100" i="0" baseline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100" i="0" baseline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100" i="0" baseline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100" i="0" baseline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100" i="0" baseline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ctcLink SF team met with Shoreline and college is in progress and is expected to be completed prior to go-live.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59734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29220" y="6475333"/>
            <a:ext cx="467590" cy="237549"/>
          </a:xfrm>
        </p:spPr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630FEAD-AFA2-41FA-A775-13A40D098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14835"/>
              </p:ext>
            </p:extLst>
          </p:nvPr>
        </p:nvGraphicFramePr>
        <p:xfrm>
          <a:off x="6899267" y="119754"/>
          <a:ext cx="1861556" cy="3346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3277">
                  <a:extLst>
                    <a:ext uri="{9D8B030D-6E8A-4147-A177-3AD203B41FA5}">
                      <a16:colId xmlns:a16="http://schemas.microsoft.com/office/drawing/2014/main" val="1795230406"/>
                    </a:ext>
                  </a:extLst>
                </a:gridCol>
                <a:gridCol w="309068">
                  <a:extLst>
                    <a:ext uri="{9D8B030D-6E8A-4147-A177-3AD203B41FA5}">
                      <a16:colId xmlns:a16="http://schemas.microsoft.com/office/drawing/2014/main" val="2530923902"/>
                    </a:ext>
                  </a:extLst>
                </a:gridCol>
                <a:gridCol w="331359">
                  <a:extLst>
                    <a:ext uri="{9D8B030D-6E8A-4147-A177-3AD203B41FA5}">
                      <a16:colId xmlns:a16="http://schemas.microsoft.com/office/drawing/2014/main" val="741530997"/>
                    </a:ext>
                  </a:extLst>
                </a:gridCol>
                <a:gridCol w="317852">
                  <a:extLst>
                    <a:ext uri="{9D8B030D-6E8A-4147-A177-3AD203B41FA5}">
                      <a16:colId xmlns:a16="http://schemas.microsoft.com/office/drawing/2014/main" val="3682639110"/>
                    </a:ext>
                  </a:extLst>
                </a:gridCol>
              </a:tblGrid>
              <a:tr h="334621"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+mj-lt"/>
                        </a:rPr>
                        <a:t>STATUS</a:t>
                      </a:r>
                      <a:r>
                        <a:rPr lang="en-US" sz="1400" dirty="0"/>
                        <a:t>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FF00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000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772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9711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3562" y="376653"/>
            <a:ext cx="7996876" cy="915035"/>
          </a:xfrm>
        </p:spPr>
        <p:txBody>
          <a:bodyPr lIns="91440" tIns="45720" rIns="91440" bIns="45720" anchor="t"/>
          <a:lstStyle/>
          <a:p>
            <a:pPr algn="ctr"/>
            <a:r>
              <a:rPr lang="en-US" sz="2800" dirty="0"/>
              <a:t>SBCTC Agency: Support Organization Team DG6-A Go-Live Readiness Criteria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19887"/>
              </p:ext>
            </p:extLst>
          </p:nvPr>
        </p:nvGraphicFramePr>
        <p:xfrm>
          <a:off x="1337579" y="1624404"/>
          <a:ext cx="6558533" cy="4244766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6558533">
                  <a:extLst>
                    <a:ext uri="{9D8B030D-6E8A-4147-A177-3AD203B41FA5}">
                      <a16:colId xmlns:a16="http://schemas.microsoft.com/office/drawing/2014/main" val="1719524338"/>
                    </a:ext>
                  </a:extLst>
                </a:gridCol>
              </a:tblGrid>
              <a:tr h="540080">
                <a:tc>
                  <a:txBody>
                    <a:bodyPr/>
                    <a:lstStyle/>
                    <a:p>
                      <a:pPr marL="0" indent="0" rtl="0" fontAlgn="b"/>
                      <a:r>
                        <a:rPr lang="en-US" sz="2400" b="0" dirty="0">
                          <a:effectLst/>
                          <a:latin typeface="+mj-lt"/>
                        </a:rPr>
                        <a:t>DG6-A Readiness Assessment </a:t>
                      </a:r>
                    </a:p>
                  </a:txBody>
                  <a:tcPr marR="22860" marT="15240" marB="15240" anchor="ctr"/>
                </a:tc>
                <a:extLst>
                  <a:ext uri="{0D108BD9-81ED-4DB2-BD59-A6C34878D82A}">
                    <a16:rowId xmlns:a16="http://schemas.microsoft.com/office/drawing/2014/main" val="4054134709"/>
                  </a:ext>
                </a:extLst>
              </a:tr>
              <a:tr h="514061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en-US" sz="2000" dirty="0">
                          <a:effectLst/>
                        </a:rPr>
                        <a:t>Resources</a:t>
                      </a:r>
                      <a:r>
                        <a:rPr lang="en-US" sz="2000" baseline="0" dirty="0">
                          <a:effectLst/>
                        </a:rPr>
                        <a:t> (functional)</a:t>
                      </a:r>
                      <a:r>
                        <a:rPr lang="en-US" sz="2000" dirty="0">
                          <a:effectLst/>
                        </a:rPr>
                        <a:t> to support DG6-A colleges</a:t>
                      </a:r>
                      <a:endParaRPr lang="en-US" sz="2000" b="0" dirty="0">
                        <a:solidFill>
                          <a:srgbClr val="17304C"/>
                        </a:solidFill>
                        <a:effectLst/>
                        <a:latin typeface="+mj-lt"/>
                      </a:endParaRPr>
                    </a:p>
                  </a:txBody>
                  <a:tcPr marR="22860" marT="15240" marB="15240" anchor="ctr"/>
                </a:tc>
                <a:extLst>
                  <a:ext uri="{0D108BD9-81ED-4DB2-BD59-A6C34878D82A}">
                    <a16:rowId xmlns:a16="http://schemas.microsoft.com/office/drawing/2014/main" val="1573791922"/>
                  </a:ext>
                </a:extLst>
              </a:tr>
              <a:tr h="510109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en-US" sz="2000" dirty="0">
                          <a:effectLst/>
                        </a:rPr>
                        <a:t>Resources (technical) to support </a:t>
                      </a:r>
                      <a:r>
                        <a:rPr lang="en-US" sz="2000" kern="1200" dirty="0">
                          <a:effectLst/>
                        </a:rPr>
                        <a:t>DG6-A</a:t>
                      </a:r>
                      <a:r>
                        <a:rPr lang="en-US" sz="2000" dirty="0">
                          <a:effectLst/>
                        </a:rPr>
                        <a:t> colleges</a:t>
                      </a:r>
                      <a:endParaRPr lang="en-US" sz="2000" b="0" dirty="0">
                        <a:solidFill>
                          <a:srgbClr val="17304C"/>
                        </a:solidFill>
                        <a:effectLst/>
                        <a:latin typeface="+mj-lt"/>
                      </a:endParaRPr>
                    </a:p>
                  </a:txBody>
                  <a:tcPr marR="22860" marT="15240" marB="15240" anchor="ctr"/>
                </a:tc>
                <a:extLst>
                  <a:ext uri="{0D108BD9-81ED-4DB2-BD59-A6C34878D82A}">
                    <a16:rowId xmlns:a16="http://schemas.microsoft.com/office/drawing/2014/main" val="4112853875"/>
                  </a:ext>
                </a:extLst>
              </a:tr>
              <a:tr h="510109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en-US" sz="2000" dirty="0">
                          <a:effectLst/>
                        </a:rPr>
                        <a:t>Resources to support security</a:t>
                      </a:r>
                      <a:endParaRPr lang="en-US" sz="2000" b="0" dirty="0">
                        <a:solidFill>
                          <a:srgbClr val="17304C"/>
                        </a:solidFill>
                        <a:effectLst/>
                        <a:latin typeface="+mj-lt"/>
                      </a:endParaRPr>
                    </a:p>
                  </a:txBody>
                  <a:tcPr marR="22860" marT="15240" marB="15240" anchor="ctr"/>
                </a:tc>
                <a:extLst>
                  <a:ext uri="{0D108BD9-81ED-4DB2-BD59-A6C34878D82A}">
                    <a16:rowId xmlns:a16="http://schemas.microsoft.com/office/drawing/2014/main" val="1322822287"/>
                  </a:ext>
                </a:extLst>
              </a:tr>
              <a:tr h="510109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en-US" sz="2000" dirty="0">
                          <a:effectLst/>
                        </a:rPr>
                        <a:t>Access to documentation</a:t>
                      </a:r>
                      <a:r>
                        <a:rPr lang="en-US" sz="2000" baseline="0" dirty="0">
                          <a:effectLst/>
                        </a:rPr>
                        <a:t> to ctcLink Project Team (homework &amp; local/configuration)</a:t>
                      </a:r>
                      <a:endParaRPr lang="en-US" sz="2000" b="0" dirty="0">
                        <a:solidFill>
                          <a:srgbClr val="17304C"/>
                        </a:solidFill>
                        <a:effectLst/>
                        <a:latin typeface="+mj-lt"/>
                      </a:endParaRPr>
                    </a:p>
                  </a:txBody>
                  <a:tcPr marR="22860" marT="15240" marB="15240" anchor="ctr"/>
                </a:tc>
                <a:extLst>
                  <a:ext uri="{0D108BD9-81ED-4DB2-BD59-A6C34878D82A}">
                    <a16:rowId xmlns:a16="http://schemas.microsoft.com/office/drawing/2014/main" val="277471429"/>
                  </a:ext>
                </a:extLst>
              </a:tr>
              <a:tr h="510109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en-US" sz="2000" dirty="0">
                          <a:effectLst/>
                        </a:rPr>
                        <a:t>dataLink set up and ready for </a:t>
                      </a:r>
                      <a:r>
                        <a:rPr lang="en-US" sz="2000" kern="1200" dirty="0">
                          <a:effectLst/>
                        </a:rPr>
                        <a:t>DG6-A</a:t>
                      </a:r>
                      <a:r>
                        <a:rPr lang="en-US" sz="2000" dirty="0">
                          <a:effectLst/>
                        </a:rPr>
                        <a:t> colleges</a:t>
                      </a:r>
                      <a:endParaRPr lang="en-US" sz="2000" b="0" dirty="0">
                        <a:solidFill>
                          <a:srgbClr val="17304C"/>
                        </a:solidFill>
                        <a:effectLst/>
                        <a:latin typeface="+mj-lt"/>
                      </a:endParaRPr>
                    </a:p>
                  </a:txBody>
                  <a:tcPr marR="22860" marT="15240" marB="15240" anchor="ctr"/>
                </a:tc>
                <a:extLst>
                  <a:ext uri="{0D108BD9-81ED-4DB2-BD59-A6C34878D82A}">
                    <a16:rowId xmlns:a16="http://schemas.microsoft.com/office/drawing/2014/main" val="1146931779"/>
                  </a:ext>
                </a:extLst>
              </a:tr>
              <a:tr h="510109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en-US" sz="2000" dirty="0">
                          <a:effectLst/>
                        </a:rPr>
                        <a:t>Mobile set up and ready for DG6-A colleges</a:t>
                      </a:r>
                      <a:endParaRPr lang="en-US" sz="2000" b="0" dirty="0">
                        <a:solidFill>
                          <a:srgbClr val="17304C"/>
                        </a:solidFill>
                        <a:effectLst/>
                        <a:latin typeface="+mj-lt"/>
                      </a:endParaRPr>
                    </a:p>
                  </a:txBody>
                  <a:tcPr marR="22860" marT="15240" marB="15240" anchor="ctr"/>
                </a:tc>
                <a:extLst>
                  <a:ext uri="{0D108BD9-81ED-4DB2-BD59-A6C34878D82A}">
                    <a16:rowId xmlns:a16="http://schemas.microsoft.com/office/drawing/2014/main" val="3480800126"/>
                  </a:ext>
                </a:extLst>
              </a:tr>
              <a:tr h="510109">
                <a:tc>
                  <a:txBody>
                    <a:bodyPr/>
                    <a:lstStyle/>
                    <a:p>
                      <a:pPr marL="0" indent="0" algn="l" rtl="0" fontAlgn="ctr"/>
                      <a:r>
                        <a:rPr lang="en-US" sz="2000" dirty="0">
                          <a:effectLst/>
                        </a:rPr>
                        <a:t>Participation in transition (cutover, go-live post support)</a:t>
                      </a:r>
                      <a:endParaRPr lang="en-US" sz="2000" b="0" dirty="0">
                        <a:solidFill>
                          <a:srgbClr val="17304C"/>
                        </a:solidFill>
                        <a:effectLst/>
                        <a:latin typeface="+mj-lt"/>
                      </a:endParaRPr>
                    </a:p>
                  </a:txBody>
                  <a:tcPr marR="22860" marT="15240" marB="15240" anchor="ctr"/>
                </a:tc>
                <a:extLst>
                  <a:ext uri="{0D108BD9-81ED-4DB2-BD59-A6C34878D82A}">
                    <a16:rowId xmlns:a16="http://schemas.microsoft.com/office/drawing/2014/main" val="357480510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0993A2-091A-48D9-8288-75FE136DB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29427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511" y="325369"/>
            <a:ext cx="8820978" cy="569153"/>
          </a:xfrm>
        </p:spPr>
        <p:txBody>
          <a:bodyPr/>
          <a:lstStyle/>
          <a:p>
            <a:pPr algn="ctr"/>
            <a:r>
              <a:rPr lang="en-US" sz="2000" dirty="0"/>
              <a:t>Sbctc support organization </a:t>
            </a:r>
            <a:br>
              <a:rPr lang="en-US" sz="2000" dirty="0"/>
            </a:br>
            <a:r>
              <a:rPr lang="en-US" sz="2000" dirty="0"/>
              <a:t>go-live READINESS ASSESSMENT &amp; recommendation form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E1E0E4A-07DF-4379-9266-51A8E47D6C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47" t="19117" r="24234"/>
          <a:stretch/>
        </p:blipFill>
        <p:spPr bwMode="auto">
          <a:xfrm>
            <a:off x="1282942" y="978115"/>
            <a:ext cx="6578116" cy="5743360"/>
          </a:xfrm>
          <a:prstGeom prst="rect">
            <a:avLst/>
          </a:prstGeom>
          <a:noFill/>
          <a:ln w="317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07524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60" y="1958609"/>
            <a:ext cx="8336975" cy="797070"/>
          </a:xfrm>
        </p:spPr>
        <p:txBody>
          <a:bodyPr/>
          <a:lstStyle/>
          <a:p>
            <a:pPr algn="ctr"/>
            <a:r>
              <a:rPr lang="en-US" dirty="0"/>
              <a:t>Moran technology perspective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860054"/>
            <a:ext cx="7815056" cy="3757046"/>
          </a:xfrm>
        </p:spPr>
        <p:txBody>
          <a:bodyPr/>
          <a:lstStyle/>
          <a:p>
            <a:r>
              <a:rPr lang="en-US" dirty="0"/>
              <a:t>Paul Giebel, Quality Assurance (Moran Technology Consulting)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8427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04F14-1BFB-48CB-A4A5-661A1517A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871" y="1709469"/>
            <a:ext cx="8262257" cy="895991"/>
          </a:xfrm>
        </p:spPr>
        <p:txBody>
          <a:bodyPr lIns="91440" tIns="45720" rIns="91440" bIns="45720" anchor="t"/>
          <a:lstStyle/>
          <a:p>
            <a:pPr algn="ctr"/>
            <a:r>
              <a:rPr lang="en-US" sz="3200" dirty="0"/>
              <a:t>Recommendation to </a:t>
            </a:r>
            <a:br>
              <a:rPr lang="en-US" sz="3200" dirty="0"/>
            </a:br>
            <a:r>
              <a:rPr lang="en-US" sz="3200" dirty="0"/>
              <a:t>Steering committee</a:t>
            </a:r>
            <a:br>
              <a:rPr lang="en-US" sz="1800" i="1" dirty="0"/>
            </a:br>
            <a:br>
              <a:rPr lang="en-US" sz="1800" i="1" dirty="0"/>
            </a:br>
            <a:endParaRPr lang="en-US" sz="1800" i="1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38577" y="2842326"/>
            <a:ext cx="7767668" cy="3220971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The ctcLink Project team recommends the ctcLink Steering Committee approve DG6-A colleges (</a:t>
            </a:r>
            <a:r>
              <a:rPr lang="en-US" sz="3200" dirty="0">
                <a:sym typeface="Symbol" panose="05050102010706020507" pitchFamily="18" charset="2"/>
              </a:rPr>
              <a:t>Lake Washington Institute of Technology, Renton Technical College, and  Shoreline Community College)</a:t>
            </a:r>
            <a:r>
              <a:rPr lang="en-US" sz="3200" dirty="0"/>
              <a:t> to go live on ctcLink on February 28, 2022.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8C99FB-35F7-412B-A86C-198D8324A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64295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17E5C-6425-4F6E-83BE-99199E3E6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567045"/>
          </a:xfrm>
        </p:spPr>
        <p:txBody>
          <a:bodyPr/>
          <a:lstStyle/>
          <a:p>
            <a:pPr algn="ctr"/>
            <a:r>
              <a:rPr lang="en-US" dirty="0"/>
              <a:t>dg6-A college GUESTS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D7FBC-E197-4331-B19B-685FF2B64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730" y="2238820"/>
            <a:ext cx="6626892" cy="4245106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Lake Washington Institute of Technology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Lauren Heller, Project Manager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Chris McLain, Executive Sponsor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Dr. Amy Morrison, President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Renton Technical College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Lia Homeister, Project Manager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Jacob Jackson, Executive Sponsor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Dr. Kevin McCarthy, President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Shoreline Community College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Joe Chiappa, Project Manager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Phillip King, Executive Sponsor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Steve Hanson, Interim President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F64AE7-B6AC-4D81-8A10-D93574EEB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7681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7183BB9-4296-45C6-8104-5F8EE8033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CTCLINK PROJECT STEERING COMMITTEE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488D59-0DBB-4957-B78B-AAB6B1A20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F2B3D49-1832-45F1-B9DC-F2991EC5E0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188596"/>
              </p:ext>
            </p:extLst>
          </p:nvPr>
        </p:nvGraphicFramePr>
        <p:xfrm>
          <a:off x="519540" y="930275"/>
          <a:ext cx="8463399" cy="57816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94336">
                  <a:extLst>
                    <a:ext uri="{9D8B030D-6E8A-4147-A177-3AD203B41FA5}">
                      <a16:colId xmlns:a16="http://schemas.microsoft.com/office/drawing/2014/main" val="482227697"/>
                    </a:ext>
                  </a:extLst>
                </a:gridCol>
                <a:gridCol w="4069063">
                  <a:extLst>
                    <a:ext uri="{9D8B030D-6E8A-4147-A177-3AD203B41FA5}">
                      <a16:colId xmlns:a16="http://schemas.microsoft.com/office/drawing/2014/main" val="1040141762"/>
                    </a:ext>
                  </a:extLst>
                </a:gridCol>
              </a:tblGrid>
              <a:tr h="3776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VOTING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NON-VOTING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781414"/>
                  </a:ext>
                </a:extLst>
              </a:tr>
              <a:tr h="54040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Franklin Gothic Medium"/>
                          <a:ea typeface="+mn-ea"/>
                          <a:cs typeface="+mn-cs"/>
                        </a:rPr>
                        <a:t>College Executive Sponsors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Tim Wrye, Highline, </a:t>
                      </a: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ctcLink Project Steering Committee Chair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Reagan Bellamy, Wenatchee Valley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Kurt Buttleman, Seattle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Rodger Harrison, Bellevue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Carolyn Tucker, Skagit Valley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Chad Stiteler, Bellingham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376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Franklin Gothic Medium"/>
                          <a:ea typeface="+mn-ea"/>
                          <a:cs typeface="+mn-cs"/>
                        </a:rPr>
                        <a:t>SBCTC Deputy Executive Directors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Grant Rodeheaver, Information Technology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Choi Halladay, Business Operations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Carli Schiffner, Education</a:t>
                      </a:r>
                    </a:p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Franklin Gothic Medium"/>
                          <a:ea typeface="+mn-ea"/>
                          <a:cs typeface="+mn-cs"/>
                        </a:rPr>
                        <a:t>Members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376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Christy Campbell, Chief Technology Officer–ctcLink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Paul Giebel, Moran Technology Consulting, External QA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Rich Tomsinski, OCIO Consultant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Chris McLain, LWTech, DG6 Executive Sponsor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Clay Krauss, Tacoma, PM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Brian Lee, Clover Park, PM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3764"/>
                        </a:solidFill>
                        <a:effectLst/>
                        <a:uLnTx/>
                        <a:uFillTx/>
                        <a:latin typeface="Franklin Gothic Medium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Franklin Gothic Medium"/>
                          <a:ea typeface="+mn-ea"/>
                          <a:cs typeface="+mn-cs"/>
                        </a:rPr>
                        <a:t>Commission Representatives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Peter Lortz, North Seattle, Instruction Commission (IC)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376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Ruby Hayden, LWTech, Washington State Student Services Commission (WSSSC)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027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926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QUALITY GATES &amp; MILESTONES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1911" y="136525"/>
            <a:ext cx="8952088" cy="658622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B95BE966-4396-4E01-ABBD-E2C5C7344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787" y="30794"/>
            <a:ext cx="8302337" cy="786457"/>
          </a:xfrm>
        </p:spPr>
        <p:txBody>
          <a:bodyPr/>
          <a:lstStyle/>
          <a:p>
            <a:pPr algn="ctr"/>
            <a:r>
              <a:rPr lang="en-US" sz="2000" dirty="0"/>
              <a:t>CTCLINK QUALITY GATES &amp; MILESTONES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97AA5-FDDC-4254-8E2C-12C5019CC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en-US" dirty="0"/>
              <a:t> </a:t>
            </a:r>
            <a:fld id="{8FE0DD59-4F64-4FB2-AC86-5D7C2F153175}" type="slidenum">
              <a:rPr lang="en-US" altLang="en-US" smtClean="0"/>
              <a:pPr>
                <a:defRPr/>
              </a:pPr>
              <a:t>5</a:t>
            </a:fld>
            <a:r>
              <a:rPr lang="en-US" altLang="en-US" dirty="0"/>
              <a:t> </a:t>
            </a:r>
          </a:p>
        </p:txBody>
      </p:sp>
      <p:pic>
        <p:nvPicPr>
          <p:cNvPr id="10" name="Picture 9" descr="red circle around Gate 5">
            <a:extLst>
              <a:ext uri="{FF2B5EF4-FFF2-40B4-BE49-F238E27FC236}">
                <a16:creationId xmlns:a16="http://schemas.microsoft.com/office/drawing/2014/main" id="{230B606E-62C1-4AD5-A78D-5A1B850E00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916189" y="136525"/>
            <a:ext cx="2227811" cy="960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361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A6882ED-D3B0-42F2-8E6D-21408AEAC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164" y="260348"/>
            <a:ext cx="8624460" cy="577687"/>
          </a:xfrm>
        </p:spPr>
        <p:txBody>
          <a:bodyPr/>
          <a:lstStyle/>
          <a:p>
            <a:pPr algn="ctr"/>
            <a:r>
              <a:rPr lang="en-US" sz="3200" dirty="0"/>
              <a:t>DG6 readiness TIMELINE</a:t>
            </a:r>
          </a:p>
        </p:txBody>
      </p:sp>
      <p:sp>
        <p:nvSpPr>
          <p:cNvPr id="51" name="Content Placeholder 50">
            <a:extLst>
              <a:ext uri="{FF2B5EF4-FFF2-40B4-BE49-F238E27FC236}">
                <a16:creationId xmlns:a16="http://schemas.microsoft.com/office/drawing/2014/main" id="{B6950D30-4C49-47A4-97D6-DD22142E7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070" y="4254235"/>
            <a:ext cx="8669088" cy="242962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+mj-lt"/>
              </a:rPr>
              <a:t>KEY ELEMENTS OF QUALITY COLLEGE READINESS ASSESSMENT 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sz="2000" b="1" dirty="0"/>
              <a:t>Accuracy: </a:t>
            </a:r>
            <a:r>
              <a:rPr lang="en-US" sz="2000" dirty="0"/>
              <a:t>true measurement of go-live readiness 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sz="2000" b="1" dirty="0"/>
              <a:t>Consistency: </a:t>
            </a:r>
            <a:r>
              <a:rPr lang="en-US" sz="2000" dirty="0"/>
              <a:t>one tracking tool    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sz="2000" b="1" dirty="0"/>
              <a:t>Identification of Gaps </a:t>
            </a:r>
            <a:r>
              <a:rPr lang="en-US" sz="2000" dirty="0"/>
              <a:t>(for college-specific items)  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sz="2000" b="1" dirty="0"/>
              <a:t>Establishment of Mitigation Plans 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sz="2000" b="1" dirty="0"/>
              <a:t>Collaborative Process</a:t>
            </a:r>
            <a:r>
              <a:rPr lang="en-US" sz="2000" dirty="0"/>
              <a:t>: Involvement/Assessment by College PMs, ctcLink &amp; SBCTC Support/Organization Teams</a:t>
            </a:r>
          </a:p>
          <a:p>
            <a:pPr>
              <a:spcBef>
                <a:spcPts val="0"/>
              </a:spcBef>
              <a:spcAft>
                <a:spcPts val="200"/>
              </a:spcAft>
            </a:pPr>
            <a:r>
              <a:rPr lang="en-US" sz="2000" b="1" dirty="0"/>
              <a:t>Transparency: </a:t>
            </a:r>
            <a:r>
              <a:rPr lang="en-US" sz="2000" dirty="0"/>
              <a:t>Report Readiness to all levels of ctcLink Governance</a:t>
            </a:r>
            <a:endParaRPr lang="en-US" sz="20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hevron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05164" y="689103"/>
            <a:ext cx="1867094" cy="1237130"/>
          </a:xfrm>
          <a:prstGeom prst="chevron">
            <a:avLst/>
          </a:prstGeom>
          <a:solidFill>
            <a:srgbClr val="CDD5E6"/>
          </a:solidFill>
          <a:ln w="9525">
            <a:solidFill>
              <a:srgbClr val="0A3B6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12750" y="857041"/>
            <a:ext cx="12573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/>
              </a:rPr>
            </a:b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end of Nov.</a:t>
            </a:r>
            <a:r>
              <a:rPr kumimoji="0" lang="en-US" sz="12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</a:t>
            </a:r>
            <a:r>
              <a:rPr lang="en-US" sz="1100" b="1" noProof="0" dirty="0">
                <a:solidFill>
                  <a:prstClr val="black"/>
                </a:solidFill>
              </a:rPr>
              <a:t>-</a:t>
            </a:r>
            <a:endParaRPr lang="en-US" sz="1100" b="1" dirty="0">
              <a:solidFill>
                <a:prstClr val="black"/>
              </a:solidFill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noProof="0" dirty="0">
                <a:solidFill>
                  <a:prstClr val="black"/>
                </a:solidFill>
              </a:rPr>
              <a:t>Dec. 2021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" name="Chevron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61375" y="689103"/>
            <a:ext cx="1770642" cy="1237130"/>
          </a:xfrm>
          <a:prstGeom prst="chevron">
            <a:avLst/>
          </a:prstGeom>
          <a:solidFill>
            <a:srgbClr val="CDD5E6"/>
          </a:solidFill>
          <a:ln w="9525">
            <a:solidFill>
              <a:srgbClr val="0A3B6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7" name="Chevron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14809" y="699623"/>
            <a:ext cx="2005369" cy="1226610"/>
          </a:xfrm>
          <a:prstGeom prst="chevron">
            <a:avLst/>
          </a:prstGeom>
          <a:solidFill>
            <a:schemeClr val="accent2"/>
          </a:solidFill>
          <a:ln w="9525">
            <a:solidFill>
              <a:srgbClr val="0A3B6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73546" y="1041920"/>
            <a:ext cx="1458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prstClr val="black"/>
                </a:solidFill>
              </a:rPr>
              <a:t>Starts in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prstClr val="black"/>
                </a:solidFill>
              </a:rPr>
              <a:t> Dec. 2021  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6967" y="853593"/>
            <a:ext cx="16212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/>
              </a:rPr>
              <a:t>DG6-A: Feb. 10,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/>
              </a:rPr>
              <a:t> 2022</a:t>
            </a:r>
            <a:r>
              <a:rPr lang="en-US" sz="1000" b="1" dirty="0">
                <a:solidFill>
                  <a:prstClr val="black"/>
                </a:solidFill>
                <a:latin typeface="Franklin Gothic Medium"/>
              </a:rPr>
              <a:t>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1" dirty="0">
              <a:solidFill>
                <a:srgbClr val="7030A0"/>
              </a:solidFill>
              <a:latin typeface="Franklin Gothic Medium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7030A0"/>
                </a:solidFill>
                <a:latin typeface="Franklin Gothic Medium"/>
              </a:rPr>
              <a:t>        DG6-B: April 1, 2022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Franklin Gothic Medium"/>
              </a:rPr>
              <a:t> </a:t>
            </a:r>
            <a:endParaRPr lang="en-US" sz="1000" b="1" dirty="0">
              <a:solidFill>
                <a:srgbClr val="7030A0"/>
              </a:solidFill>
              <a:latin typeface="Franklin Gothic Medium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Franklin Gothic Medium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/>
              </a:rPr>
              <a:t>DG6-C: April 14, 2022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Franklin Gothic Medium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2252" y="2158134"/>
            <a:ext cx="126565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Arial" panose="020B0604020202020204" pitchFamily="34" charset="0"/>
              </a:rPr>
              <a:t>College readiness spreadsheet reviewed</a:t>
            </a:r>
            <a:r>
              <a:rPr kumimoji="0" lang="en-US" sz="14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Arial" panose="020B0604020202020204" pitchFamily="34" charset="0"/>
              </a:rPr>
              <a:t> and drafted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Arial" panose="020B0604020202020204" pitchFamily="34" charset="0"/>
              </a:rPr>
              <a:t>by ctcLink PMO team and DG6</a:t>
            </a:r>
            <a:r>
              <a:rPr kumimoji="0" lang="en-US" sz="14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ranklin Gothic Book"/>
                <a:ea typeface="+mn-ea"/>
                <a:cs typeface="Arial" panose="020B0604020202020204" pitchFamily="34" charset="0"/>
              </a:rPr>
              <a:t> PMs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Book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27787" y="2166927"/>
            <a:ext cx="1491467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cs typeface="Arial" panose="020B0604020202020204" pitchFamily="34" charset="0"/>
              </a:rPr>
              <a:t>Meetings and discussion with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cs typeface="Arial" panose="020B0604020202020204" pitchFamily="34" charset="0"/>
              </a:rPr>
              <a:t>DG6 PMs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dirty="0">
                <a:solidFill>
                  <a:prstClr val="black"/>
                </a:solidFill>
                <a:latin typeface="Franklin Gothic Book"/>
                <a:cs typeface="Arial" panose="020B0604020202020204" pitchFamily="34" charset="0"/>
              </a:rPr>
              <a:t>*f</a:t>
            </a:r>
            <a:r>
              <a:rPr lang="en-US" sz="1300" baseline="0" dirty="0">
                <a:solidFill>
                  <a:prstClr val="black"/>
                </a:solidFill>
                <a:latin typeface="Franklin Gothic Book"/>
                <a:cs typeface="Arial" panose="020B0604020202020204" pitchFamily="34" charset="0"/>
              </a:rPr>
              <a:t>ocused on Group</a:t>
            </a:r>
            <a:r>
              <a:rPr lang="en-US" sz="1300" dirty="0">
                <a:solidFill>
                  <a:prstClr val="black"/>
                </a:solidFill>
                <a:latin typeface="Franklin Gothic Book"/>
                <a:cs typeface="Arial" panose="020B0604020202020204" pitchFamily="34" charset="0"/>
              </a:rPr>
              <a:t> A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i="1" dirty="0">
                <a:solidFill>
                  <a:prstClr val="black"/>
                </a:solidFill>
                <a:latin typeface="Franklin Gothic Book"/>
                <a:cs typeface="Arial" panose="020B0604020202020204" pitchFamily="34" charset="0"/>
              </a:rPr>
              <a:t>(Groups: B &amp; C Optional)</a:t>
            </a:r>
            <a:endParaRPr kumimoji="0" lang="en-US" sz="13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31897" y="2158134"/>
            <a:ext cx="134563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rgbClr val="000000"/>
                </a:solidFill>
                <a:latin typeface="Franklin Gothic Book"/>
                <a:cs typeface="Arial" panose="020B0604020202020204" pitchFamily="34" charset="0"/>
              </a:rPr>
              <a:t>Readiness documents due from DG6 colleges, ctcLink Project team and SBCTC Support/Org teams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ranklin Gothic Book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26929" y="2144383"/>
            <a:ext cx="13125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Arial" panose="020B0604020202020204" pitchFamily="34" charset="0"/>
              </a:rPr>
              <a:t>ctcLink Steering Committee review, discussion</a:t>
            </a:r>
            <a:r>
              <a:rPr kumimoji="0" lang="en-US" sz="1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n-ea"/>
                <a:cs typeface="Arial" panose="020B0604020202020204" pitchFamily="34" charset="0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36281" y="2205025"/>
            <a:ext cx="12656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noProof="0" dirty="0">
              <a:solidFill>
                <a:prstClr val="black"/>
              </a:solidFill>
              <a:latin typeface="Franklin Gothic Book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noProof="0" dirty="0">
                <a:solidFill>
                  <a:prstClr val="black"/>
                </a:solidFill>
                <a:latin typeface="Franklin Gothic Book"/>
                <a:cs typeface="Arial" panose="020B0604020202020204" pitchFamily="34" charset="0"/>
              </a:rPr>
              <a:t>DG6</a:t>
            </a:r>
            <a:br>
              <a:rPr lang="en-US" sz="1400" noProof="0" dirty="0">
                <a:solidFill>
                  <a:prstClr val="black"/>
                </a:solidFill>
                <a:latin typeface="Franklin Gothic Book"/>
                <a:cs typeface="Arial" panose="020B0604020202020204" pitchFamily="34" charset="0"/>
              </a:rPr>
            </a:br>
            <a:r>
              <a:rPr lang="en-US" sz="1400" noProof="0" dirty="0">
                <a:solidFill>
                  <a:prstClr val="black"/>
                </a:solidFill>
                <a:latin typeface="Franklin Gothic Book"/>
                <a:cs typeface="Arial" panose="020B0604020202020204" pitchFamily="34" charset="0"/>
              </a:rPr>
              <a:t>Go-Live Dates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Arial" panose="020B0604020202020204" pitchFamily="34" charset="0"/>
            </a:endParaRPr>
          </a:p>
        </p:txBody>
      </p:sp>
      <p:sp>
        <p:nvSpPr>
          <p:cNvPr id="32" name="Chevron 3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29268" y="689482"/>
            <a:ext cx="2444567" cy="1259770"/>
          </a:xfrm>
          <a:prstGeom prst="chevron">
            <a:avLst/>
          </a:prstGeom>
          <a:solidFill>
            <a:srgbClr val="5CD48D"/>
          </a:solidFill>
          <a:ln w="9525">
            <a:solidFill>
              <a:srgbClr val="0A3B6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884967" y="833810"/>
            <a:ext cx="1652596" cy="1069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solidFill>
                  <a:prstClr val="black"/>
                </a:solidFill>
                <a:latin typeface="Franklin Gothic Medium"/>
              </a:rPr>
              <a:t>  DG6-A: </a:t>
            </a:r>
            <a:r>
              <a:rPr lang="en-US" sz="1050" b="1" noProof="0" dirty="0">
                <a:solidFill>
                  <a:prstClr val="black"/>
                </a:solidFill>
                <a:latin typeface="Franklin Gothic Medium"/>
              </a:rPr>
              <a:t>Feb. 28, 2022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dirty="0">
              <a:solidFill>
                <a:srgbClr val="7030A0"/>
              </a:solidFill>
              <a:latin typeface="Franklin Gothic Medium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solidFill>
                  <a:srgbClr val="7030A0"/>
                </a:solidFill>
                <a:latin typeface="Franklin Gothic Medium"/>
              </a:rPr>
              <a:t>    DG6-B: </a:t>
            </a:r>
            <a:r>
              <a:rPr lang="en-US" sz="1050" b="1" noProof="0" dirty="0">
                <a:solidFill>
                  <a:srgbClr val="7030A0"/>
                </a:solidFill>
                <a:latin typeface="Franklin Gothic Medium"/>
              </a:rPr>
              <a:t>April 25,  </a:t>
            </a:r>
            <a:r>
              <a:rPr lang="en-US" sz="1050" b="1" dirty="0">
                <a:solidFill>
                  <a:srgbClr val="7030A0"/>
                </a:solidFill>
                <a:latin typeface="Franklin Gothic Medium"/>
              </a:rPr>
              <a:t>2022</a:t>
            </a:r>
            <a:endParaRPr lang="en-US" sz="1050" b="1" noProof="0" dirty="0">
              <a:solidFill>
                <a:srgbClr val="7030A0"/>
              </a:solidFill>
              <a:latin typeface="Franklin Gothic Medium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dirty="0">
              <a:solidFill>
                <a:srgbClr val="7030A0"/>
              </a:solidFill>
              <a:latin typeface="Franklin Gothic Medium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/>
              </a:rPr>
              <a:t>DG6-C: May 9, 2022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Franklin Gothic Medium"/>
            </a:endParaRPr>
          </a:p>
        </p:txBody>
      </p:sp>
      <p:sp>
        <p:nvSpPr>
          <p:cNvPr id="35" name="Arrow: Up 34">
            <a:extLst>
              <a:ext uri="{FF2B5EF4-FFF2-40B4-BE49-F238E27FC236}">
                <a16:creationId xmlns:a16="http://schemas.microsoft.com/office/drawing/2014/main" id="{F781C05C-0D00-4699-868D-C6429DE0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1758050" y="1733069"/>
            <a:ext cx="102267" cy="391843"/>
          </a:xfrm>
          <a:prstGeom prst="upArrow">
            <a:avLst/>
          </a:prstGeom>
          <a:solidFill>
            <a:schemeClr val="tx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1357DA5-D634-4575-9A93-98B7753537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380529" y="2140329"/>
            <a:ext cx="0" cy="1383339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0D684C6-9438-48D0-91B9-E5890873C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916513" y="2140329"/>
            <a:ext cx="0" cy="1383339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88807AA-8080-43DB-B549-4BAB628719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326929" y="2138326"/>
            <a:ext cx="0" cy="1383339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2" name="Arrow: Up 51">
            <a:extLst>
              <a:ext uri="{FF2B5EF4-FFF2-40B4-BE49-F238E27FC236}">
                <a16:creationId xmlns:a16="http://schemas.microsoft.com/office/drawing/2014/main" id="{133303A0-8B5B-430D-A06F-584A2CA107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3109256" y="1733567"/>
            <a:ext cx="110314" cy="391843"/>
          </a:xfrm>
          <a:prstGeom prst="upArrow">
            <a:avLst/>
          </a:prstGeom>
          <a:solidFill>
            <a:schemeClr val="tx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6" name="Arrow: Up 55">
            <a:extLst>
              <a:ext uri="{FF2B5EF4-FFF2-40B4-BE49-F238E27FC236}">
                <a16:creationId xmlns:a16="http://schemas.microsoft.com/office/drawing/2014/main" id="{82DF6B07-9C5D-4A4B-8E08-7D630EA99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7333674" y="1789844"/>
            <a:ext cx="115150" cy="661054"/>
          </a:xfrm>
          <a:prstGeom prst="upArrow">
            <a:avLst/>
          </a:prstGeom>
          <a:solidFill>
            <a:schemeClr val="tx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B312F34-97BB-4443-8001-AC2A0060F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312019" y="4125048"/>
            <a:ext cx="8416814" cy="23527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27382CCB-65FE-40B4-8E2A-673D38012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 </a:t>
            </a:r>
            <a:fld id="{8FE0DD59-4F64-4FB2-AC86-5D7C2F153175}" type="slidenum">
              <a:rPr lang="en-US" altLang="en-US" smtClean="0"/>
              <a:pPr>
                <a:defRPr/>
              </a:pPr>
              <a:t>6</a:t>
            </a:fld>
            <a:r>
              <a:rPr lang="en-US" altLang="en-US" dirty="0"/>
              <a:t>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16482C5-327F-4BAD-B3E3-0549A8F26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659383" y="2138326"/>
            <a:ext cx="0" cy="1383339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1" name="Chevron 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76776" y="689103"/>
            <a:ext cx="2002750" cy="1241340"/>
          </a:xfrm>
          <a:prstGeom prst="chevron">
            <a:avLst/>
          </a:prstGeom>
          <a:solidFill>
            <a:schemeClr val="accent2"/>
          </a:solidFill>
          <a:ln w="9525">
            <a:solidFill>
              <a:srgbClr val="0A3B6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82492" y="844092"/>
            <a:ext cx="16750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000" b="1" dirty="0">
                <a:solidFill>
                  <a:prstClr val="black"/>
                </a:solidFill>
                <a:latin typeface="Franklin Gothic Medium"/>
              </a:rPr>
              <a:t>DG6-A: Feb. 15, 2022          </a:t>
            </a:r>
          </a:p>
          <a:p>
            <a:pPr lvl="0" algn="ctr">
              <a:defRPr/>
            </a:pPr>
            <a:r>
              <a:rPr lang="en-US" sz="1000" b="1" dirty="0">
                <a:solidFill>
                  <a:prstClr val="black"/>
                </a:solidFill>
                <a:latin typeface="Franklin Gothic Medium"/>
              </a:rPr>
              <a:t>  </a:t>
            </a:r>
          </a:p>
          <a:p>
            <a:pPr lvl="0" algn="ctr">
              <a:defRPr/>
            </a:pPr>
            <a:r>
              <a:rPr lang="en-US" sz="1000" b="1" dirty="0">
                <a:solidFill>
                  <a:prstClr val="black"/>
                </a:solidFill>
                <a:latin typeface="Franklin Gothic Medium"/>
              </a:rPr>
              <a:t>         </a:t>
            </a:r>
            <a:r>
              <a:rPr lang="en-US" sz="1000" b="1" dirty="0">
                <a:solidFill>
                  <a:srgbClr val="7030A0"/>
                </a:solidFill>
                <a:latin typeface="Franklin Gothic Medium"/>
              </a:rPr>
              <a:t>DG6-B: April 5, 2022</a:t>
            </a:r>
          </a:p>
          <a:p>
            <a:pPr lvl="0" algn="ctr">
              <a:defRPr/>
            </a:pPr>
            <a:endParaRPr 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Franklin Gothic Medium"/>
            </a:endParaRPr>
          </a:p>
          <a:p>
            <a:pPr lvl="0" algn="ctr">
              <a:defRPr/>
            </a:pPr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/>
              </a:rPr>
              <a:t>DG6-C: April 19, 2022</a:t>
            </a:r>
          </a:p>
        </p:txBody>
      </p:sp>
      <p:sp>
        <p:nvSpPr>
          <p:cNvPr id="36" name="Arrow: Up 51">
            <a:extLst>
              <a:ext uri="{FF2B5EF4-FFF2-40B4-BE49-F238E27FC236}">
                <a16:creationId xmlns:a16="http://schemas.microsoft.com/office/drawing/2014/main" id="{133303A0-8B5B-430D-A06F-584A2CA107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5874326" y="1804669"/>
            <a:ext cx="110767" cy="391843"/>
          </a:xfrm>
          <a:prstGeom prst="upArrow">
            <a:avLst/>
          </a:prstGeom>
          <a:solidFill>
            <a:schemeClr val="tx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37" name="Arrow: Up 51">
            <a:extLst>
              <a:ext uri="{FF2B5EF4-FFF2-40B4-BE49-F238E27FC236}">
                <a16:creationId xmlns:a16="http://schemas.microsoft.com/office/drawing/2014/main" id="{133303A0-8B5B-430D-A06F-584A2CA107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V="1">
            <a:off x="4479636" y="1804026"/>
            <a:ext cx="104742" cy="391843"/>
          </a:xfrm>
          <a:prstGeom prst="upArrow">
            <a:avLst/>
          </a:prstGeom>
          <a:solidFill>
            <a:schemeClr val="tx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0977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1860757"/>
            <a:ext cx="8505535" cy="1453943"/>
          </a:xfrm>
        </p:spPr>
        <p:txBody>
          <a:bodyPr/>
          <a:lstStyle/>
          <a:p>
            <a:pPr algn="ctr"/>
            <a:r>
              <a:rPr lang="en-US" sz="3200" dirty="0"/>
              <a:t>DG6-A: Lake Washington institute of technology, renton technical college  </a:t>
            </a:r>
            <a:br>
              <a:rPr lang="en-US" sz="3200" dirty="0"/>
            </a:br>
            <a:r>
              <a:rPr lang="en-US" sz="3200" dirty="0"/>
              <a:t>&amp; shoreline community college </a:t>
            </a:r>
            <a:br>
              <a:rPr lang="en-US" sz="3200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527529" y="3415004"/>
            <a:ext cx="7670970" cy="209266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College Readiness Assessments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ctcLink Project Team Recommendation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Steering Committee Decision &amp; Approval of Feb. 28, 2022 </a:t>
            </a:r>
            <a:r>
              <a:rPr lang="en-US" sz="3200" dirty="0">
                <a:solidFill>
                  <a:srgbClr val="002060"/>
                </a:solidFill>
              </a:rPr>
              <a:t>Go-Live Date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1366F6-F2EC-4A9B-9898-7B2FF54D0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2295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0914" y="309015"/>
            <a:ext cx="8452920" cy="512808"/>
          </a:xfrm>
        </p:spPr>
        <p:txBody>
          <a:bodyPr lIns="91440" tIns="45720" rIns="91440" bIns="45720" anchor="t"/>
          <a:lstStyle/>
          <a:p>
            <a:pPr algn="ctr"/>
            <a:r>
              <a:rPr lang="en-US" sz="3200" dirty="0"/>
              <a:t>COLLEGE READINESS STATUS: current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2513892"/>
              </p:ext>
            </p:extLst>
          </p:nvPr>
        </p:nvGraphicFramePr>
        <p:xfrm>
          <a:off x="378193" y="983876"/>
          <a:ext cx="8529578" cy="4617459"/>
        </p:xfrm>
        <a:graphic>
          <a:graphicData uri="http://schemas.openxmlformats.org/drawingml/2006/table">
            <a:tbl>
              <a:tblPr firstRow="1"/>
              <a:tblGrid>
                <a:gridCol w="111205">
                  <a:extLst>
                    <a:ext uri="{9D8B030D-6E8A-4147-A177-3AD203B41FA5}">
                      <a16:colId xmlns:a16="http://schemas.microsoft.com/office/drawing/2014/main" val="3690055948"/>
                    </a:ext>
                  </a:extLst>
                </a:gridCol>
                <a:gridCol w="1850301">
                  <a:extLst>
                    <a:ext uri="{9D8B030D-6E8A-4147-A177-3AD203B41FA5}">
                      <a16:colId xmlns:a16="http://schemas.microsoft.com/office/drawing/2014/main" val="140264745"/>
                    </a:ext>
                  </a:extLst>
                </a:gridCol>
                <a:gridCol w="814810">
                  <a:extLst>
                    <a:ext uri="{9D8B030D-6E8A-4147-A177-3AD203B41FA5}">
                      <a16:colId xmlns:a16="http://schemas.microsoft.com/office/drawing/2014/main" val="25539436"/>
                    </a:ext>
                  </a:extLst>
                </a:gridCol>
                <a:gridCol w="967587">
                  <a:extLst>
                    <a:ext uri="{9D8B030D-6E8A-4147-A177-3AD203B41FA5}">
                      <a16:colId xmlns:a16="http://schemas.microsoft.com/office/drawing/2014/main" val="2211585601"/>
                    </a:ext>
                  </a:extLst>
                </a:gridCol>
                <a:gridCol w="1001539">
                  <a:extLst>
                    <a:ext uri="{9D8B030D-6E8A-4147-A177-3AD203B41FA5}">
                      <a16:colId xmlns:a16="http://schemas.microsoft.com/office/drawing/2014/main" val="4139796879"/>
                    </a:ext>
                  </a:extLst>
                </a:gridCol>
                <a:gridCol w="1022138">
                  <a:extLst>
                    <a:ext uri="{9D8B030D-6E8A-4147-A177-3AD203B41FA5}">
                      <a16:colId xmlns:a16="http://schemas.microsoft.com/office/drawing/2014/main" val="3837093397"/>
                    </a:ext>
                  </a:extLst>
                </a:gridCol>
                <a:gridCol w="867701">
                  <a:extLst>
                    <a:ext uri="{9D8B030D-6E8A-4147-A177-3AD203B41FA5}">
                      <a16:colId xmlns:a16="http://schemas.microsoft.com/office/drawing/2014/main" val="331462644"/>
                    </a:ext>
                  </a:extLst>
                </a:gridCol>
                <a:gridCol w="1052465">
                  <a:extLst>
                    <a:ext uri="{9D8B030D-6E8A-4147-A177-3AD203B41FA5}">
                      <a16:colId xmlns:a16="http://schemas.microsoft.com/office/drawing/2014/main" val="1427878524"/>
                    </a:ext>
                  </a:extLst>
                </a:gridCol>
                <a:gridCol w="841832">
                  <a:extLst>
                    <a:ext uri="{9D8B030D-6E8A-4147-A177-3AD203B41FA5}">
                      <a16:colId xmlns:a16="http://schemas.microsoft.com/office/drawing/2014/main" val="3375155657"/>
                    </a:ext>
                  </a:extLst>
                </a:gridCol>
              </a:tblGrid>
              <a:tr h="1234308">
                <a:tc>
                  <a:txBody>
                    <a:bodyPr/>
                    <a:lstStyle/>
                    <a:p>
                      <a:pPr rtl="0" fontAlgn="b"/>
                      <a:endParaRPr lang="en-US" sz="1000" b="0" dirty="0">
                        <a:effectLst/>
                        <a:latin typeface="+mj-lt"/>
                      </a:endParaRPr>
                    </a:p>
                  </a:txBody>
                  <a:tcPr marL="13068" marR="13068" marT="8712" marB="8712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524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dirty="0">
                          <a:effectLst/>
                          <a:latin typeface="+mj-lt"/>
                        </a:rPr>
                        <a:t>COLLEGE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dirty="0">
                          <a:effectLst/>
                          <a:latin typeface="+mj-lt"/>
                        </a:rPr>
                        <a:t>DATA</a:t>
                      </a:r>
                    </a:p>
                  </a:txBody>
                  <a:tcPr marL="13068" marR="13068" marT="8712" marB="8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dirty="0">
                          <a:effectLst/>
                          <a:latin typeface="+mj-lt"/>
                        </a:rPr>
                        <a:t>SECURITY</a:t>
                      </a:r>
                    </a:p>
                  </a:txBody>
                  <a:tcPr marL="13068" marR="13068" marT="8712" marB="8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dirty="0">
                          <a:effectLst/>
                          <a:latin typeface="+mj-lt"/>
                        </a:rPr>
                        <a:t>TESTING</a:t>
                      </a:r>
                    </a:p>
                  </a:txBody>
                  <a:tcPr marL="13068" marR="13068" marT="8712" marB="8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dirty="0">
                          <a:effectLst/>
                          <a:latin typeface="+mj-lt"/>
                        </a:rPr>
                        <a:t>TRAINING</a:t>
                      </a:r>
                    </a:p>
                  </a:txBody>
                  <a:tcPr marL="13068" marR="13068" marT="8712" marB="8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400" b="0" dirty="0">
                        <a:effectLst/>
                        <a:latin typeface="+mj-lt"/>
                      </a:endParaRPr>
                    </a:p>
                    <a:p>
                      <a:pPr algn="ctr" rtl="0" fontAlgn="b"/>
                      <a:r>
                        <a:rPr lang="en-US" sz="1400" b="0" dirty="0">
                          <a:effectLst/>
                          <a:latin typeface="+mj-lt"/>
                        </a:rPr>
                        <a:t>COLLEGE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SUPPORT PLAN</a:t>
                      </a:r>
                    </a:p>
                  </a:txBody>
                  <a:tcPr marL="13068" marR="13068" marT="8712" marB="8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dirty="0">
                          <a:effectLst/>
                          <a:latin typeface="+mj-lt"/>
                        </a:rPr>
                        <a:t>TRANSITION</a:t>
                      </a:r>
                    </a:p>
                  </a:txBody>
                  <a:tcPr marL="13068" marR="13068" marT="8712" marB="8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400" b="0" dirty="0">
                        <a:effectLst/>
                        <a:latin typeface="+mj-lt"/>
                      </a:endParaRPr>
                    </a:p>
                    <a:p>
                      <a:pPr algn="ctr" rtl="0" fontAlgn="b"/>
                      <a:r>
                        <a:rPr lang="en-US" sz="1400" b="0" dirty="0">
                          <a:effectLst/>
                          <a:latin typeface="+mj-lt"/>
                        </a:rPr>
                        <a:t>COMMS</a:t>
                      </a:r>
                      <a:br>
                        <a:rPr lang="en-US" sz="1400" b="0" dirty="0">
                          <a:effectLst/>
                          <a:latin typeface="+mj-lt"/>
                        </a:rPr>
                      </a:br>
                      <a:r>
                        <a:rPr lang="en-US" sz="1400" b="0" dirty="0">
                          <a:effectLst/>
                          <a:latin typeface="+mj-lt"/>
                        </a:rPr>
                        <a:t> &amp; OCM</a:t>
                      </a:r>
                    </a:p>
                  </a:txBody>
                  <a:tcPr marL="13068" marR="13068" marT="8712" marB="8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135212"/>
                  </a:ext>
                </a:extLst>
              </a:tr>
              <a:tr h="1127717">
                <a:tc>
                  <a:txBody>
                    <a:bodyPr/>
                    <a:lstStyle/>
                    <a:p>
                      <a:pPr rtl="0" fontAlgn="ctr"/>
                      <a:endParaRPr lang="en-US" sz="1000" dirty="0">
                        <a:effectLst/>
                      </a:endParaRPr>
                    </a:p>
                  </a:txBody>
                  <a:tcPr marL="13068" marR="13068" marT="8712" marB="8712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24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dirty="0">
                          <a:effectLst/>
                          <a:latin typeface="+mj-lt"/>
                        </a:rPr>
                        <a:t>LAKE</a:t>
                      </a:r>
                      <a:r>
                        <a:rPr lang="en-US" sz="1800" b="0" baseline="0" dirty="0">
                          <a:effectLst/>
                          <a:latin typeface="+mj-lt"/>
                        </a:rPr>
                        <a:t> WASHINGTON </a:t>
                      </a:r>
                      <a:endParaRPr lang="en-US" sz="1800" b="0" dirty="0">
                        <a:effectLst/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1600" b="0" i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Green</a:t>
                      </a:r>
                      <a:endParaRPr lang="en-US" sz="1600" b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Green</a:t>
                      </a:r>
                      <a:endParaRPr lang="en-US" sz="1600" b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b"/>
                      <a:endParaRPr lang="en-US" sz="1600" b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kern="12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Yellow</a:t>
                      </a:r>
                      <a:endParaRPr lang="en-US" sz="16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Green</a:t>
                      </a:r>
                      <a:endParaRPr lang="en-US" sz="1600" b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Green</a:t>
                      </a:r>
                      <a:endParaRPr lang="en-US" sz="1600" b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b"/>
                      <a:endParaRPr lang="en-US" sz="1600" b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kern="12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Yellow</a:t>
                      </a:r>
                      <a:endParaRPr lang="en-US" sz="16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b"/>
                      <a:endParaRPr lang="en-US" sz="16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kern="12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Yellow</a:t>
                      </a:r>
                      <a:endParaRPr lang="en-US" sz="16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b"/>
                      <a:endParaRPr lang="en-US" sz="16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884814"/>
                  </a:ext>
                </a:extLst>
              </a:tr>
              <a:tr h="1127717">
                <a:tc>
                  <a:txBody>
                    <a:bodyPr/>
                    <a:lstStyle/>
                    <a:p>
                      <a:pPr rtl="0" fontAlgn="ctr"/>
                      <a:endParaRPr lang="en-US" sz="1000" dirty="0">
                        <a:effectLst/>
                      </a:endParaRPr>
                    </a:p>
                  </a:txBody>
                  <a:tcPr marL="13068" marR="13068" marT="8712" marB="8712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24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dirty="0">
                          <a:effectLst/>
                          <a:latin typeface="+mj-lt"/>
                        </a:rPr>
                        <a:t>RENTON</a:t>
                      </a:r>
                      <a:r>
                        <a:rPr lang="en-US" sz="1800" b="0" baseline="0" dirty="0">
                          <a:effectLst/>
                          <a:latin typeface="+mj-lt"/>
                        </a:rPr>
                        <a:t> </a:t>
                      </a:r>
                      <a:endParaRPr lang="en-US" sz="1800" b="0" dirty="0">
                        <a:effectLst/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Green</a:t>
                      </a:r>
                      <a:endParaRPr lang="en-US" sz="1600" b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Green</a:t>
                      </a:r>
                      <a:endParaRPr lang="en-US" sz="1600" b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b"/>
                      <a:endParaRPr lang="en-US" sz="1600" b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kern="12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Yellow</a:t>
                      </a:r>
                      <a:endParaRPr lang="en-US" sz="16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Green</a:t>
                      </a:r>
                      <a:endParaRPr lang="en-US" sz="1600" b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b"/>
                      <a:endParaRPr lang="en-US" sz="16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kern="12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Yellow</a:t>
                      </a:r>
                      <a:endParaRPr lang="en-US" sz="16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kern="12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Yellow</a:t>
                      </a:r>
                      <a:endParaRPr lang="en-US" sz="16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kern="12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Yellow</a:t>
                      </a:r>
                      <a:endParaRPr lang="en-US" sz="16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190385"/>
                  </a:ext>
                </a:extLst>
              </a:tr>
              <a:tr h="1127717">
                <a:tc>
                  <a:txBody>
                    <a:bodyPr/>
                    <a:lstStyle/>
                    <a:p>
                      <a:pPr rtl="0" fontAlgn="ctr"/>
                      <a:endParaRPr lang="en-US" sz="1000" dirty="0">
                        <a:effectLst/>
                      </a:endParaRPr>
                    </a:p>
                  </a:txBody>
                  <a:tcPr marL="13068" marR="13068" marT="8712" marB="8712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24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dirty="0">
                          <a:effectLst/>
                          <a:latin typeface="+mj-lt"/>
                        </a:rPr>
                        <a:t>SHORELINE</a:t>
                      </a:r>
                      <a:r>
                        <a:rPr lang="en-US" sz="1800" b="0" baseline="0" dirty="0">
                          <a:effectLst/>
                          <a:latin typeface="+mj-lt"/>
                        </a:rPr>
                        <a:t> </a:t>
                      </a:r>
                      <a:endParaRPr lang="en-US" sz="1800" b="0" dirty="0">
                        <a:effectLst/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Green 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kern="12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Yellow</a:t>
                      </a:r>
                      <a:endParaRPr lang="en-US" sz="16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kern="12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Yellow</a:t>
                      </a:r>
                      <a:endParaRPr lang="en-US" sz="16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Green</a:t>
                      </a:r>
                      <a:r>
                        <a:rPr lang="en-US" sz="1600" b="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kern="12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Yellow</a:t>
                      </a:r>
                      <a:endParaRPr lang="en-US" sz="16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kern="12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Yellow</a:t>
                      </a:r>
                      <a:endParaRPr lang="en-US" sz="16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kern="12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Yellow</a:t>
                      </a:r>
                      <a:endParaRPr lang="en-US" sz="16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730110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CFF8952-6DE8-4484-9050-6EEF1FA69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06245" y="6506150"/>
            <a:ext cx="467590" cy="215325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 </a:t>
            </a:r>
            <a:fld id="{8FE0DD59-4F64-4FB2-AC86-5D7C2F153175}" type="slidenum">
              <a:rPr lang="en-US" altLang="en-US" smtClean="0"/>
              <a:pPr>
                <a:defRPr/>
              </a:pPr>
              <a:t>8</a:t>
            </a:fld>
            <a:r>
              <a:rPr lang="en-US" altLang="en-US" dirty="0"/>
              <a:t>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833D0E1-8CB5-4AE8-9444-1201C36746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444765"/>
              </p:ext>
            </p:extLst>
          </p:nvPr>
        </p:nvGraphicFramePr>
        <p:xfrm>
          <a:off x="461360" y="5809793"/>
          <a:ext cx="4897846" cy="910515"/>
        </p:xfrm>
        <a:graphic>
          <a:graphicData uri="http://schemas.openxmlformats.org/drawingml/2006/table">
            <a:tbl>
              <a:tblPr firstRow="1"/>
              <a:tblGrid>
                <a:gridCol w="209641">
                  <a:extLst>
                    <a:ext uri="{9D8B030D-6E8A-4147-A177-3AD203B41FA5}">
                      <a16:colId xmlns:a16="http://schemas.microsoft.com/office/drawing/2014/main" val="3978457557"/>
                    </a:ext>
                  </a:extLst>
                </a:gridCol>
                <a:gridCol w="4688205">
                  <a:extLst>
                    <a:ext uri="{9D8B030D-6E8A-4147-A177-3AD203B41FA5}">
                      <a16:colId xmlns:a16="http://schemas.microsoft.com/office/drawing/2014/main" val="3272340738"/>
                    </a:ext>
                  </a:extLst>
                </a:gridCol>
              </a:tblGrid>
              <a:tr h="169679"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STATUS LEGEND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721134"/>
                  </a:ext>
                </a:extLst>
              </a:tr>
              <a:tr h="12903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</a:rPr>
                        <a:t>R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RED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Critical system or organization issue, no mitigation available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3793342"/>
                  </a:ext>
                </a:extLst>
              </a:tr>
              <a:tr h="19106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FFA219"/>
                          </a:solidFill>
                          <a:effectLst/>
                        </a:rPr>
                        <a:t>O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ORANGE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System or organizational issue with workaround (mitigation plan)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087311"/>
                  </a:ext>
                </a:extLst>
              </a:tr>
              <a:tr h="193675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FFFF00"/>
                          </a:solidFill>
                          <a:effectLst/>
                        </a:rPr>
                        <a:t>Y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YELLOW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Somewhat ready for Go-Live, small issues unresolved, doesn't impact Go-Live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373392"/>
                  </a:ext>
                </a:extLst>
              </a:tr>
              <a:tr h="16789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</a:rPr>
                        <a:t>G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GREEN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Ready for Go-Live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053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920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5894" y="348333"/>
            <a:ext cx="8882958" cy="580708"/>
          </a:xfrm>
        </p:spPr>
        <p:txBody>
          <a:bodyPr lIns="91440" tIns="45720" rIns="91440" bIns="45720" anchor="t"/>
          <a:lstStyle/>
          <a:p>
            <a:r>
              <a:rPr lang="en-US" sz="3000" dirty="0"/>
              <a:t>C</a:t>
            </a:r>
            <a:r>
              <a:rPr lang="en-US" sz="2900" dirty="0"/>
              <a:t>ollege readiness status: ESTIMATED at GO-Live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21015"/>
              </p:ext>
            </p:extLst>
          </p:nvPr>
        </p:nvGraphicFramePr>
        <p:xfrm>
          <a:off x="332926" y="1166858"/>
          <a:ext cx="8631421" cy="4517268"/>
        </p:xfrm>
        <a:graphic>
          <a:graphicData uri="http://schemas.openxmlformats.org/drawingml/2006/table">
            <a:tbl>
              <a:tblPr firstRow="1"/>
              <a:tblGrid>
                <a:gridCol w="52151">
                  <a:extLst>
                    <a:ext uri="{9D8B030D-6E8A-4147-A177-3AD203B41FA5}">
                      <a16:colId xmlns:a16="http://schemas.microsoft.com/office/drawing/2014/main" val="3690055948"/>
                    </a:ext>
                  </a:extLst>
                </a:gridCol>
                <a:gridCol w="1799373">
                  <a:extLst>
                    <a:ext uri="{9D8B030D-6E8A-4147-A177-3AD203B41FA5}">
                      <a16:colId xmlns:a16="http://schemas.microsoft.com/office/drawing/2014/main" val="140264745"/>
                    </a:ext>
                  </a:extLst>
                </a:gridCol>
                <a:gridCol w="984563">
                  <a:extLst>
                    <a:ext uri="{9D8B030D-6E8A-4147-A177-3AD203B41FA5}">
                      <a16:colId xmlns:a16="http://schemas.microsoft.com/office/drawing/2014/main" val="25539436"/>
                    </a:ext>
                  </a:extLst>
                </a:gridCol>
                <a:gridCol w="1018514">
                  <a:extLst>
                    <a:ext uri="{9D8B030D-6E8A-4147-A177-3AD203B41FA5}">
                      <a16:colId xmlns:a16="http://schemas.microsoft.com/office/drawing/2014/main" val="2211585601"/>
                    </a:ext>
                  </a:extLst>
                </a:gridCol>
                <a:gridCol w="882711">
                  <a:extLst>
                    <a:ext uri="{9D8B030D-6E8A-4147-A177-3AD203B41FA5}">
                      <a16:colId xmlns:a16="http://schemas.microsoft.com/office/drawing/2014/main" val="4139796879"/>
                    </a:ext>
                  </a:extLst>
                </a:gridCol>
                <a:gridCol w="933635">
                  <a:extLst>
                    <a:ext uri="{9D8B030D-6E8A-4147-A177-3AD203B41FA5}">
                      <a16:colId xmlns:a16="http://schemas.microsoft.com/office/drawing/2014/main" val="3837093397"/>
                    </a:ext>
                  </a:extLst>
                </a:gridCol>
                <a:gridCol w="984563">
                  <a:extLst>
                    <a:ext uri="{9D8B030D-6E8A-4147-A177-3AD203B41FA5}">
                      <a16:colId xmlns:a16="http://schemas.microsoft.com/office/drawing/2014/main" val="331462644"/>
                    </a:ext>
                  </a:extLst>
                </a:gridCol>
                <a:gridCol w="1137341">
                  <a:extLst>
                    <a:ext uri="{9D8B030D-6E8A-4147-A177-3AD203B41FA5}">
                      <a16:colId xmlns:a16="http://schemas.microsoft.com/office/drawing/2014/main" val="1427878524"/>
                    </a:ext>
                  </a:extLst>
                </a:gridCol>
                <a:gridCol w="838570">
                  <a:extLst>
                    <a:ext uri="{9D8B030D-6E8A-4147-A177-3AD203B41FA5}">
                      <a16:colId xmlns:a16="http://schemas.microsoft.com/office/drawing/2014/main" val="3375155657"/>
                    </a:ext>
                  </a:extLst>
                </a:gridCol>
              </a:tblGrid>
              <a:tr h="1234308">
                <a:tc>
                  <a:txBody>
                    <a:bodyPr/>
                    <a:lstStyle/>
                    <a:p>
                      <a:pPr rtl="0" fontAlgn="b"/>
                      <a:endParaRPr lang="en-US" sz="1000" b="0" dirty="0">
                        <a:effectLst/>
                        <a:latin typeface="+mj-lt"/>
                      </a:endParaRPr>
                    </a:p>
                  </a:txBody>
                  <a:tcPr marL="13068" marR="13068" marT="8712" marB="8712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524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dirty="0">
                          <a:effectLst/>
                          <a:latin typeface="+mj-lt"/>
                        </a:rPr>
                        <a:t>COLLEGE</a:t>
                      </a:r>
                    </a:p>
                  </a:txBody>
                  <a:tcPr marL="13068" marR="13068" marT="8712" marB="8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dirty="0">
                          <a:effectLst/>
                          <a:latin typeface="+mj-lt"/>
                        </a:rPr>
                        <a:t>DATA</a:t>
                      </a:r>
                    </a:p>
                  </a:txBody>
                  <a:tcPr marL="13068" marR="13068" marT="8712" marB="8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dirty="0">
                          <a:effectLst/>
                          <a:latin typeface="+mj-lt"/>
                        </a:rPr>
                        <a:t>SECURITY</a:t>
                      </a:r>
                    </a:p>
                  </a:txBody>
                  <a:tcPr marL="13068" marR="13068" marT="8712" marB="8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dirty="0">
                          <a:effectLst/>
                          <a:latin typeface="+mj-lt"/>
                        </a:rPr>
                        <a:t>TESTING</a:t>
                      </a:r>
                    </a:p>
                  </a:txBody>
                  <a:tcPr marL="13068" marR="13068" marT="8712" marB="8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dirty="0">
                          <a:effectLst/>
                          <a:latin typeface="+mj-lt"/>
                        </a:rPr>
                        <a:t>TRAINING</a:t>
                      </a:r>
                    </a:p>
                  </a:txBody>
                  <a:tcPr marL="13068" marR="13068" marT="8712" marB="8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400" b="0" dirty="0">
                        <a:effectLst/>
                        <a:latin typeface="+mj-lt"/>
                      </a:endParaRPr>
                    </a:p>
                    <a:p>
                      <a:pPr algn="ctr" rtl="0" fontAlgn="b"/>
                      <a:r>
                        <a:rPr lang="en-US" sz="1400" b="0" dirty="0">
                          <a:effectLst/>
                          <a:latin typeface="+mj-lt"/>
                        </a:rPr>
                        <a:t>COLLEGE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SUPPORT PLAN</a:t>
                      </a:r>
                    </a:p>
                  </a:txBody>
                  <a:tcPr marL="13068" marR="13068" marT="8712" marB="8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dirty="0">
                          <a:effectLst/>
                          <a:latin typeface="+mj-lt"/>
                        </a:rPr>
                        <a:t>TRANSITION</a:t>
                      </a:r>
                    </a:p>
                  </a:txBody>
                  <a:tcPr marL="13068" marR="13068" marT="8712" marB="8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400" b="0" dirty="0">
                        <a:effectLst/>
                        <a:latin typeface="+mj-lt"/>
                      </a:endParaRPr>
                    </a:p>
                    <a:p>
                      <a:pPr algn="ctr" rtl="0" fontAlgn="b"/>
                      <a:r>
                        <a:rPr lang="en-US" sz="1400" b="0" dirty="0">
                          <a:effectLst/>
                          <a:latin typeface="+mj-lt"/>
                        </a:rPr>
                        <a:t>COMMS</a:t>
                      </a:r>
                      <a:br>
                        <a:rPr lang="en-US" sz="1400" b="0" dirty="0">
                          <a:effectLst/>
                          <a:latin typeface="+mj-lt"/>
                        </a:rPr>
                      </a:br>
                      <a:r>
                        <a:rPr lang="en-US" sz="1400" b="0" dirty="0">
                          <a:effectLst/>
                          <a:latin typeface="+mj-lt"/>
                        </a:rPr>
                        <a:t> &amp; OCM</a:t>
                      </a:r>
                    </a:p>
                  </a:txBody>
                  <a:tcPr marL="13068" marR="13068" marT="8712" marB="8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135212"/>
                  </a:ext>
                </a:extLst>
              </a:tr>
              <a:tr h="1127717">
                <a:tc>
                  <a:txBody>
                    <a:bodyPr/>
                    <a:lstStyle/>
                    <a:p>
                      <a:pPr rtl="0" fontAlgn="ctr"/>
                      <a:endParaRPr lang="en-US" sz="1000" dirty="0">
                        <a:effectLst/>
                      </a:endParaRPr>
                    </a:p>
                  </a:txBody>
                  <a:tcPr marL="13068" marR="13068" marT="8712" marB="8712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24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dirty="0">
                          <a:effectLst/>
                          <a:latin typeface="+mj-lt"/>
                        </a:rPr>
                        <a:t>LAKE</a:t>
                      </a:r>
                      <a:r>
                        <a:rPr lang="en-US" sz="1800" b="0" baseline="0" dirty="0">
                          <a:effectLst/>
                          <a:latin typeface="+mj-lt"/>
                        </a:rPr>
                        <a:t> WASHINGTON </a:t>
                      </a:r>
                      <a:endParaRPr lang="en-US" sz="1800" b="0" dirty="0">
                        <a:effectLst/>
                        <a:latin typeface="+mj-lt"/>
                      </a:endParaRPr>
                    </a:p>
                  </a:txBody>
                  <a:tcPr marL="13068" marR="13068" marT="8712" marB="8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Green</a:t>
                      </a:r>
                      <a:endParaRPr lang="en-US" sz="1600" b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rtl="0" fontAlgn="b"/>
                      <a:endParaRPr lang="en-US" sz="1600" b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Green</a:t>
                      </a:r>
                      <a:endParaRPr lang="en-US" sz="1600" b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rtl="0" fontAlgn="b"/>
                      <a:endParaRPr lang="en-US" sz="1600" b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Yellow</a:t>
                      </a:r>
                      <a:endParaRPr lang="en-US" sz="16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rtl="0" fontAlgn="b"/>
                      <a:endParaRPr lang="en-US" sz="1600" b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Green</a:t>
                      </a:r>
                      <a:endParaRPr lang="en-US" sz="1600" b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Green</a:t>
                      </a:r>
                      <a:endParaRPr lang="en-US" sz="1600" b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rtl="0" fontAlgn="b"/>
                      <a:endParaRPr lang="en-US" sz="1600" b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Green</a:t>
                      </a:r>
                      <a:endParaRPr lang="en-US" sz="1600" b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rtl="0" fontAlgn="b"/>
                      <a:endParaRPr lang="en-US" sz="1600" b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Green</a:t>
                      </a:r>
                      <a:endParaRPr lang="en-US" sz="1600" b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rtl="0" fontAlgn="b"/>
                      <a:endParaRPr lang="en-US" sz="1600" b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884814"/>
                  </a:ext>
                </a:extLst>
              </a:tr>
              <a:tr h="1027526">
                <a:tc>
                  <a:txBody>
                    <a:bodyPr/>
                    <a:lstStyle/>
                    <a:p>
                      <a:pPr rtl="0" fontAlgn="ctr"/>
                      <a:endParaRPr lang="en-US" sz="1000" dirty="0">
                        <a:effectLst/>
                      </a:endParaRPr>
                    </a:p>
                  </a:txBody>
                  <a:tcPr marL="13068" marR="13068" marT="8712" marB="8712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24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dirty="0">
                          <a:effectLst/>
                          <a:latin typeface="+mj-lt"/>
                        </a:rPr>
                        <a:t>RENTON</a:t>
                      </a:r>
                      <a:r>
                        <a:rPr lang="en-US" sz="1800" b="0" baseline="0" dirty="0">
                          <a:effectLst/>
                          <a:latin typeface="+mj-lt"/>
                        </a:rPr>
                        <a:t> </a:t>
                      </a:r>
                      <a:endParaRPr lang="en-US" sz="1800" b="0" dirty="0">
                        <a:effectLst/>
                        <a:latin typeface="+mj-lt"/>
                      </a:endParaRPr>
                    </a:p>
                  </a:txBody>
                  <a:tcPr marL="13068" marR="13068" marT="8712" marB="8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190385"/>
                  </a:ext>
                </a:extLst>
              </a:tr>
              <a:tr h="1127717">
                <a:tc>
                  <a:txBody>
                    <a:bodyPr/>
                    <a:lstStyle/>
                    <a:p>
                      <a:pPr rtl="0" fontAlgn="ctr"/>
                      <a:endParaRPr lang="en-US" sz="1000" dirty="0">
                        <a:effectLst/>
                      </a:endParaRPr>
                    </a:p>
                  </a:txBody>
                  <a:tcPr marL="13068" marR="13068" marT="8712" marB="8712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24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dirty="0">
                          <a:effectLst/>
                          <a:latin typeface="+mj-lt"/>
                        </a:rPr>
                        <a:t>SHORELINE</a:t>
                      </a:r>
                      <a:r>
                        <a:rPr lang="en-US" sz="1800" b="0" baseline="0" dirty="0">
                          <a:effectLst/>
                          <a:latin typeface="+mj-lt"/>
                        </a:rPr>
                        <a:t> </a:t>
                      </a:r>
                      <a:endParaRPr lang="en-US" sz="1800" b="0" dirty="0">
                        <a:effectLst/>
                        <a:latin typeface="+mj-lt"/>
                      </a:endParaRPr>
                    </a:p>
                  </a:txBody>
                  <a:tcPr marL="13068" marR="13068" marT="8712" marB="8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 i="0" kern="12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Yellow</a:t>
                      </a:r>
                      <a:endParaRPr lang="en-US" sz="1600" b="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Green 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Green</a:t>
                      </a:r>
                      <a:r>
                        <a:rPr lang="en-US" sz="1600" b="0" baseline="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600" b="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860" marR="22860" marT="15240" marB="152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730110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CFF8952-6DE8-4484-9050-6EEF1FA69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06245" y="6506150"/>
            <a:ext cx="467590" cy="215325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 </a:t>
            </a:r>
            <a:fld id="{8FE0DD59-4F64-4FB2-AC86-5D7C2F153175}" type="slidenum">
              <a:rPr lang="en-US" altLang="en-US" smtClean="0"/>
              <a:pPr>
                <a:defRPr/>
              </a:pPr>
              <a:t>9</a:t>
            </a:fld>
            <a:r>
              <a:rPr lang="en-US" altLang="en-US" dirty="0"/>
              <a:t>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833D0E1-8CB5-4AE8-9444-1201C36746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467825"/>
              </p:ext>
            </p:extLst>
          </p:nvPr>
        </p:nvGraphicFramePr>
        <p:xfrm>
          <a:off x="393459" y="5787159"/>
          <a:ext cx="4897846" cy="910515"/>
        </p:xfrm>
        <a:graphic>
          <a:graphicData uri="http://schemas.openxmlformats.org/drawingml/2006/table">
            <a:tbl>
              <a:tblPr firstRow="1"/>
              <a:tblGrid>
                <a:gridCol w="209641">
                  <a:extLst>
                    <a:ext uri="{9D8B030D-6E8A-4147-A177-3AD203B41FA5}">
                      <a16:colId xmlns:a16="http://schemas.microsoft.com/office/drawing/2014/main" val="3978457557"/>
                    </a:ext>
                  </a:extLst>
                </a:gridCol>
                <a:gridCol w="4688205">
                  <a:extLst>
                    <a:ext uri="{9D8B030D-6E8A-4147-A177-3AD203B41FA5}">
                      <a16:colId xmlns:a16="http://schemas.microsoft.com/office/drawing/2014/main" val="3272340738"/>
                    </a:ext>
                  </a:extLst>
                </a:gridCol>
              </a:tblGrid>
              <a:tr h="169679"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STATUS LEGEND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721134"/>
                  </a:ext>
                </a:extLst>
              </a:tr>
              <a:tr h="12903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</a:rPr>
                        <a:t>R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RED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Critical system or organization issue, no mitigation available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3793342"/>
                  </a:ext>
                </a:extLst>
              </a:tr>
              <a:tr h="19106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FFA219"/>
                          </a:solidFill>
                          <a:effectLst/>
                        </a:rPr>
                        <a:t>O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ORANGE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System or organizational issue with workaround (mitigation plan)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087311"/>
                  </a:ext>
                </a:extLst>
              </a:tr>
              <a:tr h="193675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FFFF00"/>
                          </a:solidFill>
                          <a:effectLst/>
                        </a:rPr>
                        <a:t>Y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YELLOW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Somewhat ready for Go-Live, small issues unresolved, doesn't impact Go-Live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373392"/>
                  </a:ext>
                </a:extLst>
              </a:tr>
              <a:tr h="167899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</a:rPr>
                        <a:t>G</a:t>
                      </a:r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GREEN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- Ready for Go-Live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288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053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68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ctcLink Powerpoint Templat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tcLink PowerPoint template-withblankslide" id="{9E170CF2-4B44-4251-AAC2-8262D2C1B5BE}" vid="{8BACAC9D-F4BA-465D-AF11-DCD48AB670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ent_x0020_Owner xmlns="686bc730-dfb5-4557-ac43-64e2aeb71117">
      <UserInfo>
        <DisplayName>Katie Rose</DisplayName>
        <AccountId>178</AccountId>
        <AccountType/>
      </UserInfo>
    </Content_x0020_Owner>
    <IconOverlay xmlns="http://schemas.microsoft.com/sharepoint/v4" xsi:nil="true"/>
    <Menu_x0020_Group xmlns="686bc730-dfb5-4557-ac43-64e2aeb71117">Publications &amp; Printing</Menu_x0020_Group>
    <PublishingExpirationDate xmlns="http://schemas.microsoft.com/sharepoint/v3" xsi:nil="true"/>
    <PublishingStartDate xmlns="http://schemas.microsoft.com/sharepoint/v3" xsi:nil="true"/>
    <Category xmlns="686bc730-dfb5-4557-ac43-64e2aeb71117">SBCTC Templates</Category>
    <_dlc_DocId xmlns="dbb9891f-5342-44b3-9004-2472729e727f">Z7X6SQ3F62JH-64-58</_dlc_DocId>
    <_dlc_DocIdUrl xmlns="dbb9891f-5342-44b3-9004-2472729e727f">
      <Url>https://portal.sbctc.edu/sites/Intranet/publications/_layouts/15/DocIdRedir.aspx?ID=Z7X6SQ3F62JH-64-58</Url>
      <Description>Z7X6SQ3F62JH-64-58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01EAAAF5A9A14C98C32A8D7B77B290" ma:contentTypeVersion="4" ma:contentTypeDescription="Create a new document." ma:contentTypeScope="" ma:versionID="e364fc523c39ff84877964d62bb0c69e">
  <xsd:schema xmlns:xsd="http://www.w3.org/2001/XMLSchema" xmlns:xs="http://www.w3.org/2001/XMLSchema" xmlns:p="http://schemas.microsoft.com/office/2006/metadata/properties" xmlns:ns1="http://schemas.microsoft.com/sharepoint/v3" xmlns:ns2="686bc730-dfb5-4557-ac43-64e2aeb71117" xmlns:ns3="dbb9891f-5342-44b3-9004-2472729e727f" xmlns:ns4="http://schemas.microsoft.com/sharepoint/v4" targetNamespace="http://schemas.microsoft.com/office/2006/metadata/properties" ma:root="true" ma:fieldsID="b59568911a8627c463a330b5927c98aa" ns1:_="" ns2:_="" ns3:_="" ns4:_="">
    <xsd:import namespace="http://schemas.microsoft.com/sharepoint/v3"/>
    <xsd:import namespace="686bc730-dfb5-4557-ac43-64e2aeb71117"/>
    <xsd:import namespace="dbb9891f-5342-44b3-9004-2472729e727f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nu_x0020_Group" minOccurs="0"/>
                <xsd:element ref="ns2:Category" minOccurs="0"/>
                <xsd:element ref="ns2:Content_x0020_Owner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6bc730-dfb5-4557-ac43-64e2aeb71117" elementFormDefault="qualified">
    <xsd:import namespace="http://schemas.microsoft.com/office/2006/documentManagement/types"/>
    <xsd:import namespace="http://schemas.microsoft.com/office/infopath/2007/PartnerControls"/>
    <xsd:element name="Menu_x0020_Group" ma:index="2" nillable="true" ma:displayName="Menu Group" ma:default="Publications &amp; Printing" ma:format="Dropdown" ma:internalName="Menu_x0020_Group" ma:readOnly="false">
      <xsd:simpleType>
        <xsd:restriction base="dms:Choice">
          <xsd:enumeration value="Publications &amp; Printing"/>
        </xsd:restriction>
      </xsd:simpleType>
    </xsd:element>
    <xsd:element name="Category" ma:index="3" nillable="true" ma:displayName="Category" ma:format="Dropdown" ma:internalName="Category">
      <xsd:simpleType>
        <xsd:restriction base="dms:Choice">
          <xsd:enumeration value="Agency Issue Briefs"/>
          <xsd:enumeration value="Business Cards"/>
          <xsd:enumeration value="Name Badges"/>
          <xsd:enumeration value="Logos"/>
          <xsd:enumeration value="SBCTC Templates"/>
          <xsd:enumeration value="Style Guide"/>
        </xsd:restriction>
      </xsd:simpleType>
    </xsd:element>
    <xsd:element name="Content_x0020_Owner" ma:index="10" nillable="true" ma:displayName="Content Owner" ma:list="UserInfo" ma:SharePointGroup="0" ma:internalName="Cont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b9891f-5342-44b3-9004-2472729e727f" elementFormDefault="qualified">
    <xsd:import namespace="http://schemas.microsoft.com/office/2006/documentManagement/types"/>
    <xsd:import namespace="http://schemas.microsoft.com/office/infopath/2007/PartnerControls"/>
    <xsd:element name="_dlc_DocId" ma:index="1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CA586E-AEBD-4B20-9827-EAD32C0DDEE7}">
  <ds:schemaRefs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dbb9891f-5342-44b3-9004-2472729e727f"/>
    <ds:schemaRef ds:uri="http://schemas.microsoft.com/sharepoint/v3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sharepoint/v4"/>
    <ds:schemaRef ds:uri="686bc730-dfb5-4557-ac43-64e2aeb71117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AEC5022-984A-475E-A75B-CDBC86707EB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46ED858-9350-48FE-ADC8-EAAF6E362ED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6A97EFB-51D6-4625-BC5B-9FEE34F7DB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86bc730-dfb5-4557-ac43-64e2aeb71117"/>
    <ds:schemaRef ds:uri="dbb9891f-5342-44b3-9004-2472729e727f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72127</TotalTime>
  <Words>2745</Words>
  <Application>Microsoft Office PowerPoint</Application>
  <PresentationFormat>On-screen Show (4:3)</PresentationFormat>
  <Paragraphs>580</Paragraphs>
  <Slides>28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Arial</vt:lpstr>
      <vt:lpstr>Calibri</vt:lpstr>
      <vt:lpstr>Courier New</vt:lpstr>
      <vt:lpstr>Franklin Gothic Book</vt:lpstr>
      <vt:lpstr>Franklin Gothic Medium</vt:lpstr>
      <vt:lpstr>Roboto</vt:lpstr>
      <vt:lpstr>Symbol</vt:lpstr>
      <vt:lpstr>Times New Roman</vt:lpstr>
      <vt:lpstr>Wingdings</vt:lpstr>
      <vt:lpstr>ctcLink Powerpoint Template</vt:lpstr>
      <vt:lpstr>DG6-A gate 5: college readiness </vt:lpstr>
      <vt:lpstr>agenda</vt:lpstr>
      <vt:lpstr>dg6-A college GUESTS </vt:lpstr>
      <vt:lpstr>CTCLINK PROJECT STEERING COMMITTEE</vt:lpstr>
      <vt:lpstr>CTCLINK QUALITY GATES &amp; MILESTONES</vt:lpstr>
      <vt:lpstr>DG6 readiness TIMELINE</vt:lpstr>
      <vt:lpstr>DG6-A: Lake Washington institute of technology, renton technical college   &amp; shoreline community college           </vt:lpstr>
      <vt:lpstr>COLLEGE READINESS STATUS: current</vt:lpstr>
      <vt:lpstr>College readiness status: ESTIMATED at GO-Live</vt:lpstr>
      <vt:lpstr>DG6-A: LAKE WASHINGTON  INSTITUTE OF TECHNOLOGY presenters         </vt:lpstr>
      <vt:lpstr>Lake Washington COLLEGE READINESS</vt:lpstr>
      <vt:lpstr>Lake washington comments &amp; MITIGATION plan</vt:lpstr>
      <vt:lpstr>Lake washington go-live deployment recommendation form</vt:lpstr>
      <vt:lpstr>DG6-A: renton technical college presenters         </vt:lpstr>
      <vt:lpstr>Renton technical COLLEGE READINESS</vt:lpstr>
      <vt:lpstr>Renton TECH comments &amp; MITIGATION plan</vt:lpstr>
      <vt:lpstr>Renton go-live deployment recommendation form</vt:lpstr>
      <vt:lpstr>DG6-A: SHORELINE community college  presenters         </vt:lpstr>
      <vt:lpstr>SHORELINE community COLLEGE READINESS</vt:lpstr>
      <vt:lpstr>SHORELINE comments &amp; MITIGATION plan</vt:lpstr>
      <vt:lpstr>SHORELINE go-live deployment recommendation form</vt:lpstr>
      <vt:lpstr>Additional perspective        </vt:lpstr>
      <vt:lpstr>ctcLink Project team: dg6-A Readiness concerns</vt:lpstr>
      <vt:lpstr>ctcLink Project team: dg6-A Readiness concerns</vt:lpstr>
      <vt:lpstr>SBCTC Agency: Support Organization Team DG6-A Go-Live Readiness Criteria</vt:lpstr>
      <vt:lpstr>Sbctc support organization  go-live READINESS ASSESSMENT &amp; recommendation form</vt:lpstr>
      <vt:lpstr>Moran technology perspective </vt:lpstr>
      <vt:lpstr>Recommendation to  Steering committee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ctcLink DG5-A College Readiness SC presentation</dc:title>
  <dc:subject>ctcLink DG5-A College Readiness SC Presentation 2021-09-28</dc:subject>
  <dc:creator>Janelle Runyon;Christy Campbell</dc:creator>
  <cp:lastModifiedBy>Sherry Nelson</cp:lastModifiedBy>
  <cp:revision>1248</cp:revision>
  <cp:lastPrinted>2020-02-11T00:49:45Z</cp:lastPrinted>
  <dcterms:created xsi:type="dcterms:W3CDTF">2018-05-14T23:14:43Z</dcterms:created>
  <dcterms:modified xsi:type="dcterms:W3CDTF">2022-02-14T21:20:52Z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0x0101007301EAAAF5A9A14C98C32A8D7B77B290</vt:lpwstr>
  </property>
  <property fmtid="{D5CDD505-2E9C-101B-9397-08002B2CF9AE}" pid="3" name="_dlc_DocIdItemGuid">
    <vt:lpwstr>f7c41efa-16a6-4d48-82ec-ec2c3f4609a4</vt:lpwstr>
  </property>
</Properties>
</file>