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6" r:id="rId5"/>
  </p:sldMasterIdLst>
  <p:notesMasterIdLst>
    <p:notesMasterId r:id="rId34"/>
  </p:notesMasterIdLst>
  <p:handoutMasterIdLst>
    <p:handoutMasterId r:id="rId35"/>
  </p:handoutMasterIdLst>
  <p:sldIdLst>
    <p:sldId id="586" r:id="rId6"/>
    <p:sldId id="692" r:id="rId7"/>
    <p:sldId id="696" r:id="rId8"/>
    <p:sldId id="694" r:id="rId9"/>
    <p:sldId id="601" r:id="rId10"/>
    <p:sldId id="691" r:id="rId11"/>
    <p:sldId id="622" r:id="rId12"/>
    <p:sldId id="638" r:id="rId13"/>
    <p:sldId id="676" r:id="rId14"/>
    <p:sldId id="684" r:id="rId15"/>
    <p:sldId id="677" r:id="rId16"/>
    <p:sldId id="639" r:id="rId17"/>
    <p:sldId id="675" r:id="rId18"/>
    <p:sldId id="685" r:id="rId19"/>
    <p:sldId id="678" r:id="rId20"/>
    <p:sldId id="695" r:id="rId21"/>
    <p:sldId id="681" r:id="rId22"/>
    <p:sldId id="686" r:id="rId23"/>
    <p:sldId id="683" r:id="rId24"/>
    <p:sldId id="679" r:id="rId25"/>
    <p:sldId id="682" r:id="rId26"/>
    <p:sldId id="637" r:id="rId27"/>
    <p:sldId id="697" r:id="rId28"/>
    <p:sldId id="698" r:id="rId29"/>
    <p:sldId id="634" r:id="rId30"/>
    <p:sldId id="666" r:id="rId31"/>
    <p:sldId id="647" r:id="rId32"/>
    <p:sldId id="620" r:id="rId3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y Campbell" initials="CC" lastIdx="1" clrIdx="0">
    <p:extLst>
      <p:ext uri="{19B8F6BF-5375-455C-9EA6-DF929625EA0E}">
        <p15:presenceInfo xmlns:p15="http://schemas.microsoft.com/office/powerpoint/2012/main" userId="S-1-5-21-2162954678-3364338229-3037977907-8539" providerId="AD"/>
      </p:ext>
    </p:extLst>
  </p:cmAuthor>
  <p:cmAuthor id="2" name="Reuth Kim (ctcLink)" initials="RK(" lastIdx="4" clrIdx="1">
    <p:extLst>
      <p:ext uri="{19B8F6BF-5375-455C-9EA6-DF929625EA0E}">
        <p15:presenceInfo xmlns:p15="http://schemas.microsoft.com/office/powerpoint/2012/main" userId="Reuth Kim (ctcLin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66FF66"/>
    <a:srgbClr val="CBA9E5"/>
    <a:srgbClr val="CDD5E6"/>
    <a:srgbClr val="FFAC33"/>
    <a:srgbClr val="FFA725"/>
    <a:srgbClr val="000000"/>
    <a:srgbClr val="E8EBF3"/>
    <a:srgbClr val="FFA219"/>
    <a:srgbClr val="00DA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57" autoAdjust="0"/>
    <p:restoredTop sz="90824" autoAdjust="0"/>
  </p:normalViewPr>
  <p:slideViewPr>
    <p:cSldViewPr snapToGrid="0">
      <p:cViewPr varScale="1">
        <p:scale>
          <a:sx n="71" d="100"/>
          <a:sy n="71" d="100"/>
        </p:scale>
        <p:origin x="644" y="48"/>
      </p:cViewPr>
      <p:guideLst/>
    </p:cSldViewPr>
  </p:slideViewPr>
  <p:notesTextViewPr>
    <p:cViewPr>
      <p:scale>
        <a:sx n="3" d="2"/>
        <a:sy n="3" d="2"/>
      </p:scale>
      <p:origin x="0" y="0"/>
    </p:cViewPr>
  </p:notesTextViewPr>
  <p:sorterViewPr>
    <p:cViewPr>
      <p:scale>
        <a:sx n="100" d="100"/>
        <a:sy n="100" d="100"/>
      </p:scale>
      <p:origin x="0" y="-1324"/>
    </p:cViewPr>
  </p:sorter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A7D8E9-3331-4291-9F17-3FF41B935400}" type="datetimeFigureOut">
              <a:rPr lang="en-US" smtClean="0"/>
              <a:t>4/5/2022</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D60C177-458E-4ECB-97EC-7EDCBA19DAB6}" type="slidenum">
              <a:rPr lang="en-US" smtClean="0"/>
              <a:t>‹#›</a:t>
            </a:fld>
            <a:endParaRPr lang="en-US" dirty="0"/>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DBB64-96D6-42B0-8680-D8E44BBF474E}" type="datetimeFigureOut">
              <a:rPr lang="en-US" smtClean="0"/>
              <a:t>4/5/2022</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7384A02-D147-49A8-A06D-A5C08FF69055}" type="slidenum">
              <a:rPr lang="en-US" smtClean="0"/>
              <a:t>‹#›</a:t>
            </a:fld>
            <a:endParaRPr lang="en-US" dirty="0"/>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8</a:t>
            </a:fld>
            <a:endParaRPr lang="en-US" dirty="0"/>
          </a:p>
        </p:txBody>
      </p:sp>
    </p:spTree>
    <p:extLst>
      <p:ext uri="{BB962C8B-B14F-4D97-AF65-F5344CB8AC3E}">
        <p14:creationId xmlns:p14="http://schemas.microsoft.com/office/powerpoint/2010/main" val="912525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9</a:t>
            </a:fld>
            <a:endParaRPr lang="en-US" dirty="0"/>
          </a:p>
        </p:txBody>
      </p:sp>
    </p:spTree>
    <p:extLst>
      <p:ext uri="{BB962C8B-B14F-4D97-AF65-F5344CB8AC3E}">
        <p14:creationId xmlns:p14="http://schemas.microsoft.com/office/powerpoint/2010/main" val="3554907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11</a:t>
            </a:fld>
            <a:endParaRPr lang="en-US" dirty="0"/>
          </a:p>
        </p:txBody>
      </p:sp>
    </p:spTree>
    <p:extLst>
      <p:ext uri="{BB962C8B-B14F-4D97-AF65-F5344CB8AC3E}">
        <p14:creationId xmlns:p14="http://schemas.microsoft.com/office/powerpoint/2010/main" val="2119142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12</a:t>
            </a:fld>
            <a:endParaRPr lang="en-US" dirty="0"/>
          </a:p>
        </p:txBody>
      </p:sp>
    </p:spTree>
    <p:extLst>
      <p:ext uri="{BB962C8B-B14F-4D97-AF65-F5344CB8AC3E}">
        <p14:creationId xmlns:p14="http://schemas.microsoft.com/office/powerpoint/2010/main" val="3553458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15</a:t>
            </a:fld>
            <a:endParaRPr lang="en-US" dirty="0"/>
          </a:p>
        </p:txBody>
      </p:sp>
    </p:spTree>
    <p:extLst>
      <p:ext uri="{BB962C8B-B14F-4D97-AF65-F5344CB8AC3E}">
        <p14:creationId xmlns:p14="http://schemas.microsoft.com/office/powerpoint/2010/main" val="507150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16</a:t>
            </a:fld>
            <a:endParaRPr lang="en-US" dirty="0"/>
          </a:p>
        </p:txBody>
      </p:sp>
    </p:spTree>
    <p:extLst>
      <p:ext uri="{BB962C8B-B14F-4D97-AF65-F5344CB8AC3E}">
        <p14:creationId xmlns:p14="http://schemas.microsoft.com/office/powerpoint/2010/main" val="4221844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19</a:t>
            </a:fld>
            <a:endParaRPr lang="en-US" dirty="0"/>
          </a:p>
        </p:txBody>
      </p:sp>
    </p:spTree>
    <p:extLst>
      <p:ext uri="{BB962C8B-B14F-4D97-AF65-F5344CB8AC3E}">
        <p14:creationId xmlns:p14="http://schemas.microsoft.com/office/powerpoint/2010/main" val="2148030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20</a:t>
            </a:fld>
            <a:endParaRPr lang="en-US" dirty="0"/>
          </a:p>
        </p:txBody>
      </p:sp>
    </p:spTree>
    <p:extLst>
      <p:ext uri="{BB962C8B-B14F-4D97-AF65-F5344CB8AC3E}">
        <p14:creationId xmlns:p14="http://schemas.microsoft.com/office/powerpoint/2010/main" val="3023511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26</a:t>
            </a:fld>
            <a:endParaRPr lang="en-US" dirty="0"/>
          </a:p>
        </p:txBody>
      </p:sp>
    </p:spTree>
    <p:extLst>
      <p:ext uri="{BB962C8B-B14F-4D97-AF65-F5344CB8AC3E}">
        <p14:creationId xmlns:p14="http://schemas.microsoft.com/office/powerpoint/2010/main" val="34699175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4188625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17" name="Slide Number Placeholder 5">
            <a:extLst>
              <a:ext uri="{FF2B5EF4-FFF2-40B4-BE49-F238E27FC236}">
                <a16:creationId xmlns:a16="http://schemas.microsoft.com/office/drawing/2014/main" id="{9CEEFE78-C8D0-4C9C-B921-939F5387A196}"/>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335838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lank ">
    <p:spTree>
      <p:nvGrpSpPr>
        <p:cNvPr id="1" name=""/>
        <p:cNvGrpSpPr/>
        <p:nvPr/>
      </p:nvGrpSpPr>
      <p:grpSpPr>
        <a:xfrm>
          <a:off x="0" y="0"/>
          <a:ext cx="0" cy="0"/>
          <a:chOff x="0" y="0"/>
          <a:chExt cx="0" cy="0"/>
        </a:xfrm>
      </p:grpSpPr>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a:extLst>
              <a:ext uri="{FF2B5EF4-FFF2-40B4-BE49-F238E27FC236}">
                <a16:creationId xmlns:a16="http://schemas.microsoft.com/office/drawing/2014/main" id="{DAAA116C-242C-443B-A163-E8CF9F7F4081}"/>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3361878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a:extLst>
              <a:ext uri="{FF2B5EF4-FFF2-40B4-BE49-F238E27FC236}">
                <a16:creationId xmlns:a16="http://schemas.microsoft.com/office/drawing/2014/main" id="{1AC071D1-F2C4-4003-9250-AB31648B590A}"/>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149669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767411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0" name="Slide Number Placeholder 5">
            <a:extLst>
              <a:ext uri="{FF2B5EF4-FFF2-40B4-BE49-F238E27FC236}">
                <a16:creationId xmlns:a16="http://schemas.microsoft.com/office/drawing/2014/main" id="{F8C50275-4C8B-4C12-B5F1-136D97A2B468}"/>
              </a:ext>
            </a:extLst>
          </p:cNvPr>
          <p:cNvSpPr>
            <a:spLocks noGrp="1"/>
          </p:cNvSpPr>
          <p:nvPr>
            <p:ph type="sldNum" sz="quarter" idx="12"/>
          </p:nvPr>
        </p:nvSpPr>
        <p:spPr>
          <a:xfrm>
            <a:off x="8385466"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66286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1" name="Slide Number Placeholder 5">
            <a:extLst>
              <a:ext uri="{FF2B5EF4-FFF2-40B4-BE49-F238E27FC236}">
                <a16:creationId xmlns:a16="http://schemas.microsoft.com/office/drawing/2014/main" id="{3463854F-CAA1-41C8-A573-DADF35FF70CA}"/>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133155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5" name="Slide Number Placeholder 5">
            <a:extLst>
              <a:ext uri="{FF2B5EF4-FFF2-40B4-BE49-F238E27FC236}">
                <a16:creationId xmlns:a16="http://schemas.microsoft.com/office/drawing/2014/main" id="{55EAFC1E-4429-451F-A6D3-EA5CDA5E629E}"/>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855509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17" name="Slide Number Placeholder 5">
            <a:extLst>
              <a:ext uri="{FF2B5EF4-FFF2-40B4-BE49-F238E27FC236}">
                <a16:creationId xmlns:a16="http://schemas.microsoft.com/office/drawing/2014/main" id="{278655F2-7F98-4BC6-8AAB-6979A3C75528}"/>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4011055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15" name="Slide Number Placeholder 5">
            <a:extLst>
              <a:ext uri="{FF2B5EF4-FFF2-40B4-BE49-F238E27FC236}">
                <a16:creationId xmlns:a16="http://schemas.microsoft.com/office/drawing/2014/main" id="{60AB6978-00DE-4790-8145-42159CB1B407}"/>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907560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1" name="Slide Number Placeholder 5">
            <a:extLst>
              <a:ext uri="{FF2B5EF4-FFF2-40B4-BE49-F238E27FC236}">
                <a16:creationId xmlns:a16="http://schemas.microsoft.com/office/drawing/2014/main" id="{F7AD4569-F986-4F3F-B0DD-6CCDC31D9BBA}"/>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303126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1" name="Slide Number Placeholder 5">
            <a:extLst>
              <a:ext uri="{FF2B5EF4-FFF2-40B4-BE49-F238E27FC236}">
                <a16:creationId xmlns:a16="http://schemas.microsoft.com/office/drawing/2014/main" id="{928706EB-52D0-4646-9219-70EA545AED9C}"/>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868511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1414825"/>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 id="214748396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docs.google.com/spreadsheets/d/1UKFx6sgwhfH9gkg9Gy9z2SEMgj28Da6jVqMShZWuCIY/edit#gid=1386430872"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1.xml"/><Relationship Id="rId4" Type="http://schemas.openxmlformats.org/officeDocument/2006/relationships/hyperlink" Target="http://www.nicabm.com/trauma2013/trauma2013-post/" TargetMode="Externa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11.xml"/><Relationship Id="rId4" Type="http://schemas.openxmlformats.org/officeDocument/2006/relationships/hyperlink" Target="http://www.nicabm.com/trauma2013/trauma2013-pos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39CAF-F2AB-4C56-BB94-7BB023C579B9}"/>
              </a:ext>
            </a:extLst>
          </p:cNvPr>
          <p:cNvSpPr>
            <a:spLocks noGrp="1"/>
          </p:cNvSpPr>
          <p:nvPr>
            <p:ph type="title"/>
          </p:nvPr>
        </p:nvSpPr>
        <p:spPr>
          <a:xfrm>
            <a:off x="452094" y="4124375"/>
            <a:ext cx="8336975" cy="619269"/>
          </a:xfrm>
        </p:spPr>
        <p:txBody>
          <a:bodyPr anchor="t"/>
          <a:lstStyle/>
          <a:p>
            <a:r>
              <a:rPr lang="en-US" sz="3200" dirty="0"/>
              <a:t>DG6-B gate 5: </a:t>
            </a:r>
            <a:r>
              <a:rPr lang="en-US" sz="3200" dirty="0">
                <a:hlinkClick r:id="rId2"/>
              </a:rPr>
              <a:t>college readiness </a:t>
            </a:r>
            <a:endParaRPr lang="en-US" sz="3200" dirty="0"/>
          </a:p>
        </p:txBody>
      </p:sp>
      <p:sp>
        <p:nvSpPr>
          <p:cNvPr id="3" name="Subtitle 2">
            <a:extLst>
              <a:ext uri="{FF2B5EF4-FFF2-40B4-BE49-F238E27FC236}">
                <a16:creationId xmlns:a16="http://schemas.microsoft.com/office/drawing/2014/main" id="{BFB612F2-0AB8-48BB-A80E-03E7DD689DB5}"/>
              </a:ext>
            </a:extLst>
          </p:cNvPr>
          <p:cNvSpPr>
            <a:spLocks noGrp="1"/>
          </p:cNvSpPr>
          <p:nvPr>
            <p:ph type="subTitle" idx="1"/>
          </p:nvPr>
        </p:nvSpPr>
        <p:spPr>
          <a:xfrm>
            <a:off x="439358" y="4666641"/>
            <a:ext cx="8362449" cy="548155"/>
          </a:xfrm>
        </p:spPr>
        <p:txBody>
          <a:bodyPr/>
          <a:lstStyle/>
          <a:p>
            <a:r>
              <a:rPr lang="en-US" sz="2400" dirty="0"/>
              <a:t>DISCUSSION &amp; APPROVAL </a:t>
            </a:r>
          </a:p>
        </p:txBody>
      </p:sp>
      <p:sp>
        <p:nvSpPr>
          <p:cNvPr id="4" name="Text Placeholder 3">
            <a:extLst>
              <a:ext uri="{FF2B5EF4-FFF2-40B4-BE49-F238E27FC236}">
                <a16:creationId xmlns:a16="http://schemas.microsoft.com/office/drawing/2014/main" id="{76986E81-AE50-4EF8-ADCD-D2EEBE7F128E}"/>
              </a:ext>
            </a:extLst>
          </p:cNvPr>
          <p:cNvSpPr>
            <a:spLocks noGrp="1"/>
          </p:cNvSpPr>
          <p:nvPr>
            <p:ph type="body" sz="quarter" idx="10"/>
          </p:nvPr>
        </p:nvSpPr>
        <p:spPr>
          <a:xfrm>
            <a:off x="439358" y="5360000"/>
            <a:ext cx="7466702" cy="1055314"/>
          </a:xfrm>
        </p:spPr>
        <p:txBody>
          <a:bodyPr anchor="t"/>
          <a:lstStyle/>
          <a:p>
            <a:r>
              <a:rPr lang="en-US" dirty="0"/>
              <a:t>ctcLink Project Steering Committee</a:t>
            </a:r>
          </a:p>
          <a:p>
            <a:r>
              <a:rPr lang="en-US" dirty="0"/>
              <a:t>April 5, 2022</a:t>
            </a:r>
          </a:p>
        </p:txBody>
      </p:sp>
    </p:spTree>
    <p:extLst>
      <p:ext uri="{BB962C8B-B14F-4D97-AF65-F5344CB8AC3E}">
        <p14:creationId xmlns:p14="http://schemas.microsoft.com/office/powerpoint/2010/main" val="1752588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1860757"/>
            <a:ext cx="8505535" cy="1111043"/>
          </a:xfrm>
        </p:spPr>
        <p:txBody>
          <a:bodyPr/>
          <a:lstStyle/>
          <a:p>
            <a:pPr algn="ctr"/>
            <a:r>
              <a:rPr lang="en-US" sz="3200" dirty="0"/>
              <a:t>DG6-b: Clover Park Technical College </a:t>
            </a:r>
            <a:br>
              <a:rPr lang="en-US" sz="3200" dirty="0"/>
            </a:br>
            <a:r>
              <a:rPr lang="en-US" sz="3200" dirty="0"/>
              <a:t>presenters</a:t>
            </a: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t>
            </a:r>
          </a:p>
        </p:txBody>
      </p:sp>
      <p:sp>
        <p:nvSpPr>
          <p:cNvPr id="3" name="Text Placeholder 2"/>
          <p:cNvSpPr>
            <a:spLocks noGrp="1"/>
          </p:cNvSpPr>
          <p:nvPr>
            <p:ph idx="1"/>
          </p:nvPr>
        </p:nvSpPr>
        <p:spPr>
          <a:xfrm>
            <a:off x="735275" y="3189670"/>
            <a:ext cx="7670970" cy="1809049"/>
          </a:xfrm>
        </p:spPr>
        <p:txBody>
          <a:bodyPr/>
          <a:lstStyle/>
          <a:p>
            <a:pPr>
              <a:lnSpc>
                <a:spcPct val="100000"/>
              </a:lnSpc>
              <a:spcBef>
                <a:spcPts val="0"/>
              </a:spcBef>
            </a:pPr>
            <a:r>
              <a:rPr lang="en-US" sz="3200" dirty="0">
                <a:solidFill>
                  <a:schemeClr val="accent6">
                    <a:lumMod val="75000"/>
                  </a:schemeClr>
                </a:solidFill>
              </a:rPr>
              <a:t>Dr. Brian Lee, Project Manager </a:t>
            </a:r>
          </a:p>
          <a:p>
            <a:pPr>
              <a:lnSpc>
                <a:spcPct val="100000"/>
              </a:lnSpc>
              <a:spcBef>
                <a:spcPts val="0"/>
              </a:spcBef>
            </a:pPr>
            <a:r>
              <a:rPr lang="en-US" sz="3200" dirty="0">
                <a:solidFill>
                  <a:schemeClr val="accent6">
                    <a:lumMod val="75000"/>
                  </a:schemeClr>
                </a:solidFill>
              </a:rPr>
              <a:t>Lisa Wolcott, Executive Sponsor</a:t>
            </a:r>
          </a:p>
          <a:p>
            <a:pPr>
              <a:lnSpc>
                <a:spcPct val="100000"/>
              </a:lnSpc>
              <a:spcBef>
                <a:spcPts val="0"/>
              </a:spcBef>
            </a:pPr>
            <a:r>
              <a:rPr lang="en-US" sz="3200" dirty="0">
                <a:solidFill>
                  <a:schemeClr val="accent6">
                    <a:lumMod val="75000"/>
                  </a:schemeClr>
                </a:solidFill>
              </a:rPr>
              <a:t>Dr. Joyce Loveday, President </a:t>
            </a:r>
          </a:p>
        </p:txBody>
      </p:sp>
      <p:sp>
        <p:nvSpPr>
          <p:cNvPr id="5" name="Slide Number Placeholder 4">
            <a:extLst>
              <a:ext uri="{FF2B5EF4-FFF2-40B4-BE49-F238E27FC236}">
                <a16:creationId xmlns:a16="http://schemas.microsoft.com/office/drawing/2014/main" id="{F51366F6-F2EC-4A9B-9898-7B2FF54D0A27}"/>
              </a:ext>
            </a:extLst>
          </p:cNvPr>
          <p:cNvSpPr>
            <a:spLocks noGrp="1"/>
          </p:cNvSpPr>
          <p:nvPr>
            <p:ph type="sldNum" sz="quarter" idx="12"/>
          </p:nvPr>
        </p:nvSpPr>
        <p:spPr/>
        <p:txBody>
          <a:bodyPr/>
          <a:lstStyle/>
          <a:p>
            <a:pPr>
              <a:defRPr/>
            </a:pPr>
            <a:fld id="{A0548EF2-EA9B-4634-B53D-DC4EC5D1B8C0}" type="slidenum">
              <a:rPr lang="en-US" altLang="en-US" smtClean="0"/>
              <a:pPr>
                <a:defRPr/>
              </a:pPr>
              <a:t>10</a:t>
            </a:fld>
            <a:endParaRPr lang="en-US" altLang="en-US" dirty="0"/>
          </a:p>
        </p:txBody>
      </p:sp>
    </p:spTree>
    <p:extLst>
      <p:ext uri="{BB962C8B-B14F-4D97-AF65-F5344CB8AC3E}">
        <p14:creationId xmlns:p14="http://schemas.microsoft.com/office/powerpoint/2010/main" val="2695372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783" y="170476"/>
            <a:ext cx="8675052" cy="494983"/>
          </a:xfrm>
        </p:spPr>
        <p:txBody>
          <a:bodyPr lIns="91440" tIns="45720" rIns="91440" bIns="45720" anchor="t"/>
          <a:lstStyle/>
          <a:p>
            <a:pPr algn="ctr"/>
            <a:r>
              <a:rPr lang="en-US" sz="3200" dirty="0">
                <a:solidFill>
                  <a:srgbClr val="002060"/>
                </a:solidFill>
              </a:rPr>
              <a:t>clover park technical COLLEGE READINESS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89833913"/>
              </p:ext>
            </p:extLst>
          </p:nvPr>
        </p:nvGraphicFramePr>
        <p:xfrm>
          <a:off x="391323" y="774646"/>
          <a:ext cx="8350109" cy="5072999"/>
        </p:xfrm>
        <a:graphic>
          <a:graphicData uri="http://schemas.openxmlformats.org/drawingml/2006/table">
            <a:tbl>
              <a:tblPr firstRow="1" firstCol="1"/>
              <a:tblGrid>
                <a:gridCol w="2672035">
                  <a:extLst>
                    <a:ext uri="{9D8B030D-6E8A-4147-A177-3AD203B41FA5}">
                      <a16:colId xmlns:a16="http://schemas.microsoft.com/office/drawing/2014/main" val="1719524338"/>
                    </a:ext>
                  </a:extLst>
                </a:gridCol>
                <a:gridCol w="1908595">
                  <a:extLst>
                    <a:ext uri="{9D8B030D-6E8A-4147-A177-3AD203B41FA5}">
                      <a16:colId xmlns:a16="http://schemas.microsoft.com/office/drawing/2014/main" val="3354666195"/>
                    </a:ext>
                  </a:extLst>
                </a:gridCol>
                <a:gridCol w="1937843">
                  <a:extLst>
                    <a:ext uri="{9D8B030D-6E8A-4147-A177-3AD203B41FA5}">
                      <a16:colId xmlns:a16="http://schemas.microsoft.com/office/drawing/2014/main" val="4253395325"/>
                    </a:ext>
                  </a:extLst>
                </a:gridCol>
                <a:gridCol w="1831636">
                  <a:extLst>
                    <a:ext uri="{9D8B030D-6E8A-4147-A177-3AD203B41FA5}">
                      <a16:colId xmlns:a16="http://schemas.microsoft.com/office/drawing/2014/main" val="2219408062"/>
                    </a:ext>
                  </a:extLst>
                </a:gridCol>
              </a:tblGrid>
              <a:tr h="1191226">
                <a:tc>
                  <a:txBody>
                    <a:bodyPr/>
                    <a:lstStyle/>
                    <a:p>
                      <a:pPr marL="0" indent="115888" rtl="0" fontAlgn="b"/>
                      <a:r>
                        <a:rPr lang="en-US" b="0" dirty="0">
                          <a:solidFill>
                            <a:srgbClr val="000000"/>
                          </a:solidFill>
                          <a:effectLst/>
                          <a:latin typeface="+mj-lt"/>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b="0" dirty="0">
                          <a:solidFill>
                            <a:srgbClr val="000000"/>
                          </a:solidFill>
                          <a:effectLst/>
                          <a:latin typeface="+mj-lt"/>
                        </a:rPr>
                        <a:t>Current</a:t>
                      </a:r>
                      <a:r>
                        <a:rPr lang="en-US" b="0" baseline="0" dirty="0">
                          <a:solidFill>
                            <a:srgbClr val="000000"/>
                          </a:solidFill>
                          <a:effectLst/>
                          <a:latin typeface="+mj-lt"/>
                        </a:rPr>
                        <a:t> </a:t>
                      </a:r>
                      <a:r>
                        <a:rPr lang="en-US" b="0" dirty="0">
                          <a:solidFill>
                            <a:srgbClr val="000000"/>
                          </a:solidFill>
                          <a:effectLst/>
                          <a:latin typeface="+mj-lt"/>
                        </a:rPr>
                        <a:t>Completion of Readiness </a:t>
                      </a:r>
                      <a:br>
                        <a:rPr lang="en-US" b="0" dirty="0">
                          <a:solidFill>
                            <a:srgbClr val="000000"/>
                          </a:solidFill>
                          <a:effectLst/>
                          <a:latin typeface="+mj-lt"/>
                        </a:rPr>
                      </a:br>
                      <a:r>
                        <a:rPr lang="en-US" b="0" dirty="0">
                          <a:solidFill>
                            <a:srgbClr val="000000"/>
                          </a:solidFill>
                          <a:effectLst/>
                          <a:latin typeface="+mj-lt"/>
                        </a:rPr>
                        <a:t>Criteria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Current 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Estimated</a:t>
                      </a:r>
                      <a:r>
                        <a:rPr lang="en-US" b="0" baseline="0" dirty="0">
                          <a:solidFill>
                            <a:srgbClr val="000000"/>
                          </a:solidFill>
                          <a:effectLst/>
                          <a:latin typeface="+mj-lt"/>
                        </a:rPr>
                        <a:t> Go/ No-Go Status at </a:t>
                      </a:r>
                      <a:br>
                        <a:rPr lang="en-US" b="0" baseline="0" dirty="0">
                          <a:solidFill>
                            <a:srgbClr val="000000"/>
                          </a:solidFill>
                          <a:effectLst/>
                          <a:latin typeface="+mj-lt"/>
                        </a:rPr>
                      </a:br>
                      <a:r>
                        <a:rPr lang="en-US" b="0" baseline="0" dirty="0">
                          <a:solidFill>
                            <a:srgbClr val="000000"/>
                          </a:solidFill>
                          <a:effectLst/>
                          <a:latin typeface="+mj-lt"/>
                        </a:rPr>
                        <a:t>go live </a:t>
                      </a:r>
                      <a:endParaRPr lang="en-US" b="0" dirty="0">
                        <a:solidFill>
                          <a:srgbClr val="000000"/>
                        </a:solidFill>
                        <a:effectLst/>
                        <a:latin typeface="+mj-lt"/>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96353">
                <a:tc>
                  <a:txBody>
                    <a:bodyPr/>
                    <a:lstStyle/>
                    <a:p>
                      <a:pPr marL="0" indent="115888" algn="l" rtl="0" fontAlgn="ctr"/>
                      <a:r>
                        <a:rPr lang="en-US" sz="2000" b="0" dirty="0">
                          <a:solidFill>
                            <a:srgbClr val="000000"/>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panose="02000000000000000000" pitchFamily="2" charset="0"/>
                        </a:rPr>
                        <a:t>3 of 3</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B050"/>
                          </a:solidFill>
                          <a:effectLst/>
                          <a:latin typeface="Roboto"/>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00B050"/>
                          </a:solidFill>
                          <a:effectLst/>
                          <a:latin typeface="Roboto"/>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573791922"/>
                  </a:ext>
                </a:extLst>
              </a:tr>
              <a:tr h="509708">
                <a:tc>
                  <a:txBody>
                    <a:bodyPr/>
                    <a:lstStyle/>
                    <a:p>
                      <a:pPr marL="0" indent="115888" algn="l" rtl="0" fontAlgn="ctr"/>
                      <a:r>
                        <a:rPr lang="en-US" sz="2000" b="0" dirty="0">
                          <a:solidFill>
                            <a:srgbClr val="000000"/>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panose="02000000000000000000" pitchFamily="2" charset="0"/>
                        </a:rPr>
                        <a:t>3 of 3</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B050"/>
                          </a:solidFill>
                          <a:effectLst/>
                          <a:latin typeface="Roboto"/>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00B050"/>
                          </a:solidFill>
                          <a:effectLst/>
                          <a:latin typeface="Roboto"/>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4112853875"/>
                  </a:ext>
                </a:extLst>
              </a:tr>
              <a:tr h="563137">
                <a:tc>
                  <a:txBody>
                    <a:bodyPr/>
                    <a:lstStyle/>
                    <a:p>
                      <a:pPr marL="0" indent="115888" algn="l" rtl="0" fontAlgn="ctr"/>
                      <a:r>
                        <a:rPr lang="en-US" sz="2000" b="0" dirty="0">
                          <a:solidFill>
                            <a:srgbClr val="000000"/>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panose="02000000000000000000" pitchFamily="2" charset="0"/>
                        </a:rPr>
                        <a:t>8 of 8</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B050"/>
                          </a:solidFill>
                          <a:effectLst/>
                          <a:latin typeface="Roboto"/>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00B050"/>
                          </a:solidFill>
                          <a:effectLst/>
                          <a:latin typeface="Roboto"/>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322822287"/>
                  </a:ext>
                </a:extLst>
              </a:tr>
              <a:tr h="563137">
                <a:tc>
                  <a:txBody>
                    <a:bodyPr/>
                    <a:lstStyle/>
                    <a:p>
                      <a:pPr marL="0" indent="115888" algn="l" rtl="0" fontAlgn="ctr"/>
                      <a:r>
                        <a:rPr lang="en-US" sz="2000" b="0" dirty="0">
                          <a:solidFill>
                            <a:srgbClr val="000000"/>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panose="02000000000000000000" pitchFamily="2" charset="0"/>
                        </a:rPr>
                        <a:t>7 of 7</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B050"/>
                          </a:solidFill>
                          <a:effectLst/>
                          <a:latin typeface="Roboto"/>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00B050"/>
                          </a:solidFill>
                          <a:effectLst/>
                          <a:latin typeface="Roboto"/>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77471429"/>
                  </a:ext>
                </a:extLst>
              </a:tr>
              <a:tr h="544388">
                <a:tc>
                  <a:txBody>
                    <a:bodyPr/>
                    <a:lstStyle/>
                    <a:p>
                      <a:pPr marL="0" indent="115888" algn="l" rtl="0" fontAlgn="ctr"/>
                      <a:r>
                        <a:rPr lang="en-US" sz="2000" b="0" dirty="0">
                          <a:solidFill>
                            <a:srgbClr val="000000"/>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panose="02000000000000000000" pitchFamily="2" charset="0"/>
                        </a:rPr>
                        <a:t>4 of 5</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FFFF00"/>
                          </a:solidFill>
                          <a:effectLst/>
                          <a:latin typeface="Roboto"/>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r>
                        <a:rPr lang="en-US" b="0" dirty="0">
                          <a:solidFill>
                            <a:srgbClr val="00B050"/>
                          </a:solidFill>
                          <a:effectLst/>
                          <a:latin typeface="Roboto"/>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146931779"/>
                  </a:ext>
                </a:extLst>
              </a:tr>
              <a:tr h="563137">
                <a:tc>
                  <a:txBody>
                    <a:bodyPr/>
                    <a:lstStyle/>
                    <a:p>
                      <a:pPr marL="0" indent="115888" algn="l" rtl="0" fontAlgn="ctr"/>
                      <a:r>
                        <a:rPr lang="en-US" sz="2000" b="0" dirty="0">
                          <a:solidFill>
                            <a:srgbClr val="000000"/>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panose="02000000000000000000" pitchFamily="2" charset="0"/>
                        </a:rPr>
                        <a:t>13 of 15</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FFFF00"/>
                          </a:solidFill>
                          <a:effectLst/>
                          <a:latin typeface="Roboto"/>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r>
                        <a:rPr lang="en-US" b="0" dirty="0">
                          <a:solidFill>
                            <a:srgbClr val="00B050"/>
                          </a:solidFill>
                          <a:effectLst/>
                          <a:latin typeface="Roboto"/>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480800126"/>
                  </a:ext>
                </a:extLst>
              </a:tr>
              <a:tr h="541913">
                <a:tc>
                  <a:txBody>
                    <a:bodyPr/>
                    <a:lstStyle/>
                    <a:p>
                      <a:pPr marL="0" indent="115888" algn="l" rtl="0" fontAlgn="ctr"/>
                      <a:r>
                        <a:rPr lang="en-US" sz="2000" b="0" dirty="0">
                          <a:solidFill>
                            <a:srgbClr val="000000"/>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panose="02000000000000000000" pitchFamily="2" charset="0"/>
                        </a:rPr>
                        <a:t>7 of 8</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00B050"/>
                          </a:solidFill>
                          <a:effectLst/>
                          <a:latin typeface="Roboto"/>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00B050"/>
                          </a:solidFill>
                          <a:effectLst/>
                          <a:latin typeface="Roboto"/>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574805109"/>
                  </a:ext>
                </a:extLst>
              </a:tr>
            </a:tbl>
          </a:graphicData>
        </a:graphic>
      </p:graphicFrame>
      <p:sp>
        <p:nvSpPr>
          <p:cNvPr id="2" name="Slide Number Placeholder 1">
            <a:extLst>
              <a:ext uri="{FF2B5EF4-FFF2-40B4-BE49-F238E27FC236}">
                <a16:creationId xmlns:a16="http://schemas.microsoft.com/office/drawing/2014/main" id="{86DFC77B-4F48-4826-A2FB-40D477FBF12D}"/>
              </a:ext>
            </a:extLst>
          </p:cNvPr>
          <p:cNvSpPr>
            <a:spLocks noGrp="1"/>
          </p:cNvSpPr>
          <p:nvPr>
            <p:ph type="sldNum" sz="quarter" idx="12"/>
          </p:nvPr>
        </p:nvSpPr>
        <p:spPr/>
        <p:txBody>
          <a:bodyPr/>
          <a:lstStyle/>
          <a:p>
            <a:pPr>
              <a:defRPr/>
            </a:pPr>
            <a:fld id="{A0548EF2-EA9B-4634-B53D-DC4EC5D1B8C0}" type="slidenum">
              <a:rPr lang="en-US" altLang="en-US" smtClean="0"/>
              <a:pPr>
                <a:defRPr/>
              </a:pPr>
              <a:t>11</a:t>
            </a:fld>
            <a:endParaRPr lang="en-US" altLang="en-US" dirty="0"/>
          </a:p>
        </p:txBody>
      </p:sp>
      <p:graphicFrame>
        <p:nvGraphicFramePr>
          <p:cNvPr id="7" name="Table 6">
            <a:extLst>
              <a:ext uri="{FF2B5EF4-FFF2-40B4-BE49-F238E27FC236}">
                <a16:creationId xmlns:a16="http://schemas.microsoft.com/office/drawing/2014/main" id="{6E4DD594-CCC7-475B-BB8F-1B470DC4227B}"/>
              </a:ext>
            </a:extLst>
          </p:cNvPr>
          <p:cNvGraphicFramePr>
            <a:graphicFrameLocks noGrp="1"/>
          </p:cNvGraphicFramePr>
          <p:nvPr>
            <p:extLst>
              <p:ext uri="{D42A27DB-BD31-4B8C-83A1-F6EECF244321}">
                <p14:modId xmlns:p14="http://schemas.microsoft.com/office/powerpoint/2010/main" val="2429098251"/>
              </p:ext>
            </p:extLst>
          </p:nvPr>
        </p:nvGraphicFramePr>
        <p:xfrm>
          <a:off x="391323" y="5947485"/>
          <a:ext cx="4897846" cy="910515"/>
        </p:xfrm>
        <a:graphic>
          <a:graphicData uri="http://schemas.openxmlformats.org/drawingml/2006/table">
            <a:tbl>
              <a:tblPr firstRow="1"/>
              <a:tblGrid>
                <a:gridCol w="209641">
                  <a:extLst>
                    <a:ext uri="{9D8B030D-6E8A-4147-A177-3AD203B41FA5}">
                      <a16:colId xmlns:a16="http://schemas.microsoft.com/office/drawing/2014/main" val="3978457557"/>
                    </a:ext>
                  </a:extLst>
                </a:gridCol>
                <a:gridCol w="4688205">
                  <a:extLst>
                    <a:ext uri="{9D8B030D-6E8A-4147-A177-3AD203B41FA5}">
                      <a16:colId xmlns:a16="http://schemas.microsoft.com/office/drawing/2014/main" val="3272340738"/>
                    </a:ext>
                  </a:extLst>
                </a:gridCol>
              </a:tblGrid>
              <a:tr h="169679">
                <a:tc gridSpan="2">
                  <a:txBody>
                    <a:bodyPr/>
                    <a:lstStyle/>
                    <a:p>
                      <a:pPr algn="ctr"/>
                      <a:r>
                        <a:rPr lang="en-US" sz="900" dirty="0">
                          <a:solidFill>
                            <a:srgbClr val="000000"/>
                          </a:solidFill>
                          <a:effectLst/>
                          <a:latin typeface="+mj-lt"/>
                        </a:rPr>
                        <a:t>STATUS LEGEND</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721134"/>
                  </a:ext>
                </a:extLst>
              </a:tr>
              <a:tr h="129039">
                <a:tc>
                  <a:txBody>
                    <a:bodyPr/>
                    <a:lstStyle/>
                    <a:p>
                      <a:pPr algn="ctr"/>
                      <a:r>
                        <a:rPr lang="en-US" sz="900" dirty="0">
                          <a:solidFill>
                            <a:srgbClr val="FF0000"/>
                          </a:solidFill>
                          <a:effectLst/>
                        </a:rPr>
                        <a:t>R</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91060">
                <a:tc>
                  <a:txBody>
                    <a:bodyPr/>
                    <a:lstStyle/>
                    <a:p>
                      <a:pPr algn="ctr"/>
                      <a:r>
                        <a:rPr lang="en-US" sz="900" dirty="0">
                          <a:solidFill>
                            <a:srgbClr val="FFA219"/>
                          </a:solidFill>
                          <a:effectLst/>
                        </a:rPr>
                        <a:t>O</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93675">
                <a:tc>
                  <a:txBody>
                    <a:bodyPr/>
                    <a:lstStyle/>
                    <a:p>
                      <a:pPr algn="ctr"/>
                      <a:r>
                        <a:rPr lang="en-US" sz="900" dirty="0">
                          <a:solidFill>
                            <a:srgbClr val="FFFF00"/>
                          </a:solidFill>
                          <a:effectLst/>
                        </a:rPr>
                        <a:t>Y</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 live, small issues unresolved, doesn't impact go 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pPr algn="ctr"/>
                      <a:r>
                        <a:rPr lang="en-US" sz="900" dirty="0">
                          <a:solidFill>
                            <a:srgbClr val="00B050"/>
                          </a:solidFill>
                          <a:effectLst/>
                        </a:rPr>
                        <a:t>G</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 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3606238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873419308"/>
              </p:ext>
            </p:extLst>
          </p:nvPr>
        </p:nvGraphicFramePr>
        <p:xfrm>
          <a:off x="449541" y="560918"/>
          <a:ext cx="8218209" cy="6133140"/>
        </p:xfrm>
        <a:graphic>
          <a:graphicData uri="http://schemas.openxmlformats.org/drawingml/2006/table">
            <a:tbl>
              <a:tblPr firstRow="1" firstCol="1">
                <a:tableStyleId>{93296810-A885-4BE3-A3E7-6D5BEEA58F35}</a:tableStyleId>
              </a:tblPr>
              <a:tblGrid>
                <a:gridCol w="1369634">
                  <a:extLst>
                    <a:ext uri="{9D8B030D-6E8A-4147-A177-3AD203B41FA5}">
                      <a16:colId xmlns:a16="http://schemas.microsoft.com/office/drawing/2014/main" val="285129070"/>
                    </a:ext>
                  </a:extLst>
                </a:gridCol>
                <a:gridCol w="3314800">
                  <a:extLst>
                    <a:ext uri="{9D8B030D-6E8A-4147-A177-3AD203B41FA5}">
                      <a16:colId xmlns:a16="http://schemas.microsoft.com/office/drawing/2014/main" val="1255582063"/>
                    </a:ext>
                  </a:extLst>
                </a:gridCol>
                <a:gridCol w="3533775">
                  <a:extLst>
                    <a:ext uri="{9D8B030D-6E8A-4147-A177-3AD203B41FA5}">
                      <a16:colId xmlns:a16="http://schemas.microsoft.com/office/drawing/2014/main" val="615183373"/>
                    </a:ext>
                  </a:extLst>
                </a:gridCol>
              </a:tblGrid>
              <a:tr h="294107">
                <a:tc>
                  <a:txBody>
                    <a:bodyPr/>
                    <a:lstStyle/>
                    <a:p>
                      <a:pPr rtl="0" fontAlgn="b"/>
                      <a:r>
                        <a:rPr lang="en-US" sz="1400" b="1" dirty="0">
                          <a:effectLst/>
                          <a:latin typeface="Arial" panose="020B0604020202020204" pitchFamily="34" charset="0"/>
                          <a:cs typeface="Arial" panose="020B0604020202020204" pitchFamily="34" charset="0"/>
                        </a:rPr>
                        <a:t>CATEGORY </a:t>
                      </a:r>
                      <a:endParaRPr lang="en-US" sz="1400" b="1"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400" b="1" dirty="0">
                          <a:effectLst/>
                          <a:latin typeface="Arial" panose="020B0604020202020204" pitchFamily="34" charset="0"/>
                          <a:cs typeface="Arial" panose="020B0604020202020204" pitchFamily="34" charset="0"/>
                        </a:rPr>
                        <a:t>COMMENTS</a:t>
                      </a:r>
                      <a:endParaRPr lang="en-US" sz="1400" b="1"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400" b="1" dirty="0">
                          <a:effectLst/>
                          <a:latin typeface="Arial" panose="020B0604020202020204" pitchFamily="34" charset="0"/>
                          <a:cs typeface="Arial" panose="020B0604020202020204" pitchFamily="34" charset="0"/>
                        </a:rPr>
                        <a:t>MITIGATION PLAN </a:t>
                      </a:r>
                      <a:endParaRPr lang="en-US" sz="1400" b="1" dirty="0">
                        <a:solidFill>
                          <a:srgbClr val="000000"/>
                        </a:solidFill>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488334798"/>
                  </a:ext>
                </a:extLst>
              </a:tr>
              <a:tr h="295114">
                <a:tc>
                  <a:txBody>
                    <a:bodyPr/>
                    <a:lstStyle/>
                    <a:p>
                      <a:pPr rtl="0" fontAlgn="ctr"/>
                      <a:r>
                        <a:rPr lang="en-US" sz="1600" dirty="0">
                          <a:effectLst/>
                          <a:latin typeface="Arial" panose="020B0604020202020204" pitchFamily="34" charset="0"/>
                          <a:cs typeface="Arial" panose="020B0604020202020204" pitchFamily="34" charset="0"/>
                        </a:rPr>
                        <a:t>Data</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0" dirty="0">
                          <a:solidFill>
                            <a:srgbClr val="17304C"/>
                          </a:solidFill>
                          <a:effectLst/>
                          <a:latin typeface="Roboto" panose="02000000000000000000" pitchFamily="2" charset="0"/>
                        </a:rPr>
                        <a:t>Production course fees seem to have some mismatches.</a:t>
                      </a:r>
                    </a:p>
                  </a:txBody>
                  <a:tcPr/>
                </a:tc>
                <a:tc>
                  <a:txBody>
                    <a:bodyPr/>
                    <a:lstStyle/>
                    <a:p>
                      <a:pPr rtl="0" fontAlgn="b"/>
                      <a:r>
                        <a:rPr lang="en-US" sz="1200" b="0" dirty="0">
                          <a:solidFill>
                            <a:srgbClr val="17304C"/>
                          </a:solidFill>
                          <a:effectLst/>
                          <a:latin typeface="Roboto" panose="02000000000000000000" pitchFamily="2" charset="0"/>
                        </a:rPr>
                        <a:t>About 100 courses need to be fixed and we are currently working on it, to be completed before go live.</a:t>
                      </a:r>
                    </a:p>
                  </a:txBody>
                  <a:tcPr/>
                </a:tc>
                <a:extLst>
                  <a:ext uri="{0D108BD9-81ED-4DB2-BD59-A6C34878D82A}">
                    <a16:rowId xmlns:a16="http://schemas.microsoft.com/office/drawing/2014/main" val="1887606402"/>
                  </a:ext>
                </a:extLst>
              </a:tr>
              <a:tr h="472831">
                <a:tc>
                  <a:txBody>
                    <a:bodyPr/>
                    <a:lstStyle/>
                    <a:p>
                      <a:pPr rtl="0" fontAlgn="ctr"/>
                      <a:r>
                        <a:rPr lang="en-US" sz="1600" dirty="0">
                          <a:effectLst/>
                          <a:latin typeface="Arial" panose="020B0604020202020204" pitchFamily="34" charset="0"/>
                          <a:cs typeface="Arial" panose="020B0604020202020204" pitchFamily="34" charset="0"/>
                        </a:rPr>
                        <a:t>Security</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0" dirty="0">
                          <a:solidFill>
                            <a:srgbClr val="17304C"/>
                          </a:solidFill>
                          <a:effectLst/>
                          <a:latin typeface="Roboto" panose="02000000000000000000" pitchFamily="2" charset="0"/>
                        </a:rPr>
                        <a:t>Workbook submitted and Security Plan complete.</a:t>
                      </a:r>
                    </a:p>
                  </a:txBody>
                  <a:tcPr/>
                </a:tc>
                <a:tc>
                  <a:txBody>
                    <a:bodyPr/>
                    <a:lstStyle/>
                    <a:p>
                      <a:pPr rtl="0" fontAlgn="b"/>
                      <a:r>
                        <a:rPr lang="en-US" sz="1200" b="0" dirty="0">
                          <a:solidFill>
                            <a:srgbClr val="17304C"/>
                          </a:solidFill>
                          <a:effectLst/>
                          <a:latin typeface="Roboto" panose="02000000000000000000" pitchFamily="2" charset="0"/>
                        </a:rPr>
                        <a:t>Planning to audit SVL prior to go live, especially with employees who have had changes required in test environments. Implementing SVL changes noted from Mock go live.</a:t>
                      </a:r>
                    </a:p>
                  </a:txBody>
                  <a:tcPr/>
                </a:tc>
                <a:extLst>
                  <a:ext uri="{0D108BD9-81ED-4DB2-BD59-A6C34878D82A}">
                    <a16:rowId xmlns:a16="http://schemas.microsoft.com/office/drawing/2014/main" val="3950610699"/>
                  </a:ext>
                </a:extLst>
              </a:tr>
              <a:tr h="833302">
                <a:tc>
                  <a:txBody>
                    <a:bodyPr/>
                    <a:lstStyle/>
                    <a:p>
                      <a:pPr rtl="0" fontAlgn="ctr"/>
                      <a:r>
                        <a:rPr lang="en-US" sz="1600" dirty="0">
                          <a:effectLst/>
                          <a:latin typeface="Arial" panose="020B0604020202020204" pitchFamily="34" charset="0"/>
                          <a:cs typeface="Arial" panose="020B0604020202020204" pitchFamily="34" charset="0"/>
                        </a:rPr>
                        <a:t>Testing</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0" dirty="0">
                          <a:solidFill>
                            <a:srgbClr val="17304C"/>
                          </a:solidFill>
                          <a:effectLst/>
                          <a:latin typeface="Roboto" panose="02000000000000000000" pitchFamily="2" charset="0"/>
                        </a:rPr>
                        <a:t>We have some refund configuration issues (Finance).</a:t>
                      </a:r>
                    </a:p>
                  </a:txBody>
                  <a:tcPr/>
                </a:tc>
                <a:tc>
                  <a:txBody>
                    <a:bodyPr/>
                    <a:lstStyle/>
                    <a:p>
                      <a:pPr rtl="0" fontAlgn="b"/>
                      <a:r>
                        <a:rPr lang="en-US" sz="1200" b="0" dirty="0">
                          <a:solidFill>
                            <a:srgbClr val="17304C"/>
                          </a:solidFill>
                          <a:effectLst/>
                          <a:latin typeface="Roboto" panose="02000000000000000000" pitchFamily="2" charset="0"/>
                        </a:rPr>
                        <a:t>We will need to reconfiguration some of our FIN approval workflows (they work as designed in the system) but need to reflect our campus processes.</a:t>
                      </a:r>
                    </a:p>
                  </a:txBody>
                  <a:tcPr/>
                </a:tc>
                <a:extLst>
                  <a:ext uri="{0D108BD9-81ED-4DB2-BD59-A6C34878D82A}">
                    <a16:rowId xmlns:a16="http://schemas.microsoft.com/office/drawing/2014/main" val="966612009"/>
                  </a:ext>
                </a:extLst>
              </a:tr>
              <a:tr h="841539">
                <a:tc>
                  <a:txBody>
                    <a:bodyPr/>
                    <a:lstStyle/>
                    <a:p>
                      <a:pPr rtl="0" fontAlgn="ctr"/>
                      <a:r>
                        <a:rPr lang="en-US" sz="1600" dirty="0">
                          <a:effectLst/>
                          <a:latin typeface="Arial" panose="020B0604020202020204" pitchFamily="34" charset="0"/>
                          <a:cs typeface="Arial" panose="020B0604020202020204" pitchFamily="34" charset="0"/>
                        </a:rPr>
                        <a:t>Training</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0" dirty="0">
                          <a:solidFill>
                            <a:srgbClr val="17304C"/>
                          </a:solidFill>
                          <a:effectLst/>
                          <a:latin typeface="Roboto" panose="02000000000000000000" pitchFamily="2" charset="0"/>
                        </a:rPr>
                        <a:t>End-user training started in January. In person classes and self-paced are currently running, will continue through July.</a:t>
                      </a:r>
                    </a:p>
                  </a:txBody>
                  <a:tcPr/>
                </a:tc>
                <a:tc>
                  <a:txBody>
                    <a:bodyPr/>
                    <a:lstStyle/>
                    <a:p>
                      <a:pPr rtl="0" fontAlgn="b"/>
                      <a:r>
                        <a:rPr lang="en-US" sz="1200" b="0" dirty="0">
                          <a:solidFill>
                            <a:srgbClr val="17304C"/>
                          </a:solidFill>
                          <a:effectLst/>
                          <a:latin typeface="Roboto" panose="02000000000000000000" pitchFamily="2" charset="0"/>
                        </a:rPr>
                        <a:t>The campus will shift to lab and side-by-side training activities post go live.</a:t>
                      </a:r>
                    </a:p>
                  </a:txBody>
                  <a:tcPr/>
                </a:tc>
                <a:extLst>
                  <a:ext uri="{0D108BD9-81ED-4DB2-BD59-A6C34878D82A}">
                    <a16:rowId xmlns:a16="http://schemas.microsoft.com/office/drawing/2014/main" val="867617604"/>
                  </a:ext>
                </a:extLst>
              </a:tr>
              <a:tr h="734953">
                <a:tc>
                  <a:txBody>
                    <a:bodyPr/>
                    <a:lstStyle/>
                    <a:p>
                      <a:pPr rtl="0" fontAlgn="ctr"/>
                      <a:r>
                        <a:rPr lang="en-US" sz="1600" dirty="0">
                          <a:effectLst/>
                          <a:latin typeface="Arial" panose="020B0604020202020204" pitchFamily="34" charset="0"/>
                          <a:cs typeface="Arial" panose="020B0604020202020204" pitchFamily="34" charset="0"/>
                        </a:rPr>
                        <a:t>College Support Plan</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1" dirty="0">
                          <a:solidFill>
                            <a:srgbClr val="17304C"/>
                          </a:solidFill>
                          <a:effectLst/>
                          <a:latin typeface="Roboto" panose="02000000000000000000" pitchFamily="2" charset="0"/>
                        </a:rPr>
                        <a:t>Elements of the College Support plan are being developed. Knowledge base completed, Ticketing System rolled out with ctcLink modification 03/31/2022.</a:t>
                      </a:r>
                    </a:p>
                  </a:txBody>
                  <a:tcPr/>
                </a:tc>
                <a:tc>
                  <a:txBody>
                    <a:bodyPr/>
                    <a:lstStyle/>
                    <a:p>
                      <a:pPr rtl="0" fontAlgn="b"/>
                      <a:r>
                        <a:rPr lang="en-US" sz="1200" b="1" dirty="0">
                          <a:solidFill>
                            <a:srgbClr val="17304C"/>
                          </a:solidFill>
                          <a:effectLst/>
                          <a:latin typeface="Roboto" panose="02000000000000000000" pitchFamily="2" charset="0"/>
                        </a:rPr>
                        <a:t>Will develop the 30-, 60-, 90-day plan after readiness, but prior to go live.</a:t>
                      </a:r>
                    </a:p>
                  </a:txBody>
                  <a:tcPr/>
                </a:tc>
                <a:extLst>
                  <a:ext uri="{0D108BD9-81ED-4DB2-BD59-A6C34878D82A}">
                    <a16:rowId xmlns:a16="http://schemas.microsoft.com/office/drawing/2014/main" val="4231611894"/>
                  </a:ext>
                </a:extLst>
              </a:tr>
              <a:tr h="758993">
                <a:tc>
                  <a:txBody>
                    <a:bodyPr/>
                    <a:lstStyle/>
                    <a:p>
                      <a:pPr rtl="0" fontAlgn="ctr"/>
                      <a:r>
                        <a:rPr lang="en-US" sz="1600" dirty="0">
                          <a:effectLst/>
                          <a:latin typeface="Arial" panose="020B0604020202020204" pitchFamily="34" charset="0"/>
                          <a:cs typeface="Arial" panose="020B0604020202020204" pitchFamily="34" charset="0"/>
                        </a:rPr>
                        <a:t>Transition</a:t>
                      </a:r>
                    </a:p>
                  </a:txBody>
                  <a:tcPr anchor="ctr"/>
                </a:tc>
                <a:tc>
                  <a:txBody>
                    <a:bodyPr/>
                    <a:lstStyle/>
                    <a:p>
                      <a:pPr rtl="0" fontAlgn="b"/>
                      <a:r>
                        <a:rPr lang="en-US" sz="1200" b="1" dirty="0">
                          <a:solidFill>
                            <a:srgbClr val="17304C"/>
                          </a:solidFill>
                          <a:effectLst/>
                          <a:latin typeface="Roboto" panose="02000000000000000000" pitchFamily="2" charset="0"/>
                        </a:rPr>
                        <a:t>Spring Class Schedule is complete, but Summer is outstanding, and fees have yet to be completely configured. AAR Reports and Transfer Credit Rules will not be completed by go live. We expect these to be complete by August.</a:t>
                      </a:r>
                    </a:p>
                  </a:txBody>
                  <a:tcPr/>
                </a:tc>
                <a:tc>
                  <a:txBody>
                    <a:bodyPr/>
                    <a:lstStyle/>
                    <a:p>
                      <a:pPr rtl="0" fontAlgn="b"/>
                      <a:r>
                        <a:rPr lang="en-US" sz="1200" b="1" dirty="0">
                          <a:solidFill>
                            <a:srgbClr val="17304C"/>
                          </a:solidFill>
                          <a:effectLst/>
                          <a:latin typeface="Roboto" panose="02000000000000000000" pitchFamily="2" charset="0"/>
                        </a:rPr>
                        <a:t>FWL issues are expected not to be completed until after go live (some subject errors). Supplemental systems will have varying degrees of downtime but are preliminarily scheduled. Active Vendors/ suppliers will be updated Post go live.</a:t>
                      </a:r>
                    </a:p>
                  </a:txBody>
                  <a:tcPr/>
                </a:tc>
                <a:extLst>
                  <a:ext uri="{0D108BD9-81ED-4DB2-BD59-A6C34878D82A}">
                    <a16:rowId xmlns:a16="http://schemas.microsoft.com/office/drawing/2014/main" val="132354641"/>
                  </a:ext>
                </a:extLst>
              </a:tr>
              <a:tr h="678779">
                <a:tc>
                  <a:txBody>
                    <a:bodyPr/>
                    <a:lstStyle/>
                    <a:p>
                      <a:pPr rtl="0" fontAlgn="ctr"/>
                      <a:r>
                        <a:rPr lang="en-US" sz="1600" dirty="0">
                          <a:effectLst/>
                          <a:latin typeface="Arial" panose="020B0604020202020204" pitchFamily="34" charset="0"/>
                          <a:cs typeface="Arial" panose="020B0604020202020204" pitchFamily="34" charset="0"/>
                        </a:rPr>
                        <a:t>Comms &amp; OCM</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0" dirty="0">
                          <a:solidFill>
                            <a:srgbClr val="17304C"/>
                          </a:solidFill>
                          <a:effectLst/>
                          <a:latin typeface="Roboto" panose="02000000000000000000" pitchFamily="2" charset="0"/>
                        </a:rPr>
                        <a:t>Comms planning was completed, but is being continuously reformulated as we run them. Website and Policy Review is in process.</a:t>
                      </a:r>
                    </a:p>
                  </a:txBody>
                  <a:tcPr/>
                </a:tc>
                <a:tc>
                  <a:txBody>
                    <a:bodyPr/>
                    <a:lstStyle/>
                    <a:p>
                      <a:pPr rtl="0" fontAlgn="b"/>
                      <a:r>
                        <a:rPr lang="en-US" sz="1200" b="0" dirty="0">
                          <a:solidFill>
                            <a:srgbClr val="17304C"/>
                          </a:solidFill>
                          <a:effectLst/>
                          <a:latin typeface="Roboto" panose="02000000000000000000" pitchFamily="2" charset="0"/>
                        </a:rPr>
                        <a:t>The campus needs to develop OCM Sustainability Plans based on Post go live evaluation of the user base.</a:t>
                      </a:r>
                    </a:p>
                  </a:txBody>
                  <a:tcPr/>
                </a:tc>
                <a:extLst>
                  <a:ext uri="{0D108BD9-81ED-4DB2-BD59-A6C34878D82A}">
                    <a16:rowId xmlns:a16="http://schemas.microsoft.com/office/drawing/2014/main" val="4078782807"/>
                  </a:ext>
                </a:extLst>
              </a:tr>
            </a:tbl>
          </a:graphicData>
        </a:graphic>
      </p:graphicFrame>
      <p:sp>
        <p:nvSpPr>
          <p:cNvPr id="4" name="Slide Number Placeholder 3">
            <a:extLst>
              <a:ext uri="{FF2B5EF4-FFF2-40B4-BE49-F238E27FC236}">
                <a16:creationId xmlns:a16="http://schemas.microsoft.com/office/drawing/2014/main" id="{E0E7CE8F-C425-4460-BA5D-66D70FDF14C2}"/>
              </a:ext>
            </a:extLst>
          </p:cNvPr>
          <p:cNvSpPr>
            <a:spLocks noGrp="1"/>
          </p:cNvSpPr>
          <p:nvPr>
            <p:ph type="sldNum" sz="quarter" idx="12"/>
          </p:nvPr>
        </p:nvSpPr>
        <p:spPr>
          <a:xfrm>
            <a:off x="8320276" y="6518693"/>
            <a:ext cx="467590" cy="237549"/>
          </a:xfrm>
        </p:spPr>
        <p:txBody>
          <a:bodyPr/>
          <a:lstStyle/>
          <a:p>
            <a:pPr>
              <a:defRPr/>
            </a:pPr>
            <a:r>
              <a:rPr lang="en-US" altLang="en-US" dirty="0"/>
              <a:t> </a:t>
            </a:r>
            <a:fld id="{8FE0DD59-4F64-4FB2-AC86-5D7C2F153175}" type="slidenum">
              <a:rPr lang="en-US" altLang="en-US" smtClean="0"/>
              <a:pPr>
                <a:defRPr/>
              </a:pPr>
              <a:t>12</a:t>
            </a:fld>
            <a:r>
              <a:rPr lang="en-US" altLang="en-US" dirty="0"/>
              <a:t> </a:t>
            </a:r>
          </a:p>
        </p:txBody>
      </p:sp>
      <p:sp>
        <p:nvSpPr>
          <p:cNvPr id="5" name="Title 1">
            <a:extLst>
              <a:ext uri="{FF2B5EF4-FFF2-40B4-BE49-F238E27FC236}">
                <a16:creationId xmlns:a16="http://schemas.microsoft.com/office/drawing/2014/main" id="{D99ED5E8-6C84-4670-86D5-7DCA8C5EE893}"/>
              </a:ext>
            </a:extLst>
          </p:cNvPr>
          <p:cNvSpPr>
            <a:spLocks noGrp="1"/>
          </p:cNvSpPr>
          <p:nvPr>
            <p:ph type="title"/>
          </p:nvPr>
        </p:nvSpPr>
        <p:spPr>
          <a:xfrm>
            <a:off x="449541" y="101758"/>
            <a:ext cx="8577501" cy="436526"/>
          </a:xfrm>
        </p:spPr>
        <p:txBody>
          <a:bodyPr/>
          <a:lstStyle/>
          <a:p>
            <a:pPr algn="ctr"/>
            <a:r>
              <a:rPr lang="en-US" sz="2400" dirty="0"/>
              <a:t>clover park comments &amp; MITIGATION plan</a:t>
            </a:r>
          </a:p>
        </p:txBody>
      </p:sp>
    </p:spTree>
    <p:extLst>
      <p:ext uri="{BB962C8B-B14F-4D97-AF65-F5344CB8AC3E}">
        <p14:creationId xmlns:p14="http://schemas.microsoft.com/office/powerpoint/2010/main" val="1890580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311" y="265151"/>
            <a:ext cx="8377377" cy="417002"/>
          </a:xfrm>
        </p:spPr>
        <p:txBody>
          <a:bodyPr/>
          <a:lstStyle/>
          <a:p>
            <a:pPr algn="ctr"/>
            <a:r>
              <a:rPr lang="en-US" sz="2000" dirty="0"/>
              <a:t>clover park go-live deployment recommendation form</a:t>
            </a:r>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13</a:t>
            </a:fld>
            <a:endParaRPr lang="en-US" altLang="en-US" dirty="0"/>
          </a:p>
        </p:txBody>
      </p:sp>
      <p:pic>
        <p:nvPicPr>
          <p:cNvPr id="3" name="Picture 2">
            <a:extLst>
              <a:ext uri="{FF2B5EF4-FFF2-40B4-BE49-F238E27FC236}">
                <a16:creationId xmlns:a16="http://schemas.microsoft.com/office/drawing/2014/main" id="{BD206335-F6E7-47B3-886A-A1A5C8A069BE}"/>
              </a:ext>
            </a:extLst>
          </p:cNvPr>
          <p:cNvPicPr>
            <a:picLocks noChangeAspect="1"/>
          </p:cNvPicPr>
          <p:nvPr/>
        </p:nvPicPr>
        <p:blipFill>
          <a:blip r:embed="rId2"/>
          <a:stretch>
            <a:fillRect/>
          </a:stretch>
        </p:blipFill>
        <p:spPr>
          <a:xfrm>
            <a:off x="1692343" y="713964"/>
            <a:ext cx="5759312" cy="5878885"/>
          </a:xfrm>
          <a:prstGeom prst="rect">
            <a:avLst/>
          </a:prstGeom>
          <a:ln w="3175">
            <a:solidFill>
              <a:schemeClr val="tx1"/>
            </a:solidFill>
          </a:ln>
        </p:spPr>
      </p:pic>
    </p:spTree>
    <p:extLst>
      <p:ext uri="{BB962C8B-B14F-4D97-AF65-F5344CB8AC3E}">
        <p14:creationId xmlns:p14="http://schemas.microsoft.com/office/powerpoint/2010/main" val="961272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1860757"/>
            <a:ext cx="8505535" cy="1225343"/>
          </a:xfrm>
        </p:spPr>
        <p:txBody>
          <a:bodyPr/>
          <a:lstStyle/>
          <a:p>
            <a:pPr algn="ctr"/>
            <a:r>
              <a:rPr lang="en-US" sz="3200" dirty="0"/>
              <a:t>DG6-b: Columbia Basin College</a:t>
            </a:r>
            <a:br>
              <a:rPr lang="en-US" sz="3200" dirty="0"/>
            </a:br>
            <a:r>
              <a:rPr lang="en-US" sz="3200" dirty="0"/>
              <a:t>presenters</a:t>
            </a: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t>
            </a:r>
          </a:p>
        </p:txBody>
      </p:sp>
      <p:sp>
        <p:nvSpPr>
          <p:cNvPr id="3" name="Text Placeholder 2"/>
          <p:cNvSpPr>
            <a:spLocks noGrp="1"/>
          </p:cNvSpPr>
          <p:nvPr>
            <p:ph idx="1"/>
          </p:nvPr>
        </p:nvSpPr>
        <p:spPr>
          <a:xfrm>
            <a:off x="735274" y="3157829"/>
            <a:ext cx="8060856" cy="2092661"/>
          </a:xfrm>
        </p:spPr>
        <p:txBody>
          <a:bodyPr/>
          <a:lstStyle/>
          <a:p>
            <a:pPr>
              <a:lnSpc>
                <a:spcPct val="100000"/>
              </a:lnSpc>
              <a:spcBef>
                <a:spcPts val="0"/>
              </a:spcBef>
            </a:pPr>
            <a:r>
              <a:rPr lang="en-US" sz="3200" dirty="0">
                <a:solidFill>
                  <a:schemeClr val="accent6">
                    <a:lumMod val="75000"/>
                  </a:schemeClr>
                </a:solidFill>
              </a:rPr>
              <a:t>Jeff Angus, Project Manager </a:t>
            </a:r>
          </a:p>
          <a:p>
            <a:pPr>
              <a:lnSpc>
                <a:spcPct val="100000"/>
              </a:lnSpc>
              <a:spcBef>
                <a:spcPts val="0"/>
              </a:spcBef>
            </a:pPr>
            <a:r>
              <a:rPr lang="en-US" sz="3200" dirty="0">
                <a:solidFill>
                  <a:schemeClr val="accent6">
                    <a:lumMod val="75000"/>
                  </a:schemeClr>
                </a:solidFill>
              </a:rPr>
              <a:t>Dr. Rebekah Woods, President &amp; Executive Sponsor</a:t>
            </a:r>
          </a:p>
        </p:txBody>
      </p:sp>
      <p:sp>
        <p:nvSpPr>
          <p:cNvPr id="5" name="Slide Number Placeholder 4">
            <a:extLst>
              <a:ext uri="{FF2B5EF4-FFF2-40B4-BE49-F238E27FC236}">
                <a16:creationId xmlns:a16="http://schemas.microsoft.com/office/drawing/2014/main" id="{F51366F6-F2EC-4A9B-9898-7B2FF54D0A27}"/>
              </a:ext>
            </a:extLst>
          </p:cNvPr>
          <p:cNvSpPr>
            <a:spLocks noGrp="1"/>
          </p:cNvSpPr>
          <p:nvPr>
            <p:ph type="sldNum" sz="quarter" idx="12"/>
          </p:nvPr>
        </p:nvSpPr>
        <p:spPr/>
        <p:txBody>
          <a:bodyPr/>
          <a:lstStyle/>
          <a:p>
            <a:pPr>
              <a:defRPr/>
            </a:pPr>
            <a:fld id="{A0548EF2-EA9B-4634-B53D-DC4EC5D1B8C0}" type="slidenum">
              <a:rPr lang="en-US" altLang="en-US" smtClean="0"/>
              <a:pPr>
                <a:defRPr/>
              </a:pPr>
              <a:t>14</a:t>
            </a:fld>
            <a:endParaRPr lang="en-US" altLang="en-US" dirty="0"/>
          </a:p>
        </p:txBody>
      </p:sp>
    </p:spTree>
    <p:extLst>
      <p:ext uri="{BB962C8B-B14F-4D97-AF65-F5344CB8AC3E}">
        <p14:creationId xmlns:p14="http://schemas.microsoft.com/office/powerpoint/2010/main" val="552349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72587" y="136525"/>
            <a:ext cx="7867453" cy="494983"/>
          </a:xfrm>
        </p:spPr>
        <p:txBody>
          <a:bodyPr lIns="91440" tIns="45720" rIns="91440" bIns="45720" anchor="t"/>
          <a:lstStyle/>
          <a:p>
            <a:pPr algn="ctr"/>
            <a:r>
              <a:rPr lang="en-US" sz="3200" dirty="0"/>
              <a:t>COLUMBIA BASIN </a:t>
            </a:r>
            <a:r>
              <a:rPr lang="en-US" sz="3200" dirty="0">
                <a:solidFill>
                  <a:srgbClr val="002060"/>
                </a:solidFill>
              </a:rPr>
              <a:t>COLLEGE READINESS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18654730"/>
              </p:ext>
            </p:extLst>
          </p:nvPr>
        </p:nvGraphicFramePr>
        <p:xfrm>
          <a:off x="470541" y="752012"/>
          <a:ext cx="8197326" cy="4965763"/>
        </p:xfrm>
        <a:graphic>
          <a:graphicData uri="http://schemas.openxmlformats.org/drawingml/2006/table">
            <a:tbl>
              <a:tblPr firstRow="1" firstCol="1"/>
              <a:tblGrid>
                <a:gridCol w="2623144">
                  <a:extLst>
                    <a:ext uri="{9D8B030D-6E8A-4147-A177-3AD203B41FA5}">
                      <a16:colId xmlns:a16="http://schemas.microsoft.com/office/drawing/2014/main" val="1719524338"/>
                    </a:ext>
                  </a:extLst>
                </a:gridCol>
                <a:gridCol w="1873673">
                  <a:extLst>
                    <a:ext uri="{9D8B030D-6E8A-4147-A177-3AD203B41FA5}">
                      <a16:colId xmlns:a16="http://schemas.microsoft.com/office/drawing/2014/main" val="3354666195"/>
                    </a:ext>
                  </a:extLst>
                </a:gridCol>
                <a:gridCol w="1902386">
                  <a:extLst>
                    <a:ext uri="{9D8B030D-6E8A-4147-A177-3AD203B41FA5}">
                      <a16:colId xmlns:a16="http://schemas.microsoft.com/office/drawing/2014/main" val="4253395325"/>
                    </a:ext>
                  </a:extLst>
                </a:gridCol>
                <a:gridCol w="1798123">
                  <a:extLst>
                    <a:ext uri="{9D8B030D-6E8A-4147-A177-3AD203B41FA5}">
                      <a16:colId xmlns:a16="http://schemas.microsoft.com/office/drawing/2014/main" val="2219408062"/>
                    </a:ext>
                  </a:extLst>
                </a:gridCol>
              </a:tblGrid>
              <a:tr h="1191226">
                <a:tc>
                  <a:txBody>
                    <a:bodyPr/>
                    <a:lstStyle/>
                    <a:p>
                      <a:pPr marL="0" indent="115888" rtl="0" fontAlgn="b"/>
                      <a:r>
                        <a:rPr lang="en-US" b="0" dirty="0">
                          <a:solidFill>
                            <a:srgbClr val="000000"/>
                          </a:solidFill>
                          <a:effectLst/>
                          <a:latin typeface="+mj-lt"/>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b="0" dirty="0">
                          <a:solidFill>
                            <a:srgbClr val="000000"/>
                          </a:solidFill>
                          <a:effectLst/>
                          <a:latin typeface="+mj-lt"/>
                        </a:rPr>
                        <a:t>Current</a:t>
                      </a:r>
                      <a:r>
                        <a:rPr lang="en-US" b="0" baseline="0" dirty="0">
                          <a:solidFill>
                            <a:srgbClr val="000000"/>
                          </a:solidFill>
                          <a:effectLst/>
                          <a:latin typeface="+mj-lt"/>
                        </a:rPr>
                        <a:t> </a:t>
                      </a:r>
                      <a:r>
                        <a:rPr lang="en-US" b="0" dirty="0">
                          <a:solidFill>
                            <a:srgbClr val="000000"/>
                          </a:solidFill>
                          <a:effectLst/>
                          <a:latin typeface="+mj-lt"/>
                        </a:rPr>
                        <a:t>Completion of Readiness </a:t>
                      </a:r>
                      <a:br>
                        <a:rPr lang="en-US" b="0" dirty="0">
                          <a:solidFill>
                            <a:srgbClr val="000000"/>
                          </a:solidFill>
                          <a:effectLst/>
                          <a:latin typeface="+mj-lt"/>
                        </a:rPr>
                      </a:br>
                      <a:r>
                        <a:rPr lang="en-US" b="0" dirty="0">
                          <a:solidFill>
                            <a:srgbClr val="000000"/>
                          </a:solidFill>
                          <a:effectLst/>
                          <a:latin typeface="+mj-lt"/>
                        </a:rPr>
                        <a:t>Criteria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Current 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Estimated</a:t>
                      </a:r>
                      <a:r>
                        <a:rPr lang="en-US" b="0" baseline="0" dirty="0">
                          <a:solidFill>
                            <a:srgbClr val="000000"/>
                          </a:solidFill>
                          <a:effectLst/>
                          <a:latin typeface="+mj-lt"/>
                        </a:rPr>
                        <a:t> Go/ No-Go Status at </a:t>
                      </a:r>
                      <a:br>
                        <a:rPr lang="en-US" b="0" baseline="0" dirty="0">
                          <a:solidFill>
                            <a:srgbClr val="000000"/>
                          </a:solidFill>
                          <a:effectLst/>
                          <a:latin typeface="+mj-lt"/>
                        </a:rPr>
                      </a:br>
                      <a:r>
                        <a:rPr lang="en-US" b="0" baseline="0" dirty="0">
                          <a:solidFill>
                            <a:srgbClr val="000000"/>
                          </a:solidFill>
                          <a:effectLst/>
                          <a:latin typeface="+mj-lt"/>
                        </a:rPr>
                        <a:t>go live </a:t>
                      </a:r>
                      <a:endParaRPr lang="en-US" b="0" dirty="0">
                        <a:solidFill>
                          <a:srgbClr val="000000"/>
                        </a:solidFill>
                        <a:effectLst/>
                        <a:latin typeface="+mj-lt"/>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12301">
                <a:tc>
                  <a:txBody>
                    <a:bodyPr/>
                    <a:lstStyle/>
                    <a:p>
                      <a:pPr marL="0" indent="115888" algn="l" rtl="0" fontAlgn="ctr"/>
                      <a:r>
                        <a:rPr lang="en-US" sz="2000" b="0" dirty="0">
                          <a:solidFill>
                            <a:srgbClr val="000000"/>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panose="02000000000000000000" pitchFamily="2" charset="0"/>
                        </a:rPr>
                        <a:t>2 of 3</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00"/>
                          </a:solidFill>
                          <a:effectLst/>
                          <a:uLnTx/>
                          <a:uFillTx/>
                          <a:latin typeface="Roboto"/>
                          <a:ea typeface="+mn-ea"/>
                          <a:cs typeface="+mn-cs"/>
                        </a:rPr>
                        <a:t>Y</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00"/>
                          </a:solidFill>
                          <a:effectLst/>
                          <a:uLnTx/>
                          <a:uFillTx/>
                          <a:latin typeface="Roboto"/>
                          <a:ea typeface="+mn-ea"/>
                          <a:cs typeface="+mn-cs"/>
                        </a:rPr>
                        <a:t>Y</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73791922"/>
                  </a:ext>
                </a:extLst>
              </a:tr>
              <a:tr h="509708">
                <a:tc>
                  <a:txBody>
                    <a:bodyPr/>
                    <a:lstStyle/>
                    <a:p>
                      <a:pPr marL="0" indent="115888" algn="l" rtl="0" fontAlgn="ctr"/>
                      <a:r>
                        <a:rPr lang="en-US" sz="2000" b="0" dirty="0">
                          <a:solidFill>
                            <a:srgbClr val="000000"/>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panose="02000000000000000000" pitchFamily="2" charset="0"/>
                        </a:rPr>
                        <a:t>3 of 3</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Roboto"/>
                          <a:ea typeface="+mn-ea"/>
                          <a:cs typeface="+mn-cs"/>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Roboto"/>
                          <a:ea typeface="+mn-ea"/>
                          <a:cs typeface="+mn-cs"/>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4112853875"/>
                  </a:ext>
                </a:extLst>
              </a:tr>
              <a:tr h="539953">
                <a:tc>
                  <a:txBody>
                    <a:bodyPr/>
                    <a:lstStyle/>
                    <a:p>
                      <a:pPr marL="0" indent="115888" algn="l" rtl="0" fontAlgn="ctr"/>
                      <a:r>
                        <a:rPr lang="en-US" sz="2000" b="0" dirty="0">
                          <a:solidFill>
                            <a:srgbClr val="000000"/>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panose="02000000000000000000" pitchFamily="2" charset="0"/>
                        </a:rPr>
                        <a:t>4 of 8</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00"/>
                          </a:solidFill>
                          <a:effectLst/>
                          <a:uLnTx/>
                          <a:uFillTx/>
                          <a:latin typeface="Roboto"/>
                          <a:ea typeface="+mn-ea"/>
                          <a:cs typeface="+mn-cs"/>
                        </a:rPr>
                        <a:t>Y</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Roboto"/>
                          <a:ea typeface="+mn-ea"/>
                          <a:cs typeface="+mn-cs"/>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322822287"/>
                  </a:ext>
                </a:extLst>
              </a:tr>
              <a:tr h="563137">
                <a:tc>
                  <a:txBody>
                    <a:bodyPr/>
                    <a:lstStyle/>
                    <a:p>
                      <a:pPr marL="0" indent="115888" algn="l" rtl="0" fontAlgn="ctr"/>
                      <a:r>
                        <a:rPr lang="en-US" sz="2000" b="0" dirty="0">
                          <a:solidFill>
                            <a:srgbClr val="000000"/>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panose="02000000000000000000" pitchFamily="2" charset="0"/>
                        </a:rPr>
                        <a:t>6 of 7</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Roboto"/>
                          <a:ea typeface="+mn-ea"/>
                          <a:cs typeface="+mn-cs"/>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Roboto"/>
                          <a:ea typeface="+mn-ea"/>
                          <a:cs typeface="+mn-cs"/>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77471429"/>
                  </a:ext>
                </a:extLst>
              </a:tr>
              <a:tr h="544388">
                <a:tc>
                  <a:txBody>
                    <a:bodyPr/>
                    <a:lstStyle/>
                    <a:p>
                      <a:pPr marL="0" indent="115888" algn="l" rtl="0" fontAlgn="ctr"/>
                      <a:r>
                        <a:rPr lang="en-US" sz="2000" b="0" dirty="0">
                          <a:solidFill>
                            <a:srgbClr val="000000"/>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panose="02000000000000000000" pitchFamily="2" charset="0"/>
                        </a:rPr>
                        <a:t>3 of 5</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Roboto"/>
                          <a:ea typeface="+mn-ea"/>
                          <a:cs typeface="+mn-cs"/>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Roboto"/>
                          <a:ea typeface="+mn-ea"/>
                          <a:cs typeface="+mn-cs"/>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146931779"/>
                  </a:ext>
                </a:extLst>
              </a:tr>
              <a:tr h="563137">
                <a:tc>
                  <a:txBody>
                    <a:bodyPr/>
                    <a:lstStyle/>
                    <a:p>
                      <a:pPr marL="0" indent="115888" algn="l" rtl="0" fontAlgn="ctr"/>
                      <a:r>
                        <a:rPr lang="en-US" sz="2000" b="0" dirty="0">
                          <a:solidFill>
                            <a:srgbClr val="000000"/>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panose="02000000000000000000" pitchFamily="2" charset="0"/>
                        </a:rPr>
                        <a:t>10 of 15</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00"/>
                          </a:solidFill>
                          <a:effectLst/>
                          <a:uLnTx/>
                          <a:uFillTx/>
                          <a:latin typeface="Roboto"/>
                          <a:ea typeface="+mn-ea"/>
                          <a:cs typeface="+mn-cs"/>
                        </a:rPr>
                        <a:t>Y</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Roboto"/>
                          <a:ea typeface="+mn-ea"/>
                          <a:cs typeface="+mn-cs"/>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480800126"/>
                  </a:ext>
                </a:extLst>
              </a:tr>
              <a:tr h="541913">
                <a:tc>
                  <a:txBody>
                    <a:bodyPr/>
                    <a:lstStyle/>
                    <a:p>
                      <a:pPr marL="0" indent="115888" algn="l" rtl="0" fontAlgn="ctr"/>
                      <a:r>
                        <a:rPr lang="en-US" sz="2000" b="0" dirty="0">
                          <a:solidFill>
                            <a:srgbClr val="000000"/>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panose="02000000000000000000" pitchFamily="2" charset="0"/>
                        </a:rPr>
                        <a:t>7 of 8</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00"/>
                          </a:solidFill>
                          <a:effectLst/>
                          <a:uLnTx/>
                          <a:uFillTx/>
                          <a:latin typeface="Roboto"/>
                          <a:ea typeface="+mn-ea"/>
                          <a:cs typeface="+mn-cs"/>
                        </a:rPr>
                        <a:t>Y</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r>
                        <a:rPr lang="en-US" b="0" dirty="0">
                          <a:solidFill>
                            <a:srgbClr val="00B050"/>
                          </a:solidFill>
                          <a:effectLst/>
                          <a:latin typeface="Roboto"/>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574805109"/>
                  </a:ext>
                </a:extLst>
              </a:tr>
            </a:tbl>
          </a:graphicData>
        </a:graphic>
      </p:graphicFrame>
      <p:sp>
        <p:nvSpPr>
          <p:cNvPr id="2" name="Slide Number Placeholder 1">
            <a:extLst>
              <a:ext uri="{FF2B5EF4-FFF2-40B4-BE49-F238E27FC236}">
                <a16:creationId xmlns:a16="http://schemas.microsoft.com/office/drawing/2014/main" id="{86DFC77B-4F48-4826-A2FB-40D477FBF12D}"/>
              </a:ext>
            </a:extLst>
          </p:cNvPr>
          <p:cNvSpPr>
            <a:spLocks noGrp="1"/>
          </p:cNvSpPr>
          <p:nvPr>
            <p:ph type="sldNum" sz="quarter" idx="12"/>
          </p:nvPr>
        </p:nvSpPr>
        <p:spPr/>
        <p:txBody>
          <a:bodyPr/>
          <a:lstStyle/>
          <a:p>
            <a:pPr>
              <a:defRPr/>
            </a:pPr>
            <a:fld id="{A0548EF2-EA9B-4634-B53D-DC4EC5D1B8C0}" type="slidenum">
              <a:rPr lang="en-US" altLang="en-US" smtClean="0"/>
              <a:pPr>
                <a:defRPr/>
              </a:pPr>
              <a:t>15</a:t>
            </a:fld>
            <a:endParaRPr lang="en-US" altLang="en-US" dirty="0"/>
          </a:p>
        </p:txBody>
      </p:sp>
      <p:graphicFrame>
        <p:nvGraphicFramePr>
          <p:cNvPr id="7" name="Table 6">
            <a:extLst>
              <a:ext uri="{FF2B5EF4-FFF2-40B4-BE49-F238E27FC236}">
                <a16:creationId xmlns:a16="http://schemas.microsoft.com/office/drawing/2014/main" id="{6E4DD594-CCC7-475B-BB8F-1B470DC4227B}"/>
              </a:ext>
            </a:extLst>
          </p:cNvPr>
          <p:cNvGraphicFramePr>
            <a:graphicFrameLocks noGrp="1"/>
          </p:cNvGraphicFramePr>
          <p:nvPr>
            <p:extLst>
              <p:ext uri="{D42A27DB-BD31-4B8C-83A1-F6EECF244321}">
                <p14:modId xmlns:p14="http://schemas.microsoft.com/office/powerpoint/2010/main" val="1750590363"/>
              </p:ext>
            </p:extLst>
          </p:nvPr>
        </p:nvGraphicFramePr>
        <p:xfrm>
          <a:off x="470541" y="5861463"/>
          <a:ext cx="4897846" cy="910515"/>
        </p:xfrm>
        <a:graphic>
          <a:graphicData uri="http://schemas.openxmlformats.org/drawingml/2006/table">
            <a:tbl>
              <a:tblPr firstRow="1"/>
              <a:tblGrid>
                <a:gridCol w="209641">
                  <a:extLst>
                    <a:ext uri="{9D8B030D-6E8A-4147-A177-3AD203B41FA5}">
                      <a16:colId xmlns:a16="http://schemas.microsoft.com/office/drawing/2014/main" val="3978457557"/>
                    </a:ext>
                  </a:extLst>
                </a:gridCol>
                <a:gridCol w="4688205">
                  <a:extLst>
                    <a:ext uri="{9D8B030D-6E8A-4147-A177-3AD203B41FA5}">
                      <a16:colId xmlns:a16="http://schemas.microsoft.com/office/drawing/2014/main" val="3272340738"/>
                    </a:ext>
                  </a:extLst>
                </a:gridCol>
              </a:tblGrid>
              <a:tr h="169679">
                <a:tc gridSpan="2">
                  <a:txBody>
                    <a:bodyPr/>
                    <a:lstStyle/>
                    <a:p>
                      <a:pPr algn="ctr"/>
                      <a:r>
                        <a:rPr lang="en-US" sz="900" dirty="0">
                          <a:solidFill>
                            <a:srgbClr val="000000"/>
                          </a:solidFill>
                          <a:effectLst/>
                          <a:latin typeface="+mj-lt"/>
                        </a:rPr>
                        <a:t>STATUS LEGEND</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721134"/>
                  </a:ext>
                </a:extLst>
              </a:tr>
              <a:tr h="129039">
                <a:tc>
                  <a:txBody>
                    <a:bodyPr/>
                    <a:lstStyle/>
                    <a:p>
                      <a:pPr algn="ctr"/>
                      <a:r>
                        <a:rPr lang="en-US" sz="900" dirty="0">
                          <a:solidFill>
                            <a:srgbClr val="FF0000"/>
                          </a:solidFill>
                          <a:effectLst/>
                        </a:rPr>
                        <a:t>R</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91060">
                <a:tc>
                  <a:txBody>
                    <a:bodyPr/>
                    <a:lstStyle/>
                    <a:p>
                      <a:pPr algn="ctr"/>
                      <a:r>
                        <a:rPr lang="en-US" sz="900" dirty="0">
                          <a:solidFill>
                            <a:srgbClr val="FFA219"/>
                          </a:solidFill>
                          <a:effectLst/>
                        </a:rPr>
                        <a:t>O</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93675">
                <a:tc>
                  <a:txBody>
                    <a:bodyPr/>
                    <a:lstStyle/>
                    <a:p>
                      <a:pPr algn="ctr"/>
                      <a:r>
                        <a:rPr lang="en-US" sz="900" dirty="0">
                          <a:solidFill>
                            <a:srgbClr val="FFFF00"/>
                          </a:solidFill>
                          <a:effectLst/>
                        </a:rPr>
                        <a:t>Y</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 live, small issues unresolved, doesn't impact go 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pPr algn="ctr"/>
                      <a:r>
                        <a:rPr lang="en-US" sz="900" dirty="0">
                          <a:solidFill>
                            <a:srgbClr val="00B050"/>
                          </a:solidFill>
                          <a:effectLst/>
                        </a:rPr>
                        <a:t>G</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 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4010074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219640243"/>
              </p:ext>
            </p:extLst>
          </p:nvPr>
        </p:nvGraphicFramePr>
        <p:xfrm>
          <a:off x="380473" y="558851"/>
          <a:ext cx="8407393" cy="5873304"/>
        </p:xfrm>
        <a:graphic>
          <a:graphicData uri="http://schemas.openxmlformats.org/drawingml/2006/table">
            <a:tbl>
              <a:tblPr firstRow="1" firstCol="1">
                <a:tableStyleId>{93296810-A885-4BE3-A3E7-6D5BEEA58F35}</a:tableStyleId>
              </a:tblPr>
              <a:tblGrid>
                <a:gridCol w="1242239">
                  <a:extLst>
                    <a:ext uri="{9D8B030D-6E8A-4147-A177-3AD203B41FA5}">
                      <a16:colId xmlns:a16="http://schemas.microsoft.com/office/drawing/2014/main" val="285129070"/>
                    </a:ext>
                  </a:extLst>
                </a:gridCol>
                <a:gridCol w="3409349">
                  <a:extLst>
                    <a:ext uri="{9D8B030D-6E8A-4147-A177-3AD203B41FA5}">
                      <a16:colId xmlns:a16="http://schemas.microsoft.com/office/drawing/2014/main" val="1255582063"/>
                    </a:ext>
                  </a:extLst>
                </a:gridCol>
                <a:gridCol w="3755805">
                  <a:extLst>
                    <a:ext uri="{9D8B030D-6E8A-4147-A177-3AD203B41FA5}">
                      <a16:colId xmlns:a16="http://schemas.microsoft.com/office/drawing/2014/main" val="615183373"/>
                    </a:ext>
                  </a:extLst>
                </a:gridCol>
              </a:tblGrid>
              <a:tr h="307616">
                <a:tc>
                  <a:txBody>
                    <a:bodyPr/>
                    <a:lstStyle/>
                    <a:p>
                      <a:pPr rtl="0" fontAlgn="b"/>
                      <a:r>
                        <a:rPr lang="en-US" sz="1400" b="1" dirty="0">
                          <a:effectLst/>
                          <a:latin typeface="Arial" panose="020B0604020202020204" pitchFamily="34" charset="0"/>
                          <a:cs typeface="Arial" panose="020B0604020202020204" pitchFamily="34" charset="0"/>
                        </a:rPr>
                        <a:t>CATEGORY </a:t>
                      </a:r>
                      <a:endParaRPr lang="en-US" sz="1400" b="1"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400" b="1" dirty="0">
                          <a:effectLst/>
                          <a:latin typeface="Arial" panose="020B0604020202020204" pitchFamily="34" charset="0"/>
                          <a:cs typeface="Arial" panose="020B0604020202020204" pitchFamily="34" charset="0"/>
                        </a:rPr>
                        <a:t>COMMENTS</a:t>
                      </a:r>
                      <a:endParaRPr lang="en-US" sz="1400" b="1"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400" b="1" dirty="0">
                          <a:effectLst/>
                          <a:latin typeface="Arial" panose="020B0604020202020204" pitchFamily="34" charset="0"/>
                          <a:cs typeface="Arial" panose="020B0604020202020204" pitchFamily="34" charset="0"/>
                        </a:rPr>
                        <a:t>MITIGATION PLAN </a:t>
                      </a:r>
                      <a:endParaRPr lang="en-US" sz="1400" b="1" dirty="0">
                        <a:solidFill>
                          <a:srgbClr val="000000"/>
                        </a:solidFill>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488334798"/>
                  </a:ext>
                </a:extLst>
              </a:tr>
              <a:tr h="786053">
                <a:tc>
                  <a:txBody>
                    <a:bodyPr/>
                    <a:lstStyle/>
                    <a:p>
                      <a:pPr rtl="0" fontAlgn="ctr"/>
                      <a:r>
                        <a:rPr lang="en-US" sz="1600" dirty="0">
                          <a:effectLst/>
                          <a:latin typeface="Arial" panose="020B0604020202020204" pitchFamily="34" charset="0"/>
                          <a:cs typeface="Arial" panose="020B0604020202020204" pitchFamily="34" charset="0"/>
                        </a:rPr>
                        <a:t>Data</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1" dirty="0">
                          <a:solidFill>
                            <a:srgbClr val="17304C"/>
                          </a:solidFill>
                          <a:effectLst/>
                          <a:latin typeface="Roboto" panose="02000000000000000000" pitchFamily="2" charset="0"/>
                          <a:ea typeface="Roboto" panose="02000000000000000000" pitchFamily="2" charset="0"/>
                          <a:cs typeface="Arial" panose="020B0604020202020204" pitchFamily="34" charset="0"/>
                        </a:rPr>
                        <a:t>CS &amp; HCM are all clear. In FIN: GL done, but not Refunds and a small subset of Acct Receivable. Continue through go live.</a:t>
                      </a:r>
                    </a:p>
                  </a:txBody>
                  <a:tcPr/>
                </a:tc>
                <a:tc>
                  <a:txBody>
                    <a:bodyPr/>
                    <a:lstStyle/>
                    <a:p>
                      <a:pPr rtl="0" fontAlgn="b"/>
                      <a:r>
                        <a:rPr lang="en-US" sz="1200" b="1" dirty="0">
                          <a:solidFill>
                            <a:srgbClr val="17304C"/>
                          </a:solidFill>
                          <a:effectLst/>
                          <a:latin typeface="Roboto" panose="02000000000000000000" pitchFamily="2" charset="0"/>
                          <a:ea typeface="Roboto" panose="02000000000000000000" pitchFamily="2" charset="0"/>
                          <a:cs typeface="Arial" panose="020B0604020202020204" pitchFamily="34" charset="0"/>
                        </a:rPr>
                        <a:t>Pausing purchasing until July so we can focus more on everything else. Some clean-up will be post go live.</a:t>
                      </a:r>
                    </a:p>
                  </a:txBody>
                  <a:tcPr/>
                </a:tc>
                <a:extLst>
                  <a:ext uri="{0D108BD9-81ED-4DB2-BD59-A6C34878D82A}">
                    <a16:rowId xmlns:a16="http://schemas.microsoft.com/office/drawing/2014/main" val="1887606402"/>
                  </a:ext>
                </a:extLst>
              </a:tr>
              <a:tr h="786053">
                <a:tc>
                  <a:txBody>
                    <a:bodyPr/>
                    <a:lstStyle/>
                    <a:p>
                      <a:pPr rtl="0" fontAlgn="ctr"/>
                      <a:r>
                        <a:rPr lang="en-US" sz="1600" dirty="0">
                          <a:effectLst/>
                          <a:latin typeface="Arial" panose="020B0604020202020204" pitchFamily="34" charset="0"/>
                          <a:cs typeface="Arial" panose="020B0604020202020204" pitchFamily="34" charset="0"/>
                        </a:rPr>
                        <a:t>Security</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1" dirty="0">
                          <a:solidFill>
                            <a:srgbClr val="17304C"/>
                          </a:solidFill>
                          <a:effectLst/>
                          <a:latin typeface="Roboto" panose="02000000000000000000" pitchFamily="2" charset="0"/>
                          <a:ea typeface="Roboto" panose="02000000000000000000" pitchFamily="2" charset="0"/>
                          <a:cs typeface="Arial" panose="020B0604020202020204" pitchFamily="34" charset="0"/>
                        </a:rPr>
                        <a:t>Updating some scenarios to incorporate Data Governance protocols.</a:t>
                      </a:r>
                    </a:p>
                  </a:txBody>
                  <a:tcPr/>
                </a:tc>
                <a:tc>
                  <a:txBody>
                    <a:bodyPr/>
                    <a:lstStyle/>
                    <a:p>
                      <a:pPr rtl="0" fontAlgn="b"/>
                      <a:endParaRPr lang="en-US" sz="1200" b="0" dirty="0">
                        <a:solidFill>
                          <a:srgbClr val="17304C"/>
                        </a:solidFill>
                        <a:effectLst/>
                        <a:latin typeface="Roboto" panose="02000000000000000000" pitchFamily="2" charset="0"/>
                        <a:ea typeface="Roboto" panose="02000000000000000000" pitchFamily="2" charset="0"/>
                        <a:cs typeface="Arial" panose="020B0604020202020204" pitchFamily="34" charset="0"/>
                      </a:endParaRPr>
                    </a:p>
                  </a:txBody>
                  <a:tcPr/>
                </a:tc>
                <a:extLst>
                  <a:ext uri="{0D108BD9-81ED-4DB2-BD59-A6C34878D82A}">
                    <a16:rowId xmlns:a16="http://schemas.microsoft.com/office/drawing/2014/main" val="3950610699"/>
                  </a:ext>
                </a:extLst>
              </a:tr>
              <a:tr h="786053">
                <a:tc>
                  <a:txBody>
                    <a:bodyPr/>
                    <a:lstStyle/>
                    <a:p>
                      <a:pPr rtl="0" fontAlgn="ctr"/>
                      <a:r>
                        <a:rPr lang="en-US" sz="1600" dirty="0">
                          <a:effectLst/>
                          <a:latin typeface="Arial" panose="020B0604020202020204" pitchFamily="34" charset="0"/>
                          <a:cs typeface="Arial" panose="020B0604020202020204" pitchFamily="34" charset="0"/>
                        </a:rPr>
                        <a:t>Testing</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0" dirty="0">
                          <a:solidFill>
                            <a:srgbClr val="17304C"/>
                          </a:solidFill>
                          <a:effectLst/>
                          <a:latin typeface="Roboto" panose="02000000000000000000" pitchFamily="2" charset="0"/>
                          <a:ea typeface="Roboto" panose="02000000000000000000" pitchFamily="2" charset="0"/>
                          <a:cs typeface="Arial" panose="020B0604020202020204" pitchFamily="34" charset="0"/>
                        </a:rPr>
                        <a:t>Haven't closed out about a dozen Waiver types for Student Financials (SF). Treasury completed 4/1/2022.</a:t>
                      </a:r>
                    </a:p>
                  </a:txBody>
                  <a:tcPr/>
                </a:tc>
                <a:tc>
                  <a:txBody>
                    <a:bodyPr/>
                    <a:lstStyle/>
                    <a:p>
                      <a:pPr rtl="0" fontAlgn="b"/>
                      <a:r>
                        <a:rPr lang="en-US" sz="1200" b="0" dirty="0">
                          <a:solidFill>
                            <a:srgbClr val="17304C"/>
                          </a:solidFill>
                          <a:effectLst/>
                          <a:latin typeface="Roboto" panose="02000000000000000000" pitchFamily="2" charset="0"/>
                          <a:ea typeface="Roboto" panose="02000000000000000000" pitchFamily="2" charset="0"/>
                          <a:cs typeface="Arial" panose="020B0604020202020204" pitchFamily="34" charset="0"/>
                        </a:rPr>
                        <a:t>Time for testing and approval workflow corrections. Waivers are still an issue in UAT environment. Will formulate plan if not completely fixed by 4/1/2022.</a:t>
                      </a:r>
                    </a:p>
                  </a:txBody>
                  <a:tcPr/>
                </a:tc>
                <a:extLst>
                  <a:ext uri="{0D108BD9-81ED-4DB2-BD59-A6C34878D82A}">
                    <a16:rowId xmlns:a16="http://schemas.microsoft.com/office/drawing/2014/main" val="966612009"/>
                  </a:ext>
                </a:extLst>
              </a:tr>
              <a:tr h="763912">
                <a:tc>
                  <a:txBody>
                    <a:bodyPr/>
                    <a:lstStyle/>
                    <a:p>
                      <a:pPr rtl="0" fontAlgn="ctr"/>
                      <a:r>
                        <a:rPr lang="en-US" sz="1600" dirty="0">
                          <a:effectLst/>
                          <a:latin typeface="Arial" panose="020B0604020202020204" pitchFamily="34" charset="0"/>
                          <a:cs typeface="Arial" panose="020B0604020202020204" pitchFamily="34" charset="0"/>
                        </a:rPr>
                        <a:t>Training</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0" dirty="0">
                          <a:solidFill>
                            <a:srgbClr val="17304C"/>
                          </a:solidFill>
                          <a:effectLst/>
                          <a:latin typeface="Roboto" panose="02000000000000000000" pitchFamily="2" charset="0"/>
                          <a:ea typeface="Roboto" panose="02000000000000000000" pitchFamily="2" charset="0"/>
                          <a:cs typeface="Arial" panose="020B0604020202020204" pitchFamily="34" charset="0"/>
                        </a:rPr>
                        <a:t>End-user training continues through July (Purchasing).</a:t>
                      </a:r>
                    </a:p>
                  </a:txBody>
                  <a:tcPr/>
                </a:tc>
                <a:tc>
                  <a:txBody>
                    <a:bodyPr/>
                    <a:lstStyle/>
                    <a:p>
                      <a:pPr rtl="0" fontAlgn="b"/>
                      <a:endParaRPr lang="en-US" sz="1200" b="0" dirty="0">
                        <a:solidFill>
                          <a:srgbClr val="17304C"/>
                        </a:solidFill>
                        <a:effectLst/>
                        <a:latin typeface="Roboto" panose="02000000000000000000" pitchFamily="2" charset="0"/>
                        <a:ea typeface="Roboto" panose="02000000000000000000" pitchFamily="2" charset="0"/>
                        <a:cs typeface="Arial" panose="020B0604020202020204" pitchFamily="34" charset="0"/>
                      </a:endParaRPr>
                    </a:p>
                  </a:txBody>
                  <a:tcPr/>
                </a:tc>
                <a:extLst>
                  <a:ext uri="{0D108BD9-81ED-4DB2-BD59-A6C34878D82A}">
                    <a16:rowId xmlns:a16="http://schemas.microsoft.com/office/drawing/2014/main" val="867617604"/>
                  </a:ext>
                </a:extLst>
              </a:tr>
              <a:tr h="830562">
                <a:tc>
                  <a:txBody>
                    <a:bodyPr/>
                    <a:lstStyle/>
                    <a:p>
                      <a:pPr rtl="0" fontAlgn="ctr"/>
                      <a:r>
                        <a:rPr lang="en-US" sz="1600" dirty="0">
                          <a:effectLst/>
                          <a:latin typeface="Arial" panose="020B0604020202020204" pitchFamily="34" charset="0"/>
                          <a:cs typeface="Arial" panose="020B0604020202020204" pitchFamily="34" charset="0"/>
                        </a:rPr>
                        <a:t>College Support Plan</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0" dirty="0">
                          <a:solidFill>
                            <a:srgbClr val="17304C"/>
                          </a:solidFill>
                          <a:effectLst/>
                          <a:latin typeface="Roboto" panose="02000000000000000000" pitchFamily="2" charset="0"/>
                          <a:ea typeface="Roboto" panose="02000000000000000000" pitchFamily="2" charset="0"/>
                          <a:cs typeface="Arial" panose="020B0604020202020204" pitchFamily="34" charset="0"/>
                        </a:rPr>
                        <a:t>Internal ticketing method, documentation and training delivered. Design for escalation built and communicated as far as supervisors. Plan to share with all April 20.</a:t>
                      </a:r>
                    </a:p>
                  </a:txBody>
                  <a:tcPr/>
                </a:tc>
                <a:tc>
                  <a:txBody>
                    <a:bodyPr/>
                    <a:lstStyle/>
                    <a:p>
                      <a:pPr rtl="0" fontAlgn="b"/>
                      <a:r>
                        <a:rPr lang="en-US" sz="1200" b="0" dirty="0">
                          <a:solidFill>
                            <a:srgbClr val="17304C"/>
                          </a:solidFill>
                          <a:effectLst/>
                          <a:latin typeface="Roboto" panose="02000000000000000000" pitchFamily="2" charset="0"/>
                          <a:ea typeface="Roboto" panose="02000000000000000000" pitchFamily="2" charset="0"/>
                          <a:cs typeface="Arial" panose="020B0604020202020204" pitchFamily="34" charset="0"/>
                        </a:rPr>
                        <a:t>Designs to deflect activation and most-frequent security issues aimed to free up time to work on the less-expected issues.</a:t>
                      </a:r>
                    </a:p>
                  </a:txBody>
                  <a:tcPr/>
                </a:tc>
                <a:extLst>
                  <a:ext uri="{0D108BD9-81ED-4DB2-BD59-A6C34878D82A}">
                    <a16:rowId xmlns:a16="http://schemas.microsoft.com/office/drawing/2014/main" val="4231611894"/>
                  </a:ext>
                </a:extLst>
              </a:tr>
              <a:tr h="827002">
                <a:tc>
                  <a:txBody>
                    <a:bodyPr/>
                    <a:lstStyle/>
                    <a:p>
                      <a:pPr rtl="0" fontAlgn="ctr"/>
                      <a:r>
                        <a:rPr lang="en-US" sz="1600" dirty="0">
                          <a:effectLst/>
                          <a:latin typeface="Arial" panose="020B0604020202020204" pitchFamily="34" charset="0"/>
                          <a:cs typeface="Arial" panose="020B0604020202020204" pitchFamily="34" charset="0"/>
                        </a:rPr>
                        <a:t>Transition</a:t>
                      </a:r>
                    </a:p>
                  </a:txBody>
                  <a:tcPr anchor="ctr"/>
                </a:tc>
                <a:tc>
                  <a:txBody>
                    <a:bodyPr/>
                    <a:lstStyle/>
                    <a:p>
                      <a:pPr rtl="0" fontAlgn="b"/>
                      <a:r>
                        <a:rPr lang="en-US" sz="1200" b="1" dirty="0">
                          <a:solidFill>
                            <a:srgbClr val="17304C"/>
                          </a:solidFill>
                          <a:effectLst/>
                          <a:latin typeface="Roboto" panose="02000000000000000000" pitchFamily="2" charset="0"/>
                          <a:ea typeface="Roboto" panose="02000000000000000000" pitchFamily="2" charset="0"/>
                          <a:cs typeface="Arial" panose="020B0604020202020204" pitchFamily="34" charset="0"/>
                        </a:rPr>
                        <a:t>Transfer Credit, Enrollment Reqs and AAR: None at 100%, but "good enough for go live." Working w/SBCTC HCM on some individual Time &amp; Leave Work schedules.</a:t>
                      </a:r>
                    </a:p>
                  </a:txBody>
                  <a:tcPr/>
                </a:tc>
                <a:tc>
                  <a:txBody>
                    <a:bodyPr/>
                    <a:lstStyle/>
                    <a:p>
                      <a:pPr rtl="0" fontAlgn="b"/>
                      <a:r>
                        <a:rPr lang="en-US" sz="1200" b="1" dirty="0">
                          <a:solidFill>
                            <a:srgbClr val="17304C"/>
                          </a:solidFill>
                          <a:effectLst/>
                          <a:latin typeface="Roboto" panose="02000000000000000000" pitchFamily="2" charset="0"/>
                          <a:ea typeface="Roboto" panose="02000000000000000000" pitchFamily="2" charset="0"/>
                          <a:cs typeface="Arial" panose="020B0604020202020204" pitchFamily="34" charset="0"/>
                        </a:rPr>
                        <a:t>Go live Weekend list done by 4/8/2022.</a:t>
                      </a:r>
                    </a:p>
                    <a:p>
                      <a:pPr rtl="0" fontAlgn="b"/>
                      <a:endParaRPr lang="en-US" sz="1200" b="0" dirty="0">
                        <a:solidFill>
                          <a:srgbClr val="17304C"/>
                        </a:solidFill>
                        <a:effectLst/>
                        <a:latin typeface="Roboto" panose="02000000000000000000" pitchFamily="2" charset="0"/>
                        <a:ea typeface="Roboto" panose="02000000000000000000" pitchFamily="2" charset="0"/>
                        <a:cs typeface="Arial" panose="020B0604020202020204" pitchFamily="34" charset="0"/>
                      </a:endParaRPr>
                    </a:p>
                  </a:txBody>
                  <a:tcPr/>
                </a:tc>
                <a:extLst>
                  <a:ext uri="{0D108BD9-81ED-4DB2-BD59-A6C34878D82A}">
                    <a16:rowId xmlns:a16="http://schemas.microsoft.com/office/drawing/2014/main" val="132354641"/>
                  </a:ext>
                </a:extLst>
              </a:tr>
              <a:tr h="786053">
                <a:tc>
                  <a:txBody>
                    <a:bodyPr/>
                    <a:lstStyle/>
                    <a:p>
                      <a:pPr rtl="0" fontAlgn="ctr"/>
                      <a:r>
                        <a:rPr lang="en-US" sz="1600" dirty="0">
                          <a:effectLst/>
                          <a:latin typeface="Arial" panose="020B0604020202020204" pitchFamily="34" charset="0"/>
                          <a:cs typeface="Arial" panose="020B0604020202020204" pitchFamily="34" charset="0"/>
                        </a:rPr>
                        <a:t>Comms &amp; OCM</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1" dirty="0">
                          <a:solidFill>
                            <a:srgbClr val="17304C"/>
                          </a:solidFill>
                          <a:effectLst/>
                          <a:latin typeface="Roboto" panose="02000000000000000000" pitchFamily="2" charset="0"/>
                          <a:ea typeface="Roboto" panose="02000000000000000000" pitchFamily="2" charset="0"/>
                          <a:cs typeface="Arial" panose="020B0604020202020204" pitchFamily="34" charset="0"/>
                        </a:rPr>
                        <a:t>Comms/OCM timing shifts from recent legacy shutdown session, so continual evolution. Good shape.</a:t>
                      </a:r>
                    </a:p>
                  </a:txBody>
                  <a:tcPr/>
                </a:tc>
                <a:tc>
                  <a:txBody>
                    <a:bodyPr/>
                    <a:lstStyle/>
                    <a:p>
                      <a:pPr rtl="0" fontAlgn="b"/>
                      <a:endParaRPr lang="en-US" sz="1200" b="0" dirty="0">
                        <a:solidFill>
                          <a:srgbClr val="17304C"/>
                        </a:solidFill>
                        <a:effectLst/>
                        <a:latin typeface="Roboto" panose="02000000000000000000" pitchFamily="2" charset="0"/>
                        <a:ea typeface="Roboto" panose="02000000000000000000" pitchFamily="2" charset="0"/>
                        <a:cs typeface="Arial" panose="020B0604020202020204" pitchFamily="34" charset="0"/>
                      </a:endParaRPr>
                    </a:p>
                  </a:txBody>
                  <a:tcPr/>
                </a:tc>
                <a:extLst>
                  <a:ext uri="{0D108BD9-81ED-4DB2-BD59-A6C34878D82A}">
                    <a16:rowId xmlns:a16="http://schemas.microsoft.com/office/drawing/2014/main" val="4078782807"/>
                  </a:ext>
                </a:extLst>
              </a:tr>
            </a:tbl>
          </a:graphicData>
        </a:graphic>
      </p:graphicFrame>
      <p:sp>
        <p:nvSpPr>
          <p:cNvPr id="4" name="Slide Number Placeholder 3">
            <a:extLst>
              <a:ext uri="{FF2B5EF4-FFF2-40B4-BE49-F238E27FC236}">
                <a16:creationId xmlns:a16="http://schemas.microsoft.com/office/drawing/2014/main" id="{E0E7CE8F-C425-4460-BA5D-66D70FDF14C2}"/>
              </a:ext>
            </a:extLst>
          </p:cNvPr>
          <p:cNvSpPr>
            <a:spLocks noGrp="1"/>
          </p:cNvSpPr>
          <p:nvPr>
            <p:ph type="sldNum" sz="quarter" idx="12"/>
          </p:nvPr>
        </p:nvSpPr>
        <p:spPr>
          <a:xfrm>
            <a:off x="8406246" y="6207275"/>
            <a:ext cx="381620" cy="224882"/>
          </a:xfrm>
        </p:spPr>
        <p:txBody>
          <a:bodyPr/>
          <a:lstStyle/>
          <a:p>
            <a:pPr>
              <a:defRPr/>
            </a:pPr>
            <a:r>
              <a:rPr lang="en-US" altLang="en-US" dirty="0"/>
              <a:t> </a:t>
            </a:r>
            <a:fld id="{8FE0DD59-4F64-4FB2-AC86-5D7C2F153175}" type="slidenum">
              <a:rPr lang="en-US" altLang="en-US" smtClean="0"/>
              <a:pPr>
                <a:defRPr/>
              </a:pPr>
              <a:t>16</a:t>
            </a:fld>
            <a:r>
              <a:rPr lang="en-US" altLang="en-US" dirty="0"/>
              <a:t> </a:t>
            </a:r>
          </a:p>
        </p:txBody>
      </p:sp>
      <p:sp>
        <p:nvSpPr>
          <p:cNvPr id="5" name="Title 1">
            <a:extLst>
              <a:ext uri="{FF2B5EF4-FFF2-40B4-BE49-F238E27FC236}">
                <a16:creationId xmlns:a16="http://schemas.microsoft.com/office/drawing/2014/main" id="{D99ED5E8-6C84-4670-86D5-7DCA8C5EE893}"/>
              </a:ext>
            </a:extLst>
          </p:cNvPr>
          <p:cNvSpPr>
            <a:spLocks noGrp="1"/>
          </p:cNvSpPr>
          <p:nvPr>
            <p:ph type="title"/>
          </p:nvPr>
        </p:nvSpPr>
        <p:spPr>
          <a:xfrm>
            <a:off x="279788" y="113075"/>
            <a:ext cx="8577501" cy="436526"/>
          </a:xfrm>
        </p:spPr>
        <p:txBody>
          <a:bodyPr lIns="91440" tIns="45720" rIns="91440" bIns="45720" anchor="t"/>
          <a:lstStyle/>
          <a:p>
            <a:pPr algn="ctr"/>
            <a:r>
              <a:rPr lang="en-US" sz="2400" dirty="0"/>
              <a:t>COLUMBIA BASIN comments &amp; MITIGATION plan</a:t>
            </a:r>
          </a:p>
        </p:txBody>
      </p:sp>
    </p:spTree>
    <p:extLst>
      <p:ext uri="{BB962C8B-B14F-4D97-AF65-F5344CB8AC3E}">
        <p14:creationId xmlns:p14="http://schemas.microsoft.com/office/powerpoint/2010/main" val="2900222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311" y="265151"/>
            <a:ext cx="8377377" cy="417002"/>
          </a:xfrm>
        </p:spPr>
        <p:txBody>
          <a:bodyPr/>
          <a:lstStyle/>
          <a:p>
            <a:pPr algn="ctr"/>
            <a:r>
              <a:rPr lang="en-US" sz="2000" dirty="0"/>
              <a:t>COLUMBIA BASIN go live deployment recommendation form</a:t>
            </a:r>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17</a:t>
            </a:fld>
            <a:endParaRPr lang="en-US" altLang="en-US" dirty="0"/>
          </a:p>
        </p:txBody>
      </p:sp>
      <p:pic>
        <p:nvPicPr>
          <p:cNvPr id="6" name="Picture 5">
            <a:extLst>
              <a:ext uri="{FF2B5EF4-FFF2-40B4-BE49-F238E27FC236}">
                <a16:creationId xmlns:a16="http://schemas.microsoft.com/office/drawing/2014/main" id="{748F835E-B7FF-4943-A23D-C890C0F3EF25}"/>
              </a:ext>
            </a:extLst>
          </p:cNvPr>
          <p:cNvPicPr>
            <a:picLocks noChangeAspect="1"/>
          </p:cNvPicPr>
          <p:nvPr/>
        </p:nvPicPr>
        <p:blipFill>
          <a:blip r:embed="rId2"/>
          <a:stretch>
            <a:fillRect/>
          </a:stretch>
        </p:blipFill>
        <p:spPr>
          <a:xfrm>
            <a:off x="1705232" y="682154"/>
            <a:ext cx="5331817" cy="6039322"/>
          </a:xfrm>
          <a:prstGeom prst="rect">
            <a:avLst/>
          </a:prstGeom>
          <a:ln w="3175">
            <a:solidFill>
              <a:schemeClr val="tx1"/>
            </a:solidFill>
          </a:ln>
        </p:spPr>
      </p:pic>
    </p:spTree>
    <p:extLst>
      <p:ext uri="{BB962C8B-B14F-4D97-AF65-F5344CB8AC3E}">
        <p14:creationId xmlns:p14="http://schemas.microsoft.com/office/powerpoint/2010/main" val="2342561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1860757"/>
            <a:ext cx="8505535" cy="1225343"/>
          </a:xfrm>
        </p:spPr>
        <p:txBody>
          <a:bodyPr/>
          <a:lstStyle/>
          <a:p>
            <a:pPr algn="ctr"/>
            <a:r>
              <a:rPr lang="en-US" sz="3200" dirty="0"/>
              <a:t>DG6-b: Walla Walla Community College presenters</a:t>
            </a: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t>
            </a:r>
          </a:p>
        </p:txBody>
      </p:sp>
      <p:sp>
        <p:nvSpPr>
          <p:cNvPr id="5" name="Slide Number Placeholder 4">
            <a:extLst>
              <a:ext uri="{FF2B5EF4-FFF2-40B4-BE49-F238E27FC236}">
                <a16:creationId xmlns:a16="http://schemas.microsoft.com/office/drawing/2014/main" id="{F51366F6-F2EC-4A9B-9898-7B2FF54D0A27}"/>
              </a:ext>
            </a:extLst>
          </p:cNvPr>
          <p:cNvSpPr>
            <a:spLocks noGrp="1"/>
          </p:cNvSpPr>
          <p:nvPr>
            <p:ph type="sldNum" sz="quarter" idx="12"/>
          </p:nvPr>
        </p:nvSpPr>
        <p:spPr/>
        <p:txBody>
          <a:bodyPr/>
          <a:lstStyle/>
          <a:p>
            <a:pPr>
              <a:defRPr/>
            </a:pPr>
            <a:fld id="{A0548EF2-EA9B-4634-B53D-DC4EC5D1B8C0}" type="slidenum">
              <a:rPr lang="en-US" altLang="en-US" smtClean="0"/>
              <a:pPr>
                <a:defRPr/>
              </a:pPr>
              <a:t>18</a:t>
            </a:fld>
            <a:endParaRPr lang="en-US" altLang="en-US" dirty="0"/>
          </a:p>
        </p:txBody>
      </p:sp>
      <p:sp>
        <p:nvSpPr>
          <p:cNvPr id="6" name="Text Placeholder 2"/>
          <p:cNvSpPr>
            <a:spLocks noGrp="1"/>
          </p:cNvSpPr>
          <p:nvPr>
            <p:ph idx="1"/>
          </p:nvPr>
        </p:nvSpPr>
        <p:spPr>
          <a:xfrm>
            <a:off x="735275" y="3141644"/>
            <a:ext cx="7670970" cy="2092661"/>
          </a:xfrm>
        </p:spPr>
        <p:txBody>
          <a:bodyPr/>
          <a:lstStyle/>
          <a:p>
            <a:pPr>
              <a:lnSpc>
                <a:spcPct val="100000"/>
              </a:lnSpc>
              <a:spcBef>
                <a:spcPts val="0"/>
              </a:spcBef>
            </a:pPr>
            <a:r>
              <a:rPr lang="en-US" sz="3200" dirty="0">
                <a:solidFill>
                  <a:schemeClr val="accent6">
                    <a:lumMod val="75000"/>
                  </a:schemeClr>
                </a:solidFill>
              </a:rPr>
              <a:t>Dr. Lisa Chamberlin, Project Manager </a:t>
            </a:r>
          </a:p>
          <a:p>
            <a:pPr>
              <a:lnSpc>
                <a:spcPct val="100000"/>
              </a:lnSpc>
              <a:spcBef>
                <a:spcPts val="0"/>
              </a:spcBef>
            </a:pPr>
            <a:r>
              <a:rPr lang="en-US" sz="3200" dirty="0">
                <a:solidFill>
                  <a:schemeClr val="accent6">
                    <a:lumMod val="75000"/>
                  </a:schemeClr>
                </a:solidFill>
              </a:rPr>
              <a:t>Dr. Chad Hickox, President &amp; Executive Sponsor</a:t>
            </a:r>
          </a:p>
        </p:txBody>
      </p:sp>
    </p:spTree>
    <p:extLst>
      <p:ext uri="{BB962C8B-B14F-4D97-AF65-F5344CB8AC3E}">
        <p14:creationId xmlns:p14="http://schemas.microsoft.com/office/powerpoint/2010/main" val="520293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9209" y="136525"/>
            <a:ext cx="9014791" cy="494983"/>
          </a:xfrm>
        </p:spPr>
        <p:txBody>
          <a:bodyPr lIns="91440" tIns="45720" rIns="91440" bIns="45720" anchor="t"/>
          <a:lstStyle/>
          <a:p>
            <a:pPr algn="ctr"/>
            <a:r>
              <a:rPr lang="en-US" sz="3200" dirty="0"/>
              <a:t>Walla Walla Community College </a:t>
            </a:r>
            <a:r>
              <a:rPr lang="en-US" sz="3200" dirty="0">
                <a:solidFill>
                  <a:srgbClr val="002060"/>
                </a:solidFill>
              </a:rPr>
              <a:t>READINESS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46706984"/>
              </p:ext>
            </p:extLst>
          </p:nvPr>
        </p:nvGraphicFramePr>
        <p:xfrm>
          <a:off x="527125" y="695428"/>
          <a:ext cx="8197326" cy="4988947"/>
        </p:xfrm>
        <a:graphic>
          <a:graphicData uri="http://schemas.openxmlformats.org/drawingml/2006/table">
            <a:tbl>
              <a:tblPr firstRow="1" firstCol="1"/>
              <a:tblGrid>
                <a:gridCol w="2623144">
                  <a:extLst>
                    <a:ext uri="{9D8B030D-6E8A-4147-A177-3AD203B41FA5}">
                      <a16:colId xmlns:a16="http://schemas.microsoft.com/office/drawing/2014/main" val="1719524338"/>
                    </a:ext>
                  </a:extLst>
                </a:gridCol>
                <a:gridCol w="1873673">
                  <a:extLst>
                    <a:ext uri="{9D8B030D-6E8A-4147-A177-3AD203B41FA5}">
                      <a16:colId xmlns:a16="http://schemas.microsoft.com/office/drawing/2014/main" val="3354666195"/>
                    </a:ext>
                  </a:extLst>
                </a:gridCol>
                <a:gridCol w="1902386">
                  <a:extLst>
                    <a:ext uri="{9D8B030D-6E8A-4147-A177-3AD203B41FA5}">
                      <a16:colId xmlns:a16="http://schemas.microsoft.com/office/drawing/2014/main" val="4253395325"/>
                    </a:ext>
                  </a:extLst>
                </a:gridCol>
                <a:gridCol w="1798123">
                  <a:extLst>
                    <a:ext uri="{9D8B030D-6E8A-4147-A177-3AD203B41FA5}">
                      <a16:colId xmlns:a16="http://schemas.microsoft.com/office/drawing/2014/main" val="2219408062"/>
                    </a:ext>
                  </a:extLst>
                </a:gridCol>
              </a:tblGrid>
              <a:tr h="1191226">
                <a:tc>
                  <a:txBody>
                    <a:bodyPr/>
                    <a:lstStyle/>
                    <a:p>
                      <a:pPr marL="0" indent="115888" rtl="0" fontAlgn="b"/>
                      <a:r>
                        <a:rPr lang="en-US" b="0" dirty="0">
                          <a:solidFill>
                            <a:srgbClr val="000000"/>
                          </a:solidFill>
                          <a:effectLst/>
                          <a:latin typeface="+mj-lt"/>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b="0" dirty="0">
                          <a:solidFill>
                            <a:srgbClr val="000000"/>
                          </a:solidFill>
                          <a:effectLst/>
                          <a:latin typeface="+mj-lt"/>
                        </a:rPr>
                        <a:t>Current</a:t>
                      </a:r>
                      <a:r>
                        <a:rPr lang="en-US" b="0" baseline="0" dirty="0">
                          <a:solidFill>
                            <a:srgbClr val="000000"/>
                          </a:solidFill>
                          <a:effectLst/>
                          <a:latin typeface="+mj-lt"/>
                        </a:rPr>
                        <a:t> </a:t>
                      </a:r>
                      <a:r>
                        <a:rPr lang="en-US" b="0" dirty="0">
                          <a:solidFill>
                            <a:srgbClr val="000000"/>
                          </a:solidFill>
                          <a:effectLst/>
                          <a:latin typeface="+mj-lt"/>
                        </a:rPr>
                        <a:t>Completion of Readiness </a:t>
                      </a:r>
                      <a:br>
                        <a:rPr lang="en-US" b="0" dirty="0">
                          <a:solidFill>
                            <a:srgbClr val="000000"/>
                          </a:solidFill>
                          <a:effectLst/>
                          <a:latin typeface="+mj-lt"/>
                        </a:rPr>
                      </a:br>
                      <a:r>
                        <a:rPr lang="en-US" b="0" dirty="0">
                          <a:solidFill>
                            <a:srgbClr val="000000"/>
                          </a:solidFill>
                          <a:effectLst/>
                          <a:latin typeface="+mj-lt"/>
                        </a:rPr>
                        <a:t>Criteria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Current 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Estimated</a:t>
                      </a:r>
                      <a:r>
                        <a:rPr lang="en-US" b="0" baseline="0" dirty="0">
                          <a:solidFill>
                            <a:srgbClr val="000000"/>
                          </a:solidFill>
                          <a:effectLst/>
                          <a:latin typeface="+mj-lt"/>
                        </a:rPr>
                        <a:t> Go/</a:t>
                      </a:r>
                    </a:p>
                    <a:p>
                      <a:pPr algn="ctr" rtl="0" fontAlgn="b"/>
                      <a:r>
                        <a:rPr lang="en-US" b="0" baseline="0" dirty="0">
                          <a:solidFill>
                            <a:srgbClr val="000000"/>
                          </a:solidFill>
                          <a:effectLst/>
                          <a:latin typeface="+mj-lt"/>
                        </a:rPr>
                        <a:t>No-Go Status at </a:t>
                      </a:r>
                      <a:br>
                        <a:rPr lang="en-US" b="0" baseline="0" dirty="0">
                          <a:solidFill>
                            <a:srgbClr val="000000"/>
                          </a:solidFill>
                          <a:effectLst/>
                          <a:latin typeface="+mj-lt"/>
                        </a:rPr>
                      </a:br>
                      <a:r>
                        <a:rPr lang="en-US" b="0" baseline="0" dirty="0">
                          <a:solidFill>
                            <a:srgbClr val="000000"/>
                          </a:solidFill>
                          <a:effectLst/>
                          <a:latin typeface="+mj-lt"/>
                        </a:rPr>
                        <a:t>go live </a:t>
                      </a:r>
                      <a:endParaRPr lang="en-US" b="0" dirty="0">
                        <a:solidFill>
                          <a:srgbClr val="000000"/>
                        </a:solidFill>
                        <a:effectLst/>
                        <a:latin typeface="+mj-lt"/>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12301">
                <a:tc>
                  <a:txBody>
                    <a:bodyPr/>
                    <a:lstStyle/>
                    <a:p>
                      <a:pPr marL="0" indent="115888" algn="l" rtl="0" fontAlgn="ctr"/>
                      <a:r>
                        <a:rPr lang="en-US" sz="2000" b="0" dirty="0">
                          <a:solidFill>
                            <a:srgbClr val="000000"/>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a:solidFill>
                            <a:srgbClr val="17304C"/>
                          </a:solidFill>
                          <a:effectLst/>
                          <a:latin typeface="Roboto" panose="02000000000000000000" pitchFamily="2" charset="0"/>
                        </a:rPr>
                        <a:t>3 of 3</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Roboto"/>
                          <a:ea typeface="+mn-ea"/>
                          <a:cs typeface="+mn-cs"/>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Roboto"/>
                          <a:ea typeface="+mn-ea"/>
                          <a:cs typeface="+mn-cs"/>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573791922"/>
                  </a:ext>
                </a:extLst>
              </a:tr>
              <a:tr h="509708">
                <a:tc>
                  <a:txBody>
                    <a:bodyPr/>
                    <a:lstStyle/>
                    <a:p>
                      <a:pPr marL="0" indent="115888" algn="l" rtl="0" fontAlgn="ctr"/>
                      <a:r>
                        <a:rPr lang="en-US" sz="2000" b="0" dirty="0">
                          <a:solidFill>
                            <a:srgbClr val="000000"/>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panose="02000000000000000000" pitchFamily="2" charset="0"/>
                        </a:rPr>
                        <a:t>3 of 3</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Roboto"/>
                          <a:ea typeface="+mn-ea"/>
                          <a:cs typeface="+mn-cs"/>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b="0" dirty="0">
                          <a:solidFill>
                            <a:srgbClr val="00B050"/>
                          </a:solidFill>
                          <a:effectLst/>
                          <a:latin typeface="Roboto"/>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4112853875"/>
                  </a:ext>
                </a:extLst>
              </a:tr>
              <a:tr h="563137">
                <a:tc>
                  <a:txBody>
                    <a:bodyPr/>
                    <a:lstStyle/>
                    <a:p>
                      <a:pPr marL="0" indent="115888" algn="l" rtl="0" fontAlgn="ctr"/>
                      <a:r>
                        <a:rPr lang="en-US" sz="2000" b="0" dirty="0">
                          <a:solidFill>
                            <a:srgbClr val="000000"/>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a:solidFill>
                            <a:srgbClr val="17304C"/>
                          </a:solidFill>
                          <a:effectLst/>
                          <a:latin typeface="Roboto" panose="02000000000000000000" pitchFamily="2" charset="0"/>
                        </a:rPr>
                        <a:t>8 of 8</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Roboto"/>
                          <a:ea typeface="+mn-ea"/>
                          <a:cs typeface="+mn-cs"/>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00B050"/>
                          </a:solidFill>
                          <a:effectLst/>
                          <a:latin typeface="Roboto"/>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322822287"/>
                  </a:ext>
                </a:extLst>
              </a:tr>
              <a:tr h="563137">
                <a:tc>
                  <a:txBody>
                    <a:bodyPr/>
                    <a:lstStyle/>
                    <a:p>
                      <a:pPr marL="0" indent="115888" algn="l" rtl="0" fontAlgn="ctr"/>
                      <a:r>
                        <a:rPr lang="en-US" sz="2000" b="0" dirty="0">
                          <a:solidFill>
                            <a:srgbClr val="000000"/>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a:solidFill>
                            <a:srgbClr val="17304C"/>
                          </a:solidFill>
                          <a:effectLst/>
                          <a:latin typeface="Roboto" panose="02000000000000000000" pitchFamily="2" charset="0"/>
                        </a:rPr>
                        <a:t>7 of 7</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b="0" dirty="0">
                          <a:solidFill>
                            <a:srgbClr val="00B050"/>
                          </a:solidFill>
                          <a:effectLst/>
                          <a:latin typeface="Roboto"/>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00B050"/>
                          </a:solidFill>
                          <a:effectLst/>
                          <a:latin typeface="Roboto"/>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77471429"/>
                  </a:ext>
                </a:extLst>
              </a:tr>
              <a:tr h="544388">
                <a:tc>
                  <a:txBody>
                    <a:bodyPr/>
                    <a:lstStyle/>
                    <a:p>
                      <a:pPr marL="0" indent="115888" algn="l" rtl="0" fontAlgn="ctr"/>
                      <a:r>
                        <a:rPr lang="en-US" sz="2000" b="0" dirty="0">
                          <a:solidFill>
                            <a:srgbClr val="000000"/>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a:solidFill>
                            <a:srgbClr val="17304C"/>
                          </a:solidFill>
                          <a:effectLst/>
                          <a:latin typeface="Roboto" panose="02000000000000000000" pitchFamily="2" charset="0"/>
                        </a:rPr>
                        <a:t>4 of 5</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00"/>
                          </a:solidFill>
                          <a:effectLst/>
                          <a:uLnTx/>
                          <a:uFillTx/>
                          <a:latin typeface="Roboto"/>
                          <a:ea typeface="+mn-ea"/>
                          <a:cs typeface="+mn-cs"/>
                        </a:rPr>
                        <a:t>Y</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r>
                        <a:rPr lang="en-US" b="0" dirty="0">
                          <a:solidFill>
                            <a:srgbClr val="00B050"/>
                          </a:solidFill>
                          <a:effectLst/>
                          <a:latin typeface="Roboto"/>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146931779"/>
                  </a:ext>
                </a:extLst>
              </a:tr>
              <a:tr h="563137">
                <a:tc>
                  <a:txBody>
                    <a:bodyPr/>
                    <a:lstStyle/>
                    <a:p>
                      <a:pPr marL="0" indent="115888" algn="l" rtl="0" fontAlgn="ctr"/>
                      <a:r>
                        <a:rPr lang="en-US" sz="2000" b="0" dirty="0">
                          <a:solidFill>
                            <a:srgbClr val="000000"/>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a:solidFill>
                            <a:srgbClr val="17304C"/>
                          </a:solidFill>
                          <a:effectLst/>
                          <a:latin typeface="Roboto" panose="02000000000000000000" pitchFamily="2" charset="0"/>
                        </a:rPr>
                        <a:t>14 of 15</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00"/>
                          </a:solidFill>
                          <a:effectLst/>
                          <a:uLnTx/>
                          <a:uFillTx/>
                          <a:latin typeface="Roboto"/>
                          <a:ea typeface="+mn-ea"/>
                          <a:cs typeface="+mn-cs"/>
                        </a:rPr>
                        <a:t>Y</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r>
                        <a:rPr lang="en-US" b="0" dirty="0">
                          <a:solidFill>
                            <a:srgbClr val="00B050"/>
                          </a:solidFill>
                          <a:effectLst/>
                          <a:latin typeface="Roboto"/>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480800126"/>
                  </a:ext>
                </a:extLst>
              </a:tr>
              <a:tr h="541913">
                <a:tc>
                  <a:txBody>
                    <a:bodyPr/>
                    <a:lstStyle/>
                    <a:p>
                      <a:pPr marL="0" indent="115888" algn="l" rtl="0" fontAlgn="ctr"/>
                      <a:r>
                        <a:rPr lang="en-US" sz="2000" b="0" dirty="0">
                          <a:solidFill>
                            <a:srgbClr val="000000"/>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panose="02000000000000000000" pitchFamily="2" charset="0"/>
                        </a:rPr>
                        <a:t>7 of 8</a:t>
                      </a:r>
                    </a:p>
                  </a:txBody>
                  <a:tcPr marL="19050" marR="19050" marT="12700" marB="127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Roboto"/>
                          <a:ea typeface="+mn-ea"/>
                          <a:cs typeface="+mn-cs"/>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b="0" dirty="0">
                          <a:solidFill>
                            <a:srgbClr val="00B050"/>
                          </a:solidFill>
                          <a:effectLst/>
                          <a:latin typeface="Roboto"/>
                        </a:rPr>
                        <a:t>G</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574805109"/>
                  </a:ext>
                </a:extLst>
              </a:tr>
            </a:tbl>
          </a:graphicData>
        </a:graphic>
      </p:graphicFrame>
      <p:sp>
        <p:nvSpPr>
          <p:cNvPr id="2" name="Slide Number Placeholder 1">
            <a:extLst>
              <a:ext uri="{FF2B5EF4-FFF2-40B4-BE49-F238E27FC236}">
                <a16:creationId xmlns:a16="http://schemas.microsoft.com/office/drawing/2014/main" id="{86DFC77B-4F48-4826-A2FB-40D477FBF12D}"/>
              </a:ext>
            </a:extLst>
          </p:cNvPr>
          <p:cNvSpPr>
            <a:spLocks noGrp="1"/>
          </p:cNvSpPr>
          <p:nvPr>
            <p:ph type="sldNum" sz="quarter" idx="12"/>
          </p:nvPr>
        </p:nvSpPr>
        <p:spPr/>
        <p:txBody>
          <a:bodyPr/>
          <a:lstStyle/>
          <a:p>
            <a:pPr>
              <a:defRPr/>
            </a:pPr>
            <a:fld id="{A0548EF2-EA9B-4634-B53D-DC4EC5D1B8C0}" type="slidenum">
              <a:rPr lang="en-US" altLang="en-US" smtClean="0"/>
              <a:pPr>
                <a:defRPr/>
              </a:pPr>
              <a:t>19</a:t>
            </a:fld>
            <a:endParaRPr lang="en-US" altLang="en-US" dirty="0"/>
          </a:p>
        </p:txBody>
      </p:sp>
      <p:graphicFrame>
        <p:nvGraphicFramePr>
          <p:cNvPr id="7" name="Table 6">
            <a:extLst>
              <a:ext uri="{FF2B5EF4-FFF2-40B4-BE49-F238E27FC236}">
                <a16:creationId xmlns:a16="http://schemas.microsoft.com/office/drawing/2014/main" id="{6E4DD594-CCC7-475B-BB8F-1B470DC4227B}"/>
              </a:ext>
            </a:extLst>
          </p:cNvPr>
          <p:cNvGraphicFramePr>
            <a:graphicFrameLocks noGrp="1"/>
          </p:cNvGraphicFramePr>
          <p:nvPr>
            <p:extLst>
              <p:ext uri="{D42A27DB-BD31-4B8C-83A1-F6EECF244321}">
                <p14:modId xmlns:p14="http://schemas.microsoft.com/office/powerpoint/2010/main" val="498109269"/>
              </p:ext>
            </p:extLst>
          </p:nvPr>
        </p:nvGraphicFramePr>
        <p:xfrm>
          <a:off x="527125" y="5810960"/>
          <a:ext cx="4897846" cy="910515"/>
        </p:xfrm>
        <a:graphic>
          <a:graphicData uri="http://schemas.openxmlformats.org/drawingml/2006/table">
            <a:tbl>
              <a:tblPr firstRow="1"/>
              <a:tblGrid>
                <a:gridCol w="209641">
                  <a:extLst>
                    <a:ext uri="{9D8B030D-6E8A-4147-A177-3AD203B41FA5}">
                      <a16:colId xmlns:a16="http://schemas.microsoft.com/office/drawing/2014/main" val="3978457557"/>
                    </a:ext>
                  </a:extLst>
                </a:gridCol>
                <a:gridCol w="4688205">
                  <a:extLst>
                    <a:ext uri="{9D8B030D-6E8A-4147-A177-3AD203B41FA5}">
                      <a16:colId xmlns:a16="http://schemas.microsoft.com/office/drawing/2014/main" val="3272340738"/>
                    </a:ext>
                  </a:extLst>
                </a:gridCol>
              </a:tblGrid>
              <a:tr h="169679">
                <a:tc gridSpan="2">
                  <a:txBody>
                    <a:bodyPr/>
                    <a:lstStyle/>
                    <a:p>
                      <a:pPr algn="ctr"/>
                      <a:r>
                        <a:rPr lang="en-US" sz="900" dirty="0">
                          <a:solidFill>
                            <a:srgbClr val="000000"/>
                          </a:solidFill>
                          <a:effectLst/>
                          <a:latin typeface="+mj-lt"/>
                        </a:rPr>
                        <a:t>STATUS LEGEND</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721134"/>
                  </a:ext>
                </a:extLst>
              </a:tr>
              <a:tr h="129039">
                <a:tc>
                  <a:txBody>
                    <a:bodyPr/>
                    <a:lstStyle/>
                    <a:p>
                      <a:pPr algn="ctr"/>
                      <a:r>
                        <a:rPr lang="en-US" sz="900" dirty="0">
                          <a:solidFill>
                            <a:srgbClr val="FF0000"/>
                          </a:solidFill>
                          <a:effectLst/>
                        </a:rPr>
                        <a:t>R</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91060">
                <a:tc>
                  <a:txBody>
                    <a:bodyPr/>
                    <a:lstStyle/>
                    <a:p>
                      <a:pPr algn="ctr"/>
                      <a:r>
                        <a:rPr lang="en-US" sz="900" dirty="0">
                          <a:solidFill>
                            <a:srgbClr val="FFA219"/>
                          </a:solidFill>
                          <a:effectLst/>
                        </a:rPr>
                        <a:t>O</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93675">
                <a:tc>
                  <a:txBody>
                    <a:bodyPr/>
                    <a:lstStyle/>
                    <a:p>
                      <a:pPr algn="ctr"/>
                      <a:r>
                        <a:rPr lang="en-US" sz="900" dirty="0">
                          <a:solidFill>
                            <a:srgbClr val="FFFF00"/>
                          </a:solidFill>
                          <a:effectLst/>
                        </a:rPr>
                        <a:t>Y</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 live, small issues unresolved, doesn't impact go 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pPr algn="ctr"/>
                      <a:r>
                        <a:rPr lang="en-US" sz="900" dirty="0">
                          <a:solidFill>
                            <a:srgbClr val="00B050"/>
                          </a:solidFill>
                          <a:effectLst/>
                        </a:rPr>
                        <a:t>G</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 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1629869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15F44-94B0-4A9F-ABD7-6EFF4C3E3214}"/>
              </a:ext>
            </a:extLst>
          </p:cNvPr>
          <p:cNvSpPr>
            <a:spLocks noGrp="1"/>
          </p:cNvSpPr>
          <p:nvPr>
            <p:ph type="title"/>
          </p:nvPr>
        </p:nvSpPr>
        <p:spPr>
          <a:xfrm>
            <a:off x="620076" y="1203823"/>
            <a:ext cx="8120411" cy="517771"/>
          </a:xfrm>
        </p:spPr>
        <p:txBody>
          <a:bodyPr/>
          <a:lstStyle/>
          <a:p>
            <a:pPr algn="ctr"/>
            <a:r>
              <a:rPr lang="en-US" dirty="0"/>
              <a:t>agenda</a:t>
            </a:r>
          </a:p>
        </p:txBody>
      </p:sp>
      <p:graphicFrame>
        <p:nvGraphicFramePr>
          <p:cNvPr id="7" name="Content Placeholder 6">
            <a:extLst>
              <a:ext uri="{FF2B5EF4-FFF2-40B4-BE49-F238E27FC236}">
                <a16:creationId xmlns:a16="http://schemas.microsoft.com/office/drawing/2014/main" id="{0E0E08DE-35D1-4C90-AF09-66FC1008B5FD}"/>
              </a:ext>
            </a:extLst>
          </p:cNvPr>
          <p:cNvGraphicFramePr>
            <a:graphicFrameLocks noGrp="1"/>
          </p:cNvGraphicFramePr>
          <p:nvPr>
            <p:ph idx="1"/>
            <p:extLst>
              <p:ext uri="{D42A27DB-BD31-4B8C-83A1-F6EECF244321}">
                <p14:modId xmlns:p14="http://schemas.microsoft.com/office/powerpoint/2010/main" val="3858171054"/>
              </p:ext>
            </p:extLst>
          </p:nvPr>
        </p:nvGraphicFramePr>
        <p:xfrm>
          <a:off x="358684" y="1717485"/>
          <a:ext cx="8515151" cy="4872157"/>
        </p:xfrm>
        <a:graphic>
          <a:graphicData uri="http://schemas.openxmlformats.org/drawingml/2006/table">
            <a:tbl>
              <a:tblPr firstRow="1" bandRow="1">
                <a:tableStyleId>{93296810-A885-4BE3-A3E7-6D5BEEA58F35}</a:tableStyleId>
              </a:tblPr>
              <a:tblGrid>
                <a:gridCol w="622888">
                  <a:extLst>
                    <a:ext uri="{9D8B030D-6E8A-4147-A177-3AD203B41FA5}">
                      <a16:colId xmlns:a16="http://schemas.microsoft.com/office/drawing/2014/main" val="3875854258"/>
                    </a:ext>
                  </a:extLst>
                </a:gridCol>
                <a:gridCol w="4246412">
                  <a:extLst>
                    <a:ext uri="{9D8B030D-6E8A-4147-A177-3AD203B41FA5}">
                      <a16:colId xmlns:a16="http://schemas.microsoft.com/office/drawing/2014/main" val="1256367521"/>
                    </a:ext>
                  </a:extLst>
                </a:gridCol>
                <a:gridCol w="764079">
                  <a:extLst>
                    <a:ext uri="{9D8B030D-6E8A-4147-A177-3AD203B41FA5}">
                      <a16:colId xmlns:a16="http://schemas.microsoft.com/office/drawing/2014/main" val="4054447711"/>
                    </a:ext>
                  </a:extLst>
                </a:gridCol>
                <a:gridCol w="2881772">
                  <a:extLst>
                    <a:ext uri="{9D8B030D-6E8A-4147-A177-3AD203B41FA5}">
                      <a16:colId xmlns:a16="http://schemas.microsoft.com/office/drawing/2014/main" val="3023455826"/>
                    </a:ext>
                  </a:extLst>
                </a:gridCol>
              </a:tblGrid>
              <a:tr h="367508">
                <a:tc>
                  <a:txBody>
                    <a:bodyPr/>
                    <a:lstStyle/>
                    <a:p>
                      <a:pPr marL="48260" marR="42545" algn="ctr">
                        <a:spcBef>
                          <a:spcPts val="320"/>
                        </a:spcBef>
                        <a:spcAft>
                          <a:spcPts val="0"/>
                        </a:spcAft>
                      </a:pPr>
                      <a:r>
                        <a:rPr lang="en-US" sz="1800" dirty="0">
                          <a:effectLst/>
                          <a:latin typeface="Franklin Gothic Medium" panose="020B0603020102020204" pitchFamily="34" charset="0"/>
                          <a:ea typeface="Franklin Gothic Book" panose="020B0503020102020204" pitchFamily="34" charset="0"/>
                          <a:cs typeface="Franklin Gothic Book" panose="020B0503020102020204" pitchFamily="34" charset="0"/>
                        </a:rPr>
                        <a:t>Item</a:t>
                      </a:r>
                      <a:endPar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endParaRPr>
                    </a:p>
                  </a:txBody>
                  <a:tcPr marL="0" marR="0" marT="0" marB="0" anchor="ctr"/>
                </a:tc>
                <a:tc>
                  <a:txBody>
                    <a:bodyPr/>
                    <a:lstStyle/>
                    <a:p>
                      <a:pPr marL="45085" marR="0">
                        <a:spcBef>
                          <a:spcPts val="320"/>
                        </a:spcBef>
                        <a:spcAft>
                          <a:spcPts val="0"/>
                        </a:spcAft>
                      </a:pPr>
                      <a:r>
                        <a:rPr lang="en-US" sz="1800" dirty="0">
                          <a:effectLst/>
                          <a:latin typeface="Franklin Gothic Medium" panose="020B0603020102020204" pitchFamily="34" charset="0"/>
                          <a:ea typeface="Franklin Gothic Book" panose="020B0503020102020204" pitchFamily="34" charset="0"/>
                          <a:cs typeface="Franklin Gothic Book" panose="020B0503020102020204" pitchFamily="34" charset="0"/>
                        </a:rPr>
                        <a:t>Description</a:t>
                      </a:r>
                      <a:endPar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endParaRPr>
                    </a:p>
                  </a:txBody>
                  <a:tcPr/>
                </a:tc>
                <a:tc>
                  <a:txBody>
                    <a:bodyPr/>
                    <a:lstStyle/>
                    <a:p>
                      <a:pPr marL="33020" marR="27305" algn="ctr">
                        <a:spcBef>
                          <a:spcPts val="320"/>
                        </a:spcBef>
                        <a:spcAft>
                          <a:spcPts val="0"/>
                        </a:spcAft>
                      </a:pPr>
                      <a:r>
                        <a:rPr lang="en-US" sz="1800" dirty="0">
                          <a:effectLst/>
                          <a:latin typeface="Franklin Gothic Medium" panose="020B0603020102020204" pitchFamily="34" charset="0"/>
                          <a:ea typeface="Franklin Gothic Book" panose="020B0503020102020204" pitchFamily="34" charset="0"/>
                          <a:cs typeface="Franklin Gothic Book" panose="020B0503020102020204" pitchFamily="34" charset="0"/>
                        </a:rPr>
                        <a:t>Time</a:t>
                      </a:r>
                      <a:endPar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endParaRPr>
                    </a:p>
                  </a:txBody>
                  <a:tcPr/>
                </a:tc>
                <a:tc>
                  <a:txBody>
                    <a:bodyPr/>
                    <a:lstStyle/>
                    <a:p>
                      <a:pPr marL="45720" marR="0">
                        <a:spcBef>
                          <a:spcPts val="320"/>
                        </a:spcBef>
                        <a:spcAft>
                          <a:spcPts val="0"/>
                        </a:spcAft>
                      </a:pPr>
                      <a:r>
                        <a:rPr lang="en-US" sz="1800" dirty="0">
                          <a:effectLst/>
                          <a:latin typeface="Franklin Gothic Medium" panose="020B0603020102020204" pitchFamily="34" charset="0"/>
                          <a:ea typeface="Franklin Gothic Book" panose="020B0503020102020204" pitchFamily="34" charset="0"/>
                          <a:cs typeface="Franklin Gothic Book" panose="020B0503020102020204" pitchFamily="34" charset="0"/>
                        </a:rPr>
                        <a:t>Facilitator</a:t>
                      </a:r>
                      <a:endPar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endParaRPr>
                    </a:p>
                  </a:txBody>
                  <a:tcPr/>
                </a:tc>
                <a:extLst>
                  <a:ext uri="{0D108BD9-81ED-4DB2-BD59-A6C34878D82A}">
                    <a16:rowId xmlns:a16="http://schemas.microsoft.com/office/drawing/2014/main" val="205796360"/>
                  </a:ext>
                </a:extLst>
              </a:tr>
              <a:tr h="726399">
                <a:tc>
                  <a:txBody>
                    <a:bodyPr/>
                    <a:lstStyle/>
                    <a:p>
                      <a:pPr marL="0" marR="0" algn="ctr">
                        <a:spcBef>
                          <a:spcPts val="20"/>
                        </a:spcBef>
                        <a:spcAft>
                          <a:spcPts val="0"/>
                        </a:spcAft>
                      </a:pPr>
                      <a:r>
                        <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rPr>
                        <a:t>1</a:t>
                      </a:r>
                    </a:p>
                  </a:txBody>
                  <a:tcPr marL="0" marR="0" marT="0" marB="0" anchor="ctr"/>
                </a:tc>
                <a:tc>
                  <a:txBody>
                    <a:bodyPr/>
                    <a:lstStyle/>
                    <a:p>
                      <a:pPr marL="0" marR="0">
                        <a:spcBef>
                          <a:spcPts val="35"/>
                        </a:spcBef>
                        <a:spcAft>
                          <a:spcPts val="0"/>
                        </a:spcAft>
                      </a:pPr>
                      <a:r>
                        <a:rPr lang="en-US" sz="1800" dirty="0">
                          <a:effectLst/>
                          <a:latin typeface="Franklin Gothic Medium" panose="020B0603020102020204" pitchFamily="34" charset="0"/>
                          <a:ea typeface="Franklin Gothic Book" panose="020B0503020102020204" pitchFamily="34" charset="0"/>
                          <a:cs typeface="Franklin Gothic Book" panose="020B0503020102020204" pitchFamily="34" charset="0"/>
                        </a:rPr>
                        <a:t>Welcome, Introduction of Guests &amp; Committee Members</a:t>
                      </a:r>
                      <a:endPar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endParaRPr>
                    </a:p>
                  </a:txBody>
                  <a:tcPr anchor="ctr"/>
                </a:tc>
                <a:tc>
                  <a:txBody>
                    <a:bodyPr/>
                    <a:lstStyle/>
                    <a:p>
                      <a:pPr marL="4445" marR="0" algn="ctr">
                        <a:spcBef>
                          <a:spcPts val="1075"/>
                        </a:spcBef>
                        <a:spcAft>
                          <a:spcPts val="0"/>
                        </a:spcAft>
                      </a:pPr>
                      <a:r>
                        <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rPr>
                        <a:t>10</a:t>
                      </a:r>
                    </a:p>
                  </a:txBody>
                  <a:tcPr anchor="ctr"/>
                </a:tc>
                <a:tc>
                  <a:txBody>
                    <a:bodyPr/>
                    <a:lstStyle/>
                    <a:p>
                      <a:pPr marL="45720" marR="640080">
                        <a:lnSpc>
                          <a:spcPct val="112000"/>
                        </a:lnSpc>
                        <a:spcBef>
                          <a:spcPts val="730"/>
                        </a:spcBef>
                        <a:spcAft>
                          <a:spcPts val="0"/>
                        </a:spcAft>
                      </a:pPr>
                      <a:r>
                        <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rPr>
                        <a:t>Tim Wrye, Christy Campbell, All</a:t>
                      </a:r>
                    </a:p>
                  </a:txBody>
                  <a:tcPr anchor="ctr"/>
                </a:tc>
                <a:extLst>
                  <a:ext uri="{0D108BD9-81ED-4DB2-BD59-A6C34878D82A}">
                    <a16:rowId xmlns:a16="http://schemas.microsoft.com/office/drawing/2014/main" val="805290242"/>
                  </a:ext>
                </a:extLst>
              </a:tr>
              <a:tr h="3050363">
                <a:tc>
                  <a:txBody>
                    <a:bodyPr/>
                    <a:lstStyle/>
                    <a:p>
                      <a:pPr marL="0" marR="0" algn="ctr">
                        <a:spcBef>
                          <a:spcPts val="0"/>
                        </a:spcBef>
                        <a:spcAft>
                          <a:spcPts val="0"/>
                        </a:spcAft>
                      </a:pPr>
                      <a:r>
                        <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rPr>
                        <a:t>2</a:t>
                      </a:r>
                    </a:p>
                  </a:txBody>
                  <a:tcPr marL="0" marR="0" marT="0" marB="0" anchor="ctr"/>
                </a:tc>
                <a:tc>
                  <a:txBody>
                    <a:bodyPr/>
                    <a:lstStyle/>
                    <a:p>
                      <a:pPr marL="0" marR="0" lvl="0" indent="0">
                        <a:spcBef>
                          <a:spcPts val="705"/>
                        </a:spcBef>
                        <a:spcAft>
                          <a:spcPts val="0"/>
                        </a:spcAft>
                        <a:buSzPts val="1100"/>
                        <a:buFont typeface="Symbol" panose="05050102010706020507" pitchFamily="18" charset="2"/>
                        <a:buNone/>
                        <a:tabLst>
                          <a:tab pos="273685" algn="l"/>
                          <a:tab pos="274955" algn="l"/>
                        </a:tabLst>
                      </a:pPr>
                      <a:r>
                        <a:rPr lang="en-US" sz="1800" dirty="0">
                          <a:effectLst/>
                          <a:latin typeface="Franklin Gothic Medium" panose="020B0603020102020204" pitchFamily="34" charset="0"/>
                          <a:ea typeface="Symbol" panose="05050102010706020507" pitchFamily="18" charset="2"/>
                          <a:cs typeface="Symbol" panose="05050102010706020507" pitchFamily="18" charset="2"/>
                        </a:rPr>
                        <a:t>Review DG6-B go live Readiness</a:t>
                      </a:r>
                      <a:r>
                        <a:rPr lang="en-US" sz="1800" spc="-25" dirty="0">
                          <a:effectLst/>
                          <a:latin typeface="Franklin Gothic Medium" panose="020B0603020102020204" pitchFamily="34" charset="0"/>
                          <a:ea typeface="Symbol" panose="05050102010706020507" pitchFamily="18" charset="2"/>
                          <a:cs typeface="Symbol" panose="05050102010706020507" pitchFamily="18" charset="2"/>
                        </a:rPr>
                        <a:t> </a:t>
                      </a:r>
                      <a:r>
                        <a:rPr lang="en-US" sz="1800" dirty="0">
                          <a:effectLst/>
                          <a:latin typeface="Franklin Gothic Medium" panose="020B0603020102020204" pitchFamily="34" charset="0"/>
                          <a:ea typeface="Symbol" panose="05050102010706020507" pitchFamily="18" charset="2"/>
                          <a:cs typeface="Symbol" panose="05050102010706020507" pitchFamily="18" charset="2"/>
                        </a:rPr>
                        <a:t>Status</a:t>
                      </a:r>
                      <a:endParaRPr lang="en-US" sz="1800" dirty="0">
                        <a:effectLst/>
                        <a:latin typeface="Franklin Gothic Book" panose="020B0503020102020204" pitchFamily="34" charset="0"/>
                        <a:ea typeface="Symbol" panose="05050102010706020507" pitchFamily="18" charset="2"/>
                        <a:cs typeface="Symbol" panose="05050102010706020507" pitchFamily="18" charset="2"/>
                      </a:endParaRPr>
                    </a:p>
                    <a:p>
                      <a:pPr marL="285750" marR="0" lvl="0" indent="-285750">
                        <a:spcBef>
                          <a:spcPts val="680"/>
                        </a:spcBef>
                        <a:spcAft>
                          <a:spcPts val="0"/>
                        </a:spcAft>
                        <a:buSzPts val="1100"/>
                        <a:buFont typeface="Wingdings" panose="05000000000000000000" pitchFamily="2" charset="2"/>
                        <a:buChar char="§"/>
                        <a:tabLst>
                          <a:tab pos="502920" algn="l"/>
                          <a:tab pos="503555" algn="l"/>
                        </a:tabLst>
                      </a:pPr>
                      <a:r>
                        <a:rPr lang="en-US" sz="1800" dirty="0">
                          <a:effectLst/>
                          <a:latin typeface="Franklin Gothic Book" panose="020B0503020102020204" pitchFamily="34" charset="0"/>
                          <a:ea typeface="Courier New" panose="02070309020205020404" pitchFamily="49" charset="0"/>
                          <a:cs typeface="Franklin Gothic Book" panose="020B0503020102020204" pitchFamily="34" charset="0"/>
                        </a:rPr>
                        <a:t>College</a:t>
                      </a:r>
                      <a:r>
                        <a:rPr lang="en-US" sz="1800" spc="-20" dirty="0">
                          <a:effectLst/>
                          <a:latin typeface="Franklin Gothic Book" panose="020B0503020102020204" pitchFamily="34" charset="0"/>
                          <a:ea typeface="Courier New" panose="02070309020205020404" pitchFamily="49" charset="0"/>
                          <a:cs typeface="Franklin Gothic Book" panose="020B0503020102020204" pitchFamily="34" charset="0"/>
                        </a:rPr>
                        <a:t> </a:t>
                      </a:r>
                      <a:r>
                        <a:rPr lang="en-US" sz="1800" dirty="0">
                          <a:effectLst/>
                          <a:latin typeface="Franklin Gothic Book" panose="020B0503020102020204" pitchFamily="34" charset="0"/>
                          <a:ea typeface="Courier New" panose="02070309020205020404" pitchFamily="49" charset="0"/>
                          <a:cs typeface="Franklin Gothic Book" panose="020B0503020102020204" pitchFamily="34" charset="0"/>
                        </a:rPr>
                        <a:t>Readiness</a:t>
                      </a:r>
                    </a:p>
                    <a:p>
                      <a:pPr marL="285750" marR="0" lvl="0" indent="-285750">
                        <a:spcBef>
                          <a:spcPts val="705"/>
                        </a:spcBef>
                        <a:spcAft>
                          <a:spcPts val="0"/>
                        </a:spcAft>
                        <a:buSzPts val="1100"/>
                        <a:buFont typeface="Wingdings" panose="05000000000000000000" pitchFamily="2" charset="2"/>
                        <a:buChar char="§"/>
                        <a:tabLst>
                          <a:tab pos="502920" algn="l"/>
                          <a:tab pos="503555" algn="l"/>
                        </a:tabLst>
                      </a:pPr>
                      <a:r>
                        <a:rPr lang="en-US" sz="1800" dirty="0">
                          <a:effectLst/>
                          <a:latin typeface="Franklin Gothic Book" panose="020B0503020102020204" pitchFamily="34" charset="0"/>
                          <a:ea typeface="Courier New" panose="02070309020205020404" pitchFamily="49" charset="0"/>
                          <a:cs typeface="Franklin Gothic Book" panose="020B0503020102020204" pitchFamily="34" charset="0"/>
                        </a:rPr>
                        <a:t>ctcLink Project</a:t>
                      </a:r>
                      <a:r>
                        <a:rPr lang="en-US" sz="1800" spc="-30" dirty="0">
                          <a:effectLst/>
                          <a:latin typeface="Franklin Gothic Book" panose="020B0503020102020204" pitchFamily="34" charset="0"/>
                          <a:ea typeface="Courier New" panose="02070309020205020404" pitchFamily="49" charset="0"/>
                          <a:cs typeface="Franklin Gothic Book" panose="020B0503020102020204" pitchFamily="34" charset="0"/>
                        </a:rPr>
                        <a:t> Team </a:t>
                      </a:r>
                      <a:r>
                        <a:rPr lang="en-US" sz="1800" dirty="0">
                          <a:effectLst/>
                          <a:latin typeface="Franklin Gothic Book" panose="020B0503020102020204" pitchFamily="34" charset="0"/>
                          <a:ea typeface="Courier New" panose="02070309020205020404" pitchFamily="49" charset="0"/>
                          <a:cs typeface="Franklin Gothic Book" panose="020B0503020102020204" pitchFamily="34" charset="0"/>
                        </a:rPr>
                        <a:t>Readiness</a:t>
                      </a:r>
                    </a:p>
                    <a:p>
                      <a:pPr marL="285750" marR="0" lvl="0" indent="-285750">
                        <a:spcBef>
                          <a:spcPts val="715"/>
                        </a:spcBef>
                        <a:spcAft>
                          <a:spcPts val="0"/>
                        </a:spcAft>
                        <a:buSzPts val="1100"/>
                        <a:buFont typeface="Wingdings" panose="05000000000000000000" pitchFamily="2" charset="2"/>
                        <a:buChar char="§"/>
                        <a:tabLst>
                          <a:tab pos="502920" algn="l"/>
                          <a:tab pos="503555" algn="l"/>
                        </a:tabLst>
                      </a:pPr>
                      <a:r>
                        <a:rPr lang="en-US" sz="1800" dirty="0">
                          <a:effectLst/>
                          <a:latin typeface="Franklin Gothic Book" panose="020B0503020102020204" pitchFamily="34" charset="0"/>
                          <a:ea typeface="Courier New" panose="02070309020205020404" pitchFamily="49" charset="0"/>
                          <a:cs typeface="Franklin Gothic Book" panose="020B0503020102020204" pitchFamily="34" charset="0"/>
                        </a:rPr>
                        <a:t>SBCTC/Customer Support</a:t>
                      </a:r>
                      <a:r>
                        <a:rPr lang="en-US" sz="1800" spc="-15" dirty="0">
                          <a:effectLst/>
                          <a:latin typeface="Franklin Gothic Book" panose="020B0503020102020204" pitchFamily="34" charset="0"/>
                          <a:ea typeface="Courier New" panose="02070309020205020404" pitchFamily="49" charset="0"/>
                          <a:cs typeface="Franklin Gothic Book" panose="020B0503020102020204" pitchFamily="34" charset="0"/>
                        </a:rPr>
                        <a:t> </a:t>
                      </a:r>
                      <a:r>
                        <a:rPr lang="en-US" sz="1800" dirty="0">
                          <a:effectLst/>
                          <a:latin typeface="Franklin Gothic Book" panose="020B0503020102020204" pitchFamily="34" charset="0"/>
                          <a:ea typeface="Courier New" panose="02070309020205020404" pitchFamily="49" charset="0"/>
                          <a:cs typeface="Franklin Gothic Book" panose="020B0503020102020204" pitchFamily="34" charset="0"/>
                        </a:rPr>
                        <a:t>Readiness</a:t>
                      </a:r>
                    </a:p>
                    <a:p>
                      <a:pPr marL="285750" marR="0" lvl="0" indent="-285750">
                        <a:spcBef>
                          <a:spcPts val="715"/>
                        </a:spcBef>
                        <a:spcAft>
                          <a:spcPts val="0"/>
                        </a:spcAft>
                        <a:buSzPts val="1100"/>
                        <a:buFont typeface="Wingdings" panose="05000000000000000000" pitchFamily="2" charset="2"/>
                        <a:buChar char="§"/>
                        <a:tabLst>
                          <a:tab pos="502920" algn="l"/>
                          <a:tab pos="503555" algn="l"/>
                        </a:tabLst>
                      </a:pPr>
                      <a:r>
                        <a:rPr lang="en-US" sz="1800" dirty="0">
                          <a:effectLst/>
                          <a:latin typeface="Franklin Gothic Book" panose="020B0503020102020204" pitchFamily="34" charset="0"/>
                          <a:ea typeface="Courier New" panose="02070309020205020404" pitchFamily="49" charset="0"/>
                          <a:cs typeface="Franklin Gothic Book" panose="020B0503020102020204" pitchFamily="34" charset="0"/>
                        </a:rPr>
                        <a:t>Quality Assurance (Moran Technology Consulting)</a:t>
                      </a:r>
                      <a:endParaRPr lang="en-US" sz="1800" dirty="0">
                        <a:effectLst/>
                        <a:latin typeface="Franklin Gothic Medium" panose="020B0603020102020204" pitchFamily="34" charset="0"/>
                        <a:ea typeface="Symbol" panose="05050102010706020507" pitchFamily="18" charset="2"/>
                        <a:cs typeface="Symbol" panose="05050102010706020507" pitchFamily="18" charset="2"/>
                      </a:endParaRPr>
                    </a:p>
                    <a:p>
                      <a:pPr marL="0" marR="220980" lvl="0" indent="0">
                        <a:lnSpc>
                          <a:spcPct val="108000"/>
                        </a:lnSpc>
                        <a:spcBef>
                          <a:spcPts val="680"/>
                        </a:spcBef>
                        <a:spcAft>
                          <a:spcPts val="0"/>
                        </a:spcAft>
                        <a:buSzPts val="1100"/>
                        <a:buFont typeface="Symbol" panose="05050102010706020507" pitchFamily="18" charset="2"/>
                        <a:buNone/>
                        <a:tabLst>
                          <a:tab pos="274320" algn="l"/>
                          <a:tab pos="274955" algn="l"/>
                        </a:tabLst>
                      </a:pPr>
                      <a:r>
                        <a:rPr lang="en-US" sz="1800" dirty="0">
                          <a:effectLst/>
                          <a:latin typeface="Franklin Gothic Medium" panose="020B0603020102020204" pitchFamily="34" charset="0"/>
                          <a:ea typeface="Symbol" panose="05050102010706020507" pitchFamily="18" charset="2"/>
                          <a:cs typeface="Symbol" panose="05050102010706020507" pitchFamily="18" charset="2"/>
                        </a:rPr>
                        <a:t>Action Item</a:t>
                      </a:r>
                    </a:p>
                    <a:p>
                      <a:pPr marL="285750" marR="220980" lvl="0" indent="-285750">
                        <a:lnSpc>
                          <a:spcPct val="108000"/>
                        </a:lnSpc>
                        <a:spcBef>
                          <a:spcPts val="680"/>
                        </a:spcBef>
                        <a:spcAft>
                          <a:spcPts val="0"/>
                        </a:spcAft>
                        <a:buSzPts val="1100"/>
                        <a:buFont typeface="Wingdings" panose="05000000000000000000" pitchFamily="2" charset="2"/>
                        <a:buChar char="§"/>
                        <a:tabLst>
                          <a:tab pos="274320" algn="l"/>
                          <a:tab pos="274955" algn="l"/>
                        </a:tabLst>
                      </a:pPr>
                      <a:r>
                        <a:rPr lang="en-US" sz="1800" dirty="0">
                          <a:effectLst/>
                          <a:latin typeface="Franklin Gothic Book" panose="020B0503020102020204" pitchFamily="34" charset="0"/>
                          <a:ea typeface="Symbol" panose="05050102010706020507" pitchFamily="18" charset="2"/>
                          <a:cs typeface="Symbol" panose="05050102010706020507" pitchFamily="18" charset="2"/>
                        </a:rPr>
                        <a:t>Vote on DG6-B readiness for         April 25, 2022, go live</a:t>
                      </a:r>
                    </a:p>
                  </a:txBody>
                  <a:tcPr anchor="ctr"/>
                </a:tc>
                <a:tc>
                  <a:txBody>
                    <a:bodyPr/>
                    <a:lstStyle/>
                    <a:p>
                      <a:pPr marL="0" marR="0">
                        <a:spcBef>
                          <a:spcPts val="0"/>
                        </a:spcBef>
                        <a:spcAft>
                          <a:spcPts val="0"/>
                        </a:spcAft>
                      </a:pPr>
                      <a:r>
                        <a:rPr lang="en-US" sz="2000" dirty="0">
                          <a:effectLst/>
                          <a:latin typeface="Franklin Gothic Medium" panose="020B0603020102020204" pitchFamily="34" charset="0"/>
                          <a:ea typeface="Franklin Gothic Book" panose="020B0503020102020204" pitchFamily="34" charset="0"/>
                          <a:cs typeface="Franklin Gothic Book" panose="020B0503020102020204" pitchFamily="34" charset="0"/>
                        </a:rPr>
                        <a:t> </a:t>
                      </a:r>
                      <a:endPar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endParaRPr>
                    </a:p>
                    <a:p>
                      <a:pPr marL="0" marR="0">
                        <a:spcBef>
                          <a:spcPts val="0"/>
                        </a:spcBef>
                        <a:spcAft>
                          <a:spcPts val="0"/>
                        </a:spcAft>
                      </a:pPr>
                      <a:r>
                        <a:rPr lang="en-US" sz="2000" dirty="0">
                          <a:effectLst/>
                          <a:latin typeface="Franklin Gothic Medium" panose="020B0603020102020204" pitchFamily="34" charset="0"/>
                          <a:ea typeface="Franklin Gothic Book" panose="020B0503020102020204" pitchFamily="34" charset="0"/>
                          <a:cs typeface="Franklin Gothic Book" panose="020B0503020102020204" pitchFamily="34" charset="0"/>
                        </a:rPr>
                        <a:t> </a:t>
                      </a:r>
                      <a:endPar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endParaRPr>
                    </a:p>
                    <a:p>
                      <a:pPr marL="0" marR="0">
                        <a:spcBef>
                          <a:spcPts val="0"/>
                        </a:spcBef>
                        <a:spcAft>
                          <a:spcPts val="0"/>
                        </a:spcAft>
                      </a:pPr>
                      <a:r>
                        <a:rPr lang="en-US" sz="2000" dirty="0">
                          <a:effectLst/>
                          <a:latin typeface="Franklin Gothic Medium" panose="020B0603020102020204" pitchFamily="34" charset="0"/>
                          <a:ea typeface="Franklin Gothic Book" panose="020B0503020102020204" pitchFamily="34" charset="0"/>
                          <a:cs typeface="Franklin Gothic Book" panose="020B0503020102020204" pitchFamily="34" charset="0"/>
                        </a:rPr>
                        <a:t> </a:t>
                      </a:r>
                      <a:endPar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endParaRPr>
                    </a:p>
                    <a:p>
                      <a:pPr marL="0" marR="0">
                        <a:spcBef>
                          <a:spcPts val="35"/>
                        </a:spcBef>
                        <a:spcAft>
                          <a:spcPts val="0"/>
                        </a:spcAft>
                      </a:pPr>
                      <a:r>
                        <a:rPr lang="en-US" sz="2800" dirty="0">
                          <a:effectLst/>
                          <a:latin typeface="Franklin Gothic Medium" panose="020B0603020102020204" pitchFamily="34" charset="0"/>
                          <a:ea typeface="Franklin Gothic Book" panose="020B0503020102020204" pitchFamily="34" charset="0"/>
                          <a:cs typeface="Franklin Gothic Book" panose="020B0503020102020204" pitchFamily="34" charset="0"/>
                        </a:rPr>
                        <a:t> </a:t>
                      </a:r>
                      <a:endPar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endParaRPr>
                    </a:p>
                    <a:p>
                      <a:pPr marL="31750" marR="27305" algn="ctr">
                        <a:spcBef>
                          <a:spcPts val="0"/>
                        </a:spcBef>
                        <a:spcAft>
                          <a:spcPts val="0"/>
                        </a:spcAft>
                      </a:pPr>
                      <a:r>
                        <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rPr>
                        <a:t>60</a:t>
                      </a:r>
                    </a:p>
                  </a:txBody>
                  <a:tcPr/>
                </a:tc>
                <a:tc>
                  <a:txBody>
                    <a:bodyPr/>
                    <a:lstStyle/>
                    <a:p>
                      <a:pPr marL="331470" marR="0" indent="-285750">
                        <a:spcBef>
                          <a:spcPts val="730"/>
                        </a:spcBef>
                        <a:spcAft>
                          <a:spcPts val="0"/>
                        </a:spcAft>
                        <a:buFont typeface="Arial" panose="020B0604020202020204" pitchFamily="34" charset="0"/>
                        <a:buChar char="•"/>
                      </a:pPr>
                      <a:r>
                        <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rPr>
                        <a:t>Reuth Kim, College PMs, Executive Sponsors, Presidents</a:t>
                      </a:r>
                    </a:p>
                    <a:p>
                      <a:pPr marL="331470" marR="0" indent="-285750">
                        <a:spcBef>
                          <a:spcPts val="730"/>
                        </a:spcBef>
                        <a:spcAft>
                          <a:spcPts val="0"/>
                        </a:spcAft>
                        <a:buFont typeface="Arial" panose="020B0604020202020204" pitchFamily="34" charset="0"/>
                        <a:buChar char="•"/>
                      </a:pPr>
                      <a:r>
                        <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rPr>
                        <a:t>Christy Campbell</a:t>
                      </a:r>
                    </a:p>
                    <a:p>
                      <a:pPr marL="331470" marR="0" indent="-285750">
                        <a:spcBef>
                          <a:spcPts val="730"/>
                        </a:spcBef>
                        <a:spcAft>
                          <a:spcPts val="0"/>
                        </a:spcAft>
                        <a:buFont typeface="Arial" panose="020B0604020202020204" pitchFamily="34" charset="0"/>
                        <a:buChar char="•"/>
                      </a:pPr>
                      <a:r>
                        <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rPr>
                        <a:t>Grant Rodeheaver </a:t>
                      </a:r>
                    </a:p>
                    <a:p>
                      <a:pPr marL="331470" marR="0" indent="-285750">
                        <a:spcBef>
                          <a:spcPts val="730"/>
                        </a:spcBef>
                        <a:spcAft>
                          <a:spcPts val="0"/>
                        </a:spcAft>
                        <a:buFont typeface="Arial" panose="020B0604020202020204" pitchFamily="34" charset="0"/>
                        <a:buChar char="•"/>
                      </a:pPr>
                      <a:r>
                        <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rPr>
                        <a:t>Paul Giebel</a:t>
                      </a:r>
                    </a:p>
                    <a:p>
                      <a:pPr marL="45720" marR="0" indent="0">
                        <a:spcBef>
                          <a:spcPts val="730"/>
                        </a:spcBef>
                        <a:spcAft>
                          <a:spcPts val="0"/>
                        </a:spcAft>
                        <a:buFont typeface="Arial" panose="020B0604020202020204" pitchFamily="34" charset="0"/>
                        <a:buNone/>
                      </a:pPr>
                      <a:endPar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endParaRPr>
                    </a:p>
                    <a:p>
                      <a:pPr marL="331470" marR="0" indent="-285750">
                        <a:spcBef>
                          <a:spcPts val="730"/>
                        </a:spcBef>
                        <a:spcAft>
                          <a:spcPts val="0"/>
                        </a:spcAft>
                        <a:buFont typeface="Arial" panose="020B0604020202020204" pitchFamily="34" charset="0"/>
                        <a:buChar char="•"/>
                      </a:pPr>
                      <a:r>
                        <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rPr>
                        <a:t>Steering Committee</a:t>
                      </a:r>
                    </a:p>
                  </a:txBody>
                  <a:tcPr/>
                </a:tc>
                <a:extLst>
                  <a:ext uri="{0D108BD9-81ED-4DB2-BD59-A6C34878D82A}">
                    <a16:rowId xmlns:a16="http://schemas.microsoft.com/office/drawing/2014/main" val="3744386215"/>
                  </a:ext>
                </a:extLst>
              </a:tr>
              <a:tr h="622170">
                <a:tc>
                  <a:txBody>
                    <a:bodyPr/>
                    <a:lstStyle/>
                    <a:p>
                      <a:pPr marL="0" marR="0" algn="ctr">
                        <a:lnSpc>
                          <a:spcPct val="150000"/>
                        </a:lnSpc>
                        <a:spcBef>
                          <a:spcPts val="1060"/>
                        </a:spcBef>
                        <a:spcAft>
                          <a:spcPts val="0"/>
                        </a:spcAft>
                      </a:pPr>
                      <a:r>
                        <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rPr>
                        <a:t>3</a:t>
                      </a:r>
                    </a:p>
                  </a:txBody>
                  <a:tcPr marL="0" marR="0" marT="0" marB="0" anchor="ctr"/>
                </a:tc>
                <a:tc>
                  <a:txBody>
                    <a:bodyPr/>
                    <a:lstStyle/>
                    <a:p>
                      <a:pPr marL="0" marR="0">
                        <a:lnSpc>
                          <a:spcPct val="100000"/>
                        </a:lnSpc>
                        <a:spcBef>
                          <a:spcPts val="0"/>
                        </a:spcBef>
                        <a:spcAft>
                          <a:spcPts val="0"/>
                        </a:spcAft>
                      </a:pPr>
                      <a:r>
                        <a:rPr lang="en-US" sz="1800" dirty="0">
                          <a:effectLst/>
                          <a:latin typeface="Franklin Gothic Medium" panose="020B0603020102020204" pitchFamily="34" charset="0"/>
                          <a:ea typeface="Franklin Gothic Book" panose="020B0503020102020204" pitchFamily="34" charset="0"/>
                          <a:cs typeface="Franklin Gothic Book" panose="020B0503020102020204" pitchFamily="34" charset="0"/>
                        </a:rPr>
                        <a:t>Next Steps &amp; Transition to Regular Steering Committee meeting</a:t>
                      </a:r>
                      <a:endPar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endParaRPr>
                    </a:p>
                  </a:txBody>
                  <a:tcPr anchor="ctr"/>
                </a:tc>
                <a:tc>
                  <a:txBody>
                    <a:bodyPr/>
                    <a:lstStyle/>
                    <a:p>
                      <a:pPr marL="0" marR="27305" algn="ctr">
                        <a:lnSpc>
                          <a:spcPct val="150000"/>
                        </a:lnSpc>
                        <a:spcBef>
                          <a:spcPts val="905"/>
                        </a:spcBef>
                        <a:spcAft>
                          <a:spcPts val="0"/>
                        </a:spcAft>
                      </a:pPr>
                      <a:r>
                        <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rPr>
                        <a:t>5</a:t>
                      </a:r>
                    </a:p>
                  </a:txBody>
                  <a:tcPr anchor="ctr"/>
                </a:tc>
                <a:tc>
                  <a:txBody>
                    <a:bodyPr/>
                    <a:lstStyle/>
                    <a:p>
                      <a:pPr marL="0" marR="0" algn="ctr">
                        <a:lnSpc>
                          <a:spcPct val="150000"/>
                        </a:lnSpc>
                        <a:spcBef>
                          <a:spcPts val="1050"/>
                        </a:spcBef>
                        <a:spcAft>
                          <a:spcPts val="0"/>
                        </a:spcAft>
                      </a:pPr>
                      <a:r>
                        <a:rPr lang="en-US" sz="1800" dirty="0">
                          <a:effectLst/>
                          <a:latin typeface="Franklin Gothic Book" panose="020B0503020102020204" pitchFamily="34" charset="0"/>
                          <a:ea typeface="Franklin Gothic Book" panose="020B0503020102020204" pitchFamily="34" charset="0"/>
                          <a:cs typeface="Franklin Gothic Book" panose="020B0503020102020204" pitchFamily="34" charset="0"/>
                        </a:rPr>
                        <a:t>Christy</a:t>
                      </a:r>
                    </a:p>
                  </a:txBody>
                  <a:tcPr anchor="ctr"/>
                </a:tc>
                <a:extLst>
                  <a:ext uri="{0D108BD9-81ED-4DB2-BD59-A6C34878D82A}">
                    <a16:rowId xmlns:a16="http://schemas.microsoft.com/office/drawing/2014/main" val="830107783"/>
                  </a:ext>
                </a:extLst>
              </a:tr>
            </a:tbl>
          </a:graphicData>
        </a:graphic>
      </p:graphicFrame>
      <p:sp>
        <p:nvSpPr>
          <p:cNvPr id="4" name="Slide Number Placeholder 3">
            <a:extLst>
              <a:ext uri="{FF2B5EF4-FFF2-40B4-BE49-F238E27FC236}">
                <a16:creationId xmlns:a16="http://schemas.microsoft.com/office/drawing/2014/main" id="{2E277701-7E1E-44D4-896A-6F6C4BF1DA2B}"/>
              </a:ext>
            </a:extLst>
          </p:cNvPr>
          <p:cNvSpPr>
            <a:spLocks noGrp="1"/>
          </p:cNvSpPr>
          <p:nvPr>
            <p:ph type="sldNum" sz="quarter" idx="12"/>
          </p:nvPr>
        </p:nvSpPr>
        <p:spPr/>
        <p:txBody>
          <a:bodyPr/>
          <a:lstStyle/>
          <a:p>
            <a:pPr>
              <a:defRPr/>
            </a:pPr>
            <a:fld id="{A0548EF2-EA9B-4634-B53D-DC4EC5D1B8C0}" type="slidenum">
              <a:rPr lang="en-US" altLang="en-US" smtClean="0"/>
              <a:pPr>
                <a:defRPr/>
              </a:pPr>
              <a:t>2</a:t>
            </a:fld>
            <a:endParaRPr lang="en-US" altLang="en-US" dirty="0"/>
          </a:p>
        </p:txBody>
      </p:sp>
    </p:spTree>
    <p:extLst>
      <p:ext uri="{BB962C8B-B14F-4D97-AF65-F5344CB8AC3E}">
        <p14:creationId xmlns:p14="http://schemas.microsoft.com/office/powerpoint/2010/main" val="29202292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091395926"/>
              </p:ext>
            </p:extLst>
          </p:nvPr>
        </p:nvGraphicFramePr>
        <p:xfrm>
          <a:off x="390340" y="484195"/>
          <a:ext cx="8394654" cy="6185384"/>
        </p:xfrm>
        <a:graphic>
          <a:graphicData uri="http://schemas.openxmlformats.org/drawingml/2006/table">
            <a:tbl>
              <a:tblPr firstRow="1" firstCol="1">
                <a:tableStyleId>{93296810-A885-4BE3-A3E7-6D5BEEA58F35}</a:tableStyleId>
              </a:tblPr>
              <a:tblGrid>
                <a:gridCol w="1189982">
                  <a:extLst>
                    <a:ext uri="{9D8B030D-6E8A-4147-A177-3AD203B41FA5}">
                      <a16:colId xmlns:a16="http://schemas.microsoft.com/office/drawing/2014/main" val="285129070"/>
                    </a:ext>
                  </a:extLst>
                </a:gridCol>
                <a:gridCol w="3467921">
                  <a:extLst>
                    <a:ext uri="{9D8B030D-6E8A-4147-A177-3AD203B41FA5}">
                      <a16:colId xmlns:a16="http://schemas.microsoft.com/office/drawing/2014/main" val="1255582063"/>
                    </a:ext>
                  </a:extLst>
                </a:gridCol>
                <a:gridCol w="3736751">
                  <a:extLst>
                    <a:ext uri="{9D8B030D-6E8A-4147-A177-3AD203B41FA5}">
                      <a16:colId xmlns:a16="http://schemas.microsoft.com/office/drawing/2014/main" val="615183373"/>
                    </a:ext>
                  </a:extLst>
                </a:gridCol>
              </a:tblGrid>
              <a:tr h="352094">
                <a:tc>
                  <a:txBody>
                    <a:bodyPr/>
                    <a:lstStyle/>
                    <a:p>
                      <a:pPr rtl="0" fontAlgn="b"/>
                      <a:r>
                        <a:rPr lang="en-US" sz="1400" b="0" dirty="0">
                          <a:effectLst/>
                          <a:latin typeface="+mj-lt"/>
                        </a:rPr>
                        <a:t>CATEGORY </a:t>
                      </a:r>
                      <a:endParaRPr lang="en-US" sz="1400" b="0" dirty="0">
                        <a:solidFill>
                          <a:srgbClr val="000000"/>
                        </a:solidFill>
                        <a:effectLst/>
                        <a:latin typeface="+mj-lt"/>
                      </a:endParaRPr>
                    </a:p>
                  </a:txBody>
                  <a:tcPr marL="36576" marR="4992" marT="3328" marB="3328" anchor="ctr"/>
                </a:tc>
                <a:tc>
                  <a:txBody>
                    <a:bodyPr/>
                    <a:lstStyle/>
                    <a:p>
                      <a:pPr rtl="0" fontAlgn="b"/>
                      <a:r>
                        <a:rPr lang="en-US" sz="1400" b="0" dirty="0">
                          <a:effectLst/>
                          <a:latin typeface="+mj-lt"/>
                        </a:rPr>
                        <a:t>COMMENTS</a:t>
                      </a:r>
                      <a:endParaRPr lang="en-US" sz="1400" b="0" dirty="0">
                        <a:solidFill>
                          <a:srgbClr val="000000"/>
                        </a:solidFill>
                        <a:effectLst/>
                        <a:latin typeface="+mj-lt"/>
                      </a:endParaRPr>
                    </a:p>
                  </a:txBody>
                  <a:tcPr marL="36576" marR="4992" marT="3328" marB="3328" anchor="ctr"/>
                </a:tc>
                <a:tc>
                  <a:txBody>
                    <a:bodyPr/>
                    <a:lstStyle/>
                    <a:p>
                      <a:pPr rtl="0" fontAlgn="b"/>
                      <a:r>
                        <a:rPr lang="en-US" sz="1400" b="0" dirty="0">
                          <a:effectLst/>
                          <a:latin typeface="+mj-lt"/>
                        </a:rPr>
                        <a:t>MITIGATION PLAN </a:t>
                      </a:r>
                      <a:endParaRPr lang="en-US" sz="1400" b="0" dirty="0">
                        <a:solidFill>
                          <a:srgbClr val="000000"/>
                        </a:solidFill>
                        <a:effectLst/>
                        <a:latin typeface="+mj-lt"/>
                      </a:endParaRPr>
                    </a:p>
                  </a:txBody>
                  <a:tcPr marL="36576" marR="4992" marT="3328" marB="3328" anchor="ctr"/>
                </a:tc>
                <a:extLst>
                  <a:ext uri="{0D108BD9-81ED-4DB2-BD59-A6C34878D82A}">
                    <a16:rowId xmlns:a16="http://schemas.microsoft.com/office/drawing/2014/main" val="1488334798"/>
                  </a:ext>
                </a:extLst>
              </a:tr>
              <a:tr h="407697">
                <a:tc>
                  <a:txBody>
                    <a:bodyPr/>
                    <a:lstStyle/>
                    <a:p>
                      <a:pPr rtl="0" fontAlgn="ctr"/>
                      <a:r>
                        <a:rPr lang="en-US" sz="1600" dirty="0">
                          <a:effectLst/>
                          <a:latin typeface="Arial" panose="020B0604020202020204" pitchFamily="34" charset="0"/>
                          <a:cs typeface="Arial" panose="020B0604020202020204" pitchFamily="34" charset="0"/>
                        </a:rPr>
                        <a:t>Data</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0" dirty="0">
                          <a:solidFill>
                            <a:srgbClr val="17304C"/>
                          </a:solidFill>
                          <a:effectLst/>
                          <a:latin typeface="Roboto" panose="02000000000000000000" pitchFamily="2" charset="0"/>
                        </a:rPr>
                        <a:t>Continued clean up until go live. </a:t>
                      </a:r>
                    </a:p>
                    <a:p>
                      <a:pPr rtl="0" fontAlgn="b"/>
                      <a:endParaRPr lang="en-US" sz="1200" b="0" dirty="0">
                        <a:solidFill>
                          <a:srgbClr val="17304C"/>
                        </a:solidFill>
                        <a:effectLst/>
                        <a:latin typeface="Roboto" panose="02000000000000000000" pitchFamily="2" charset="0"/>
                      </a:endParaRPr>
                    </a:p>
                  </a:txBody>
                  <a:tcPr/>
                </a:tc>
                <a:tc>
                  <a:txBody>
                    <a:bodyPr/>
                    <a:lstStyle/>
                    <a:p>
                      <a:pPr rtl="0" fontAlgn="b"/>
                      <a:r>
                        <a:rPr lang="en-US" sz="1200" b="0" dirty="0">
                          <a:solidFill>
                            <a:srgbClr val="17304C"/>
                          </a:solidFill>
                          <a:effectLst/>
                          <a:latin typeface="Roboto" panose="02000000000000000000" pitchFamily="2" charset="0"/>
                        </a:rPr>
                        <a:t>SF Fees continue to be fine-tuned with Charles and Spencer and FIN SME.</a:t>
                      </a:r>
                    </a:p>
                  </a:txBody>
                  <a:tcPr/>
                </a:tc>
                <a:extLst>
                  <a:ext uri="{0D108BD9-81ED-4DB2-BD59-A6C34878D82A}">
                    <a16:rowId xmlns:a16="http://schemas.microsoft.com/office/drawing/2014/main" val="1887606402"/>
                  </a:ext>
                </a:extLst>
              </a:tr>
              <a:tr h="439809">
                <a:tc>
                  <a:txBody>
                    <a:bodyPr/>
                    <a:lstStyle/>
                    <a:p>
                      <a:pPr rtl="0" fontAlgn="ctr"/>
                      <a:r>
                        <a:rPr lang="en-US" sz="1600" dirty="0">
                          <a:effectLst/>
                          <a:latin typeface="Arial" panose="020B0604020202020204" pitchFamily="34" charset="0"/>
                          <a:cs typeface="Arial" panose="020B0604020202020204" pitchFamily="34" charset="0"/>
                        </a:rPr>
                        <a:t>Security</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0" dirty="0">
                          <a:solidFill>
                            <a:srgbClr val="17304C"/>
                          </a:solidFill>
                          <a:effectLst/>
                          <a:latin typeface="Roboto" panose="02000000000000000000" pitchFamily="2" charset="0"/>
                        </a:rPr>
                        <a:t>Security role management post go live plan is complete (policy and process).</a:t>
                      </a:r>
                    </a:p>
                  </a:txBody>
                  <a:tcPr/>
                </a:tc>
                <a:tc>
                  <a:txBody>
                    <a:bodyPr/>
                    <a:lstStyle/>
                    <a:p>
                      <a:pPr rtl="0" fontAlgn="b"/>
                      <a:endParaRPr lang="en-US" sz="1200" b="0" dirty="0">
                        <a:solidFill>
                          <a:srgbClr val="17304C"/>
                        </a:solidFill>
                        <a:effectLst/>
                        <a:latin typeface="Roboto" panose="02000000000000000000" pitchFamily="2" charset="0"/>
                      </a:endParaRPr>
                    </a:p>
                  </a:txBody>
                  <a:tcPr/>
                </a:tc>
                <a:extLst>
                  <a:ext uri="{0D108BD9-81ED-4DB2-BD59-A6C34878D82A}">
                    <a16:rowId xmlns:a16="http://schemas.microsoft.com/office/drawing/2014/main" val="3950610699"/>
                  </a:ext>
                </a:extLst>
              </a:tr>
              <a:tr h="615518">
                <a:tc>
                  <a:txBody>
                    <a:bodyPr/>
                    <a:lstStyle/>
                    <a:p>
                      <a:pPr rtl="0" fontAlgn="ctr"/>
                      <a:r>
                        <a:rPr lang="en-US" sz="1600" dirty="0">
                          <a:effectLst/>
                          <a:latin typeface="Arial" panose="020B0604020202020204" pitchFamily="34" charset="0"/>
                          <a:cs typeface="Arial" panose="020B0604020202020204" pitchFamily="34" charset="0"/>
                        </a:rPr>
                        <a:t>Testing</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endParaRPr lang="en-US" sz="1200" b="0" dirty="0">
                        <a:solidFill>
                          <a:srgbClr val="17304C"/>
                        </a:solidFill>
                        <a:effectLst/>
                        <a:latin typeface="Roboto" panose="02000000000000000000" pitchFamily="2" charset="0"/>
                      </a:endParaRPr>
                    </a:p>
                  </a:txBody>
                  <a:tcPr/>
                </a:tc>
                <a:tc>
                  <a:txBody>
                    <a:bodyPr/>
                    <a:lstStyle/>
                    <a:p>
                      <a:pPr rtl="0" fontAlgn="b"/>
                      <a:r>
                        <a:rPr lang="en-US" sz="1200" b="0" dirty="0">
                          <a:solidFill>
                            <a:srgbClr val="17304C"/>
                          </a:solidFill>
                          <a:effectLst/>
                          <a:latin typeface="Roboto" panose="02000000000000000000" pitchFamily="2" charset="0"/>
                        </a:rPr>
                        <a:t>AWE will continue to require refinement as impact to business processes is better understood post go live by end-users.</a:t>
                      </a:r>
                    </a:p>
                  </a:txBody>
                  <a:tcPr/>
                </a:tc>
                <a:extLst>
                  <a:ext uri="{0D108BD9-81ED-4DB2-BD59-A6C34878D82A}">
                    <a16:rowId xmlns:a16="http://schemas.microsoft.com/office/drawing/2014/main" val="966612009"/>
                  </a:ext>
                </a:extLst>
              </a:tr>
              <a:tr h="979534">
                <a:tc>
                  <a:txBody>
                    <a:bodyPr/>
                    <a:lstStyle/>
                    <a:p>
                      <a:pPr rtl="0" fontAlgn="ctr"/>
                      <a:r>
                        <a:rPr lang="en-US" sz="1600" dirty="0">
                          <a:effectLst/>
                          <a:latin typeface="Arial" panose="020B0604020202020204" pitchFamily="34" charset="0"/>
                          <a:cs typeface="Arial" panose="020B0604020202020204" pitchFamily="34" charset="0"/>
                        </a:rPr>
                        <a:t>Training</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0" dirty="0">
                          <a:solidFill>
                            <a:srgbClr val="17304C"/>
                          </a:solidFill>
                          <a:effectLst/>
                          <a:latin typeface="Roboto" panose="02000000000000000000" pitchFamily="2" charset="0"/>
                        </a:rPr>
                        <a:t>End-user training continues through June ILT. 1331 Canvas courses completed by college employees. </a:t>
                      </a:r>
                    </a:p>
                  </a:txBody>
                  <a:tcPr/>
                </a:tc>
                <a:tc>
                  <a:txBody>
                    <a:bodyPr/>
                    <a:lstStyle/>
                    <a:p>
                      <a:pPr rtl="0" fontAlgn="b"/>
                      <a:r>
                        <a:rPr lang="en-US" sz="1200" b="0" dirty="0">
                          <a:solidFill>
                            <a:srgbClr val="17304C"/>
                          </a:solidFill>
                          <a:effectLst/>
                          <a:latin typeface="Roboto" panose="02000000000000000000" pitchFamily="2" charset="0"/>
                        </a:rPr>
                        <a:t>Campus will shift to functional area workshops and onboarding training of new employees in production. Functional desktop guides will be developed throughout the first 365 days post go live.</a:t>
                      </a:r>
                    </a:p>
                  </a:txBody>
                  <a:tcPr/>
                </a:tc>
                <a:extLst>
                  <a:ext uri="{0D108BD9-81ED-4DB2-BD59-A6C34878D82A}">
                    <a16:rowId xmlns:a16="http://schemas.microsoft.com/office/drawing/2014/main" val="867617604"/>
                  </a:ext>
                </a:extLst>
              </a:tr>
              <a:tr h="1104716">
                <a:tc>
                  <a:txBody>
                    <a:bodyPr/>
                    <a:lstStyle/>
                    <a:p>
                      <a:pPr rtl="0" fontAlgn="ctr"/>
                      <a:r>
                        <a:rPr lang="en-US" sz="1600" dirty="0">
                          <a:effectLst/>
                          <a:latin typeface="Arial" panose="020B0604020202020204" pitchFamily="34" charset="0"/>
                          <a:cs typeface="Arial" panose="020B0604020202020204" pitchFamily="34" charset="0"/>
                        </a:rPr>
                        <a:t>College Support Plan</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1" dirty="0">
                          <a:solidFill>
                            <a:srgbClr val="17304C"/>
                          </a:solidFill>
                          <a:effectLst/>
                          <a:latin typeface="Roboto" panose="02000000000000000000" pitchFamily="2" charset="0"/>
                        </a:rPr>
                        <a:t>- Most resource support training occurring post Dry Run--&gt;Pre go live. </a:t>
                      </a:r>
                    </a:p>
                    <a:p>
                      <a:pPr rtl="0" fontAlgn="b"/>
                      <a:r>
                        <a:rPr lang="en-US" sz="1200" b="1" dirty="0">
                          <a:solidFill>
                            <a:srgbClr val="17304C"/>
                          </a:solidFill>
                          <a:effectLst/>
                          <a:latin typeface="Roboto" panose="02000000000000000000" pitchFamily="2" charset="0"/>
                        </a:rPr>
                        <a:t>- Tier 1 support is currently completing Canvas training. </a:t>
                      </a:r>
                    </a:p>
                    <a:p>
                      <a:pPr rtl="0" fontAlgn="b"/>
                      <a:r>
                        <a:rPr lang="en-US" sz="1200" b="1" dirty="0">
                          <a:solidFill>
                            <a:srgbClr val="17304C"/>
                          </a:solidFill>
                          <a:effectLst/>
                          <a:latin typeface="Roboto" panose="02000000000000000000" pitchFamily="2" charset="0"/>
                        </a:rPr>
                        <a:t>- Escalation plan for Solar Winds complete.</a:t>
                      </a:r>
                    </a:p>
                  </a:txBody>
                  <a:tcPr/>
                </a:tc>
                <a:tc>
                  <a:txBody>
                    <a:bodyPr/>
                    <a:lstStyle/>
                    <a:p>
                      <a:pPr rtl="0" fontAlgn="b"/>
                      <a:r>
                        <a:rPr lang="en-US" sz="1200" b="1" dirty="0">
                          <a:solidFill>
                            <a:srgbClr val="17304C"/>
                          </a:solidFill>
                          <a:effectLst/>
                          <a:latin typeface="Roboto" panose="02000000000000000000" pitchFamily="2" charset="0"/>
                        </a:rPr>
                        <a:t>- IT PM managing IT capacity, focus, and engagement on Tier 1 helpdesk activities. </a:t>
                      </a:r>
                    </a:p>
                    <a:p>
                      <a:pPr rtl="0" fontAlgn="b"/>
                      <a:r>
                        <a:rPr lang="en-US" sz="1200" b="1" dirty="0">
                          <a:solidFill>
                            <a:srgbClr val="17304C"/>
                          </a:solidFill>
                          <a:effectLst/>
                          <a:latin typeface="Roboto" panose="02000000000000000000" pitchFamily="2" charset="0"/>
                        </a:rPr>
                        <a:t>- 30-365 day plan for helpdesk/security role management complete.</a:t>
                      </a:r>
                      <a:br>
                        <a:rPr lang="en-US" sz="1200" b="1" dirty="0">
                          <a:solidFill>
                            <a:srgbClr val="17304C"/>
                          </a:solidFill>
                          <a:effectLst/>
                          <a:latin typeface="Roboto" panose="02000000000000000000" pitchFamily="2" charset="0"/>
                        </a:rPr>
                      </a:br>
                      <a:r>
                        <a:rPr lang="en-US" sz="1200" b="1" dirty="0">
                          <a:solidFill>
                            <a:srgbClr val="17304C"/>
                          </a:solidFill>
                          <a:effectLst/>
                          <a:latin typeface="Roboto" panose="02000000000000000000" pitchFamily="2" charset="0"/>
                        </a:rPr>
                        <a:t>- Pillar plans in development.</a:t>
                      </a:r>
                    </a:p>
                  </a:txBody>
                  <a:tcPr/>
                </a:tc>
                <a:extLst>
                  <a:ext uri="{0D108BD9-81ED-4DB2-BD59-A6C34878D82A}">
                    <a16:rowId xmlns:a16="http://schemas.microsoft.com/office/drawing/2014/main" val="4231611894"/>
                  </a:ext>
                </a:extLst>
              </a:tr>
              <a:tr h="1104716">
                <a:tc>
                  <a:txBody>
                    <a:bodyPr/>
                    <a:lstStyle/>
                    <a:p>
                      <a:pPr rtl="0" fontAlgn="ctr"/>
                      <a:r>
                        <a:rPr lang="en-US" sz="1600" dirty="0">
                          <a:effectLst/>
                          <a:latin typeface="Arial" panose="020B0604020202020204" pitchFamily="34" charset="0"/>
                          <a:cs typeface="Arial" panose="020B0604020202020204" pitchFamily="34" charset="0"/>
                        </a:rPr>
                        <a:t>Transition</a:t>
                      </a:r>
                    </a:p>
                  </a:txBody>
                  <a:tcPr anchor="ctr"/>
                </a:tc>
                <a:tc>
                  <a:txBody>
                    <a:bodyPr/>
                    <a:lstStyle/>
                    <a:p>
                      <a:pPr rtl="0" fontAlgn="b"/>
                      <a:r>
                        <a:rPr lang="en-US" sz="1200" b="1" dirty="0">
                          <a:solidFill>
                            <a:srgbClr val="17304C"/>
                          </a:solidFill>
                          <a:effectLst/>
                          <a:latin typeface="Roboto" panose="02000000000000000000" pitchFamily="2" charset="0"/>
                        </a:rPr>
                        <a:t>Initial Course/Class build 100%, 42 AARs completed - set goal for 54/68 highest priority prior to GL. Transfer Rules/Vendors good. Concern over impact of faculty negotiations timing on summer quarter FWL.</a:t>
                      </a:r>
                    </a:p>
                  </a:txBody>
                  <a:tcPr/>
                </a:tc>
                <a:tc>
                  <a:txBody>
                    <a:bodyPr/>
                    <a:lstStyle/>
                    <a:p>
                      <a:pPr rtl="0" fontAlgn="b"/>
                      <a:r>
                        <a:rPr lang="en-US" sz="1200" b="1" dirty="0">
                          <a:solidFill>
                            <a:srgbClr val="17304C"/>
                          </a:solidFill>
                          <a:effectLst/>
                          <a:latin typeface="Roboto" panose="02000000000000000000" pitchFamily="2" charset="0"/>
                        </a:rPr>
                        <a:t>1099 entry will continue through go live. February/ March need to be completed. TLR mass upload will need modification post go live. Supplemental systems delayed until post go live to determine which are really necessary and which duplicate services in PS. </a:t>
                      </a:r>
                    </a:p>
                  </a:txBody>
                  <a:tcPr/>
                </a:tc>
                <a:extLst>
                  <a:ext uri="{0D108BD9-81ED-4DB2-BD59-A6C34878D82A}">
                    <a16:rowId xmlns:a16="http://schemas.microsoft.com/office/drawing/2014/main" val="132354641"/>
                  </a:ext>
                </a:extLst>
              </a:tr>
              <a:tr h="979534">
                <a:tc>
                  <a:txBody>
                    <a:bodyPr/>
                    <a:lstStyle/>
                    <a:p>
                      <a:pPr rtl="0" fontAlgn="ctr"/>
                      <a:r>
                        <a:rPr lang="en-US" sz="1600" dirty="0">
                          <a:effectLst/>
                          <a:latin typeface="Arial" panose="020B0604020202020204" pitchFamily="34" charset="0"/>
                          <a:cs typeface="Arial" panose="020B0604020202020204" pitchFamily="34" charset="0"/>
                        </a:rPr>
                        <a:t>Comms &amp; OCM</a:t>
                      </a:r>
                      <a:endParaRPr lang="en-US" sz="1600" b="0"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rtl="0" fontAlgn="b"/>
                      <a:r>
                        <a:rPr lang="en-US" sz="1200" b="0" dirty="0">
                          <a:solidFill>
                            <a:srgbClr val="17304C"/>
                          </a:solidFill>
                          <a:effectLst/>
                          <a:latin typeface="Roboto" panose="02000000000000000000" pitchFamily="2" charset="0"/>
                        </a:rPr>
                        <a:t>Data Oversight Group will manage formal policy/procedure changes (vetting for impact). Stabilizing temporary staff positions for sustainability. Building OCM momentum for strong adoption post go live. </a:t>
                      </a:r>
                    </a:p>
                  </a:txBody>
                  <a:tcPr/>
                </a:tc>
                <a:tc>
                  <a:txBody>
                    <a:bodyPr/>
                    <a:lstStyle/>
                    <a:p>
                      <a:pPr rtl="0" fontAlgn="b"/>
                      <a:r>
                        <a:rPr lang="en-US" sz="1200" b="0" dirty="0">
                          <a:solidFill>
                            <a:srgbClr val="17304C"/>
                          </a:solidFill>
                          <a:effectLst/>
                          <a:latin typeface="Roboto" panose="02000000000000000000" pitchFamily="2" charset="0"/>
                        </a:rPr>
                        <a:t>OCM stability will depend on Pillar Leads/college leadership maintaining positive stance on working toward long-term benefit realization.</a:t>
                      </a:r>
                    </a:p>
                    <a:p>
                      <a:pPr rtl="0" fontAlgn="b"/>
                      <a:endParaRPr lang="en-US" sz="1200" b="0" dirty="0">
                        <a:solidFill>
                          <a:srgbClr val="17304C"/>
                        </a:solidFill>
                        <a:effectLst/>
                        <a:latin typeface="Roboto" panose="02000000000000000000" pitchFamily="2" charset="0"/>
                      </a:endParaRPr>
                    </a:p>
                  </a:txBody>
                  <a:tcPr/>
                </a:tc>
                <a:extLst>
                  <a:ext uri="{0D108BD9-81ED-4DB2-BD59-A6C34878D82A}">
                    <a16:rowId xmlns:a16="http://schemas.microsoft.com/office/drawing/2014/main" val="4078782807"/>
                  </a:ext>
                </a:extLst>
              </a:tr>
            </a:tbl>
          </a:graphicData>
        </a:graphic>
      </p:graphicFrame>
      <p:sp>
        <p:nvSpPr>
          <p:cNvPr id="4" name="Slide Number Placeholder 3">
            <a:extLst>
              <a:ext uri="{FF2B5EF4-FFF2-40B4-BE49-F238E27FC236}">
                <a16:creationId xmlns:a16="http://schemas.microsoft.com/office/drawing/2014/main" id="{E0E7CE8F-C425-4460-BA5D-66D70FDF14C2}"/>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20</a:t>
            </a:fld>
            <a:r>
              <a:rPr lang="en-US" altLang="en-US" dirty="0"/>
              <a:t> </a:t>
            </a:r>
          </a:p>
        </p:txBody>
      </p:sp>
      <p:sp>
        <p:nvSpPr>
          <p:cNvPr id="5" name="Title 1">
            <a:extLst>
              <a:ext uri="{FF2B5EF4-FFF2-40B4-BE49-F238E27FC236}">
                <a16:creationId xmlns:a16="http://schemas.microsoft.com/office/drawing/2014/main" id="{D99ED5E8-6C84-4670-86D5-7DCA8C5EE893}"/>
              </a:ext>
            </a:extLst>
          </p:cNvPr>
          <p:cNvSpPr>
            <a:spLocks noGrp="1"/>
          </p:cNvSpPr>
          <p:nvPr>
            <p:ph type="title"/>
          </p:nvPr>
        </p:nvSpPr>
        <p:spPr>
          <a:xfrm>
            <a:off x="359006" y="45174"/>
            <a:ext cx="8577501" cy="436526"/>
          </a:xfrm>
        </p:spPr>
        <p:txBody>
          <a:bodyPr/>
          <a:lstStyle/>
          <a:p>
            <a:pPr algn="ctr"/>
            <a:r>
              <a:rPr lang="en-US" sz="2400" dirty="0"/>
              <a:t>WALLA WALLA comments &amp; MITIGATION plan</a:t>
            </a:r>
          </a:p>
        </p:txBody>
      </p:sp>
    </p:spTree>
    <p:extLst>
      <p:ext uri="{BB962C8B-B14F-4D97-AF65-F5344CB8AC3E}">
        <p14:creationId xmlns:p14="http://schemas.microsoft.com/office/powerpoint/2010/main" val="1035498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311" y="265151"/>
            <a:ext cx="8377377" cy="417002"/>
          </a:xfrm>
        </p:spPr>
        <p:txBody>
          <a:bodyPr/>
          <a:lstStyle/>
          <a:p>
            <a:pPr algn="ctr"/>
            <a:r>
              <a:rPr lang="en-US" sz="2000" dirty="0"/>
              <a:t>WALLA WALLA go live deployment recommendation form</a:t>
            </a:r>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21</a:t>
            </a:fld>
            <a:endParaRPr lang="en-US" altLang="en-US" dirty="0"/>
          </a:p>
        </p:txBody>
      </p:sp>
      <p:pic>
        <p:nvPicPr>
          <p:cNvPr id="3" name="Picture 2">
            <a:extLst>
              <a:ext uri="{FF2B5EF4-FFF2-40B4-BE49-F238E27FC236}">
                <a16:creationId xmlns:a16="http://schemas.microsoft.com/office/drawing/2014/main" id="{9995C0A3-E9AA-4856-AB68-911552FAF187}"/>
              </a:ext>
            </a:extLst>
          </p:cNvPr>
          <p:cNvPicPr>
            <a:picLocks noChangeAspect="1"/>
          </p:cNvPicPr>
          <p:nvPr/>
        </p:nvPicPr>
        <p:blipFill rotWithShape="1">
          <a:blip r:embed="rId2"/>
          <a:srcRect t="21982"/>
          <a:stretch/>
        </p:blipFill>
        <p:spPr>
          <a:xfrm>
            <a:off x="1419225" y="799420"/>
            <a:ext cx="5991225" cy="5684506"/>
          </a:xfrm>
          <a:prstGeom prst="rect">
            <a:avLst/>
          </a:prstGeom>
          <a:ln w="3175">
            <a:solidFill>
              <a:schemeClr val="tx1"/>
            </a:solidFill>
          </a:ln>
        </p:spPr>
      </p:pic>
    </p:spTree>
    <p:extLst>
      <p:ext uri="{BB962C8B-B14F-4D97-AF65-F5344CB8AC3E}">
        <p14:creationId xmlns:p14="http://schemas.microsoft.com/office/powerpoint/2010/main" val="5938512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289" y="1726064"/>
            <a:ext cx="8258693" cy="593324"/>
          </a:xfrm>
        </p:spPr>
        <p:txBody>
          <a:bodyPr/>
          <a:lstStyle/>
          <a:p>
            <a:pPr algn="ctr"/>
            <a:r>
              <a:rPr lang="en-US" sz="3200" dirty="0"/>
              <a:t>Additional perspective</a:t>
            </a: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sz="3200" dirty="0"/>
              <a:t/>
            </a:r>
            <a:br>
              <a:rPr lang="en-US" sz="3200" dirty="0"/>
            </a:br>
            <a:r>
              <a:rPr lang="en-US" dirty="0"/>
              <a:t>	</a:t>
            </a:r>
          </a:p>
        </p:txBody>
      </p:sp>
      <p:sp>
        <p:nvSpPr>
          <p:cNvPr id="3" name="Content Placeholder 2">
            <a:extLst>
              <a:ext uri="{FF2B5EF4-FFF2-40B4-BE49-F238E27FC236}">
                <a16:creationId xmlns:a16="http://schemas.microsoft.com/office/drawing/2014/main" id="{C9446E05-A1CA-4D25-BC6F-17844284B009}"/>
              </a:ext>
            </a:extLst>
          </p:cNvPr>
          <p:cNvSpPr>
            <a:spLocks noGrp="1"/>
          </p:cNvSpPr>
          <p:nvPr>
            <p:ph idx="1"/>
          </p:nvPr>
        </p:nvSpPr>
        <p:spPr>
          <a:xfrm>
            <a:off x="807026" y="2523134"/>
            <a:ext cx="7599220" cy="3757046"/>
          </a:xfrm>
        </p:spPr>
        <p:txBody>
          <a:bodyPr/>
          <a:lstStyle/>
          <a:p>
            <a:r>
              <a:rPr lang="en-US" sz="3200" dirty="0"/>
              <a:t>ctcLink Project Team Readiness</a:t>
            </a:r>
          </a:p>
          <a:p>
            <a:r>
              <a:rPr lang="en-US" sz="3200" dirty="0"/>
              <a:t>SBCTC Agency: Support/Organizations Team Readiness </a:t>
            </a:r>
          </a:p>
          <a:p>
            <a:r>
              <a:rPr lang="en-US" sz="3200" dirty="0"/>
              <a:t>Quality Assurance (Moran Technology Consulting)</a:t>
            </a:r>
          </a:p>
        </p:txBody>
      </p:sp>
      <p:sp>
        <p:nvSpPr>
          <p:cNvPr id="5" name="Slide Number Placeholder 4">
            <a:extLst>
              <a:ext uri="{FF2B5EF4-FFF2-40B4-BE49-F238E27FC236}">
                <a16:creationId xmlns:a16="http://schemas.microsoft.com/office/drawing/2014/main" id="{8AF37F11-B9C4-43BB-90D9-698A000023B0}"/>
              </a:ext>
            </a:extLst>
          </p:cNvPr>
          <p:cNvSpPr>
            <a:spLocks noGrp="1"/>
          </p:cNvSpPr>
          <p:nvPr>
            <p:ph type="sldNum" sz="quarter" idx="12"/>
          </p:nvPr>
        </p:nvSpPr>
        <p:spPr/>
        <p:txBody>
          <a:bodyPr/>
          <a:lstStyle/>
          <a:p>
            <a:pPr>
              <a:defRPr/>
            </a:pPr>
            <a:fld id="{A0548EF2-EA9B-4634-B53D-DC4EC5D1B8C0}" type="slidenum">
              <a:rPr lang="en-US" altLang="en-US" smtClean="0"/>
              <a:pPr>
                <a:defRPr/>
              </a:pPr>
              <a:t>22</a:t>
            </a:fld>
            <a:endParaRPr lang="en-US" altLang="en-US" dirty="0"/>
          </a:p>
        </p:txBody>
      </p:sp>
    </p:spTree>
    <p:extLst>
      <p:ext uri="{BB962C8B-B14F-4D97-AF65-F5344CB8AC3E}">
        <p14:creationId xmlns:p14="http://schemas.microsoft.com/office/powerpoint/2010/main" val="372411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FDFBDAE-987F-4683-B519-A6AD4505EEE5}"/>
              </a:ext>
            </a:extLst>
          </p:cNvPr>
          <p:cNvSpPr>
            <a:spLocks noGrp="1"/>
          </p:cNvSpPr>
          <p:nvPr>
            <p:ph type="title"/>
          </p:nvPr>
        </p:nvSpPr>
        <p:spPr>
          <a:xfrm>
            <a:off x="301788" y="174292"/>
            <a:ext cx="6795697" cy="370090"/>
          </a:xfrm>
        </p:spPr>
        <p:txBody>
          <a:bodyPr/>
          <a:lstStyle/>
          <a:p>
            <a:r>
              <a:rPr lang="en-US" sz="2000" dirty="0">
                <a:solidFill>
                  <a:schemeClr val="accent6">
                    <a:lumMod val="75000"/>
                  </a:schemeClr>
                </a:solidFill>
              </a:rPr>
              <a:t>ctcLink Project team: dg6-B Readiness concerns</a:t>
            </a:r>
            <a:endParaRPr lang="en-US" sz="2000" dirty="0">
              <a:solidFill>
                <a:schemeClr val="accent3"/>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555983093"/>
              </p:ext>
            </p:extLst>
          </p:nvPr>
        </p:nvGraphicFramePr>
        <p:xfrm>
          <a:off x="301787" y="624083"/>
          <a:ext cx="8517470" cy="5783956"/>
        </p:xfrm>
        <a:graphic>
          <a:graphicData uri="http://schemas.openxmlformats.org/drawingml/2006/table">
            <a:tbl>
              <a:tblPr firstRow="1" bandRow="1">
                <a:tableStyleId>{93296810-A885-4BE3-A3E7-6D5BEEA58F35}</a:tableStyleId>
              </a:tblPr>
              <a:tblGrid>
                <a:gridCol w="1203753">
                  <a:extLst>
                    <a:ext uri="{9D8B030D-6E8A-4147-A177-3AD203B41FA5}">
                      <a16:colId xmlns:a16="http://schemas.microsoft.com/office/drawing/2014/main" val="3209219517"/>
                    </a:ext>
                  </a:extLst>
                </a:gridCol>
                <a:gridCol w="4599249">
                  <a:extLst>
                    <a:ext uri="{9D8B030D-6E8A-4147-A177-3AD203B41FA5}">
                      <a16:colId xmlns:a16="http://schemas.microsoft.com/office/drawing/2014/main" val="2776178309"/>
                    </a:ext>
                  </a:extLst>
                </a:gridCol>
                <a:gridCol w="2714468">
                  <a:extLst>
                    <a:ext uri="{9D8B030D-6E8A-4147-A177-3AD203B41FA5}">
                      <a16:colId xmlns:a16="http://schemas.microsoft.com/office/drawing/2014/main" val="1338293135"/>
                    </a:ext>
                  </a:extLst>
                </a:gridCol>
              </a:tblGrid>
              <a:tr h="542228">
                <a:tc>
                  <a:txBody>
                    <a:bodyPr/>
                    <a:lstStyle/>
                    <a:p>
                      <a:r>
                        <a:rPr lang="en-US" sz="1600" b="0" dirty="0">
                          <a:latin typeface="+mj-lt"/>
                        </a:rPr>
                        <a:t>Activities</a:t>
                      </a:r>
                    </a:p>
                  </a:txBody>
                  <a:tcPr anchor="ctr"/>
                </a:tc>
                <a:tc>
                  <a:txBody>
                    <a:bodyPr/>
                    <a:lstStyle/>
                    <a:p>
                      <a:r>
                        <a:rPr lang="en-US" sz="1600" b="0" dirty="0">
                          <a:latin typeface="+mj-lt"/>
                        </a:rPr>
                        <a:t>Risks /Concerns</a:t>
                      </a:r>
                    </a:p>
                  </a:txBody>
                  <a:tcPr anchor="ctr"/>
                </a:tc>
                <a:tc>
                  <a:txBody>
                    <a:bodyPr/>
                    <a:lstStyle/>
                    <a:p>
                      <a:r>
                        <a:rPr lang="en-US" sz="1600" b="0" dirty="0">
                          <a:latin typeface="+mj-lt"/>
                        </a:rPr>
                        <a:t>Target Completion Date/ Mitigation</a:t>
                      </a:r>
                      <a:r>
                        <a:rPr lang="en-US" sz="1600" b="0" baseline="0" dirty="0">
                          <a:latin typeface="+mj-lt"/>
                        </a:rPr>
                        <a:t> </a:t>
                      </a:r>
                      <a:r>
                        <a:rPr lang="en-US" sz="1600" b="0" dirty="0">
                          <a:latin typeface="+mj-lt"/>
                        </a:rPr>
                        <a:t> </a:t>
                      </a:r>
                    </a:p>
                  </a:txBody>
                  <a:tcPr anchor="ctr"/>
                </a:tc>
                <a:extLst>
                  <a:ext uri="{0D108BD9-81ED-4DB2-BD59-A6C34878D82A}">
                    <a16:rowId xmlns:a16="http://schemas.microsoft.com/office/drawing/2014/main" val="3489625655"/>
                  </a:ext>
                </a:extLst>
              </a:tr>
              <a:tr h="669912">
                <a:tc>
                  <a:txBody>
                    <a:bodyPr/>
                    <a:lstStyle/>
                    <a:p>
                      <a:r>
                        <a:rPr lang="en-US" sz="1600" dirty="0">
                          <a:solidFill>
                            <a:schemeClr val="bg1"/>
                          </a:solidFill>
                          <a:latin typeface="+mj-lt"/>
                        </a:rPr>
                        <a:t>Technical</a:t>
                      </a:r>
                    </a:p>
                    <a:p>
                      <a:endParaRPr lang="en-US" sz="1600" dirty="0">
                        <a:solidFill>
                          <a:schemeClr val="bg1"/>
                        </a:solidFill>
                        <a:latin typeface="+mj-lt"/>
                      </a:endParaRPr>
                    </a:p>
                    <a:p>
                      <a:endParaRPr lang="en-US" sz="1600" dirty="0">
                        <a:solidFill>
                          <a:schemeClr val="bg1"/>
                        </a:solidFill>
                        <a:latin typeface="+mj-lt"/>
                      </a:endParaRP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rgbClr val="002060"/>
                          </a:solidFill>
                          <a:latin typeface="Arial" panose="020B0604020202020204" pitchFamily="34" charset="0"/>
                          <a:cs typeface="Arial" panose="020B0604020202020204" pitchFamily="34" charset="0"/>
                        </a:rPr>
                        <a:t>No Technical concerns for DG6-B.</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a:latin typeface="Arial" panose="020B0604020202020204" pitchFamily="34" charset="0"/>
                        <a:cs typeface="Arial" panose="020B0604020202020204" pitchFamily="34" charset="0"/>
                      </a:endParaRPr>
                    </a:p>
                  </a:txBody>
                  <a:tcPr/>
                </a:tc>
                <a:tc>
                  <a:txBody>
                    <a:bodyPr/>
                    <a:lstStyle/>
                    <a:p>
                      <a:r>
                        <a:rPr lang="en-US" sz="1200" baseline="0" dirty="0">
                          <a:latin typeface="Arial" panose="020B0604020202020204" pitchFamily="34" charset="0"/>
                          <a:cs typeface="Arial" panose="020B0604020202020204" pitchFamily="34" charset="0"/>
                        </a:rPr>
                        <a:t>N/A</a:t>
                      </a:r>
                    </a:p>
                  </a:txBody>
                  <a:tcPr/>
                </a:tc>
                <a:extLst>
                  <a:ext uri="{0D108BD9-81ED-4DB2-BD59-A6C34878D82A}">
                    <a16:rowId xmlns:a16="http://schemas.microsoft.com/office/drawing/2014/main" val="1509596353"/>
                  </a:ext>
                </a:extLst>
              </a:tr>
              <a:tr h="14554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bg1"/>
                          </a:solidFill>
                          <a:latin typeface="+mj-lt"/>
                        </a:rPr>
                        <a:t>Testing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i="1" baseline="0" dirty="0">
                        <a:solidFill>
                          <a:schemeClr val="bg1"/>
                        </a:solidFill>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baseline="0" dirty="0">
                          <a:solidFill>
                            <a:schemeClr val="bg1"/>
                          </a:solidFill>
                          <a:latin typeface="+mj-lt"/>
                        </a:rPr>
                        <a:t>(UAT stats as of 4/2/2022)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baseline="0" dirty="0">
                        <a:solidFill>
                          <a:schemeClr val="bg1"/>
                        </a:solidFill>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baseline="0" dirty="0">
                        <a:solidFill>
                          <a:schemeClr val="bg1"/>
                        </a:solidFill>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schemeClr val="bg1"/>
                        </a:solidFill>
                        <a:latin typeface="+mj-lt"/>
                      </a:endParaRP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baseline="0" dirty="0">
                          <a:latin typeface="Arial" panose="020B0604020202020204" pitchFamily="34" charset="0"/>
                          <a:cs typeface="Arial" panose="020B0604020202020204" pitchFamily="34" charset="0"/>
                        </a:rPr>
                        <a:t>No Testing concerns for DG6-B, stats are below:  </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sz="1200" b="1" baseline="0" dirty="0">
                        <a:latin typeface="Arial" panose="020B0604020202020204" pitchFamily="34" charset="0"/>
                        <a:cs typeface="Arial" panose="020B0604020202020204"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baseline="0" dirty="0">
                          <a:latin typeface="Arial" panose="020B0604020202020204" pitchFamily="34" charset="0"/>
                          <a:cs typeface="Arial" panose="020B0604020202020204" pitchFamily="34" charset="0"/>
                        </a:rPr>
                        <a:t>Clover Park  TC:  </a:t>
                      </a:r>
                      <a:r>
                        <a:rPr lang="en-US" sz="1200" baseline="0" dirty="0">
                          <a:latin typeface="Arial" panose="020B0604020202020204" pitchFamily="34" charset="0"/>
                          <a:cs typeface="Arial" panose="020B0604020202020204" pitchFamily="34" charset="0"/>
                        </a:rPr>
                        <a:t>Currently at 95% completed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aseline="0" dirty="0">
                        <a:latin typeface="Arial" panose="020B0604020202020204" pitchFamily="34" charset="0"/>
                        <a:cs typeface="Arial" panose="020B0604020202020204"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baseline="0" dirty="0">
                          <a:latin typeface="Arial" panose="020B0604020202020204" pitchFamily="34" charset="0"/>
                          <a:cs typeface="Arial" panose="020B0604020202020204" pitchFamily="34" charset="0"/>
                        </a:rPr>
                        <a:t>Columbia Basin:  </a:t>
                      </a:r>
                      <a:r>
                        <a:rPr lang="en-US" sz="1200" baseline="0" dirty="0">
                          <a:latin typeface="Arial" panose="020B0604020202020204" pitchFamily="34" charset="0"/>
                          <a:cs typeface="Arial" panose="020B0604020202020204" pitchFamily="34" charset="0"/>
                        </a:rPr>
                        <a:t>Currently at 96% completed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aseline="0" dirty="0">
                        <a:latin typeface="Arial" panose="020B0604020202020204" pitchFamily="34" charset="0"/>
                        <a:cs typeface="Arial" panose="020B0604020202020204" pitchFamily="34" charset="0"/>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baseline="0" dirty="0">
                          <a:latin typeface="Arial" panose="020B0604020202020204" pitchFamily="34" charset="0"/>
                          <a:cs typeface="Arial" panose="020B0604020202020204" pitchFamily="34" charset="0"/>
                        </a:rPr>
                        <a:t>Walla Walla:  </a:t>
                      </a:r>
                      <a:r>
                        <a:rPr lang="en-US" sz="1200" baseline="0" dirty="0">
                          <a:latin typeface="Arial" panose="020B0604020202020204" pitchFamily="34" charset="0"/>
                          <a:cs typeface="Arial" panose="020B0604020202020204" pitchFamily="34" charset="0"/>
                        </a:rPr>
                        <a:t>100% completed</a:t>
                      </a:r>
                    </a:p>
                  </a:txBody>
                  <a:tcPr/>
                </a:tc>
                <a:tc>
                  <a:txBody>
                    <a:bodyPr/>
                    <a:lstStyle/>
                    <a:p>
                      <a:r>
                        <a:rPr lang="en-US" sz="1200" i="0" dirty="0">
                          <a:solidFill>
                            <a:srgbClr val="002060"/>
                          </a:solidFill>
                          <a:latin typeface="Arial" panose="020B0604020202020204" pitchFamily="34" charset="0"/>
                          <a:cs typeface="Arial" panose="020B0604020202020204" pitchFamily="34" charset="0"/>
                        </a:rPr>
                        <a:t>N/A</a:t>
                      </a:r>
                    </a:p>
                  </a:txBody>
                  <a:tcPr/>
                </a:tc>
                <a:extLst>
                  <a:ext uri="{0D108BD9-81ED-4DB2-BD59-A6C34878D82A}">
                    <a16:rowId xmlns:a16="http://schemas.microsoft.com/office/drawing/2014/main" val="797454155"/>
                  </a:ext>
                </a:extLst>
              </a:tr>
              <a:tr h="770535">
                <a:tc>
                  <a:txBody>
                    <a:bodyPr/>
                    <a:lstStyle/>
                    <a:p>
                      <a:r>
                        <a:rPr lang="en-US" sz="1600" dirty="0">
                          <a:solidFill>
                            <a:schemeClr val="bg1"/>
                          </a:solidFill>
                          <a:latin typeface="+mj-lt"/>
                        </a:rPr>
                        <a:t>Security </a:t>
                      </a:r>
                    </a:p>
                    <a:p>
                      <a:endParaRPr lang="en-US" sz="1600" dirty="0">
                        <a:solidFill>
                          <a:schemeClr val="bg1"/>
                        </a:solidFill>
                        <a:latin typeface="+mj-lt"/>
                      </a:endParaRPr>
                    </a:p>
                    <a:p>
                      <a:endParaRPr lang="en-US" sz="1600" dirty="0">
                        <a:solidFill>
                          <a:schemeClr val="bg1"/>
                        </a:solidFill>
                        <a:latin typeface="+mj-lt"/>
                      </a:endParaRP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baseline="0" dirty="0">
                          <a:latin typeface="Arial" panose="020B0604020202020204" pitchFamily="34" charset="0"/>
                          <a:cs typeface="Arial" panose="020B0604020202020204" pitchFamily="34" charset="0"/>
                        </a:rPr>
                        <a:t>No Security concerns for DG6-B. </a:t>
                      </a:r>
                    </a:p>
                  </a:txBody>
                  <a:tcPr/>
                </a:tc>
                <a:tc>
                  <a:txBody>
                    <a:bodyPr/>
                    <a:lstStyle/>
                    <a:p>
                      <a:r>
                        <a:rPr lang="en-US" sz="1200" i="0" dirty="0">
                          <a:solidFill>
                            <a:srgbClr val="002060"/>
                          </a:solidFill>
                          <a:latin typeface="Arial" panose="020B0604020202020204" pitchFamily="34" charset="0"/>
                          <a:cs typeface="Arial" panose="020B0604020202020204" pitchFamily="34" charset="0"/>
                        </a:rPr>
                        <a:t>N/A</a:t>
                      </a:r>
                    </a:p>
                    <a:p>
                      <a:endParaRPr lang="en-US" sz="1200" i="0" dirty="0">
                        <a:solidFill>
                          <a:srgbClr val="002060"/>
                        </a:solidFill>
                        <a:latin typeface="Arial" panose="020B0604020202020204" pitchFamily="34" charset="0"/>
                        <a:cs typeface="Arial" panose="020B0604020202020204" pitchFamily="34" charset="0"/>
                      </a:endParaRPr>
                    </a:p>
                    <a:p>
                      <a:endParaRPr lang="en-US" sz="1200" i="0" dirty="0">
                        <a:solidFill>
                          <a:srgbClr val="002060"/>
                        </a:solidFill>
                        <a:latin typeface="Arial" panose="020B0604020202020204" pitchFamily="34" charset="0"/>
                        <a:cs typeface="Arial" panose="020B0604020202020204" pitchFamily="34" charset="0"/>
                      </a:endParaRPr>
                    </a:p>
                    <a:p>
                      <a:endParaRPr lang="en-US" sz="1200" i="0" dirty="0">
                        <a:solidFill>
                          <a:srgbClr val="002060"/>
                        </a:solidFill>
                        <a:latin typeface="Arial" panose="020B0604020202020204" pitchFamily="34" charset="0"/>
                        <a:cs typeface="Arial" panose="020B0604020202020204" pitchFamily="34" charset="0"/>
                      </a:endParaRPr>
                    </a:p>
                  </a:txBody>
                  <a:tcPr anchor="b"/>
                </a:tc>
                <a:extLst>
                  <a:ext uri="{0D108BD9-81ED-4DB2-BD59-A6C34878D82A}">
                    <a16:rowId xmlns:a16="http://schemas.microsoft.com/office/drawing/2014/main" val="3476127160"/>
                  </a:ext>
                </a:extLst>
              </a:tr>
              <a:tr h="998841">
                <a:tc>
                  <a:txBody>
                    <a:bodyPr/>
                    <a:lstStyle/>
                    <a:p>
                      <a:r>
                        <a:rPr lang="en-US" sz="1600" dirty="0">
                          <a:solidFill>
                            <a:schemeClr val="bg1"/>
                          </a:solidFill>
                          <a:latin typeface="+mj-lt"/>
                        </a:rPr>
                        <a:t>PMO </a:t>
                      </a:r>
                    </a:p>
                    <a:p>
                      <a:endParaRPr lang="en-US" sz="1600" dirty="0">
                        <a:solidFill>
                          <a:schemeClr val="bg1"/>
                        </a:solidFill>
                        <a:latin typeface="+mj-lt"/>
                      </a:endParaRPr>
                    </a:p>
                    <a:p>
                      <a:endParaRPr lang="en-US" sz="1600" dirty="0">
                        <a:solidFill>
                          <a:schemeClr val="bg1"/>
                        </a:solidFill>
                        <a:latin typeface="+mj-lt"/>
                      </a:endParaRPr>
                    </a:p>
                    <a:p>
                      <a:endParaRPr lang="en-US" sz="1600" dirty="0">
                        <a:solidFill>
                          <a:schemeClr val="bg1"/>
                        </a:solidFill>
                        <a:latin typeface="+mj-lt"/>
                      </a:endParaRP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1" baseline="0" dirty="0">
                          <a:solidFill>
                            <a:srgbClr val="002060"/>
                          </a:solidFill>
                          <a:latin typeface="Arial" panose="020B0604020202020204" pitchFamily="34" charset="0"/>
                          <a:cs typeface="Arial" panose="020B0604020202020204" pitchFamily="34" charset="0"/>
                        </a:rPr>
                        <a:t>Significant turnover in college resources.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1" baseline="0" dirty="0">
                        <a:solidFill>
                          <a:srgbClr val="00206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1" baseline="0" dirty="0">
                        <a:solidFill>
                          <a:srgbClr val="00206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1" baseline="0" dirty="0">
                        <a:solidFill>
                          <a:srgbClr val="00206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a:solidFill>
                          <a:srgbClr val="002060"/>
                        </a:solidFill>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1" baseline="0" dirty="0">
                          <a:solidFill>
                            <a:srgbClr val="002060"/>
                          </a:solidFill>
                          <a:latin typeface="Arial" panose="020B0604020202020204" pitchFamily="34" charset="0"/>
                          <a:cs typeface="Arial" panose="020B0604020202020204" pitchFamily="34" charset="0"/>
                        </a:rPr>
                        <a:t>During the onboarding of newly hired resources, there should be a detailed plan that includes ctcLink training materials. </a:t>
                      </a:r>
                    </a:p>
                    <a:p>
                      <a:endParaRPr lang="en-US" sz="1200" i="0" dirty="0">
                        <a:solidFill>
                          <a:srgbClr val="00206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62619757"/>
                  </a:ext>
                </a:extLst>
              </a:tr>
              <a:tr h="937636">
                <a:tc>
                  <a:txBody>
                    <a:bodyPr/>
                    <a:lstStyle/>
                    <a:p>
                      <a:r>
                        <a:rPr lang="en-US" sz="1600" dirty="0">
                          <a:solidFill>
                            <a:schemeClr val="bg1"/>
                          </a:solidFill>
                          <a:latin typeface="+mj-lt"/>
                        </a:rPr>
                        <a:t>Legacy </a:t>
                      </a:r>
                    </a:p>
                    <a:p>
                      <a:endParaRPr lang="en-US" sz="1600" dirty="0">
                        <a:solidFill>
                          <a:schemeClr val="bg1"/>
                        </a:solidFill>
                        <a:latin typeface="+mj-lt"/>
                      </a:endParaRPr>
                    </a:p>
                    <a:p>
                      <a:endParaRPr lang="en-US" sz="1600" dirty="0">
                        <a:solidFill>
                          <a:schemeClr val="bg1"/>
                        </a:solidFill>
                        <a:latin typeface="+mj-lt"/>
                      </a:endParaRP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baseline="0" dirty="0">
                          <a:latin typeface="Arial" panose="020B0604020202020204" pitchFamily="34" charset="0"/>
                          <a:cs typeface="Arial" panose="020B0604020202020204" pitchFamily="34" charset="0"/>
                        </a:rPr>
                        <a:t>No Legacy concerns for DG6-B.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aseline="0" dirty="0">
                        <a:solidFill>
                          <a:srgbClr val="002060"/>
                        </a:solidFill>
                        <a:latin typeface="Arial" panose="020B0604020202020204" pitchFamily="34" charset="0"/>
                        <a:cs typeface="Arial" panose="020B0604020202020204" pitchFamily="34" charset="0"/>
                      </a:endParaRPr>
                    </a:p>
                  </a:txBody>
                  <a:tcPr anchor="ctr"/>
                </a:tc>
                <a:tc>
                  <a:txBody>
                    <a:bodyPr/>
                    <a:lstStyle/>
                    <a:p>
                      <a:endParaRPr lang="en-US" sz="1200" i="0" dirty="0">
                        <a:solidFill>
                          <a:srgbClr val="002060"/>
                        </a:solidFill>
                      </a:endParaRPr>
                    </a:p>
                  </a:txBody>
                  <a:tcPr/>
                </a:tc>
                <a:extLst>
                  <a:ext uri="{0D108BD9-81ED-4DB2-BD59-A6C34878D82A}">
                    <a16:rowId xmlns:a16="http://schemas.microsoft.com/office/drawing/2014/main" val="1407834569"/>
                  </a:ext>
                </a:extLst>
              </a:tr>
            </a:tbl>
          </a:graphicData>
        </a:graphic>
      </p:graphicFrame>
      <p:graphicFrame>
        <p:nvGraphicFramePr>
          <p:cNvPr id="12" name="Table 11">
            <a:extLst>
              <a:ext uri="{FF2B5EF4-FFF2-40B4-BE49-F238E27FC236}">
                <a16:creationId xmlns:a16="http://schemas.microsoft.com/office/drawing/2014/main" id="{4B441525-B8B9-4B86-89A0-BCD1D1189C98}"/>
              </a:ext>
            </a:extLst>
          </p:cNvPr>
          <p:cNvGraphicFramePr>
            <a:graphicFrameLocks noGrp="1"/>
          </p:cNvGraphicFramePr>
          <p:nvPr>
            <p:extLst>
              <p:ext uri="{D42A27DB-BD31-4B8C-83A1-F6EECF244321}">
                <p14:modId xmlns:p14="http://schemas.microsoft.com/office/powerpoint/2010/main" val="3933363772"/>
              </p:ext>
            </p:extLst>
          </p:nvPr>
        </p:nvGraphicFramePr>
        <p:xfrm>
          <a:off x="6957701" y="165671"/>
          <a:ext cx="1861556" cy="334621"/>
        </p:xfrm>
        <a:graphic>
          <a:graphicData uri="http://schemas.openxmlformats.org/drawingml/2006/table">
            <a:tbl>
              <a:tblPr firstRow="1" bandRow="1">
                <a:tableStyleId>{2D5ABB26-0587-4C30-8999-92F81FD0307C}</a:tableStyleId>
              </a:tblPr>
              <a:tblGrid>
                <a:gridCol w="903277">
                  <a:extLst>
                    <a:ext uri="{9D8B030D-6E8A-4147-A177-3AD203B41FA5}">
                      <a16:colId xmlns:a16="http://schemas.microsoft.com/office/drawing/2014/main" val="1795230406"/>
                    </a:ext>
                  </a:extLst>
                </a:gridCol>
                <a:gridCol w="309068">
                  <a:extLst>
                    <a:ext uri="{9D8B030D-6E8A-4147-A177-3AD203B41FA5}">
                      <a16:colId xmlns:a16="http://schemas.microsoft.com/office/drawing/2014/main" val="2530923902"/>
                    </a:ext>
                  </a:extLst>
                </a:gridCol>
                <a:gridCol w="331359">
                  <a:extLst>
                    <a:ext uri="{9D8B030D-6E8A-4147-A177-3AD203B41FA5}">
                      <a16:colId xmlns:a16="http://schemas.microsoft.com/office/drawing/2014/main" val="741530997"/>
                    </a:ext>
                  </a:extLst>
                </a:gridCol>
                <a:gridCol w="317852">
                  <a:extLst>
                    <a:ext uri="{9D8B030D-6E8A-4147-A177-3AD203B41FA5}">
                      <a16:colId xmlns:a16="http://schemas.microsoft.com/office/drawing/2014/main" val="3682639110"/>
                    </a:ext>
                  </a:extLst>
                </a:gridCol>
              </a:tblGrid>
              <a:tr h="334621">
                <a:tc>
                  <a:txBody>
                    <a:bodyPr/>
                    <a:lstStyle/>
                    <a:p>
                      <a:pPr algn="r"/>
                      <a:r>
                        <a:rPr lang="en-US" sz="1400" dirty="0">
                          <a:latin typeface="+mj-lt"/>
                        </a:rPr>
                        <a:t>STATUS</a:t>
                      </a:r>
                      <a:r>
                        <a:rPr lang="en-US" sz="14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solidFill>
                            <a:srgbClr val="00B05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en-US" sz="1400" dirty="0">
                          <a:solidFill>
                            <a:srgbClr val="000000"/>
                          </a:solidFill>
                          <a:sym typeface="Wingdings" panose="05000000000000000000" pitchFamily="2" charset="2"/>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solidFill>
                            <a:srgbClr val="00B05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247772167"/>
                  </a:ext>
                </a:extLst>
              </a:tr>
            </a:tbl>
          </a:graphicData>
        </a:graphic>
      </p:graphicFrame>
      <p:sp>
        <p:nvSpPr>
          <p:cNvPr id="4" name="Slide Number Placeholder 3"/>
          <p:cNvSpPr>
            <a:spLocks noGrp="1"/>
          </p:cNvSpPr>
          <p:nvPr>
            <p:ph type="sldNum" sz="quarter" idx="12"/>
          </p:nvPr>
        </p:nvSpPr>
        <p:spPr>
          <a:xfrm>
            <a:off x="8396621" y="6415311"/>
            <a:ext cx="467590" cy="237549"/>
          </a:xfrm>
        </p:spPr>
        <p:txBody>
          <a:bodyPr/>
          <a:lstStyle/>
          <a:p>
            <a:pPr>
              <a:defRPr/>
            </a:pPr>
            <a:fld id="{A0548EF2-EA9B-4634-B53D-DC4EC5D1B8C0}" type="slidenum">
              <a:rPr lang="en-US" altLang="en-US" smtClean="0"/>
              <a:pPr>
                <a:defRPr/>
              </a:pPr>
              <a:t>23</a:t>
            </a:fld>
            <a:endParaRPr lang="en-US" altLang="en-US" dirty="0"/>
          </a:p>
        </p:txBody>
      </p:sp>
    </p:spTree>
    <p:extLst>
      <p:ext uri="{BB962C8B-B14F-4D97-AF65-F5344CB8AC3E}">
        <p14:creationId xmlns:p14="http://schemas.microsoft.com/office/powerpoint/2010/main" val="2350208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FDFBDAE-987F-4683-B519-A6AD4505EEE5}"/>
              </a:ext>
            </a:extLst>
          </p:cNvPr>
          <p:cNvSpPr>
            <a:spLocks noGrp="1"/>
          </p:cNvSpPr>
          <p:nvPr>
            <p:ph type="title"/>
          </p:nvPr>
        </p:nvSpPr>
        <p:spPr>
          <a:xfrm>
            <a:off x="341700" y="59876"/>
            <a:ext cx="6381549" cy="454375"/>
          </a:xfrm>
        </p:spPr>
        <p:txBody>
          <a:bodyPr/>
          <a:lstStyle/>
          <a:p>
            <a:r>
              <a:rPr lang="en-US" sz="2000" dirty="0">
                <a:solidFill>
                  <a:schemeClr val="accent6">
                    <a:lumMod val="75000"/>
                  </a:schemeClr>
                </a:solidFill>
              </a:rPr>
              <a:t>ctcLink Project team: dg6-B Readiness concerns</a:t>
            </a:r>
            <a:endParaRPr lang="en-US" sz="2000" dirty="0">
              <a:solidFill>
                <a:schemeClr val="accent3"/>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046233021"/>
              </p:ext>
            </p:extLst>
          </p:nvPr>
        </p:nvGraphicFramePr>
        <p:xfrm>
          <a:off x="341700" y="652804"/>
          <a:ext cx="8419123" cy="5850038"/>
        </p:xfrm>
        <a:graphic>
          <a:graphicData uri="http://schemas.openxmlformats.org/drawingml/2006/table">
            <a:tbl>
              <a:tblPr firstRow="1" bandRow="1">
                <a:tableStyleId>{93296810-A885-4BE3-A3E7-6D5BEEA58F35}</a:tableStyleId>
              </a:tblPr>
              <a:tblGrid>
                <a:gridCol w="1497039">
                  <a:extLst>
                    <a:ext uri="{9D8B030D-6E8A-4147-A177-3AD203B41FA5}">
                      <a16:colId xmlns:a16="http://schemas.microsoft.com/office/drawing/2014/main" val="3209219517"/>
                    </a:ext>
                  </a:extLst>
                </a:gridCol>
                <a:gridCol w="3697357">
                  <a:extLst>
                    <a:ext uri="{9D8B030D-6E8A-4147-A177-3AD203B41FA5}">
                      <a16:colId xmlns:a16="http://schemas.microsoft.com/office/drawing/2014/main" val="2776178309"/>
                    </a:ext>
                  </a:extLst>
                </a:gridCol>
                <a:gridCol w="3224727">
                  <a:extLst>
                    <a:ext uri="{9D8B030D-6E8A-4147-A177-3AD203B41FA5}">
                      <a16:colId xmlns:a16="http://schemas.microsoft.com/office/drawing/2014/main" val="1338293135"/>
                    </a:ext>
                  </a:extLst>
                </a:gridCol>
              </a:tblGrid>
              <a:tr h="554899">
                <a:tc>
                  <a:txBody>
                    <a:bodyPr/>
                    <a:lstStyle/>
                    <a:p>
                      <a:r>
                        <a:rPr lang="en-US" sz="1600" b="0" dirty="0">
                          <a:latin typeface="+mj-lt"/>
                        </a:rPr>
                        <a:t>Activities</a:t>
                      </a:r>
                      <a:r>
                        <a:rPr lang="en-US" sz="1600" b="0" baseline="0" dirty="0">
                          <a:latin typeface="+mj-lt"/>
                        </a:rPr>
                        <a:t> </a:t>
                      </a:r>
                      <a:endParaRPr lang="en-US" sz="1600" b="0" dirty="0">
                        <a:latin typeface="+mj-lt"/>
                      </a:endParaRPr>
                    </a:p>
                  </a:txBody>
                  <a:tcPr/>
                </a:tc>
                <a:tc>
                  <a:txBody>
                    <a:bodyPr/>
                    <a:lstStyle/>
                    <a:p>
                      <a:r>
                        <a:rPr lang="en-US" sz="1600" b="0" dirty="0">
                          <a:latin typeface="+mj-lt"/>
                        </a:rPr>
                        <a:t>Risks /Concerns</a:t>
                      </a:r>
                    </a:p>
                  </a:txBody>
                  <a:tcPr/>
                </a:tc>
                <a:tc>
                  <a:txBody>
                    <a:bodyPr/>
                    <a:lstStyle/>
                    <a:p>
                      <a:r>
                        <a:rPr lang="en-US" sz="1600" b="0" dirty="0">
                          <a:latin typeface="+mj-lt"/>
                        </a:rPr>
                        <a:t>Target Completion Date/ Mitigation</a:t>
                      </a:r>
                      <a:r>
                        <a:rPr lang="en-US" sz="1600" b="0" baseline="0" dirty="0">
                          <a:latin typeface="+mj-lt"/>
                        </a:rPr>
                        <a:t> </a:t>
                      </a:r>
                      <a:r>
                        <a:rPr lang="en-US" sz="1600" b="0" dirty="0">
                          <a:latin typeface="+mj-lt"/>
                        </a:rPr>
                        <a:t> </a:t>
                      </a:r>
                    </a:p>
                  </a:txBody>
                  <a:tcPr/>
                </a:tc>
                <a:extLst>
                  <a:ext uri="{0D108BD9-81ED-4DB2-BD59-A6C34878D82A}">
                    <a16:rowId xmlns:a16="http://schemas.microsoft.com/office/drawing/2014/main" val="3489625655"/>
                  </a:ext>
                </a:extLst>
              </a:tr>
              <a:tr h="648181">
                <a:tc>
                  <a:txBody>
                    <a:bodyPr/>
                    <a:lstStyle/>
                    <a:p>
                      <a:r>
                        <a:rPr lang="en-US" sz="1600" dirty="0">
                          <a:solidFill>
                            <a:schemeClr val="bg1"/>
                          </a:solidFill>
                          <a:latin typeface="+mj-lt"/>
                        </a:rPr>
                        <a:t>Financial</a:t>
                      </a:r>
                      <a:r>
                        <a:rPr lang="en-US" sz="1600" baseline="0" dirty="0">
                          <a:solidFill>
                            <a:schemeClr val="bg1"/>
                          </a:solidFill>
                          <a:latin typeface="+mj-lt"/>
                        </a:rPr>
                        <a:t> Aid</a:t>
                      </a:r>
                    </a:p>
                    <a:p>
                      <a:endParaRPr lang="en-US" sz="1600" baseline="0" dirty="0">
                        <a:solidFill>
                          <a:schemeClr val="bg1"/>
                        </a:solidFill>
                        <a:latin typeface="+mj-lt"/>
                      </a:endParaRP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rgbClr val="002060"/>
                          </a:solidFill>
                          <a:latin typeface="Arial" panose="020B0604020202020204" pitchFamily="34" charset="0"/>
                          <a:cs typeface="Arial" panose="020B0604020202020204" pitchFamily="34" charset="0"/>
                        </a:rPr>
                        <a:t>No Financial Aid concerns for DG6-B.</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a:solidFill>
                          <a:srgbClr val="00206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a:solidFill>
                          <a:srgbClr val="002060"/>
                        </a:solidFill>
                        <a:latin typeface="Arial" panose="020B0604020202020204" pitchFamily="34" charset="0"/>
                        <a:cs typeface="Arial" panose="020B0604020202020204" pitchFamily="34" charset="0"/>
                      </a:endParaRPr>
                    </a:p>
                  </a:txBody>
                  <a:tcPr/>
                </a:tc>
                <a:tc>
                  <a:txBody>
                    <a:bodyPr/>
                    <a:lstStyle/>
                    <a:p>
                      <a:r>
                        <a:rPr lang="en-US" sz="1200" i="0" dirty="0">
                          <a:solidFill>
                            <a:srgbClr val="002060"/>
                          </a:solidFill>
                          <a:latin typeface="Arial" panose="020B0604020202020204" pitchFamily="34" charset="0"/>
                          <a:cs typeface="Arial" panose="020B0604020202020204" pitchFamily="34" charset="0"/>
                        </a:rPr>
                        <a:t>N/A</a:t>
                      </a:r>
                    </a:p>
                  </a:txBody>
                  <a:tcPr/>
                </a:tc>
                <a:extLst>
                  <a:ext uri="{0D108BD9-81ED-4DB2-BD59-A6C34878D82A}">
                    <a16:rowId xmlns:a16="http://schemas.microsoft.com/office/drawing/2014/main" val="1193433380"/>
                  </a:ext>
                </a:extLst>
              </a:tr>
              <a:tr h="704035">
                <a:tc>
                  <a:txBody>
                    <a:bodyPr/>
                    <a:lstStyle/>
                    <a:p>
                      <a:r>
                        <a:rPr lang="en-US" sz="1600" dirty="0">
                          <a:solidFill>
                            <a:schemeClr val="bg1"/>
                          </a:solidFill>
                          <a:latin typeface="+mj-lt"/>
                        </a:rPr>
                        <a:t>Campus</a:t>
                      </a:r>
                      <a:r>
                        <a:rPr lang="en-US" sz="1600" baseline="0" dirty="0">
                          <a:solidFill>
                            <a:schemeClr val="bg1"/>
                          </a:solidFill>
                          <a:latin typeface="+mj-lt"/>
                        </a:rPr>
                        <a:t> Solutions</a:t>
                      </a:r>
                      <a:r>
                        <a:rPr lang="en-US" sz="1600" dirty="0">
                          <a:solidFill>
                            <a:schemeClr val="bg1"/>
                          </a:solidFill>
                          <a:latin typeface="+mj-lt"/>
                        </a:rPr>
                        <a:t> Core</a:t>
                      </a:r>
                    </a:p>
                    <a:p>
                      <a:endParaRPr lang="en-US" sz="1600" dirty="0">
                        <a:solidFill>
                          <a:schemeClr val="bg1"/>
                        </a:solidFill>
                        <a:latin typeface="+mj-lt"/>
                      </a:endParaRP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baseline="0" dirty="0">
                          <a:latin typeface="Arial" panose="020B0604020202020204" pitchFamily="34" charset="0"/>
                          <a:cs typeface="Arial" panose="020B0604020202020204" pitchFamily="34" charset="0"/>
                        </a:rPr>
                        <a:t>Clover Park TC, Columbia Basin &amp; Walla Walla: </a:t>
                      </a:r>
                      <a:r>
                        <a:rPr lang="en-US" sz="1200" baseline="0" dirty="0">
                          <a:latin typeface="Arial" panose="020B0604020202020204" pitchFamily="34" charset="0"/>
                          <a:cs typeface="Arial" panose="020B0604020202020204" pitchFamily="34" charset="0"/>
                        </a:rPr>
                        <a:t>Colleges need to focus on C</a:t>
                      </a:r>
                      <a:r>
                        <a:rPr lang="en-US" sz="1200" dirty="0">
                          <a:effectLst/>
                          <a:latin typeface="Arial" panose="020B0604020202020204" pitchFamily="34" charset="0"/>
                          <a:ea typeface="Calibri" panose="020F0502020204030204" pitchFamily="34" charset="0"/>
                          <a:cs typeface="Arial" panose="020B0604020202020204" pitchFamily="34" charset="0"/>
                        </a:rPr>
                        <a:t>leanup files</a:t>
                      </a:r>
                      <a:r>
                        <a:rPr lang="en-US" sz="1200" baseline="0" dirty="0">
                          <a:effectLst/>
                          <a:latin typeface="Arial" panose="020B0604020202020204" pitchFamily="34" charset="0"/>
                          <a:ea typeface="Calibri" panose="020F0502020204030204" pitchFamily="34" charset="0"/>
                          <a:cs typeface="Arial" panose="020B0604020202020204" pitchFamily="34" charset="0"/>
                        </a:rPr>
                        <a:t> from Cycle 5 prior to go live. </a:t>
                      </a:r>
                      <a:endParaRPr lang="en-US" sz="1200" kern="1200" baseline="0" dirty="0">
                        <a:solidFill>
                          <a:schemeClr val="dk1"/>
                        </a:solidFill>
                        <a:effectLst/>
                        <a:latin typeface="Arial" panose="020B0604020202020204" pitchFamily="34" charset="0"/>
                        <a:ea typeface="+mn-ea"/>
                        <a:cs typeface="Arial" panose="020B0604020202020204" pitchFamily="34" charset="0"/>
                      </a:endParaRPr>
                    </a:p>
                    <a:p>
                      <a:pPr marL="0" marR="0">
                        <a:spcBef>
                          <a:spcPts val="0"/>
                        </a:spcBef>
                        <a:spcAft>
                          <a:spcPts val="0"/>
                        </a:spcAft>
                      </a:pPr>
                      <a:endParaRPr lang="en-US" sz="1200" kern="1200" baseline="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dk1"/>
                          </a:solidFill>
                          <a:effectLst/>
                          <a:latin typeface="Arial" panose="020B0604020202020204" pitchFamily="34" charset="0"/>
                          <a:ea typeface="+mn-ea"/>
                          <a:cs typeface="Arial" panose="020B0604020202020204" pitchFamily="34" charset="0"/>
                        </a:rPr>
                        <a:t>Final PRD lockout is 4/18/2022. </a:t>
                      </a:r>
                    </a:p>
                    <a:p>
                      <a:endParaRPr lang="en-US" sz="1200" baseline="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09596353"/>
                  </a:ext>
                </a:extLst>
              </a:tr>
              <a:tr h="934657">
                <a:tc>
                  <a:txBody>
                    <a:bodyPr/>
                    <a:lstStyle/>
                    <a:p>
                      <a:r>
                        <a:rPr lang="en-US" sz="1600" dirty="0">
                          <a:solidFill>
                            <a:schemeClr val="bg1"/>
                          </a:solidFill>
                          <a:latin typeface="+mj-lt"/>
                        </a:rPr>
                        <a:t>Human</a:t>
                      </a:r>
                      <a:r>
                        <a:rPr lang="en-US" sz="1600" baseline="0" dirty="0">
                          <a:solidFill>
                            <a:schemeClr val="bg1"/>
                          </a:solidFill>
                          <a:latin typeface="+mj-lt"/>
                        </a:rPr>
                        <a:t> Capital Management</a:t>
                      </a:r>
                    </a:p>
                    <a:p>
                      <a:endParaRPr lang="en-US" sz="1600" baseline="0" dirty="0">
                        <a:solidFill>
                          <a:schemeClr val="bg1"/>
                        </a:solidFill>
                        <a:latin typeface="+mj-lt"/>
                      </a:endParaRP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baseline="0" dirty="0">
                          <a:latin typeface="Arial" panose="020B0604020202020204" pitchFamily="34" charset="0"/>
                          <a:cs typeface="Arial" panose="020B0604020202020204" pitchFamily="34" charset="0"/>
                        </a:rPr>
                        <a:t>Clover Park TC, Columbia Basin &amp; Walla Walla: </a:t>
                      </a:r>
                      <a:r>
                        <a:rPr lang="en-US" sz="1200" baseline="0" dirty="0">
                          <a:latin typeface="Arial" panose="020B0604020202020204" pitchFamily="34" charset="0"/>
                          <a:cs typeface="Arial" panose="020B0604020202020204" pitchFamily="34" charset="0"/>
                        </a:rPr>
                        <a:t>Colleges need to focus on HCM PPMS system updates based on the dry run error files prior to go-live.</a:t>
                      </a:r>
                      <a:endParaRPr lang="en-US" sz="1200" dirty="0">
                        <a:latin typeface="Arial" panose="020B0604020202020204" pitchFamily="34" charset="0"/>
                        <a:cs typeface="Arial" panose="020B0604020202020204" pitchFamily="34" charset="0"/>
                      </a:endParaRPr>
                    </a:p>
                  </a:txBody>
                  <a:tcPr/>
                </a:tc>
                <a:tc>
                  <a:txBody>
                    <a:bodyPr/>
                    <a:lstStyle/>
                    <a:p>
                      <a:r>
                        <a:rPr lang="en-US" sz="1200" i="0" dirty="0">
                          <a:solidFill>
                            <a:srgbClr val="002060"/>
                          </a:solidFill>
                          <a:latin typeface="Arial" panose="020B0604020202020204" pitchFamily="34" charset="0"/>
                          <a:cs typeface="Arial" panose="020B0604020202020204" pitchFamily="34" charset="0"/>
                        </a:rPr>
                        <a:t>Target date is 4/20/2022.  </a:t>
                      </a:r>
                    </a:p>
                  </a:txBody>
                  <a:tcPr/>
                </a:tc>
                <a:extLst>
                  <a:ext uri="{0D108BD9-81ED-4DB2-BD59-A6C34878D82A}">
                    <a16:rowId xmlns:a16="http://schemas.microsoft.com/office/drawing/2014/main" val="797454155"/>
                  </a:ext>
                </a:extLst>
              </a:tr>
              <a:tr h="554899">
                <a:tc>
                  <a:txBody>
                    <a:bodyPr/>
                    <a:lstStyle/>
                    <a:p>
                      <a:r>
                        <a:rPr lang="en-US" sz="1600" dirty="0">
                          <a:solidFill>
                            <a:schemeClr val="bg1"/>
                          </a:solidFill>
                          <a:latin typeface="+mj-lt"/>
                        </a:rPr>
                        <a:t>Finance</a:t>
                      </a:r>
                      <a:r>
                        <a:rPr lang="en-US" sz="1600" baseline="0" dirty="0">
                          <a:solidFill>
                            <a:schemeClr val="bg1"/>
                          </a:solidFill>
                          <a:latin typeface="+mj-lt"/>
                        </a:rPr>
                        <a:t> </a:t>
                      </a:r>
                    </a:p>
                    <a:p>
                      <a:endParaRPr lang="en-US" sz="1600" baseline="0" dirty="0">
                        <a:solidFill>
                          <a:schemeClr val="bg1"/>
                        </a:solidFill>
                        <a:latin typeface="+mj-lt"/>
                      </a:endParaRP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rgbClr val="002060"/>
                          </a:solidFill>
                          <a:latin typeface="Arial" panose="020B0604020202020204" pitchFamily="34" charset="0"/>
                          <a:cs typeface="Arial" panose="020B0604020202020204" pitchFamily="34" charset="0"/>
                        </a:rPr>
                        <a:t>No Finance concerns for go-live.  </a:t>
                      </a:r>
                      <a:endParaRPr lang="en-US" sz="1200" b="0" i="1" baseline="0" dirty="0">
                        <a:solidFill>
                          <a:srgbClr val="002060"/>
                        </a:solidFill>
                        <a:latin typeface="Arial" panose="020B0604020202020204" pitchFamily="34" charset="0"/>
                        <a:cs typeface="Arial" panose="020B0604020202020204" pitchFamily="34" charset="0"/>
                      </a:endParaRPr>
                    </a:p>
                  </a:txBody>
                  <a:tcPr/>
                </a:tc>
                <a:tc>
                  <a:txBody>
                    <a:bodyPr/>
                    <a:lstStyle/>
                    <a:p>
                      <a:r>
                        <a:rPr lang="en-US" sz="1200" i="0" dirty="0">
                          <a:solidFill>
                            <a:srgbClr val="002060"/>
                          </a:solidFill>
                          <a:latin typeface="Arial" panose="020B0604020202020204" pitchFamily="34" charset="0"/>
                          <a:cs typeface="Arial" panose="020B0604020202020204" pitchFamily="34" charset="0"/>
                        </a:rPr>
                        <a:t>N/A</a:t>
                      </a:r>
                    </a:p>
                  </a:txBody>
                  <a:tcPr/>
                </a:tc>
                <a:extLst>
                  <a:ext uri="{0D108BD9-81ED-4DB2-BD59-A6C34878D82A}">
                    <a16:rowId xmlns:a16="http://schemas.microsoft.com/office/drawing/2014/main" val="1796583460"/>
                  </a:ext>
                </a:extLst>
              </a:tr>
              <a:tr h="2190390">
                <a:tc>
                  <a:txBody>
                    <a:bodyPr/>
                    <a:lstStyle/>
                    <a:p>
                      <a:r>
                        <a:rPr lang="en-US" sz="1600" dirty="0">
                          <a:solidFill>
                            <a:schemeClr val="bg1"/>
                          </a:solidFill>
                          <a:latin typeface="+mj-lt"/>
                        </a:rPr>
                        <a:t>Student</a:t>
                      </a:r>
                      <a:r>
                        <a:rPr lang="en-US" sz="1600" baseline="0" dirty="0">
                          <a:solidFill>
                            <a:schemeClr val="bg1"/>
                          </a:solidFill>
                          <a:latin typeface="+mj-lt"/>
                        </a:rPr>
                        <a:t> Financials</a:t>
                      </a:r>
                    </a:p>
                    <a:p>
                      <a:endParaRPr lang="en-US" sz="1600" baseline="0" dirty="0">
                        <a:solidFill>
                          <a:schemeClr val="bg1"/>
                        </a:solidFill>
                        <a:latin typeface="+mj-lt"/>
                      </a:endParaRPr>
                    </a:p>
                    <a:p>
                      <a:endParaRPr lang="en-US" sz="1600" baseline="0" dirty="0">
                        <a:solidFill>
                          <a:schemeClr val="bg1"/>
                        </a:solidFill>
                        <a:latin typeface="+mj-lt"/>
                      </a:endParaRPr>
                    </a:p>
                    <a:p>
                      <a:endParaRPr lang="en-US" sz="1600" baseline="0" dirty="0">
                        <a:solidFill>
                          <a:schemeClr val="bg1"/>
                        </a:solidFill>
                        <a:latin typeface="+mj-lt"/>
                      </a:endParaRPr>
                    </a:p>
                    <a:p>
                      <a:endParaRPr lang="en-US" sz="1600" baseline="0" dirty="0">
                        <a:solidFill>
                          <a:schemeClr val="bg1"/>
                        </a:solidFill>
                        <a:latin typeface="+mj-lt"/>
                      </a:endParaRPr>
                    </a:p>
                    <a:p>
                      <a:endParaRPr lang="en-US" sz="1600" baseline="0" dirty="0">
                        <a:solidFill>
                          <a:schemeClr val="bg1"/>
                        </a:solidFill>
                        <a:latin typeface="+mj-lt"/>
                      </a:endParaRPr>
                    </a:p>
                    <a:p>
                      <a:endParaRPr lang="en-US" sz="1600" baseline="0" dirty="0">
                        <a:solidFill>
                          <a:schemeClr val="bg1"/>
                        </a:solidFill>
                        <a:latin typeface="+mj-lt"/>
                      </a:endParaRPr>
                    </a:p>
                    <a:p>
                      <a:endParaRPr lang="en-US" sz="1600" baseline="0" dirty="0">
                        <a:solidFill>
                          <a:schemeClr val="bg1"/>
                        </a:solidFill>
                        <a:latin typeface="+mj-lt"/>
                      </a:endParaRPr>
                    </a:p>
                  </a:txBody>
                  <a:tcPr anchor="ct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baseline="0" dirty="0">
                          <a:latin typeface="Arial" panose="020B0604020202020204" pitchFamily="34" charset="0"/>
                          <a:cs typeface="Arial" panose="020B0604020202020204" pitchFamily="34" charset="0"/>
                        </a:rPr>
                        <a:t>Clover Park TC, Columbia Basin &amp; Walla Walla: </a:t>
                      </a:r>
                      <a:r>
                        <a:rPr lang="en-US" sz="1200" baseline="0" dirty="0">
                          <a:latin typeface="Arial" panose="020B0604020202020204" pitchFamily="34" charset="0"/>
                          <a:cs typeface="Arial" panose="020B0604020202020204" pitchFamily="34" charset="0"/>
                        </a:rPr>
                        <a:t>Item Type GL final adjustment files.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a:latin typeface="Arial" panose="020B0604020202020204" pitchFamily="34" charset="0"/>
                        <a:cs typeface="Arial" panose="020B0604020202020204" pitchFamily="34" charset="0"/>
                      </a:endParaRPr>
                    </a:p>
                  </a:txBody>
                  <a:tcPr/>
                </a:tc>
                <a:tc>
                  <a:txBody>
                    <a:bodyPr/>
                    <a:lstStyle/>
                    <a:p>
                      <a:r>
                        <a:rPr lang="en-US" sz="1200" baseline="0" dirty="0">
                          <a:latin typeface="Arial" panose="020B0604020202020204" pitchFamily="34" charset="0"/>
                          <a:cs typeface="Arial" panose="020B0604020202020204" pitchFamily="34" charset="0"/>
                        </a:rPr>
                        <a:t>Target date is 4/6/2022. </a:t>
                      </a:r>
                    </a:p>
                    <a:p>
                      <a:endParaRPr lang="en-US" sz="1200" i="0" baseline="0" dirty="0">
                        <a:solidFill>
                          <a:srgbClr val="00206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Arial" panose="020B0604020202020204" pitchFamily="34" charset="0"/>
                          <a:cs typeface="Arial" panose="020B0604020202020204" pitchFamily="34" charset="0"/>
                        </a:rPr>
                        <a:t>If these files are not received, there are time constraint impacts below: </a:t>
                      </a:r>
                    </a:p>
                    <a:p>
                      <a:pPr marL="171450" lvl="0" indent="-171450">
                        <a:buFont typeface="Arial" panose="020B0604020202020204" pitchFamily="34" charset="0"/>
                        <a:buChar char="•"/>
                      </a:pPr>
                      <a:r>
                        <a:rPr lang="en-US" sz="1200" kern="1200" dirty="0">
                          <a:solidFill>
                            <a:schemeClr val="dk1"/>
                          </a:solidFill>
                          <a:effectLst/>
                          <a:latin typeface="Arial" panose="020B0604020202020204" pitchFamily="34" charset="0"/>
                          <a:ea typeface="+mn-ea"/>
                          <a:cs typeface="Arial" panose="020B0604020202020204" pitchFamily="34" charset="0"/>
                        </a:rPr>
                        <a:t>Limited time to update the system with Item Type GL changes or added values </a:t>
                      </a:r>
                    </a:p>
                    <a:p>
                      <a:pPr marL="171450" lvl="0" indent="-171450">
                        <a:buFont typeface="Arial" panose="020B0604020202020204" pitchFamily="34" charset="0"/>
                        <a:buChar char="•"/>
                      </a:pPr>
                      <a:r>
                        <a:rPr lang="en-US" sz="1200" kern="1200" dirty="0">
                          <a:solidFill>
                            <a:schemeClr val="dk1"/>
                          </a:solidFill>
                          <a:effectLst/>
                          <a:latin typeface="Arial" panose="020B0604020202020204" pitchFamily="34" charset="0"/>
                          <a:ea typeface="+mn-ea"/>
                          <a:cs typeface="Arial" panose="020B0604020202020204" pitchFamily="34" charset="0"/>
                        </a:rPr>
                        <a:t>Little to no time to report out of the system back to the college prior to go live</a:t>
                      </a:r>
                    </a:p>
                    <a:p>
                      <a:pPr marL="171450" lvl="0" indent="-171450">
                        <a:buFont typeface="Arial" panose="020B0604020202020204" pitchFamily="34" charset="0"/>
                        <a:buChar char="•"/>
                      </a:pPr>
                      <a:r>
                        <a:rPr lang="en-US" sz="1200" kern="1200" dirty="0">
                          <a:solidFill>
                            <a:schemeClr val="dk1"/>
                          </a:solidFill>
                          <a:effectLst/>
                          <a:latin typeface="Arial" panose="020B0604020202020204" pitchFamily="34" charset="0"/>
                          <a:ea typeface="+mn-ea"/>
                          <a:cs typeface="Arial" panose="020B0604020202020204" pitchFamily="34" charset="0"/>
                        </a:rPr>
                        <a:t>Reduces feedback loop for colleges and team</a:t>
                      </a:r>
                      <a:endParaRPr lang="en-US" sz="1200" baseline="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41597345"/>
                  </a:ext>
                </a:extLst>
              </a:tr>
            </a:tbl>
          </a:graphicData>
        </a:graphic>
      </p:graphicFrame>
      <p:sp>
        <p:nvSpPr>
          <p:cNvPr id="4" name="Slide Number Placeholder 3"/>
          <p:cNvSpPr>
            <a:spLocks noGrp="1"/>
          </p:cNvSpPr>
          <p:nvPr>
            <p:ph type="sldNum" sz="quarter" idx="12"/>
          </p:nvPr>
        </p:nvSpPr>
        <p:spPr>
          <a:xfrm>
            <a:off x="8329220" y="6475333"/>
            <a:ext cx="467590" cy="237549"/>
          </a:xfrm>
        </p:spPr>
        <p:txBody>
          <a:bodyPr/>
          <a:lstStyle/>
          <a:p>
            <a:pPr>
              <a:defRPr/>
            </a:pPr>
            <a:fld id="{A0548EF2-EA9B-4634-B53D-DC4EC5D1B8C0}" type="slidenum">
              <a:rPr lang="en-US" altLang="en-US" smtClean="0"/>
              <a:pPr>
                <a:defRPr/>
              </a:pPr>
              <a:t>24</a:t>
            </a:fld>
            <a:endParaRPr lang="en-US" altLang="en-US" dirty="0"/>
          </a:p>
        </p:txBody>
      </p:sp>
      <p:graphicFrame>
        <p:nvGraphicFramePr>
          <p:cNvPr id="7" name="Table 6">
            <a:extLst>
              <a:ext uri="{FF2B5EF4-FFF2-40B4-BE49-F238E27FC236}">
                <a16:creationId xmlns:a16="http://schemas.microsoft.com/office/drawing/2014/main" id="{7630FEAD-AFA2-41FA-A775-13A40D09873E}"/>
              </a:ext>
            </a:extLst>
          </p:cNvPr>
          <p:cNvGraphicFramePr>
            <a:graphicFrameLocks noGrp="1"/>
          </p:cNvGraphicFramePr>
          <p:nvPr>
            <p:extLst>
              <p:ext uri="{D42A27DB-BD31-4B8C-83A1-F6EECF244321}">
                <p14:modId xmlns:p14="http://schemas.microsoft.com/office/powerpoint/2010/main" val="1067280445"/>
              </p:ext>
            </p:extLst>
          </p:nvPr>
        </p:nvGraphicFramePr>
        <p:xfrm>
          <a:off x="6899267" y="119754"/>
          <a:ext cx="1861556" cy="334621"/>
        </p:xfrm>
        <a:graphic>
          <a:graphicData uri="http://schemas.openxmlformats.org/drawingml/2006/table">
            <a:tbl>
              <a:tblPr firstRow="1" bandRow="1">
                <a:tableStyleId>{2D5ABB26-0587-4C30-8999-92F81FD0307C}</a:tableStyleId>
              </a:tblPr>
              <a:tblGrid>
                <a:gridCol w="903277">
                  <a:extLst>
                    <a:ext uri="{9D8B030D-6E8A-4147-A177-3AD203B41FA5}">
                      <a16:colId xmlns:a16="http://schemas.microsoft.com/office/drawing/2014/main" val="1795230406"/>
                    </a:ext>
                  </a:extLst>
                </a:gridCol>
                <a:gridCol w="309068">
                  <a:extLst>
                    <a:ext uri="{9D8B030D-6E8A-4147-A177-3AD203B41FA5}">
                      <a16:colId xmlns:a16="http://schemas.microsoft.com/office/drawing/2014/main" val="2530923902"/>
                    </a:ext>
                  </a:extLst>
                </a:gridCol>
                <a:gridCol w="331359">
                  <a:extLst>
                    <a:ext uri="{9D8B030D-6E8A-4147-A177-3AD203B41FA5}">
                      <a16:colId xmlns:a16="http://schemas.microsoft.com/office/drawing/2014/main" val="741530997"/>
                    </a:ext>
                  </a:extLst>
                </a:gridCol>
                <a:gridCol w="317852">
                  <a:extLst>
                    <a:ext uri="{9D8B030D-6E8A-4147-A177-3AD203B41FA5}">
                      <a16:colId xmlns:a16="http://schemas.microsoft.com/office/drawing/2014/main" val="3682639110"/>
                    </a:ext>
                  </a:extLst>
                </a:gridCol>
              </a:tblGrid>
              <a:tr h="334621">
                <a:tc>
                  <a:txBody>
                    <a:bodyPr/>
                    <a:lstStyle/>
                    <a:p>
                      <a:pPr algn="r"/>
                      <a:r>
                        <a:rPr lang="en-US" sz="1400" dirty="0">
                          <a:latin typeface="+mj-lt"/>
                        </a:rPr>
                        <a:t>STATUS</a:t>
                      </a:r>
                      <a:r>
                        <a:rPr lang="en-US" sz="14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solidFill>
                            <a:srgbClr val="00B05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en-US" sz="1400" dirty="0">
                          <a:solidFill>
                            <a:srgbClr val="000000"/>
                          </a:solidFill>
                          <a:sym typeface="Wingdings" panose="05000000000000000000" pitchFamily="2" charset="2"/>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solidFill>
                            <a:srgbClr val="00B05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247772167"/>
                  </a:ext>
                </a:extLst>
              </a:tr>
            </a:tbl>
          </a:graphicData>
        </a:graphic>
      </p:graphicFrame>
    </p:spTree>
    <p:extLst>
      <p:ext uri="{BB962C8B-B14F-4D97-AF65-F5344CB8AC3E}">
        <p14:creationId xmlns:p14="http://schemas.microsoft.com/office/powerpoint/2010/main" val="193033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3562" y="376653"/>
            <a:ext cx="7996876" cy="915035"/>
          </a:xfrm>
        </p:spPr>
        <p:txBody>
          <a:bodyPr lIns="91440" tIns="45720" rIns="91440" bIns="45720" anchor="t"/>
          <a:lstStyle/>
          <a:p>
            <a:pPr algn="ctr"/>
            <a:r>
              <a:rPr lang="en-US" sz="2800" dirty="0"/>
              <a:t>SBCTC Agency: Support Organization Team DG6-B go live Readiness Criteria</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34113827"/>
              </p:ext>
            </p:extLst>
          </p:nvPr>
        </p:nvGraphicFramePr>
        <p:xfrm>
          <a:off x="1337579" y="1624404"/>
          <a:ext cx="6558533" cy="4244766"/>
        </p:xfrm>
        <a:graphic>
          <a:graphicData uri="http://schemas.openxmlformats.org/drawingml/2006/table">
            <a:tbl>
              <a:tblPr firstRow="1">
                <a:tableStyleId>{93296810-A885-4BE3-A3E7-6D5BEEA58F35}</a:tableStyleId>
              </a:tblPr>
              <a:tblGrid>
                <a:gridCol w="6558533">
                  <a:extLst>
                    <a:ext uri="{9D8B030D-6E8A-4147-A177-3AD203B41FA5}">
                      <a16:colId xmlns:a16="http://schemas.microsoft.com/office/drawing/2014/main" val="1719524338"/>
                    </a:ext>
                  </a:extLst>
                </a:gridCol>
              </a:tblGrid>
              <a:tr h="540080">
                <a:tc>
                  <a:txBody>
                    <a:bodyPr/>
                    <a:lstStyle/>
                    <a:p>
                      <a:pPr marL="0" indent="0" rtl="0" fontAlgn="b"/>
                      <a:r>
                        <a:rPr lang="en-US" sz="2400" b="0" dirty="0">
                          <a:effectLst/>
                          <a:latin typeface="+mj-lt"/>
                        </a:rPr>
                        <a:t>DG6-B Readiness Assessment </a:t>
                      </a:r>
                    </a:p>
                  </a:txBody>
                  <a:tcPr marR="22860" marT="15240" marB="15240" anchor="ctr"/>
                </a:tc>
                <a:extLst>
                  <a:ext uri="{0D108BD9-81ED-4DB2-BD59-A6C34878D82A}">
                    <a16:rowId xmlns:a16="http://schemas.microsoft.com/office/drawing/2014/main" val="4054134709"/>
                  </a:ext>
                </a:extLst>
              </a:tr>
              <a:tr h="514061">
                <a:tc>
                  <a:txBody>
                    <a:bodyPr/>
                    <a:lstStyle/>
                    <a:p>
                      <a:pPr marL="342900" indent="-342900" algn="l" rtl="0" fontAlgn="ctr">
                        <a:buFont typeface="Arial" panose="020B0604020202020204" pitchFamily="34" charset="0"/>
                        <a:buChar char="•"/>
                      </a:pPr>
                      <a:r>
                        <a:rPr lang="en-US" sz="2000" dirty="0">
                          <a:effectLst/>
                        </a:rPr>
                        <a:t>Resources</a:t>
                      </a:r>
                      <a:r>
                        <a:rPr lang="en-US" sz="2000" baseline="0" dirty="0">
                          <a:effectLst/>
                        </a:rPr>
                        <a:t> (functional)</a:t>
                      </a:r>
                      <a:r>
                        <a:rPr lang="en-US" sz="2000" dirty="0">
                          <a:effectLst/>
                        </a:rPr>
                        <a:t> to support DG6-B colleges</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1573791922"/>
                  </a:ext>
                </a:extLst>
              </a:tr>
              <a:tr h="510109">
                <a:tc>
                  <a:txBody>
                    <a:bodyPr/>
                    <a:lstStyle/>
                    <a:p>
                      <a:pPr marL="342900" indent="-342900" algn="l" rtl="0" fontAlgn="ctr">
                        <a:buFont typeface="Arial" panose="020B0604020202020204" pitchFamily="34" charset="0"/>
                        <a:buChar char="•"/>
                      </a:pPr>
                      <a:r>
                        <a:rPr lang="en-US" sz="2000" dirty="0">
                          <a:effectLst/>
                        </a:rPr>
                        <a:t>Resources (technical) to support DG6-B colleges</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4112853875"/>
                  </a:ext>
                </a:extLst>
              </a:tr>
              <a:tr h="510109">
                <a:tc>
                  <a:txBody>
                    <a:bodyPr/>
                    <a:lstStyle/>
                    <a:p>
                      <a:pPr marL="342900" indent="-342900" algn="l" rtl="0" fontAlgn="ctr">
                        <a:buFont typeface="Arial" panose="020B0604020202020204" pitchFamily="34" charset="0"/>
                        <a:buChar char="•"/>
                      </a:pPr>
                      <a:r>
                        <a:rPr lang="en-US" sz="2000" dirty="0">
                          <a:effectLst/>
                        </a:rPr>
                        <a:t>Resources to support security</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1322822287"/>
                  </a:ext>
                </a:extLst>
              </a:tr>
              <a:tr h="510109">
                <a:tc>
                  <a:txBody>
                    <a:bodyPr/>
                    <a:lstStyle/>
                    <a:p>
                      <a:pPr marL="342900" indent="-342900" algn="l" rtl="0" fontAlgn="ctr">
                        <a:buFont typeface="Arial" panose="020B0604020202020204" pitchFamily="34" charset="0"/>
                        <a:buChar char="•"/>
                      </a:pPr>
                      <a:r>
                        <a:rPr lang="en-US" sz="2000" dirty="0">
                          <a:effectLst/>
                        </a:rPr>
                        <a:t>Access to documentation</a:t>
                      </a:r>
                      <a:r>
                        <a:rPr lang="en-US" sz="2000" baseline="0" dirty="0">
                          <a:effectLst/>
                        </a:rPr>
                        <a:t> to ctcLink Project Team (homework &amp; local/configuration)</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277471429"/>
                  </a:ext>
                </a:extLst>
              </a:tr>
              <a:tr h="510109">
                <a:tc>
                  <a:txBody>
                    <a:bodyPr/>
                    <a:lstStyle/>
                    <a:p>
                      <a:pPr marL="342900" indent="-342900" algn="l" rtl="0" fontAlgn="ctr">
                        <a:buFont typeface="Arial" panose="020B0604020202020204" pitchFamily="34" charset="0"/>
                        <a:buChar char="•"/>
                      </a:pPr>
                      <a:r>
                        <a:rPr lang="en-US" sz="2000" dirty="0">
                          <a:effectLst/>
                        </a:rPr>
                        <a:t>dataLink set up and ready for DG6-B colleges</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1146931779"/>
                  </a:ext>
                </a:extLst>
              </a:tr>
              <a:tr h="510109">
                <a:tc>
                  <a:txBody>
                    <a:bodyPr/>
                    <a:lstStyle/>
                    <a:p>
                      <a:pPr marL="342900" indent="-342900" algn="l" rtl="0" fontAlgn="ctr">
                        <a:buFont typeface="Arial" panose="020B0604020202020204" pitchFamily="34" charset="0"/>
                        <a:buChar char="•"/>
                      </a:pPr>
                      <a:r>
                        <a:rPr lang="en-US" sz="2000" dirty="0">
                          <a:effectLst/>
                        </a:rPr>
                        <a:t>Mobile set up and ready for DG6-B colleges</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3480800126"/>
                  </a:ext>
                </a:extLst>
              </a:tr>
              <a:tr h="510109">
                <a:tc>
                  <a:txBody>
                    <a:bodyPr/>
                    <a:lstStyle/>
                    <a:p>
                      <a:pPr marL="342900" indent="-342900" algn="l" rtl="0" fontAlgn="ctr">
                        <a:buFont typeface="Arial" panose="020B0604020202020204" pitchFamily="34" charset="0"/>
                        <a:buChar char="•"/>
                      </a:pPr>
                      <a:r>
                        <a:rPr lang="en-US" sz="2000" dirty="0">
                          <a:effectLst/>
                        </a:rPr>
                        <a:t>Participation in transition (cutover, go live post support)</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3574805109"/>
                  </a:ext>
                </a:extLst>
              </a:tr>
            </a:tbl>
          </a:graphicData>
        </a:graphic>
      </p:graphicFrame>
      <p:sp>
        <p:nvSpPr>
          <p:cNvPr id="4" name="Slide Number Placeholder 3">
            <a:extLst>
              <a:ext uri="{FF2B5EF4-FFF2-40B4-BE49-F238E27FC236}">
                <a16:creationId xmlns:a16="http://schemas.microsoft.com/office/drawing/2014/main" id="{8A0993A2-091A-48D9-8288-75FE136DB68B}"/>
              </a:ext>
            </a:extLst>
          </p:cNvPr>
          <p:cNvSpPr>
            <a:spLocks noGrp="1"/>
          </p:cNvSpPr>
          <p:nvPr>
            <p:ph type="sldNum" sz="quarter" idx="12"/>
          </p:nvPr>
        </p:nvSpPr>
        <p:spPr/>
        <p:txBody>
          <a:bodyPr/>
          <a:lstStyle/>
          <a:p>
            <a:pPr>
              <a:defRPr/>
            </a:pPr>
            <a:fld id="{A0548EF2-EA9B-4634-B53D-DC4EC5D1B8C0}" type="slidenum">
              <a:rPr lang="en-US" altLang="en-US" smtClean="0"/>
              <a:pPr>
                <a:defRPr/>
              </a:pPr>
              <a:t>25</a:t>
            </a:fld>
            <a:endParaRPr lang="en-US" altLang="en-US" dirty="0"/>
          </a:p>
        </p:txBody>
      </p:sp>
    </p:spTree>
    <p:extLst>
      <p:ext uri="{BB962C8B-B14F-4D97-AF65-F5344CB8AC3E}">
        <p14:creationId xmlns:p14="http://schemas.microsoft.com/office/powerpoint/2010/main" val="31529427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511" y="325369"/>
            <a:ext cx="8820978" cy="569153"/>
          </a:xfrm>
        </p:spPr>
        <p:txBody>
          <a:bodyPr/>
          <a:lstStyle/>
          <a:p>
            <a:pPr algn="ctr"/>
            <a:r>
              <a:rPr lang="en-US" sz="2000" dirty="0"/>
              <a:t>Sbctc support organization </a:t>
            </a:r>
            <a:br>
              <a:rPr lang="en-US" sz="2000" dirty="0"/>
            </a:br>
            <a:r>
              <a:rPr lang="en-US" sz="2000" dirty="0"/>
              <a:t>go live READINESS ASSESSMENT &amp; recommendation form</a:t>
            </a:r>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26</a:t>
            </a:fld>
            <a:endParaRPr lang="en-US" altLang="en-US" dirty="0"/>
          </a:p>
        </p:txBody>
      </p:sp>
      <p:pic>
        <p:nvPicPr>
          <p:cNvPr id="3" name="Picture 2">
            <a:extLst>
              <a:ext uri="{FF2B5EF4-FFF2-40B4-BE49-F238E27FC236}">
                <a16:creationId xmlns:a16="http://schemas.microsoft.com/office/drawing/2014/main" id="{46487F08-8509-4E09-9F54-6A4AB930DCDD}"/>
              </a:ext>
            </a:extLst>
          </p:cNvPr>
          <p:cNvPicPr>
            <a:picLocks noChangeAspect="1"/>
          </p:cNvPicPr>
          <p:nvPr/>
        </p:nvPicPr>
        <p:blipFill rotWithShape="1">
          <a:blip r:embed="rId3"/>
          <a:srcRect t="18802"/>
          <a:stretch/>
        </p:blipFill>
        <p:spPr>
          <a:xfrm>
            <a:off x="1561371" y="1152939"/>
            <a:ext cx="6021258" cy="5568536"/>
          </a:xfrm>
          <a:prstGeom prst="rect">
            <a:avLst/>
          </a:prstGeom>
          <a:ln w="3175">
            <a:solidFill>
              <a:schemeClr val="tx1"/>
            </a:solidFill>
          </a:ln>
        </p:spPr>
      </p:pic>
    </p:spTree>
    <p:extLst>
      <p:ext uri="{BB962C8B-B14F-4D97-AF65-F5344CB8AC3E}">
        <p14:creationId xmlns:p14="http://schemas.microsoft.com/office/powerpoint/2010/main" val="2100752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958609"/>
            <a:ext cx="8336975" cy="797070"/>
          </a:xfrm>
        </p:spPr>
        <p:txBody>
          <a:bodyPr/>
          <a:lstStyle/>
          <a:p>
            <a:pPr algn="ctr"/>
            <a:r>
              <a:rPr lang="en-US" dirty="0"/>
              <a:t>Moran technology perspective </a:t>
            </a:r>
          </a:p>
        </p:txBody>
      </p:sp>
      <p:sp>
        <p:nvSpPr>
          <p:cNvPr id="3" name="Content Placeholder 2"/>
          <p:cNvSpPr>
            <a:spLocks noGrp="1"/>
          </p:cNvSpPr>
          <p:nvPr>
            <p:ph idx="1"/>
          </p:nvPr>
        </p:nvSpPr>
        <p:spPr>
          <a:xfrm>
            <a:off x="1058779" y="2860054"/>
            <a:ext cx="7815056" cy="3757046"/>
          </a:xfrm>
        </p:spPr>
        <p:txBody>
          <a:bodyPr/>
          <a:lstStyle/>
          <a:p>
            <a:r>
              <a:rPr lang="en-US" dirty="0"/>
              <a:t>Paul Giebel, Quality Assurance (Moran Technology Consulting)</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27</a:t>
            </a:fld>
            <a:endParaRPr lang="en-US" altLang="en-US" dirty="0"/>
          </a:p>
        </p:txBody>
      </p:sp>
    </p:spTree>
    <p:extLst>
      <p:ext uri="{BB962C8B-B14F-4D97-AF65-F5344CB8AC3E}">
        <p14:creationId xmlns:p14="http://schemas.microsoft.com/office/powerpoint/2010/main" val="2798427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04F14-1BFB-48CB-A4A5-661A1517AFC2}"/>
              </a:ext>
            </a:extLst>
          </p:cNvPr>
          <p:cNvSpPr>
            <a:spLocks noGrp="1"/>
          </p:cNvSpPr>
          <p:nvPr>
            <p:ph type="title"/>
          </p:nvPr>
        </p:nvSpPr>
        <p:spPr>
          <a:xfrm>
            <a:off x="440871" y="1709469"/>
            <a:ext cx="8262257" cy="895991"/>
          </a:xfrm>
        </p:spPr>
        <p:txBody>
          <a:bodyPr lIns="91440" tIns="45720" rIns="91440" bIns="45720" anchor="t"/>
          <a:lstStyle/>
          <a:p>
            <a:pPr algn="ctr"/>
            <a:r>
              <a:rPr lang="en-US" sz="3200" dirty="0"/>
              <a:t>Recommendation to </a:t>
            </a:r>
            <a:br>
              <a:rPr lang="en-US" sz="3200" dirty="0"/>
            </a:br>
            <a:r>
              <a:rPr lang="en-US" sz="3200" dirty="0"/>
              <a:t>Steering committee</a:t>
            </a:r>
            <a:r>
              <a:rPr lang="en-US" sz="1800" i="1" dirty="0"/>
              <a:t/>
            </a:r>
            <a:br>
              <a:rPr lang="en-US" sz="1800" i="1" dirty="0"/>
            </a:br>
            <a:r>
              <a:rPr lang="en-US" sz="1800" i="1" dirty="0"/>
              <a:t/>
            </a:r>
            <a:br>
              <a:rPr lang="en-US" sz="1800" i="1" dirty="0"/>
            </a:br>
            <a:endParaRPr lang="en-US" sz="1800" i="1" dirty="0"/>
          </a:p>
        </p:txBody>
      </p:sp>
      <p:sp>
        <p:nvSpPr>
          <p:cNvPr id="3" name="Text Placeholder 2"/>
          <p:cNvSpPr>
            <a:spLocks noGrp="1"/>
          </p:cNvSpPr>
          <p:nvPr>
            <p:ph idx="1"/>
          </p:nvPr>
        </p:nvSpPr>
        <p:spPr>
          <a:xfrm>
            <a:off x="753925" y="2884271"/>
            <a:ext cx="7631347" cy="3220971"/>
          </a:xfrm>
        </p:spPr>
        <p:txBody>
          <a:bodyPr lIns="91440" tIns="45720" rIns="91440" bIns="45720" anchor="t"/>
          <a:lstStyle/>
          <a:p>
            <a:pPr marL="0" indent="0">
              <a:buNone/>
            </a:pPr>
            <a:r>
              <a:rPr lang="en-US" sz="3200" dirty="0"/>
              <a:t>The ctcLink Project team recommends the ctcLink Steering Committee approve DG6-B colleges (</a:t>
            </a:r>
            <a:r>
              <a:rPr lang="en-US" sz="3200" i="1" dirty="0">
                <a:sym typeface="Symbol" panose="05050102010706020507" pitchFamily="18" charset="2"/>
              </a:rPr>
              <a:t>Clover Park Technical College, Columbia Basin College</a:t>
            </a:r>
            <a:r>
              <a:rPr lang="en-US" sz="3200" dirty="0">
                <a:sym typeface="Symbol" panose="05050102010706020507" pitchFamily="18" charset="2"/>
              </a:rPr>
              <a:t>, and </a:t>
            </a:r>
            <a:r>
              <a:rPr lang="en-US" sz="3200" i="1" dirty="0">
                <a:sym typeface="Symbol" panose="05050102010706020507" pitchFamily="18" charset="2"/>
              </a:rPr>
              <a:t>Walla Walla Community College</a:t>
            </a:r>
            <a:r>
              <a:rPr lang="en-US" sz="3200" dirty="0">
                <a:sym typeface="Symbol" panose="05050102010706020507" pitchFamily="18" charset="2"/>
              </a:rPr>
              <a:t>)</a:t>
            </a:r>
            <a:r>
              <a:rPr lang="en-US" sz="3200" dirty="0"/>
              <a:t> to go live on ctcLink on April 25, 2022. </a:t>
            </a:r>
          </a:p>
        </p:txBody>
      </p:sp>
      <p:sp>
        <p:nvSpPr>
          <p:cNvPr id="4" name="Slide Number Placeholder 3">
            <a:extLst>
              <a:ext uri="{FF2B5EF4-FFF2-40B4-BE49-F238E27FC236}">
                <a16:creationId xmlns:a16="http://schemas.microsoft.com/office/drawing/2014/main" id="{EA8C99FB-35F7-412B-A86C-198D8324A6B6}"/>
              </a:ext>
            </a:extLst>
          </p:cNvPr>
          <p:cNvSpPr>
            <a:spLocks noGrp="1"/>
          </p:cNvSpPr>
          <p:nvPr>
            <p:ph type="sldNum" sz="quarter" idx="12"/>
          </p:nvPr>
        </p:nvSpPr>
        <p:spPr/>
        <p:txBody>
          <a:bodyPr/>
          <a:lstStyle/>
          <a:p>
            <a:pPr>
              <a:defRPr/>
            </a:pPr>
            <a:fld id="{A0548EF2-EA9B-4634-B53D-DC4EC5D1B8C0}" type="slidenum">
              <a:rPr lang="en-US" altLang="en-US" smtClean="0"/>
              <a:pPr>
                <a:defRPr/>
              </a:pPr>
              <a:t>28</a:t>
            </a:fld>
            <a:endParaRPr lang="en-US" altLang="en-US" dirty="0"/>
          </a:p>
        </p:txBody>
      </p:sp>
    </p:spTree>
    <p:extLst>
      <p:ext uri="{BB962C8B-B14F-4D97-AF65-F5344CB8AC3E}">
        <p14:creationId xmlns:p14="http://schemas.microsoft.com/office/powerpoint/2010/main" val="3264295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17E5C-6425-4F6E-83BE-99199E3E616F}"/>
              </a:ext>
            </a:extLst>
          </p:cNvPr>
          <p:cNvSpPr>
            <a:spLocks noGrp="1"/>
          </p:cNvSpPr>
          <p:nvPr>
            <p:ph type="title"/>
          </p:nvPr>
        </p:nvSpPr>
        <p:spPr>
          <a:xfrm>
            <a:off x="403512" y="1524132"/>
            <a:ext cx="8336975" cy="567045"/>
          </a:xfrm>
        </p:spPr>
        <p:txBody>
          <a:bodyPr/>
          <a:lstStyle/>
          <a:p>
            <a:pPr algn="ctr"/>
            <a:r>
              <a:rPr lang="en-US" sz="3200" dirty="0"/>
              <a:t>dg6-B college representatives</a:t>
            </a:r>
          </a:p>
        </p:txBody>
      </p:sp>
      <p:sp>
        <p:nvSpPr>
          <p:cNvPr id="3" name="Content Placeholder 2">
            <a:extLst>
              <a:ext uri="{FF2B5EF4-FFF2-40B4-BE49-F238E27FC236}">
                <a16:creationId xmlns:a16="http://schemas.microsoft.com/office/drawing/2014/main" id="{2A5D7FBC-E197-4331-B19B-685FF2B64500}"/>
              </a:ext>
            </a:extLst>
          </p:cNvPr>
          <p:cNvSpPr>
            <a:spLocks noGrp="1"/>
          </p:cNvSpPr>
          <p:nvPr>
            <p:ph idx="1"/>
          </p:nvPr>
        </p:nvSpPr>
        <p:spPr>
          <a:xfrm>
            <a:off x="1101270" y="2166285"/>
            <a:ext cx="7208153" cy="4439961"/>
          </a:xfrm>
        </p:spPr>
        <p:txBody>
          <a:bodyPr/>
          <a:lstStyle/>
          <a:p>
            <a:pPr marL="0" indent="0">
              <a:lnSpc>
                <a:spcPct val="100000"/>
              </a:lnSpc>
              <a:buNone/>
            </a:pPr>
            <a:r>
              <a:rPr lang="en-US" sz="2000" dirty="0">
                <a:solidFill>
                  <a:schemeClr val="accent6">
                    <a:lumMod val="75000"/>
                  </a:schemeClr>
                </a:solidFill>
                <a:latin typeface="+mj-lt"/>
              </a:rPr>
              <a:t>Clover Park Technical College </a:t>
            </a:r>
          </a:p>
          <a:p>
            <a:pPr>
              <a:lnSpc>
                <a:spcPct val="100000"/>
              </a:lnSpc>
              <a:spcBef>
                <a:spcPts val="0"/>
              </a:spcBef>
            </a:pPr>
            <a:r>
              <a:rPr lang="en-US" sz="2000" dirty="0">
                <a:solidFill>
                  <a:schemeClr val="tx1"/>
                </a:solidFill>
              </a:rPr>
              <a:t>Dr. Joyce Loveday, President </a:t>
            </a:r>
          </a:p>
          <a:p>
            <a:pPr>
              <a:lnSpc>
                <a:spcPct val="100000"/>
              </a:lnSpc>
              <a:spcBef>
                <a:spcPts val="0"/>
              </a:spcBef>
            </a:pPr>
            <a:r>
              <a:rPr lang="en-US" sz="2000" dirty="0">
                <a:solidFill>
                  <a:schemeClr val="tx1"/>
                </a:solidFill>
              </a:rPr>
              <a:t>Lisa Wolcott, Executive Sponsor</a:t>
            </a:r>
          </a:p>
          <a:p>
            <a:pPr>
              <a:lnSpc>
                <a:spcPct val="100000"/>
              </a:lnSpc>
              <a:spcBef>
                <a:spcPts val="0"/>
              </a:spcBef>
            </a:pPr>
            <a:r>
              <a:rPr lang="en-US" sz="2000" dirty="0">
                <a:solidFill>
                  <a:schemeClr val="tx1"/>
                </a:solidFill>
              </a:rPr>
              <a:t>Dr. Brian Lee, Project Manager </a:t>
            </a:r>
          </a:p>
          <a:p>
            <a:pPr marL="0" indent="0">
              <a:lnSpc>
                <a:spcPct val="100000"/>
              </a:lnSpc>
              <a:spcBef>
                <a:spcPts val="0"/>
              </a:spcBef>
              <a:buNone/>
            </a:pPr>
            <a:endParaRPr lang="en-US" sz="2000" dirty="0">
              <a:solidFill>
                <a:schemeClr val="accent6">
                  <a:lumMod val="75000"/>
                </a:schemeClr>
              </a:solidFill>
              <a:latin typeface="+mj-lt"/>
            </a:endParaRPr>
          </a:p>
          <a:p>
            <a:pPr marL="0" indent="0">
              <a:lnSpc>
                <a:spcPct val="100000"/>
              </a:lnSpc>
              <a:spcBef>
                <a:spcPts val="0"/>
              </a:spcBef>
              <a:buNone/>
            </a:pPr>
            <a:r>
              <a:rPr lang="en-US" sz="2000" dirty="0">
                <a:solidFill>
                  <a:schemeClr val="accent6">
                    <a:lumMod val="75000"/>
                  </a:schemeClr>
                </a:solidFill>
                <a:latin typeface="+mj-lt"/>
              </a:rPr>
              <a:t>Columbia Basin College</a:t>
            </a:r>
          </a:p>
          <a:p>
            <a:pPr>
              <a:lnSpc>
                <a:spcPct val="100000"/>
              </a:lnSpc>
              <a:spcBef>
                <a:spcPts val="0"/>
              </a:spcBef>
            </a:pPr>
            <a:r>
              <a:rPr lang="en-US" sz="2000" dirty="0">
                <a:solidFill>
                  <a:schemeClr val="tx1"/>
                </a:solidFill>
              </a:rPr>
              <a:t>Dr. Rebekah Woods, President &amp; Executive Sponsor</a:t>
            </a:r>
          </a:p>
          <a:p>
            <a:pPr>
              <a:lnSpc>
                <a:spcPct val="100000"/>
              </a:lnSpc>
              <a:spcBef>
                <a:spcPts val="0"/>
              </a:spcBef>
            </a:pPr>
            <a:r>
              <a:rPr lang="en-US" sz="2000" dirty="0">
                <a:solidFill>
                  <a:schemeClr val="tx1"/>
                </a:solidFill>
              </a:rPr>
              <a:t>Jeff Angus, Project Manager </a:t>
            </a:r>
          </a:p>
          <a:p>
            <a:pPr>
              <a:lnSpc>
                <a:spcPct val="100000"/>
              </a:lnSpc>
              <a:spcBef>
                <a:spcPts val="0"/>
              </a:spcBef>
            </a:pPr>
            <a:r>
              <a:rPr lang="en-US" sz="2000" dirty="0">
                <a:solidFill>
                  <a:schemeClr val="tx1"/>
                </a:solidFill>
              </a:rPr>
              <a:t>Heidi Wasem, Information Services Pillar Lead</a:t>
            </a:r>
          </a:p>
          <a:p>
            <a:pPr marL="0" indent="0">
              <a:lnSpc>
                <a:spcPct val="100000"/>
              </a:lnSpc>
              <a:spcBef>
                <a:spcPts val="0"/>
              </a:spcBef>
              <a:buNone/>
            </a:pPr>
            <a:endParaRPr lang="en-US" sz="2000" dirty="0">
              <a:solidFill>
                <a:schemeClr val="accent6">
                  <a:lumMod val="75000"/>
                </a:schemeClr>
              </a:solidFill>
              <a:latin typeface="+mj-lt"/>
            </a:endParaRPr>
          </a:p>
          <a:p>
            <a:pPr marL="0" indent="0">
              <a:lnSpc>
                <a:spcPct val="100000"/>
              </a:lnSpc>
              <a:spcBef>
                <a:spcPts val="0"/>
              </a:spcBef>
              <a:buNone/>
            </a:pPr>
            <a:r>
              <a:rPr lang="en-US" sz="2000" dirty="0">
                <a:solidFill>
                  <a:schemeClr val="accent6">
                    <a:lumMod val="75000"/>
                  </a:schemeClr>
                </a:solidFill>
                <a:latin typeface="+mj-lt"/>
              </a:rPr>
              <a:t>Walla Walla Community College</a:t>
            </a:r>
          </a:p>
          <a:p>
            <a:pPr>
              <a:lnSpc>
                <a:spcPct val="100000"/>
              </a:lnSpc>
              <a:spcBef>
                <a:spcPts val="0"/>
              </a:spcBef>
            </a:pPr>
            <a:r>
              <a:rPr lang="en-US" sz="2000" dirty="0">
                <a:solidFill>
                  <a:schemeClr val="tx1"/>
                </a:solidFill>
              </a:rPr>
              <a:t>Dr. Chad Hickox, President &amp; Executive Sponsor</a:t>
            </a:r>
          </a:p>
          <a:p>
            <a:pPr>
              <a:lnSpc>
                <a:spcPct val="100000"/>
              </a:lnSpc>
              <a:spcBef>
                <a:spcPts val="0"/>
              </a:spcBef>
            </a:pPr>
            <a:r>
              <a:rPr lang="en-US" sz="2000" dirty="0">
                <a:solidFill>
                  <a:schemeClr val="tx1"/>
                </a:solidFill>
              </a:rPr>
              <a:t>Dr. Lisa Chamberlin, Project Manager </a:t>
            </a:r>
          </a:p>
        </p:txBody>
      </p:sp>
      <p:sp>
        <p:nvSpPr>
          <p:cNvPr id="4" name="Slide Number Placeholder 3">
            <a:extLst>
              <a:ext uri="{FF2B5EF4-FFF2-40B4-BE49-F238E27FC236}">
                <a16:creationId xmlns:a16="http://schemas.microsoft.com/office/drawing/2014/main" id="{92F64AE7-B6AC-4D81-8A10-D93574EEB2B4}"/>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0548EF2-EA9B-4634-B53D-DC4EC5D1B8C0}" type="slidenum">
              <a:rPr kumimoji="0" lang="en-US" altLang="en-US" sz="11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alt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spTree>
    <p:extLst>
      <p:ext uri="{BB962C8B-B14F-4D97-AF65-F5344CB8AC3E}">
        <p14:creationId xmlns:p14="http://schemas.microsoft.com/office/powerpoint/2010/main" val="2965423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7183BB9-4296-45C6-8104-5F8EE8033AE8}"/>
              </a:ext>
            </a:extLst>
          </p:cNvPr>
          <p:cNvSpPr>
            <a:spLocks noGrp="1"/>
          </p:cNvSpPr>
          <p:nvPr>
            <p:ph type="title"/>
          </p:nvPr>
        </p:nvSpPr>
        <p:spPr/>
        <p:txBody>
          <a:bodyPr/>
          <a:lstStyle/>
          <a:p>
            <a:pPr algn="ctr"/>
            <a:r>
              <a:rPr lang="en-US" dirty="0"/>
              <a:t>CTCLINK PROJECT STEERING COMMITTEE</a:t>
            </a:r>
          </a:p>
        </p:txBody>
      </p:sp>
      <p:sp>
        <p:nvSpPr>
          <p:cNvPr id="4" name="Slide Number Placeholder 3">
            <a:extLst>
              <a:ext uri="{FF2B5EF4-FFF2-40B4-BE49-F238E27FC236}">
                <a16:creationId xmlns:a16="http://schemas.microsoft.com/office/drawing/2014/main" id="{80488D59-0DBB-4957-B78B-AAB6B1A207A4}"/>
              </a:ext>
            </a:extLst>
          </p:cNvPr>
          <p:cNvSpPr>
            <a:spLocks noGrp="1"/>
          </p:cNvSpPr>
          <p:nvPr>
            <p:ph type="sldNum" sz="quarter" idx="12"/>
          </p:nvPr>
        </p:nvSpPr>
        <p:spPr/>
        <p:txBody>
          <a:bodyPr/>
          <a:lstStyle/>
          <a:p>
            <a:pPr>
              <a:defRPr/>
            </a:pPr>
            <a:fld id="{A0548EF2-EA9B-4634-B53D-DC4EC5D1B8C0}" type="slidenum">
              <a:rPr lang="en-US" altLang="en-US" smtClean="0"/>
              <a:pPr>
                <a:defRPr/>
              </a:pPr>
              <a:t>4</a:t>
            </a:fld>
            <a:endParaRPr lang="en-US" altLang="en-US" dirty="0"/>
          </a:p>
        </p:txBody>
      </p:sp>
      <p:graphicFrame>
        <p:nvGraphicFramePr>
          <p:cNvPr id="10" name="Table 9">
            <a:extLst>
              <a:ext uri="{FF2B5EF4-FFF2-40B4-BE49-F238E27FC236}">
                <a16:creationId xmlns:a16="http://schemas.microsoft.com/office/drawing/2014/main" id="{EF2B3D49-1832-45F1-B9DC-F2991EC5E020}"/>
              </a:ext>
            </a:extLst>
          </p:cNvPr>
          <p:cNvGraphicFramePr>
            <a:graphicFrameLocks noGrp="1"/>
          </p:cNvGraphicFramePr>
          <p:nvPr>
            <p:extLst>
              <p:ext uri="{D42A27DB-BD31-4B8C-83A1-F6EECF244321}">
                <p14:modId xmlns:p14="http://schemas.microsoft.com/office/powerpoint/2010/main" val="2708421153"/>
              </p:ext>
            </p:extLst>
          </p:nvPr>
        </p:nvGraphicFramePr>
        <p:xfrm>
          <a:off x="519540" y="930275"/>
          <a:ext cx="8463399" cy="5781675"/>
        </p:xfrm>
        <a:graphic>
          <a:graphicData uri="http://schemas.openxmlformats.org/drawingml/2006/table">
            <a:tbl>
              <a:tblPr firstRow="1" bandRow="1">
                <a:tableStyleId>{93296810-A885-4BE3-A3E7-6D5BEEA58F35}</a:tableStyleId>
              </a:tblPr>
              <a:tblGrid>
                <a:gridCol w="4394336">
                  <a:extLst>
                    <a:ext uri="{9D8B030D-6E8A-4147-A177-3AD203B41FA5}">
                      <a16:colId xmlns:a16="http://schemas.microsoft.com/office/drawing/2014/main" val="482227697"/>
                    </a:ext>
                  </a:extLst>
                </a:gridCol>
                <a:gridCol w="4069063">
                  <a:extLst>
                    <a:ext uri="{9D8B030D-6E8A-4147-A177-3AD203B41FA5}">
                      <a16:colId xmlns:a16="http://schemas.microsoft.com/office/drawing/2014/main" val="1040141762"/>
                    </a:ext>
                  </a:extLst>
                </a:gridCol>
              </a:tblGrid>
              <a:tr h="3776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lt1"/>
                          </a:solidFill>
                          <a:latin typeface="+mn-lt"/>
                          <a:ea typeface="+mn-ea"/>
                          <a:cs typeface="+mn-cs"/>
                        </a:rPr>
                        <a:t>VOTING MEMBERS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lt1"/>
                          </a:solidFill>
                          <a:latin typeface="+mn-lt"/>
                          <a:ea typeface="+mn-ea"/>
                          <a:cs typeface="+mn-cs"/>
                        </a:rPr>
                        <a:t>NON-VOTING</a:t>
                      </a:r>
                    </a:p>
                  </a:txBody>
                  <a:tcPr/>
                </a:tc>
                <a:extLst>
                  <a:ext uri="{0D108BD9-81ED-4DB2-BD59-A6C34878D82A}">
                    <a16:rowId xmlns:a16="http://schemas.microsoft.com/office/drawing/2014/main" val="512781414"/>
                  </a:ext>
                </a:extLst>
              </a:tr>
              <a:tr h="5404049">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003764"/>
                          </a:solidFill>
                          <a:effectLst/>
                          <a:uLnTx/>
                          <a:uFillTx/>
                          <a:latin typeface="Franklin Gothic Medium"/>
                          <a:ea typeface="+mn-ea"/>
                          <a:cs typeface="+mn-cs"/>
                        </a:rPr>
                        <a:t>College Executive Sponsors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Tim Wrye, Highline, </a:t>
                      </a:r>
                      <a:r>
                        <a:rPr kumimoji="0" lang="en-US" sz="2000" b="0" i="1" u="none" strike="noStrike" kern="1200" cap="none" spc="0" normalizeH="0" baseline="0" noProof="0" dirty="0">
                          <a:ln>
                            <a:noFill/>
                          </a:ln>
                          <a:solidFill>
                            <a:schemeClr val="tx1"/>
                          </a:solidFill>
                          <a:effectLst/>
                          <a:uLnTx/>
                          <a:uFillTx/>
                          <a:latin typeface="+mn-lt"/>
                          <a:ea typeface="+mn-ea"/>
                          <a:cs typeface="+mn-cs"/>
                        </a:rPr>
                        <a:t>ctcLink Project Steering Committee Chair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Reagan Bellamy, Wenatchee Valley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Kurt Buttleman, Seattle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Rodger Harrison, Bellevue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Carolyn Tucker, Skagit Valley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Chad Stiteler, Bellingham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3764"/>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003764"/>
                          </a:solidFill>
                          <a:effectLst/>
                          <a:uLnTx/>
                          <a:uFillTx/>
                          <a:latin typeface="Franklin Gothic Medium"/>
                          <a:ea typeface="+mn-ea"/>
                          <a:cs typeface="+mn-cs"/>
                        </a:rPr>
                        <a:t>SBCTC Deputy Executive Directors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Grant Rodeheaver, Information Technology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Choi Halladay, Business Operations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Carli Schiffner, Education</a:t>
                      </a:r>
                    </a:p>
                    <a:p>
                      <a:endParaRPr lang="en-US" dirty="0"/>
                    </a:p>
                  </a:txBody>
                  <a:tcPr>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003764"/>
                          </a:solidFill>
                          <a:effectLst/>
                          <a:uLnTx/>
                          <a:uFillTx/>
                          <a:latin typeface="Franklin Gothic Medium"/>
                          <a:ea typeface="+mn-ea"/>
                          <a:cs typeface="+mn-cs"/>
                        </a:rPr>
                        <a:t>Members</a:t>
                      </a:r>
                      <a:endParaRPr kumimoji="0" lang="en-US" sz="2000" b="0" i="0" u="none" strike="noStrike" kern="1200" cap="none" spc="0" normalizeH="0" baseline="0" noProof="0" dirty="0">
                        <a:ln>
                          <a:noFill/>
                        </a:ln>
                        <a:solidFill>
                          <a:srgbClr val="003764"/>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Christy Campbell, Chief Technology Officer–ctcLink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Paul Giebel, Moran Technology Consulting, External QA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Rich Tomsinski, OCIO Consultant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Chris McLain, LWTech, Executive Sponsor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Clay Krauss, Tacoma, PM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Brian Lee, Clover Park, PM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2000" b="0" i="0" u="none" strike="noStrike" kern="1200" cap="none" spc="0" normalizeH="0" baseline="0" noProof="0" dirty="0">
                        <a:ln>
                          <a:noFill/>
                        </a:ln>
                        <a:solidFill>
                          <a:schemeClr val="tx1"/>
                        </a:solidFill>
                        <a:effectLst/>
                        <a:uLnTx/>
                        <a:uFillTx/>
                        <a:latin typeface="Franklin Gothic Medium"/>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003764"/>
                          </a:solidFill>
                          <a:effectLst/>
                          <a:uLnTx/>
                          <a:uFillTx/>
                          <a:latin typeface="Franklin Gothic Medium"/>
                          <a:ea typeface="+mn-ea"/>
                          <a:cs typeface="+mn-cs"/>
                        </a:rPr>
                        <a:t>Commission Representatives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Peter Lortz, North Seattle, Instruction Commission (IC)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Ruby Hayden, LWTech, Washington State Student Services Commission (WSSSC) </a:t>
                      </a: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2655027437"/>
                  </a:ext>
                </a:extLst>
              </a:tr>
            </a:tbl>
          </a:graphicData>
        </a:graphic>
      </p:graphicFrame>
      <p:sp>
        <p:nvSpPr>
          <p:cNvPr id="5" name="Slide Number Placeholder 3">
            <a:extLst>
              <a:ext uri="{FF2B5EF4-FFF2-40B4-BE49-F238E27FC236}">
                <a16:creationId xmlns:a16="http://schemas.microsoft.com/office/drawing/2014/main" id="{EEC737A7-4DEE-4DE8-9415-41B3512A08B2}"/>
              </a:ext>
            </a:extLst>
          </p:cNvPr>
          <p:cNvSpPr txBox="1">
            <a:spLocks/>
          </p:cNvSpPr>
          <p:nvPr/>
        </p:nvSpPr>
        <p:spPr>
          <a:xfrm>
            <a:off x="8558645" y="6636326"/>
            <a:ext cx="467590" cy="237549"/>
          </a:xfrm>
          <a:prstGeom prst="rect">
            <a:avLst/>
          </a:prstGeom>
        </p:spPr>
        <p:txBody>
          <a:bodyPr/>
          <a:lstStyle>
            <a:defPPr>
              <a:defRPr lang="en-US"/>
            </a:defPPr>
            <a:lvl1pPr marL="0" algn="r" defTabSz="457200" rtl="0" eaLnBrk="1" latinLnBrk="0" hangingPunct="1">
              <a:defRPr sz="11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altLang="en-US"/>
              <a:t> </a:t>
            </a:r>
            <a:fld id="{8FE0DD59-4F64-4FB2-AC86-5D7C2F153175}" type="slidenum">
              <a:rPr lang="en-US" altLang="en-US" smtClean="0"/>
              <a:pPr>
                <a:defRPr/>
              </a:pPr>
              <a:t>4</a:t>
            </a:fld>
            <a:r>
              <a:rPr lang="en-US" altLang="en-US"/>
              <a:t> </a:t>
            </a:r>
            <a:endParaRPr lang="en-US" altLang="en-US" dirty="0"/>
          </a:p>
        </p:txBody>
      </p:sp>
    </p:spTree>
    <p:extLst>
      <p:ext uri="{BB962C8B-B14F-4D97-AF65-F5344CB8AC3E}">
        <p14:creationId xmlns:p14="http://schemas.microsoft.com/office/powerpoint/2010/main" val="1863926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ALITY GATES &amp; MILESTONES"/>
          <p:cNvPicPr/>
          <p:nvPr/>
        </p:nvPicPr>
        <p:blipFill>
          <a:blip r:embed="rId2">
            <a:clrChange>
              <a:clrFrom>
                <a:srgbClr val="FFFFFF"/>
              </a:clrFrom>
              <a:clrTo>
                <a:srgbClr val="FFFFFF">
                  <a:alpha val="0"/>
                </a:srgbClr>
              </a:clrTo>
            </a:clrChange>
          </a:blip>
          <a:stretch>
            <a:fillRect/>
          </a:stretch>
        </p:blipFill>
        <p:spPr>
          <a:xfrm>
            <a:off x="191911" y="136525"/>
            <a:ext cx="8952088" cy="6586220"/>
          </a:xfrm>
          <a:prstGeom prst="rect">
            <a:avLst/>
          </a:prstGeom>
        </p:spPr>
      </p:pic>
      <p:sp>
        <p:nvSpPr>
          <p:cNvPr id="8" name="Title 7">
            <a:extLst>
              <a:ext uri="{FF2B5EF4-FFF2-40B4-BE49-F238E27FC236}">
                <a16:creationId xmlns:a16="http://schemas.microsoft.com/office/drawing/2014/main" id="{B95BE966-4396-4E01-ABBD-E2C5C7344AB2}"/>
              </a:ext>
            </a:extLst>
          </p:cNvPr>
          <p:cNvSpPr>
            <a:spLocks noGrp="1"/>
          </p:cNvSpPr>
          <p:nvPr>
            <p:ph type="title"/>
          </p:nvPr>
        </p:nvSpPr>
        <p:spPr>
          <a:xfrm>
            <a:off x="516787" y="30794"/>
            <a:ext cx="8302337" cy="786457"/>
          </a:xfrm>
        </p:spPr>
        <p:txBody>
          <a:bodyPr/>
          <a:lstStyle/>
          <a:p>
            <a:pPr algn="ctr"/>
            <a:r>
              <a:rPr lang="en-US" sz="2000" dirty="0"/>
              <a:t>CTCLINK QUALITY GATES &amp; MILESTONES</a:t>
            </a:r>
          </a:p>
        </p:txBody>
      </p:sp>
      <p:sp>
        <p:nvSpPr>
          <p:cNvPr id="4" name="Slide Number Placeholder 3">
            <a:extLst>
              <a:ext uri="{FF2B5EF4-FFF2-40B4-BE49-F238E27FC236}">
                <a16:creationId xmlns:a16="http://schemas.microsoft.com/office/drawing/2014/main" id="{FE697AA5-FDDC-4254-8E2C-12C5019CC5B3}"/>
              </a:ext>
            </a:extLst>
          </p:cNvPr>
          <p:cNvSpPr>
            <a:spLocks noGrp="1"/>
          </p:cNvSpPr>
          <p:nvPr>
            <p:ph type="sldNum" sz="quarter" idx="12"/>
          </p:nvPr>
        </p:nvSpPr>
        <p:spPr>
          <a:prstGeom prst="rect">
            <a:avLst/>
          </a:prstGeom>
        </p:spPr>
        <p:txBody>
          <a:bodyPr/>
          <a:lstStyle/>
          <a:p>
            <a:pPr>
              <a:defRPr/>
            </a:pPr>
            <a:r>
              <a:rPr lang="en-US" altLang="en-US" dirty="0"/>
              <a:t> </a:t>
            </a:r>
            <a:fld id="{8FE0DD59-4F64-4FB2-AC86-5D7C2F153175}" type="slidenum">
              <a:rPr lang="en-US" altLang="en-US" smtClean="0"/>
              <a:pPr>
                <a:defRPr/>
              </a:pPr>
              <a:t>5</a:t>
            </a:fld>
            <a:r>
              <a:rPr lang="en-US" altLang="en-US" dirty="0"/>
              <a:t> </a:t>
            </a:r>
          </a:p>
        </p:txBody>
      </p:sp>
      <p:pic>
        <p:nvPicPr>
          <p:cNvPr id="10" name="Picture 9" descr="red circle around Gate 5">
            <a:extLst>
              <a:ext uri="{FF2B5EF4-FFF2-40B4-BE49-F238E27FC236}">
                <a16:creationId xmlns:a16="http://schemas.microsoft.com/office/drawing/2014/main" id="{230B606E-62C1-4AD5-A78D-5A1B850E005C}"/>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6916189" y="136525"/>
            <a:ext cx="2227811" cy="960755"/>
          </a:xfrm>
          <a:prstGeom prst="rect">
            <a:avLst/>
          </a:prstGeom>
        </p:spPr>
      </p:pic>
    </p:spTree>
    <p:extLst>
      <p:ext uri="{BB962C8B-B14F-4D97-AF65-F5344CB8AC3E}">
        <p14:creationId xmlns:p14="http://schemas.microsoft.com/office/powerpoint/2010/main" val="2211361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6882ED-D3B0-42F2-8E6D-21408AEAC94F}"/>
              </a:ext>
            </a:extLst>
          </p:cNvPr>
          <p:cNvSpPr>
            <a:spLocks noGrp="1"/>
          </p:cNvSpPr>
          <p:nvPr>
            <p:ph type="title"/>
          </p:nvPr>
        </p:nvSpPr>
        <p:spPr>
          <a:xfrm>
            <a:off x="325698" y="180659"/>
            <a:ext cx="8624460" cy="577687"/>
          </a:xfrm>
        </p:spPr>
        <p:txBody>
          <a:bodyPr/>
          <a:lstStyle/>
          <a:p>
            <a:pPr algn="ctr"/>
            <a:r>
              <a:rPr lang="en-US" sz="3200" dirty="0"/>
              <a:t>DG6 readiness TIMELINE</a:t>
            </a:r>
          </a:p>
        </p:txBody>
      </p:sp>
      <p:sp>
        <p:nvSpPr>
          <p:cNvPr id="51" name="Content Placeholder 50">
            <a:extLst>
              <a:ext uri="{FF2B5EF4-FFF2-40B4-BE49-F238E27FC236}">
                <a16:creationId xmlns:a16="http://schemas.microsoft.com/office/drawing/2014/main" id="{B6950D30-4C49-47A4-97D6-DD22142E7596}"/>
              </a:ext>
            </a:extLst>
          </p:cNvPr>
          <p:cNvSpPr>
            <a:spLocks noGrp="1"/>
          </p:cNvSpPr>
          <p:nvPr>
            <p:ph idx="1"/>
          </p:nvPr>
        </p:nvSpPr>
        <p:spPr>
          <a:xfrm>
            <a:off x="281070" y="4254235"/>
            <a:ext cx="8669088" cy="2429623"/>
          </a:xfrm>
        </p:spPr>
        <p:txBody>
          <a:bodyPr/>
          <a:lstStyle/>
          <a:p>
            <a:pPr marL="0" indent="0">
              <a:buNone/>
            </a:pPr>
            <a:r>
              <a:rPr lang="en-US" sz="2400" dirty="0">
                <a:latin typeface="+mj-lt"/>
              </a:rPr>
              <a:t>KEY ELEMENTS OF QUALITY COLLEGE READINESS ASSESSMENT </a:t>
            </a:r>
          </a:p>
          <a:p>
            <a:pPr>
              <a:spcBef>
                <a:spcPts val="0"/>
              </a:spcBef>
              <a:spcAft>
                <a:spcPts val="200"/>
              </a:spcAft>
            </a:pPr>
            <a:r>
              <a:rPr lang="en-US" sz="2000" b="1" dirty="0"/>
              <a:t>Accuracy: </a:t>
            </a:r>
            <a:r>
              <a:rPr lang="en-US" sz="2000" dirty="0"/>
              <a:t>true measurement of go live readiness </a:t>
            </a:r>
          </a:p>
          <a:p>
            <a:pPr>
              <a:spcBef>
                <a:spcPts val="0"/>
              </a:spcBef>
              <a:spcAft>
                <a:spcPts val="200"/>
              </a:spcAft>
            </a:pPr>
            <a:r>
              <a:rPr lang="en-US" sz="2000" b="1" dirty="0"/>
              <a:t>Consistency: </a:t>
            </a:r>
            <a:r>
              <a:rPr lang="en-US" sz="2000" dirty="0"/>
              <a:t>one tracking tool    </a:t>
            </a:r>
          </a:p>
          <a:p>
            <a:pPr>
              <a:spcBef>
                <a:spcPts val="0"/>
              </a:spcBef>
              <a:spcAft>
                <a:spcPts val="200"/>
              </a:spcAft>
            </a:pPr>
            <a:r>
              <a:rPr lang="en-US" sz="2000" b="1" dirty="0"/>
              <a:t>Identification of Gaps </a:t>
            </a:r>
            <a:r>
              <a:rPr lang="en-US" sz="2000" dirty="0"/>
              <a:t>(for college-specific items)  </a:t>
            </a:r>
          </a:p>
          <a:p>
            <a:pPr>
              <a:spcBef>
                <a:spcPts val="0"/>
              </a:spcBef>
              <a:spcAft>
                <a:spcPts val="200"/>
              </a:spcAft>
            </a:pPr>
            <a:r>
              <a:rPr lang="en-US" sz="2000" b="1" dirty="0"/>
              <a:t>Establishment of Mitigation Plans </a:t>
            </a:r>
            <a:endParaRPr lang="en-US" sz="2000" dirty="0"/>
          </a:p>
          <a:p>
            <a:pPr>
              <a:spcBef>
                <a:spcPts val="0"/>
              </a:spcBef>
              <a:spcAft>
                <a:spcPts val="200"/>
              </a:spcAft>
            </a:pPr>
            <a:r>
              <a:rPr lang="en-US" sz="2000" b="1" dirty="0"/>
              <a:t>Collaborative Process</a:t>
            </a:r>
            <a:r>
              <a:rPr lang="en-US" sz="2000" dirty="0"/>
              <a:t>: Involvement/Assessment by College PMs, ctcLink &amp; SBCTC Support/Organization Teams</a:t>
            </a:r>
          </a:p>
          <a:p>
            <a:pPr>
              <a:spcBef>
                <a:spcPts val="0"/>
              </a:spcBef>
              <a:spcAft>
                <a:spcPts val="200"/>
              </a:spcAft>
            </a:pPr>
            <a:r>
              <a:rPr lang="en-US" sz="2000" b="1" dirty="0"/>
              <a:t>Transparency: </a:t>
            </a:r>
            <a:r>
              <a:rPr lang="en-US" sz="2000" dirty="0"/>
              <a:t>Report Readiness to all levels of ctcLink Governance</a:t>
            </a:r>
            <a:endParaRPr lang="en-US" sz="2000" b="1" dirty="0"/>
          </a:p>
          <a:p>
            <a:pPr marL="0" indent="0">
              <a:buNone/>
            </a:pPr>
            <a:endParaRPr lang="en-US" dirty="0"/>
          </a:p>
        </p:txBody>
      </p:sp>
      <p:sp>
        <p:nvSpPr>
          <p:cNvPr id="4" name="Chevron 3">
            <a:extLst>
              <a:ext uri="{C183D7F6-B498-43B3-948B-1728B52AA6E4}">
                <adec:decorative xmlns:adec="http://schemas.microsoft.com/office/drawing/2017/decorative" xmlns="" val="1"/>
              </a:ext>
            </a:extLst>
          </p:cNvPr>
          <p:cNvSpPr/>
          <p:nvPr/>
        </p:nvSpPr>
        <p:spPr>
          <a:xfrm>
            <a:off x="905164" y="689103"/>
            <a:ext cx="1867094" cy="1237130"/>
          </a:xfrm>
          <a:prstGeom prst="chevron">
            <a:avLst/>
          </a:prstGeom>
          <a:solidFill>
            <a:srgbClr val="CDD5E6"/>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5" name="TextBox 4"/>
          <p:cNvSpPr txBox="1"/>
          <p:nvPr/>
        </p:nvSpPr>
        <p:spPr>
          <a:xfrm>
            <a:off x="1312750" y="857041"/>
            <a:ext cx="1257300" cy="63094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prstClr val="black"/>
                </a:solidFill>
                <a:effectLst/>
                <a:uLnTx/>
                <a:uFillTx/>
                <a:latin typeface="Franklin Gothic Medium"/>
              </a:rPr>
              <a:t/>
            </a:r>
            <a:br>
              <a:rPr kumimoji="0" lang="en-US" sz="1200" i="0" u="none" strike="noStrike" kern="1200" cap="none" spc="0" normalizeH="0" baseline="0" noProof="0" dirty="0">
                <a:ln>
                  <a:noFill/>
                </a:ln>
                <a:solidFill>
                  <a:prstClr val="black"/>
                </a:solidFill>
                <a:effectLst/>
                <a:uLnTx/>
                <a:uFillTx/>
                <a:latin typeface="Franklin Gothic Medium"/>
              </a:rPr>
            </a:br>
            <a:r>
              <a:rPr kumimoji="0" lang="en-US" sz="1200" b="1" i="0" u="none" strike="noStrike" kern="1200" cap="none" spc="0" normalizeH="0" baseline="0" noProof="0" dirty="0">
                <a:ln>
                  <a:noFill/>
                </a:ln>
                <a:solidFill>
                  <a:prstClr val="black"/>
                </a:solidFill>
                <a:effectLst/>
                <a:uLnTx/>
                <a:uFillTx/>
              </a:rPr>
              <a:t>end of Nov.</a:t>
            </a:r>
            <a:r>
              <a:rPr kumimoji="0" lang="en-US" sz="1200" b="1" i="0" u="none" strike="noStrike" kern="1200" cap="none" spc="0" normalizeH="0" noProof="0" dirty="0">
                <a:ln>
                  <a:noFill/>
                </a:ln>
                <a:solidFill>
                  <a:prstClr val="black"/>
                </a:solidFill>
                <a:effectLst/>
                <a:uLnTx/>
                <a:uFillTx/>
              </a:rPr>
              <a:t>  </a:t>
            </a:r>
            <a:r>
              <a:rPr lang="en-US" sz="1100" b="1" noProof="0" dirty="0">
                <a:solidFill>
                  <a:prstClr val="black"/>
                </a:solidFill>
              </a:rPr>
              <a:t>-</a:t>
            </a:r>
            <a:endParaRPr lang="en-US" sz="1100" b="1" dirty="0">
              <a:solidFill>
                <a:prstClr val="black"/>
              </a:solidFill>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b="1" noProof="0" dirty="0">
                <a:solidFill>
                  <a:prstClr val="black"/>
                </a:solidFill>
              </a:rPr>
              <a:t>Dec. 2021</a:t>
            </a:r>
            <a:endParaRPr kumimoji="0" lang="en-US" sz="1100" b="1" i="0" u="none" strike="noStrike" kern="1200" cap="none" spc="0" normalizeH="0" baseline="0" noProof="0" dirty="0">
              <a:ln>
                <a:noFill/>
              </a:ln>
              <a:solidFill>
                <a:prstClr val="black"/>
              </a:solidFill>
              <a:effectLst/>
              <a:uLnTx/>
              <a:uFillTx/>
            </a:endParaRPr>
          </a:p>
        </p:txBody>
      </p:sp>
      <p:sp>
        <p:nvSpPr>
          <p:cNvPr id="6" name="Chevron 5">
            <a:extLst>
              <a:ext uri="{C183D7F6-B498-43B3-948B-1728B52AA6E4}">
                <adec:decorative xmlns:adec="http://schemas.microsoft.com/office/drawing/2017/decorative" xmlns="" val="1"/>
              </a:ext>
            </a:extLst>
          </p:cNvPr>
          <p:cNvSpPr/>
          <p:nvPr/>
        </p:nvSpPr>
        <p:spPr>
          <a:xfrm>
            <a:off x="2261375" y="689103"/>
            <a:ext cx="1770642" cy="1237130"/>
          </a:xfrm>
          <a:prstGeom prst="chevron">
            <a:avLst/>
          </a:prstGeom>
          <a:solidFill>
            <a:srgbClr val="CDD5E6"/>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7" name="Chevron 6">
            <a:extLst>
              <a:ext uri="{C183D7F6-B498-43B3-948B-1728B52AA6E4}">
                <adec:decorative xmlns:adec="http://schemas.microsoft.com/office/drawing/2017/decorative" xmlns="" val="1"/>
              </a:ext>
            </a:extLst>
          </p:cNvPr>
          <p:cNvSpPr/>
          <p:nvPr/>
        </p:nvSpPr>
        <p:spPr>
          <a:xfrm>
            <a:off x="3514809" y="699623"/>
            <a:ext cx="2005369" cy="122661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10" name="TextBox 9"/>
          <p:cNvSpPr txBox="1"/>
          <p:nvPr/>
        </p:nvSpPr>
        <p:spPr>
          <a:xfrm>
            <a:off x="2573546" y="1041920"/>
            <a:ext cx="1458469"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dirty="0">
                <a:solidFill>
                  <a:prstClr val="black"/>
                </a:solidFill>
              </a:rPr>
              <a:t>Starts in</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dirty="0">
                <a:solidFill>
                  <a:prstClr val="black"/>
                </a:solidFill>
              </a:rPr>
              <a:t> Dec. 2021  </a:t>
            </a:r>
            <a:endParaRPr kumimoji="0" lang="en-US" sz="1200" b="1" i="0" u="none" strike="noStrike" kern="1200" cap="none" spc="0" normalizeH="0" baseline="0" noProof="0" dirty="0">
              <a:ln>
                <a:noFill/>
              </a:ln>
              <a:solidFill>
                <a:prstClr val="black"/>
              </a:solidFill>
              <a:effectLst/>
              <a:uLnTx/>
              <a:uFillTx/>
            </a:endParaRPr>
          </a:p>
        </p:txBody>
      </p:sp>
      <p:sp>
        <p:nvSpPr>
          <p:cNvPr id="11" name="TextBox 10"/>
          <p:cNvSpPr txBox="1"/>
          <p:nvPr/>
        </p:nvSpPr>
        <p:spPr>
          <a:xfrm>
            <a:off x="3766967" y="853593"/>
            <a:ext cx="1621262" cy="1015663"/>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Franklin Gothic Medium"/>
              </a:rPr>
              <a:t>DG6-A: Feb. 10,</a:t>
            </a:r>
            <a:r>
              <a:rPr kumimoji="0" lang="en-US" sz="1000" b="1" i="0" u="none" strike="noStrike" kern="1200" cap="none" spc="0" normalizeH="0" noProof="0" dirty="0">
                <a:ln>
                  <a:noFill/>
                </a:ln>
                <a:solidFill>
                  <a:prstClr val="black"/>
                </a:solidFill>
                <a:effectLst/>
                <a:uLnTx/>
                <a:uFillTx/>
                <a:latin typeface="Franklin Gothic Medium"/>
              </a:rPr>
              <a:t> 2022</a:t>
            </a:r>
            <a:r>
              <a:rPr lang="en-US" sz="1000" b="1" dirty="0">
                <a:solidFill>
                  <a:prstClr val="black"/>
                </a:solidFill>
                <a:latin typeface="Franklin Gothic Medium"/>
              </a:rPr>
              <a:t> </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1" dirty="0">
              <a:solidFill>
                <a:srgbClr val="7030A0"/>
              </a:solidFill>
              <a:latin typeface="Franklin Gothic Medium"/>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1" dirty="0">
                <a:solidFill>
                  <a:srgbClr val="7030A0"/>
                </a:solidFill>
                <a:latin typeface="Franklin Gothic Medium"/>
              </a:rPr>
              <a:t>        DG6-B: April 1, 2022</a:t>
            </a:r>
            <a:r>
              <a:rPr kumimoji="0" lang="en-US" sz="1000" b="1" i="0" u="none" strike="noStrike" kern="1200" cap="none" spc="0" normalizeH="0" baseline="0" noProof="0" dirty="0">
                <a:ln>
                  <a:noFill/>
                </a:ln>
                <a:solidFill>
                  <a:srgbClr val="7030A0"/>
                </a:solidFill>
                <a:effectLst/>
                <a:uLnTx/>
                <a:uFillTx/>
                <a:latin typeface="Franklin Gothic Medium"/>
              </a:rPr>
              <a:t> </a:t>
            </a:r>
            <a:endParaRPr lang="en-US" sz="1000" b="1" dirty="0">
              <a:solidFill>
                <a:srgbClr val="7030A0"/>
              </a:solidFill>
              <a:latin typeface="Franklin Gothic Medium"/>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00" b="1" dirty="0">
              <a:solidFill>
                <a:schemeClr val="tx1">
                  <a:lumMod val="75000"/>
                  <a:lumOff val="25000"/>
                </a:schemeClr>
              </a:solidFill>
              <a:latin typeface="Franklin Gothic Medium"/>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b="1" dirty="0">
                <a:solidFill>
                  <a:schemeClr val="tx1">
                    <a:lumMod val="75000"/>
                    <a:lumOff val="25000"/>
                  </a:schemeClr>
                </a:solidFill>
                <a:latin typeface="Franklin Gothic Medium"/>
              </a:rPr>
              <a:t>DG6-C: April 14, 2022</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chemeClr val="tx1">
                  <a:lumMod val="75000"/>
                  <a:lumOff val="25000"/>
                </a:schemeClr>
              </a:solidFill>
              <a:effectLst/>
              <a:uLnTx/>
              <a:uFillTx/>
              <a:latin typeface="Franklin Gothic Medium"/>
            </a:endParaRPr>
          </a:p>
        </p:txBody>
      </p:sp>
      <p:sp>
        <p:nvSpPr>
          <p:cNvPr id="14" name="TextBox 13"/>
          <p:cNvSpPr txBox="1"/>
          <p:nvPr/>
        </p:nvSpPr>
        <p:spPr>
          <a:xfrm>
            <a:off x="1142252" y="2158134"/>
            <a:ext cx="1265651" cy="181588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rPr>
              <a:t>College readiness spreadsheet reviewed</a:t>
            </a:r>
            <a:r>
              <a:rPr kumimoji="0" lang="en-US" sz="1400" b="0" i="0" u="none" strike="noStrike" kern="1200" cap="none" spc="0" normalizeH="0" noProof="0" dirty="0">
                <a:ln>
                  <a:noFill/>
                </a:ln>
                <a:solidFill>
                  <a:srgbClr val="000000"/>
                </a:solidFill>
                <a:effectLst/>
                <a:uLnTx/>
                <a:uFillTx/>
                <a:latin typeface="Franklin Gothic Book"/>
                <a:ea typeface="+mn-ea"/>
                <a:cs typeface="Arial" panose="020B0604020202020204" pitchFamily="34" charset="0"/>
              </a:rPr>
              <a:t> and drafted </a:t>
            </a:r>
            <a:r>
              <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rPr>
              <a:t>by ctcLink PMO team and DG6</a:t>
            </a:r>
            <a:r>
              <a:rPr kumimoji="0" lang="en-US" sz="1400" b="0" i="0" u="none" strike="noStrike" kern="1200" cap="none" spc="0" normalizeH="0" noProof="0" dirty="0">
                <a:ln>
                  <a:noFill/>
                </a:ln>
                <a:solidFill>
                  <a:srgbClr val="000000"/>
                </a:solidFill>
                <a:effectLst/>
                <a:uLnTx/>
                <a:uFillTx/>
                <a:latin typeface="Franklin Gothic Book"/>
                <a:ea typeface="+mn-ea"/>
                <a:cs typeface="Arial" panose="020B0604020202020204" pitchFamily="34" charset="0"/>
              </a:rPr>
              <a:t> PMs</a:t>
            </a:r>
            <a:endPar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endParaRPr>
          </a:p>
        </p:txBody>
      </p:sp>
      <p:sp>
        <p:nvSpPr>
          <p:cNvPr id="15" name="TextBox 14"/>
          <p:cNvSpPr txBox="1"/>
          <p:nvPr/>
        </p:nvSpPr>
        <p:spPr>
          <a:xfrm>
            <a:off x="2427787" y="2166927"/>
            <a:ext cx="1491467" cy="149271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noProof="0" dirty="0">
                <a:ln>
                  <a:noFill/>
                </a:ln>
                <a:solidFill>
                  <a:prstClr val="black"/>
                </a:solidFill>
                <a:effectLst/>
                <a:uLnTx/>
                <a:uFillTx/>
                <a:latin typeface="Franklin Gothic Book"/>
                <a:cs typeface="Arial" panose="020B0604020202020204" pitchFamily="34" charset="0"/>
              </a:rPr>
              <a:t>Meetings and discussion with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noProof="0" dirty="0">
                <a:ln>
                  <a:noFill/>
                </a:ln>
                <a:solidFill>
                  <a:prstClr val="black"/>
                </a:solidFill>
                <a:effectLst/>
                <a:uLnTx/>
                <a:uFillTx/>
                <a:latin typeface="Franklin Gothic Book"/>
                <a:cs typeface="Arial" panose="020B0604020202020204" pitchFamily="34" charset="0"/>
              </a:rPr>
              <a:t>DG6 PMs</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dirty="0">
                <a:solidFill>
                  <a:prstClr val="black"/>
                </a:solidFill>
                <a:latin typeface="Franklin Gothic Book"/>
                <a:cs typeface="Arial" panose="020B0604020202020204" pitchFamily="34" charset="0"/>
              </a:rPr>
              <a:t>*f</a:t>
            </a:r>
            <a:r>
              <a:rPr lang="en-US" sz="1300" baseline="0" dirty="0">
                <a:solidFill>
                  <a:prstClr val="black"/>
                </a:solidFill>
                <a:latin typeface="Franklin Gothic Book"/>
                <a:cs typeface="Arial" panose="020B0604020202020204" pitchFamily="34" charset="0"/>
              </a:rPr>
              <a:t>ocused on Group</a:t>
            </a:r>
            <a:r>
              <a:rPr lang="en-US" sz="1300" dirty="0">
                <a:solidFill>
                  <a:prstClr val="black"/>
                </a:solidFill>
                <a:latin typeface="Franklin Gothic Book"/>
                <a:cs typeface="Arial" panose="020B0604020202020204" pitchFamily="34" charset="0"/>
              </a:rPr>
              <a:t> A </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300" i="1" dirty="0">
                <a:solidFill>
                  <a:prstClr val="black"/>
                </a:solidFill>
                <a:latin typeface="Franklin Gothic Book"/>
                <a:cs typeface="Arial" panose="020B0604020202020204" pitchFamily="34" charset="0"/>
              </a:rPr>
              <a:t>(Groups: B &amp; C Optional)</a:t>
            </a:r>
            <a:endParaRPr kumimoji="0" lang="en-US" sz="1300" b="0" i="1" u="none" strike="noStrike" kern="1200" cap="none" spc="0" normalizeH="0" baseline="0" noProof="0" dirty="0">
              <a:ln>
                <a:noFill/>
              </a:ln>
              <a:solidFill>
                <a:prstClr val="black"/>
              </a:solidFill>
              <a:effectLst/>
              <a:uLnTx/>
              <a:uFillTx/>
              <a:latin typeface="Franklin Gothic Book"/>
              <a:cs typeface="Arial" panose="020B0604020202020204" pitchFamily="34" charset="0"/>
            </a:endParaRPr>
          </a:p>
        </p:txBody>
      </p:sp>
      <p:sp>
        <p:nvSpPr>
          <p:cNvPr id="16" name="TextBox 15"/>
          <p:cNvSpPr txBox="1"/>
          <p:nvPr/>
        </p:nvSpPr>
        <p:spPr>
          <a:xfrm>
            <a:off x="3931897" y="2158134"/>
            <a:ext cx="1345639" cy="203132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Franklin Gothic Book"/>
                <a:cs typeface="Arial" panose="020B0604020202020204" pitchFamily="34" charset="0"/>
              </a:rPr>
              <a:t>Readiness documents due from DG6 colleges, ctcLink Project team and SBCTC Support/Org teams</a:t>
            </a:r>
            <a:endPar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endParaRPr>
          </a:p>
        </p:txBody>
      </p:sp>
      <p:sp>
        <p:nvSpPr>
          <p:cNvPr id="18" name="TextBox 17"/>
          <p:cNvSpPr txBox="1"/>
          <p:nvPr/>
        </p:nvSpPr>
        <p:spPr>
          <a:xfrm>
            <a:off x="5326929" y="2144383"/>
            <a:ext cx="1312570" cy="116955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rPr>
              <a:t>ctcLink Steering Committee review, discussion</a:t>
            </a:r>
            <a:r>
              <a:rPr kumimoji="0" lang="en-US" sz="1400" b="0" i="0" u="none" strike="noStrike" kern="1200" cap="none" spc="0" normalizeH="0" noProof="0" dirty="0">
                <a:ln>
                  <a:noFill/>
                </a:ln>
                <a:solidFill>
                  <a:prstClr val="black"/>
                </a:solidFill>
                <a:effectLst/>
                <a:uLnTx/>
                <a:uFillTx/>
                <a:latin typeface="Franklin Gothic Book"/>
                <a:ea typeface="+mn-ea"/>
                <a:cs typeface="Arial" panose="020B0604020202020204" pitchFamily="34" charset="0"/>
              </a:rPr>
              <a:t> </a:t>
            </a:r>
            <a:endPar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endParaRPr>
          </a:p>
        </p:txBody>
      </p:sp>
      <p:sp>
        <p:nvSpPr>
          <p:cNvPr id="24" name="TextBox 23"/>
          <p:cNvSpPr txBox="1"/>
          <p:nvPr/>
        </p:nvSpPr>
        <p:spPr>
          <a:xfrm>
            <a:off x="6836281" y="2205025"/>
            <a:ext cx="1265651" cy="7386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400" noProof="0" dirty="0">
              <a:solidFill>
                <a:prstClr val="black"/>
              </a:solidFill>
              <a:latin typeface="Franklin Gothic Book"/>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noProof="0" dirty="0">
                <a:solidFill>
                  <a:prstClr val="black"/>
                </a:solidFill>
                <a:latin typeface="Franklin Gothic Book"/>
                <a:cs typeface="Arial" panose="020B0604020202020204" pitchFamily="34" charset="0"/>
              </a:rPr>
              <a:t>DG6</a:t>
            </a:r>
            <a:br>
              <a:rPr lang="en-US" sz="1400" noProof="0" dirty="0">
                <a:solidFill>
                  <a:prstClr val="black"/>
                </a:solidFill>
                <a:latin typeface="Franklin Gothic Book"/>
                <a:cs typeface="Arial" panose="020B0604020202020204" pitchFamily="34" charset="0"/>
              </a:rPr>
            </a:br>
            <a:r>
              <a:rPr lang="en-US" sz="1400" noProof="0" dirty="0">
                <a:solidFill>
                  <a:prstClr val="black"/>
                </a:solidFill>
                <a:latin typeface="Franklin Gothic Book"/>
                <a:cs typeface="Arial" panose="020B0604020202020204" pitchFamily="34" charset="0"/>
              </a:rPr>
              <a:t>go live Dates </a:t>
            </a:r>
            <a:endPar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endParaRPr>
          </a:p>
        </p:txBody>
      </p:sp>
      <p:sp>
        <p:nvSpPr>
          <p:cNvPr id="32" name="Chevron 31">
            <a:extLst>
              <a:ext uri="{C183D7F6-B498-43B3-948B-1728B52AA6E4}">
                <adec:decorative xmlns:adec="http://schemas.microsoft.com/office/drawing/2017/decorative" xmlns="" val="1"/>
              </a:ext>
            </a:extLst>
          </p:cNvPr>
          <p:cNvSpPr/>
          <p:nvPr/>
        </p:nvSpPr>
        <p:spPr>
          <a:xfrm>
            <a:off x="6429268" y="689482"/>
            <a:ext cx="2444567" cy="1259770"/>
          </a:xfrm>
          <a:prstGeom prst="chevron">
            <a:avLst/>
          </a:prstGeom>
          <a:solidFill>
            <a:srgbClr val="5CD48D"/>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33" name="TextBox 32"/>
          <p:cNvSpPr txBox="1"/>
          <p:nvPr/>
        </p:nvSpPr>
        <p:spPr>
          <a:xfrm>
            <a:off x="6884967" y="833810"/>
            <a:ext cx="1652596" cy="106952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b="1" dirty="0">
                <a:solidFill>
                  <a:prstClr val="black"/>
                </a:solidFill>
                <a:latin typeface="Franklin Gothic Medium"/>
              </a:rPr>
              <a:t>  DG6-A: </a:t>
            </a:r>
            <a:r>
              <a:rPr lang="en-US" sz="1050" b="1" noProof="0" dirty="0">
                <a:solidFill>
                  <a:prstClr val="black"/>
                </a:solidFill>
                <a:latin typeface="Franklin Gothic Medium"/>
              </a:rPr>
              <a:t>Feb. 28, 2022</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50" b="1" dirty="0">
              <a:solidFill>
                <a:srgbClr val="7030A0"/>
              </a:solidFill>
              <a:latin typeface="Franklin Gothic Medium"/>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b="1" dirty="0">
                <a:solidFill>
                  <a:srgbClr val="7030A0"/>
                </a:solidFill>
                <a:latin typeface="Franklin Gothic Medium"/>
              </a:rPr>
              <a:t>    DG6-B: </a:t>
            </a:r>
            <a:r>
              <a:rPr lang="en-US" sz="1050" b="1" noProof="0" dirty="0">
                <a:solidFill>
                  <a:srgbClr val="7030A0"/>
                </a:solidFill>
                <a:latin typeface="Franklin Gothic Medium"/>
              </a:rPr>
              <a:t>April 25, </a:t>
            </a:r>
            <a:r>
              <a:rPr lang="en-US" sz="1050" b="1" dirty="0">
                <a:solidFill>
                  <a:srgbClr val="7030A0"/>
                </a:solidFill>
                <a:latin typeface="Franklin Gothic Medium"/>
              </a:rPr>
              <a:t>2022</a:t>
            </a:r>
            <a:endParaRPr lang="en-US" sz="1050" b="1" noProof="0" dirty="0">
              <a:solidFill>
                <a:srgbClr val="7030A0"/>
              </a:solidFill>
              <a:latin typeface="Franklin Gothic Medium"/>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050" b="1" dirty="0">
              <a:solidFill>
                <a:srgbClr val="7030A0"/>
              </a:solidFill>
              <a:latin typeface="Franklin Gothic Medium"/>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b="1" dirty="0">
                <a:solidFill>
                  <a:schemeClr val="tx1">
                    <a:lumMod val="75000"/>
                    <a:lumOff val="25000"/>
                  </a:schemeClr>
                </a:solidFill>
                <a:latin typeface="Franklin Gothic Medium"/>
              </a:rPr>
              <a:t>DG6-C: May 9, 2022</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chemeClr val="tx1">
                  <a:lumMod val="75000"/>
                  <a:lumOff val="25000"/>
                </a:schemeClr>
              </a:solidFill>
              <a:effectLst/>
              <a:uLnTx/>
              <a:uFillTx/>
              <a:latin typeface="Franklin Gothic Medium"/>
            </a:endParaRPr>
          </a:p>
        </p:txBody>
      </p:sp>
      <p:sp>
        <p:nvSpPr>
          <p:cNvPr id="35" name="Arrow: Up 34">
            <a:extLst>
              <a:ext uri="{FF2B5EF4-FFF2-40B4-BE49-F238E27FC236}">
                <a16:creationId xmlns:a16="http://schemas.microsoft.com/office/drawing/2014/main" id="{F781C05C-0D00-4699-868D-C6429DE0C713}"/>
              </a:ext>
              <a:ext uri="{C183D7F6-B498-43B3-948B-1728B52AA6E4}">
                <adec:decorative xmlns:adec="http://schemas.microsoft.com/office/drawing/2017/decorative" xmlns="" val="1"/>
              </a:ext>
            </a:extLst>
          </p:cNvPr>
          <p:cNvSpPr/>
          <p:nvPr/>
        </p:nvSpPr>
        <p:spPr>
          <a:xfrm flipV="1">
            <a:off x="1758050" y="1733069"/>
            <a:ext cx="102267"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cxnSp>
        <p:nvCxnSpPr>
          <p:cNvPr id="42" name="Straight Connector 41">
            <a:extLst>
              <a:ext uri="{FF2B5EF4-FFF2-40B4-BE49-F238E27FC236}">
                <a16:creationId xmlns:a16="http://schemas.microsoft.com/office/drawing/2014/main" id="{91357DA5-D634-4575-9A93-98B77535370C}"/>
              </a:ext>
              <a:ext uri="{C183D7F6-B498-43B3-948B-1728B52AA6E4}">
                <adec:decorative xmlns:adec="http://schemas.microsoft.com/office/drawing/2017/decorative" xmlns="" val="1"/>
              </a:ext>
            </a:extLst>
          </p:cNvPr>
          <p:cNvCxnSpPr>
            <a:cxnSpLocks/>
          </p:cNvCxnSpPr>
          <p:nvPr/>
        </p:nvCxnSpPr>
        <p:spPr>
          <a:xfrm>
            <a:off x="2380529" y="2140329"/>
            <a:ext cx="0" cy="1383339"/>
          </a:xfrm>
          <a:prstGeom prst="line">
            <a:avLst/>
          </a:prstGeom>
        </p:spPr>
        <p:style>
          <a:lnRef idx="1">
            <a:schemeClr val="accent6"/>
          </a:lnRef>
          <a:fillRef idx="0">
            <a:schemeClr val="accent6"/>
          </a:fillRef>
          <a:effectRef idx="0">
            <a:schemeClr val="accent6"/>
          </a:effectRef>
          <a:fontRef idx="minor">
            <a:schemeClr val="tx1"/>
          </a:fontRef>
        </p:style>
      </p:cxnSp>
      <p:cxnSp>
        <p:nvCxnSpPr>
          <p:cNvPr id="47" name="Straight Connector 46">
            <a:extLst>
              <a:ext uri="{FF2B5EF4-FFF2-40B4-BE49-F238E27FC236}">
                <a16:creationId xmlns:a16="http://schemas.microsoft.com/office/drawing/2014/main" id="{20D684C6-9438-48D0-91B9-E5890873CA16}"/>
              </a:ext>
              <a:ext uri="{C183D7F6-B498-43B3-948B-1728B52AA6E4}">
                <adec:decorative xmlns:adec="http://schemas.microsoft.com/office/drawing/2017/decorative" xmlns="" val="1"/>
              </a:ext>
            </a:extLst>
          </p:cNvPr>
          <p:cNvCxnSpPr>
            <a:cxnSpLocks/>
          </p:cNvCxnSpPr>
          <p:nvPr/>
        </p:nvCxnSpPr>
        <p:spPr>
          <a:xfrm>
            <a:off x="3916513" y="2140329"/>
            <a:ext cx="0" cy="1383339"/>
          </a:xfrm>
          <a:prstGeom prst="line">
            <a:avLst/>
          </a:prstGeom>
        </p:spPr>
        <p:style>
          <a:lnRef idx="1">
            <a:schemeClr val="accent6"/>
          </a:lnRef>
          <a:fillRef idx="0">
            <a:schemeClr val="accent6"/>
          </a:fillRef>
          <a:effectRef idx="0">
            <a:schemeClr val="accent6"/>
          </a:effectRef>
          <a:fontRef idx="minor">
            <a:schemeClr val="tx1"/>
          </a:fontRef>
        </p:style>
      </p:cxnSp>
      <p:cxnSp>
        <p:nvCxnSpPr>
          <p:cNvPr id="48" name="Straight Connector 47">
            <a:extLst>
              <a:ext uri="{FF2B5EF4-FFF2-40B4-BE49-F238E27FC236}">
                <a16:creationId xmlns:a16="http://schemas.microsoft.com/office/drawing/2014/main" id="{B88807AA-8080-43DB-B549-4BAB6287197C}"/>
              </a:ext>
              <a:ext uri="{C183D7F6-B498-43B3-948B-1728B52AA6E4}">
                <adec:decorative xmlns:adec="http://schemas.microsoft.com/office/drawing/2017/decorative" xmlns="" val="1"/>
              </a:ext>
            </a:extLst>
          </p:cNvPr>
          <p:cNvCxnSpPr>
            <a:cxnSpLocks/>
          </p:cNvCxnSpPr>
          <p:nvPr/>
        </p:nvCxnSpPr>
        <p:spPr>
          <a:xfrm>
            <a:off x="5326929" y="2138326"/>
            <a:ext cx="0" cy="1383339"/>
          </a:xfrm>
          <a:prstGeom prst="line">
            <a:avLst/>
          </a:prstGeom>
        </p:spPr>
        <p:style>
          <a:lnRef idx="1">
            <a:schemeClr val="accent6"/>
          </a:lnRef>
          <a:fillRef idx="0">
            <a:schemeClr val="accent6"/>
          </a:fillRef>
          <a:effectRef idx="0">
            <a:schemeClr val="accent6"/>
          </a:effectRef>
          <a:fontRef idx="minor">
            <a:schemeClr val="tx1"/>
          </a:fontRef>
        </p:style>
      </p:cxnSp>
      <p:sp>
        <p:nvSpPr>
          <p:cNvPr id="52" name="Arrow: Up 51">
            <a:extLst>
              <a:ext uri="{FF2B5EF4-FFF2-40B4-BE49-F238E27FC236}">
                <a16:creationId xmlns:a16="http://schemas.microsoft.com/office/drawing/2014/main" id="{133303A0-8B5B-430D-A06F-584A2CA1074D}"/>
              </a:ext>
              <a:ext uri="{C183D7F6-B498-43B3-948B-1728B52AA6E4}">
                <adec:decorative xmlns:adec="http://schemas.microsoft.com/office/drawing/2017/decorative" xmlns="" val="1"/>
              </a:ext>
            </a:extLst>
          </p:cNvPr>
          <p:cNvSpPr/>
          <p:nvPr/>
        </p:nvSpPr>
        <p:spPr>
          <a:xfrm flipV="1">
            <a:off x="3109256" y="1733567"/>
            <a:ext cx="11031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56" name="Arrow: Up 55">
            <a:extLst>
              <a:ext uri="{FF2B5EF4-FFF2-40B4-BE49-F238E27FC236}">
                <a16:creationId xmlns:a16="http://schemas.microsoft.com/office/drawing/2014/main" id="{82DF6B07-9C5D-4A4B-8E08-7D630EA99C46}"/>
              </a:ext>
              <a:ext uri="{C183D7F6-B498-43B3-948B-1728B52AA6E4}">
                <adec:decorative xmlns:adec="http://schemas.microsoft.com/office/drawing/2017/decorative" xmlns="" val="1"/>
              </a:ext>
            </a:extLst>
          </p:cNvPr>
          <p:cNvSpPr/>
          <p:nvPr/>
        </p:nvSpPr>
        <p:spPr>
          <a:xfrm flipV="1">
            <a:off x="7333674" y="1789844"/>
            <a:ext cx="115150" cy="661054"/>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cxnSp>
        <p:nvCxnSpPr>
          <p:cNvPr id="59" name="Straight Connector 58">
            <a:extLst>
              <a:ext uri="{FF2B5EF4-FFF2-40B4-BE49-F238E27FC236}">
                <a16:creationId xmlns:a16="http://schemas.microsoft.com/office/drawing/2014/main" id="{AB312F34-97BB-4443-8001-AC2A0060F6BA}"/>
              </a:ext>
              <a:ext uri="{C183D7F6-B498-43B3-948B-1728B52AA6E4}">
                <adec:decorative xmlns:adec="http://schemas.microsoft.com/office/drawing/2017/decorative" xmlns="" val="1"/>
              </a:ext>
            </a:extLst>
          </p:cNvPr>
          <p:cNvCxnSpPr>
            <a:cxnSpLocks/>
          </p:cNvCxnSpPr>
          <p:nvPr/>
        </p:nvCxnSpPr>
        <p:spPr>
          <a:xfrm flipV="1">
            <a:off x="312019" y="4125048"/>
            <a:ext cx="8416814" cy="23527"/>
          </a:xfrm>
          <a:prstGeom prst="line">
            <a:avLst/>
          </a:prstGeom>
        </p:spPr>
        <p:style>
          <a:lnRef idx="1">
            <a:schemeClr val="accent6"/>
          </a:lnRef>
          <a:fillRef idx="0">
            <a:schemeClr val="accent6"/>
          </a:fillRef>
          <a:effectRef idx="0">
            <a:schemeClr val="accent6"/>
          </a:effectRef>
          <a:fontRef idx="minor">
            <a:schemeClr val="tx1"/>
          </a:fontRef>
        </p:style>
      </p:cxnSp>
      <p:sp>
        <p:nvSpPr>
          <p:cNvPr id="12" name="Slide Number Placeholder 11">
            <a:extLst>
              <a:ext uri="{FF2B5EF4-FFF2-40B4-BE49-F238E27FC236}">
                <a16:creationId xmlns:a16="http://schemas.microsoft.com/office/drawing/2014/main" id="{27382CCB-65FE-40B4-8E2A-673D38012BD0}"/>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6</a:t>
            </a:fld>
            <a:r>
              <a:rPr lang="en-US" altLang="en-US" dirty="0"/>
              <a:t> </a:t>
            </a:r>
          </a:p>
        </p:txBody>
      </p:sp>
      <p:cxnSp>
        <p:nvCxnSpPr>
          <p:cNvPr id="29" name="Straight Connector 28">
            <a:extLst>
              <a:ext uri="{FF2B5EF4-FFF2-40B4-BE49-F238E27FC236}">
                <a16:creationId xmlns:a16="http://schemas.microsoft.com/office/drawing/2014/main" id="{616482C5-327F-4BAD-B3E3-0549A8F26E08}"/>
              </a:ext>
              <a:ext uri="{C183D7F6-B498-43B3-948B-1728B52AA6E4}">
                <adec:decorative xmlns:adec="http://schemas.microsoft.com/office/drawing/2017/decorative" xmlns="" val="1"/>
              </a:ext>
            </a:extLst>
          </p:cNvPr>
          <p:cNvCxnSpPr>
            <a:cxnSpLocks/>
          </p:cNvCxnSpPr>
          <p:nvPr/>
        </p:nvCxnSpPr>
        <p:spPr>
          <a:xfrm>
            <a:off x="6659383" y="2138326"/>
            <a:ext cx="0" cy="1383339"/>
          </a:xfrm>
          <a:prstGeom prst="line">
            <a:avLst/>
          </a:prstGeom>
        </p:spPr>
        <p:style>
          <a:lnRef idx="1">
            <a:schemeClr val="accent6"/>
          </a:lnRef>
          <a:fillRef idx="0">
            <a:schemeClr val="accent6"/>
          </a:fillRef>
          <a:effectRef idx="0">
            <a:schemeClr val="accent6"/>
          </a:effectRef>
          <a:fontRef idx="minor">
            <a:schemeClr val="tx1"/>
          </a:fontRef>
        </p:style>
      </p:cxnSp>
      <p:sp>
        <p:nvSpPr>
          <p:cNvPr id="31" name="Chevron 30">
            <a:extLst>
              <a:ext uri="{C183D7F6-B498-43B3-948B-1728B52AA6E4}">
                <adec:decorative xmlns:adec="http://schemas.microsoft.com/office/drawing/2017/decorative" xmlns="" val="1"/>
              </a:ext>
            </a:extLst>
          </p:cNvPr>
          <p:cNvSpPr/>
          <p:nvPr/>
        </p:nvSpPr>
        <p:spPr>
          <a:xfrm>
            <a:off x="4976776" y="689103"/>
            <a:ext cx="2002750" cy="124134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2" name="TextBox 1"/>
          <p:cNvSpPr txBox="1"/>
          <p:nvPr/>
        </p:nvSpPr>
        <p:spPr>
          <a:xfrm>
            <a:off x="5182492" y="844092"/>
            <a:ext cx="1675090" cy="861774"/>
          </a:xfrm>
          <a:prstGeom prst="rect">
            <a:avLst/>
          </a:prstGeom>
          <a:noFill/>
        </p:spPr>
        <p:txBody>
          <a:bodyPr wrap="square" rtlCol="0">
            <a:spAutoFit/>
          </a:bodyPr>
          <a:lstStyle/>
          <a:p>
            <a:pPr lvl="0" algn="ctr">
              <a:defRPr/>
            </a:pPr>
            <a:r>
              <a:rPr lang="en-US" sz="1000" b="1" dirty="0">
                <a:solidFill>
                  <a:prstClr val="black"/>
                </a:solidFill>
                <a:latin typeface="Franklin Gothic Medium"/>
              </a:rPr>
              <a:t>DG6-A: Feb. 15, 2022          </a:t>
            </a:r>
          </a:p>
          <a:p>
            <a:pPr lvl="0" algn="ctr">
              <a:defRPr/>
            </a:pPr>
            <a:r>
              <a:rPr lang="en-US" sz="1000" b="1" dirty="0">
                <a:solidFill>
                  <a:prstClr val="black"/>
                </a:solidFill>
                <a:latin typeface="Franklin Gothic Medium"/>
              </a:rPr>
              <a:t>  </a:t>
            </a:r>
          </a:p>
          <a:p>
            <a:pPr lvl="0" algn="ctr">
              <a:defRPr/>
            </a:pPr>
            <a:r>
              <a:rPr lang="en-US" sz="1000" b="1" dirty="0">
                <a:solidFill>
                  <a:prstClr val="black"/>
                </a:solidFill>
                <a:latin typeface="Franklin Gothic Medium"/>
              </a:rPr>
              <a:t>         </a:t>
            </a:r>
            <a:r>
              <a:rPr lang="en-US" sz="1000" b="1" dirty="0">
                <a:solidFill>
                  <a:srgbClr val="7030A0"/>
                </a:solidFill>
                <a:latin typeface="Franklin Gothic Medium"/>
              </a:rPr>
              <a:t>DG6-B: April 5, 2022</a:t>
            </a:r>
          </a:p>
          <a:p>
            <a:pPr lvl="0" algn="ctr">
              <a:defRPr/>
            </a:pPr>
            <a:endParaRPr lang="en-US" sz="1000" b="1" dirty="0">
              <a:solidFill>
                <a:schemeClr val="tx1">
                  <a:lumMod val="75000"/>
                  <a:lumOff val="25000"/>
                </a:schemeClr>
              </a:solidFill>
              <a:latin typeface="Franklin Gothic Medium"/>
            </a:endParaRPr>
          </a:p>
          <a:p>
            <a:pPr lvl="0" algn="ctr">
              <a:defRPr/>
            </a:pPr>
            <a:r>
              <a:rPr lang="en-US" sz="1000" b="1" dirty="0">
                <a:solidFill>
                  <a:schemeClr val="tx1">
                    <a:lumMod val="75000"/>
                    <a:lumOff val="25000"/>
                  </a:schemeClr>
                </a:solidFill>
                <a:latin typeface="Franklin Gothic Medium"/>
              </a:rPr>
              <a:t>DG6-C: April 19, 2022</a:t>
            </a:r>
          </a:p>
        </p:txBody>
      </p:sp>
      <p:sp>
        <p:nvSpPr>
          <p:cNvPr id="36" name="Arrow: Up 51">
            <a:extLst>
              <a:ext uri="{FF2B5EF4-FFF2-40B4-BE49-F238E27FC236}">
                <a16:creationId xmlns:a16="http://schemas.microsoft.com/office/drawing/2014/main" id="{133303A0-8B5B-430D-A06F-584A2CA1074D}"/>
              </a:ext>
              <a:ext uri="{C183D7F6-B498-43B3-948B-1728B52AA6E4}">
                <adec:decorative xmlns:adec="http://schemas.microsoft.com/office/drawing/2017/decorative" xmlns="" val="1"/>
              </a:ext>
            </a:extLst>
          </p:cNvPr>
          <p:cNvSpPr/>
          <p:nvPr/>
        </p:nvSpPr>
        <p:spPr>
          <a:xfrm flipV="1">
            <a:off x="5874326" y="1804669"/>
            <a:ext cx="110767"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37" name="Arrow: Up 51">
            <a:extLst>
              <a:ext uri="{FF2B5EF4-FFF2-40B4-BE49-F238E27FC236}">
                <a16:creationId xmlns:a16="http://schemas.microsoft.com/office/drawing/2014/main" id="{133303A0-8B5B-430D-A06F-584A2CA1074D}"/>
              </a:ext>
              <a:ext uri="{C183D7F6-B498-43B3-948B-1728B52AA6E4}">
                <adec:decorative xmlns:adec="http://schemas.microsoft.com/office/drawing/2017/decorative" xmlns="" val="1"/>
              </a:ext>
            </a:extLst>
          </p:cNvPr>
          <p:cNvSpPr/>
          <p:nvPr/>
        </p:nvSpPr>
        <p:spPr>
          <a:xfrm flipV="1">
            <a:off x="4479636" y="1804026"/>
            <a:ext cx="104742"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pic>
        <p:nvPicPr>
          <p:cNvPr id="30" name="Picture 29" descr="red circle around Gate 5">
            <a:extLst>
              <a:ext uri="{FF2B5EF4-FFF2-40B4-BE49-F238E27FC236}">
                <a16:creationId xmlns:a16="http://schemas.microsoft.com/office/drawing/2014/main" id="{57919D7B-9278-44D8-AE6C-2FEF8DCA8051}"/>
              </a:ext>
            </a:extLst>
          </p:cNvPr>
          <p:cNvPicPr>
            <a:picLocks noChangeAspect="1"/>
          </p:cNvPicPr>
          <p:nvPr/>
        </p:nvPicPr>
        <p:blipFill>
          <a:blip r:embed="rId2" cstate="print">
            <a:extLst>
              <a:ext uri="{BEBA8EAE-BF5A-486C-A8C5-ECC9F3942E4B}">
                <a14:imgProps xmlns:a14="http://schemas.microsoft.com/office/drawing/2010/main">
                  <a14:imgLayer r:embed="rId3">
                    <a14:imgEffect>
                      <a14:saturation sat="200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5012802" y="956968"/>
            <a:ext cx="2021636" cy="607008"/>
          </a:xfrm>
          <a:prstGeom prst="rect">
            <a:avLst/>
          </a:prstGeom>
        </p:spPr>
      </p:pic>
    </p:spTree>
    <p:extLst>
      <p:ext uri="{BB962C8B-B14F-4D97-AF65-F5344CB8AC3E}">
        <p14:creationId xmlns:p14="http://schemas.microsoft.com/office/powerpoint/2010/main" val="3430977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1860757"/>
            <a:ext cx="8505535" cy="1453943"/>
          </a:xfrm>
        </p:spPr>
        <p:txBody>
          <a:bodyPr/>
          <a:lstStyle/>
          <a:p>
            <a:pPr algn="ctr"/>
            <a:r>
              <a:rPr lang="en-US" sz="3200" dirty="0"/>
              <a:t>DG6-b: CLOVER PARK technical college, COLUMBIA BASIN COLLEGE </a:t>
            </a:r>
            <a:br>
              <a:rPr lang="en-US" sz="3200" dirty="0"/>
            </a:br>
            <a:r>
              <a:rPr lang="en-US" sz="3200" dirty="0"/>
              <a:t>&amp; WALLA WALLA community college </a:t>
            </a:r>
            <a:br>
              <a:rPr lang="en-US" sz="3200"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t>
            </a:r>
          </a:p>
        </p:txBody>
      </p:sp>
      <p:sp>
        <p:nvSpPr>
          <p:cNvPr id="3" name="Text Placeholder 2"/>
          <p:cNvSpPr>
            <a:spLocks noGrp="1"/>
          </p:cNvSpPr>
          <p:nvPr>
            <p:ph idx="1"/>
          </p:nvPr>
        </p:nvSpPr>
        <p:spPr>
          <a:xfrm>
            <a:off x="527529" y="3415004"/>
            <a:ext cx="7670970" cy="2092661"/>
          </a:xfrm>
        </p:spPr>
        <p:txBody>
          <a:bodyPr/>
          <a:lstStyle/>
          <a:p>
            <a:pPr marL="342900" indent="-342900">
              <a:buFont typeface="Arial" panose="020B0604020202020204" pitchFamily="34" charset="0"/>
              <a:buChar char="•"/>
            </a:pPr>
            <a:r>
              <a:rPr lang="en-US" sz="3200" dirty="0"/>
              <a:t>College Readiness Assessments </a:t>
            </a:r>
          </a:p>
          <a:p>
            <a:pPr marL="342900" indent="-342900">
              <a:buFont typeface="Arial" panose="020B0604020202020204" pitchFamily="34" charset="0"/>
              <a:buChar char="•"/>
            </a:pPr>
            <a:r>
              <a:rPr lang="en-US" sz="3200" dirty="0"/>
              <a:t>ctcLink Project Team Recommendation</a:t>
            </a:r>
          </a:p>
          <a:p>
            <a:pPr marL="342900" indent="-342900">
              <a:buFont typeface="Arial" panose="020B0604020202020204" pitchFamily="34" charset="0"/>
              <a:buChar char="•"/>
            </a:pPr>
            <a:r>
              <a:rPr lang="en-US" sz="3200" dirty="0"/>
              <a:t>Steering Committee Decision &amp; Approval of April 25, 2022 </a:t>
            </a:r>
            <a:r>
              <a:rPr lang="en-US" sz="3200" dirty="0">
                <a:solidFill>
                  <a:srgbClr val="002060"/>
                </a:solidFill>
              </a:rPr>
              <a:t>go live Date</a:t>
            </a:r>
          </a:p>
        </p:txBody>
      </p:sp>
      <p:sp>
        <p:nvSpPr>
          <p:cNvPr id="5" name="Slide Number Placeholder 4">
            <a:extLst>
              <a:ext uri="{FF2B5EF4-FFF2-40B4-BE49-F238E27FC236}">
                <a16:creationId xmlns:a16="http://schemas.microsoft.com/office/drawing/2014/main" id="{F51366F6-F2EC-4A9B-9898-7B2FF54D0A27}"/>
              </a:ext>
            </a:extLst>
          </p:cNvPr>
          <p:cNvSpPr>
            <a:spLocks noGrp="1"/>
          </p:cNvSpPr>
          <p:nvPr>
            <p:ph type="sldNum" sz="quarter" idx="12"/>
          </p:nvPr>
        </p:nvSpPr>
        <p:spPr/>
        <p:txBody>
          <a:bodyPr/>
          <a:lstStyle/>
          <a:p>
            <a:pPr>
              <a:defRPr/>
            </a:pPr>
            <a:fld id="{A0548EF2-EA9B-4634-B53D-DC4EC5D1B8C0}" type="slidenum">
              <a:rPr lang="en-US" altLang="en-US" smtClean="0"/>
              <a:pPr>
                <a:defRPr/>
              </a:pPr>
              <a:t>7</a:t>
            </a:fld>
            <a:endParaRPr lang="en-US" altLang="en-US" dirty="0"/>
          </a:p>
        </p:txBody>
      </p:sp>
    </p:spTree>
    <p:extLst>
      <p:ext uri="{BB962C8B-B14F-4D97-AF65-F5344CB8AC3E}">
        <p14:creationId xmlns:p14="http://schemas.microsoft.com/office/powerpoint/2010/main" val="2052295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0914" y="309015"/>
            <a:ext cx="8452920" cy="512808"/>
          </a:xfrm>
        </p:spPr>
        <p:txBody>
          <a:bodyPr lIns="91440" tIns="45720" rIns="91440" bIns="45720" anchor="t"/>
          <a:lstStyle/>
          <a:p>
            <a:pPr algn="ctr"/>
            <a:r>
              <a:rPr lang="en-US" sz="2900" dirty="0"/>
              <a:t>COLLEGE READINESS STATUS: current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00579099"/>
              </p:ext>
            </p:extLst>
          </p:nvPr>
        </p:nvGraphicFramePr>
        <p:xfrm>
          <a:off x="378193" y="983876"/>
          <a:ext cx="8529578" cy="4617459"/>
        </p:xfrm>
        <a:graphic>
          <a:graphicData uri="http://schemas.openxmlformats.org/drawingml/2006/table">
            <a:tbl>
              <a:tblPr firstRow="1"/>
              <a:tblGrid>
                <a:gridCol w="111205">
                  <a:extLst>
                    <a:ext uri="{9D8B030D-6E8A-4147-A177-3AD203B41FA5}">
                      <a16:colId xmlns:a16="http://schemas.microsoft.com/office/drawing/2014/main" val="3690055948"/>
                    </a:ext>
                  </a:extLst>
                </a:gridCol>
                <a:gridCol w="1850301">
                  <a:extLst>
                    <a:ext uri="{9D8B030D-6E8A-4147-A177-3AD203B41FA5}">
                      <a16:colId xmlns:a16="http://schemas.microsoft.com/office/drawing/2014/main" val="140264745"/>
                    </a:ext>
                  </a:extLst>
                </a:gridCol>
                <a:gridCol w="975001">
                  <a:extLst>
                    <a:ext uri="{9D8B030D-6E8A-4147-A177-3AD203B41FA5}">
                      <a16:colId xmlns:a16="http://schemas.microsoft.com/office/drawing/2014/main" val="25539436"/>
                    </a:ext>
                  </a:extLst>
                </a:gridCol>
                <a:gridCol w="904875">
                  <a:extLst>
                    <a:ext uri="{9D8B030D-6E8A-4147-A177-3AD203B41FA5}">
                      <a16:colId xmlns:a16="http://schemas.microsoft.com/office/drawing/2014/main" val="2211585601"/>
                    </a:ext>
                  </a:extLst>
                </a:gridCol>
                <a:gridCol w="904060">
                  <a:extLst>
                    <a:ext uri="{9D8B030D-6E8A-4147-A177-3AD203B41FA5}">
                      <a16:colId xmlns:a16="http://schemas.microsoft.com/office/drawing/2014/main" val="4139796879"/>
                    </a:ext>
                  </a:extLst>
                </a:gridCol>
                <a:gridCol w="1022138">
                  <a:extLst>
                    <a:ext uri="{9D8B030D-6E8A-4147-A177-3AD203B41FA5}">
                      <a16:colId xmlns:a16="http://schemas.microsoft.com/office/drawing/2014/main" val="3837093397"/>
                    </a:ext>
                  </a:extLst>
                </a:gridCol>
                <a:gridCol w="867701">
                  <a:extLst>
                    <a:ext uri="{9D8B030D-6E8A-4147-A177-3AD203B41FA5}">
                      <a16:colId xmlns:a16="http://schemas.microsoft.com/office/drawing/2014/main" val="331462644"/>
                    </a:ext>
                  </a:extLst>
                </a:gridCol>
                <a:gridCol w="978001">
                  <a:extLst>
                    <a:ext uri="{9D8B030D-6E8A-4147-A177-3AD203B41FA5}">
                      <a16:colId xmlns:a16="http://schemas.microsoft.com/office/drawing/2014/main" val="1427878524"/>
                    </a:ext>
                  </a:extLst>
                </a:gridCol>
                <a:gridCol w="916296">
                  <a:extLst>
                    <a:ext uri="{9D8B030D-6E8A-4147-A177-3AD203B41FA5}">
                      <a16:colId xmlns:a16="http://schemas.microsoft.com/office/drawing/2014/main" val="3375155657"/>
                    </a:ext>
                  </a:extLst>
                </a:gridCol>
              </a:tblGrid>
              <a:tr h="1234308">
                <a:tc>
                  <a:txBody>
                    <a:bodyPr/>
                    <a:lstStyle/>
                    <a:p>
                      <a:pPr rtl="0" fontAlgn="b"/>
                      <a:endParaRPr lang="en-US" sz="1000" b="0" dirty="0">
                        <a:effectLst/>
                        <a:latin typeface="+mj-lt"/>
                      </a:endParaRPr>
                    </a:p>
                  </a:txBody>
                  <a:tcPr marL="13068" marR="13068" marT="8712" marB="8712" anchor="b">
                    <a:lnL>
                      <a:noFill/>
                    </a:lnL>
                    <a:lnR w="12700" cap="flat" cmpd="sng" algn="ctr">
                      <a:solidFill>
                        <a:schemeClr val="tx1"/>
                      </a:solidFill>
                      <a:prstDash val="solid"/>
                      <a:round/>
                      <a:headEnd type="none" w="med" len="med"/>
                      <a:tailEnd type="none" w="med" len="med"/>
                    </a:lnR>
                    <a:lnT>
                      <a:noFill/>
                    </a:lnT>
                    <a:lnB w="15240" cap="flat" cmpd="sng" algn="ctr">
                      <a:solidFill>
                        <a:srgbClr val="D9D9D9"/>
                      </a:solidFill>
                      <a:prstDash val="solid"/>
                      <a:round/>
                      <a:headEnd type="none" w="med" len="med"/>
                      <a:tailEnd type="none" w="med" len="med"/>
                    </a:lnB>
                  </a:tcPr>
                </a:tc>
                <a:tc>
                  <a:txBody>
                    <a:bodyPr/>
                    <a:lstStyle/>
                    <a:p>
                      <a:pPr algn="ctr" rtl="0" fontAlgn="b"/>
                      <a:r>
                        <a:rPr lang="en-US" sz="2000" b="0" dirty="0">
                          <a:effectLst/>
                          <a:latin typeface="+mj-lt"/>
                        </a:rPr>
                        <a:t>COLLEGE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DATA</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SECURITY</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TESTING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TRAINING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endParaRPr lang="en-US" sz="1400" b="0" dirty="0">
                        <a:effectLst/>
                        <a:latin typeface="+mj-lt"/>
                      </a:endParaRPr>
                    </a:p>
                    <a:p>
                      <a:pPr algn="ctr" rtl="0" fontAlgn="b"/>
                      <a:r>
                        <a:rPr lang="en-US" sz="1400" b="0" dirty="0">
                          <a:effectLst/>
                          <a:latin typeface="+mj-lt"/>
                        </a:rPr>
                        <a:t>COLLEGE</a:t>
                      </a:r>
                      <a:r>
                        <a:rPr lang="en-US" sz="1400" b="0" baseline="0" dirty="0">
                          <a:effectLst/>
                          <a:latin typeface="+mj-lt"/>
                        </a:rPr>
                        <a:t> </a:t>
                      </a:r>
                      <a:r>
                        <a:rPr lang="en-US" sz="1400" b="0" dirty="0">
                          <a:effectLst/>
                          <a:latin typeface="+mj-lt"/>
                        </a:rPr>
                        <a:t>SUPPORT PLAN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TRANSITION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endParaRPr lang="en-US" sz="1400" b="0" dirty="0">
                        <a:effectLst/>
                        <a:latin typeface="+mj-lt"/>
                      </a:endParaRPr>
                    </a:p>
                    <a:p>
                      <a:pPr algn="ctr" rtl="0" fontAlgn="b"/>
                      <a:r>
                        <a:rPr lang="en-US" sz="1400" b="0" dirty="0">
                          <a:effectLst/>
                          <a:latin typeface="+mj-lt"/>
                        </a:rPr>
                        <a:t>COMMS</a:t>
                      </a:r>
                      <a:br>
                        <a:rPr lang="en-US" sz="1400" b="0" dirty="0">
                          <a:effectLst/>
                          <a:latin typeface="+mj-lt"/>
                        </a:rPr>
                      </a:br>
                      <a:r>
                        <a:rPr lang="en-US" sz="1400" b="0" dirty="0">
                          <a:effectLst/>
                          <a:latin typeface="+mj-lt"/>
                        </a:rPr>
                        <a:t> &amp; OCM</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22135212"/>
                  </a:ext>
                </a:extLst>
              </a:tr>
              <a:tr h="1127717">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w="15240" cap="flat" cmpd="sng" algn="ctr">
                      <a:solidFill>
                        <a:srgbClr val="D9D9D9"/>
                      </a:solidFill>
                      <a:prstDash val="solid"/>
                      <a:round/>
                      <a:headEnd type="none" w="med" len="med"/>
                      <a:tailEnd type="none" w="med" len="med"/>
                    </a:lnT>
                    <a:lnB>
                      <a:noFill/>
                    </a:lnB>
                    <a:noFill/>
                  </a:tcPr>
                </a:tc>
                <a:tc>
                  <a:txBody>
                    <a:bodyPr/>
                    <a:lstStyle/>
                    <a:p>
                      <a:pPr algn="ctr" rtl="0" fontAlgn="ctr"/>
                      <a:r>
                        <a:rPr lang="en-US" sz="1800" b="0" dirty="0">
                          <a:effectLst/>
                          <a:latin typeface="+mj-lt"/>
                        </a:rPr>
                        <a:t>CLOVER PARK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FFFF00"/>
                          </a:solidFill>
                          <a:effectLst/>
                          <a:latin typeface="Arial" panose="020B0604020202020204" pitchFamily="34" charset="0"/>
                          <a:cs typeface="Arial" panose="020B0604020202020204" pitchFamily="34" charset="0"/>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b"/>
                      <a:r>
                        <a:rPr lang="en-US" sz="1600" b="0" dirty="0">
                          <a:solidFill>
                            <a:srgbClr val="FFFF00"/>
                          </a:solidFill>
                          <a:effectLst/>
                          <a:latin typeface="Arial" panose="020B0604020202020204" pitchFamily="34" charset="0"/>
                          <a:cs typeface="Arial" panose="020B0604020202020204" pitchFamily="34" charset="0"/>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916884814"/>
                  </a:ext>
                </a:extLst>
              </a:tr>
              <a:tr h="1127717">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w="15240" cap="flat" cmpd="sng" algn="ctr">
                      <a:noFill/>
                      <a:prstDash val="solid"/>
                      <a:round/>
                      <a:headEnd type="none" w="med" len="med"/>
                      <a:tailEnd type="none" w="med" len="med"/>
                    </a:lnT>
                    <a:lnB>
                      <a:noFill/>
                    </a:lnB>
                    <a:noFill/>
                  </a:tcPr>
                </a:tc>
                <a:tc>
                  <a:txBody>
                    <a:bodyPr/>
                    <a:lstStyle/>
                    <a:p>
                      <a:pPr algn="ctr" rtl="0" fontAlgn="ctr"/>
                      <a:r>
                        <a:rPr lang="en-US" sz="1800" b="0" dirty="0">
                          <a:effectLst/>
                          <a:latin typeface="+mj-lt"/>
                        </a:rPr>
                        <a:t>COLUMBIA BASIN</a:t>
                      </a:r>
                      <a:r>
                        <a:rPr lang="en-US" sz="1800" b="0" baseline="0" dirty="0">
                          <a:effectLst/>
                          <a:latin typeface="+mj-lt"/>
                        </a:rPr>
                        <a:t> </a:t>
                      </a:r>
                      <a:endParaRPr lang="en-US" sz="1800" b="0" dirty="0">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600" b="0" dirty="0">
                          <a:solidFill>
                            <a:srgbClr val="FFFF00"/>
                          </a:solidFill>
                          <a:effectLst/>
                          <a:latin typeface="Arial" panose="020B0604020202020204" pitchFamily="34" charset="0"/>
                          <a:cs typeface="Arial" panose="020B0604020202020204" pitchFamily="34" charset="0"/>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FFFF00"/>
                          </a:solidFill>
                          <a:effectLst/>
                          <a:latin typeface="Arial" panose="020B0604020202020204" pitchFamily="34" charset="0"/>
                          <a:cs typeface="Arial" panose="020B0604020202020204" pitchFamily="34" charset="0"/>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FFFF00"/>
                          </a:solidFill>
                          <a:effectLst/>
                          <a:latin typeface="Arial" panose="020B0604020202020204" pitchFamily="34" charset="0"/>
                          <a:cs typeface="Arial" panose="020B0604020202020204" pitchFamily="34" charset="0"/>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b"/>
                      <a:r>
                        <a:rPr lang="en-US" sz="1600" b="0" dirty="0">
                          <a:solidFill>
                            <a:srgbClr val="FFFF00"/>
                          </a:solidFill>
                          <a:effectLst/>
                          <a:latin typeface="Arial" panose="020B0604020202020204" pitchFamily="34" charset="0"/>
                          <a:cs typeface="Arial" panose="020B0604020202020204" pitchFamily="34" charset="0"/>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777190385"/>
                  </a:ext>
                </a:extLst>
              </a:tr>
              <a:tr h="1127717">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w="15240" cap="flat" cmpd="sng" algn="ctr">
                      <a:noFill/>
                      <a:prstDash val="solid"/>
                      <a:round/>
                      <a:headEnd type="none" w="med" len="med"/>
                      <a:tailEnd type="none" w="med" len="med"/>
                    </a:lnT>
                    <a:lnB>
                      <a:noFill/>
                    </a:lnB>
                    <a:noFill/>
                  </a:tcPr>
                </a:tc>
                <a:tc>
                  <a:txBody>
                    <a:bodyPr/>
                    <a:lstStyle/>
                    <a:p>
                      <a:pPr algn="ctr" rtl="0" fontAlgn="ctr"/>
                      <a:r>
                        <a:rPr lang="en-US" sz="1800" b="0" dirty="0">
                          <a:effectLst/>
                          <a:latin typeface="+mj-lt"/>
                        </a:rPr>
                        <a:t>WALLA WALLA</a:t>
                      </a:r>
                      <a:r>
                        <a:rPr lang="en-US" sz="1800" b="0" baseline="0" dirty="0">
                          <a:effectLst/>
                          <a:latin typeface="+mj-lt"/>
                        </a:rPr>
                        <a:t> </a:t>
                      </a:r>
                      <a:endParaRPr lang="en-US" sz="1800" b="0" dirty="0">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FFFF00"/>
                          </a:solidFill>
                          <a:effectLst/>
                          <a:latin typeface="Arial" panose="020B0604020202020204" pitchFamily="34" charset="0"/>
                          <a:cs typeface="Arial" panose="020B0604020202020204" pitchFamily="34" charset="0"/>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b"/>
                      <a:r>
                        <a:rPr lang="en-US" sz="1600" b="0" dirty="0">
                          <a:solidFill>
                            <a:srgbClr val="FFFF00"/>
                          </a:solidFill>
                          <a:effectLst/>
                          <a:latin typeface="Arial" panose="020B0604020202020204" pitchFamily="34" charset="0"/>
                          <a:cs typeface="Arial" panose="020B0604020202020204" pitchFamily="34" charset="0"/>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796730110"/>
                  </a:ext>
                </a:extLst>
              </a:tr>
            </a:tbl>
          </a:graphicData>
        </a:graphic>
      </p:graphicFrame>
      <p:sp>
        <p:nvSpPr>
          <p:cNvPr id="2" name="Slide Number Placeholder 1">
            <a:extLst>
              <a:ext uri="{FF2B5EF4-FFF2-40B4-BE49-F238E27FC236}">
                <a16:creationId xmlns:a16="http://schemas.microsoft.com/office/drawing/2014/main" id="{ECFF8952-6DE8-4484-9050-6EEF1FA69949}"/>
              </a:ext>
            </a:extLst>
          </p:cNvPr>
          <p:cNvSpPr>
            <a:spLocks noGrp="1"/>
          </p:cNvSpPr>
          <p:nvPr>
            <p:ph type="sldNum" sz="quarter" idx="12"/>
          </p:nvPr>
        </p:nvSpPr>
        <p:spPr>
          <a:xfrm>
            <a:off x="8406245" y="6506150"/>
            <a:ext cx="467590" cy="215325"/>
          </a:xfrm>
        </p:spPr>
        <p:txBody>
          <a:bodyPr/>
          <a:lstStyle/>
          <a:p>
            <a:pPr>
              <a:defRPr/>
            </a:pPr>
            <a:r>
              <a:rPr lang="en-US" altLang="en-US" dirty="0"/>
              <a:t> </a:t>
            </a:r>
            <a:fld id="{8FE0DD59-4F64-4FB2-AC86-5D7C2F153175}" type="slidenum">
              <a:rPr lang="en-US" altLang="en-US" smtClean="0"/>
              <a:pPr>
                <a:defRPr/>
              </a:pPr>
              <a:t>8</a:t>
            </a:fld>
            <a:r>
              <a:rPr lang="en-US" altLang="en-US" dirty="0"/>
              <a:t> </a:t>
            </a:r>
          </a:p>
        </p:txBody>
      </p:sp>
      <p:graphicFrame>
        <p:nvGraphicFramePr>
          <p:cNvPr id="8" name="Table 7">
            <a:extLst>
              <a:ext uri="{FF2B5EF4-FFF2-40B4-BE49-F238E27FC236}">
                <a16:creationId xmlns:a16="http://schemas.microsoft.com/office/drawing/2014/main" id="{E833D0E1-8CB5-4AE8-9444-1201C3674647}"/>
              </a:ext>
            </a:extLst>
          </p:cNvPr>
          <p:cNvGraphicFramePr>
            <a:graphicFrameLocks noGrp="1"/>
          </p:cNvGraphicFramePr>
          <p:nvPr>
            <p:extLst>
              <p:ext uri="{D42A27DB-BD31-4B8C-83A1-F6EECF244321}">
                <p14:modId xmlns:p14="http://schemas.microsoft.com/office/powerpoint/2010/main" val="1516444765"/>
              </p:ext>
            </p:extLst>
          </p:nvPr>
        </p:nvGraphicFramePr>
        <p:xfrm>
          <a:off x="461360" y="5809793"/>
          <a:ext cx="4897846" cy="910515"/>
        </p:xfrm>
        <a:graphic>
          <a:graphicData uri="http://schemas.openxmlformats.org/drawingml/2006/table">
            <a:tbl>
              <a:tblPr firstRow="1"/>
              <a:tblGrid>
                <a:gridCol w="209641">
                  <a:extLst>
                    <a:ext uri="{9D8B030D-6E8A-4147-A177-3AD203B41FA5}">
                      <a16:colId xmlns:a16="http://schemas.microsoft.com/office/drawing/2014/main" val="3978457557"/>
                    </a:ext>
                  </a:extLst>
                </a:gridCol>
                <a:gridCol w="4688205">
                  <a:extLst>
                    <a:ext uri="{9D8B030D-6E8A-4147-A177-3AD203B41FA5}">
                      <a16:colId xmlns:a16="http://schemas.microsoft.com/office/drawing/2014/main" val="3272340738"/>
                    </a:ext>
                  </a:extLst>
                </a:gridCol>
              </a:tblGrid>
              <a:tr h="169679">
                <a:tc gridSpan="2">
                  <a:txBody>
                    <a:bodyPr/>
                    <a:lstStyle/>
                    <a:p>
                      <a:pPr algn="ctr"/>
                      <a:r>
                        <a:rPr lang="en-US" sz="900" dirty="0">
                          <a:solidFill>
                            <a:srgbClr val="000000"/>
                          </a:solidFill>
                          <a:effectLst/>
                          <a:latin typeface="+mj-lt"/>
                        </a:rPr>
                        <a:t>STATUS LEGEND</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721134"/>
                  </a:ext>
                </a:extLst>
              </a:tr>
              <a:tr h="129039">
                <a:tc>
                  <a:txBody>
                    <a:bodyPr/>
                    <a:lstStyle/>
                    <a:p>
                      <a:pPr algn="ctr"/>
                      <a:r>
                        <a:rPr lang="en-US" sz="900" dirty="0">
                          <a:solidFill>
                            <a:srgbClr val="FF0000"/>
                          </a:solidFill>
                          <a:effectLst/>
                        </a:rPr>
                        <a:t>R</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91060">
                <a:tc>
                  <a:txBody>
                    <a:bodyPr/>
                    <a:lstStyle/>
                    <a:p>
                      <a:pPr algn="ctr"/>
                      <a:r>
                        <a:rPr lang="en-US" sz="900" dirty="0">
                          <a:solidFill>
                            <a:srgbClr val="FFA219"/>
                          </a:solidFill>
                          <a:effectLst/>
                        </a:rPr>
                        <a:t>O</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93675">
                <a:tc>
                  <a:txBody>
                    <a:bodyPr/>
                    <a:lstStyle/>
                    <a:p>
                      <a:pPr algn="ctr"/>
                      <a:r>
                        <a:rPr lang="en-US" sz="900" dirty="0">
                          <a:solidFill>
                            <a:srgbClr val="FFFF00"/>
                          </a:solidFill>
                          <a:effectLst/>
                        </a:rPr>
                        <a:t>Y</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 live, small issues unresolved, doesn't impact go 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pPr algn="ctr"/>
                      <a:r>
                        <a:rPr lang="en-US" sz="900" dirty="0">
                          <a:solidFill>
                            <a:srgbClr val="00B050"/>
                          </a:solidFill>
                          <a:effectLst/>
                        </a:rPr>
                        <a:t>G</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 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82920435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05894" y="348333"/>
            <a:ext cx="8882958" cy="580708"/>
          </a:xfrm>
        </p:spPr>
        <p:txBody>
          <a:bodyPr lIns="91440" tIns="45720" rIns="91440" bIns="45720" anchor="t"/>
          <a:lstStyle/>
          <a:p>
            <a:r>
              <a:rPr lang="en-US" sz="3000" dirty="0"/>
              <a:t>C</a:t>
            </a:r>
            <a:r>
              <a:rPr lang="en-US" sz="2900" dirty="0"/>
              <a:t>ollege readiness status: ESTIMATED at go live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80884811"/>
              </p:ext>
            </p:extLst>
          </p:nvPr>
        </p:nvGraphicFramePr>
        <p:xfrm>
          <a:off x="332926" y="1166858"/>
          <a:ext cx="8540910" cy="4517268"/>
        </p:xfrm>
        <a:graphic>
          <a:graphicData uri="http://schemas.openxmlformats.org/drawingml/2006/table">
            <a:tbl>
              <a:tblPr firstRow="1"/>
              <a:tblGrid>
                <a:gridCol w="51604">
                  <a:extLst>
                    <a:ext uri="{9D8B030D-6E8A-4147-A177-3AD203B41FA5}">
                      <a16:colId xmlns:a16="http://schemas.microsoft.com/office/drawing/2014/main" val="3690055948"/>
                    </a:ext>
                  </a:extLst>
                </a:gridCol>
                <a:gridCol w="1780504">
                  <a:extLst>
                    <a:ext uri="{9D8B030D-6E8A-4147-A177-3AD203B41FA5}">
                      <a16:colId xmlns:a16="http://schemas.microsoft.com/office/drawing/2014/main" val="140264745"/>
                    </a:ext>
                  </a:extLst>
                </a:gridCol>
                <a:gridCol w="974239">
                  <a:extLst>
                    <a:ext uri="{9D8B030D-6E8A-4147-A177-3AD203B41FA5}">
                      <a16:colId xmlns:a16="http://schemas.microsoft.com/office/drawing/2014/main" val="25539436"/>
                    </a:ext>
                  </a:extLst>
                </a:gridCol>
                <a:gridCol w="985052">
                  <a:extLst>
                    <a:ext uri="{9D8B030D-6E8A-4147-A177-3AD203B41FA5}">
                      <a16:colId xmlns:a16="http://schemas.microsoft.com/office/drawing/2014/main" val="2211585601"/>
                    </a:ext>
                  </a:extLst>
                </a:gridCol>
                <a:gridCol w="896237">
                  <a:extLst>
                    <a:ext uri="{9D8B030D-6E8A-4147-A177-3AD203B41FA5}">
                      <a16:colId xmlns:a16="http://schemas.microsoft.com/office/drawing/2014/main" val="4139796879"/>
                    </a:ext>
                  </a:extLst>
                </a:gridCol>
                <a:gridCol w="923845">
                  <a:extLst>
                    <a:ext uri="{9D8B030D-6E8A-4147-A177-3AD203B41FA5}">
                      <a16:colId xmlns:a16="http://schemas.microsoft.com/office/drawing/2014/main" val="3837093397"/>
                    </a:ext>
                  </a:extLst>
                </a:gridCol>
                <a:gridCol w="974239">
                  <a:extLst>
                    <a:ext uri="{9D8B030D-6E8A-4147-A177-3AD203B41FA5}">
                      <a16:colId xmlns:a16="http://schemas.microsoft.com/office/drawing/2014/main" val="331462644"/>
                    </a:ext>
                  </a:extLst>
                </a:gridCol>
                <a:gridCol w="1049071">
                  <a:extLst>
                    <a:ext uri="{9D8B030D-6E8A-4147-A177-3AD203B41FA5}">
                      <a16:colId xmlns:a16="http://schemas.microsoft.com/office/drawing/2014/main" val="1427878524"/>
                    </a:ext>
                  </a:extLst>
                </a:gridCol>
                <a:gridCol w="906119">
                  <a:extLst>
                    <a:ext uri="{9D8B030D-6E8A-4147-A177-3AD203B41FA5}">
                      <a16:colId xmlns:a16="http://schemas.microsoft.com/office/drawing/2014/main" val="3375155657"/>
                    </a:ext>
                  </a:extLst>
                </a:gridCol>
              </a:tblGrid>
              <a:tr h="1234308">
                <a:tc>
                  <a:txBody>
                    <a:bodyPr/>
                    <a:lstStyle/>
                    <a:p>
                      <a:pPr rtl="0" fontAlgn="b"/>
                      <a:endParaRPr lang="en-US" sz="1000" b="0" dirty="0">
                        <a:effectLst/>
                        <a:latin typeface="+mj-lt"/>
                      </a:endParaRPr>
                    </a:p>
                  </a:txBody>
                  <a:tcPr marL="13068" marR="13068" marT="8712" marB="8712" anchor="b">
                    <a:lnL>
                      <a:noFill/>
                    </a:lnL>
                    <a:lnR w="12700" cap="flat" cmpd="sng" algn="ctr">
                      <a:solidFill>
                        <a:schemeClr val="tx1"/>
                      </a:solidFill>
                      <a:prstDash val="solid"/>
                      <a:round/>
                      <a:headEnd type="none" w="med" len="med"/>
                      <a:tailEnd type="none" w="med" len="med"/>
                    </a:lnR>
                    <a:lnT>
                      <a:noFill/>
                    </a:lnT>
                    <a:lnB w="15240" cap="flat" cmpd="sng" algn="ctr">
                      <a:solidFill>
                        <a:srgbClr val="D9D9D9"/>
                      </a:solidFill>
                      <a:prstDash val="solid"/>
                      <a:round/>
                      <a:headEnd type="none" w="med" len="med"/>
                      <a:tailEnd type="none" w="med" len="med"/>
                    </a:lnB>
                  </a:tcPr>
                </a:tc>
                <a:tc>
                  <a:txBody>
                    <a:bodyPr/>
                    <a:lstStyle/>
                    <a:p>
                      <a:pPr algn="ctr" rtl="0" fontAlgn="b"/>
                      <a:r>
                        <a:rPr lang="en-US" sz="2000" b="0" dirty="0">
                          <a:effectLst/>
                          <a:latin typeface="+mj-lt"/>
                        </a:rPr>
                        <a:t>COLLEGE</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DATA</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SECURITY</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TESTING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TRAINING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endParaRPr lang="en-US" sz="1400" b="0" dirty="0">
                        <a:effectLst/>
                        <a:latin typeface="+mj-lt"/>
                      </a:endParaRPr>
                    </a:p>
                    <a:p>
                      <a:pPr algn="ctr" rtl="0" fontAlgn="b"/>
                      <a:r>
                        <a:rPr lang="en-US" sz="1400" b="0" dirty="0">
                          <a:effectLst/>
                          <a:latin typeface="+mj-lt"/>
                        </a:rPr>
                        <a:t>COLLEGE</a:t>
                      </a:r>
                      <a:r>
                        <a:rPr lang="en-US" sz="1400" b="0" baseline="0" dirty="0">
                          <a:effectLst/>
                          <a:latin typeface="+mj-lt"/>
                        </a:rPr>
                        <a:t> </a:t>
                      </a:r>
                      <a:r>
                        <a:rPr lang="en-US" sz="1400" b="0" dirty="0">
                          <a:effectLst/>
                          <a:latin typeface="+mj-lt"/>
                        </a:rPr>
                        <a:t>SUPPORT PLAN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TRANSITION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endParaRPr lang="en-US" sz="1400" b="0" dirty="0">
                        <a:effectLst/>
                        <a:latin typeface="+mj-lt"/>
                      </a:endParaRPr>
                    </a:p>
                    <a:p>
                      <a:pPr algn="ctr" rtl="0" fontAlgn="b"/>
                      <a:r>
                        <a:rPr lang="en-US" sz="1400" b="0" dirty="0">
                          <a:effectLst/>
                          <a:latin typeface="+mj-lt"/>
                        </a:rPr>
                        <a:t>COMMS</a:t>
                      </a:r>
                      <a:br>
                        <a:rPr lang="en-US" sz="1400" b="0" dirty="0">
                          <a:effectLst/>
                          <a:latin typeface="+mj-lt"/>
                        </a:rPr>
                      </a:br>
                      <a:r>
                        <a:rPr lang="en-US" sz="1400" b="0" dirty="0">
                          <a:effectLst/>
                          <a:latin typeface="+mj-lt"/>
                        </a:rPr>
                        <a:t> &amp; OCM</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22135212"/>
                  </a:ext>
                </a:extLst>
              </a:tr>
              <a:tr h="1127717">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w="15240" cap="flat" cmpd="sng" algn="ctr">
                      <a:solidFill>
                        <a:srgbClr val="D9D9D9"/>
                      </a:solidFill>
                      <a:prstDash val="solid"/>
                      <a:round/>
                      <a:headEnd type="none" w="med" len="med"/>
                      <a:tailEnd type="none" w="med" len="med"/>
                    </a:lnT>
                    <a:lnB>
                      <a:noFill/>
                    </a:lnB>
                    <a:noFill/>
                  </a:tcPr>
                </a:tc>
                <a:tc>
                  <a:txBody>
                    <a:bodyPr/>
                    <a:lstStyle/>
                    <a:p>
                      <a:pPr algn="ctr" rtl="0" fontAlgn="ctr"/>
                      <a:r>
                        <a:rPr lang="en-US" sz="1800" b="0" dirty="0">
                          <a:effectLst/>
                          <a:latin typeface="+mj-lt"/>
                        </a:rPr>
                        <a:t>CLOVER PARK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916884814"/>
                  </a:ext>
                </a:extLst>
              </a:tr>
              <a:tr h="1027526">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w="15240" cap="flat" cmpd="sng" algn="ctr">
                      <a:noFill/>
                      <a:prstDash val="solid"/>
                      <a:round/>
                      <a:headEnd type="none" w="med" len="med"/>
                      <a:tailEnd type="none" w="med" len="med"/>
                    </a:lnT>
                    <a:lnB>
                      <a:noFill/>
                    </a:lnB>
                    <a:noFill/>
                  </a:tcPr>
                </a:tc>
                <a:tc>
                  <a:txBody>
                    <a:bodyPr/>
                    <a:lstStyle/>
                    <a:p>
                      <a:pPr algn="ctr" rtl="0" fontAlgn="ctr"/>
                      <a:r>
                        <a:rPr lang="en-US" sz="1800" b="0" dirty="0">
                          <a:effectLst/>
                          <a:latin typeface="+mj-lt"/>
                        </a:rPr>
                        <a:t>COLUMBIA BASIN</a:t>
                      </a:r>
                      <a:r>
                        <a:rPr lang="en-US" sz="1800" b="0" baseline="0" dirty="0">
                          <a:effectLst/>
                          <a:latin typeface="+mj-lt"/>
                        </a:rPr>
                        <a:t> </a:t>
                      </a:r>
                      <a:endParaRPr lang="en-US" sz="1800" b="0" dirty="0">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600" b="0" dirty="0">
                          <a:solidFill>
                            <a:srgbClr val="FFFF00"/>
                          </a:solidFill>
                          <a:effectLst/>
                          <a:latin typeface="Arial" panose="020B0604020202020204" pitchFamily="34" charset="0"/>
                          <a:cs typeface="Arial" panose="020B0604020202020204" pitchFamily="34" charset="0"/>
                        </a:rPr>
                        <a: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777190385"/>
                  </a:ext>
                </a:extLst>
              </a:tr>
              <a:tr h="1127717">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w="15240" cap="flat" cmpd="sng" algn="ctr">
                      <a:noFill/>
                      <a:prstDash val="solid"/>
                      <a:round/>
                      <a:headEnd type="none" w="med" len="med"/>
                      <a:tailEnd type="none" w="med" len="med"/>
                    </a:lnT>
                    <a:lnB>
                      <a:noFill/>
                    </a:lnB>
                    <a:noFill/>
                  </a:tcPr>
                </a:tc>
                <a:tc>
                  <a:txBody>
                    <a:bodyPr/>
                    <a:lstStyle/>
                    <a:p>
                      <a:pPr algn="ctr" rtl="0" fontAlgn="ctr"/>
                      <a:r>
                        <a:rPr lang="en-US" sz="1800" b="0" dirty="0">
                          <a:effectLst/>
                          <a:latin typeface="+mj-lt"/>
                        </a:rPr>
                        <a:t>WALLA WALLA</a:t>
                      </a:r>
                      <a:r>
                        <a:rPr lang="en-US" sz="1800" b="0" baseline="0" dirty="0">
                          <a:effectLst/>
                          <a:latin typeface="+mj-lt"/>
                        </a:rPr>
                        <a:t> </a:t>
                      </a:r>
                      <a:endParaRPr lang="en-US" sz="1800" b="0" dirty="0">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600" b="0" dirty="0">
                          <a:solidFill>
                            <a:srgbClr val="00B050"/>
                          </a:solidFill>
                          <a:effectLst/>
                          <a:latin typeface="Arial" panose="020B0604020202020204" pitchFamily="34" charset="0"/>
                          <a:cs typeface="Arial" panose="020B0604020202020204" pitchFamily="34" charset="0"/>
                        </a:rPr>
                        <a:t>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796730110"/>
                  </a:ext>
                </a:extLst>
              </a:tr>
            </a:tbl>
          </a:graphicData>
        </a:graphic>
      </p:graphicFrame>
      <p:sp>
        <p:nvSpPr>
          <p:cNvPr id="2" name="Slide Number Placeholder 1">
            <a:extLst>
              <a:ext uri="{FF2B5EF4-FFF2-40B4-BE49-F238E27FC236}">
                <a16:creationId xmlns:a16="http://schemas.microsoft.com/office/drawing/2014/main" id="{ECFF8952-6DE8-4484-9050-6EEF1FA69949}"/>
              </a:ext>
            </a:extLst>
          </p:cNvPr>
          <p:cNvSpPr>
            <a:spLocks noGrp="1"/>
          </p:cNvSpPr>
          <p:nvPr>
            <p:ph type="sldNum" sz="quarter" idx="12"/>
          </p:nvPr>
        </p:nvSpPr>
        <p:spPr>
          <a:xfrm>
            <a:off x="8406245" y="6506150"/>
            <a:ext cx="467590" cy="215325"/>
          </a:xfrm>
        </p:spPr>
        <p:txBody>
          <a:bodyPr/>
          <a:lstStyle/>
          <a:p>
            <a:pPr>
              <a:defRPr/>
            </a:pPr>
            <a:r>
              <a:rPr lang="en-US" altLang="en-US" dirty="0"/>
              <a:t> </a:t>
            </a:r>
            <a:fld id="{8FE0DD59-4F64-4FB2-AC86-5D7C2F153175}" type="slidenum">
              <a:rPr lang="en-US" altLang="en-US" smtClean="0"/>
              <a:pPr>
                <a:defRPr/>
              </a:pPr>
              <a:t>9</a:t>
            </a:fld>
            <a:r>
              <a:rPr lang="en-US" altLang="en-US" dirty="0"/>
              <a:t> </a:t>
            </a:r>
          </a:p>
        </p:txBody>
      </p:sp>
      <p:graphicFrame>
        <p:nvGraphicFramePr>
          <p:cNvPr id="8" name="Table 7">
            <a:extLst>
              <a:ext uri="{FF2B5EF4-FFF2-40B4-BE49-F238E27FC236}">
                <a16:creationId xmlns:a16="http://schemas.microsoft.com/office/drawing/2014/main" id="{E833D0E1-8CB5-4AE8-9444-1201C3674647}"/>
              </a:ext>
            </a:extLst>
          </p:cNvPr>
          <p:cNvGraphicFramePr>
            <a:graphicFrameLocks noGrp="1"/>
          </p:cNvGraphicFramePr>
          <p:nvPr>
            <p:extLst>
              <p:ext uri="{D42A27DB-BD31-4B8C-83A1-F6EECF244321}">
                <p14:modId xmlns:p14="http://schemas.microsoft.com/office/powerpoint/2010/main" val="2291467825"/>
              </p:ext>
            </p:extLst>
          </p:nvPr>
        </p:nvGraphicFramePr>
        <p:xfrm>
          <a:off x="393459" y="5787159"/>
          <a:ext cx="4897846" cy="910515"/>
        </p:xfrm>
        <a:graphic>
          <a:graphicData uri="http://schemas.openxmlformats.org/drawingml/2006/table">
            <a:tbl>
              <a:tblPr firstRow="1"/>
              <a:tblGrid>
                <a:gridCol w="209641">
                  <a:extLst>
                    <a:ext uri="{9D8B030D-6E8A-4147-A177-3AD203B41FA5}">
                      <a16:colId xmlns:a16="http://schemas.microsoft.com/office/drawing/2014/main" val="3978457557"/>
                    </a:ext>
                  </a:extLst>
                </a:gridCol>
                <a:gridCol w="4688205">
                  <a:extLst>
                    <a:ext uri="{9D8B030D-6E8A-4147-A177-3AD203B41FA5}">
                      <a16:colId xmlns:a16="http://schemas.microsoft.com/office/drawing/2014/main" val="3272340738"/>
                    </a:ext>
                  </a:extLst>
                </a:gridCol>
              </a:tblGrid>
              <a:tr h="169679">
                <a:tc gridSpan="2">
                  <a:txBody>
                    <a:bodyPr/>
                    <a:lstStyle/>
                    <a:p>
                      <a:pPr algn="ctr"/>
                      <a:r>
                        <a:rPr lang="en-US" sz="900" dirty="0">
                          <a:solidFill>
                            <a:srgbClr val="000000"/>
                          </a:solidFill>
                          <a:effectLst/>
                          <a:latin typeface="+mj-lt"/>
                        </a:rPr>
                        <a:t>STATUS LEGEND</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721134"/>
                  </a:ext>
                </a:extLst>
              </a:tr>
              <a:tr h="129039">
                <a:tc>
                  <a:txBody>
                    <a:bodyPr/>
                    <a:lstStyle/>
                    <a:p>
                      <a:pPr algn="ctr"/>
                      <a:r>
                        <a:rPr lang="en-US" sz="900" dirty="0">
                          <a:solidFill>
                            <a:srgbClr val="FF0000"/>
                          </a:solidFill>
                          <a:effectLst/>
                        </a:rPr>
                        <a:t>R</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91060">
                <a:tc>
                  <a:txBody>
                    <a:bodyPr/>
                    <a:lstStyle/>
                    <a:p>
                      <a:pPr algn="ctr"/>
                      <a:r>
                        <a:rPr lang="en-US" sz="900" dirty="0">
                          <a:solidFill>
                            <a:srgbClr val="FFA219"/>
                          </a:solidFill>
                          <a:effectLst/>
                        </a:rPr>
                        <a:t>O</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93675">
                <a:tc>
                  <a:txBody>
                    <a:bodyPr/>
                    <a:lstStyle/>
                    <a:p>
                      <a:pPr algn="ctr"/>
                      <a:r>
                        <a:rPr lang="en-US" sz="900" dirty="0">
                          <a:solidFill>
                            <a:srgbClr val="FFFF00"/>
                          </a:solidFill>
                          <a:effectLst/>
                        </a:rPr>
                        <a:t>Y</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 live, small issues unresolved, doesn't impact go 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pPr algn="ctr"/>
                      <a:r>
                        <a:rPr lang="en-US" sz="900" dirty="0">
                          <a:solidFill>
                            <a:srgbClr val="00B050"/>
                          </a:solidFill>
                          <a:effectLst/>
                        </a:rPr>
                        <a:t>G</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 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212668754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heme/theme1.xml><?xml version="1.0" encoding="utf-8"?>
<a:theme xmlns:a="http://schemas.openxmlformats.org/drawingml/2006/main" name="ctcLink Powerpoint Templat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withblankslide" id="{9E170CF2-4B44-4251-AAC2-8262D2C1B5BE}" vid="{8BACAC9D-F4BA-465D-AF11-DCD48AB670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Z7X6SQ3F62JH-64-58</_dlc_DocId>
    <_dlc_DocIdUrl xmlns="dbb9891f-5342-44b3-9004-2472729e727f">
      <Url>https://portal.sbctc.edu/sites/Intranet/publications/_layouts/15/DocIdRedir.aspx?ID=Z7X6SQ3F62JH-64-58</Url>
      <Description>Z7X6SQ3F62JH-64-58</Description>
    </_dlc_DocIdUrl>
  </documentManagement>
</p:properties>
</file>

<file path=customXml/itemProps1.xml><?xml version="1.0" encoding="utf-8"?>
<ds:datastoreItem xmlns:ds="http://schemas.openxmlformats.org/officeDocument/2006/customXml" ds:itemID="{36A97EFB-51D6-4625-BC5B-9FEE34F7DB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46ED858-9350-48FE-ADC8-EAAF6E362ED9}">
  <ds:schemaRefs>
    <ds:schemaRef ds:uri="http://schemas.microsoft.com/sharepoint/v3/contenttype/forms"/>
  </ds:schemaRefs>
</ds:datastoreItem>
</file>

<file path=customXml/itemProps3.xml><?xml version="1.0" encoding="utf-8"?>
<ds:datastoreItem xmlns:ds="http://schemas.openxmlformats.org/officeDocument/2006/customXml" ds:itemID="{CAEC5022-984A-475E-A75B-CDBC86707EBC}">
  <ds:schemaRefs>
    <ds:schemaRef ds:uri="http://schemas.microsoft.com/sharepoint/events"/>
  </ds:schemaRefs>
</ds:datastoreItem>
</file>

<file path=customXml/itemProps4.xml><?xml version="1.0" encoding="utf-8"?>
<ds:datastoreItem xmlns:ds="http://schemas.openxmlformats.org/officeDocument/2006/customXml" ds:itemID="{4DCA586E-AEBD-4B20-9827-EAD32C0DDEE7}">
  <ds:schemaRefs>
    <ds:schemaRef ds:uri="http://www.w3.org/XML/1998/namespace"/>
    <ds:schemaRef ds:uri="http://purl.org/dc/dcmitype/"/>
    <ds:schemaRef ds:uri="http://purl.org/dc/elements/1.1/"/>
    <ds:schemaRef ds:uri="http://schemas.microsoft.com/office/infopath/2007/PartnerControls"/>
    <ds:schemaRef ds:uri="http://schemas.microsoft.com/office/2006/documentManagement/types"/>
    <ds:schemaRef ds:uri="http://purl.org/dc/terms/"/>
    <ds:schemaRef ds:uri="http://schemas.microsoft.com/sharepoint/v4"/>
    <ds:schemaRef ds:uri="http://schemas.openxmlformats.org/package/2006/metadata/core-properties"/>
    <ds:schemaRef ds:uri="dbb9891f-5342-44b3-9004-2472729e727f"/>
    <ds:schemaRef ds:uri="686bc730-dfb5-4557-ac43-64e2aeb71117"/>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72659</TotalTime>
  <Words>2647</Words>
  <Application>Microsoft Office PowerPoint</Application>
  <PresentationFormat>On-screen Show (4:3)</PresentationFormat>
  <Paragraphs>542</Paragraphs>
  <Slides>28</Slides>
  <Notes>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Arial</vt:lpstr>
      <vt:lpstr>Calibri</vt:lpstr>
      <vt:lpstr>Courier New</vt:lpstr>
      <vt:lpstr>Franklin Gothic Book</vt:lpstr>
      <vt:lpstr>Franklin Gothic Medium</vt:lpstr>
      <vt:lpstr>Roboto</vt:lpstr>
      <vt:lpstr>Symbol</vt:lpstr>
      <vt:lpstr>Times New Roman</vt:lpstr>
      <vt:lpstr>Wingdings</vt:lpstr>
      <vt:lpstr>ctcLink Powerpoint Template</vt:lpstr>
      <vt:lpstr>DG6-B gate 5: college readiness </vt:lpstr>
      <vt:lpstr>agenda</vt:lpstr>
      <vt:lpstr>dg6-B college representatives</vt:lpstr>
      <vt:lpstr>CTCLINK PROJECT STEERING COMMITTEE</vt:lpstr>
      <vt:lpstr>CTCLINK QUALITY GATES &amp; MILESTONES</vt:lpstr>
      <vt:lpstr>DG6 readiness TIMELINE</vt:lpstr>
      <vt:lpstr>DG6-b: CLOVER PARK technical college, COLUMBIA BASIN COLLEGE  &amp; WALLA WALLA community college           </vt:lpstr>
      <vt:lpstr>COLLEGE READINESS STATUS: current </vt:lpstr>
      <vt:lpstr>College readiness status: ESTIMATED at go live</vt:lpstr>
      <vt:lpstr>DG6-b: Clover Park Technical College  presenters         </vt:lpstr>
      <vt:lpstr>clover park technical COLLEGE READINESS</vt:lpstr>
      <vt:lpstr>clover park comments &amp; MITIGATION plan</vt:lpstr>
      <vt:lpstr>clover park go-live deployment recommendation form</vt:lpstr>
      <vt:lpstr>DG6-b: Columbia Basin College presenters         </vt:lpstr>
      <vt:lpstr>COLUMBIA BASIN COLLEGE READINESS</vt:lpstr>
      <vt:lpstr>COLUMBIA BASIN comments &amp; MITIGATION plan</vt:lpstr>
      <vt:lpstr>COLUMBIA BASIN go live deployment recommendation form</vt:lpstr>
      <vt:lpstr>DG6-b: Walla Walla Community College presenters         </vt:lpstr>
      <vt:lpstr>Walla Walla Community College READINESS</vt:lpstr>
      <vt:lpstr>WALLA WALLA comments &amp; MITIGATION plan</vt:lpstr>
      <vt:lpstr>WALLA WALLA go live deployment recommendation form</vt:lpstr>
      <vt:lpstr>Additional perspective        </vt:lpstr>
      <vt:lpstr>ctcLink Project team: dg6-B Readiness concerns</vt:lpstr>
      <vt:lpstr>ctcLink Project team: dg6-B Readiness concerns</vt:lpstr>
      <vt:lpstr>SBCTC Agency: Support Organization Team DG6-B go live Readiness Criteria</vt:lpstr>
      <vt:lpstr>Sbctc support organization  go live READINESS ASSESSMENT &amp; recommendation form</vt:lpstr>
      <vt:lpstr>Moran technology perspective </vt:lpstr>
      <vt:lpstr>Recommendation to  Steering committee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ctcLink DG5-B College Readiness SC presentation</dc:title>
  <dc:subject>ctcLink DG6-B College Readiness SC Presentation 2022-04-05</dc:subject>
  <dc:creator>Janelle Runyon;Christy Campbell</dc:creator>
  <cp:lastModifiedBy>Janelle Runyon</cp:lastModifiedBy>
  <cp:revision>1330</cp:revision>
  <cp:lastPrinted>2020-02-11T00:49:45Z</cp:lastPrinted>
  <dcterms:created xsi:type="dcterms:W3CDTF">2018-05-14T23:14:43Z</dcterms:created>
  <dcterms:modified xsi:type="dcterms:W3CDTF">2022-04-05T15:55:48Z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