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5"/>
  </p:sldMasterIdLst>
  <p:notesMasterIdLst>
    <p:notesMasterId r:id="rId34"/>
  </p:notesMasterIdLst>
  <p:handoutMasterIdLst>
    <p:handoutMasterId r:id="rId35"/>
  </p:handoutMasterIdLst>
  <p:sldIdLst>
    <p:sldId id="586" r:id="rId6"/>
    <p:sldId id="692" r:id="rId7"/>
    <p:sldId id="693" r:id="rId8"/>
    <p:sldId id="694" r:id="rId9"/>
    <p:sldId id="601" r:id="rId10"/>
    <p:sldId id="691" r:id="rId11"/>
    <p:sldId id="622" r:id="rId12"/>
    <p:sldId id="638" r:id="rId13"/>
    <p:sldId id="676" r:id="rId14"/>
    <p:sldId id="686" r:id="rId15"/>
    <p:sldId id="683" r:id="rId16"/>
    <p:sldId id="679" r:id="rId17"/>
    <p:sldId id="682" r:id="rId18"/>
    <p:sldId id="685" r:id="rId19"/>
    <p:sldId id="678" r:id="rId20"/>
    <p:sldId id="695" r:id="rId21"/>
    <p:sldId id="681" r:id="rId22"/>
    <p:sldId id="684" r:id="rId23"/>
    <p:sldId id="677" r:id="rId24"/>
    <p:sldId id="639" r:id="rId25"/>
    <p:sldId id="675" r:id="rId26"/>
    <p:sldId id="637" r:id="rId27"/>
    <p:sldId id="699" r:id="rId28"/>
    <p:sldId id="700" r:id="rId29"/>
    <p:sldId id="634" r:id="rId30"/>
    <p:sldId id="666" r:id="rId31"/>
    <p:sldId id="647" r:id="rId32"/>
    <p:sldId id="620"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Campbell" initials="CC" lastIdx="1" clrIdx="0">
    <p:extLst>
      <p:ext uri="{19B8F6BF-5375-455C-9EA6-DF929625EA0E}">
        <p15:presenceInfo xmlns:p15="http://schemas.microsoft.com/office/powerpoint/2012/main" userId="S-1-5-21-2162954678-3364338229-3037977907-8539" providerId="AD"/>
      </p:ext>
    </p:extLst>
  </p:cmAuthor>
  <p:cmAuthor id="2" name="Reuth Kim (ctcLink)" initials="RK(" lastIdx="4" clrIdx="1">
    <p:extLst>
      <p:ext uri="{19B8F6BF-5375-455C-9EA6-DF929625EA0E}">
        <p15:presenceInfo xmlns:p15="http://schemas.microsoft.com/office/powerpoint/2012/main" userId="Reuth Kim (ctcL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66"/>
    <a:srgbClr val="CBA9E5"/>
    <a:srgbClr val="CDD5E6"/>
    <a:srgbClr val="FFAC33"/>
    <a:srgbClr val="FFA725"/>
    <a:srgbClr val="000000"/>
    <a:srgbClr val="E8EBF3"/>
    <a:srgbClr val="FFA219"/>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274" autoAdjust="0"/>
  </p:normalViewPr>
  <p:slideViewPr>
    <p:cSldViewPr snapToGrid="0">
      <p:cViewPr varScale="1">
        <p:scale>
          <a:sx n="57" d="100"/>
          <a:sy n="57" d="100"/>
        </p:scale>
        <p:origin x="276" y="40"/>
      </p:cViewPr>
      <p:guideLst>
        <p:guide orient="horz" pos="2160"/>
        <p:guide pos="2880"/>
      </p:guideLst>
    </p:cSldViewPr>
  </p:slideViewPr>
  <p:notesTextViewPr>
    <p:cViewPr>
      <p:scale>
        <a:sx n="3" d="2"/>
        <a:sy n="3" d="2"/>
      </p:scale>
      <p:origin x="0" y="0"/>
    </p:cViewPr>
  </p:notesTextViewPr>
  <p:sorterViewPr>
    <p:cViewPr>
      <p:scale>
        <a:sx n="100" d="100"/>
        <a:sy n="100" d="100"/>
      </p:scale>
      <p:origin x="0" y="-1324"/>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A7D8E9-3331-4291-9F17-3FF41B935400}" type="datetimeFigureOut">
              <a:rPr lang="en-US" smtClean="0"/>
              <a:t>4/18/2022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60C177-458E-4ECB-97EC-7EDCBA19DAB6}" type="slidenum">
              <a:rPr lang="en-US" smtClean="0"/>
              <a:t>‹#›</a:t>
            </a:fld>
            <a:endParaRPr lang="en-US" dirty="0"/>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DBB64-96D6-42B0-8680-D8E44BBF474E}" type="datetimeFigureOut">
              <a:rPr lang="en-US" smtClean="0"/>
              <a:t>4/18/2022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384A02-D147-49A8-A06D-A5C08FF69055}" type="slidenum">
              <a:rPr lang="en-US" smtClean="0"/>
              <a:t>‹#›</a:t>
            </a:fld>
            <a:endParaRPr lang="en-US" dirty="0"/>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dirty="0"/>
          </a:p>
        </p:txBody>
      </p:sp>
    </p:spTree>
    <p:extLst>
      <p:ext uri="{BB962C8B-B14F-4D97-AF65-F5344CB8AC3E}">
        <p14:creationId xmlns:p14="http://schemas.microsoft.com/office/powerpoint/2010/main" val="91252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dirty="0"/>
          </a:p>
        </p:txBody>
      </p:sp>
    </p:spTree>
    <p:extLst>
      <p:ext uri="{BB962C8B-B14F-4D97-AF65-F5344CB8AC3E}">
        <p14:creationId xmlns:p14="http://schemas.microsoft.com/office/powerpoint/2010/main" val="355490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dirty="0"/>
          </a:p>
        </p:txBody>
      </p:sp>
    </p:spTree>
    <p:extLst>
      <p:ext uri="{BB962C8B-B14F-4D97-AF65-F5344CB8AC3E}">
        <p14:creationId xmlns:p14="http://schemas.microsoft.com/office/powerpoint/2010/main" val="214803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dirty="0"/>
          </a:p>
        </p:txBody>
      </p:sp>
    </p:spTree>
    <p:extLst>
      <p:ext uri="{BB962C8B-B14F-4D97-AF65-F5344CB8AC3E}">
        <p14:creationId xmlns:p14="http://schemas.microsoft.com/office/powerpoint/2010/main" val="302351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dirty="0"/>
          </a:p>
        </p:txBody>
      </p:sp>
    </p:spTree>
    <p:extLst>
      <p:ext uri="{BB962C8B-B14F-4D97-AF65-F5344CB8AC3E}">
        <p14:creationId xmlns:p14="http://schemas.microsoft.com/office/powerpoint/2010/main" val="50715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dirty="0"/>
          </a:p>
        </p:txBody>
      </p:sp>
    </p:spTree>
    <p:extLst>
      <p:ext uri="{BB962C8B-B14F-4D97-AF65-F5344CB8AC3E}">
        <p14:creationId xmlns:p14="http://schemas.microsoft.com/office/powerpoint/2010/main" val="42218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dirty="0"/>
          </a:p>
        </p:txBody>
      </p:sp>
    </p:spTree>
    <p:extLst>
      <p:ext uri="{BB962C8B-B14F-4D97-AF65-F5344CB8AC3E}">
        <p14:creationId xmlns:p14="http://schemas.microsoft.com/office/powerpoint/2010/main" val="211914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20</a:t>
            </a:fld>
            <a:endParaRPr lang="en-US" dirty="0"/>
          </a:p>
        </p:txBody>
      </p:sp>
    </p:spTree>
    <p:extLst>
      <p:ext uri="{BB962C8B-B14F-4D97-AF65-F5344CB8AC3E}">
        <p14:creationId xmlns:p14="http://schemas.microsoft.com/office/powerpoint/2010/main" val="355345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dirty="0"/>
          </a:p>
        </p:txBody>
      </p:sp>
    </p:spTree>
    <p:extLst>
      <p:ext uri="{BB962C8B-B14F-4D97-AF65-F5344CB8AC3E}">
        <p14:creationId xmlns:p14="http://schemas.microsoft.com/office/powerpoint/2010/main" val="3469917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418862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17" name="Slide Number Placeholder 5">
            <a:extLst>
              <a:ext uri="{FF2B5EF4-FFF2-40B4-BE49-F238E27FC236}">
                <a16:creationId xmlns:a16="http://schemas.microsoft.com/office/drawing/2014/main" id="{9CEEFE78-C8D0-4C9C-B921-939F5387A196}"/>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335838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
    <p:spTree>
      <p:nvGrpSpPr>
        <p:cNvPr id="1" name=""/>
        <p:cNvGrpSpPr/>
        <p:nvPr/>
      </p:nvGrpSpPr>
      <p:grpSpPr>
        <a:xfrm>
          <a:off x="0" y="0"/>
          <a:ext cx="0" cy="0"/>
          <a:chOff x="0" y="0"/>
          <a:chExt cx="0" cy="0"/>
        </a:xfrm>
      </p:grpSpPr>
      <p:sp>
        <p:nvSpPr>
          <p:cNvPr id="15" name="Rectangle 14"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AAA116C-242C-443B-A163-E8CF9F7F4081}"/>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336187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1AC071D1-F2C4-4003-9250-AB31648B590A}"/>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14966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7674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0" name="Slide Number Placeholder 5">
            <a:extLst>
              <a:ext uri="{FF2B5EF4-FFF2-40B4-BE49-F238E27FC236}">
                <a16:creationId xmlns:a16="http://schemas.microsoft.com/office/drawing/2014/main" id="{F8C50275-4C8B-4C12-B5F1-136D97A2B468}"/>
              </a:ext>
            </a:extLst>
          </p:cNvPr>
          <p:cNvSpPr>
            <a:spLocks noGrp="1"/>
          </p:cNvSpPr>
          <p:nvPr>
            <p:ph type="sldNum" sz="quarter" idx="12"/>
          </p:nvPr>
        </p:nvSpPr>
        <p:spPr>
          <a:xfrm>
            <a:off x="8385466"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6628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1" name="Slide Number Placeholder 5">
            <a:extLst>
              <a:ext uri="{FF2B5EF4-FFF2-40B4-BE49-F238E27FC236}">
                <a16:creationId xmlns:a16="http://schemas.microsoft.com/office/drawing/2014/main" id="{3463854F-CAA1-41C8-A573-DADF35FF70CA}"/>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13315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5" name="Slide Number Placeholder 5">
            <a:extLst>
              <a:ext uri="{FF2B5EF4-FFF2-40B4-BE49-F238E27FC236}">
                <a16:creationId xmlns:a16="http://schemas.microsoft.com/office/drawing/2014/main" id="{55EAFC1E-4429-451F-A6D3-EA5CDA5E629E}"/>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85550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17" name="Slide Number Placeholder 5">
            <a:extLst>
              <a:ext uri="{FF2B5EF4-FFF2-40B4-BE49-F238E27FC236}">
                <a16:creationId xmlns:a16="http://schemas.microsoft.com/office/drawing/2014/main" id="{278655F2-7F98-4BC6-8AAB-6979A3C75528}"/>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40110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15" name="Slide Number Placeholder 5">
            <a:extLst>
              <a:ext uri="{FF2B5EF4-FFF2-40B4-BE49-F238E27FC236}">
                <a16:creationId xmlns:a16="http://schemas.microsoft.com/office/drawing/2014/main" id="{60AB6978-00DE-4790-8145-42159CB1B407}"/>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9075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1" name="Slide Number Placeholder 5">
            <a:extLst>
              <a:ext uri="{FF2B5EF4-FFF2-40B4-BE49-F238E27FC236}">
                <a16:creationId xmlns:a16="http://schemas.microsoft.com/office/drawing/2014/main" id="{F7AD4569-F986-4F3F-B0DD-6CCDC31D9BBA}"/>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303126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1" name="Slide Number Placeholder 5">
            <a:extLst>
              <a:ext uri="{FF2B5EF4-FFF2-40B4-BE49-F238E27FC236}">
                <a16:creationId xmlns:a16="http://schemas.microsoft.com/office/drawing/2014/main" id="{928706EB-52D0-4646-9219-70EA545AED9C}"/>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86851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148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cs.google.com/spreadsheets/d/1UKFx6sgwhfH9gkg9Gy9z2SEMgj28Da6jVqMShZWuCIY/edit#gid=138643087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hyperlink" Target="http://www.nicabm.com/trauma2013/trauma2013-post/"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hyperlink" Target="http://www.nicabm.com/trauma2013/trauma2013-po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9CAF-F2AB-4C56-BB94-7BB023C579B9}"/>
              </a:ext>
            </a:extLst>
          </p:cNvPr>
          <p:cNvSpPr>
            <a:spLocks noGrp="1"/>
          </p:cNvSpPr>
          <p:nvPr>
            <p:ph type="title"/>
          </p:nvPr>
        </p:nvSpPr>
        <p:spPr>
          <a:xfrm>
            <a:off x="452094" y="4124375"/>
            <a:ext cx="8336975" cy="619269"/>
          </a:xfrm>
        </p:spPr>
        <p:txBody>
          <a:bodyPr anchor="t"/>
          <a:lstStyle/>
          <a:p>
            <a:r>
              <a:rPr lang="en-US" sz="3200" dirty="0"/>
              <a:t>DG6-C gate 5: </a:t>
            </a:r>
            <a:r>
              <a:rPr lang="en-US" sz="3200" dirty="0">
                <a:hlinkClick r:id="rId2"/>
              </a:rPr>
              <a:t>college readiness </a:t>
            </a:r>
            <a:endParaRPr lang="en-US" sz="3200" dirty="0"/>
          </a:p>
        </p:txBody>
      </p:sp>
      <p:sp>
        <p:nvSpPr>
          <p:cNvPr id="3" name="Subtitle 2">
            <a:extLst>
              <a:ext uri="{FF2B5EF4-FFF2-40B4-BE49-F238E27FC236}">
                <a16:creationId xmlns:a16="http://schemas.microsoft.com/office/drawing/2014/main" id="{BFB612F2-0AB8-48BB-A80E-03E7DD689DB5}"/>
              </a:ext>
            </a:extLst>
          </p:cNvPr>
          <p:cNvSpPr>
            <a:spLocks noGrp="1"/>
          </p:cNvSpPr>
          <p:nvPr>
            <p:ph type="subTitle" idx="1"/>
          </p:nvPr>
        </p:nvSpPr>
        <p:spPr>
          <a:xfrm>
            <a:off x="439358" y="4666641"/>
            <a:ext cx="8362449" cy="548155"/>
          </a:xfrm>
        </p:spPr>
        <p:txBody>
          <a:bodyPr/>
          <a:lstStyle/>
          <a:p>
            <a:r>
              <a:rPr lang="en-US" sz="2400" dirty="0"/>
              <a:t>DISCUSSION &amp; APPROVAL </a:t>
            </a:r>
          </a:p>
        </p:txBody>
      </p:sp>
      <p:sp>
        <p:nvSpPr>
          <p:cNvPr id="4" name="Text Placeholder 3">
            <a:extLst>
              <a:ext uri="{FF2B5EF4-FFF2-40B4-BE49-F238E27FC236}">
                <a16:creationId xmlns:a16="http://schemas.microsoft.com/office/drawing/2014/main" id="{76986E81-AE50-4EF8-ADCD-D2EEBE7F128E}"/>
              </a:ext>
            </a:extLst>
          </p:cNvPr>
          <p:cNvSpPr>
            <a:spLocks noGrp="1"/>
          </p:cNvSpPr>
          <p:nvPr>
            <p:ph type="body" sz="quarter" idx="10"/>
          </p:nvPr>
        </p:nvSpPr>
        <p:spPr>
          <a:xfrm>
            <a:off x="452094" y="5381090"/>
            <a:ext cx="7339530" cy="1055314"/>
          </a:xfrm>
        </p:spPr>
        <p:txBody>
          <a:bodyPr anchor="t"/>
          <a:lstStyle/>
          <a:p>
            <a:r>
              <a:rPr lang="en-US" dirty="0"/>
              <a:t>ctcLink Project Steering Committee</a:t>
            </a:r>
          </a:p>
          <a:p>
            <a:r>
              <a:rPr lang="en-US" dirty="0"/>
              <a:t>April 19, 2022</a:t>
            </a:r>
          </a:p>
        </p:txBody>
      </p:sp>
    </p:spTree>
    <p:extLst>
      <p:ext uri="{BB962C8B-B14F-4D97-AF65-F5344CB8AC3E}">
        <p14:creationId xmlns:p14="http://schemas.microsoft.com/office/powerpoint/2010/main" val="175258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53" y="1884224"/>
            <a:ext cx="7801665" cy="1225343"/>
          </a:xfrm>
        </p:spPr>
        <p:txBody>
          <a:bodyPr/>
          <a:lstStyle/>
          <a:p>
            <a:pPr algn="ctr"/>
            <a:r>
              <a:rPr lang="en-US" sz="3200" dirty="0"/>
              <a:t>DG6-C: Yakima Valley College presenters</a:t>
            </a:r>
            <a:br>
              <a:rPr lang="en-US" dirty="0"/>
            </a:br>
            <a:br>
              <a:rPr lang="en-US" dirty="0"/>
            </a:br>
            <a:br>
              <a:rPr lang="en-US" dirty="0"/>
            </a:br>
            <a:br>
              <a:rPr lang="en-US" dirty="0"/>
            </a:br>
            <a:br>
              <a:rPr lang="en-US" dirty="0"/>
            </a:br>
            <a:br>
              <a:rPr lang="en-US" dirty="0"/>
            </a:br>
            <a:br>
              <a:rPr lang="en-US" dirty="0"/>
            </a:br>
            <a:r>
              <a:rPr lang="en-US" dirty="0"/>
              <a:t> 	</a:t>
            </a:r>
          </a:p>
        </p:txBody>
      </p:sp>
      <p:sp>
        <p:nvSpPr>
          <p:cNvPr id="5" name="Slide Number Placeholder 4">
            <a:extLst>
              <a:ext uri="{FF2B5EF4-FFF2-40B4-BE49-F238E27FC236}">
                <a16:creationId xmlns:a16="http://schemas.microsoft.com/office/drawing/2014/main" id="{F51366F6-F2EC-4A9B-9898-7B2FF54D0A27}"/>
              </a:ext>
            </a:extLst>
          </p:cNvPr>
          <p:cNvSpPr>
            <a:spLocks noGrp="1"/>
          </p:cNvSpPr>
          <p:nvPr>
            <p:ph type="sldNum" sz="quarter" idx="12"/>
          </p:nvPr>
        </p:nvSpPr>
        <p:spPr/>
        <p:txBody>
          <a:bodyPr/>
          <a:lstStyle/>
          <a:p>
            <a:pPr>
              <a:defRPr/>
            </a:pPr>
            <a:fld id="{A0548EF2-EA9B-4634-B53D-DC4EC5D1B8C0}" type="slidenum">
              <a:rPr lang="en-US" altLang="en-US" smtClean="0"/>
              <a:pPr>
                <a:defRPr/>
              </a:pPr>
              <a:t>10</a:t>
            </a:fld>
            <a:endParaRPr lang="en-US" altLang="en-US" dirty="0"/>
          </a:p>
        </p:txBody>
      </p:sp>
      <p:sp>
        <p:nvSpPr>
          <p:cNvPr id="6" name="Text Placeholder 2"/>
          <p:cNvSpPr>
            <a:spLocks noGrp="1"/>
          </p:cNvSpPr>
          <p:nvPr>
            <p:ph idx="1"/>
          </p:nvPr>
        </p:nvSpPr>
        <p:spPr>
          <a:xfrm>
            <a:off x="884362" y="3260914"/>
            <a:ext cx="7670970" cy="2092661"/>
          </a:xfrm>
        </p:spPr>
        <p:txBody>
          <a:bodyPr/>
          <a:lstStyle/>
          <a:p>
            <a:pPr>
              <a:lnSpc>
                <a:spcPct val="100000"/>
              </a:lnSpc>
              <a:spcBef>
                <a:spcPts val="0"/>
              </a:spcBef>
            </a:pPr>
            <a:r>
              <a:rPr lang="en-US" sz="3200" dirty="0">
                <a:solidFill>
                  <a:schemeClr val="accent6">
                    <a:lumMod val="75000"/>
                  </a:schemeClr>
                </a:solidFill>
              </a:rPr>
              <a:t>Clarissa Wolfe, Project Manager </a:t>
            </a:r>
          </a:p>
          <a:p>
            <a:pPr>
              <a:lnSpc>
                <a:spcPct val="100000"/>
              </a:lnSpc>
              <a:spcBef>
                <a:spcPts val="0"/>
              </a:spcBef>
            </a:pPr>
            <a:r>
              <a:rPr lang="en-US" sz="3200" dirty="0">
                <a:solidFill>
                  <a:schemeClr val="accent6">
                    <a:lumMod val="75000"/>
                  </a:schemeClr>
                </a:solidFill>
              </a:rPr>
              <a:t>Dr. Teresa Rich, Executive Sponsor</a:t>
            </a:r>
          </a:p>
          <a:p>
            <a:pPr>
              <a:lnSpc>
                <a:spcPct val="100000"/>
              </a:lnSpc>
              <a:spcBef>
                <a:spcPts val="0"/>
              </a:spcBef>
            </a:pPr>
            <a:r>
              <a:rPr lang="en-US" sz="3200" dirty="0">
                <a:solidFill>
                  <a:schemeClr val="accent6">
                    <a:lumMod val="75000"/>
                  </a:schemeClr>
                </a:solidFill>
              </a:rPr>
              <a:t>Dr. Linda Kaminski, President </a:t>
            </a:r>
          </a:p>
        </p:txBody>
      </p:sp>
    </p:spTree>
    <p:extLst>
      <p:ext uri="{BB962C8B-B14F-4D97-AF65-F5344CB8AC3E}">
        <p14:creationId xmlns:p14="http://schemas.microsoft.com/office/powerpoint/2010/main" val="52029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209" y="136525"/>
            <a:ext cx="9014791" cy="494983"/>
          </a:xfrm>
        </p:spPr>
        <p:txBody>
          <a:bodyPr lIns="91440" tIns="45720" rIns="91440" bIns="45720" anchor="t"/>
          <a:lstStyle/>
          <a:p>
            <a:pPr algn="ctr"/>
            <a:r>
              <a:rPr lang="en-US" sz="3200" dirty="0"/>
              <a:t>Yakima Valley College </a:t>
            </a:r>
            <a:r>
              <a:rPr lang="en-US" sz="3200" dirty="0">
                <a:solidFill>
                  <a:srgbClr val="002060"/>
                </a:solidFill>
              </a:rPr>
              <a:t>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842760"/>
              </p:ext>
            </p:extLst>
          </p:nvPr>
        </p:nvGraphicFramePr>
        <p:xfrm>
          <a:off x="527125" y="695428"/>
          <a:ext cx="8197326" cy="4988947"/>
        </p:xfrm>
        <a:graphic>
          <a:graphicData uri="http://schemas.openxmlformats.org/drawingml/2006/table">
            <a:tbl>
              <a:tblPr firstRow="1" firstCol="1"/>
              <a:tblGrid>
                <a:gridCol w="2623144">
                  <a:extLst>
                    <a:ext uri="{9D8B030D-6E8A-4147-A177-3AD203B41FA5}">
                      <a16:colId xmlns:a16="http://schemas.microsoft.com/office/drawing/2014/main" val="1719524338"/>
                    </a:ext>
                  </a:extLst>
                </a:gridCol>
                <a:gridCol w="1873673">
                  <a:extLst>
                    <a:ext uri="{9D8B030D-6E8A-4147-A177-3AD203B41FA5}">
                      <a16:colId xmlns:a16="http://schemas.microsoft.com/office/drawing/2014/main" val="3354666195"/>
                    </a:ext>
                  </a:extLst>
                </a:gridCol>
                <a:gridCol w="1902386">
                  <a:extLst>
                    <a:ext uri="{9D8B030D-6E8A-4147-A177-3AD203B41FA5}">
                      <a16:colId xmlns:a16="http://schemas.microsoft.com/office/drawing/2014/main" val="4253395325"/>
                    </a:ext>
                  </a:extLst>
                </a:gridCol>
                <a:gridCol w="1798123">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Go/No-Go Status at </a:t>
                      </a:r>
                      <a:br>
                        <a:rPr lang="en-US" b="0" baseline="0" dirty="0">
                          <a:solidFill>
                            <a:srgbClr val="000000"/>
                          </a:solidFill>
                          <a:effectLst/>
                          <a:latin typeface="+mj-lt"/>
                        </a:rPr>
                      </a:br>
                      <a:r>
                        <a:rPr lang="en-US" b="0" baseline="0" dirty="0">
                          <a:solidFill>
                            <a:srgbClr val="000000"/>
                          </a:solidFill>
                          <a:effectLst/>
                          <a:latin typeface="+mj-lt"/>
                        </a:rPr>
                        <a:t>Go-Live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12301">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3 of 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09708">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3 of 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63137">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8 of 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7 of 7</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5 of 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13 of 15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boto"/>
                          <a:ea typeface="+mn-ea"/>
                          <a:cs typeface="+mn-cs"/>
                        </a:rPr>
                        <a:t>Y</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8 of 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11</a:t>
            </a:fld>
            <a:endParaRPr lang="en-US" altLang="en-US" dirty="0"/>
          </a:p>
        </p:txBody>
      </p:sp>
      <p:graphicFrame>
        <p:nvGraphicFramePr>
          <p:cNvPr id="7" name="Table 6">
            <a:extLst>
              <a:ext uri="{FF2B5EF4-FFF2-40B4-BE49-F238E27FC236}">
                <a16:creationId xmlns:a16="http://schemas.microsoft.com/office/drawing/2014/main" id="{6E4DD594-CCC7-475B-BB8F-1B470DC4227B}"/>
              </a:ext>
            </a:extLst>
          </p:cNvPr>
          <p:cNvGraphicFramePr>
            <a:graphicFrameLocks noGrp="1"/>
          </p:cNvGraphicFramePr>
          <p:nvPr>
            <p:extLst>
              <p:ext uri="{D42A27DB-BD31-4B8C-83A1-F6EECF244321}">
                <p14:modId xmlns:p14="http://schemas.microsoft.com/office/powerpoint/2010/main" val="498109269"/>
              </p:ext>
            </p:extLst>
          </p:nvPr>
        </p:nvGraphicFramePr>
        <p:xfrm>
          <a:off x="527125" y="5810960"/>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162986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98641517"/>
              </p:ext>
            </p:extLst>
          </p:nvPr>
        </p:nvGraphicFramePr>
        <p:xfrm>
          <a:off x="390340" y="484195"/>
          <a:ext cx="8394654" cy="5949916"/>
        </p:xfrm>
        <a:graphic>
          <a:graphicData uri="http://schemas.openxmlformats.org/drawingml/2006/table">
            <a:tbl>
              <a:tblPr firstRow="1" firstCol="1">
                <a:tableStyleId>{93296810-A885-4BE3-A3E7-6D5BEEA58F35}</a:tableStyleId>
              </a:tblPr>
              <a:tblGrid>
                <a:gridCol w="1189982">
                  <a:extLst>
                    <a:ext uri="{9D8B030D-6E8A-4147-A177-3AD203B41FA5}">
                      <a16:colId xmlns:a16="http://schemas.microsoft.com/office/drawing/2014/main" val="285129070"/>
                    </a:ext>
                  </a:extLst>
                </a:gridCol>
                <a:gridCol w="3794566">
                  <a:extLst>
                    <a:ext uri="{9D8B030D-6E8A-4147-A177-3AD203B41FA5}">
                      <a16:colId xmlns:a16="http://schemas.microsoft.com/office/drawing/2014/main" val="1255582063"/>
                    </a:ext>
                  </a:extLst>
                </a:gridCol>
                <a:gridCol w="3410106">
                  <a:extLst>
                    <a:ext uri="{9D8B030D-6E8A-4147-A177-3AD203B41FA5}">
                      <a16:colId xmlns:a16="http://schemas.microsoft.com/office/drawing/2014/main" val="615183373"/>
                    </a:ext>
                  </a:extLst>
                </a:gridCol>
              </a:tblGrid>
              <a:tr h="377313">
                <a:tc>
                  <a:txBody>
                    <a:bodyPr/>
                    <a:lstStyle/>
                    <a:p>
                      <a:pPr rtl="0" fontAlgn="b"/>
                      <a:r>
                        <a:rPr lang="en-US" sz="1400" b="0" dirty="0">
                          <a:effectLst/>
                          <a:latin typeface="+mj-lt"/>
                        </a:rPr>
                        <a:t>CATEGORY </a:t>
                      </a:r>
                      <a:endParaRPr lang="en-US" sz="1400" b="0" dirty="0">
                        <a:solidFill>
                          <a:srgbClr val="000000"/>
                        </a:solidFill>
                        <a:effectLst/>
                        <a:latin typeface="+mj-lt"/>
                      </a:endParaRPr>
                    </a:p>
                  </a:txBody>
                  <a:tcPr marL="36576" marR="4992" marT="3328" marB="3328" anchor="ctr"/>
                </a:tc>
                <a:tc>
                  <a:txBody>
                    <a:bodyPr/>
                    <a:lstStyle/>
                    <a:p>
                      <a:pPr rtl="0" fontAlgn="b"/>
                      <a:r>
                        <a:rPr lang="en-US" sz="1400" b="0" dirty="0">
                          <a:effectLst/>
                          <a:latin typeface="+mj-lt"/>
                        </a:rPr>
                        <a:t>COMMENTS</a:t>
                      </a:r>
                      <a:endParaRPr lang="en-US" sz="1400" b="0" dirty="0">
                        <a:solidFill>
                          <a:srgbClr val="000000"/>
                        </a:solidFill>
                        <a:effectLst/>
                        <a:latin typeface="+mj-lt"/>
                      </a:endParaRPr>
                    </a:p>
                  </a:txBody>
                  <a:tcPr marL="36576" marR="4992" marT="3328" marB="3328" anchor="ctr"/>
                </a:tc>
                <a:tc>
                  <a:txBody>
                    <a:bodyPr/>
                    <a:lstStyle/>
                    <a:p>
                      <a:pPr rtl="0" fontAlgn="b"/>
                      <a:r>
                        <a:rPr lang="en-US" sz="1400" b="0" dirty="0">
                          <a:effectLst/>
                          <a:latin typeface="+mj-lt"/>
                        </a:rPr>
                        <a:t>MITIGATION PLAN </a:t>
                      </a:r>
                      <a:endParaRPr lang="en-US" sz="1400" b="0" dirty="0">
                        <a:solidFill>
                          <a:srgbClr val="000000"/>
                        </a:solidFill>
                        <a:effectLst/>
                        <a:latin typeface="+mj-lt"/>
                      </a:endParaRPr>
                    </a:p>
                  </a:txBody>
                  <a:tcPr marL="36576" marR="4992" marT="3328" marB="3328" anchor="ctr"/>
                </a:tc>
                <a:extLst>
                  <a:ext uri="{0D108BD9-81ED-4DB2-BD59-A6C34878D82A}">
                    <a16:rowId xmlns:a16="http://schemas.microsoft.com/office/drawing/2014/main" val="1488334798"/>
                  </a:ext>
                </a:extLst>
              </a:tr>
              <a:tr h="436899">
                <a:tc>
                  <a:txBody>
                    <a:bodyPr/>
                    <a:lstStyle/>
                    <a:p>
                      <a:pPr rtl="0" fontAlgn="ctr"/>
                      <a:r>
                        <a:rPr lang="en-US" sz="1600" dirty="0">
                          <a:effectLst/>
                          <a:latin typeface="Arial" panose="020B0604020202020204" pitchFamily="34" charset="0"/>
                          <a:cs typeface="Arial" panose="020B0604020202020204" pitchFamily="34" charset="0"/>
                        </a:rPr>
                        <a:t>Data</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l" rtl="0" fontAlgn="b"/>
                      <a:r>
                        <a:rPr lang="en-US" sz="1400" b="0" dirty="0">
                          <a:solidFill>
                            <a:srgbClr val="17304C"/>
                          </a:solidFill>
                          <a:effectLst/>
                          <a:latin typeface="Arial" panose="020B0604020202020204" pitchFamily="34" charset="0"/>
                          <a:cs typeface="Arial" panose="020B0604020202020204" pitchFamily="34" charset="0"/>
                        </a:rPr>
                        <a:t>Data clean-up will continue up to go-live.</a:t>
                      </a:r>
                    </a:p>
                  </a:txBody>
                  <a:tcPr anchor="ctr"/>
                </a:tc>
                <a:tc>
                  <a:txBody>
                    <a:bodyPr/>
                    <a:lstStyle/>
                    <a:p>
                      <a:pPr algn="l"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87606402"/>
                  </a:ext>
                </a:extLst>
              </a:tr>
              <a:tr h="471311">
                <a:tc>
                  <a:txBody>
                    <a:bodyPr/>
                    <a:lstStyle/>
                    <a:p>
                      <a:pPr rtl="0" fontAlgn="ctr"/>
                      <a:r>
                        <a:rPr lang="en-US" sz="1600" dirty="0">
                          <a:effectLst/>
                          <a:latin typeface="Arial" panose="020B0604020202020204" pitchFamily="34" charset="0"/>
                          <a:cs typeface="Arial" panose="020B0604020202020204" pitchFamily="34" charset="0"/>
                        </a:rPr>
                        <a:t>Security</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l" rtl="0" fontAlgn="b"/>
                      <a:r>
                        <a:rPr lang="en-US" sz="1400" b="0" dirty="0">
                          <a:solidFill>
                            <a:srgbClr val="17304C"/>
                          </a:solidFill>
                          <a:effectLst/>
                          <a:latin typeface="Arial" panose="020B0604020202020204" pitchFamily="34" charset="0"/>
                          <a:cs typeface="Arial" panose="020B0604020202020204" pitchFamily="34" charset="0"/>
                        </a:rPr>
                        <a:t>Workbook submitted and security plan complete.</a:t>
                      </a:r>
                    </a:p>
                  </a:txBody>
                  <a:tcPr anchor="ctr"/>
                </a:tc>
                <a:tc>
                  <a:txBody>
                    <a:bodyPr/>
                    <a:lstStyle/>
                    <a:p>
                      <a:pPr algn="l"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0610699"/>
                  </a:ext>
                </a:extLst>
              </a:tr>
              <a:tr h="659605">
                <a:tc>
                  <a:txBody>
                    <a:bodyPr/>
                    <a:lstStyle/>
                    <a:p>
                      <a:pPr rtl="0" fontAlgn="ctr"/>
                      <a:r>
                        <a:rPr lang="en-US" sz="1600" dirty="0">
                          <a:effectLst/>
                          <a:latin typeface="Arial" panose="020B0604020202020204" pitchFamily="34" charset="0"/>
                          <a:cs typeface="Arial" panose="020B0604020202020204" pitchFamily="34" charset="0"/>
                        </a:rPr>
                        <a:t>Testing</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l" rtl="0" fontAlgn="b"/>
                      <a:r>
                        <a:rPr lang="en-US" sz="1400" b="0" dirty="0">
                          <a:solidFill>
                            <a:srgbClr val="17304C"/>
                          </a:solidFill>
                          <a:effectLst/>
                          <a:latin typeface="Arial" panose="020B0604020202020204" pitchFamily="34" charset="0"/>
                          <a:cs typeface="Arial" panose="020B0604020202020204" pitchFamily="34" charset="0"/>
                        </a:rPr>
                        <a:t>Parallel and UAT testing complete. Approval Workflows complete.</a:t>
                      </a:r>
                    </a:p>
                  </a:txBody>
                  <a:tcPr anchor="ctr"/>
                </a:tc>
                <a:tc>
                  <a:txBody>
                    <a:bodyPr/>
                    <a:lstStyle/>
                    <a:p>
                      <a:pPr algn="l"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66612009"/>
                  </a:ext>
                </a:extLst>
              </a:tr>
              <a:tr h="566162">
                <a:tc>
                  <a:txBody>
                    <a:bodyPr/>
                    <a:lstStyle/>
                    <a:p>
                      <a:pPr algn="l" rtl="0" fontAlgn="ctr"/>
                      <a:r>
                        <a:rPr lang="en-US" sz="1600" dirty="0">
                          <a:effectLst/>
                          <a:latin typeface="Arial" panose="020B0604020202020204" pitchFamily="34" charset="0"/>
                          <a:cs typeface="Arial" panose="020B0604020202020204" pitchFamily="34" charset="0"/>
                        </a:rPr>
                        <a:t>Training</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l" rtl="0" fontAlgn="b"/>
                      <a:r>
                        <a:rPr lang="en-US" sz="1400" b="0" dirty="0">
                          <a:solidFill>
                            <a:srgbClr val="17304C"/>
                          </a:solidFill>
                          <a:effectLst/>
                          <a:latin typeface="Arial" panose="020B0604020202020204" pitchFamily="34" charset="0"/>
                          <a:cs typeface="Arial" panose="020B0604020202020204" pitchFamily="34" charset="0"/>
                        </a:rPr>
                        <a:t>End-user training continues through 2022. </a:t>
                      </a:r>
                    </a:p>
                  </a:txBody>
                  <a:tcPr anchor="ctr"/>
                </a:tc>
                <a:tc>
                  <a:txBody>
                    <a:bodyPr/>
                    <a:lstStyle/>
                    <a:p>
                      <a:pPr algn="l"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67617604"/>
                  </a:ext>
                </a:extLst>
              </a:tr>
              <a:tr h="1183843">
                <a:tc>
                  <a:txBody>
                    <a:bodyPr/>
                    <a:lstStyle/>
                    <a:p>
                      <a:pPr algn="l" rtl="0" fontAlgn="ctr"/>
                      <a:r>
                        <a:rPr lang="en-US" sz="1600" dirty="0">
                          <a:effectLst/>
                          <a:latin typeface="Arial" panose="020B0604020202020204" pitchFamily="34" charset="0"/>
                          <a:cs typeface="Arial" panose="020B0604020202020204" pitchFamily="34" charset="0"/>
                        </a:rPr>
                        <a:t>College Support Plan</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l" rtl="0" fontAlgn="b"/>
                      <a:r>
                        <a:rPr lang="en-US" sz="1400" b="0" dirty="0">
                          <a:solidFill>
                            <a:srgbClr val="17304C"/>
                          </a:solidFill>
                          <a:effectLst/>
                          <a:latin typeface="Arial" panose="020B0604020202020204" pitchFamily="34" charset="0"/>
                          <a:cs typeface="Arial" panose="020B0604020202020204" pitchFamily="34" charset="0"/>
                        </a:rPr>
                        <a:t>Will use local Helpdesk ticket system for ctcLink support. Will communicate support, escalation, and post go-live plans to Pillar Leads and college community.</a:t>
                      </a:r>
                    </a:p>
                  </a:txBody>
                  <a:tcPr anchor="ctr"/>
                </a:tc>
                <a:tc>
                  <a:txBody>
                    <a:bodyPr/>
                    <a:lstStyle/>
                    <a:p>
                      <a:pPr algn="l"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31611894"/>
                  </a:ext>
                </a:extLst>
              </a:tr>
              <a:tr h="1105104">
                <a:tc>
                  <a:txBody>
                    <a:bodyPr/>
                    <a:lstStyle/>
                    <a:p>
                      <a:pPr rtl="0" fontAlgn="ctr"/>
                      <a:r>
                        <a:rPr lang="en-US" sz="1600" dirty="0">
                          <a:effectLst/>
                          <a:latin typeface="Arial" panose="020B0604020202020204" pitchFamily="34" charset="0"/>
                          <a:cs typeface="Arial" panose="020B0604020202020204" pitchFamily="34" charset="0"/>
                        </a:rPr>
                        <a:t>Transition</a:t>
                      </a:r>
                    </a:p>
                  </a:txBody>
                  <a:tcPr anchor="ctr"/>
                </a:tc>
                <a:tc>
                  <a:txBody>
                    <a:bodyPr/>
                    <a:lstStyle/>
                    <a:p>
                      <a:pPr algn="l" rtl="0" fontAlgn="b"/>
                      <a:r>
                        <a:rPr lang="en-US" sz="1400" b="1" dirty="0">
                          <a:solidFill>
                            <a:srgbClr val="17304C"/>
                          </a:solidFill>
                          <a:effectLst/>
                          <a:latin typeface="Arial" panose="020B0604020202020204" pitchFamily="34" charset="0"/>
                          <a:cs typeface="Arial" panose="020B0604020202020204" pitchFamily="34" charset="0"/>
                        </a:rPr>
                        <a:t>Legacy shutdown planned. dataLink ready; supplemental systems integration planned. Classes for Spring/Summer/Fall ready 4/29/2022. For AAR, AA-DTA ready 4/29/2022.</a:t>
                      </a:r>
                    </a:p>
                  </a:txBody>
                  <a:tcPr anchor="ctr"/>
                </a:tc>
                <a:tc>
                  <a:txBody>
                    <a:bodyPr/>
                    <a:lstStyle/>
                    <a:p>
                      <a:pPr algn="l" rtl="0" fontAlgn="b"/>
                      <a:r>
                        <a:rPr lang="en-US" sz="1400" b="1" dirty="0">
                          <a:solidFill>
                            <a:srgbClr val="17304C"/>
                          </a:solidFill>
                          <a:effectLst/>
                          <a:latin typeface="Arial" panose="020B0604020202020204" pitchFamily="34" charset="0"/>
                          <a:cs typeface="Arial" panose="020B0604020202020204" pitchFamily="34" charset="0"/>
                        </a:rPr>
                        <a:t>AAR and Transfer Credit builds will be ongoing through Summer. Assignment Types to be added after Go-Live.</a:t>
                      </a:r>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2354641"/>
                  </a:ext>
                </a:extLst>
              </a:tr>
              <a:tr h="1049694">
                <a:tc>
                  <a:txBody>
                    <a:bodyPr/>
                    <a:lstStyle/>
                    <a:p>
                      <a:pPr rtl="0" fontAlgn="ctr"/>
                      <a:r>
                        <a:rPr lang="en-US" sz="1600" dirty="0">
                          <a:effectLst/>
                          <a:latin typeface="Arial" panose="020B0604020202020204" pitchFamily="34" charset="0"/>
                          <a:cs typeface="Arial" panose="020B0604020202020204" pitchFamily="34" charset="0"/>
                        </a:rPr>
                        <a:t>Comms &amp; OCM</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l" rtl="0" fontAlgn="b"/>
                      <a:r>
                        <a:rPr lang="en-US" sz="1400" b="0" dirty="0">
                          <a:solidFill>
                            <a:srgbClr val="17304C"/>
                          </a:solidFill>
                          <a:effectLst/>
                          <a:latin typeface="Arial" panose="020B0604020202020204" pitchFamily="34" charset="0"/>
                          <a:cs typeface="Arial" panose="020B0604020202020204" pitchFamily="34" charset="0"/>
                        </a:rPr>
                        <a:t>Strong leadership and support for ctcLink. Continue review/update of plans through go-live and after.</a:t>
                      </a:r>
                    </a:p>
                  </a:txBody>
                  <a:tcPr anchor="ctr"/>
                </a:tc>
                <a:tc>
                  <a:txBody>
                    <a:bodyPr/>
                    <a:lstStyle/>
                    <a:p>
                      <a:pPr algn="l"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78782807"/>
                  </a:ext>
                </a:extLst>
              </a:tr>
            </a:tbl>
          </a:graphicData>
        </a:graphic>
      </p:graphicFrame>
      <p:sp>
        <p:nvSpPr>
          <p:cNvPr id="4" name="Slide Number Placeholder 3">
            <a:extLst>
              <a:ext uri="{FF2B5EF4-FFF2-40B4-BE49-F238E27FC236}">
                <a16:creationId xmlns:a16="http://schemas.microsoft.com/office/drawing/2014/main" id="{E0E7CE8F-C425-4460-BA5D-66D70FDF14C2}"/>
              </a:ext>
            </a:extLst>
          </p:cNvPr>
          <p:cNvSpPr>
            <a:spLocks noGrp="1"/>
          </p:cNvSpPr>
          <p:nvPr>
            <p:ph type="sldNum" sz="quarter" idx="12"/>
          </p:nvPr>
        </p:nvSpPr>
        <p:spPr/>
        <p:txBody>
          <a:bodyPr/>
          <a:lstStyle/>
          <a:p>
            <a:pPr>
              <a:defRPr/>
            </a:pPr>
            <a:r>
              <a:rPr lang="en-US" altLang="en-US" dirty="0"/>
              <a:t> </a:t>
            </a:r>
            <a:fld id="{8FE0DD59-4F64-4FB2-AC86-5D7C2F153175}" type="slidenum">
              <a:rPr lang="en-US" altLang="en-US" smtClean="0"/>
              <a:pPr>
                <a:defRPr/>
              </a:pPr>
              <a:t>12</a:t>
            </a:fld>
            <a:r>
              <a:rPr lang="en-US" altLang="en-US" dirty="0"/>
              <a:t> </a:t>
            </a:r>
          </a:p>
        </p:txBody>
      </p:sp>
      <p:sp>
        <p:nvSpPr>
          <p:cNvPr id="5" name="Title 1">
            <a:extLst>
              <a:ext uri="{FF2B5EF4-FFF2-40B4-BE49-F238E27FC236}">
                <a16:creationId xmlns:a16="http://schemas.microsoft.com/office/drawing/2014/main" id="{D99ED5E8-6C84-4670-86D5-7DCA8C5EE893}"/>
              </a:ext>
            </a:extLst>
          </p:cNvPr>
          <p:cNvSpPr>
            <a:spLocks noGrp="1"/>
          </p:cNvSpPr>
          <p:nvPr>
            <p:ph type="title"/>
          </p:nvPr>
        </p:nvSpPr>
        <p:spPr>
          <a:xfrm>
            <a:off x="359006" y="45174"/>
            <a:ext cx="8577501" cy="436526"/>
          </a:xfrm>
        </p:spPr>
        <p:txBody>
          <a:bodyPr/>
          <a:lstStyle/>
          <a:p>
            <a:pPr algn="ctr"/>
            <a:r>
              <a:rPr lang="en-US" sz="2400" dirty="0"/>
              <a:t>Yakima Valley College comments &amp; MITIGATION plan</a:t>
            </a:r>
          </a:p>
        </p:txBody>
      </p:sp>
    </p:spTree>
    <p:extLst>
      <p:ext uri="{BB962C8B-B14F-4D97-AF65-F5344CB8AC3E}">
        <p14:creationId xmlns:p14="http://schemas.microsoft.com/office/powerpoint/2010/main" val="103549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11" y="265151"/>
            <a:ext cx="8377377" cy="417002"/>
          </a:xfrm>
        </p:spPr>
        <p:txBody>
          <a:bodyPr/>
          <a:lstStyle/>
          <a:p>
            <a:pPr algn="ctr"/>
            <a:r>
              <a:rPr lang="en-US" sz="2000" dirty="0"/>
              <a:t>Yakima Valley go-live deployment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13</a:t>
            </a:fld>
            <a:endParaRPr lang="en-US" altLang="en-US" dirty="0"/>
          </a:p>
        </p:txBody>
      </p:sp>
      <p:pic>
        <p:nvPicPr>
          <p:cNvPr id="3" name="Picture 2" descr="YVC signed go-live deployment recommendation form">
            <a:extLst>
              <a:ext uri="{FF2B5EF4-FFF2-40B4-BE49-F238E27FC236}">
                <a16:creationId xmlns:a16="http://schemas.microsoft.com/office/drawing/2014/main" id="{7B7AA762-A20F-4110-BA47-00CC96A09C2C}"/>
              </a:ext>
            </a:extLst>
          </p:cNvPr>
          <p:cNvPicPr>
            <a:picLocks noChangeAspect="1"/>
          </p:cNvPicPr>
          <p:nvPr/>
        </p:nvPicPr>
        <p:blipFill>
          <a:blip r:embed="rId2"/>
          <a:stretch>
            <a:fillRect/>
          </a:stretch>
        </p:blipFill>
        <p:spPr>
          <a:xfrm>
            <a:off x="1828800" y="699956"/>
            <a:ext cx="5381237" cy="6021519"/>
          </a:xfrm>
          <a:prstGeom prst="rect">
            <a:avLst/>
          </a:prstGeom>
          <a:ln w="3175">
            <a:solidFill>
              <a:schemeClr val="tx1"/>
            </a:solidFill>
          </a:ln>
        </p:spPr>
      </p:pic>
    </p:spTree>
    <p:extLst>
      <p:ext uri="{BB962C8B-B14F-4D97-AF65-F5344CB8AC3E}">
        <p14:creationId xmlns:p14="http://schemas.microsoft.com/office/powerpoint/2010/main" val="59385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860757"/>
            <a:ext cx="8505535" cy="1225343"/>
          </a:xfrm>
        </p:spPr>
        <p:txBody>
          <a:bodyPr/>
          <a:lstStyle/>
          <a:p>
            <a:pPr algn="ctr"/>
            <a:r>
              <a:rPr lang="en-US" sz="3200" dirty="0"/>
              <a:t>DG6-C: South Puget Sound Community College presenters</a:t>
            </a:r>
            <a:br>
              <a:rPr lang="en-US" dirty="0"/>
            </a:br>
            <a:br>
              <a:rPr lang="en-US" dirty="0"/>
            </a:br>
            <a:br>
              <a:rPr lang="en-US" dirty="0"/>
            </a:br>
            <a:br>
              <a:rPr lang="en-US" dirty="0"/>
            </a:br>
            <a:br>
              <a:rPr lang="en-US" dirty="0"/>
            </a:br>
            <a:br>
              <a:rPr lang="en-US" dirty="0"/>
            </a:br>
            <a:br>
              <a:rPr lang="en-US" dirty="0"/>
            </a:br>
            <a:r>
              <a:rPr lang="en-US" dirty="0"/>
              <a:t> 	</a:t>
            </a:r>
          </a:p>
        </p:txBody>
      </p:sp>
      <p:sp>
        <p:nvSpPr>
          <p:cNvPr id="3" name="Text Placeholder 2"/>
          <p:cNvSpPr>
            <a:spLocks noGrp="1"/>
          </p:cNvSpPr>
          <p:nvPr>
            <p:ph idx="1"/>
          </p:nvPr>
        </p:nvSpPr>
        <p:spPr>
          <a:xfrm>
            <a:off x="735274" y="3157829"/>
            <a:ext cx="7921709" cy="2092661"/>
          </a:xfrm>
        </p:spPr>
        <p:txBody>
          <a:bodyPr/>
          <a:lstStyle/>
          <a:p>
            <a:pPr>
              <a:lnSpc>
                <a:spcPct val="100000"/>
              </a:lnSpc>
              <a:spcBef>
                <a:spcPts val="0"/>
              </a:spcBef>
            </a:pPr>
            <a:r>
              <a:rPr lang="en-US" sz="3200" dirty="0">
                <a:solidFill>
                  <a:schemeClr val="accent6">
                    <a:lumMod val="75000"/>
                  </a:schemeClr>
                </a:solidFill>
              </a:rPr>
              <a:t>Missy Yates, Project Manager </a:t>
            </a:r>
          </a:p>
          <a:p>
            <a:pPr>
              <a:lnSpc>
                <a:spcPct val="100000"/>
              </a:lnSpc>
              <a:spcBef>
                <a:spcPts val="0"/>
              </a:spcBef>
            </a:pPr>
            <a:r>
              <a:rPr lang="en-US" sz="3200" dirty="0">
                <a:solidFill>
                  <a:schemeClr val="accent6">
                    <a:lumMod val="75000"/>
                  </a:schemeClr>
                </a:solidFill>
              </a:rPr>
              <a:t>Rip Heminway, Executive Sponsor</a:t>
            </a:r>
          </a:p>
          <a:p>
            <a:pPr>
              <a:lnSpc>
                <a:spcPct val="100000"/>
              </a:lnSpc>
              <a:spcBef>
                <a:spcPts val="0"/>
              </a:spcBef>
            </a:pPr>
            <a:r>
              <a:rPr lang="en-US" sz="3200" dirty="0">
                <a:solidFill>
                  <a:schemeClr val="accent6">
                    <a:lumMod val="75000"/>
                  </a:schemeClr>
                </a:solidFill>
              </a:rPr>
              <a:t>Dr. Timothy Stokes, President </a:t>
            </a:r>
          </a:p>
        </p:txBody>
      </p:sp>
      <p:sp>
        <p:nvSpPr>
          <p:cNvPr id="5" name="Slide Number Placeholder 4">
            <a:extLst>
              <a:ext uri="{FF2B5EF4-FFF2-40B4-BE49-F238E27FC236}">
                <a16:creationId xmlns:a16="http://schemas.microsoft.com/office/drawing/2014/main" id="{F51366F6-F2EC-4A9B-9898-7B2FF54D0A27}"/>
              </a:ext>
            </a:extLst>
          </p:cNvPr>
          <p:cNvSpPr>
            <a:spLocks noGrp="1"/>
          </p:cNvSpPr>
          <p:nvPr>
            <p:ph type="sldNum" sz="quarter" idx="12"/>
          </p:nvPr>
        </p:nvSpPr>
        <p:spPr/>
        <p:txBody>
          <a:bodyPr/>
          <a:lstStyle/>
          <a:p>
            <a:pPr>
              <a:defRPr/>
            </a:pPr>
            <a:fld id="{A0548EF2-EA9B-4634-B53D-DC4EC5D1B8C0}" type="slidenum">
              <a:rPr lang="en-US" altLang="en-US" smtClean="0"/>
              <a:pPr>
                <a:defRPr/>
              </a:pPr>
              <a:t>14</a:t>
            </a:fld>
            <a:endParaRPr lang="en-US" altLang="en-US" dirty="0"/>
          </a:p>
        </p:txBody>
      </p:sp>
    </p:spTree>
    <p:extLst>
      <p:ext uri="{BB962C8B-B14F-4D97-AF65-F5344CB8AC3E}">
        <p14:creationId xmlns:p14="http://schemas.microsoft.com/office/powerpoint/2010/main" val="55234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2587" y="136525"/>
            <a:ext cx="7867453" cy="494983"/>
          </a:xfrm>
        </p:spPr>
        <p:txBody>
          <a:bodyPr lIns="91440" tIns="45720" rIns="91440" bIns="45720" anchor="t"/>
          <a:lstStyle/>
          <a:p>
            <a:pPr algn="ctr"/>
            <a:r>
              <a:rPr lang="en-US" sz="3200" dirty="0"/>
              <a:t>South Puget Sound CC </a:t>
            </a:r>
            <a:r>
              <a:rPr lang="en-US" sz="3200" dirty="0">
                <a:solidFill>
                  <a:srgbClr val="002060"/>
                </a:solidFill>
              </a:rPr>
              <a:t>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7517971"/>
              </p:ext>
            </p:extLst>
          </p:nvPr>
        </p:nvGraphicFramePr>
        <p:xfrm>
          <a:off x="470541" y="752012"/>
          <a:ext cx="8197326" cy="4965763"/>
        </p:xfrm>
        <a:graphic>
          <a:graphicData uri="http://schemas.openxmlformats.org/drawingml/2006/table">
            <a:tbl>
              <a:tblPr firstRow="1" firstCol="1"/>
              <a:tblGrid>
                <a:gridCol w="2623144">
                  <a:extLst>
                    <a:ext uri="{9D8B030D-6E8A-4147-A177-3AD203B41FA5}">
                      <a16:colId xmlns:a16="http://schemas.microsoft.com/office/drawing/2014/main" val="1719524338"/>
                    </a:ext>
                  </a:extLst>
                </a:gridCol>
                <a:gridCol w="1873673">
                  <a:extLst>
                    <a:ext uri="{9D8B030D-6E8A-4147-A177-3AD203B41FA5}">
                      <a16:colId xmlns:a16="http://schemas.microsoft.com/office/drawing/2014/main" val="3354666195"/>
                    </a:ext>
                  </a:extLst>
                </a:gridCol>
                <a:gridCol w="1902386">
                  <a:extLst>
                    <a:ext uri="{9D8B030D-6E8A-4147-A177-3AD203B41FA5}">
                      <a16:colId xmlns:a16="http://schemas.microsoft.com/office/drawing/2014/main" val="4253395325"/>
                    </a:ext>
                  </a:extLst>
                </a:gridCol>
                <a:gridCol w="1798123">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Go/No-Go Status at </a:t>
                      </a:r>
                      <a:br>
                        <a:rPr lang="en-US" b="0" baseline="0" dirty="0">
                          <a:solidFill>
                            <a:srgbClr val="000000"/>
                          </a:solidFill>
                          <a:effectLst/>
                          <a:latin typeface="+mj-lt"/>
                        </a:rPr>
                      </a:br>
                      <a:r>
                        <a:rPr lang="en-US" b="0" baseline="0" dirty="0">
                          <a:solidFill>
                            <a:srgbClr val="000000"/>
                          </a:solidFill>
                          <a:effectLst/>
                          <a:latin typeface="+mj-lt"/>
                        </a:rPr>
                        <a:t>Go-Live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12301">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3 of 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09708">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3 of 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39953">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6 of 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7 of 7</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5 of 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13 of 15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boto"/>
                          <a:ea typeface="+mn-ea"/>
                          <a:cs typeface="+mn-cs"/>
                        </a:rPr>
                        <a:t>Y</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7 of 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Roboto"/>
                          <a:ea typeface="+mn-ea"/>
                          <a:cs typeface="+mn-cs"/>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15</a:t>
            </a:fld>
            <a:endParaRPr lang="en-US" altLang="en-US" dirty="0"/>
          </a:p>
        </p:txBody>
      </p:sp>
      <p:graphicFrame>
        <p:nvGraphicFramePr>
          <p:cNvPr id="7" name="Table 6">
            <a:extLst>
              <a:ext uri="{FF2B5EF4-FFF2-40B4-BE49-F238E27FC236}">
                <a16:creationId xmlns:a16="http://schemas.microsoft.com/office/drawing/2014/main" id="{6E4DD594-CCC7-475B-BB8F-1B470DC4227B}"/>
              </a:ext>
            </a:extLst>
          </p:cNvPr>
          <p:cNvGraphicFramePr>
            <a:graphicFrameLocks noGrp="1"/>
          </p:cNvGraphicFramePr>
          <p:nvPr>
            <p:extLst>
              <p:ext uri="{D42A27DB-BD31-4B8C-83A1-F6EECF244321}">
                <p14:modId xmlns:p14="http://schemas.microsoft.com/office/powerpoint/2010/main" val="1750590363"/>
              </p:ext>
            </p:extLst>
          </p:nvPr>
        </p:nvGraphicFramePr>
        <p:xfrm>
          <a:off x="470541" y="5861463"/>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401007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63685747"/>
              </p:ext>
            </p:extLst>
          </p:nvPr>
        </p:nvGraphicFramePr>
        <p:xfrm>
          <a:off x="368303" y="549602"/>
          <a:ext cx="8775697" cy="6234461"/>
        </p:xfrm>
        <a:graphic>
          <a:graphicData uri="http://schemas.openxmlformats.org/drawingml/2006/table">
            <a:tbl>
              <a:tblPr firstRow="1" firstCol="1">
                <a:tableStyleId>{93296810-A885-4BE3-A3E7-6D5BEEA58F35}</a:tableStyleId>
              </a:tblPr>
              <a:tblGrid>
                <a:gridCol w="1296658">
                  <a:extLst>
                    <a:ext uri="{9D8B030D-6E8A-4147-A177-3AD203B41FA5}">
                      <a16:colId xmlns:a16="http://schemas.microsoft.com/office/drawing/2014/main" val="285129070"/>
                    </a:ext>
                  </a:extLst>
                </a:gridCol>
                <a:gridCol w="3899498">
                  <a:extLst>
                    <a:ext uri="{9D8B030D-6E8A-4147-A177-3AD203B41FA5}">
                      <a16:colId xmlns:a16="http://schemas.microsoft.com/office/drawing/2014/main" val="1255582063"/>
                    </a:ext>
                  </a:extLst>
                </a:gridCol>
                <a:gridCol w="3579541">
                  <a:extLst>
                    <a:ext uri="{9D8B030D-6E8A-4147-A177-3AD203B41FA5}">
                      <a16:colId xmlns:a16="http://schemas.microsoft.com/office/drawing/2014/main" val="615183373"/>
                    </a:ext>
                  </a:extLst>
                </a:gridCol>
              </a:tblGrid>
              <a:tr h="325672">
                <a:tc>
                  <a:txBody>
                    <a:bodyPr/>
                    <a:lstStyle/>
                    <a:p>
                      <a:pPr rtl="0" fontAlgn="b"/>
                      <a:r>
                        <a:rPr lang="en-US" sz="1400" b="1" dirty="0">
                          <a:effectLst/>
                          <a:latin typeface="Arial" panose="020B0604020202020204" pitchFamily="34" charset="0"/>
                          <a:cs typeface="Arial" panose="020B0604020202020204" pitchFamily="34" charset="0"/>
                        </a:rPr>
                        <a:t>CATEGORY </a:t>
                      </a:r>
                      <a:endParaRPr lang="en-US" sz="1400" b="1"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1" dirty="0">
                          <a:effectLst/>
                          <a:latin typeface="Arial" panose="020B0604020202020204" pitchFamily="34" charset="0"/>
                          <a:cs typeface="Arial" panose="020B0604020202020204" pitchFamily="34" charset="0"/>
                        </a:rPr>
                        <a:t>COMMENTS</a:t>
                      </a:r>
                      <a:endParaRPr lang="en-US" sz="1400" b="1"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1" dirty="0">
                          <a:effectLst/>
                          <a:latin typeface="Arial" panose="020B0604020202020204" pitchFamily="34" charset="0"/>
                          <a:cs typeface="Arial" panose="020B0604020202020204" pitchFamily="34" charset="0"/>
                        </a:rPr>
                        <a:t>MITIGATION PLAN </a:t>
                      </a:r>
                      <a:endParaRPr lang="en-US" sz="1400" b="1"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88334798"/>
                  </a:ext>
                </a:extLst>
              </a:tr>
              <a:tr h="547793">
                <a:tc>
                  <a:txBody>
                    <a:bodyPr/>
                    <a:lstStyle/>
                    <a:p>
                      <a:pPr rtl="0" fontAlgn="ctr"/>
                      <a:r>
                        <a:rPr lang="en-US" sz="1600" dirty="0">
                          <a:effectLst/>
                          <a:latin typeface="Arial" panose="020B0604020202020204" pitchFamily="34" charset="0"/>
                          <a:cs typeface="Arial" panose="020B0604020202020204" pitchFamily="34" charset="0"/>
                        </a:rPr>
                        <a:t>Data</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Validation and clean-up to continue through go-live.</a:t>
                      </a:r>
                    </a:p>
                  </a:txBody>
                  <a:tcPr anchor="ctr"/>
                </a:tc>
                <a:tc>
                  <a:txBody>
                    <a:bodyPr/>
                    <a:lstStyle/>
                    <a:p>
                      <a:pPr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87606402"/>
                  </a:ext>
                </a:extLst>
              </a:tr>
              <a:tr h="426724">
                <a:tc>
                  <a:txBody>
                    <a:bodyPr/>
                    <a:lstStyle/>
                    <a:p>
                      <a:pPr rtl="0" fontAlgn="ctr"/>
                      <a:r>
                        <a:rPr lang="en-US" sz="1600" dirty="0">
                          <a:effectLst/>
                          <a:latin typeface="Arial" panose="020B0604020202020204" pitchFamily="34" charset="0"/>
                          <a:cs typeface="Arial" panose="020B0604020202020204" pitchFamily="34" charset="0"/>
                        </a:rPr>
                        <a:t>Security</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Audit of roles ongoing.</a:t>
                      </a:r>
                    </a:p>
                  </a:txBody>
                  <a:tcPr anchor="ctr"/>
                </a:tc>
                <a:tc>
                  <a:txBody>
                    <a:bodyPr/>
                    <a:lstStyle/>
                    <a:p>
                      <a:pPr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0610699"/>
                  </a:ext>
                </a:extLst>
              </a:tr>
              <a:tr h="406194">
                <a:tc>
                  <a:txBody>
                    <a:bodyPr/>
                    <a:lstStyle/>
                    <a:p>
                      <a:pPr rtl="0" fontAlgn="ctr"/>
                      <a:r>
                        <a:rPr lang="en-US" sz="1600" dirty="0">
                          <a:effectLst/>
                          <a:latin typeface="Arial" panose="020B0604020202020204" pitchFamily="34" charset="0"/>
                          <a:cs typeface="Arial" panose="020B0604020202020204" pitchFamily="34" charset="0"/>
                        </a:rPr>
                        <a:t>Testing</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UAT expected completion is 4/18/2022.</a:t>
                      </a:r>
                    </a:p>
                  </a:txBody>
                  <a:tcPr anchor="ctr"/>
                </a:tc>
                <a:tc>
                  <a:txBody>
                    <a:bodyPr/>
                    <a:lstStyle/>
                    <a:p>
                      <a:pPr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66612009"/>
                  </a:ext>
                </a:extLst>
              </a:tr>
              <a:tr h="749102">
                <a:tc>
                  <a:txBody>
                    <a:bodyPr/>
                    <a:lstStyle/>
                    <a:p>
                      <a:pPr rtl="0" fontAlgn="ctr"/>
                      <a:r>
                        <a:rPr lang="en-US" sz="1600" dirty="0">
                          <a:effectLst/>
                          <a:latin typeface="Arial" panose="020B0604020202020204" pitchFamily="34" charset="0"/>
                          <a:cs typeface="Arial" panose="020B0604020202020204" pitchFamily="34" charset="0"/>
                        </a:rPr>
                        <a:t>Training</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End-user training will continue through the end of academic / FY '23 to include just-in-time sessions throughout the year.</a:t>
                      </a:r>
                    </a:p>
                  </a:txBody>
                  <a:tcPr anchor="ctr"/>
                </a:tc>
                <a:tc>
                  <a:txBody>
                    <a:bodyPr/>
                    <a:lstStyle/>
                    <a:p>
                      <a:pPr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67617604"/>
                  </a:ext>
                </a:extLst>
              </a:tr>
              <a:tr h="905742">
                <a:tc>
                  <a:txBody>
                    <a:bodyPr/>
                    <a:lstStyle/>
                    <a:p>
                      <a:pPr rtl="0" fontAlgn="ctr"/>
                      <a:r>
                        <a:rPr lang="en-US" sz="1600" dirty="0">
                          <a:effectLst/>
                          <a:latin typeface="Arial" panose="020B0604020202020204" pitchFamily="34" charset="0"/>
                          <a:cs typeface="Arial" panose="020B0604020202020204" pitchFamily="34" charset="0"/>
                        </a:rPr>
                        <a:t>College Support Plan</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Help Desk ticketing system used for tracking/escalating issues. Transition support team training in progress. Post go-live plan drafted as living document.</a:t>
                      </a:r>
                    </a:p>
                  </a:txBody>
                  <a:tcPr anchor="ctr"/>
                </a:tc>
                <a:tc>
                  <a:txBody>
                    <a:bodyPr/>
                    <a:lstStyle/>
                    <a:p>
                      <a:pPr rtl="0" fontAlgn="b"/>
                      <a:endParaRPr lang="en-US" sz="1400" b="0"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31611894"/>
                  </a:ext>
                </a:extLst>
              </a:tr>
              <a:tr h="1519309">
                <a:tc>
                  <a:txBody>
                    <a:bodyPr/>
                    <a:lstStyle/>
                    <a:p>
                      <a:pPr rtl="0" fontAlgn="ctr"/>
                      <a:r>
                        <a:rPr lang="en-US" sz="1600" dirty="0">
                          <a:effectLst/>
                          <a:latin typeface="Arial" panose="020B0604020202020204" pitchFamily="34" charset="0"/>
                          <a:cs typeface="Arial" panose="020B0604020202020204" pitchFamily="34" charset="0"/>
                        </a:rPr>
                        <a:t>Transition</a:t>
                      </a:r>
                    </a:p>
                    <a:p>
                      <a:pPr rtl="0" fontAlgn="ctr"/>
                      <a:endParaRPr lang="en-US" sz="1600" dirty="0">
                        <a:effectLst/>
                        <a:latin typeface="Arial" panose="020B0604020202020204" pitchFamily="34" charset="0"/>
                        <a:cs typeface="Arial" panose="020B0604020202020204" pitchFamily="34" charset="0"/>
                      </a:endParaRPr>
                    </a:p>
                  </a:txBody>
                  <a:tcPr anchor="ctr"/>
                </a:tc>
                <a:tc>
                  <a:txBody>
                    <a:bodyPr/>
                    <a:lstStyle/>
                    <a:p>
                      <a:pPr rtl="0" fontAlgn="b"/>
                      <a:r>
                        <a:rPr lang="en-US" sz="1400" b="1" dirty="0">
                          <a:solidFill>
                            <a:srgbClr val="17304C"/>
                          </a:solidFill>
                          <a:effectLst/>
                          <a:latin typeface="Arial" panose="020B0604020202020204" pitchFamily="34" charset="0"/>
                          <a:cs typeface="Arial" panose="020B0604020202020204" pitchFamily="34" charset="0"/>
                        </a:rPr>
                        <a:t>Class Schedule: Spring, Summer &amp; Fall schedules complete by 4/22/2022; Vendor/Suppliers, Transfer Credit and AAR: ongoing through Summer. Supplemental Systems cannot be fully tested until after go-live.</a:t>
                      </a:r>
                    </a:p>
                  </a:txBody>
                  <a:tcPr anchor="ctr"/>
                </a:tc>
                <a:tc>
                  <a:txBody>
                    <a:bodyPr/>
                    <a:lstStyle/>
                    <a:p>
                      <a:pPr rtl="0" fontAlgn="b"/>
                      <a:r>
                        <a:rPr lang="en-US" sz="1400" b="1" dirty="0">
                          <a:solidFill>
                            <a:srgbClr val="17304C"/>
                          </a:solidFill>
                          <a:effectLst/>
                          <a:latin typeface="Arial" panose="020B0604020202020204" pitchFamily="34" charset="0"/>
                          <a:cs typeface="Arial" panose="020B0604020202020204" pitchFamily="34" charset="0"/>
                        </a:rPr>
                        <a:t>Plan to use Pathways documentation and manual advising process for any AARs that are not yet complete; Supplemental Systems integrations tentatively scheduled; prioritized based on student impact.</a:t>
                      </a:r>
                    </a:p>
                  </a:txBody>
                  <a:tcPr anchor="ctr"/>
                </a:tc>
                <a:extLst>
                  <a:ext uri="{0D108BD9-81ED-4DB2-BD59-A6C34878D82A}">
                    <a16:rowId xmlns:a16="http://schemas.microsoft.com/office/drawing/2014/main" val="132354641"/>
                  </a:ext>
                </a:extLst>
              </a:tr>
              <a:tr h="1314787">
                <a:tc>
                  <a:txBody>
                    <a:bodyPr/>
                    <a:lstStyle/>
                    <a:p>
                      <a:pPr rtl="0" fontAlgn="ctr"/>
                      <a:r>
                        <a:rPr lang="en-US" sz="1600" dirty="0">
                          <a:effectLst/>
                          <a:latin typeface="Arial" panose="020B0604020202020204" pitchFamily="34" charset="0"/>
                          <a:cs typeface="Arial" panose="020B0604020202020204" pitchFamily="34" charset="0"/>
                        </a:rPr>
                        <a:t>Comms &amp; OCM</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Strong leadership and support; OCM activities ongoing, engaging staff with information, training and resources, focusing on the goal of benefits realization and monitoring levels of acceptance and adoption. </a:t>
                      </a:r>
                    </a:p>
                  </a:txBody>
                  <a:tcPr anchor="ctr"/>
                </a:tc>
                <a:tc>
                  <a:txBody>
                    <a:bodyPr/>
                    <a:lstStyle/>
                    <a:p>
                      <a:pPr rtl="0" fontAlgn="b"/>
                      <a:r>
                        <a:rPr lang="en-US" sz="1400" b="0" dirty="0">
                          <a:solidFill>
                            <a:srgbClr val="17304C"/>
                          </a:solidFill>
                          <a:effectLst/>
                          <a:latin typeface="Arial" panose="020B0604020202020204" pitchFamily="34" charset="0"/>
                          <a:cs typeface="Arial" panose="020B0604020202020204" pitchFamily="34" charset="0"/>
                        </a:rPr>
                        <a:t>Post-implementation check-in discussions with users (meetings, surveys, etc.) will help monitor user adoption and benefits realization throughout transition and beyond.</a:t>
                      </a:r>
                    </a:p>
                  </a:txBody>
                  <a:tcPr anchor="ctr"/>
                </a:tc>
                <a:extLst>
                  <a:ext uri="{0D108BD9-81ED-4DB2-BD59-A6C34878D82A}">
                    <a16:rowId xmlns:a16="http://schemas.microsoft.com/office/drawing/2014/main" val="4078782807"/>
                  </a:ext>
                </a:extLst>
              </a:tr>
            </a:tbl>
          </a:graphicData>
        </a:graphic>
      </p:graphicFrame>
      <p:sp>
        <p:nvSpPr>
          <p:cNvPr id="5" name="Title 1">
            <a:extLst>
              <a:ext uri="{FF2B5EF4-FFF2-40B4-BE49-F238E27FC236}">
                <a16:creationId xmlns:a16="http://schemas.microsoft.com/office/drawing/2014/main" id="{D99ED5E8-6C84-4670-86D5-7DCA8C5EE893}"/>
              </a:ext>
            </a:extLst>
          </p:cNvPr>
          <p:cNvSpPr>
            <a:spLocks noGrp="1"/>
          </p:cNvSpPr>
          <p:nvPr>
            <p:ph type="title"/>
          </p:nvPr>
        </p:nvSpPr>
        <p:spPr>
          <a:xfrm>
            <a:off x="279788" y="113075"/>
            <a:ext cx="8577501" cy="436526"/>
          </a:xfrm>
        </p:spPr>
        <p:txBody>
          <a:bodyPr lIns="91440" tIns="45720" rIns="91440" bIns="45720" anchor="t"/>
          <a:lstStyle/>
          <a:p>
            <a:pPr algn="ctr"/>
            <a:r>
              <a:rPr lang="en-US" sz="2400" dirty="0"/>
              <a:t>South Puget Sound comments &amp; MITIGATION plan</a:t>
            </a:r>
          </a:p>
        </p:txBody>
      </p:sp>
      <p:sp>
        <p:nvSpPr>
          <p:cNvPr id="7" name="Slide Number Placeholder 4">
            <a:extLst>
              <a:ext uri="{FF2B5EF4-FFF2-40B4-BE49-F238E27FC236}">
                <a16:creationId xmlns:a16="http://schemas.microsoft.com/office/drawing/2014/main" id="{8E45F60D-21CA-4FDE-834F-2A9A50E9F6C3}"/>
              </a:ext>
            </a:extLst>
          </p:cNvPr>
          <p:cNvSpPr>
            <a:spLocks noGrp="1"/>
          </p:cNvSpPr>
          <p:nvPr>
            <p:ph type="sldNum" sz="quarter" idx="12"/>
          </p:nvPr>
        </p:nvSpPr>
        <p:spPr>
          <a:xfrm>
            <a:off x="8406245" y="6483926"/>
            <a:ext cx="467590" cy="237549"/>
          </a:xfrm>
        </p:spPr>
        <p:txBody>
          <a:bodyPr/>
          <a:lstStyle/>
          <a:p>
            <a:pPr>
              <a:defRPr/>
            </a:pPr>
            <a:fld id="{A0548EF2-EA9B-4634-B53D-DC4EC5D1B8C0}" type="slidenum">
              <a:rPr lang="en-US" altLang="en-US" smtClean="0"/>
              <a:pPr>
                <a:defRPr/>
              </a:pPr>
              <a:t>16</a:t>
            </a:fld>
            <a:endParaRPr lang="en-US" altLang="en-US" dirty="0"/>
          </a:p>
        </p:txBody>
      </p:sp>
    </p:spTree>
    <p:extLst>
      <p:ext uri="{BB962C8B-B14F-4D97-AF65-F5344CB8AC3E}">
        <p14:creationId xmlns:p14="http://schemas.microsoft.com/office/powerpoint/2010/main" val="290022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11" y="265151"/>
            <a:ext cx="8377377" cy="417002"/>
          </a:xfrm>
        </p:spPr>
        <p:txBody>
          <a:bodyPr/>
          <a:lstStyle/>
          <a:p>
            <a:pPr algn="ctr"/>
            <a:r>
              <a:rPr lang="en-US" sz="2000" dirty="0"/>
              <a:t>South Puget Sound go-live deployment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17</a:t>
            </a:fld>
            <a:endParaRPr lang="en-US" altLang="en-US" dirty="0"/>
          </a:p>
        </p:txBody>
      </p:sp>
      <p:pic>
        <p:nvPicPr>
          <p:cNvPr id="3" name="Picture 2" descr="SPSCC signed go-live deployment recommendation form">
            <a:extLst>
              <a:ext uri="{FF2B5EF4-FFF2-40B4-BE49-F238E27FC236}">
                <a16:creationId xmlns:a16="http://schemas.microsoft.com/office/drawing/2014/main" id="{CDA4E51F-CB69-4DFD-BA29-ED96AF150C01}"/>
              </a:ext>
            </a:extLst>
          </p:cNvPr>
          <p:cNvPicPr>
            <a:picLocks noChangeAspect="1"/>
          </p:cNvPicPr>
          <p:nvPr/>
        </p:nvPicPr>
        <p:blipFill rotWithShape="1">
          <a:blip r:embed="rId2"/>
          <a:srcRect t="17811" b="1"/>
          <a:stretch/>
        </p:blipFill>
        <p:spPr>
          <a:xfrm>
            <a:off x="1489157" y="844827"/>
            <a:ext cx="6026068" cy="5762060"/>
          </a:xfrm>
          <a:prstGeom prst="rect">
            <a:avLst/>
          </a:prstGeom>
          <a:ln w="3175">
            <a:solidFill>
              <a:schemeClr val="tx1"/>
            </a:solidFill>
          </a:ln>
        </p:spPr>
      </p:pic>
    </p:spTree>
    <p:extLst>
      <p:ext uri="{BB962C8B-B14F-4D97-AF65-F5344CB8AC3E}">
        <p14:creationId xmlns:p14="http://schemas.microsoft.com/office/powerpoint/2010/main" val="234256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860757"/>
            <a:ext cx="8505535" cy="1111043"/>
          </a:xfrm>
        </p:spPr>
        <p:txBody>
          <a:bodyPr/>
          <a:lstStyle/>
          <a:p>
            <a:pPr algn="ctr"/>
            <a:r>
              <a:rPr lang="en-US" sz="3200" dirty="0"/>
              <a:t>DG6-C: Bates Technical College</a:t>
            </a:r>
            <a:br>
              <a:rPr lang="en-US" sz="3200" dirty="0"/>
            </a:br>
            <a:r>
              <a:rPr lang="en-US" sz="3200" dirty="0"/>
              <a:t>presenters</a:t>
            </a:r>
            <a:br>
              <a:rPr lang="en-US" dirty="0"/>
            </a:br>
            <a:br>
              <a:rPr lang="en-US" dirty="0"/>
            </a:br>
            <a:br>
              <a:rPr lang="en-US" dirty="0"/>
            </a:br>
            <a:br>
              <a:rPr lang="en-US" dirty="0"/>
            </a:br>
            <a:br>
              <a:rPr lang="en-US" dirty="0"/>
            </a:br>
            <a:br>
              <a:rPr lang="en-US" dirty="0"/>
            </a:br>
            <a:br>
              <a:rPr lang="en-US" dirty="0"/>
            </a:br>
            <a:r>
              <a:rPr lang="en-US" dirty="0"/>
              <a:t> 	</a:t>
            </a:r>
          </a:p>
        </p:txBody>
      </p:sp>
      <p:sp>
        <p:nvSpPr>
          <p:cNvPr id="3" name="Text Placeholder 2"/>
          <p:cNvSpPr>
            <a:spLocks noGrp="1"/>
          </p:cNvSpPr>
          <p:nvPr>
            <p:ph idx="1"/>
          </p:nvPr>
        </p:nvSpPr>
        <p:spPr>
          <a:xfrm>
            <a:off x="735275" y="3189670"/>
            <a:ext cx="7670970" cy="1809049"/>
          </a:xfrm>
        </p:spPr>
        <p:txBody>
          <a:bodyPr/>
          <a:lstStyle/>
          <a:p>
            <a:pPr>
              <a:lnSpc>
                <a:spcPct val="100000"/>
              </a:lnSpc>
              <a:spcBef>
                <a:spcPts val="0"/>
              </a:spcBef>
            </a:pPr>
            <a:r>
              <a:rPr lang="en-US" sz="3200" dirty="0">
                <a:solidFill>
                  <a:schemeClr val="accent6">
                    <a:lumMod val="75000"/>
                  </a:schemeClr>
                </a:solidFill>
              </a:rPr>
              <a:t>Nick Lutes, Executive Sponsor</a:t>
            </a:r>
          </a:p>
          <a:p>
            <a:pPr>
              <a:lnSpc>
                <a:spcPct val="100000"/>
              </a:lnSpc>
              <a:spcBef>
                <a:spcPts val="0"/>
              </a:spcBef>
            </a:pPr>
            <a:r>
              <a:rPr lang="en-US" sz="3200" dirty="0">
                <a:solidFill>
                  <a:schemeClr val="accent6">
                    <a:lumMod val="75000"/>
                  </a:schemeClr>
                </a:solidFill>
              </a:rPr>
              <a:t>Dr. Lin Zhou, President </a:t>
            </a:r>
          </a:p>
        </p:txBody>
      </p:sp>
      <p:sp>
        <p:nvSpPr>
          <p:cNvPr id="5" name="Slide Number Placeholder 4">
            <a:extLst>
              <a:ext uri="{FF2B5EF4-FFF2-40B4-BE49-F238E27FC236}">
                <a16:creationId xmlns:a16="http://schemas.microsoft.com/office/drawing/2014/main" id="{F51366F6-F2EC-4A9B-9898-7B2FF54D0A27}"/>
              </a:ext>
            </a:extLst>
          </p:cNvPr>
          <p:cNvSpPr>
            <a:spLocks noGrp="1"/>
          </p:cNvSpPr>
          <p:nvPr>
            <p:ph type="sldNum" sz="quarter" idx="12"/>
          </p:nvPr>
        </p:nvSpPr>
        <p:spPr/>
        <p:txBody>
          <a:bodyPr/>
          <a:lstStyle/>
          <a:p>
            <a:pPr>
              <a:defRPr/>
            </a:pPr>
            <a:fld id="{A0548EF2-EA9B-4634-B53D-DC4EC5D1B8C0}" type="slidenum">
              <a:rPr lang="en-US" altLang="en-US" smtClean="0"/>
              <a:pPr>
                <a:defRPr/>
              </a:pPr>
              <a:t>18</a:t>
            </a:fld>
            <a:endParaRPr lang="en-US" altLang="en-US" dirty="0"/>
          </a:p>
        </p:txBody>
      </p:sp>
    </p:spTree>
    <p:extLst>
      <p:ext uri="{BB962C8B-B14F-4D97-AF65-F5344CB8AC3E}">
        <p14:creationId xmlns:p14="http://schemas.microsoft.com/office/powerpoint/2010/main" val="269537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783" y="170476"/>
            <a:ext cx="8675052" cy="494983"/>
          </a:xfrm>
        </p:spPr>
        <p:txBody>
          <a:bodyPr lIns="91440" tIns="45720" rIns="91440" bIns="45720" anchor="t"/>
          <a:lstStyle/>
          <a:p>
            <a:pPr algn="ctr"/>
            <a:r>
              <a:rPr lang="en-US" sz="3200" dirty="0">
                <a:solidFill>
                  <a:srgbClr val="002060"/>
                </a:solidFill>
              </a:rPr>
              <a:t>Bates Technical College 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710775"/>
              </p:ext>
            </p:extLst>
          </p:nvPr>
        </p:nvGraphicFramePr>
        <p:xfrm>
          <a:off x="391323" y="774646"/>
          <a:ext cx="8350109" cy="5072999"/>
        </p:xfrm>
        <a:graphic>
          <a:graphicData uri="http://schemas.openxmlformats.org/drawingml/2006/table">
            <a:tbl>
              <a:tblPr firstRow="1" firstCol="1"/>
              <a:tblGrid>
                <a:gridCol w="2672035">
                  <a:extLst>
                    <a:ext uri="{9D8B030D-6E8A-4147-A177-3AD203B41FA5}">
                      <a16:colId xmlns:a16="http://schemas.microsoft.com/office/drawing/2014/main" val="1719524338"/>
                    </a:ext>
                  </a:extLst>
                </a:gridCol>
                <a:gridCol w="1908595">
                  <a:extLst>
                    <a:ext uri="{9D8B030D-6E8A-4147-A177-3AD203B41FA5}">
                      <a16:colId xmlns:a16="http://schemas.microsoft.com/office/drawing/2014/main" val="3354666195"/>
                    </a:ext>
                  </a:extLst>
                </a:gridCol>
                <a:gridCol w="1937843">
                  <a:extLst>
                    <a:ext uri="{9D8B030D-6E8A-4147-A177-3AD203B41FA5}">
                      <a16:colId xmlns:a16="http://schemas.microsoft.com/office/drawing/2014/main" val="4253395325"/>
                    </a:ext>
                  </a:extLst>
                </a:gridCol>
                <a:gridCol w="1831636">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Go/No-Go Status at </a:t>
                      </a:r>
                      <a:br>
                        <a:rPr lang="en-US" b="0" baseline="0" dirty="0">
                          <a:solidFill>
                            <a:srgbClr val="000000"/>
                          </a:solidFill>
                          <a:effectLst/>
                          <a:latin typeface="+mj-lt"/>
                        </a:rPr>
                      </a:br>
                      <a:r>
                        <a:rPr lang="en-US" b="0" baseline="0" dirty="0">
                          <a:solidFill>
                            <a:srgbClr val="000000"/>
                          </a:solidFill>
                          <a:effectLst/>
                          <a:latin typeface="+mj-lt"/>
                        </a:rPr>
                        <a:t>Go-Live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96353">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2 of 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09708">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3 of 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63137">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7 of 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4 of 7</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FFFF00"/>
                          </a:solidFill>
                          <a:effectLst/>
                          <a:latin typeface="Roboto"/>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3 of 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FFFF00"/>
                          </a:solidFill>
                          <a:effectLst/>
                          <a:latin typeface="Roboto"/>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panose="02000000000000000000" pitchFamily="2" charset="0"/>
                        </a:rPr>
                        <a:t>12 of 15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FFFF00"/>
                          </a:solidFill>
                          <a:effectLst/>
                          <a:latin typeface="Roboto"/>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panose="02000000000000000000" pitchFamily="2" charset="0"/>
                        </a:rPr>
                        <a:t>5 of 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FFFF00"/>
                          </a:solidFill>
                          <a:effectLst/>
                          <a:latin typeface="Roboto"/>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b="0" dirty="0">
                          <a:solidFill>
                            <a:srgbClr val="00B050"/>
                          </a:solidFill>
                          <a:effectLst/>
                          <a:latin typeface="Roboto"/>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19</a:t>
            </a:fld>
            <a:endParaRPr lang="en-US" altLang="en-US" dirty="0"/>
          </a:p>
        </p:txBody>
      </p:sp>
      <p:graphicFrame>
        <p:nvGraphicFramePr>
          <p:cNvPr id="7" name="Table 6">
            <a:extLst>
              <a:ext uri="{FF2B5EF4-FFF2-40B4-BE49-F238E27FC236}">
                <a16:creationId xmlns:a16="http://schemas.microsoft.com/office/drawing/2014/main" id="{6E4DD594-CCC7-475B-BB8F-1B470DC4227B}"/>
              </a:ext>
            </a:extLst>
          </p:cNvPr>
          <p:cNvGraphicFramePr>
            <a:graphicFrameLocks noGrp="1"/>
          </p:cNvGraphicFramePr>
          <p:nvPr>
            <p:extLst>
              <p:ext uri="{D42A27DB-BD31-4B8C-83A1-F6EECF244321}">
                <p14:modId xmlns:p14="http://schemas.microsoft.com/office/powerpoint/2010/main" val="2429098251"/>
              </p:ext>
            </p:extLst>
          </p:nvPr>
        </p:nvGraphicFramePr>
        <p:xfrm>
          <a:off x="391323" y="5947485"/>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360623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F44-94B0-4A9F-ABD7-6EFF4C3E3214}"/>
              </a:ext>
            </a:extLst>
          </p:cNvPr>
          <p:cNvSpPr>
            <a:spLocks noGrp="1"/>
          </p:cNvSpPr>
          <p:nvPr>
            <p:ph type="title"/>
          </p:nvPr>
        </p:nvSpPr>
        <p:spPr>
          <a:xfrm>
            <a:off x="556051" y="1115577"/>
            <a:ext cx="8120411" cy="517771"/>
          </a:xfrm>
        </p:spPr>
        <p:txBody>
          <a:bodyPr/>
          <a:lstStyle/>
          <a:p>
            <a:pPr algn="ctr"/>
            <a:r>
              <a:rPr lang="en-US" dirty="0"/>
              <a:t>agenda</a:t>
            </a:r>
          </a:p>
        </p:txBody>
      </p:sp>
      <p:graphicFrame>
        <p:nvGraphicFramePr>
          <p:cNvPr id="7" name="Content Placeholder 6">
            <a:extLst>
              <a:ext uri="{FF2B5EF4-FFF2-40B4-BE49-F238E27FC236}">
                <a16:creationId xmlns:a16="http://schemas.microsoft.com/office/drawing/2014/main" id="{0E0E08DE-35D1-4C90-AF09-66FC1008B5FD}"/>
              </a:ext>
            </a:extLst>
          </p:cNvPr>
          <p:cNvGraphicFramePr>
            <a:graphicFrameLocks noGrp="1"/>
          </p:cNvGraphicFramePr>
          <p:nvPr>
            <p:ph idx="1"/>
            <p:extLst>
              <p:ext uri="{D42A27DB-BD31-4B8C-83A1-F6EECF244321}">
                <p14:modId xmlns:p14="http://schemas.microsoft.com/office/powerpoint/2010/main" val="2740846595"/>
              </p:ext>
            </p:extLst>
          </p:nvPr>
        </p:nvGraphicFramePr>
        <p:xfrm>
          <a:off x="358682" y="1656647"/>
          <a:ext cx="8515151" cy="4733002"/>
        </p:xfrm>
        <a:graphic>
          <a:graphicData uri="http://schemas.openxmlformats.org/drawingml/2006/table">
            <a:tbl>
              <a:tblPr firstRow="1" bandRow="1">
                <a:tableStyleId>{93296810-A885-4BE3-A3E7-6D5BEEA58F35}</a:tableStyleId>
              </a:tblPr>
              <a:tblGrid>
                <a:gridCol w="622888">
                  <a:extLst>
                    <a:ext uri="{9D8B030D-6E8A-4147-A177-3AD203B41FA5}">
                      <a16:colId xmlns:a16="http://schemas.microsoft.com/office/drawing/2014/main" val="3875854258"/>
                    </a:ext>
                  </a:extLst>
                </a:gridCol>
                <a:gridCol w="4246412">
                  <a:extLst>
                    <a:ext uri="{9D8B030D-6E8A-4147-A177-3AD203B41FA5}">
                      <a16:colId xmlns:a16="http://schemas.microsoft.com/office/drawing/2014/main" val="1256367521"/>
                    </a:ext>
                  </a:extLst>
                </a:gridCol>
                <a:gridCol w="764079">
                  <a:extLst>
                    <a:ext uri="{9D8B030D-6E8A-4147-A177-3AD203B41FA5}">
                      <a16:colId xmlns:a16="http://schemas.microsoft.com/office/drawing/2014/main" val="4054447711"/>
                    </a:ext>
                  </a:extLst>
                </a:gridCol>
                <a:gridCol w="2881772">
                  <a:extLst>
                    <a:ext uri="{9D8B030D-6E8A-4147-A177-3AD203B41FA5}">
                      <a16:colId xmlns:a16="http://schemas.microsoft.com/office/drawing/2014/main" val="3023455826"/>
                    </a:ext>
                  </a:extLst>
                </a:gridCol>
              </a:tblGrid>
              <a:tr h="400941">
                <a:tc>
                  <a:txBody>
                    <a:bodyPr/>
                    <a:lstStyle/>
                    <a:p>
                      <a:pPr marL="48260" marR="42545" algn="ctr">
                        <a:spcBef>
                          <a:spcPts val="320"/>
                        </a:spcBef>
                        <a:spcAft>
                          <a:spcPts val="0"/>
                        </a:spcAft>
                      </a:pPr>
                      <a:r>
                        <a:rPr lang="en-US" sz="1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Item</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marL="0" marR="0" marT="0" marB="0" anchor="ctr"/>
                </a:tc>
                <a:tc>
                  <a:txBody>
                    <a:bodyPr/>
                    <a:lstStyle/>
                    <a:p>
                      <a:pPr marL="45085" marR="0">
                        <a:spcBef>
                          <a:spcPts val="320"/>
                        </a:spcBef>
                        <a:spcAft>
                          <a:spcPts val="0"/>
                        </a:spcAft>
                      </a:pPr>
                      <a:r>
                        <a:rPr lang="en-US" sz="1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Description</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a:tc>
                <a:tc>
                  <a:txBody>
                    <a:bodyPr/>
                    <a:lstStyle/>
                    <a:p>
                      <a:pPr marL="33020" marR="27305" algn="ctr">
                        <a:spcBef>
                          <a:spcPts val="320"/>
                        </a:spcBef>
                        <a:spcAft>
                          <a:spcPts val="0"/>
                        </a:spcAft>
                      </a:pPr>
                      <a:r>
                        <a:rPr lang="en-US" sz="1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Time</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a:tc>
                <a:tc>
                  <a:txBody>
                    <a:bodyPr/>
                    <a:lstStyle/>
                    <a:p>
                      <a:pPr marL="45720" marR="0">
                        <a:spcBef>
                          <a:spcPts val="320"/>
                        </a:spcBef>
                        <a:spcAft>
                          <a:spcPts val="0"/>
                        </a:spcAft>
                      </a:pPr>
                      <a:r>
                        <a:rPr lang="en-US" sz="1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Facilitator</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a:tc>
                <a:extLst>
                  <a:ext uri="{0D108BD9-81ED-4DB2-BD59-A6C34878D82A}">
                    <a16:rowId xmlns:a16="http://schemas.microsoft.com/office/drawing/2014/main" val="205796360"/>
                  </a:ext>
                </a:extLst>
              </a:tr>
              <a:tr h="792481">
                <a:tc>
                  <a:txBody>
                    <a:bodyPr/>
                    <a:lstStyle/>
                    <a:p>
                      <a:pPr marL="0" marR="0" algn="ctr">
                        <a:spcBef>
                          <a:spcPts val="2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1</a:t>
                      </a:r>
                    </a:p>
                  </a:txBody>
                  <a:tcPr marL="0" marR="0" marT="0" marB="0" anchor="ctr"/>
                </a:tc>
                <a:tc>
                  <a:txBody>
                    <a:bodyPr/>
                    <a:lstStyle/>
                    <a:p>
                      <a:pPr marL="0" marR="0">
                        <a:spcBef>
                          <a:spcPts val="35"/>
                        </a:spcBef>
                        <a:spcAft>
                          <a:spcPts val="0"/>
                        </a:spcAft>
                      </a:pPr>
                      <a:r>
                        <a:rPr lang="en-US" sz="1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Welcome, Introduction of Guests &amp; Committee Members</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anchor="ctr"/>
                </a:tc>
                <a:tc>
                  <a:txBody>
                    <a:bodyPr/>
                    <a:lstStyle/>
                    <a:p>
                      <a:pPr marL="4445" marR="0" algn="ctr">
                        <a:spcBef>
                          <a:spcPts val="1075"/>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10</a:t>
                      </a:r>
                    </a:p>
                  </a:txBody>
                  <a:tcPr anchor="ctr"/>
                </a:tc>
                <a:tc>
                  <a:txBody>
                    <a:bodyPr/>
                    <a:lstStyle/>
                    <a:p>
                      <a:pPr marL="45720" marR="640080">
                        <a:lnSpc>
                          <a:spcPct val="112000"/>
                        </a:lnSpc>
                        <a:spcBef>
                          <a:spcPts val="73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Tim Wrye, Christy Campbell, All</a:t>
                      </a:r>
                    </a:p>
                  </a:txBody>
                  <a:tcPr anchor="ctr"/>
                </a:tc>
                <a:extLst>
                  <a:ext uri="{0D108BD9-81ED-4DB2-BD59-A6C34878D82A}">
                    <a16:rowId xmlns:a16="http://schemas.microsoft.com/office/drawing/2014/main" val="805290242"/>
                  </a:ext>
                </a:extLst>
              </a:tr>
              <a:tr h="2885458">
                <a:tc>
                  <a:txBody>
                    <a:bodyPr/>
                    <a:lstStyle/>
                    <a:p>
                      <a:pPr marL="0" marR="0" algn="ctr">
                        <a:spcBef>
                          <a:spcPts val="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2</a:t>
                      </a:r>
                    </a:p>
                  </a:txBody>
                  <a:tcPr marL="0" marR="0" marT="0" marB="0" anchor="ctr"/>
                </a:tc>
                <a:tc>
                  <a:txBody>
                    <a:bodyPr/>
                    <a:lstStyle/>
                    <a:p>
                      <a:pPr marL="0" marR="0" lvl="0" indent="0">
                        <a:lnSpc>
                          <a:spcPct val="100000"/>
                        </a:lnSpc>
                        <a:spcBef>
                          <a:spcPts val="0"/>
                        </a:spcBef>
                        <a:spcAft>
                          <a:spcPts val="0"/>
                        </a:spcAft>
                        <a:buSzPts val="1100"/>
                        <a:buFont typeface="Symbol" panose="05050102010706020507" pitchFamily="18" charset="2"/>
                        <a:buNone/>
                        <a:tabLst>
                          <a:tab pos="273685" algn="l"/>
                          <a:tab pos="274955" algn="l"/>
                        </a:tabLst>
                      </a:pPr>
                      <a:r>
                        <a:rPr lang="en-US" sz="1800" dirty="0">
                          <a:effectLst/>
                          <a:latin typeface="Franklin Gothic Medium" panose="020B0603020102020204" pitchFamily="34" charset="0"/>
                          <a:ea typeface="Symbol" panose="05050102010706020507" pitchFamily="18" charset="2"/>
                          <a:cs typeface="Symbol" panose="05050102010706020507" pitchFamily="18" charset="2"/>
                        </a:rPr>
                        <a:t>Review DG6-C Go-Live Readiness</a:t>
                      </a:r>
                      <a:r>
                        <a:rPr lang="en-US" sz="1800" spc="-25" dirty="0">
                          <a:effectLst/>
                          <a:latin typeface="Franklin Gothic Medium" panose="020B0603020102020204" pitchFamily="34" charset="0"/>
                          <a:ea typeface="Symbol" panose="05050102010706020507" pitchFamily="18" charset="2"/>
                          <a:cs typeface="Symbol" panose="05050102010706020507" pitchFamily="18" charset="2"/>
                        </a:rPr>
                        <a:t> </a:t>
                      </a:r>
                      <a:r>
                        <a:rPr lang="en-US" sz="1800" dirty="0">
                          <a:effectLst/>
                          <a:latin typeface="Franklin Gothic Medium" panose="020B0603020102020204" pitchFamily="34" charset="0"/>
                          <a:ea typeface="Symbol" panose="05050102010706020507" pitchFamily="18" charset="2"/>
                          <a:cs typeface="Symbol" panose="05050102010706020507" pitchFamily="18" charset="2"/>
                        </a:rPr>
                        <a:t>Status</a:t>
                      </a:r>
                      <a:endParaRPr lang="en-US" sz="1800" dirty="0">
                        <a:effectLst/>
                        <a:latin typeface="Franklin Gothic Book" panose="020B0503020102020204" pitchFamily="34" charset="0"/>
                        <a:ea typeface="Symbol" panose="05050102010706020507" pitchFamily="18" charset="2"/>
                        <a:cs typeface="Symbol" panose="05050102010706020507" pitchFamily="18" charset="2"/>
                      </a:endParaRPr>
                    </a:p>
                    <a:p>
                      <a:pPr marL="285750" marR="0" lvl="0" indent="-285750">
                        <a:lnSpc>
                          <a:spcPct val="100000"/>
                        </a:lnSpc>
                        <a:spcBef>
                          <a:spcPts val="0"/>
                        </a:spcBef>
                        <a:spcAft>
                          <a:spcPts val="0"/>
                        </a:spcAft>
                        <a:buSzPts val="1100"/>
                        <a:buFont typeface="Wingdings" panose="05000000000000000000" pitchFamily="2" charset="2"/>
                        <a:buChar char="§"/>
                        <a:tabLst>
                          <a:tab pos="502920" algn="l"/>
                          <a:tab pos="503555" algn="l"/>
                        </a:tabLst>
                      </a:pP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College</a:t>
                      </a:r>
                      <a:r>
                        <a:rPr lang="en-US" sz="1800" spc="-20" dirty="0">
                          <a:effectLst/>
                          <a:latin typeface="Franklin Gothic Book" panose="020B0503020102020204" pitchFamily="34" charset="0"/>
                          <a:ea typeface="Courier New" panose="02070309020205020404" pitchFamily="49" charset="0"/>
                          <a:cs typeface="Franklin Gothic Book" panose="020B0503020102020204" pitchFamily="34" charset="0"/>
                        </a:rPr>
                        <a:t> </a:t>
                      </a: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Readiness</a:t>
                      </a:r>
                    </a:p>
                    <a:p>
                      <a:pPr marL="285750" marR="0" lvl="0" indent="-285750">
                        <a:lnSpc>
                          <a:spcPct val="100000"/>
                        </a:lnSpc>
                        <a:spcBef>
                          <a:spcPts val="0"/>
                        </a:spcBef>
                        <a:spcAft>
                          <a:spcPts val="0"/>
                        </a:spcAft>
                        <a:buSzPts val="1100"/>
                        <a:buFont typeface="Wingdings" panose="05000000000000000000" pitchFamily="2" charset="2"/>
                        <a:buChar char="§"/>
                        <a:tabLst>
                          <a:tab pos="502920" algn="l"/>
                          <a:tab pos="503555" algn="l"/>
                        </a:tabLst>
                      </a:pP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ctcLink Project</a:t>
                      </a:r>
                      <a:r>
                        <a:rPr lang="en-US" sz="1800" spc="-30" dirty="0">
                          <a:effectLst/>
                          <a:latin typeface="Franklin Gothic Book" panose="020B0503020102020204" pitchFamily="34" charset="0"/>
                          <a:ea typeface="Courier New" panose="02070309020205020404" pitchFamily="49" charset="0"/>
                          <a:cs typeface="Franklin Gothic Book" panose="020B0503020102020204" pitchFamily="34" charset="0"/>
                        </a:rPr>
                        <a:t> Team </a:t>
                      </a: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Readiness</a:t>
                      </a:r>
                    </a:p>
                    <a:p>
                      <a:pPr marL="285750" marR="0" lvl="0" indent="-285750">
                        <a:lnSpc>
                          <a:spcPct val="100000"/>
                        </a:lnSpc>
                        <a:spcBef>
                          <a:spcPts val="0"/>
                        </a:spcBef>
                        <a:spcAft>
                          <a:spcPts val="0"/>
                        </a:spcAft>
                        <a:buSzPts val="1100"/>
                        <a:buFont typeface="Wingdings" panose="05000000000000000000" pitchFamily="2" charset="2"/>
                        <a:buChar char="§"/>
                        <a:tabLst>
                          <a:tab pos="502920" algn="l"/>
                          <a:tab pos="503555" algn="l"/>
                        </a:tabLst>
                      </a:pP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SBCTC/Customer Support</a:t>
                      </a:r>
                      <a:r>
                        <a:rPr lang="en-US" sz="1800" spc="-15" dirty="0">
                          <a:effectLst/>
                          <a:latin typeface="Franklin Gothic Book" panose="020B0503020102020204" pitchFamily="34" charset="0"/>
                          <a:ea typeface="Courier New" panose="02070309020205020404" pitchFamily="49" charset="0"/>
                          <a:cs typeface="Franklin Gothic Book" panose="020B0503020102020204" pitchFamily="34" charset="0"/>
                        </a:rPr>
                        <a:t> </a:t>
                      </a: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Readiness</a:t>
                      </a:r>
                    </a:p>
                    <a:p>
                      <a:pPr marL="285750" marR="0" lvl="0" indent="-285750">
                        <a:lnSpc>
                          <a:spcPct val="100000"/>
                        </a:lnSpc>
                        <a:spcBef>
                          <a:spcPts val="0"/>
                        </a:spcBef>
                        <a:spcAft>
                          <a:spcPts val="0"/>
                        </a:spcAft>
                        <a:buSzPts val="1100"/>
                        <a:buFont typeface="Wingdings" panose="05000000000000000000" pitchFamily="2" charset="2"/>
                        <a:buChar char="§"/>
                        <a:tabLst>
                          <a:tab pos="502920" algn="l"/>
                          <a:tab pos="503555" algn="l"/>
                        </a:tabLst>
                      </a:pPr>
                      <a:r>
                        <a:rPr lang="en-US" sz="1800" dirty="0">
                          <a:effectLst/>
                          <a:latin typeface="Franklin Gothic Book" panose="020B0503020102020204" pitchFamily="34" charset="0"/>
                          <a:ea typeface="Courier New" panose="02070309020205020404" pitchFamily="49" charset="0"/>
                          <a:cs typeface="Franklin Gothic Book" panose="020B0503020102020204" pitchFamily="34" charset="0"/>
                        </a:rPr>
                        <a:t>Quality Assurance (Moran Technology Consulting)</a:t>
                      </a:r>
                      <a:endParaRPr lang="en-US" sz="1800" dirty="0">
                        <a:effectLst/>
                        <a:latin typeface="Franklin Gothic Medium" panose="020B0603020102020204" pitchFamily="34" charset="0"/>
                        <a:ea typeface="Symbol" panose="05050102010706020507" pitchFamily="18" charset="2"/>
                        <a:cs typeface="Symbol" panose="05050102010706020507" pitchFamily="18" charset="2"/>
                      </a:endParaRPr>
                    </a:p>
                    <a:p>
                      <a:pPr marL="0" marR="220980" lvl="0" indent="0">
                        <a:lnSpc>
                          <a:spcPct val="100000"/>
                        </a:lnSpc>
                        <a:spcBef>
                          <a:spcPts val="0"/>
                        </a:spcBef>
                        <a:spcAft>
                          <a:spcPts val="0"/>
                        </a:spcAft>
                        <a:buSzPts val="1100"/>
                        <a:buFont typeface="Symbol" panose="05050102010706020507" pitchFamily="18" charset="2"/>
                        <a:buNone/>
                        <a:tabLst>
                          <a:tab pos="274320" algn="l"/>
                          <a:tab pos="274955" algn="l"/>
                        </a:tabLst>
                      </a:pPr>
                      <a:r>
                        <a:rPr lang="en-US" sz="1800" dirty="0">
                          <a:effectLst/>
                          <a:latin typeface="Franklin Gothic Medium" panose="020B0603020102020204" pitchFamily="34" charset="0"/>
                          <a:ea typeface="Symbol" panose="05050102010706020507" pitchFamily="18" charset="2"/>
                          <a:cs typeface="Symbol" panose="05050102010706020507" pitchFamily="18" charset="2"/>
                        </a:rPr>
                        <a:t>Action Item</a:t>
                      </a:r>
                    </a:p>
                    <a:p>
                      <a:pPr marL="285750" marR="220980" lvl="0" indent="-285750">
                        <a:lnSpc>
                          <a:spcPct val="100000"/>
                        </a:lnSpc>
                        <a:spcBef>
                          <a:spcPts val="0"/>
                        </a:spcBef>
                        <a:spcAft>
                          <a:spcPts val="0"/>
                        </a:spcAft>
                        <a:buSzPts val="1100"/>
                        <a:buFont typeface="Wingdings" panose="05000000000000000000" pitchFamily="2" charset="2"/>
                        <a:buChar char="§"/>
                        <a:tabLst>
                          <a:tab pos="274320" algn="l"/>
                          <a:tab pos="274955" algn="l"/>
                        </a:tabLst>
                      </a:pPr>
                      <a:r>
                        <a:rPr lang="en-US" sz="1800" dirty="0">
                          <a:effectLst/>
                          <a:latin typeface="Franklin Gothic Book" panose="020B0503020102020204" pitchFamily="34" charset="0"/>
                          <a:ea typeface="Symbol" panose="05050102010706020507" pitchFamily="18" charset="2"/>
                          <a:cs typeface="Symbol" panose="05050102010706020507" pitchFamily="18" charset="2"/>
                        </a:rPr>
                        <a:t>Vote on DG6-C readiness for         May 9, 2022, go-live</a:t>
                      </a:r>
                    </a:p>
                  </a:txBody>
                  <a:tcPr anchor="ctr"/>
                </a:tc>
                <a:tc>
                  <a:txBody>
                    <a:bodyPr/>
                    <a:lstStyle/>
                    <a:p>
                      <a:pPr marL="0" marR="0">
                        <a:lnSpc>
                          <a:spcPct val="100000"/>
                        </a:lnSpc>
                        <a:spcBef>
                          <a:spcPts val="0"/>
                        </a:spcBef>
                        <a:spcAft>
                          <a:spcPts val="0"/>
                        </a:spcAft>
                      </a:pPr>
                      <a:r>
                        <a:rPr lang="en-US" sz="20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 </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0" marR="0">
                        <a:lnSpc>
                          <a:spcPct val="100000"/>
                        </a:lnSpc>
                        <a:spcBef>
                          <a:spcPts val="0"/>
                        </a:spcBef>
                        <a:spcAft>
                          <a:spcPts val="0"/>
                        </a:spcAft>
                      </a:pPr>
                      <a:r>
                        <a:rPr lang="en-US" sz="20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 </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0" marR="0">
                        <a:lnSpc>
                          <a:spcPct val="100000"/>
                        </a:lnSpc>
                        <a:spcBef>
                          <a:spcPts val="0"/>
                        </a:spcBef>
                        <a:spcAft>
                          <a:spcPts val="0"/>
                        </a:spcAft>
                      </a:pPr>
                      <a:r>
                        <a:rPr lang="en-US" sz="20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 </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0" marR="0">
                        <a:lnSpc>
                          <a:spcPct val="100000"/>
                        </a:lnSpc>
                        <a:spcBef>
                          <a:spcPts val="0"/>
                        </a:spcBef>
                        <a:spcAft>
                          <a:spcPts val="0"/>
                        </a:spcAft>
                      </a:pPr>
                      <a:r>
                        <a:rPr lang="en-US" sz="2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 </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31750" marR="27305" algn="ctr">
                        <a:lnSpc>
                          <a:spcPct val="100000"/>
                        </a:lnSpc>
                        <a:spcBef>
                          <a:spcPts val="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60</a:t>
                      </a:r>
                    </a:p>
                  </a:txBody>
                  <a:tcPr/>
                </a:tc>
                <a:tc>
                  <a:txBody>
                    <a:bodyPr/>
                    <a:lstStyle/>
                    <a:p>
                      <a:pPr marL="331470" marR="0" indent="-285750">
                        <a:lnSpc>
                          <a:spcPct val="100000"/>
                        </a:lnSpc>
                        <a:spcBef>
                          <a:spcPts val="0"/>
                        </a:spcBef>
                        <a:spcAft>
                          <a:spcPts val="0"/>
                        </a:spcAft>
                        <a:buFont typeface="Arial" panose="020B0604020202020204" pitchFamily="34" charset="0"/>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Reuth Kim, College PMs, Executive Sponsors, Presidents</a:t>
                      </a:r>
                    </a:p>
                    <a:p>
                      <a:pPr marL="331470" marR="0" indent="-285750">
                        <a:lnSpc>
                          <a:spcPct val="100000"/>
                        </a:lnSpc>
                        <a:spcBef>
                          <a:spcPts val="0"/>
                        </a:spcBef>
                        <a:spcAft>
                          <a:spcPts val="0"/>
                        </a:spcAft>
                        <a:buFont typeface="Arial" panose="020B0604020202020204" pitchFamily="34" charset="0"/>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Christy Campbell</a:t>
                      </a:r>
                    </a:p>
                    <a:p>
                      <a:pPr marL="331470" marR="0" indent="-285750">
                        <a:lnSpc>
                          <a:spcPct val="100000"/>
                        </a:lnSpc>
                        <a:spcBef>
                          <a:spcPts val="0"/>
                        </a:spcBef>
                        <a:spcAft>
                          <a:spcPts val="0"/>
                        </a:spcAft>
                        <a:buFont typeface="Arial" panose="020B0604020202020204" pitchFamily="34" charset="0"/>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Grant Rodeheaver </a:t>
                      </a:r>
                    </a:p>
                    <a:p>
                      <a:pPr marL="331470" marR="0" indent="-285750">
                        <a:lnSpc>
                          <a:spcPct val="100000"/>
                        </a:lnSpc>
                        <a:spcBef>
                          <a:spcPts val="0"/>
                        </a:spcBef>
                        <a:spcAft>
                          <a:spcPts val="0"/>
                        </a:spcAft>
                        <a:buFont typeface="Arial" panose="020B0604020202020204" pitchFamily="34" charset="0"/>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Paul Giebel</a:t>
                      </a:r>
                    </a:p>
                    <a:p>
                      <a:pPr marL="45720" marR="0" indent="0">
                        <a:lnSpc>
                          <a:spcPct val="100000"/>
                        </a:lnSpc>
                        <a:spcBef>
                          <a:spcPts val="0"/>
                        </a:spcBef>
                        <a:spcAft>
                          <a:spcPts val="0"/>
                        </a:spcAft>
                        <a:buFont typeface="Arial" panose="020B0604020202020204" pitchFamily="34" charset="0"/>
                        <a:buNone/>
                      </a:pP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331470" marR="0" indent="-285750">
                        <a:lnSpc>
                          <a:spcPct val="100000"/>
                        </a:lnSpc>
                        <a:spcBef>
                          <a:spcPts val="0"/>
                        </a:spcBef>
                        <a:spcAft>
                          <a:spcPts val="0"/>
                        </a:spcAft>
                        <a:buFont typeface="Arial" panose="020B0604020202020204" pitchFamily="34" charset="0"/>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Steering Committee</a:t>
                      </a:r>
                    </a:p>
                  </a:txBody>
                  <a:tcPr/>
                </a:tc>
                <a:extLst>
                  <a:ext uri="{0D108BD9-81ED-4DB2-BD59-A6C34878D82A}">
                    <a16:rowId xmlns:a16="http://schemas.microsoft.com/office/drawing/2014/main" val="3744386215"/>
                  </a:ext>
                </a:extLst>
              </a:tr>
              <a:tr h="654122">
                <a:tc>
                  <a:txBody>
                    <a:bodyPr/>
                    <a:lstStyle/>
                    <a:p>
                      <a:pPr marL="0" marR="0" algn="ctr">
                        <a:lnSpc>
                          <a:spcPct val="150000"/>
                        </a:lnSpc>
                        <a:spcBef>
                          <a:spcPts val="106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3</a:t>
                      </a:r>
                    </a:p>
                  </a:txBody>
                  <a:tcPr marL="0" marR="0" marT="0" marB="0" anchor="ctr"/>
                </a:tc>
                <a:tc>
                  <a:txBody>
                    <a:bodyPr/>
                    <a:lstStyle/>
                    <a:p>
                      <a:pPr marL="0" marR="0">
                        <a:lnSpc>
                          <a:spcPct val="100000"/>
                        </a:lnSpc>
                        <a:spcBef>
                          <a:spcPts val="0"/>
                        </a:spcBef>
                        <a:spcAft>
                          <a:spcPts val="0"/>
                        </a:spcAft>
                      </a:pPr>
                      <a:r>
                        <a:rPr lang="en-US" sz="1800" dirty="0">
                          <a:effectLst/>
                          <a:latin typeface="Franklin Gothic Medium" panose="020B0603020102020204" pitchFamily="34" charset="0"/>
                          <a:ea typeface="Franklin Gothic Book" panose="020B0503020102020204" pitchFamily="34" charset="0"/>
                          <a:cs typeface="Franklin Gothic Book" panose="020B0503020102020204" pitchFamily="34" charset="0"/>
                        </a:rPr>
                        <a:t>Next Steps &amp; Transition to Regular Steering Committee meeting</a:t>
                      </a:r>
                      <a:endPar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endParaRPr>
                    </a:p>
                  </a:txBody>
                  <a:tcPr anchor="ctr"/>
                </a:tc>
                <a:tc>
                  <a:txBody>
                    <a:bodyPr/>
                    <a:lstStyle/>
                    <a:p>
                      <a:pPr marL="0" marR="27305" algn="ctr">
                        <a:lnSpc>
                          <a:spcPct val="100000"/>
                        </a:lnSpc>
                        <a:spcBef>
                          <a:spcPts val="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5</a:t>
                      </a:r>
                    </a:p>
                  </a:txBody>
                  <a:tcPr anchor="ctr"/>
                </a:tc>
                <a:tc>
                  <a:txBody>
                    <a:bodyPr/>
                    <a:lstStyle/>
                    <a:p>
                      <a:pPr marL="0" marR="0" algn="ctr">
                        <a:lnSpc>
                          <a:spcPct val="100000"/>
                        </a:lnSpc>
                        <a:spcBef>
                          <a:spcPts val="0"/>
                        </a:spcBef>
                        <a:spcAft>
                          <a:spcPts val="0"/>
                        </a:spcAft>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Christy</a:t>
                      </a:r>
                    </a:p>
                  </a:txBody>
                  <a:tcPr anchor="ctr"/>
                </a:tc>
                <a:extLst>
                  <a:ext uri="{0D108BD9-81ED-4DB2-BD59-A6C34878D82A}">
                    <a16:rowId xmlns:a16="http://schemas.microsoft.com/office/drawing/2014/main" val="830107783"/>
                  </a:ext>
                </a:extLst>
              </a:tr>
            </a:tbl>
          </a:graphicData>
        </a:graphic>
      </p:graphicFrame>
      <p:sp>
        <p:nvSpPr>
          <p:cNvPr id="4" name="Slide Number Placeholder 3">
            <a:extLst>
              <a:ext uri="{FF2B5EF4-FFF2-40B4-BE49-F238E27FC236}">
                <a16:creationId xmlns:a16="http://schemas.microsoft.com/office/drawing/2014/main" id="{2E277701-7E1E-44D4-896A-6F6C4BF1DA2B}"/>
              </a:ext>
            </a:extLst>
          </p:cNvPr>
          <p:cNvSpPr>
            <a:spLocks noGrp="1"/>
          </p:cNvSpPr>
          <p:nvPr>
            <p:ph type="sldNum" sz="quarter" idx="12"/>
          </p:nvPr>
        </p:nvSpPr>
        <p:spPr/>
        <p:txBody>
          <a:bodyPr/>
          <a:lstStyle/>
          <a:p>
            <a:pPr>
              <a:defRPr/>
            </a:pPr>
            <a:fld id="{A0548EF2-EA9B-4634-B53D-DC4EC5D1B8C0}" type="slidenum">
              <a:rPr lang="en-US" altLang="en-US" smtClean="0"/>
              <a:pPr>
                <a:defRPr/>
              </a:pPr>
              <a:t>2</a:t>
            </a:fld>
            <a:endParaRPr lang="en-US" altLang="en-US" dirty="0"/>
          </a:p>
        </p:txBody>
      </p:sp>
    </p:spTree>
    <p:extLst>
      <p:ext uri="{BB962C8B-B14F-4D97-AF65-F5344CB8AC3E}">
        <p14:creationId xmlns:p14="http://schemas.microsoft.com/office/powerpoint/2010/main" val="292022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77003711"/>
              </p:ext>
            </p:extLst>
          </p:nvPr>
        </p:nvGraphicFramePr>
        <p:xfrm>
          <a:off x="309325" y="466726"/>
          <a:ext cx="8577503" cy="6211345"/>
        </p:xfrm>
        <a:graphic>
          <a:graphicData uri="http://schemas.openxmlformats.org/drawingml/2006/table">
            <a:tbl>
              <a:tblPr firstRow="1" firstCol="1">
                <a:tableStyleId>{93296810-A885-4BE3-A3E7-6D5BEEA58F35}</a:tableStyleId>
              </a:tblPr>
              <a:tblGrid>
                <a:gridCol w="1203470">
                  <a:extLst>
                    <a:ext uri="{9D8B030D-6E8A-4147-A177-3AD203B41FA5}">
                      <a16:colId xmlns:a16="http://schemas.microsoft.com/office/drawing/2014/main" val="285129070"/>
                    </a:ext>
                  </a:extLst>
                </a:gridCol>
                <a:gridCol w="3626116">
                  <a:extLst>
                    <a:ext uri="{9D8B030D-6E8A-4147-A177-3AD203B41FA5}">
                      <a16:colId xmlns:a16="http://schemas.microsoft.com/office/drawing/2014/main" val="1255582063"/>
                    </a:ext>
                  </a:extLst>
                </a:gridCol>
                <a:gridCol w="3747917">
                  <a:extLst>
                    <a:ext uri="{9D8B030D-6E8A-4147-A177-3AD203B41FA5}">
                      <a16:colId xmlns:a16="http://schemas.microsoft.com/office/drawing/2014/main" val="615183373"/>
                    </a:ext>
                  </a:extLst>
                </a:gridCol>
              </a:tblGrid>
              <a:tr h="309657">
                <a:tc>
                  <a:txBody>
                    <a:bodyPr/>
                    <a:lstStyle/>
                    <a:p>
                      <a:pPr rtl="0" fontAlgn="b"/>
                      <a:r>
                        <a:rPr lang="en-US" sz="1400" b="1" dirty="0">
                          <a:effectLst/>
                          <a:latin typeface="Arial" panose="020B0604020202020204" pitchFamily="34" charset="0"/>
                          <a:cs typeface="Arial" panose="020B0604020202020204" pitchFamily="34" charset="0"/>
                        </a:rPr>
                        <a:t>CATEGORY </a:t>
                      </a:r>
                      <a:endParaRPr lang="en-US" sz="1400" b="1"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1" dirty="0">
                          <a:effectLst/>
                          <a:latin typeface="Arial" panose="020B0604020202020204" pitchFamily="34" charset="0"/>
                          <a:cs typeface="Arial" panose="020B0604020202020204" pitchFamily="34" charset="0"/>
                        </a:rPr>
                        <a:t>COMMENTS</a:t>
                      </a:r>
                      <a:endParaRPr lang="en-US" sz="1400" b="1"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400" b="1" dirty="0">
                          <a:effectLst/>
                          <a:latin typeface="Arial" panose="020B0604020202020204" pitchFamily="34" charset="0"/>
                          <a:cs typeface="Arial" panose="020B0604020202020204" pitchFamily="34" charset="0"/>
                        </a:rPr>
                        <a:t>MITIGATION PLAN </a:t>
                      </a:r>
                      <a:endParaRPr lang="en-US" sz="1400" b="1"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88334798"/>
                  </a:ext>
                </a:extLst>
              </a:tr>
              <a:tr h="443452">
                <a:tc>
                  <a:txBody>
                    <a:bodyPr/>
                    <a:lstStyle/>
                    <a:p>
                      <a:pPr rtl="0" fontAlgn="ctr"/>
                      <a:r>
                        <a:rPr lang="en-US" sz="1600" dirty="0">
                          <a:effectLst/>
                          <a:latin typeface="Arial" panose="020B0604020202020204" pitchFamily="34" charset="0"/>
                          <a:cs typeface="Arial" panose="020B0604020202020204" pitchFamily="34" charset="0"/>
                        </a:rPr>
                        <a:t>Data</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0" dirty="0">
                          <a:solidFill>
                            <a:srgbClr val="17304C"/>
                          </a:solidFill>
                          <a:effectLst/>
                          <a:latin typeface="Arial" panose="020B0604020202020204" pitchFamily="34" charset="0"/>
                          <a:cs typeface="Arial" panose="020B0604020202020204" pitchFamily="34" charset="0"/>
                        </a:rPr>
                        <a:t>Duplicate students and correcting course/class is progressing well. Working on cleaning AR subledgers. </a:t>
                      </a:r>
                    </a:p>
                  </a:txBody>
                  <a:tcPr anchor="ctr"/>
                </a:tc>
                <a:tc>
                  <a:txBody>
                    <a:bodyPr/>
                    <a:lstStyle/>
                    <a:p>
                      <a:pPr rtl="0" fontAlgn="b"/>
                      <a:r>
                        <a:rPr lang="en-US" sz="1000" b="0" dirty="0">
                          <a:solidFill>
                            <a:srgbClr val="17304C"/>
                          </a:solidFill>
                          <a:effectLst/>
                          <a:latin typeface="Arial" panose="020B0604020202020204" pitchFamily="34" charset="0"/>
                          <a:cs typeface="Arial" panose="020B0604020202020204" pitchFamily="34" charset="0"/>
                        </a:rPr>
                        <a:t>Continue: remove duplicate students; correct classes generating errors; clean AR. </a:t>
                      </a:r>
                    </a:p>
                  </a:txBody>
                  <a:tcPr anchor="ctr"/>
                </a:tc>
                <a:extLst>
                  <a:ext uri="{0D108BD9-81ED-4DB2-BD59-A6C34878D82A}">
                    <a16:rowId xmlns:a16="http://schemas.microsoft.com/office/drawing/2014/main" val="1887606402"/>
                  </a:ext>
                </a:extLst>
              </a:tr>
              <a:tr h="811735">
                <a:tc>
                  <a:txBody>
                    <a:bodyPr/>
                    <a:lstStyle/>
                    <a:p>
                      <a:pPr rtl="0" fontAlgn="ctr"/>
                      <a:r>
                        <a:rPr lang="en-US" sz="1600" dirty="0">
                          <a:effectLst/>
                          <a:latin typeface="Arial" panose="020B0604020202020204" pitchFamily="34" charset="0"/>
                          <a:cs typeface="Arial" panose="020B0604020202020204" pitchFamily="34" charset="0"/>
                        </a:rPr>
                        <a:t>Security</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0" dirty="0">
                          <a:solidFill>
                            <a:srgbClr val="17304C"/>
                          </a:solidFill>
                          <a:effectLst/>
                          <a:latin typeface="Arial" panose="020B0604020202020204" pitchFamily="34" charset="0"/>
                          <a:cs typeface="Arial" panose="020B0604020202020204" pitchFamily="34" charset="0"/>
                        </a:rPr>
                        <a:t>SME and CS pillar lead have been attending. Pillar LSAs have done training. Tara has met with newly identified security resources/staff.</a:t>
                      </a:r>
                    </a:p>
                    <a:p>
                      <a:pPr rtl="0" fontAlgn="b"/>
                      <a:endParaRPr lang="en-US" sz="1000" b="0" dirty="0">
                        <a:solidFill>
                          <a:srgbClr val="17304C"/>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0" dirty="0">
                          <a:solidFill>
                            <a:srgbClr val="17304C"/>
                          </a:solidFill>
                          <a:effectLst/>
                          <a:latin typeface="Arial" panose="020B0604020202020204" pitchFamily="34" charset="0"/>
                          <a:cs typeface="Arial" panose="020B0604020202020204" pitchFamily="34" charset="0"/>
                        </a:rPr>
                        <a:t>Security Lead identified. Updating security plan to reflect recent staff changes and assignments. Working with IT staff on process and procedures for pre-production (SVL) and production environment security updates, to keep both aligned through May the fourth (be with you).</a:t>
                      </a:r>
                    </a:p>
                  </a:txBody>
                  <a:tcPr anchor="ctr"/>
                </a:tc>
                <a:extLst>
                  <a:ext uri="{0D108BD9-81ED-4DB2-BD59-A6C34878D82A}">
                    <a16:rowId xmlns:a16="http://schemas.microsoft.com/office/drawing/2014/main" val="3950610699"/>
                  </a:ext>
                </a:extLst>
              </a:tr>
              <a:tr h="431273">
                <a:tc>
                  <a:txBody>
                    <a:bodyPr/>
                    <a:lstStyle/>
                    <a:p>
                      <a:pPr rtl="0" fontAlgn="ctr"/>
                      <a:r>
                        <a:rPr lang="en-US" sz="1600" dirty="0">
                          <a:effectLst/>
                          <a:latin typeface="Arial" panose="020B0604020202020204" pitchFamily="34" charset="0"/>
                          <a:cs typeface="Arial" panose="020B0604020202020204" pitchFamily="34" charset="0"/>
                        </a:rPr>
                        <a:t>Testing</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0" dirty="0">
                          <a:solidFill>
                            <a:srgbClr val="17304C"/>
                          </a:solidFill>
                          <a:effectLst/>
                          <a:latin typeface="Arial" panose="020B0604020202020204" pitchFamily="34" charset="0"/>
                          <a:cs typeface="Arial" panose="020B0604020202020204" pitchFamily="34" charset="0"/>
                        </a:rPr>
                        <a:t>Bates is at 95% of UAT test completed. 100% completion is anticipated by 4/15/2022.</a:t>
                      </a:r>
                    </a:p>
                  </a:txBody>
                  <a:tcPr anchor="ctr"/>
                </a:tc>
                <a:tc>
                  <a:txBody>
                    <a:bodyPr/>
                    <a:lstStyle/>
                    <a:p>
                      <a:pPr rtl="0" fontAlgn="b"/>
                      <a:r>
                        <a:rPr lang="en-US" sz="1000" b="0" dirty="0">
                          <a:solidFill>
                            <a:srgbClr val="17304C"/>
                          </a:solidFill>
                          <a:effectLst/>
                          <a:latin typeface="Arial" panose="020B0604020202020204" pitchFamily="34" charset="0"/>
                          <a:cs typeface="Arial" panose="020B0604020202020204" pitchFamily="34" charset="0"/>
                        </a:rPr>
                        <a:t>Must complete critical FIN UAT by 4/14/2022.</a:t>
                      </a:r>
                    </a:p>
                  </a:txBody>
                  <a:tcPr anchor="ctr"/>
                </a:tc>
                <a:extLst>
                  <a:ext uri="{0D108BD9-81ED-4DB2-BD59-A6C34878D82A}">
                    <a16:rowId xmlns:a16="http://schemas.microsoft.com/office/drawing/2014/main" val="966612009"/>
                  </a:ext>
                </a:extLst>
              </a:tr>
              <a:tr h="1101640">
                <a:tc>
                  <a:txBody>
                    <a:bodyPr/>
                    <a:lstStyle/>
                    <a:p>
                      <a:pPr rtl="0" fontAlgn="ctr"/>
                      <a:r>
                        <a:rPr lang="en-US" sz="1600" dirty="0">
                          <a:effectLst/>
                          <a:latin typeface="Arial" panose="020B0604020202020204" pitchFamily="34" charset="0"/>
                          <a:cs typeface="Arial" panose="020B0604020202020204" pitchFamily="34" charset="0"/>
                        </a:rPr>
                        <a:t>Training</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Draft Help Guides and Tutorials web pages for students and employees are complete. PDFs and how-to docs in process. Information regarding SID to EMPLID crosswalk, activating user accounts have been communicated. Training plan is being updated to focus on the few weeks prior to and the first two weeks of go-live. </a:t>
                      </a: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Confirm that training plan to support users for first time critical business process (such as completion of timesheets, purchasing and student registration) have needs addressed for go live training, such as: Identification of Trainers, establish a training the trainer session; access to training space to conduct training. </a:t>
                      </a:r>
                    </a:p>
                  </a:txBody>
                  <a:tcPr anchor="ctr"/>
                </a:tc>
                <a:extLst>
                  <a:ext uri="{0D108BD9-81ED-4DB2-BD59-A6C34878D82A}">
                    <a16:rowId xmlns:a16="http://schemas.microsoft.com/office/drawing/2014/main" val="867617604"/>
                  </a:ext>
                </a:extLst>
              </a:tr>
              <a:tr h="1003603">
                <a:tc>
                  <a:txBody>
                    <a:bodyPr/>
                    <a:lstStyle/>
                    <a:p>
                      <a:pPr rtl="0" fontAlgn="ctr"/>
                      <a:r>
                        <a:rPr lang="en-US" sz="1600" dirty="0">
                          <a:effectLst/>
                          <a:latin typeface="Arial" panose="020B0604020202020204" pitchFamily="34" charset="0"/>
                          <a:cs typeface="Arial" panose="020B0604020202020204" pitchFamily="34" charset="0"/>
                        </a:rPr>
                        <a:t>College Support Plan</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College Support Plan is under development. Ticketing system is being updated to accommodate filter of ctcLink items to specifically constructed examination using SMEs and Business analyst position to triage/troubleshoot.</a:t>
                      </a: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Will develop the 30-, 60-, 90-day plan after readiness but prior to go-live. Work with SBCTC to identify functions that would benefit from a "train the trainer" session.</a:t>
                      </a:r>
                    </a:p>
                    <a:p>
                      <a:pPr rtl="0" fontAlgn="b"/>
                      <a:endParaRPr lang="en-US" sz="1000" b="1" dirty="0">
                        <a:solidFill>
                          <a:srgbClr val="17304C"/>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31611894"/>
                  </a:ext>
                </a:extLst>
              </a:tr>
              <a:tr h="1143641">
                <a:tc>
                  <a:txBody>
                    <a:bodyPr/>
                    <a:lstStyle/>
                    <a:p>
                      <a:pPr rtl="0" fontAlgn="ctr"/>
                      <a:r>
                        <a:rPr lang="en-US" sz="1600" dirty="0">
                          <a:effectLst/>
                          <a:latin typeface="Arial" panose="020B0604020202020204" pitchFamily="34" charset="0"/>
                          <a:cs typeface="Arial" panose="020B0604020202020204" pitchFamily="34" charset="0"/>
                        </a:rPr>
                        <a:t>Transition</a:t>
                      </a: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Campus Solutions team has built 123 of 173 enrollment requirements. Prioritizing degrees, 84 Academic Advisement Requirements have been built. The AARs will be 'informational only' with contact information for students seeking information on AARs yet to be built. Fees are currently being linked to courses and classes for Summer and Fall Schedule.</a:t>
                      </a: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Instructional Team will be building the Summer 2022 and Fall 2022 schedules on April 11-26 in the Downtown Campus computer lab. Instruction team is building Instructor/Advisor table. Vendor table will be built as allowed within balance of workload priorities (e.g., Legacy Data cleanup, priority Production data set construction) required for the college to go live.</a:t>
                      </a:r>
                    </a:p>
                  </a:txBody>
                  <a:tcPr anchor="ctr"/>
                </a:tc>
                <a:extLst>
                  <a:ext uri="{0D108BD9-81ED-4DB2-BD59-A6C34878D82A}">
                    <a16:rowId xmlns:a16="http://schemas.microsoft.com/office/drawing/2014/main" val="132354641"/>
                  </a:ext>
                </a:extLst>
              </a:tr>
              <a:tr h="811735">
                <a:tc>
                  <a:txBody>
                    <a:bodyPr/>
                    <a:lstStyle/>
                    <a:p>
                      <a:pPr rtl="0" fontAlgn="ctr"/>
                      <a:r>
                        <a:rPr lang="en-US" sz="1600" dirty="0">
                          <a:effectLst/>
                          <a:latin typeface="Arial" panose="020B0604020202020204" pitchFamily="34" charset="0"/>
                          <a:cs typeface="Arial" panose="020B0604020202020204" pitchFamily="34" charset="0"/>
                        </a:rPr>
                        <a:t>Comms &amp; OCM</a:t>
                      </a:r>
                      <a:endParaRPr lang="en-US" sz="1600" b="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Communications plan developed and communication deliverables are well-managed by Communications Lead. Crosswalk tools have been developed for Finance pillar. Student Financials crosswalk coding is under construction. </a:t>
                      </a:r>
                    </a:p>
                  </a:txBody>
                  <a:tcPr anchor="ctr"/>
                </a:tc>
                <a:tc>
                  <a:txBody>
                    <a:bodyPr/>
                    <a:lstStyle/>
                    <a:p>
                      <a:pPr rtl="0" fontAlgn="b"/>
                      <a:r>
                        <a:rPr lang="en-US" sz="1000" b="1" dirty="0">
                          <a:solidFill>
                            <a:srgbClr val="17304C"/>
                          </a:solidFill>
                          <a:effectLst/>
                          <a:latin typeface="Arial" panose="020B0604020202020204" pitchFamily="34" charset="0"/>
                          <a:cs typeface="Arial" panose="020B0604020202020204" pitchFamily="34" charset="0"/>
                        </a:rPr>
                        <a:t>OCM items are pending. College needs to provide current assessment/status. Review college policies for incidents of overlap with Legacy and update to reflect ctcLink. Sustainability plans will be drafted post-go live after review of organizational impact.</a:t>
                      </a:r>
                    </a:p>
                  </a:txBody>
                  <a:tcPr anchor="ctr"/>
                </a:tc>
                <a:extLst>
                  <a:ext uri="{0D108BD9-81ED-4DB2-BD59-A6C34878D82A}">
                    <a16:rowId xmlns:a16="http://schemas.microsoft.com/office/drawing/2014/main" val="4078782807"/>
                  </a:ext>
                </a:extLst>
              </a:tr>
            </a:tbl>
          </a:graphicData>
        </a:graphic>
      </p:graphicFrame>
      <p:sp>
        <p:nvSpPr>
          <p:cNvPr id="4" name="Slide Number Placeholder 3">
            <a:extLst>
              <a:ext uri="{FF2B5EF4-FFF2-40B4-BE49-F238E27FC236}">
                <a16:creationId xmlns:a16="http://schemas.microsoft.com/office/drawing/2014/main" id="{E0E7CE8F-C425-4460-BA5D-66D70FDF14C2}"/>
              </a:ext>
            </a:extLst>
          </p:cNvPr>
          <p:cNvSpPr>
            <a:spLocks noGrp="1"/>
          </p:cNvSpPr>
          <p:nvPr>
            <p:ph type="sldNum" sz="quarter" idx="12"/>
          </p:nvPr>
        </p:nvSpPr>
        <p:spPr>
          <a:xfrm>
            <a:off x="8667750" y="6657975"/>
            <a:ext cx="467590" cy="91766"/>
          </a:xfrm>
        </p:spPr>
        <p:txBody>
          <a:bodyPr/>
          <a:lstStyle/>
          <a:p>
            <a:pPr>
              <a:defRPr/>
            </a:pPr>
            <a:r>
              <a:rPr lang="en-US" altLang="en-US" dirty="0"/>
              <a:t> </a:t>
            </a:r>
            <a:fld id="{8FE0DD59-4F64-4FB2-AC86-5D7C2F153175}" type="slidenum">
              <a:rPr lang="en-US" altLang="en-US" smtClean="0"/>
              <a:pPr>
                <a:defRPr/>
              </a:pPr>
              <a:t>20</a:t>
            </a:fld>
            <a:r>
              <a:rPr lang="en-US" altLang="en-US" dirty="0"/>
              <a:t> </a:t>
            </a:r>
          </a:p>
        </p:txBody>
      </p:sp>
      <p:sp>
        <p:nvSpPr>
          <p:cNvPr id="5" name="Title 1">
            <a:extLst>
              <a:ext uri="{FF2B5EF4-FFF2-40B4-BE49-F238E27FC236}">
                <a16:creationId xmlns:a16="http://schemas.microsoft.com/office/drawing/2014/main" id="{D99ED5E8-6C84-4670-86D5-7DCA8C5EE893}"/>
              </a:ext>
            </a:extLst>
          </p:cNvPr>
          <p:cNvSpPr>
            <a:spLocks noGrp="1"/>
          </p:cNvSpPr>
          <p:nvPr>
            <p:ph type="title"/>
          </p:nvPr>
        </p:nvSpPr>
        <p:spPr>
          <a:xfrm>
            <a:off x="449541" y="101758"/>
            <a:ext cx="8577501" cy="436526"/>
          </a:xfrm>
        </p:spPr>
        <p:txBody>
          <a:bodyPr/>
          <a:lstStyle/>
          <a:p>
            <a:pPr algn="ctr"/>
            <a:r>
              <a:rPr lang="en-US" sz="2400" dirty="0"/>
              <a:t>BATES comments &amp; MITIGATION plan</a:t>
            </a:r>
          </a:p>
        </p:txBody>
      </p:sp>
    </p:spTree>
    <p:extLst>
      <p:ext uri="{BB962C8B-B14F-4D97-AF65-F5344CB8AC3E}">
        <p14:creationId xmlns:p14="http://schemas.microsoft.com/office/powerpoint/2010/main" val="189058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11" y="265151"/>
            <a:ext cx="8681176" cy="417002"/>
          </a:xfrm>
        </p:spPr>
        <p:txBody>
          <a:bodyPr/>
          <a:lstStyle/>
          <a:p>
            <a:pPr algn="ctr"/>
            <a:r>
              <a:rPr lang="en-US" sz="2000" dirty="0"/>
              <a:t>BATES TECHNICAL COLLEGE go-live deployment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21</a:t>
            </a:fld>
            <a:endParaRPr lang="en-US" altLang="en-US" dirty="0"/>
          </a:p>
        </p:txBody>
      </p:sp>
      <p:pic>
        <p:nvPicPr>
          <p:cNvPr id="3" name="Picture 2" descr="Bates TC signed go-live deployment recommendation form">
            <a:extLst>
              <a:ext uri="{FF2B5EF4-FFF2-40B4-BE49-F238E27FC236}">
                <a16:creationId xmlns:a16="http://schemas.microsoft.com/office/drawing/2014/main" id="{99705568-0D19-4A35-84B4-94CD43D22C42}"/>
              </a:ext>
            </a:extLst>
          </p:cNvPr>
          <p:cNvPicPr>
            <a:picLocks noChangeAspect="1"/>
          </p:cNvPicPr>
          <p:nvPr/>
        </p:nvPicPr>
        <p:blipFill rotWithShape="1">
          <a:blip r:embed="rId2"/>
          <a:srcRect b="6666"/>
          <a:stretch/>
        </p:blipFill>
        <p:spPr>
          <a:xfrm>
            <a:off x="1500704" y="802082"/>
            <a:ext cx="6142591" cy="5561915"/>
          </a:xfrm>
          <a:prstGeom prst="rect">
            <a:avLst/>
          </a:prstGeom>
          <a:ln w="3175">
            <a:solidFill>
              <a:schemeClr val="tx1"/>
            </a:solidFill>
          </a:ln>
        </p:spPr>
      </p:pic>
    </p:spTree>
    <p:extLst>
      <p:ext uri="{BB962C8B-B14F-4D97-AF65-F5344CB8AC3E}">
        <p14:creationId xmlns:p14="http://schemas.microsoft.com/office/powerpoint/2010/main" val="96127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89" y="1726064"/>
            <a:ext cx="8258693" cy="593324"/>
          </a:xfrm>
        </p:spPr>
        <p:txBody>
          <a:bodyPr/>
          <a:lstStyle/>
          <a:p>
            <a:pPr algn="ctr"/>
            <a:r>
              <a:rPr lang="en-US" sz="3200" dirty="0"/>
              <a:t>Additional perspective</a:t>
            </a:r>
            <a:br>
              <a:rPr lang="en-US" dirty="0"/>
            </a:br>
            <a:br>
              <a:rPr lang="en-US" dirty="0"/>
            </a:br>
            <a:br>
              <a:rPr lang="en-US" dirty="0"/>
            </a:br>
            <a:br>
              <a:rPr lang="en-US" dirty="0"/>
            </a:br>
            <a:br>
              <a:rPr lang="en-US" dirty="0"/>
            </a:br>
            <a:br>
              <a:rPr lang="en-US" dirty="0"/>
            </a:br>
            <a:br>
              <a:rPr lang="en-US" sz="3200" dirty="0"/>
            </a:br>
            <a:r>
              <a:rPr lang="en-US" dirty="0"/>
              <a:t>	</a:t>
            </a:r>
          </a:p>
        </p:txBody>
      </p:sp>
      <p:sp>
        <p:nvSpPr>
          <p:cNvPr id="3" name="Content Placeholder 2">
            <a:extLst>
              <a:ext uri="{FF2B5EF4-FFF2-40B4-BE49-F238E27FC236}">
                <a16:creationId xmlns:a16="http://schemas.microsoft.com/office/drawing/2014/main" id="{C9446E05-A1CA-4D25-BC6F-17844284B009}"/>
              </a:ext>
            </a:extLst>
          </p:cNvPr>
          <p:cNvSpPr>
            <a:spLocks noGrp="1"/>
          </p:cNvSpPr>
          <p:nvPr>
            <p:ph idx="1"/>
          </p:nvPr>
        </p:nvSpPr>
        <p:spPr>
          <a:xfrm>
            <a:off x="807026" y="2523134"/>
            <a:ext cx="7599220" cy="3757046"/>
          </a:xfrm>
        </p:spPr>
        <p:txBody>
          <a:bodyPr/>
          <a:lstStyle/>
          <a:p>
            <a:r>
              <a:rPr lang="en-US" sz="3200" dirty="0"/>
              <a:t>ctcLink Project Team Readiness</a:t>
            </a:r>
          </a:p>
          <a:p>
            <a:r>
              <a:rPr lang="en-US" sz="3200" dirty="0"/>
              <a:t>SBCTC Agency: Support Organization Team Readiness </a:t>
            </a:r>
          </a:p>
          <a:p>
            <a:r>
              <a:rPr lang="en-US" sz="3200" dirty="0"/>
              <a:t>Quality Assurance (Moran Technology Consulting)</a:t>
            </a:r>
          </a:p>
        </p:txBody>
      </p:sp>
      <p:sp>
        <p:nvSpPr>
          <p:cNvPr id="5" name="Slide Number Placeholder 4">
            <a:extLst>
              <a:ext uri="{FF2B5EF4-FFF2-40B4-BE49-F238E27FC236}">
                <a16:creationId xmlns:a16="http://schemas.microsoft.com/office/drawing/2014/main" id="{8AF37F11-B9C4-43BB-90D9-698A000023B0}"/>
              </a:ext>
            </a:extLst>
          </p:cNvPr>
          <p:cNvSpPr>
            <a:spLocks noGrp="1"/>
          </p:cNvSpPr>
          <p:nvPr>
            <p:ph type="sldNum" sz="quarter" idx="12"/>
          </p:nvPr>
        </p:nvSpPr>
        <p:spPr/>
        <p:txBody>
          <a:bodyPr/>
          <a:lstStyle/>
          <a:p>
            <a:pPr>
              <a:defRPr/>
            </a:pPr>
            <a:fld id="{A0548EF2-EA9B-4634-B53D-DC4EC5D1B8C0}" type="slidenum">
              <a:rPr lang="en-US" altLang="en-US" smtClean="0"/>
              <a:pPr>
                <a:defRPr/>
              </a:pPr>
              <a:t>22</a:t>
            </a:fld>
            <a:endParaRPr lang="en-US" altLang="en-US" dirty="0"/>
          </a:p>
        </p:txBody>
      </p:sp>
    </p:spTree>
    <p:extLst>
      <p:ext uri="{BB962C8B-B14F-4D97-AF65-F5344CB8AC3E}">
        <p14:creationId xmlns:p14="http://schemas.microsoft.com/office/powerpoint/2010/main" val="37241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DFBDAE-987F-4683-B519-A6AD4505EEE5}"/>
              </a:ext>
            </a:extLst>
          </p:cNvPr>
          <p:cNvSpPr>
            <a:spLocks noGrp="1"/>
          </p:cNvSpPr>
          <p:nvPr>
            <p:ph type="title"/>
          </p:nvPr>
        </p:nvSpPr>
        <p:spPr>
          <a:xfrm>
            <a:off x="301788" y="174292"/>
            <a:ext cx="6795697" cy="370090"/>
          </a:xfrm>
        </p:spPr>
        <p:txBody>
          <a:bodyPr/>
          <a:lstStyle/>
          <a:p>
            <a:r>
              <a:rPr lang="en-US" sz="2000" dirty="0">
                <a:solidFill>
                  <a:schemeClr val="accent6">
                    <a:lumMod val="75000"/>
                  </a:schemeClr>
                </a:solidFill>
              </a:rPr>
              <a:t>ctcLink Project team: dg6-C Readiness concerns</a:t>
            </a:r>
            <a:endParaRPr lang="en-US" sz="2000" dirty="0">
              <a:solidFill>
                <a:schemeClr val="accent3"/>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23955873"/>
              </p:ext>
            </p:extLst>
          </p:nvPr>
        </p:nvGraphicFramePr>
        <p:xfrm>
          <a:off x="301787" y="624084"/>
          <a:ext cx="8517470" cy="6043517"/>
        </p:xfrm>
        <a:graphic>
          <a:graphicData uri="http://schemas.openxmlformats.org/drawingml/2006/table">
            <a:tbl>
              <a:tblPr firstRow="1" bandRow="1">
                <a:tableStyleId>{93296810-A885-4BE3-A3E7-6D5BEEA58F35}</a:tableStyleId>
              </a:tblPr>
              <a:tblGrid>
                <a:gridCol w="1203753">
                  <a:extLst>
                    <a:ext uri="{9D8B030D-6E8A-4147-A177-3AD203B41FA5}">
                      <a16:colId xmlns:a16="http://schemas.microsoft.com/office/drawing/2014/main" val="3209219517"/>
                    </a:ext>
                  </a:extLst>
                </a:gridCol>
                <a:gridCol w="4285660">
                  <a:extLst>
                    <a:ext uri="{9D8B030D-6E8A-4147-A177-3AD203B41FA5}">
                      <a16:colId xmlns:a16="http://schemas.microsoft.com/office/drawing/2014/main" val="2776178309"/>
                    </a:ext>
                  </a:extLst>
                </a:gridCol>
                <a:gridCol w="3028057">
                  <a:extLst>
                    <a:ext uri="{9D8B030D-6E8A-4147-A177-3AD203B41FA5}">
                      <a16:colId xmlns:a16="http://schemas.microsoft.com/office/drawing/2014/main" val="1338293135"/>
                    </a:ext>
                  </a:extLst>
                </a:gridCol>
              </a:tblGrid>
              <a:tr h="549161">
                <a:tc>
                  <a:txBody>
                    <a:bodyPr/>
                    <a:lstStyle/>
                    <a:p>
                      <a:r>
                        <a:rPr lang="en-US" sz="1600" b="0" dirty="0">
                          <a:latin typeface="+mj-lt"/>
                        </a:rPr>
                        <a:t>Activities</a:t>
                      </a:r>
                    </a:p>
                  </a:txBody>
                  <a:tcPr anchor="ctr"/>
                </a:tc>
                <a:tc>
                  <a:txBody>
                    <a:bodyPr/>
                    <a:lstStyle/>
                    <a:p>
                      <a:r>
                        <a:rPr lang="en-US" sz="1600" b="0" dirty="0">
                          <a:latin typeface="+mj-lt"/>
                        </a:rPr>
                        <a:t>Risks /Concerns</a:t>
                      </a:r>
                    </a:p>
                  </a:txBody>
                  <a:tcPr anchor="ctr"/>
                </a:tc>
                <a:tc>
                  <a:txBody>
                    <a:bodyPr/>
                    <a:lstStyle/>
                    <a:p>
                      <a:r>
                        <a:rPr lang="en-US" sz="1600" b="0" dirty="0">
                          <a:latin typeface="+mj-lt"/>
                        </a:rPr>
                        <a:t>Target Completion Date/ Mitigation</a:t>
                      </a:r>
                      <a:r>
                        <a:rPr lang="en-US" sz="1600" b="0" baseline="0" dirty="0">
                          <a:latin typeface="+mj-lt"/>
                        </a:rPr>
                        <a:t> </a:t>
                      </a:r>
                      <a:r>
                        <a:rPr lang="en-US" sz="1600" b="0" dirty="0">
                          <a:latin typeface="+mj-lt"/>
                        </a:rPr>
                        <a:t> </a:t>
                      </a:r>
                    </a:p>
                  </a:txBody>
                  <a:tcPr anchor="ctr"/>
                </a:tc>
                <a:extLst>
                  <a:ext uri="{0D108BD9-81ED-4DB2-BD59-A6C34878D82A}">
                    <a16:rowId xmlns:a16="http://schemas.microsoft.com/office/drawing/2014/main" val="3489625655"/>
                  </a:ext>
                </a:extLst>
              </a:tr>
              <a:tr h="411555">
                <a:tc>
                  <a:txBody>
                    <a:bodyPr/>
                    <a:lstStyle/>
                    <a:p>
                      <a:r>
                        <a:rPr lang="en-US" sz="1600" dirty="0">
                          <a:solidFill>
                            <a:schemeClr val="bg1"/>
                          </a:solidFill>
                          <a:latin typeface="+mj-lt"/>
                        </a:rPr>
                        <a:t>Technical</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No Technical concerns for DG6-C.  </a:t>
                      </a:r>
                    </a:p>
                  </a:txBody>
                  <a:tcPr anchor="ctr"/>
                </a:tc>
                <a:tc>
                  <a:txBody>
                    <a:bodyPr/>
                    <a:lstStyle/>
                    <a:p>
                      <a:endParaRPr lang="en-US" sz="1200" baseline="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09596353"/>
                  </a:ext>
                </a:extLst>
              </a:tr>
              <a:tr h="1820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j-lt"/>
                        </a:rPr>
                        <a:t>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1" baseline="0" dirty="0">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solidFill>
                            <a:schemeClr val="bg1"/>
                          </a:solidFill>
                          <a:latin typeface="+mj-lt"/>
                        </a:rPr>
                        <a:t>(UAT stats as of 4/15/2022)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solidFill>
                          <a:schemeClr val="bg1"/>
                        </a:solidFill>
                        <a:latin typeface="+mj-lt"/>
                      </a:endParaRP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Yakima</a:t>
                      </a:r>
                      <a:r>
                        <a:rPr lang="en-US" sz="1200" baseline="0" dirty="0">
                          <a:solidFill>
                            <a:schemeClr val="tx1"/>
                          </a:solidFill>
                          <a:latin typeface="Arial" panose="020B0604020202020204" pitchFamily="34" charset="0"/>
                          <a:cs typeface="Arial" panose="020B0604020202020204" pitchFamily="34" charset="0"/>
                        </a:rPr>
                        <a:t>: 100% completed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South Puget Sound</a:t>
                      </a:r>
                      <a:r>
                        <a:rPr lang="en-US" sz="1200" baseline="0" dirty="0">
                          <a:solidFill>
                            <a:schemeClr val="tx1"/>
                          </a:solidFill>
                          <a:latin typeface="Arial" panose="020B0604020202020204" pitchFamily="34" charset="0"/>
                          <a:cs typeface="Arial" panose="020B0604020202020204" pitchFamily="34" charset="0"/>
                        </a:rPr>
                        <a:t>: 96.9% completed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latin typeface="Arial" panose="020B0604020202020204" pitchFamily="34" charset="0"/>
                          <a:cs typeface="Arial" panose="020B0604020202020204" pitchFamily="34" charset="0"/>
                        </a:rPr>
                        <a:t>100% in all areas with the exception for FIN testing: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latin typeface="Arial" panose="020B0604020202020204" pitchFamily="34" charset="0"/>
                          <a:cs typeface="Arial" panose="020B0604020202020204" pitchFamily="34" charset="0"/>
                        </a:rPr>
                        <a:t>30.4% in Treasury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Bates TC:  </a:t>
                      </a:r>
                      <a:r>
                        <a:rPr lang="en-US" sz="1200" baseline="0" dirty="0">
                          <a:solidFill>
                            <a:schemeClr val="tx1"/>
                          </a:solidFill>
                          <a:latin typeface="Arial" panose="020B0604020202020204" pitchFamily="34" charset="0"/>
                          <a:cs typeface="Arial" panose="020B0604020202020204" pitchFamily="34" charset="0"/>
                        </a:rPr>
                        <a:t>95.9% completed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latin typeface="Arial" panose="020B0604020202020204" pitchFamily="34" charset="0"/>
                          <a:cs typeface="Arial" panose="020B0604020202020204" pitchFamily="34" charset="0"/>
                        </a:rPr>
                        <a:t>100% in all areas except for FIN testing: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latin typeface="Arial" panose="020B0604020202020204" pitchFamily="34" charset="0"/>
                          <a:cs typeface="Arial" panose="020B0604020202020204" pitchFamily="34" charset="0"/>
                        </a:rPr>
                        <a:t>80% Procure to Pay, 75% Asset Management,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1"/>
                          </a:solidFill>
                          <a:latin typeface="Arial" panose="020B0604020202020204" pitchFamily="34" charset="0"/>
                          <a:cs typeface="Arial" panose="020B0604020202020204" pitchFamily="34" charset="0"/>
                        </a:rPr>
                        <a:t>95.7% Treasury which totals 86.9% complete for FIN</a:t>
                      </a:r>
                    </a:p>
                  </a:txBody>
                  <a:tcPr anchor="ctr"/>
                </a:tc>
                <a:tc>
                  <a:txBody>
                    <a:bodyPr/>
                    <a:lstStyle/>
                    <a:p>
                      <a:endParaRPr lang="en-US" sz="1200" i="1" dirty="0">
                        <a:solidFill>
                          <a:schemeClr val="tx1"/>
                        </a:solidFill>
                        <a:latin typeface="Arial" panose="020B0604020202020204" pitchFamily="34" charset="0"/>
                        <a:cs typeface="Arial" panose="020B0604020202020204" pitchFamily="34" charset="0"/>
                      </a:endParaRPr>
                    </a:p>
                    <a:p>
                      <a:r>
                        <a:rPr lang="en-US" sz="1200" i="1" dirty="0">
                          <a:solidFill>
                            <a:schemeClr val="tx1"/>
                          </a:solidFill>
                          <a:latin typeface="Arial" panose="020B0604020202020204" pitchFamily="34" charset="0"/>
                          <a:cs typeface="Arial" panose="020B0604020202020204" pitchFamily="34" charset="0"/>
                        </a:rPr>
                        <a:t>*Treasury testing date is estimated to complete by 4/18/2022 end of day.   </a:t>
                      </a:r>
                    </a:p>
                    <a:p>
                      <a:endParaRPr lang="en-US"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p>
                      <a:r>
                        <a:rPr lang="en-US" sz="1200" i="0" dirty="0">
                          <a:solidFill>
                            <a:schemeClr val="tx1"/>
                          </a:solidFill>
                          <a:latin typeface="Arial" panose="020B0604020202020204" pitchFamily="34" charset="0"/>
                          <a:cs typeface="Arial" panose="020B0604020202020204" pitchFamily="34" charset="0"/>
                        </a:rPr>
                        <a:t>College will continue to test until completion of FIN testing. </a:t>
                      </a:r>
                    </a:p>
                    <a:p>
                      <a:endParaRPr lang="en-US" sz="120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97454155"/>
                  </a:ext>
                </a:extLst>
              </a:tr>
              <a:tr h="1474063">
                <a:tc>
                  <a:txBody>
                    <a:bodyPr/>
                    <a:lstStyle/>
                    <a:p>
                      <a:r>
                        <a:rPr lang="en-US" sz="1600" dirty="0">
                          <a:solidFill>
                            <a:schemeClr val="bg1"/>
                          </a:solidFill>
                          <a:latin typeface="+mj-lt"/>
                        </a:rPr>
                        <a:t>Security </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solidFill>
                            <a:schemeClr val="tx1"/>
                          </a:solidFill>
                          <a:latin typeface="Arial" panose="020B0604020202020204" pitchFamily="34" charset="0"/>
                          <a:cs typeface="Arial" panose="020B0604020202020204" pitchFamily="34" charset="0"/>
                        </a:rPr>
                        <a:t>Yakima: </a:t>
                      </a:r>
                      <a:r>
                        <a:rPr lang="en-US" sz="1200" b="0" baseline="0" dirty="0">
                          <a:solidFill>
                            <a:schemeClr val="tx1"/>
                          </a:solidFill>
                          <a:latin typeface="Arial" panose="020B0604020202020204" pitchFamily="34" charset="0"/>
                          <a:cs typeface="Arial" panose="020B0604020202020204" pitchFamily="34" charset="0"/>
                        </a:rPr>
                        <a:t>Training one additional new Local Security Administrator (LSA). Ready for go-live.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solidFill>
                            <a:schemeClr val="tx1"/>
                          </a:solidFill>
                          <a:latin typeface="Arial" panose="020B0604020202020204" pitchFamily="34" charset="0"/>
                          <a:cs typeface="Arial" panose="020B0604020202020204" pitchFamily="34" charset="0"/>
                        </a:rPr>
                        <a:t>South Puget Sound: </a:t>
                      </a:r>
                      <a:r>
                        <a:rPr lang="en-US" sz="1200" b="0" baseline="0" dirty="0">
                          <a:solidFill>
                            <a:schemeClr val="tx1"/>
                          </a:solidFill>
                          <a:latin typeface="Arial" panose="020B0604020202020204" pitchFamily="34" charset="0"/>
                          <a:cs typeface="Arial" panose="020B0604020202020204" pitchFamily="34" charset="0"/>
                        </a:rPr>
                        <a:t>No concerns ready for go-live.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solidFill>
                            <a:schemeClr val="tx1"/>
                          </a:solidFill>
                          <a:latin typeface="Arial" panose="020B0604020202020204" pitchFamily="34" charset="0"/>
                          <a:cs typeface="Arial" panose="020B0604020202020204" pitchFamily="34" charset="0"/>
                        </a:rPr>
                        <a:t>Bates TC</a:t>
                      </a:r>
                      <a:r>
                        <a:rPr lang="en-US" sz="1200" b="0" baseline="0" dirty="0">
                          <a:solidFill>
                            <a:schemeClr val="tx1"/>
                          </a:solidFill>
                          <a:latin typeface="Arial" panose="020B0604020202020204" pitchFamily="34" charset="0"/>
                          <a:cs typeface="Arial" panose="020B0604020202020204" pitchFamily="34" charset="0"/>
                        </a:rPr>
                        <a:t>: Training new LSA team, in progress. College will require assistance in SVL to ensure security meets implementation needs.  </a:t>
                      </a:r>
                    </a:p>
                  </a:txBody>
                  <a:tcPr anchor="ctr"/>
                </a:tc>
                <a:tc>
                  <a:txBody>
                    <a:bodyPr/>
                    <a:lstStyle/>
                    <a:p>
                      <a:endParaRPr lang="en-US"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p>
                      <a:r>
                        <a:rPr lang="en-US" sz="1200" i="0" dirty="0">
                          <a:solidFill>
                            <a:schemeClr val="tx1"/>
                          </a:solidFill>
                          <a:latin typeface="Arial" panose="020B0604020202020204" pitchFamily="34" charset="0"/>
                          <a:cs typeface="Arial" panose="020B0604020202020204" pitchFamily="34" charset="0"/>
                        </a:rPr>
                        <a:t>5/4/2022</a:t>
                      </a:r>
                    </a:p>
                    <a:p>
                      <a:endParaRPr lang="en-US" sz="120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76127160"/>
                  </a:ext>
                </a:extLst>
              </a:tr>
              <a:tr h="780386">
                <a:tc>
                  <a:txBody>
                    <a:bodyPr/>
                    <a:lstStyle/>
                    <a:p>
                      <a:r>
                        <a:rPr lang="en-US" sz="1600" dirty="0">
                          <a:solidFill>
                            <a:schemeClr val="bg1"/>
                          </a:solidFill>
                          <a:latin typeface="+mj-lt"/>
                        </a:rPr>
                        <a:t>PMO</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solidFill>
                            <a:schemeClr val="tx1"/>
                          </a:solidFill>
                          <a:latin typeface="Arial" panose="020B0604020202020204" pitchFamily="34" charset="0"/>
                          <a:cs typeface="Arial" panose="020B0604020202020204" pitchFamily="34" charset="0"/>
                        </a:rPr>
                        <a:t>Significant turnover in college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baseline="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solidFill>
                            <a:schemeClr val="tx1"/>
                          </a:solidFill>
                          <a:latin typeface="Arial" panose="020B0604020202020204" pitchFamily="34" charset="0"/>
                          <a:cs typeface="Arial" panose="020B0604020202020204" pitchFamily="34" charset="0"/>
                        </a:rPr>
                        <a:t>During onboarding of newly hired resources, there should be a detailed plan that includes ctcLink training materials. </a:t>
                      </a:r>
                    </a:p>
                  </a:txBody>
                  <a:tcPr anchor="ctr"/>
                </a:tc>
                <a:extLst>
                  <a:ext uri="{0D108BD9-81ED-4DB2-BD59-A6C34878D82A}">
                    <a16:rowId xmlns:a16="http://schemas.microsoft.com/office/drawing/2014/main" val="2362619757"/>
                  </a:ext>
                </a:extLst>
              </a:tr>
              <a:tr h="755162">
                <a:tc>
                  <a:txBody>
                    <a:bodyPr/>
                    <a:lstStyle/>
                    <a:p>
                      <a:r>
                        <a:rPr lang="en-US" sz="1600" dirty="0">
                          <a:solidFill>
                            <a:schemeClr val="bg1"/>
                          </a:solidFill>
                          <a:latin typeface="+mj-lt"/>
                        </a:rPr>
                        <a:t>Legacy </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1"/>
                          </a:solidFill>
                          <a:latin typeface="Arial" panose="020B0604020202020204" pitchFamily="34" charset="0"/>
                          <a:cs typeface="Arial" panose="020B0604020202020204" pitchFamily="34" charset="0"/>
                        </a:rPr>
                        <a:t>No Legacy concerns for DG6-C.  </a:t>
                      </a:r>
                    </a:p>
                  </a:txBody>
                  <a:tcPr anchor="ctr"/>
                </a:tc>
                <a:tc>
                  <a:txBody>
                    <a:bodyPr/>
                    <a:lstStyle/>
                    <a:p>
                      <a:endParaRPr lang="en-US" sz="1200" i="0" dirty="0">
                        <a:solidFill>
                          <a:schemeClr val="tx1"/>
                        </a:solidFill>
                      </a:endParaRPr>
                    </a:p>
                  </a:txBody>
                  <a:tcPr anchor="ctr"/>
                </a:tc>
                <a:extLst>
                  <a:ext uri="{0D108BD9-81ED-4DB2-BD59-A6C34878D82A}">
                    <a16:rowId xmlns:a16="http://schemas.microsoft.com/office/drawing/2014/main" val="1407834569"/>
                  </a:ext>
                </a:extLst>
              </a:tr>
            </a:tbl>
          </a:graphicData>
        </a:graphic>
      </p:graphicFrame>
      <p:graphicFrame>
        <p:nvGraphicFramePr>
          <p:cNvPr id="12" name="Table 11">
            <a:extLst>
              <a:ext uri="{FF2B5EF4-FFF2-40B4-BE49-F238E27FC236}">
                <a16:creationId xmlns:a16="http://schemas.microsoft.com/office/drawing/2014/main" id="{4B441525-B8B9-4B86-89A0-BCD1D1189C98}"/>
              </a:ext>
            </a:extLst>
          </p:cNvPr>
          <p:cNvGraphicFramePr>
            <a:graphicFrameLocks noGrp="1"/>
          </p:cNvGraphicFramePr>
          <p:nvPr>
            <p:extLst>
              <p:ext uri="{D42A27DB-BD31-4B8C-83A1-F6EECF244321}">
                <p14:modId xmlns:p14="http://schemas.microsoft.com/office/powerpoint/2010/main" val="1041503118"/>
              </p:ext>
            </p:extLst>
          </p:nvPr>
        </p:nvGraphicFramePr>
        <p:xfrm>
          <a:off x="6957701" y="165671"/>
          <a:ext cx="1861556" cy="334621"/>
        </p:xfrm>
        <a:graphic>
          <a:graphicData uri="http://schemas.openxmlformats.org/drawingml/2006/table">
            <a:tbl>
              <a:tblPr firstRow="1" bandRow="1">
                <a:tableStyleId>{2D5ABB26-0587-4C30-8999-92F81FD0307C}</a:tableStyleId>
              </a:tblPr>
              <a:tblGrid>
                <a:gridCol w="903277">
                  <a:extLst>
                    <a:ext uri="{9D8B030D-6E8A-4147-A177-3AD203B41FA5}">
                      <a16:colId xmlns:a16="http://schemas.microsoft.com/office/drawing/2014/main" val="1795230406"/>
                    </a:ext>
                  </a:extLst>
                </a:gridCol>
                <a:gridCol w="309068">
                  <a:extLst>
                    <a:ext uri="{9D8B030D-6E8A-4147-A177-3AD203B41FA5}">
                      <a16:colId xmlns:a16="http://schemas.microsoft.com/office/drawing/2014/main" val="2530923902"/>
                    </a:ext>
                  </a:extLst>
                </a:gridCol>
                <a:gridCol w="331359">
                  <a:extLst>
                    <a:ext uri="{9D8B030D-6E8A-4147-A177-3AD203B41FA5}">
                      <a16:colId xmlns:a16="http://schemas.microsoft.com/office/drawing/2014/main" val="741530997"/>
                    </a:ext>
                  </a:extLst>
                </a:gridCol>
                <a:gridCol w="317852">
                  <a:extLst>
                    <a:ext uri="{9D8B030D-6E8A-4147-A177-3AD203B41FA5}">
                      <a16:colId xmlns:a16="http://schemas.microsoft.com/office/drawing/2014/main" val="3682639110"/>
                    </a:ext>
                  </a:extLst>
                </a:gridCol>
              </a:tblGrid>
              <a:tr h="334621">
                <a:tc>
                  <a:txBody>
                    <a:bodyPr/>
                    <a:lstStyle/>
                    <a:p>
                      <a:pPr algn="r"/>
                      <a:r>
                        <a:rPr lang="en-US" sz="1400" dirty="0">
                          <a:latin typeface="+mj-lt"/>
                        </a:rPr>
                        <a:t>STATUS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rgbClr val="FFFF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rgbClr val="000000"/>
                          </a:solidFill>
                          <a:sym typeface="Wingdings" panose="05000000000000000000" pitchFamily="2" charset="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solidFill>
                            <a:srgbClr val="00B050"/>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7772167"/>
                  </a:ext>
                </a:extLst>
              </a:tr>
            </a:tbl>
          </a:graphicData>
        </a:graphic>
      </p:graphicFrame>
      <p:sp>
        <p:nvSpPr>
          <p:cNvPr id="4" name="Slide Number Placeholder 3"/>
          <p:cNvSpPr>
            <a:spLocks noGrp="1"/>
          </p:cNvSpPr>
          <p:nvPr>
            <p:ph type="sldNum" sz="quarter" idx="12"/>
          </p:nvPr>
        </p:nvSpPr>
        <p:spPr>
          <a:xfrm>
            <a:off x="8396621" y="6415311"/>
            <a:ext cx="467590" cy="237549"/>
          </a:xfrm>
        </p:spPr>
        <p:txBody>
          <a:bodyPr/>
          <a:lstStyle/>
          <a:p>
            <a:pPr>
              <a:defRPr/>
            </a:pPr>
            <a:fld id="{A0548EF2-EA9B-4634-B53D-DC4EC5D1B8C0}" type="slidenum">
              <a:rPr lang="en-US" altLang="en-US" smtClean="0"/>
              <a:pPr>
                <a:defRPr/>
              </a:pPr>
              <a:t>23</a:t>
            </a:fld>
            <a:endParaRPr lang="en-US" altLang="en-US" dirty="0"/>
          </a:p>
        </p:txBody>
      </p:sp>
    </p:spTree>
    <p:extLst>
      <p:ext uri="{BB962C8B-B14F-4D97-AF65-F5344CB8AC3E}">
        <p14:creationId xmlns:p14="http://schemas.microsoft.com/office/powerpoint/2010/main" val="52827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DFBDAE-987F-4683-B519-A6AD4505EEE5}"/>
              </a:ext>
            </a:extLst>
          </p:cNvPr>
          <p:cNvSpPr>
            <a:spLocks noGrp="1"/>
          </p:cNvSpPr>
          <p:nvPr>
            <p:ph type="title"/>
          </p:nvPr>
        </p:nvSpPr>
        <p:spPr>
          <a:xfrm>
            <a:off x="341700" y="59876"/>
            <a:ext cx="6381549" cy="454375"/>
          </a:xfrm>
        </p:spPr>
        <p:txBody>
          <a:bodyPr/>
          <a:lstStyle/>
          <a:p>
            <a:r>
              <a:rPr lang="en-US" sz="2000" dirty="0">
                <a:solidFill>
                  <a:schemeClr val="accent6">
                    <a:lumMod val="75000"/>
                  </a:schemeClr>
                </a:solidFill>
              </a:rPr>
              <a:t>ctcLink Project team: dg6-C Readiness concerns</a:t>
            </a:r>
            <a:endParaRPr lang="en-US" sz="2000" dirty="0">
              <a:solidFill>
                <a:schemeClr val="accent3"/>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67846050"/>
              </p:ext>
            </p:extLst>
          </p:nvPr>
        </p:nvGraphicFramePr>
        <p:xfrm>
          <a:off x="486666" y="562224"/>
          <a:ext cx="8274157" cy="5926754"/>
        </p:xfrm>
        <a:graphic>
          <a:graphicData uri="http://schemas.openxmlformats.org/drawingml/2006/table">
            <a:tbl>
              <a:tblPr firstRow="1" bandRow="1">
                <a:tableStyleId>{93296810-A885-4BE3-A3E7-6D5BEEA58F35}</a:tableStyleId>
              </a:tblPr>
              <a:tblGrid>
                <a:gridCol w="1471262">
                  <a:extLst>
                    <a:ext uri="{9D8B030D-6E8A-4147-A177-3AD203B41FA5}">
                      <a16:colId xmlns:a16="http://schemas.microsoft.com/office/drawing/2014/main" val="3209219517"/>
                    </a:ext>
                  </a:extLst>
                </a:gridCol>
                <a:gridCol w="3294296">
                  <a:extLst>
                    <a:ext uri="{9D8B030D-6E8A-4147-A177-3AD203B41FA5}">
                      <a16:colId xmlns:a16="http://schemas.microsoft.com/office/drawing/2014/main" val="2776178309"/>
                    </a:ext>
                  </a:extLst>
                </a:gridCol>
                <a:gridCol w="3508599">
                  <a:extLst>
                    <a:ext uri="{9D8B030D-6E8A-4147-A177-3AD203B41FA5}">
                      <a16:colId xmlns:a16="http://schemas.microsoft.com/office/drawing/2014/main" val="1338293135"/>
                    </a:ext>
                  </a:extLst>
                </a:gridCol>
              </a:tblGrid>
              <a:tr h="575860">
                <a:tc>
                  <a:txBody>
                    <a:bodyPr/>
                    <a:lstStyle/>
                    <a:p>
                      <a:r>
                        <a:rPr lang="en-US" sz="1600" b="0" dirty="0">
                          <a:latin typeface="+mj-lt"/>
                        </a:rPr>
                        <a:t>Activities</a:t>
                      </a:r>
                      <a:r>
                        <a:rPr lang="en-US" sz="1600" b="0" baseline="0" dirty="0">
                          <a:latin typeface="+mj-lt"/>
                        </a:rPr>
                        <a:t> </a:t>
                      </a:r>
                      <a:endParaRPr lang="en-US" sz="1600" b="0" dirty="0">
                        <a:latin typeface="+mj-lt"/>
                      </a:endParaRPr>
                    </a:p>
                  </a:txBody>
                  <a:tcPr/>
                </a:tc>
                <a:tc>
                  <a:txBody>
                    <a:bodyPr/>
                    <a:lstStyle/>
                    <a:p>
                      <a:r>
                        <a:rPr lang="en-US" sz="1600" b="0" dirty="0">
                          <a:latin typeface="+mj-lt"/>
                        </a:rPr>
                        <a:t>Risks /Concerns</a:t>
                      </a:r>
                    </a:p>
                  </a:txBody>
                  <a:tcPr/>
                </a:tc>
                <a:tc>
                  <a:txBody>
                    <a:bodyPr/>
                    <a:lstStyle/>
                    <a:p>
                      <a:r>
                        <a:rPr lang="en-US" sz="1600" b="0" dirty="0">
                          <a:latin typeface="+mj-lt"/>
                        </a:rPr>
                        <a:t>Target Completion Date/ Mitigation</a:t>
                      </a:r>
                      <a:r>
                        <a:rPr lang="en-US" sz="1600" b="0" baseline="0" dirty="0">
                          <a:latin typeface="+mj-lt"/>
                        </a:rPr>
                        <a:t> </a:t>
                      </a:r>
                      <a:r>
                        <a:rPr lang="en-US" sz="1600" b="0" dirty="0">
                          <a:latin typeface="+mj-lt"/>
                        </a:rPr>
                        <a:t> </a:t>
                      </a:r>
                    </a:p>
                  </a:txBody>
                  <a:tcPr/>
                </a:tc>
                <a:extLst>
                  <a:ext uri="{0D108BD9-81ED-4DB2-BD59-A6C34878D82A}">
                    <a16:rowId xmlns:a16="http://schemas.microsoft.com/office/drawing/2014/main" val="3489625655"/>
                  </a:ext>
                </a:extLst>
              </a:tr>
              <a:tr h="704019">
                <a:tc>
                  <a:txBody>
                    <a:bodyPr/>
                    <a:lstStyle/>
                    <a:p>
                      <a:r>
                        <a:rPr lang="en-US" sz="1600" dirty="0">
                          <a:solidFill>
                            <a:schemeClr val="bg1"/>
                          </a:solidFill>
                          <a:latin typeface="+mj-lt"/>
                        </a:rPr>
                        <a:t>Financial</a:t>
                      </a:r>
                      <a:r>
                        <a:rPr lang="en-US" sz="1600" baseline="0" dirty="0">
                          <a:solidFill>
                            <a:schemeClr val="bg1"/>
                          </a:solidFill>
                          <a:latin typeface="+mj-lt"/>
                        </a:rPr>
                        <a:t> Aid</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No Financial Aid concerns for DG6-C. </a:t>
                      </a:r>
                    </a:p>
                  </a:txBody>
                  <a:tcPr anchor="ctr"/>
                </a:tc>
                <a:tc>
                  <a:txBody>
                    <a:bodyPr/>
                    <a:lstStyle/>
                    <a:p>
                      <a:endParaRPr lang="en-US" sz="1200" b="1"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93433380"/>
                  </a:ext>
                </a:extLst>
              </a:tr>
              <a:tr h="818328">
                <a:tc>
                  <a:txBody>
                    <a:bodyPr/>
                    <a:lstStyle/>
                    <a:p>
                      <a:r>
                        <a:rPr lang="en-US" sz="1600" dirty="0">
                          <a:solidFill>
                            <a:schemeClr val="bg1"/>
                          </a:solidFill>
                          <a:latin typeface="+mj-lt"/>
                        </a:rPr>
                        <a:t>Campus</a:t>
                      </a:r>
                      <a:r>
                        <a:rPr lang="en-US" sz="1600" baseline="0" dirty="0">
                          <a:solidFill>
                            <a:schemeClr val="bg1"/>
                          </a:solidFill>
                          <a:latin typeface="+mj-lt"/>
                        </a:rPr>
                        <a:t> Solutions</a:t>
                      </a:r>
                      <a:r>
                        <a:rPr lang="en-US" sz="1600" dirty="0">
                          <a:solidFill>
                            <a:schemeClr val="bg1"/>
                          </a:solidFill>
                          <a:latin typeface="+mj-lt"/>
                        </a:rPr>
                        <a:t> Core</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Yakima, South Puget Sound, Bates TC: </a:t>
                      </a:r>
                      <a:r>
                        <a:rPr lang="en-US" sz="1200" baseline="0" dirty="0">
                          <a:solidFill>
                            <a:schemeClr val="tx1"/>
                          </a:solidFill>
                          <a:latin typeface="Arial" panose="020B0604020202020204" pitchFamily="34" charset="0"/>
                          <a:cs typeface="Arial" panose="020B0604020202020204" pitchFamily="34" charset="0"/>
                        </a:rPr>
                        <a:t>Colleges need to focus on C</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leanup files</a:t>
                      </a:r>
                      <a:r>
                        <a:rPr lang="en-US"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from Cycle 5 prior to go-live. </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PS Course &amp; Class Cleanup Due for  Colleges: 4/29/2022.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Arial" panose="020B0604020202020204" pitchFamily="34" charset="0"/>
                          <a:ea typeface="+mn-ea"/>
                          <a:cs typeface="Arial" panose="020B0604020202020204" pitchFamily="34" charset="0"/>
                        </a:rPr>
                        <a:t>Legacy Cleanup Due for Colleges: 5/5/2022.   </a:t>
                      </a:r>
                    </a:p>
                  </a:txBody>
                  <a:tcPr anchor="ctr"/>
                </a:tc>
                <a:extLst>
                  <a:ext uri="{0D108BD9-81ED-4DB2-BD59-A6C34878D82A}">
                    <a16:rowId xmlns:a16="http://schemas.microsoft.com/office/drawing/2014/main" val="1509596353"/>
                  </a:ext>
                </a:extLst>
              </a:tr>
              <a:tr h="836718">
                <a:tc>
                  <a:txBody>
                    <a:bodyPr/>
                    <a:lstStyle/>
                    <a:p>
                      <a:r>
                        <a:rPr lang="en-US" sz="1600" dirty="0">
                          <a:solidFill>
                            <a:schemeClr val="bg1"/>
                          </a:solidFill>
                          <a:latin typeface="+mj-lt"/>
                        </a:rPr>
                        <a:t>Human</a:t>
                      </a:r>
                      <a:r>
                        <a:rPr lang="en-US" sz="1600" baseline="0" dirty="0">
                          <a:solidFill>
                            <a:schemeClr val="bg1"/>
                          </a:solidFill>
                          <a:latin typeface="+mj-lt"/>
                        </a:rPr>
                        <a:t> Capital Management</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Yakima, South Puget Sound, Bates 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Arial" panose="020B0604020202020204" pitchFamily="34" charset="0"/>
                          <a:cs typeface="Arial" panose="020B0604020202020204" pitchFamily="34" charset="0"/>
                        </a:rPr>
                        <a:t>Pri</a:t>
                      </a:r>
                      <a:r>
                        <a:rPr lang="en-US" sz="1200" baseline="0" dirty="0">
                          <a:solidFill>
                            <a:schemeClr val="tx1"/>
                          </a:solidFill>
                          <a:latin typeface="Arial" panose="020B0604020202020204" pitchFamily="34" charset="0"/>
                          <a:cs typeface="Arial" panose="020B0604020202020204" pitchFamily="34" charset="0"/>
                        </a:rPr>
                        <a:t>or to go-live, colleges need to focus on HCM PPMS system updates based on dry run error files. </a:t>
                      </a:r>
                      <a:endParaRPr lang="en-US" sz="12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Legacy Cleanup Due for Colleges:  5/5/2022.  </a:t>
                      </a:r>
                    </a:p>
                  </a:txBody>
                  <a:tcPr anchor="ctr"/>
                </a:tc>
                <a:extLst>
                  <a:ext uri="{0D108BD9-81ED-4DB2-BD59-A6C34878D82A}">
                    <a16:rowId xmlns:a16="http://schemas.microsoft.com/office/drawing/2014/main" val="797454155"/>
                  </a:ext>
                </a:extLst>
              </a:tr>
              <a:tr h="992195">
                <a:tc>
                  <a:txBody>
                    <a:bodyPr/>
                    <a:lstStyle/>
                    <a:p>
                      <a:r>
                        <a:rPr lang="en-US" sz="1600" dirty="0">
                          <a:solidFill>
                            <a:schemeClr val="bg1"/>
                          </a:solidFill>
                          <a:latin typeface="+mj-lt"/>
                        </a:rPr>
                        <a:t>Finance</a:t>
                      </a:r>
                      <a:r>
                        <a:rPr lang="en-US" sz="1600" baseline="0" dirty="0">
                          <a:solidFill>
                            <a:schemeClr val="bg1"/>
                          </a:solidFill>
                          <a:latin typeface="+mj-lt"/>
                        </a:rPr>
                        <a:t> </a:t>
                      </a: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solidFill>
                            <a:schemeClr val="tx1"/>
                          </a:solidFill>
                          <a:latin typeface="Arial" panose="020B0604020202020204" pitchFamily="34" charset="0"/>
                          <a:cs typeface="Arial" panose="020B0604020202020204" pitchFamily="34" charset="0"/>
                        </a:rPr>
                        <a:t>Bates: </a:t>
                      </a:r>
                      <a:r>
                        <a:rPr lang="en-US" sz="1200" b="0" i="0" baseline="0" dirty="0">
                          <a:solidFill>
                            <a:schemeClr val="tx1"/>
                          </a:solidFill>
                          <a:latin typeface="Arial" panose="020B0604020202020204" pitchFamily="34" charset="0"/>
                          <a:cs typeface="Arial" panose="020B0604020202020204" pitchFamily="34" charset="0"/>
                        </a:rPr>
                        <a:t>testing concerns as stated in testing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latin typeface="Arial" panose="020B0604020202020204" pitchFamily="34" charset="0"/>
                          <a:cs typeface="Arial" panose="020B0604020202020204" pitchFamily="34" charset="0"/>
                        </a:rPr>
                        <a:t>*All DG6-C college resource concerns as stated in PMO section.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96583460"/>
                  </a:ext>
                </a:extLst>
              </a:tr>
              <a:tr h="1985989">
                <a:tc>
                  <a:txBody>
                    <a:bodyPr/>
                    <a:lstStyle/>
                    <a:p>
                      <a:r>
                        <a:rPr lang="en-US" sz="1600" dirty="0">
                          <a:solidFill>
                            <a:schemeClr val="bg1"/>
                          </a:solidFill>
                          <a:latin typeface="+mj-lt"/>
                        </a:rPr>
                        <a:t>Student</a:t>
                      </a:r>
                      <a:r>
                        <a:rPr lang="en-US" sz="1600" baseline="0" dirty="0">
                          <a:solidFill>
                            <a:schemeClr val="bg1"/>
                          </a:solidFill>
                          <a:latin typeface="+mj-lt"/>
                        </a:rPr>
                        <a:t> Financials</a:t>
                      </a:r>
                    </a:p>
                    <a:p>
                      <a:endParaRPr lang="en-US" sz="1600" baseline="0" dirty="0">
                        <a:solidFill>
                          <a:schemeClr val="bg1"/>
                        </a:solidFill>
                        <a:latin typeface="+mj-lt"/>
                      </a:endParaRPr>
                    </a:p>
                    <a:p>
                      <a:endParaRPr lang="en-US" sz="1600" baseline="0" dirty="0">
                        <a:solidFill>
                          <a:schemeClr val="bg1"/>
                        </a:solidFill>
                        <a:latin typeface="+mj-lt"/>
                      </a:endParaRPr>
                    </a:p>
                    <a:p>
                      <a:endParaRPr lang="en-US" sz="1600" baseline="0" dirty="0">
                        <a:solidFill>
                          <a:schemeClr val="bg1"/>
                        </a:solidFill>
                        <a:latin typeface="+mj-lt"/>
                      </a:endParaRPr>
                    </a:p>
                    <a:p>
                      <a:endParaRPr lang="en-US" sz="1600" baseline="0" dirty="0">
                        <a:solidFill>
                          <a:schemeClr val="bg1"/>
                        </a:solidFill>
                        <a:latin typeface="+mj-lt"/>
                      </a:endParaRPr>
                    </a:p>
                  </a:txBody>
                  <a:tcPr anchor="c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Arial" panose="020B0604020202020204" pitchFamily="34" charset="0"/>
                          <a:cs typeface="Arial" panose="020B0604020202020204" pitchFamily="34" charset="0"/>
                        </a:rPr>
                        <a:t>Yakima, South Puget Sound, Bates TC: </a:t>
                      </a:r>
                      <a:r>
                        <a:rPr lang="en-US" sz="1200" baseline="0" dirty="0">
                          <a:solidFill>
                            <a:schemeClr val="tx1"/>
                          </a:solidFill>
                          <a:latin typeface="Arial" panose="020B0604020202020204" pitchFamily="34" charset="0"/>
                          <a:cs typeface="Arial" panose="020B0604020202020204" pitchFamily="34" charset="0"/>
                        </a:rPr>
                        <a:t>Item Type GL final adjustment files.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200" baseline="0" dirty="0">
                          <a:solidFill>
                            <a:schemeClr val="tx1"/>
                          </a:solidFill>
                          <a:latin typeface="Arial" panose="020B0604020202020204" pitchFamily="34" charset="0"/>
                          <a:cs typeface="Arial" panose="020B0604020202020204" pitchFamily="34" charset="0"/>
                        </a:rPr>
                        <a:t>Target date is 4/20/2022. </a:t>
                      </a:r>
                    </a:p>
                    <a:p>
                      <a:endParaRPr lang="en-US" sz="1200" i="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If these files are not received, there are time constraint impacts below: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Limited time to update the system with Item Type GL changes or added values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Little to no time to report out of the system back to the college prior to go live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Reduces feedback loop for colleges and team</a:t>
                      </a:r>
                      <a:endParaRPr lang="en-US" sz="1200" baseline="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41597345"/>
                  </a:ext>
                </a:extLst>
              </a:tr>
            </a:tbl>
          </a:graphicData>
        </a:graphic>
      </p:graphicFrame>
      <p:sp>
        <p:nvSpPr>
          <p:cNvPr id="4" name="Slide Number Placeholder 3"/>
          <p:cNvSpPr>
            <a:spLocks noGrp="1"/>
          </p:cNvSpPr>
          <p:nvPr>
            <p:ph type="sldNum" sz="quarter" idx="12"/>
          </p:nvPr>
        </p:nvSpPr>
        <p:spPr>
          <a:xfrm>
            <a:off x="8329220" y="6475333"/>
            <a:ext cx="467590" cy="237549"/>
          </a:xfrm>
        </p:spPr>
        <p:txBody>
          <a:bodyPr/>
          <a:lstStyle/>
          <a:p>
            <a:pPr>
              <a:defRPr/>
            </a:pPr>
            <a:fld id="{A0548EF2-EA9B-4634-B53D-DC4EC5D1B8C0}" type="slidenum">
              <a:rPr lang="en-US" altLang="en-US" smtClean="0"/>
              <a:pPr>
                <a:defRPr/>
              </a:pPr>
              <a:t>24</a:t>
            </a:fld>
            <a:endParaRPr lang="en-US" altLang="en-US" dirty="0"/>
          </a:p>
        </p:txBody>
      </p:sp>
      <p:graphicFrame>
        <p:nvGraphicFramePr>
          <p:cNvPr id="7" name="Table 6">
            <a:extLst>
              <a:ext uri="{FF2B5EF4-FFF2-40B4-BE49-F238E27FC236}">
                <a16:creationId xmlns:a16="http://schemas.microsoft.com/office/drawing/2014/main" id="{7630FEAD-AFA2-41FA-A775-13A40D09873E}"/>
              </a:ext>
            </a:extLst>
          </p:cNvPr>
          <p:cNvGraphicFramePr>
            <a:graphicFrameLocks noGrp="1"/>
          </p:cNvGraphicFramePr>
          <p:nvPr>
            <p:extLst>
              <p:ext uri="{D42A27DB-BD31-4B8C-83A1-F6EECF244321}">
                <p14:modId xmlns:p14="http://schemas.microsoft.com/office/powerpoint/2010/main" val="473976796"/>
              </p:ext>
            </p:extLst>
          </p:nvPr>
        </p:nvGraphicFramePr>
        <p:xfrm>
          <a:off x="6899267" y="119754"/>
          <a:ext cx="1861556" cy="334621"/>
        </p:xfrm>
        <a:graphic>
          <a:graphicData uri="http://schemas.openxmlformats.org/drawingml/2006/table">
            <a:tbl>
              <a:tblPr firstRow="1" bandRow="1">
                <a:tableStyleId>{2D5ABB26-0587-4C30-8999-92F81FD0307C}</a:tableStyleId>
              </a:tblPr>
              <a:tblGrid>
                <a:gridCol w="903277">
                  <a:extLst>
                    <a:ext uri="{9D8B030D-6E8A-4147-A177-3AD203B41FA5}">
                      <a16:colId xmlns:a16="http://schemas.microsoft.com/office/drawing/2014/main" val="1795230406"/>
                    </a:ext>
                  </a:extLst>
                </a:gridCol>
                <a:gridCol w="309068">
                  <a:extLst>
                    <a:ext uri="{9D8B030D-6E8A-4147-A177-3AD203B41FA5}">
                      <a16:colId xmlns:a16="http://schemas.microsoft.com/office/drawing/2014/main" val="2530923902"/>
                    </a:ext>
                  </a:extLst>
                </a:gridCol>
                <a:gridCol w="331359">
                  <a:extLst>
                    <a:ext uri="{9D8B030D-6E8A-4147-A177-3AD203B41FA5}">
                      <a16:colId xmlns:a16="http://schemas.microsoft.com/office/drawing/2014/main" val="741530997"/>
                    </a:ext>
                  </a:extLst>
                </a:gridCol>
                <a:gridCol w="317852">
                  <a:extLst>
                    <a:ext uri="{9D8B030D-6E8A-4147-A177-3AD203B41FA5}">
                      <a16:colId xmlns:a16="http://schemas.microsoft.com/office/drawing/2014/main" val="3682639110"/>
                    </a:ext>
                  </a:extLst>
                </a:gridCol>
              </a:tblGrid>
              <a:tr h="334621">
                <a:tc>
                  <a:txBody>
                    <a:bodyPr/>
                    <a:lstStyle/>
                    <a:p>
                      <a:pPr algn="r"/>
                      <a:r>
                        <a:rPr lang="en-US" sz="1400" dirty="0">
                          <a:latin typeface="+mj-lt"/>
                        </a:rPr>
                        <a:t>STATUS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FFFF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olidFill>
                            <a:srgbClr val="000000"/>
                          </a:solidFill>
                          <a:sym typeface="Wingdings" panose="05000000000000000000" pitchFamily="2" charset="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B050"/>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7772167"/>
                  </a:ext>
                </a:extLst>
              </a:tr>
            </a:tbl>
          </a:graphicData>
        </a:graphic>
      </p:graphicFrame>
    </p:spTree>
    <p:extLst>
      <p:ext uri="{BB962C8B-B14F-4D97-AF65-F5344CB8AC3E}">
        <p14:creationId xmlns:p14="http://schemas.microsoft.com/office/powerpoint/2010/main" val="342080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562" y="376653"/>
            <a:ext cx="7996876" cy="915035"/>
          </a:xfrm>
        </p:spPr>
        <p:txBody>
          <a:bodyPr lIns="91440" tIns="45720" rIns="91440" bIns="45720" anchor="t"/>
          <a:lstStyle/>
          <a:p>
            <a:pPr algn="ctr"/>
            <a:r>
              <a:rPr lang="en-US" sz="2800" dirty="0"/>
              <a:t>SBCTC Agency: Support Organization Team DG6-c Go-Live Readiness Criteria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1322711"/>
              </p:ext>
            </p:extLst>
          </p:nvPr>
        </p:nvGraphicFramePr>
        <p:xfrm>
          <a:off x="1337579" y="1624404"/>
          <a:ext cx="6558533" cy="4244766"/>
        </p:xfrm>
        <a:graphic>
          <a:graphicData uri="http://schemas.openxmlformats.org/drawingml/2006/table">
            <a:tbl>
              <a:tblPr firstRow="1">
                <a:tableStyleId>{93296810-A885-4BE3-A3E7-6D5BEEA58F35}</a:tableStyleId>
              </a:tblPr>
              <a:tblGrid>
                <a:gridCol w="6558533">
                  <a:extLst>
                    <a:ext uri="{9D8B030D-6E8A-4147-A177-3AD203B41FA5}">
                      <a16:colId xmlns:a16="http://schemas.microsoft.com/office/drawing/2014/main" val="1719524338"/>
                    </a:ext>
                  </a:extLst>
                </a:gridCol>
              </a:tblGrid>
              <a:tr h="540080">
                <a:tc>
                  <a:txBody>
                    <a:bodyPr/>
                    <a:lstStyle/>
                    <a:p>
                      <a:pPr marL="0" indent="0" rtl="0" fontAlgn="b"/>
                      <a:r>
                        <a:rPr lang="en-US" sz="2400" b="0" dirty="0">
                          <a:effectLst/>
                          <a:latin typeface="+mj-lt"/>
                        </a:rPr>
                        <a:t>DG6-C Readiness Assessment </a:t>
                      </a:r>
                    </a:p>
                  </a:txBody>
                  <a:tcPr marR="22860" marT="15240" marB="15240" anchor="ctr"/>
                </a:tc>
                <a:extLst>
                  <a:ext uri="{0D108BD9-81ED-4DB2-BD59-A6C34878D82A}">
                    <a16:rowId xmlns:a16="http://schemas.microsoft.com/office/drawing/2014/main" val="4054134709"/>
                  </a:ext>
                </a:extLst>
              </a:tr>
              <a:tr h="514061">
                <a:tc>
                  <a:txBody>
                    <a:bodyPr/>
                    <a:lstStyle/>
                    <a:p>
                      <a:pPr marL="342900" indent="-342900" algn="l" rtl="0" fontAlgn="ctr">
                        <a:buFont typeface="Arial" panose="020B0604020202020204" pitchFamily="34" charset="0"/>
                        <a:buChar char="•"/>
                      </a:pPr>
                      <a:r>
                        <a:rPr lang="en-US" sz="2000" dirty="0">
                          <a:effectLst/>
                        </a:rPr>
                        <a:t>Resources</a:t>
                      </a:r>
                      <a:r>
                        <a:rPr lang="en-US" sz="2000" baseline="0" dirty="0">
                          <a:effectLst/>
                        </a:rPr>
                        <a:t> (functional)</a:t>
                      </a:r>
                      <a:r>
                        <a:rPr lang="en-US" sz="2000" dirty="0">
                          <a:effectLst/>
                        </a:rPr>
                        <a:t> to support DG6-C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1573791922"/>
                  </a:ext>
                </a:extLst>
              </a:tr>
              <a:tr h="510109">
                <a:tc>
                  <a:txBody>
                    <a:bodyPr/>
                    <a:lstStyle/>
                    <a:p>
                      <a:pPr marL="342900" indent="-342900" algn="l" rtl="0" fontAlgn="ctr">
                        <a:buFont typeface="Arial" panose="020B0604020202020204" pitchFamily="34" charset="0"/>
                        <a:buChar char="•"/>
                      </a:pPr>
                      <a:r>
                        <a:rPr lang="en-US" sz="2000" dirty="0">
                          <a:effectLst/>
                        </a:rPr>
                        <a:t>Resources (technical) to support DG6-C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4112853875"/>
                  </a:ext>
                </a:extLst>
              </a:tr>
              <a:tr h="510109">
                <a:tc>
                  <a:txBody>
                    <a:bodyPr/>
                    <a:lstStyle/>
                    <a:p>
                      <a:pPr marL="342900" indent="-342900" algn="l" rtl="0" fontAlgn="ctr">
                        <a:buFont typeface="Arial" panose="020B0604020202020204" pitchFamily="34" charset="0"/>
                        <a:buChar char="•"/>
                      </a:pPr>
                      <a:r>
                        <a:rPr lang="en-US" sz="2000" dirty="0">
                          <a:effectLst/>
                        </a:rPr>
                        <a:t>Resources to support security</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1322822287"/>
                  </a:ext>
                </a:extLst>
              </a:tr>
              <a:tr h="510109">
                <a:tc>
                  <a:txBody>
                    <a:bodyPr/>
                    <a:lstStyle/>
                    <a:p>
                      <a:pPr marL="342900" indent="-342900" algn="l" rtl="0" fontAlgn="ctr">
                        <a:buFont typeface="Arial" panose="020B0604020202020204" pitchFamily="34" charset="0"/>
                        <a:buChar char="•"/>
                      </a:pPr>
                      <a:r>
                        <a:rPr lang="en-US" sz="2000" dirty="0">
                          <a:effectLst/>
                        </a:rPr>
                        <a:t>Access to documentation</a:t>
                      </a:r>
                      <a:r>
                        <a:rPr lang="en-US" sz="2000" baseline="0" dirty="0">
                          <a:effectLst/>
                        </a:rPr>
                        <a:t> to ctcLink Project Team (homework &amp; local/configuration)</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277471429"/>
                  </a:ext>
                </a:extLst>
              </a:tr>
              <a:tr h="510109">
                <a:tc>
                  <a:txBody>
                    <a:bodyPr/>
                    <a:lstStyle/>
                    <a:p>
                      <a:pPr marL="342900" indent="-342900" algn="l" rtl="0" fontAlgn="ctr">
                        <a:buFont typeface="Arial" panose="020B0604020202020204" pitchFamily="34" charset="0"/>
                        <a:buChar char="•"/>
                      </a:pPr>
                      <a:r>
                        <a:rPr lang="en-US" sz="2000" dirty="0">
                          <a:effectLst/>
                        </a:rPr>
                        <a:t>dataLink set up and ready for DG6-C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1146931779"/>
                  </a:ext>
                </a:extLst>
              </a:tr>
              <a:tr h="510109">
                <a:tc>
                  <a:txBody>
                    <a:bodyPr/>
                    <a:lstStyle/>
                    <a:p>
                      <a:pPr marL="342900" indent="-342900" algn="l" rtl="0" fontAlgn="ctr">
                        <a:buFont typeface="Arial" panose="020B0604020202020204" pitchFamily="34" charset="0"/>
                        <a:buChar char="•"/>
                      </a:pPr>
                      <a:r>
                        <a:rPr lang="en-US" sz="2000" dirty="0">
                          <a:effectLst/>
                        </a:rPr>
                        <a:t>Mobile set up and ready for DG6-C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3480800126"/>
                  </a:ext>
                </a:extLst>
              </a:tr>
              <a:tr h="510109">
                <a:tc>
                  <a:txBody>
                    <a:bodyPr/>
                    <a:lstStyle/>
                    <a:p>
                      <a:pPr marL="342900" indent="-342900" algn="l" rtl="0" fontAlgn="ctr">
                        <a:buFont typeface="Arial" panose="020B0604020202020204" pitchFamily="34" charset="0"/>
                        <a:buChar char="•"/>
                      </a:pPr>
                      <a:r>
                        <a:rPr lang="en-US" sz="2000" dirty="0">
                          <a:effectLst/>
                        </a:rPr>
                        <a:t>Participation in transition (cutover, go-live post support)</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3574805109"/>
                  </a:ext>
                </a:extLst>
              </a:tr>
            </a:tbl>
          </a:graphicData>
        </a:graphic>
      </p:graphicFrame>
      <p:sp>
        <p:nvSpPr>
          <p:cNvPr id="4" name="Slide Number Placeholder 3">
            <a:extLst>
              <a:ext uri="{FF2B5EF4-FFF2-40B4-BE49-F238E27FC236}">
                <a16:creationId xmlns:a16="http://schemas.microsoft.com/office/drawing/2014/main" id="{8A0993A2-091A-48D9-8288-75FE136DB68B}"/>
              </a:ext>
            </a:extLst>
          </p:cNvPr>
          <p:cNvSpPr>
            <a:spLocks noGrp="1"/>
          </p:cNvSpPr>
          <p:nvPr>
            <p:ph type="sldNum" sz="quarter" idx="12"/>
          </p:nvPr>
        </p:nvSpPr>
        <p:spPr/>
        <p:txBody>
          <a:bodyPr/>
          <a:lstStyle/>
          <a:p>
            <a:pPr>
              <a:defRPr/>
            </a:pPr>
            <a:fld id="{A0548EF2-EA9B-4634-B53D-DC4EC5D1B8C0}" type="slidenum">
              <a:rPr lang="en-US" altLang="en-US" smtClean="0"/>
              <a:pPr>
                <a:defRPr/>
              </a:pPr>
              <a:t>25</a:t>
            </a:fld>
            <a:endParaRPr lang="en-US" altLang="en-US" dirty="0"/>
          </a:p>
        </p:txBody>
      </p:sp>
    </p:spTree>
    <p:extLst>
      <p:ext uri="{BB962C8B-B14F-4D97-AF65-F5344CB8AC3E}">
        <p14:creationId xmlns:p14="http://schemas.microsoft.com/office/powerpoint/2010/main" val="315294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11" y="325369"/>
            <a:ext cx="8820978" cy="569153"/>
          </a:xfrm>
        </p:spPr>
        <p:txBody>
          <a:bodyPr/>
          <a:lstStyle/>
          <a:p>
            <a:pPr algn="ctr"/>
            <a:r>
              <a:rPr lang="en-US" sz="2000" dirty="0"/>
              <a:t>Sbctc support organization </a:t>
            </a:r>
            <a:br>
              <a:rPr lang="en-US" sz="2000" dirty="0"/>
            </a:br>
            <a:r>
              <a:rPr lang="en-US" sz="2000" dirty="0"/>
              <a:t>go-live READINESS ASSESSMENT &amp;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26</a:t>
            </a:fld>
            <a:endParaRPr lang="en-US" altLang="en-US" dirty="0"/>
          </a:p>
        </p:txBody>
      </p:sp>
      <p:pic>
        <p:nvPicPr>
          <p:cNvPr id="3" name="Picture 2" descr="SBCTC Support Organization signed go-live deployment recommendation form">
            <a:extLst>
              <a:ext uri="{FF2B5EF4-FFF2-40B4-BE49-F238E27FC236}">
                <a16:creationId xmlns:a16="http://schemas.microsoft.com/office/drawing/2014/main" id="{9A58217F-94B0-4D27-9518-19226CD5482C}"/>
              </a:ext>
            </a:extLst>
          </p:cNvPr>
          <p:cNvPicPr>
            <a:picLocks noChangeAspect="1"/>
          </p:cNvPicPr>
          <p:nvPr/>
        </p:nvPicPr>
        <p:blipFill>
          <a:blip r:embed="rId3"/>
          <a:stretch>
            <a:fillRect/>
          </a:stretch>
        </p:blipFill>
        <p:spPr>
          <a:xfrm>
            <a:off x="1666328" y="1051012"/>
            <a:ext cx="5811344" cy="5670463"/>
          </a:xfrm>
          <a:prstGeom prst="rect">
            <a:avLst/>
          </a:prstGeom>
          <a:ln w="3175">
            <a:solidFill>
              <a:schemeClr val="tx1"/>
            </a:solidFill>
          </a:ln>
        </p:spPr>
      </p:pic>
    </p:spTree>
    <p:extLst>
      <p:ext uri="{BB962C8B-B14F-4D97-AF65-F5344CB8AC3E}">
        <p14:creationId xmlns:p14="http://schemas.microsoft.com/office/powerpoint/2010/main" val="210075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958609"/>
            <a:ext cx="8336975" cy="797070"/>
          </a:xfrm>
        </p:spPr>
        <p:txBody>
          <a:bodyPr/>
          <a:lstStyle/>
          <a:p>
            <a:pPr algn="ctr"/>
            <a:r>
              <a:rPr lang="en-US" dirty="0"/>
              <a:t>Moran technology perspective </a:t>
            </a:r>
          </a:p>
        </p:txBody>
      </p:sp>
      <p:sp>
        <p:nvSpPr>
          <p:cNvPr id="3" name="Content Placeholder 2"/>
          <p:cNvSpPr>
            <a:spLocks noGrp="1"/>
          </p:cNvSpPr>
          <p:nvPr>
            <p:ph idx="1"/>
          </p:nvPr>
        </p:nvSpPr>
        <p:spPr>
          <a:xfrm>
            <a:off x="1058779" y="2860054"/>
            <a:ext cx="7815056" cy="3757046"/>
          </a:xfrm>
        </p:spPr>
        <p:txBody>
          <a:bodyPr/>
          <a:lstStyle/>
          <a:p>
            <a:r>
              <a:rPr lang="en-US" dirty="0"/>
              <a:t>Paul Giebel, Quality Assurance (Moran Technology Consulting)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27</a:t>
            </a:fld>
            <a:endParaRPr lang="en-US" altLang="en-US" dirty="0"/>
          </a:p>
        </p:txBody>
      </p:sp>
    </p:spTree>
    <p:extLst>
      <p:ext uri="{BB962C8B-B14F-4D97-AF65-F5344CB8AC3E}">
        <p14:creationId xmlns:p14="http://schemas.microsoft.com/office/powerpoint/2010/main" val="27984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4F14-1BFB-48CB-A4A5-661A1517AFC2}"/>
              </a:ext>
            </a:extLst>
          </p:cNvPr>
          <p:cNvSpPr>
            <a:spLocks noGrp="1"/>
          </p:cNvSpPr>
          <p:nvPr>
            <p:ph type="title"/>
          </p:nvPr>
        </p:nvSpPr>
        <p:spPr>
          <a:xfrm>
            <a:off x="440871" y="1709469"/>
            <a:ext cx="8262257" cy="895991"/>
          </a:xfrm>
        </p:spPr>
        <p:txBody>
          <a:bodyPr lIns="91440" tIns="45720" rIns="91440" bIns="45720" anchor="t"/>
          <a:lstStyle/>
          <a:p>
            <a:pPr algn="ctr"/>
            <a:r>
              <a:rPr lang="en-US" sz="3200" dirty="0"/>
              <a:t>Recommendation to </a:t>
            </a:r>
            <a:br>
              <a:rPr lang="en-US" sz="3200" dirty="0"/>
            </a:br>
            <a:r>
              <a:rPr lang="en-US" sz="3200" dirty="0"/>
              <a:t>Steering committee</a:t>
            </a:r>
            <a:br>
              <a:rPr lang="en-US" sz="1800" i="1" dirty="0"/>
            </a:br>
            <a:br>
              <a:rPr lang="en-US" sz="1800" i="1" dirty="0"/>
            </a:br>
            <a:endParaRPr lang="en-US" sz="1800" i="1" dirty="0"/>
          </a:p>
        </p:txBody>
      </p:sp>
      <p:sp>
        <p:nvSpPr>
          <p:cNvPr id="3" name="Text Placeholder 2"/>
          <p:cNvSpPr>
            <a:spLocks noGrp="1"/>
          </p:cNvSpPr>
          <p:nvPr>
            <p:ph idx="1"/>
          </p:nvPr>
        </p:nvSpPr>
        <p:spPr>
          <a:xfrm>
            <a:off x="638577" y="2842326"/>
            <a:ext cx="7767668" cy="3220971"/>
          </a:xfrm>
        </p:spPr>
        <p:txBody>
          <a:bodyPr/>
          <a:lstStyle/>
          <a:p>
            <a:pPr marL="0" indent="0">
              <a:buNone/>
            </a:pPr>
            <a:r>
              <a:rPr lang="en-US" sz="3200" dirty="0"/>
              <a:t>The ctcLink Project team recommends the ctcLink Steering Committee approve DG6-C colleges (</a:t>
            </a:r>
            <a:r>
              <a:rPr lang="en-US" sz="3200" i="1" dirty="0">
                <a:sym typeface="Symbol" panose="05050102010706020507" pitchFamily="18" charset="2"/>
              </a:rPr>
              <a:t>Bates Technical College, South Puget Sound Community College, </a:t>
            </a:r>
            <a:r>
              <a:rPr lang="en-US" sz="3200" dirty="0">
                <a:sym typeface="Symbol" panose="05050102010706020507" pitchFamily="18" charset="2"/>
              </a:rPr>
              <a:t>and</a:t>
            </a:r>
            <a:r>
              <a:rPr lang="en-US" sz="3200" i="1" dirty="0">
                <a:sym typeface="Symbol" panose="05050102010706020507" pitchFamily="18" charset="2"/>
              </a:rPr>
              <a:t> Yakima Valley College</a:t>
            </a:r>
            <a:r>
              <a:rPr lang="en-US" sz="3200" dirty="0">
                <a:sym typeface="Symbol" panose="05050102010706020507" pitchFamily="18" charset="2"/>
              </a:rPr>
              <a:t>)</a:t>
            </a:r>
            <a:r>
              <a:rPr lang="en-US" sz="3200" dirty="0"/>
              <a:t> to go live on ctcLink on May 9, 2022. </a:t>
            </a:r>
          </a:p>
        </p:txBody>
      </p:sp>
      <p:sp>
        <p:nvSpPr>
          <p:cNvPr id="4" name="Slide Number Placeholder 3">
            <a:extLst>
              <a:ext uri="{FF2B5EF4-FFF2-40B4-BE49-F238E27FC236}">
                <a16:creationId xmlns:a16="http://schemas.microsoft.com/office/drawing/2014/main" id="{EA8C99FB-35F7-412B-A86C-198D8324A6B6}"/>
              </a:ext>
            </a:extLst>
          </p:cNvPr>
          <p:cNvSpPr>
            <a:spLocks noGrp="1"/>
          </p:cNvSpPr>
          <p:nvPr>
            <p:ph type="sldNum" sz="quarter" idx="12"/>
          </p:nvPr>
        </p:nvSpPr>
        <p:spPr/>
        <p:txBody>
          <a:bodyPr/>
          <a:lstStyle/>
          <a:p>
            <a:pPr>
              <a:defRPr/>
            </a:pPr>
            <a:fld id="{A0548EF2-EA9B-4634-B53D-DC4EC5D1B8C0}" type="slidenum">
              <a:rPr lang="en-US" altLang="en-US" smtClean="0"/>
              <a:pPr>
                <a:defRPr/>
              </a:pPr>
              <a:t>28</a:t>
            </a:fld>
            <a:endParaRPr lang="en-US" altLang="en-US" dirty="0"/>
          </a:p>
        </p:txBody>
      </p:sp>
    </p:spTree>
    <p:extLst>
      <p:ext uri="{BB962C8B-B14F-4D97-AF65-F5344CB8AC3E}">
        <p14:creationId xmlns:p14="http://schemas.microsoft.com/office/powerpoint/2010/main" val="32642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E5C-6425-4F6E-83BE-99199E3E616F}"/>
              </a:ext>
            </a:extLst>
          </p:cNvPr>
          <p:cNvSpPr>
            <a:spLocks noGrp="1"/>
          </p:cNvSpPr>
          <p:nvPr>
            <p:ph type="title"/>
          </p:nvPr>
        </p:nvSpPr>
        <p:spPr>
          <a:xfrm>
            <a:off x="536860" y="1549936"/>
            <a:ext cx="8336975" cy="567045"/>
          </a:xfrm>
        </p:spPr>
        <p:txBody>
          <a:bodyPr/>
          <a:lstStyle/>
          <a:p>
            <a:pPr algn="ctr"/>
            <a:r>
              <a:rPr lang="en-US" sz="3200" dirty="0"/>
              <a:t>dg6-c college leadership</a:t>
            </a:r>
          </a:p>
        </p:txBody>
      </p:sp>
      <p:sp>
        <p:nvSpPr>
          <p:cNvPr id="3" name="Content Placeholder 2">
            <a:extLst>
              <a:ext uri="{FF2B5EF4-FFF2-40B4-BE49-F238E27FC236}">
                <a16:creationId xmlns:a16="http://schemas.microsoft.com/office/drawing/2014/main" id="{2A5D7FBC-E197-4331-B19B-685FF2B64500}"/>
              </a:ext>
            </a:extLst>
          </p:cNvPr>
          <p:cNvSpPr>
            <a:spLocks noGrp="1"/>
          </p:cNvSpPr>
          <p:nvPr>
            <p:ph idx="1"/>
          </p:nvPr>
        </p:nvSpPr>
        <p:spPr>
          <a:xfrm>
            <a:off x="1023730" y="2238820"/>
            <a:ext cx="6626892" cy="4245106"/>
          </a:xfrm>
        </p:spPr>
        <p:txBody>
          <a:bodyPr/>
          <a:lstStyle/>
          <a:p>
            <a:pPr marL="0" indent="0">
              <a:lnSpc>
                <a:spcPct val="100000"/>
              </a:lnSpc>
              <a:buNone/>
            </a:pPr>
            <a:r>
              <a:rPr lang="en-US" sz="2000" dirty="0">
                <a:solidFill>
                  <a:schemeClr val="accent6">
                    <a:lumMod val="75000"/>
                  </a:schemeClr>
                </a:solidFill>
                <a:latin typeface="+mj-lt"/>
              </a:rPr>
              <a:t>Yakima Valley College</a:t>
            </a:r>
          </a:p>
          <a:p>
            <a:pPr>
              <a:lnSpc>
                <a:spcPct val="100000"/>
              </a:lnSpc>
              <a:spcBef>
                <a:spcPts val="0"/>
              </a:spcBef>
            </a:pPr>
            <a:r>
              <a:rPr lang="en-US" sz="2000" dirty="0">
                <a:solidFill>
                  <a:schemeClr val="accent6">
                    <a:lumMod val="75000"/>
                  </a:schemeClr>
                </a:solidFill>
              </a:rPr>
              <a:t>Clarissa Wolfe, Project Manager </a:t>
            </a:r>
          </a:p>
          <a:p>
            <a:pPr>
              <a:lnSpc>
                <a:spcPct val="100000"/>
              </a:lnSpc>
              <a:spcBef>
                <a:spcPts val="0"/>
              </a:spcBef>
            </a:pPr>
            <a:r>
              <a:rPr lang="en-US" sz="2000" dirty="0">
                <a:solidFill>
                  <a:schemeClr val="accent6">
                    <a:lumMod val="75000"/>
                  </a:schemeClr>
                </a:solidFill>
              </a:rPr>
              <a:t>Dr. Teresa Rich, Executive Sponsor</a:t>
            </a:r>
          </a:p>
          <a:p>
            <a:pPr>
              <a:lnSpc>
                <a:spcPct val="100000"/>
              </a:lnSpc>
              <a:spcBef>
                <a:spcPts val="0"/>
              </a:spcBef>
            </a:pPr>
            <a:r>
              <a:rPr lang="en-US" sz="2000" dirty="0">
                <a:solidFill>
                  <a:schemeClr val="accent6">
                    <a:lumMod val="75000"/>
                  </a:schemeClr>
                </a:solidFill>
              </a:rPr>
              <a:t>Dr. Linda Kaminski, President </a:t>
            </a:r>
          </a:p>
          <a:p>
            <a:pPr marL="0" indent="0">
              <a:lnSpc>
                <a:spcPct val="100000"/>
              </a:lnSpc>
              <a:spcBef>
                <a:spcPts val="0"/>
              </a:spcBef>
              <a:buNone/>
            </a:pPr>
            <a:endParaRPr lang="en-US" sz="2000" dirty="0">
              <a:solidFill>
                <a:schemeClr val="accent6">
                  <a:lumMod val="75000"/>
                </a:schemeClr>
              </a:solidFill>
              <a:latin typeface="+mj-lt"/>
            </a:endParaRPr>
          </a:p>
          <a:p>
            <a:pPr marL="0" indent="0">
              <a:lnSpc>
                <a:spcPct val="100000"/>
              </a:lnSpc>
              <a:spcBef>
                <a:spcPts val="0"/>
              </a:spcBef>
              <a:buNone/>
            </a:pPr>
            <a:r>
              <a:rPr lang="en-US" sz="2000" dirty="0">
                <a:solidFill>
                  <a:schemeClr val="accent6">
                    <a:lumMod val="75000"/>
                  </a:schemeClr>
                </a:solidFill>
                <a:latin typeface="+mj-lt"/>
              </a:rPr>
              <a:t>South Puget Sound Community College</a:t>
            </a:r>
          </a:p>
          <a:p>
            <a:pPr>
              <a:lnSpc>
                <a:spcPct val="100000"/>
              </a:lnSpc>
              <a:spcBef>
                <a:spcPts val="0"/>
              </a:spcBef>
            </a:pPr>
            <a:r>
              <a:rPr lang="en-US" sz="2000" dirty="0">
                <a:solidFill>
                  <a:schemeClr val="accent6">
                    <a:lumMod val="75000"/>
                  </a:schemeClr>
                </a:solidFill>
              </a:rPr>
              <a:t>Missy Yates, Project Manager </a:t>
            </a:r>
          </a:p>
          <a:p>
            <a:pPr>
              <a:lnSpc>
                <a:spcPct val="100000"/>
              </a:lnSpc>
              <a:spcBef>
                <a:spcPts val="0"/>
              </a:spcBef>
            </a:pPr>
            <a:r>
              <a:rPr lang="en-US" sz="2000" dirty="0">
                <a:solidFill>
                  <a:schemeClr val="accent6">
                    <a:lumMod val="75000"/>
                  </a:schemeClr>
                </a:solidFill>
              </a:rPr>
              <a:t>Rip Heminway, Executive Sponsor</a:t>
            </a:r>
          </a:p>
          <a:p>
            <a:pPr>
              <a:lnSpc>
                <a:spcPct val="100000"/>
              </a:lnSpc>
              <a:spcBef>
                <a:spcPts val="0"/>
              </a:spcBef>
            </a:pPr>
            <a:r>
              <a:rPr lang="en-US" sz="2000" dirty="0">
                <a:solidFill>
                  <a:schemeClr val="accent6">
                    <a:lumMod val="75000"/>
                  </a:schemeClr>
                </a:solidFill>
              </a:rPr>
              <a:t>Dr. Timothy Stokes, President </a:t>
            </a:r>
          </a:p>
          <a:p>
            <a:pPr marL="0" indent="0">
              <a:lnSpc>
                <a:spcPct val="100000"/>
              </a:lnSpc>
              <a:buNone/>
            </a:pPr>
            <a:r>
              <a:rPr lang="en-US" sz="2000" dirty="0">
                <a:solidFill>
                  <a:schemeClr val="accent6">
                    <a:lumMod val="75000"/>
                  </a:schemeClr>
                </a:solidFill>
                <a:latin typeface="+mj-lt"/>
              </a:rPr>
              <a:t>Bates Technical College </a:t>
            </a:r>
          </a:p>
          <a:p>
            <a:pPr>
              <a:lnSpc>
                <a:spcPct val="100000"/>
              </a:lnSpc>
              <a:spcBef>
                <a:spcPts val="0"/>
              </a:spcBef>
            </a:pPr>
            <a:r>
              <a:rPr lang="en-US" sz="2000" dirty="0">
                <a:solidFill>
                  <a:schemeClr val="accent6">
                    <a:lumMod val="75000"/>
                  </a:schemeClr>
                </a:solidFill>
              </a:rPr>
              <a:t>Nick Lutes, Executive Sponsor</a:t>
            </a:r>
          </a:p>
          <a:p>
            <a:pPr>
              <a:lnSpc>
                <a:spcPct val="100000"/>
              </a:lnSpc>
              <a:spcBef>
                <a:spcPts val="0"/>
              </a:spcBef>
            </a:pPr>
            <a:r>
              <a:rPr lang="en-US" sz="2000" dirty="0">
                <a:solidFill>
                  <a:schemeClr val="accent6">
                    <a:lumMod val="75000"/>
                  </a:schemeClr>
                </a:solidFill>
              </a:rPr>
              <a:t>Dr. Lin Zhou, President </a:t>
            </a:r>
          </a:p>
          <a:p>
            <a:pPr>
              <a:lnSpc>
                <a:spcPct val="100000"/>
              </a:lnSpc>
              <a:spcBef>
                <a:spcPts val="0"/>
              </a:spcBef>
            </a:pPr>
            <a:endParaRPr lang="en-US" sz="20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92F64AE7-B6AC-4D81-8A10-D93574EEB2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548EF2-EA9B-4634-B53D-DC4EC5D1B8C0}" type="slidenum">
              <a:rPr kumimoji="0" lang="en-US" altLang="en-US" sz="1100" b="0" i="0" u="none" strike="noStrike" kern="1200" cap="none" spc="0" normalizeH="0" baseline="0" noProof="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100" b="0" i="0" u="none" strike="noStrike" kern="1200" cap="none" spc="0" normalizeH="0" baseline="0" noProof="0" dirty="0">
              <a:ln>
                <a:noFill/>
              </a:ln>
              <a:solidFill>
                <a:srgbClr val="003764"/>
              </a:solidFill>
              <a:effectLst/>
              <a:uLnTx/>
              <a:uFillTx/>
              <a:latin typeface="Franklin Gothic Book"/>
              <a:ea typeface="+mn-ea"/>
              <a:cs typeface="+mn-cs"/>
            </a:endParaRPr>
          </a:p>
        </p:txBody>
      </p:sp>
    </p:spTree>
    <p:extLst>
      <p:ext uri="{BB962C8B-B14F-4D97-AF65-F5344CB8AC3E}">
        <p14:creationId xmlns:p14="http://schemas.microsoft.com/office/powerpoint/2010/main" val="246768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183BB9-4296-45C6-8104-5F8EE8033AE8}"/>
              </a:ext>
            </a:extLst>
          </p:cNvPr>
          <p:cNvSpPr>
            <a:spLocks noGrp="1"/>
          </p:cNvSpPr>
          <p:nvPr>
            <p:ph type="title"/>
          </p:nvPr>
        </p:nvSpPr>
        <p:spPr>
          <a:xfrm>
            <a:off x="519540" y="294199"/>
            <a:ext cx="8302337" cy="530992"/>
          </a:xfrm>
        </p:spPr>
        <p:txBody>
          <a:bodyPr/>
          <a:lstStyle/>
          <a:p>
            <a:pPr algn="ctr"/>
            <a:r>
              <a:rPr lang="en-US" dirty="0"/>
              <a:t>CTCLINK PROJECT STEERING COMMITTEE</a:t>
            </a:r>
          </a:p>
        </p:txBody>
      </p:sp>
      <p:sp>
        <p:nvSpPr>
          <p:cNvPr id="4" name="Slide Number Placeholder 3">
            <a:extLst>
              <a:ext uri="{FF2B5EF4-FFF2-40B4-BE49-F238E27FC236}">
                <a16:creationId xmlns:a16="http://schemas.microsoft.com/office/drawing/2014/main" id="{80488D59-0DBB-4957-B78B-AAB6B1A207A4}"/>
              </a:ext>
            </a:extLst>
          </p:cNvPr>
          <p:cNvSpPr>
            <a:spLocks noGrp="1"/>
          </p:cNvSpPr>
          <p:nvPr>
            <p:ph type="sldNum" sz="quarter" idx="12"/>
          </p:nvPr>
        </p:nvSpPr>
        <p:spPr/>
        <p:txBody>
          <a:bodyPr/>
          <a:lstStyle/>
          <a:p>
            <a:pPr>
              <a:defRPr/>
            </a:pPr>
            <a:fld id="{A0548EF2-EA9B-4634-B53D-DC4EC5D1B8C0}" type="slidenum">
              <a:rPr lang="en-US" altLang="en-US" smtClean="0"/>
              <a:pPr>
                <a:defRPr/>
              </a:pPr>
              <a:t>4</a:t>
            </a:fld>
            <a:endParaRPr lang="en-US" altLang="en-US" dirty="0"/>
          </a:p>
        </p:txBody>
      </p:sp>
      <p:graphicFrame>
        <p:nvGraphicFramePr>
          <p:cNvPr id="10" name="Table 9">
            <a:extLst>
              <a:ext uri="{FF2B5EF4-FFF2-40B4-BE49-F238E27FC236}">
                <a16:creationId xmlns:a16="http://schemas.microsoft.com/office/drawing/2014/main" id="{EF2B3D49-1832-45F1-B9DC-F2991EC5E020}"/>
              </a:ext>
            </a:extLst>
          </p:cNvPr>
          <p:cNvGraphicFramePr>
            <a:graphicFrameLocks noGrp="1"/>
          </p:cNvGraphicFramePr>
          <p:nvPr>
            <p:extLst>
              <p:ext uri="{D42A27DB-BD31-4B8C-83A1-F6EECF244321}">
                <p14:modId xmlns:p14="http://schemas.microsoft.com/office/powerpoint/2010/main" val="2216390692"/>
              </p:ext>
            </p:extLst>
          </p:nvPr>
        </p:nvGraphicFramePr>
        <p:xfrm>
          <a:off x="410436" y="825191"/>
          <a:ext cx="8463399" cy="5781675"/>
        </p:xfrm>
        <a:graphic>
          <a:graphicData uri="http://schemas.openxmlformats.org/drawingml/2006/table">
            <a:tbl>
              <a:tblPr firstRow="1" bandRow="1">
                <a:tableStyleId>{93296810-A885-4BE3-A3E7-6D5BEEA58F35}</a:tableStyleId>
              </a:tblPr>
              <a:tblGrid>
                <a:gridCol w="4394336">
                  <a:extLst>
                    <a:ext uri="{9D8B030D-6E8A-4147-A177-3AD203B41FA5}">
                      <a16:colId xmlns:a16="http://schemas.microsoft.com/office/drawing/2014/main" val="482227697"/>
                    </a:ext>
                  </a:extLst>
                </a:gridCol>
                <a:gridCol w="4069063">
                  <a:extLst>
                    <a:ext uri="{9D8B030D-6E8A-4147-A177-3AD203B41FA5}">
                      <a16:colId xmlns:a16="http://schemas.microsoft.com/office/drawing/2014/main" val="1040141762"/>
                    </a:ext>
                  </a:extLst>
                </a:gridCol>
              </a:tblGrid>
              <a:tr h="377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VOTING MEMBERS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NON-VOTING</a:t>
                      </a:r>
                    </a:p>
                  </a:txBody>
                  <a:tcPr/>
                </a:tc>
                <a:extLst>
                  <a:ext uri="{0D108BD9-81ED-4DB2-BD59-A6C34878D82A}">
                    <a16:rowId xmlns:a16="http://schemas.microsoft.com/office/drawing/2014/main" val="512781414"/>
                  </a:ext>
                </a:extLst>
              </a:tr>
              <a:tr h="540404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764"/>
                          </a:solidFill>
                          <a:effectLst/>
                          <a:uLnTx/>
                          <a:uFillTx/>
                          <a:latin typeface="Franklin Gothic Medium"/>
                          <a:ea typeface="+mn-ea"/>
                          <a:cs typeface="+mn-cs"/>
                        </a:rPr>
                        <a:t>College Executive Sponsors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Tim Wrye, Highline, </a:t>
                      </a:r>
                      <a:r>
                        <a:rPr kumimoji="0" lang="en-US" sz="1800" b="0" i="1" u="none" strike="noStrike" kern="1200" cap="none" spc="0" normalizeH="0" baseline="0" noProof="0" dirty="0">
                          <a:ln>
                            <a:noFill/>
                          </a:ln>
                          <a:solidFill>
                            <a:schemeClr val="tx1"/>
                          </a:solidFill>
                          <a:effectLst/>
                          <a:uLnTx/>
                          <a:uFillTx/>
                          <a:latin typeface="+mn-lt"/>
                          <a:ea typeface="+mn-ea"/>
                          <a:cs typeface="+mn-cs"/>
                        </a:rPr>
                        <a:t>ctcLink Project Steering Committee Chair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Reagan Bellamy, Wenatchee Valley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Kurt Buttleman, Seattle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Rodger Harrison, Bellevue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Carolyn Tucker, Skagit Valley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Chad Stiteler, Bellingham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3764"/>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764"/>
                          </a:solidFill>
                          <a:effectLst/>
                          <a:uLnTx/>
                          <a:uFillTx/>
                          <a:latin typeface="Franklin Gothic Medium"/>
                          <a:ea typeface="+mn-ea"/>
                          <a:cs typeface="+mn-cs"/>
                        </a:rPr>
                        <a:t>SBCTC Deputy Executive Directors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Grant Rodeheaver, Information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Choi Halladay, Business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Carli Schiffner, Education</a:t>
                      </a:r>
                    </a:p>
                    <a:p>
                      <a:endParaRPr lang="en-US" sz="1800"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764"/>
                          </a:solidFill>
                          <a:effectLst/>
                          <a:uLnTx/>
                          <a:uFillTx/>
                          <a:latin typeface="Franklin Gothic Medium"/>
                          <a:ea typeface="+mn-ea"/>
                          <a:cs typeface="+mn-cs"/>
                        </a:rPr>
                        <a:t>Members</a:t>
                      </a:r>
                      <a:endParaRPr kumimoji="0" lang="en-US" sz="2000" b="0" i="0" u="none" strike="noStrike" kern="1200" cap="none" spc="0" normalizeH="0" baseline="0" noProof="0" dirty="0">
                        <a:ln>
                          <a:noFill/>
                        </a:ln>
                        <a:solidFill>
                          <a:srgbClr val="003764"/>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Christy Campbell, Chief Technology Officer–ctcLink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Paul Giebel, Moran Technology Consulting, External QA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Rich Tomsinski, OCIO Consultant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Chris McLain, LWTech, Executive Sponsor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Clay Krauss, Tacoma, PM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Brian Lee, Clover Park, PM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764"/>
                          </a:solidFill>
                          <a:effectLst/>
                          <a:uLnTx/>
                          <a:uFillTx/>
                          <a:latin typeface="Franklin Gothic Medium"/>
                          <a:ea typeface="+mn-ea"/>
                          <a:cs typeface="+mn-cs"/>
                        </a:rPr>
                        <a:t>Commission Representatives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Peter Lortz, North Seattle, Instruction Commission (IC)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Ruby Hayden, LWTech, Washington State Student Services Commission (WSSSC)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655027437"/>
                  </a:ext>
                </a:extLst>
              </a:tr>
            </a:tbl>
          </a:graphicData>
        </a:graphic>
      </p:graphicFrame>
    </p:spTree>
    <p:extLst>
      <p:ext uri="{BB962C8B-B14F-4D97-AF65-F5344CB8AC3E}">
        <p14:creationId xmlns:p14="http://schemas.microsoft.com/office/powerpoint/2010/main" val="186392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LITY GATES &amp; MILESTONES"/>
          <p:cNvPicPr/>
          <p:nvPr/>
        </p:nvPicPr>
        <p:blipFill>
          <a:blip r:embed="rId2">
            <a:clrChange>
              <a:clrFrom>
                <a:srgbClr val="FFFFFF"/>
              </a:clrFrom>
              <a:clrTo>
                <a:srgbClr val="FFFFFF">
                  <a:alpha val="0"/>
                </a:srgbClr>
              </a:clrTo>
            </a:clrChange>
          </a:blip>
          <a:stretch>
            <a:fillRect/>
          </a:stretch>
        </p:blipFill>
        <p:spPr>
          <a:xfrm>
            <a:off x="191911" y="136525"/>
            <a:ext cx="8952088" cy="6586220"/>
          </a:xfrm>
          <a:prstGeom prst="rect">
            <a:avLst/>
          </a:prstGeom>
        </p:spPr>
      </p:pic>
      <p:sp>
        <p:nvSpPr>
          <p:cNvPr id="8" name="Title 7">
            <a:extLst>
              <a:ext uri="{FF2B5EF4-FFF2-40B4-BE49-F238E27FC236}">
                <a16:creationId xmlns:a16="http://schemas.microsoft.com/office/drawing/2014/main" id="{B95BE966-4396-4E01-ABBD-E2C5C7344AB2}"/>
              </a:ext>
            </a:extLst>
          </p:cNvPr>
          <p:cNvSpPr>
            <a:spLocks noGrp="1"/>
          </p:cNvSpPr>
          <p:nvPr>
            <p:ph type="title"/>
          </p:nvPr>
        </p:nvSpPr>
        <p:spPr>
          <a:xfrm>
            <a:off x="516787" y="30794"/>
            <a:ext cx="8302337" cy="786457"/>
          </a:xfrm>
        </p:spPr>
        <p:txBody>
          <a:bodyPr/>
          <a:lstStyle/>
          <a:p>
            <a:pPr algn="ctr"/>
            <a:r>
              <a:rPr lang="en-US" sz="2000" dirty="0"/>
              <a:t>CTCLINK QUALITY GATES &amp; MILESTONES</a:t>
            </a:r>
          </a:p>
        </p:txBody>
      </p:sp>
      <p:sp>
        <p:nvSpPr>
          <p:cNvPr id="4" name="Slide Number Placeholder 3">
            <a:extLst>
              <a:ext uri="{FF2B5EF4-FFF2-40B4-BE49-F238E27FC236}">
                <a16:creationId xmlns:a16="http://schemas.microsoft.com/office/drawing/2014/main" id="{FE697AA5-FDDC-4254-8E2C-12C5019CC5B3}"/>
              </a:ext>
            </a:extLst>
          </p:cNvPr>
          <p:cNvSpPr>
            <a:spLocks noGrp="1"/>
          </p:cNvSpPr>
          <p:nvPr>
            <p:ph type="sldNum" sz="quarter" idx="12"/>
          </p:nvPr>
        </p:nvSpPr>
        <p:spPr>
          <a:prstGeom prst="rect">
            <a:avLst/>
          </a:prstGeom>
        </p:spPr>
        <p:txBody>
          <a:bodyPr/>
          <a:lstStyle/>
          <a:p>
            <a:pPr>
              <a:defRPr/>
            </a:pPr>
            <a:r>
              <a:rPr lang="en-US" altLang="en-US" dirty="0"/>
              <a:t> </a:t>
            </a:r>
            <a:fld id="{8FE0DD59-4F64-4FB2-AC86-5D7C2F153175}" type="slidenum">
              <a:rPr lang="en-US" altLang="en-US" smtClean="0"/>
              <a:pPr>
                <a:defRPr/>
              </a:pPr>
              <a:t>5</a:t>
            </a:fld>
            <a:r>
              <a:rPr lang="en-US" altLang="en-US" dirty="0"/>
              <a:t> </a:t>
            </a:r>
          </a:p>
        </p:txBody>
      </p:sp>
      <p:pic>
        <p:nvPicPr>
          <p:cNvPr id="10" name="Picture 9" descr="red circle around Gate 5">
            <a:extLst>
              <a:ext uri="{FF2B5EF4-FFF2-40B4-BE49-F238E27FC236}">
                <a16:creationId xmlns:a16="http://schemas.microsoft.com/office/drawing/2014/main" id="{230B606E-62C1-4AD5-A78D-5A1B850E005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6189" y="136525"/>
            <a:ext cx="2227811" cy="960755"/>
          </a:xfrm>
          <a:prstGeom prst="rect">
            <a:avLst/>
          </a:prstGeom>
        </p:spPr>
      </p:pic>
    </p:spTree>
    <p:extLst>
      <p:ext uri="{BB962C8B-B14F-4D97-AF65-F5344CB8AC3E}">
        <p14:creationId xmlns:p14="http://schemas.microsoft.com/office/powerpoint/2010/main" val="22113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882ED-D3B0-42F2-8E6D-21408AEAC94F}"/>
              </a:ext>
            </a:extLst>
          </p:cNvPr>
          <p:cNvSpPr>
            <a:spLocks noGrp="1"/>
          </p:cNvSpPr>
          <p:nvPr>
            <p:ph type="title"/>
          </p:nvPr>
        </p:nvSpPr>
        <p:spPr>
          <a:xfrm>
            <a:off x="325698" y="180659"/>
            <a:ext cx="8624460" cy="577687"/>
          </a:xfrm>
        </p:spPr>
        <p:txBody>
          <a:bodyPr/>
          <a:lstStyle/>
          <a:p>
            <a:pPr algn="ctr"/>
            <a:r>
              <a:rPr lang="en-US" sz="3200" dirty="0"/>
              <a:t>DG6 readiness TIMELINE</a:t>
            </a:r>
          </a:p>
        </p:txBody>
      </p:sp>
      <p:sp>
        <p:nvSpPr>
          <p:cNvPr id="51" name="Content Placeholder 50">
            <a:extLst>
              <a:ext uri="{FF2B5EF4-FFF2-40B4-BE49-F238E27FC236}">
                <a16:creationId xmlns:a16="http://schemas.microsoft.com/office/drawing/2014/main" id="{B6950D30-4C49-47A4-97D6-DD22142E7596}"/>
              </a:ext>
            </a:extLst>
          </p:cNvPr>
          <p:cNvSpPr>
            <a:spLocks noGrp="1"/>
          </p:cNvSpPr>
          <p:nvPr>
            <p:ph idx="1"/>
          </p:nvPr>
        </p:nvSpPr>
        <p:spPr>
          <a:xfrm>
            <a:off x="281070" y="4254235"/>
            <a:ext cx="8669088" cy="2429623"/>
          </a:xfrm>
        </p:spPr>
        <p:txBody>
          <a:bodyPr/>
          <a:lstStyle/>
          <a:p>
            <a:pPr marL="0" indent="0">
              <a:buNone/>
            </a:pPr>
            <a:r>
              <a:rPr lang="en-US" sz="2400" dirty="0">
                <a:latin typeface="+mj-lt"/>
              </a:rPr>
              <a:t>KEY ELEMENTS OF QUALITY COLLEGE READINESS ASSESSMENT </a:t>
            </a:r>
          </a:p>
          <a:p>
            <a:pPr>
              <a:spcBef>
                <a:spcPts val="0"/>
              </a:spcBef>
              <a:spcAft>
                <a:spcPts val="200"/>
              </a:spcAft>
            </a:pPr>
            <a:r>
              <a:rPr lang="en-US" sz="2000" b="1" dirty="0"/>
              <a:t>Accuracy: </a:t>
            </a:r>
            <a:r>
              <a:rPr lang="en-US" sz="2000" dirty="0"/>
              <a:t>true measurement of go-live readiness </a:t>
            </a:r>
          </a:p>
          <a:p>
            <a:pPr>
              <a:spcBef>
                <a:spcPts val="0"/>
              </a:spcBef>
              <a:spcAft>
                <a:spcPts val="200"/>
              </a:spcAft>
            </a:pPr>
            <a:r>
              <a:rPr lang="en-US" sz="2000" b="1" dirty="0"/>
              <a:t>Consistency: </a:t>
            </a:r>
            <a:r>
              <a:rPr lang="en-US" sz="2000" dirty="0"/>
              <a:t>one tracking tool    </a:t>
            </a:r>
          </a:p>
          <a:p>
            <a:pPr>
              <a:spcBef>
                <a:spcPts val="0"/>
              </a:spcBef>
              <a:spcAft>
                <a:spcPts val="200"/>
              </a:spcAft>
            </a:pPr>
            <a:r>
              <a:rPr lang="en-US" sz="2000" b="1" dirty="0"/>
              <a:t>Identification of Gaps </a:t>
            </a:r>
            <a:r>
              <a:rPr lang="en-US" sz="2000" dirty="0"/>
              <a:t>(for college-specific items)  </a:t>
            </a:r>
          </a:p>
          <a:p>
            <a:pPr>
              <a:spcBef>
                <a:spcPts val="0"/>
              </a:spcBef>
              <a:spcAft>
                <a:spcPts val="200"/>
              </a:spcAft>
            </a:pPr>
            <a:r>
              <a:rPr lang="en-US" sz="2000" b="1" dirty="0"/>
              <a:t>Establishment of Mitigation Plans </a:t>
            </a:r>
            <a:endParaRPr lang="en-US" sz="2000" dirty="0"/>
          </a:p>
          <a:p>
            <a:pPr>
              <a:spcBef>
                <a:spcPts val="0"/>
              </a:spcBef>
              <a:spcAft>
                <a:spcPts val="200"/>
              </a:spcAft>
            </a:pPr>
            <a:r>
              <a:rPr lang="en-US" sz="2000" b="1" dirty="0"/>
              <a:t>Collaborative Process</a:t>
            </a:r>
            <a:r>
              <a:rPr lang="en-US" sz="2000" dirty="0"/>
              <a:t>: Involvement/Assessment by College PMs, ctcLink &amp; SBCTC Support/Organization Teams</a:t>
            </a:r>
          </a:p>
          <a:p>
            <a:pPr>
              <a:spcBef>
                <a:spcPts val="0"/>
              </a:spcBef>
              <a:spcAft>
                <a:spcPts val="200"/>
              </a:spcAft>
            </a:pPr>
            <a:r>
              <a:rPr lang="en-US" sz="2000" b="1" dirty="0"/>
              <a:t>Transparency: </a:t>
            </a:r>
            <a:r>
              <a:rPr lang="en-US" sz="2000" dirty="0"/>
              <a:t>Report Readiness to all levels of ctcLink Governance</a:t>
            </a:r>
            <a:endParaRPr lang="en-US" sz="2000" b="1" dirty="0"/>
          </a:p>
          <a:p>
            <a:pPr marL="0" indent="0">
              <a:buNone/>
            </a:pPr>
            <a:endParaRPr lang="en-US" dirty="0"/>
          </a:p>
        </p:txBody>
      </p:sp>
      <p:sp>
        <p:nvSpPr>
          <p:cNvPr id="4" name="Chevron 3">
            <a:extLst>
              <a:ext uri="{C183D7F6-B498-43B3-948B-1728B52AA6E4}">
                <adec:decorative xmlns:adec="http://schemas.microsoft.com/office/drawing/2017/decorative" val="1"/>
              </a:ext>
            </a:extLst>
          </p:cNvPr>
          <p:cNvSpPr/>
          <p:nvPr/>
        </p:nvSpPr>
        <p:spPr>
          <a:xfrm>
            <a:off x="905164" y="689103"/>
            <a:ext cx="1867094" cy="1237130"/>
          </a:xfrm>
          <a:prstGeom prst="chevron">
            <a:avLst/>
          </a:prstGeom>
          <a:solidFill>
            <a:srgbClr val="CDD5E6"/>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5" name="TextBox 4"/>
          <p:cNvSpPr txBox="1"/>
          <p:nvPr/>
        </p:nvSpPr>
        <p:spPr>
          <a:xfrm>
            <a:off x="1312750" y="857041"/>
            <a:ext cx="1257300" cy="6309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i="0" u="none" strike="noStrike" kern="1200" cap="none" spc="0" normalizeH="0" baseline="0" noProof="0" dirty="0">
                <a:ln>
                  <a:noFill/>
                </a:ln>
                <a:solidFill>
                  <a:prstClr val="black"/>
                </a:solidFill>
                <a:effectLst/>
                <a:uLnTx/>
                <a:uFillTx/>
                <a:latin typeface="Franklin Gothic Medium"/>
              </a:rPr>
            </a:br>
            <a:r>
              <a:rPr kumimoji="0" lang="en-US" sz="1200" b="1" i="0" u="none" strike="noStrike" kern="1200" cap="none" spc="0" normalizeH="0" baseline="0" noProof="0" dirty="0">
                <a:ln>
                  <a:noFill/>
                </a:ln>
                <a:solidFill>
                  <a:prstClr val="black"/>
                </a:solidFill>
                <a:effectLst/>
                <a:uLnTx/>
                <a:uFillTx/>
              </a:rPr>
              <a:t>end of Nov.</a:t>
            </a:r>
            <a:r>
              <a:rPr kumimoji="0" lang="en-US" sz="1200" b="1" i="0" u="none" strike="noStrike" kern="1200" cap="none" spc="0" normalizeH="0" noProof="0" dirty="0">
                <a:ln>
                  <a:noFill/>
                </a:ln>
                <a:solidFill>
                  <a:prstClr val="black"/>
                </a:solidFill>
                <a:effectLst/>
                <a:uLnTx/>
                <a:uFillTx/>
              </a:rPr>
              <a:t>  </a:t>
            </a:r>
            <a:r>
              <a:rPr lang="en-US" sz="1100" b="1" noProof="0" dirty="0">
                <a:solidFill>
                  <a:prstClr val="black"/>
                </a:solidFill>
              </a:rPr>
              <a:t>-</a:t>
            </a:r>
            <a:endParaRPr lang="en-US" sz="1100" b="1"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noProof="0" dirty="0">
                <a:solidFill>
                  <a:prstClr val="black"/>
                </a:solidFill>
              </a:rPr>
              <a:t>Dec. 2021</a:t>
            </a:r>
            <a:endParaRPr kumimoji="0" lang="en-US" sz="1100" b="1" i="0" u="none" strike="noStrike" kern="1200" cap="none" spc="0" normalizeH="0" baseline="0" noProof="0" dirty="0">
              <a:ln>
                <a:noFill/>
              </a:ln>
              <a:solidFill>
                <a:prstClr val="black"/>
              </a:solidFill>
              <a:effectLst/>
              <a:uLnTx/>
              <a:uFillTx/>
            </a:endParaRPr>
          </a:p>
        </p:txBody>
      </p:sp>
      <p:sp>
        <p:nvSpPr>
          <p:cNvPr id="6" name="Chevron 5">
            <a:extLst>
              <a:ext uri="{C183D7F6-B498-43B3-948B-1728B52AA6E4}">
                <adec:decorative xmlns:adec="http://schemas.microsoft.com/office/drawing/2017/decorative" val="1"/>
              </a:ext>
            </a:extLst>
          </p:cNvPr>
          <p:cNvSpPr/>
          <p:nvPr/>
        </p:nvSpPr>
        <p:spPr>
          <a:xfrm>
            <a:off x="2261375" y="689103"/>
            <a:ext cx="1770642" cy="1237130"/>
          </a:xfrm>
          <a:prstGeom prst="chevron">
            <a:avLst/>
          </a:prstGeom>
          <a:solidFill>
            <a:srgbClr val="CDD5E6"/>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7" name="Chevron 6">
            <a:extLst>
              <a:ext uri="{C183D7F6-B498-43B3-948B-1728B52AA6E4}">
                <adec:decorative xmlns:adec="http://schemas.microsoft.com/office/drawing/2017/decorative" val="1"/>
              </a:ext>
            </a:extLst>
          </p:cNvPr>
          <p:cNvSpPr/>
          <p:nvPr/>
        </p:nvSpPr>
        <p:spPr>
          <a:xfrm>
            <a:off x="3514809" y="699623"/>
            <a:ext cx="2005369" cy="1226610"/>
          </a:xfrm>
          <a:prstGeom prst="chevron">
            <a:avLst/>
          </a:prstGeom>
          <a:solidFill>
            <a:schemeClr val="accent2"/>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 name="TextBox 9"/>
          <p:cNvSpPr txBox="1"/>
          <p:nvPr/>
        </p:nvSpPr>
        <p:spPr>
          <a:xfrm>
            <a:off x="2573546" y="1041920"/>
            <a:ext cx="14584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Starts in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 Dec. 2021  </a:t>
            </a:r>
            <a:endParaRPr kumimoji="0" lang="en-US" sz="1200" b="1" i="0" u="none" strike="noStrike" kern="1200" cap="none" spc="0" normalizeH="0" baseline="0" noProof="0" dirty="0">
              <a:ln>
                <a:noFill/>
              </a:ln>
              <a:solidFill>
                <a:prstClr val="black"/>
              </a:solidFill>
              <a:effectLst/>
              <a:uLnTx/>
              <a:uFillTx/>
            </a:endParaRPr>
          </a:p>
        </p:txBody>
      </p:sp>
      <p:sp>
        <p:nvSpPr>
          <p:cNvPr id="11" name="TextBox 10"/>
          <p:cNvSpPr txBox="1"/>
          <p:nvPr/>
        </p:nvSpPr>
        <p:spPr>
          <a:xfrm>
            <a:off x="3766967" y="853593"/>
            <a:ext cx="1621262"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Franklin Gothic Medium"/>
              </a:rPr>
              <a:t>DG6-A: Feb. 10,</a:t>
            </a:r>
            <a:r>
              <a:rPr kumimoji="0" lang="en-US" sz="1000" b="1" i="0" u="none" strike="noStrike" kern="1200" cap="none" spc="0" normalizeH="0" noProof="0" dirty="0">
                <a:ln>
                  <a:noFill/>
                </a:ln>
                <a:solidFill>
                  <a:prstClr val="black"/>
                </a:solidFill>
                <a:effectLst/>
                <a:uLnTx/>
                <a:uFillTx/>
                <a:latin typeface="Franklin Gothic Medium"/>
              </a:rPr>
              <a:t> 2022</a:t>
            </a:r>
            <a:r>
              <a:rPr lang="en-US" sz="1000" b="1" dirty="0">
                <a:solidFill>
                  <a:prstClr val="black"/>
                </a:solidFill>
                <a:latin typeface="Franklin Gothic Medium"/>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1" dirty="0">
              <a:solidFill>
                <a:srgbClr val="7030A0"/>
              </a:solidFill>
              <a:latin typeface="Franklin Gothic Medium"/>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7030A0"/>
                </a:solidFill>
                <a:latin typeface="Franklin Gothic Medium"/>
              </a:rPr>
              <a:t>        DG6-B: April 1, 2022</a:t>
            </a:r>
            <a:r>
              <a:rPr kumimoji="0" lang="en-US" sz="1000" b="1" i="0" u="none" strike="noStrike" kern="1200" cap="none" spc="0" normalizeH="0" baseline="0" noProof="0" dirty="0">
                <a:ln>
                  <a:noFill/>
                </a:ln>
                <a:solidFill>
                  <a:srgbClr val="7030A0"/>
                </a:solidFill>
                <a:effectLst/>
                <a:uLnTx/>
                <a:uFillTx/>
                <a:latin typeface="Franklin Gothic Medium"/>
              </a:rPr>
              <a:t> </a:t>
            </a:r>
            <a:endParaRPr lang="en-US" sz="1000" b="1" dirty="0">
              <a:solidFill>
                <a:srgbClr val="7030A0"/>
              </a:solidFill>
              <a:latin typeface="Franklin Gothic Medium"/>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1" dirty="0">
              <a:solidFill>
                <a:schemeClr val="tx1">
                  <a:lumMod val="75000"/>
                  <a:lumOff val="25000"/>
                </a:schemeClr>
              </a:solidFill>
              <a:latin typeface="Franklin Gothic Medium"/>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latin typeface="Franklin Gothic Medium"/>
              </a:rPr>
              <a:t>DG6-C: April 14, 2022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lumMod val="75000"/>
                  <a:lumOff val="25000"/>
                </a:schemeClr>
              </a:solidFill>
              <a:effectLst/>
              <a:uLnTx/>
              <a:uFillTx/>
              <a:latin typeface="Franklin Gothic Medium"/>
            </a:endParaRPr>
          </a:p>
        </p:txBody>
      </p:sp>
      <p:sp>
        <p:nvSpPr>
          <p:cNvPr id="14" name="TextBox 13"/>
          <p:cNvSpPr txBox="1"/>
          <p:nvPr/>
        </p:nvSpPr>
        <p:spPr>
          <a:xfrm>
            <a:off x="1142252" y="2158134"/>
            <a:ext cx="1265651"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rPr>
              <a:t>College readiness spreadsheet reviewed</a:t>
            </a:r>
            <a:r>
              <a:rPr kumimoji="0" lang="en-US" sz="1400" b="0" i="0" u="none" strike="noStrike" kern="1200" cap="none" spc="0" normalizeH="0" noProof="0" dirty="0">
                <a:ln>
                  <a:noFill/>
                </a:ln>
                <a:solidFill>
                  <a:srgbClr val="000000"/>
                </a:solidFill>
                <a:effectLst/>
                <a:uLnTx/>
                <a:uFillTx/>
                <a:latin typeface="Franklin Gothic Book"/>
                <a:ea typeface="+mn-ea"/>
                <a:cs typeface="Arial" panose="020B0604020202020204" pitchFamily="34" charset="0"/>
              </a:rPr>
              <a:t> and drafted </a:t>
            </a:r>
            <a:r>
              <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rPr>
              <a:t>by ctcLink PMO team and DG6</a:t>
            </a:r>
            <a:r>
              <a:rPr kumimoji="0" lang="en-US" sz="1400" b="0" i="0" u="none" strike="noStrike" kern="1200" cap="none" spc="0" normalizeH="0" noProof="0" dirty="0">
                <a:ln>
                  <a:noFill/>
                </a:ln>
                <a:solidFill>
                  <a:srgbClr val="000000"/>
                </a:solidFill>
                <a:effectLst/>
                <a:uLnTx/>
                <a:uFillTx/>
                <a:latin typeface="Franklin Gothic Book"/>
                <a:ea typeface="+mn-ea"/>
                <a:cs typeface="Arial" panose="020B0604020202020204" pitchFamily="34" charset="0"/>
              </a:rPr>
              <a:t> PMs</a:t>
            </a:r>
            <a:endPar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endParaRPr>
          </a:p>
        </p:txBody>
      </p:sp>
      <p:sp>
        <p:nvSpPr>
          <p:cNvPr id="15" name="TextBox 14"/>
          <p:cNvSpPr txBox="1"/>
          <p:nvPr/>
        </p:nvSpPr>
        <p:spPr>
          <a:xfrm>
            <a:off x="2427787" y="2166927"/>
            <a:ext cx="1491467" cy="14927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noProof="0" dirty="0">
                <a:ln>
                  <a:noFill/>
                </a:ln>
                <a:solidFill>
                  <a:prstClr val="black"/>
                </a:solidFill>
                <a:effectLst/>
                <a:uLnTx/>
                <a:uFillTx/>
                <a:latin typeface="Franklin Gothic Book"/>
                <a:cs typeface="Arial" panose="020B0604020202020204" pitchFamily="34" charset="0"/>
              </a:rPr>
              <a:t>Meetings and discussion with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noProof="0" dirty="0">
                <a:ln>
                  <a:noFill/>
                </a:ln>
                <a:solidFill>
                  <a:prstClr val="black"/>
                </a:solidFill>
                <a:effectLst/>
                <a:uLnTx/>
                <a:uFillTx/>
                <a:latin typeface="Franklin Gothic Book"/>
                <a:cs typeface="Arial" panose="020B0604020202020204" pitchFamily="34" charset="0"/>
              </a:rPr>
              <a:t>DG6 PMs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solidFill>
                  <a:prstClr val="black"/>
                </a:solidFill>
                <a:latin typeface="Franklin Gothic Book"/>
                <a:cs typeface="Arial" panose="020B0604020202020204" pitchFamily="34" charset="0"/>
              </a:rPr>
              <a:t>*f</a:t>
            </a:r>
            <a:r>
              <a:rPr lang="en-US" sz="1300" baseline="0" dirty="0">
                <a:solidFill>
                  <a:prstClr val="black"/>
                </a:solidFill>
                <a:latin typeface="Franklin Gothic Book"/>
                <a:cs typeface="Arial" panose="020B0604020202020204" pitchFamily="34" charset="0"/>
              </a:rPr>
              <a:t>ocused on Group</a:t>
            </a:r>
            <a:r>
              <a:rPr lang="en-US" sz="1300" dirty="0">
                <a:solidFill>
                  <a:prstClr val="black"/>
                </a:solidFill>
                <a:latin typeface="Franklin Gothic Book"/>
                <a:cs typeface="Arial" panose="020B0604020202020204" pitchFamily="34" charset="0"/>
              </a:rPr>
              <a:t> A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i="1" dirty="0">
                <a:solidFill>
                  <a:prstClr val="black"/>
                </a:solidFill>
                <a:latin typeface="Franklin Gothic Book"/>
                <a:cs typeface="Arial" panose="020B0604020202020204" pitchFamily="34" charset="0"/>
              </a:rPr>
              <a:t>(Groups: B &amp; C Optional)</a:t>
            </a:r>
            <a:endParaRPr kumimoji="0" lang="en-US" sz="1300" b="0" i="1" u="none" strike="noStrike" kern="1200" cap="none" spc="0" normalizeH="0" baseline="0" noProof="0" dirty="0">
              <a:ln>
                <a:noFill/>
              </a:ln>
              <a:solidFill>
                <a:prstClr val="black"/>
              </a:solidFill>
              <a:effectLst/>
              <a:uLnTx/>
              <a:uFillTx/>
              <a:latin typeface="Franklin Gothic Book"/>
              <a:cs typeface="Arial" panose="020B0604020202020204" pitchFamily="34" charset="0"/>
            </a:endParaRPr>
          </a:p>
        </p:txBody>
      </p:sp>
      <p:sp>
        <p:nvSpPr>
          <p:cNvPr id="16" name="TextBox 15"/>
          <p:cNvSpPr txBox="1"/>
          <p:nvPr/>
        </p:nvSpPr>
        <p:spPr>
          <a:xfrm>
            <a:off x="3931897" y="2158134"/>
            <a:ext cx="1345639"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Franklin Gothic Book"/>
                <a:cs typeface="Arial" panose="020B0604020202020204" pitchFamily="34" charset="0"/>
              </a:rPr>
              <a:t>Readiness documents due from DG6 colleges, ctcLink Project team and SBCTC Support/Org teams</a:t>
            </a:r>
            <a:endPar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endParaRPr>
          </a:p>
        </p:txBody>
      </p:sp>
      <p:sp>
        <p:nvSpPr>
          <p:cNvPr id="18" name="TextBox 17"/>
          <p:cNvSpPr txBox="1"/>
          <p:nvPr/>
        </p:nvSpPr>
        <p:spPr>
          <a:xfrm>
            <a:off x="5326929" y="2144383"/>
            <a:ext cx="131257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rPr>
              <a:t>ctcLink Steering Committee review, discussion</a:t>
            </a:r>
            <a:r>
              <a:rPr kumimoji="0" lang="en-US" sz="1400" b="0" i="0" u="none" strike="noStrike" kern="1200" cap="none" spc="0" normalizeH="0" noProof="0" dirty="0">
                <a:ln>
                  <a:noFill/>
                </a:ln>
                <a:solidFill>
                  <a:prstClr val="black"/>
                </a:solidFill>
                <a:effectLst/>
                <a:uLnTx/>
                <a:uFillTx/>
                <a:latin typeface="Franklin Gothic Book"/>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24" name="TextBox 23"/>
          <p:cNvSpPr txBox="1"/>
          <p:nvPr/>
        </p:nvSpPr>
        <p:spPr>
          <a:xfrm>
            <a:off x="6836281" y="2205025"/>
            <a:ext cx="1265651"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noProof="0" dirty="0">
              <a:solidFill>
                <a:prstClr val="black"/>
              </a:solidFill>
              <a:latin typeface="Franklin Gothic Book"/>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noProof="0" dirty="0">
                <a:solidFill>
                  <a:prstClr val="black"/>
                </a:solidFill>
                <a:latin typeface="Franklin Gothic Book"/>
                <a:cs typeface="Arial" panose="020B0604020202020204" pitchFamily="34" charset="0"/>
              </a:rPr>
              <a:t>DG6</a:t>
            </a:r>
            <a:br>
              <a:rPr lang="en-US" sz="1400" noProof="0" dirty="0">
                <a:solidFill>
                  <a:prstClr val="black"/>
                </a:solidFill>
                <a:latin typeface="Franklin Gothic Book"/>
                <a:cs typeface="Arial" panose="020B0604020202020204" pitchFamily="34" charset="0"/>
              </a:rPr>
            </a:br>
            <a:r>
              <a:rPr lang="en-US" sz="1400" noProof="0" dirty="0">
                <a:solidFill>
                  <a:prstClr val="black"/>
                </a:solidFill>
                <a:latin typeface="Franklin Gothic Book"/>
                <a:cs typeface="Arial" panose="020B0604020202020204" pitchFamily="34" charset="0"/>
              </a:rPr>
              <a:t>Go-Live Dates </a:t>
            </a:r>
            <a:endPar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32" name="Chevron 31">
            <a:extLst>
              <a:ext uri="{C183D7F6-B498-43B3-948B-1728B52AA6E4}">
                <adec:decorative xmlns:adec="http://schemas.microsoft.com/office/drawing/2017/decorative" val="1"/>
              </a:ext>
            </a:extLst>
          </p:cNvPr>
          <p:cNvSpPr/>
          <p:nvPr/>
        </p:nvSpPr>
        <p:spPr>
          <a:xfrm>
            <a:off x="6429268" y="689482"/>
            <a:ext cx="2444567" cy="1259770"/>
          </a:xfrm>
          <a:prstGeom prst="chevron">
            <a:avLst/>
          </a:prstGeom>
          <a:solidFill>
            <a:srgbClr val="5CD48D"/>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33" name="TextBox 32"/>
          <p:cNvSpPr txBox="1"/>
          <p:nvPr/>
        </p:nvSpPr>
        <p:spPr>
          <a:xfrm>
            <a:off x="6884967" y="833810"/>
            <a:ext cx="1652596" cy="10695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Franklin Gothic Medium"/>
              </a:rPr>
              <a:t>  DG6-A: </a:t>
            </a:r>
            <a:r>
              <a:rPr lang="en-US" sz="1050" b="1" noProof="0" dirty="0">
                <a:solidFill>
                  <a:prstClr val="black"/>
                </a:solidFill>
                <a:latin typeface="Franklin Gothic Medium"/>
              </a:rPr>
              <a:t>Feb. 28, 2022</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50" b="1" dirty="0">
              <a:solidFill>
                <a:srgbClr val="7030A0"/>
              </a:solidFill>
              <a:latin typeface="Franklin Gothic Medium"/>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1" dirty="0">
                <a:solidFill>
                  <a:srgbClr val="7030A0"/>
                </a:solidFill>
                <a:latin typeface="Franklin Gothic Medium"/>
              </a:rPr>
              <a:t>    DG6-B: </a:t>
            </a:r>
            <a:r>
              <a:rPr lang="en-US" sz="1050" b="1" noProof="0" dirty="0">
                <a:solidFill>
                  <a:srgbClr val="7030A0"/>
                </a:solidFill>
                <a:latin typeface="Franklin Gothic Medium"/>
              </a:rPr>
              <a:t>April 25, </a:t>
            </a:r>
            <a:r>
              <a:rPr lang="en-US" sz="1050" b="1" dirty="0">
                <a:solidFill>
                  <a:srgbClr val="7030A0"/>
                </a:solidFill>
                <a:latin typeface="Franklin Gothic Medium"/>
              </a:rPr>
              <a:t>2022</a:t>
            </a:r>
            <a:endParaRPr lang="en-US" sz="1050" b="1" noProof="0" dirty="0">
              <a:solidFill>
                <a:srgbClr val="7030A0"/>
              </a:solidFill>
              <a:latin typeface="Franklin Gothic Medium"/>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50" b="1" dirty="0">
              <a:solidFill>
                <a:srgbClr val="7030A0"/>
              </a:solidFill>
              <a:latin typeface="Franklin Gothic Medium"/>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1" dirty="0">
                <a:solidFill>
                  <a:schemeClr val="tx1">
                    <a:lumMod val="75000"/>
                    <a:lumOff val="25000"/>
                  </a:schemeClr>
                </a:solidFill>
                <a:latin typeface="Franklin Gothic Medium"/>
              </a:rPr>
              <a:t>DG6-C: May 9, 2022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lumMod val="75000"/>
                  <a:lumOff val="25000"/>
                </a:schemeClr>
              </a:solidFill>
              <a:effectLst/>
              <a:uLnTx/>
              <a:uFillTx/>
              <a:latin typeface="Franklin Gothic Medium"/>
            </a:endParaRPr>
          </a:p>
        </p:txBody>
      </p:sp>
      <p:sp>
        <p:nvSpPr>
          <p:cNvPr id="35" name="Arrow: Up 34">
            <a:extLst>
              <a:ext uri="{FF2B5EF4-FFF2-40B4-BE49-F238E27FC236}">
                <a16:creationId xmlns:a16="http://schemas.microsoft.com/office/drawing/2014/main" id="{F781C05C-0D00-4699-868D-C6429DE0C713}"/>
              </a:ext>
              <a:ext uri="{C183D7F6-B498-43B3-948B-1728B52AA6E4}">
                <adec:decorative xmlns:adec="http://schemas.microsoft.com/office/drawing/2017/decorative" val="1"/>
              </a:ext>
            </a:extLst>
          </p:cNvPr>
          <p:cNvSpPr/>
          <p:nvPr/>
        </p:nvSpPr>
        <p:spPr>
          <a:xfrm flipV="1">
            <a:off x="1758050" y="1733069"/>
            <a:ext cx="102267"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cxnSp>
        <p:nvCxnSpPr>
          <p:cNvPr id="42" name="Straight Connector 41">
            <a:extLst>
              <a:ext uri="{FF2B5EF4-FFF2-40B4-BE49-F238E27FC236}">
                <a16:creationId xmlns:a16="http://schemas.microsoft.com/office/drawing/2014/main" id="{91357DA5-D634-4575-9A93-98B77535370C}"/>
              </a:ext>
              <a:ext uri="{C183D7F6-B498-43B3-948B-1728B52AA6E4}">
                <adec:decorative xmlns:adec="http://schemas.microsoft.com/office/drawing/2017/decorative" val="1"/>
              </a:ext>
            </a:extLst>
          </p:cNvPr>
          <p:cNvCxnSpPr>
            <a:cxnSpLocks/>
          </p:cNvCxnSpPr>
          <p:nvPr/>
        </p:nvCxnSpPr>
        <p:spPr>
          <a:xfrm>
            <a:off x="2380529" y="2140329"/>
            <a:ext cx="0" cy="1383339"/>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a:extLst>
              <a:ext uri="{FF2B5EF4-FFF2-40B4-BE49-F238E27FC236}">
                <a16:creationId xmlns:a16="http://schemas.microsoft.com/office/drawing/2014/main" id="{20D684C6-9438-48D0-91B9-E5890873CA16}"/>
              </a:ext>
              <a:ext uri="{C183D7F6-B498-43B3-948B-1728B52AA6E4}">
                <adec:decorative xmlns:adec="http://schemas.microsoft.com/office/drawing/2017/decorative" val="1"/>
              </a:ext>
            </a:extLst>
          </p:cNvPr>
          <p:cNvCxnSpPr>
            <a:cxnSpLocks/>
          </p:cNvCxnSpPr>
          <p:nvPr/>
        </p:nvCxnSpPr>
        <p:spPr>
          <a:xfrm>
            <a:off x="3916513" y="2140329"/>
            <a:ext cx="0" cy="1383339"/>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B88807AA-8080-43DB-B549-4BAB6287197C}"/>
              </a:ext>
              <a:ext uri="{C183D7F6-B498-43B3-948B-1728B52AA6E4}">
                <adec:decorative xmlns:adec="http://schemas.microsoft.com/office/drawing/2017/decorative" val="1"/>
              </a:ext>
            </a:extLst>
          </p:cNvPr>
          <p:cNvCxnSpPr>
            <a:cxnSpLocks/>
          </p:cNvCxnSpPr>
          <p:nvPr/>
        </p:nvCxnSpPr>
        <p:spPr>
          <a:xfrm>
            <a:off x="5326929" y="2138326"/>
            <a:ext cx="0" cy="1383339"/>
          </a:xfrm>
          <a:prstGeom prst="line">
            <a:avLst/>
          </a:prstGeom>
        </p:spPr>
        <p:style>
          <a:lnRef idx="1">
            <a:schemeClr val="accent6"/>
          </a:lnRef>
          <a:fillRef idx="0">
            <a:schemeClr val="accent6"/>
          </a:fillRef>
          <a:effectRef idx="0">
            <a:schemeClr val="accent6"/>
          </a:effectRef>
          <a:fontRef idx="minor">
            <a:schemeClr val="tx1"/>
          </a:fontRef>
        </p:style>
      </p:cxnSp>
      <p:sp>
        <p:nvSpPr>
          <p:cNvPr id="52" name="Arrow: Up 51">
            <a:extLst>
              <a:ext uri="{FF2B5EF4-FFF2-40B4-BE49-F238E27FC236}">
                <a16:creationId xmlns:a16="http://schemas.microsoft.com/office/drawing/2014/main" id="{133303A0-8B5B-430D-A06F-584A2CA1074D}"/>
              </a:ext>
              <a:ext uri="{C183D7F6-B498-43B3-948B-1728B52AA6E4}">
                <adec:decorative xmlns:adec="http://schemas.microsoft.com/office/drawing/2017/decorative" val="1"/>
              </a:ext>
            </a:extLst>
          </p:cNvPr>
          <p:cNvSpPr/>
          <p:nvPr/>
        </p:nvSpPr>
        <p:spPr>
          <a:xfrm flipV="1">
            <a:off x="3109256" y="1733567"/>
            <a:ext cx="110314"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56" name="Arrow: Up 55">
            <a:extLst>
              <a:ext uri="{FF2B5EF4-FFF2-40B4-BE49-F238E27FC236}">
                <a16:creationId xmlns:a16="http://schemas.microsoft.com/office/drawing/2014/main" id="{82DF6B07-9C5D-4A4B-8E08-7D630EA99C46}"/>
              </a:ext>
              <a:ext uri="{C183D7F6-B498-43B3-948B-1728B52AA6E4}">
                <adec:decorative xmlns:adec="http://schemas.microsoft.com/office/drawing/2017/decorative" val="1"/>
              </a:ext>
            </a:extLst>
          </p:cNvPr>
          <p:cNvSpPr/>
          <p:nvPr/>
        </p:nvSpPr>
        <p:spPr>
          <a:xfrm flipV="1">
            <a:off x="7333674" y="1789844"/>
            <a:ext cx="115150" cy="661054"/>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cxnSp>
        <p:nvCxnSpPr>
          <p:cNvPr id="59" name="Straight Connector 58">
            <a:extLst>
              <a:ext uri="{FF2B5EF4-FFF2-40B4-BE49-F238E27FC236}">
                <a16:creationId xmlns:a16="http://schemas.microsoft.com/office/drawing/2014/main" id="{AB312F34-97BB-4443-8001-AC2A0060F6BA}"/>
              </a:ext>
              <a:ext uri="{C183D7F6-B498-43B3-948B-1728B52AA6E4}">
                <adec:decorative xmlns:adec="http://schemas.microsoft.com/office/drawing/2017/decorative" val="1"/>
              </a:ext>
            </a:extLst>
          </p:cNvPr>
          <p:cNvCxnSpPr>
            <a:cxnSpLocks/>
          </p:cNvCxnSpPr>
          <p:nvPr/>
        </p:nvCxnSpPr>
        <p:spPr>
          <a:xfrm flipV="1">
            <a:off x="312019" y="4125048"/>
            <a:ext cx="8416814" cy="23527"/>
          </a:xfrm>
          <a:prstGeom prst="line">
            <a:avLst/>
          </a:prstGeom>
        </p:spPr>
        <p:style>
          <a:lnRef idx="1">
            <a:schemeClr val="accent6"/>
          </a:lnRef>
          <a:fillRef idx="0">
            <a:schemeClr val="accent6"/>
          </a:fillRef>
          <a:effectRef idx="0">
            <a:schemeClr val="accent6"/>
          </a:effectRef>
          <a:fontRef idx="minor">
            <a:schemeClr val="tx1"/>
          </a:fontRef>
        </p:style>
      </p:cxnSp>
      <p:sp>
        <p:nvSpPr>
          <p:cNvPr id="12" name="Slide Number Placeholder 11">
            <a:extLst>
              <a:ext uri="{FF2B5EF4-FFF2-40B4-BE49-F238E27FC236}">
                <a16:creationId xmlns:a16="http://schemas.microsoft.com/office/drawing/2014/main" id="{27382CCB-65FE-40B4-8E2A-673D38012BD0}"/>
              </a:ext>
            </a:extLst>
          </p:cNvPr>
          <p:cNvSpPr>
            <a:spLocks noGrp="1"/>
          </p:cNvSpPr>
          <p:nvPr>
            <p:ph type="sldNum" sz="quarter" idx="12"/>
          </p:nvPr>
        </p:nvSpPr>
        <p:spPr/>
        <p:txBody>
          <a:bodyPr/>
          <a:lstStyle/>
          <a:p>
            <a:pPr>
              <a:defRPr/>
            </a:pPr>
            <a:r>
              <a:rPr lang="en-US" altLang="en-US" dirty="0"/>
              <a:t> </a:t>
            </a:r>
            <a:fld id="{8FE0DD59-4F64-4FB2-AC86-5D7C2F153175}" type="slidenum">
              <a:rPr lang="en-US" altLang="en-US" smtClean="0"/>
              <a:pPr>
                <a:defRPr/>
              </a:pPr>
              <a:t>6</a:t>
            </a:fld>
            <a:r>
              <a:rPr lang="en-US" altLang="en-US" dirty="0"/>
              <a:t> </a:t>
            </a:r>
          </a:p>
        </p:txBody>
      </p:sp>
      <p:cxnSp>
        <p:nvCxnSpPr>
          <p:cNvPr id="29" name="Straight Connector 28">
            <a:extLst>
              <a:ext uri="{FF2B5EF4-FFF2-40B4-BE49-F238E27FC236}">
                <a16:creationId xmlns:a16="http://schemas.microsoft.com/office/drawing/2014/main" id="{616482C5-327F-4BAD-B3E3-0549A8F26E08}"/>
              </a:ext>
              <a:ext uri="{C183D7F6-B498-43B3-948B-1728B52AA6E4}">
                <adec:decorative xmlns:adec="http://schemas.microsoft.com/office/drawing/2017/decorative" val="1"/>
              </a:ext>
            </a:extLst>
          </p:cNvPr>
          <p:cNvCxnSpPr>
            <a:cxnSpLocks/>
          </p:cNvCxnSpPr>
          <p:nvPr/>
        </p:nvCxnSpPr>
        <p:spPr>
          <a:xfrm>
            <a:off x="6659383" y="2138326"/>
            <a:ext cx="0" cy="1383339"/>
          </a:xfrm>
          <a:prstGeom prst="line">
            <a:avLst/>
          </a:prstGeom>
        </p:spPr>
        <p:style>
          <a:lnRef idx="1">
            <a:schemeClr val="accent6"/>
          </a:lnRef>
          <a:fillRef idx="0">
            <a:schemeClr val="accent6"/>
          </a:fillRef>
          <a:effectRef idx="0">
            <a:schemeClr val="accent6"/>
          </a:effectRef>
          <a:fontRef idx="minor">
            <a:schemeClr val="tx1"/>
          </a:fontRef>
        </p:style>
      </p:cxnSp>
      <p:sp>
        <p:nvSpPr>
          <p:cNvPr id="31" name="Chevron 30">
            <a:extLst>
              <a:ext uri="{C183D7F6-B498-43B3-948B-1728B52AA6E4}">
                <adec:decorative xmlns:adec="http://schemas.microsoft.com/office/drawing/2017/decorative" val="1"/>
              </a:ext>
            </a:extLst>
          </p:cNvPr>
          <p:cNvSpPr/>
          <p:nvPr/>
        </p:nvSpPr>
        <p:spPr>
          <a:xfrm>
            <a:off x="4976776" y="689103"/>
            <a:ext cx="2002750" cy="1241340"/>
          </a:xfrm>
          <a:prstGeom prst="chevron">
            <a:avLst/>
          </a:prstGeom>
          <a:solidFill>
            <a:schemeClr val="accent2"/>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extBox 1"/>
          <p:cNvSpPr txBox="1"/>
          <p:nvPr/>
        </p:nvSpPr>
        <p:spPr>
          <a:xfrm>
            <a:off x="5182492" y="844092"/>
            <a:ext cx="1675090" cy="861774"/>
          </a:xfrm>
          <a:prstGeom prst="rect">
            <a:avLst/>
          </a:prstGeom>
          <a:noFill/>
        </p:spPr>
        <p:txBody>
          <a:bodyPr wrap="square" rtlCol="0">
            <a:spAutoFit/>
          </a:bodyPr>
          <a:lstStyle/>
          <a:p>
            <a:pPr lvl="0" algn="ctr">
              <a:defRPr/>
            </a:pPr>
            <a:r>
              <a:rPr lang="en-US" sz="1000" b="1" dirty="0">
                <a:solidFill>
                  <a:prstClr val="black"/>
                </a:solidFill>
                <a:latin typeface="Franklin Gothic Medium"/>
              </a:rPr>
              <a:t>DG6-A: Feb. 15, 2022          </a:t>
            </a:r>
          </a:p>
          <a:p>
            <a:pPr lvl="0" algn="ctr">
              <a:defRPr/>
            </a:pPr>
            <a:r>
              <a:rPr lang="en-US" sz="1000" b="1" dirty="0">
                <a:solidFill>
                  <a:prstClr val="black"/>
                </a:solidFill>
                <a:latin typeface="Franklin Gothic Medium"/>
              </a:rPr>
              <a:t>  </a:t>
            </a:r>
          </a:p>
          <a:p>
            <a:pPr lvl="0" algn="ctr">
              <a:defRPr/>
            </a:pPr>
            <a:r>
              <a:rPr lang="en-US" sz="1000" b="1" dirty="0">
                <a:solidFill>
                  <a:prstClr val="black"/>
                </a:solidFill>
                <a:latin typeface="Franklin Gothic Medium"/>
              </a:rPr>
              <a:t>         </a:t>
            </a:r>
            <a:r>
              <a:rPr lang="en-US" sz="1000" b="1" dirty="0">
                <a:solidFill>
                  <a:srgbClr val="7030A0"/>
                </a:solidFill>
                <a:latin typeface="Franklin Gothic Medium"/>
              </a:rPr>
              <a:t>DG6-B: April 5, 2022</a:t>
            </a:r>
          </a:p>
          <a:p>
            <a:pPr lvl="0" algn="ctr">
              <a:defRPr/>
            </a:pPr>
            <a:endParaRPr lang="en-US" sz="1000" b="1" dirty="0">
              <a:solidFill>
                <a:schemeClr val="tx1">
                  <a:lumMod val="75000"/>
                  <a:lumOff val="25000"/>
                </a:schemeClr>
              </a:solidFill>
              <a:latin typeface="Franklin Gothic Medium"/>
            </a:endParaRPr>
          </a:p>
          <a:p>
            <a:pPr lvl="0" algn="ctr">
              <a:defRPr/>
            </a:pPr>
            <a:r>
              <a:rPr lang="en-US" sz="1000" b="1" dirty="0">
                <a:solidFill>
                  <a:schemeClr val="tx1">
                    <a:lumMod val="75000"/>
                    <a:lumOff val="25000"/>
                  </a:schemeClr>
                </a:solidFill>
                <a:latin typeface="Franklin Gothic Medium"/>
              </a:rPr>
              <a:t>DG6-C: April 19, 2022</a:t>
            </a:r>
          </a:p>
        </p:txBody>
      </p:sp>
      <p:sp>
        <p:nvSpPr>
          <p:cNvPr id="36" name="Arrow: Up 51">
            <a:extLst>
              <a:ext uri="{FF2B5EF4-FFF2-40B4-BE49-F238E27FC236}">
                <a16:creationId xmlns:a16="http://schemas.microsoft.com/office/drawing/2014/main" id="{133303A0-8B5B-430D-A06F-584A2CA1074D}"/>
              </a:ext>
              <a:ext uri="{C183D7F6-B498-43B3-948B-1728B52AA6E4}">
                <adec:decorative xmlns:adec="http://schemas.microsoft.com/office/drawing/2017/decorative" val="1"/>
              </a:ext>
            </a:extLst>
          </p:cNvPr>
          <p:cNvSpPr/>
          <p:nvPr/>
        </p:nvSpPr>
        <p:spPr>
          <a:xfrm flipV="1">
            <a:off x="5874326" y="1804669"/>
            <a:ext cx="110767"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7" name="Arrow: Up 51">
            <a:extLst>
              <a:ext uri="{FF2B5EF4-FFF2-40B4-BE49-F238E27FC236}">
                <a16:creationId xmlns:a16="http://schemas.microsoft.com/office/drawing/2014/main" id="{133303A0-8B5B-430D-A06F-584A2CA1074D}"/>
              </a:ext>
              <a:ext uri="{C183D7F6-B498-43B3-948B-1728B52AA6E4}">
                <adec:decorative xmlns:adec="http://schemas.microsoft.com/office/drawing/2017/decorative" val="1"/>
              </a:ext>
            </a:extLst>
          </p:cNvPr>
          <p:cNvSpPr/>
          <p:nvPr/>
        </p:nvSpPr>
        <p:spPr>
          <a:xfrm flipV="1">
            <a:off x="4479636" y="1804026"/>
            <a:ext cx="104742"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30" name="Picture 29" descr="red circle around Gate 5">
            <a:extLst>
              <a:ext uri="{FF2B5EF4-FFF2-40B4-BE49-F238E27FC236}">
                <a16:creationId xmlns:a16="http://schemas.microsoft.com/office/drawing/2014/main" id="{57919D7B-9278-44D8-AE6C-2FEF8DCA805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2802" y="1324714"/>
            <a:ext cx="2021636" cy="607008"/>
          </a:xfrm>
          <a:prstGeom prst="rect">
            <a:avLst/>
          </a:prstGeom>
        </p:spPr>
      </p:pic>
    </p:spTree>
    <p:extLst>
      <p:ext uri="{BB962C8B-B14F-4D97-AF65-F5344CB8AC3E}">
        <p14:creationId xmlns:p14="http://schemas.microsoft.com/office/powerpoint/2010/main" val="343097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15" y="1850818"/>
            <a:ext cx="7670970" cy="1453943"/>
          </a:xfrm>
        </p:spPr>
        <p:txBody>
          <a:bodyPr/>
          <a:lstStyle/>
          <a:p>
            <a:pPr algn="ctr"/>
            <a:r>
              <a:rPr lang="en-US" sz="3200" dirty="0"/>
              <a:t>DG6-C: Yakima Valley College, South Puget Sound Community College, Bates Technical College</a:t>
            </a:r>
            <a:br>
              <a:rPr lang="en-US" dirty="0"/>
            </a:br>
            <a:br>
              <a:rPr lang="en-US" dirty="0"/>
            </a:br>
            <a:br>
              <a:rPr lang="en-US" dirty="0"/>
            </a:br>
            <a:br>
              <a:rPr lang="en-US" dirty="0"/>
            </a:br>
            <a:br>
              <a:rPr lang="en-US" dirty="0"/>
            </a:br>
            <a:br>
              <a:rPr lang="en-US" dirty="0"/>
            </a:br>
            <a:r>
              <a:rPr lang="en-US" dirty="0"/>
              <a:t> 	</a:t>
            </a:r>
            <a:br>
              <a:rPr lang="en-US" dirty="0"/>
            </a:br>
            <a:endParaRPr lang="en-US" dirty="0"/>
          </a:p>
        </p:txBody>
      </p:sp>
      <p:sp>
        <p:nvSpPr>
          <p:cNvPr id="3" name="Text Placeholder 2"/>
          <p:cNvSpPr>
            <a:spLocks noGrp="1"/>
          </p:cNvSpPr>
          <p:nvPr>
            <p:ph idx="1"/>
          </p:nvPr>
        </p:nvSpPr>
        <p:spPr>
          <a:xfrm>
            <a:off x="735275" y="3673421"/>
            <a:ext cx="7670970" cy="2092661"/>
          </a:xfrm>
        </p:spPr>
        <p:txBody>
          <a:bodyPr/>
          <a:lstStyle/>
          <a:p>
            <a:pPr marL="342900" indent="-342900">
              <a:buFont typeface="Arial" panose="020B0604020202020204" pitchFamily="34" charset="0"/>
              <a:buChar char="•"/>
            </a:pPr>
            <a:r>
              <a:rPr lang="en-US" sz="3200" dirty="0"/>
              <a:t>College Readiness Assessments </a:t>
            </a:r>
          </a:p>
          <a:p>
            <a:pPr marL="342900" indent="-342900">
              <a:buFont typeface="Arial" panose="020B0604020202020204" pitchFamily="34" charset="0"/>
              <a:buChar char="•"/>
            </a:pPr>
            <a:r>
              <a:rPr lang="en-US" sz="3200" dirty="0"/>
              <a:t>ctcLink Project Team Recommendation</a:t>
            </a:r>
          </a:p>
          <a:p>
            <a:pPr marL="342900" indent="-342900">
              <a:buFont typeface="Arial" panose="020B0604020202020204" pitchFamily="34" charset="0"/>
              <a:buChar char="•"/>
            </a:pPr>
            <a:r>
              <a:rPr lang="en-US" sz="3200" dirty="0"/>
              <a:t>Steering Committee Decision &amp; Approval of May 9, 2022 </a:t>
            </a:r>
            <a:r>
              <a:rPr lang="en-US" sz="3200" dirty="0">
                <a:solidFill>
                  <a:srgbClr val="002060"/>
                </a:solidFill>
              </a:rPr>
              <a:t>Go-Live Date</a:t>
            </a:r>
          </a:p>
        </p:txBody>
      </p:sp>
      <p:sp>
        <p:nvSpPr>
          <p:cNvPr id="5" name="Slide Number Placeholder 4">
            <a:extLst>
              <a:ext uri="{FF2B5EF4-FFF2-40B4-BE49-F238E27FC236}">
                <a16:creationId xmlns:a16="http://schemas.microsoft.com/office/drawing/2014/main" id="{F51366F6-F2EC-4A9B-9898-7B2FF54D0A27}"/>
              </a:ext>
            </a:extLst>
          </p:cNvPr>
          <p:cNvSpPr>
            <a:spLocks noGrp="1"/>
          </p:cNvSpPr>
          <p:nvPr>
            <p:ph type="sldNum" sz="quarter" idx="12"/>
          </p:nvPr>
        </p:nvSpPr>
        <p:spPr/>
        <p:txBody>
          <a:bodyPr/>
          <a:lstStyle/>
          <a:p>
            <a:pPr>
              <a:defRPr/>
            </a:pPr>
            <a:fld id="{A0548EF2-EA9B-4634-B53D-DC4EC5D1B8C0}" type="slidenum">
              <a:rPr lang="en-US" altLang="en-US" smtClean="0"/>
              <a:pPr>
                <a:defRPr/>
              </a:pPr>
              <a:t>7</a:t>
            </a:fld>
            <a:endParaRPr lang="en-US" altLang="en-US" dirty="0"/>
          </a:p>
        </p:txBody>
      </p:sp>
    </p:spTree>
    <p:extLst>
      <p:ext uri="{BB962C8B-B14F-4D97-AF65-F5344CB8AC3E}">
        <p14:creationId xmlns:p14="http://schemas.microsoft.com/office/powerpoint/2010/main" val="205229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914" y="309015"/>
            <a:ext cx="8452920" cy="512808"/>
          </a:xfrm>
        </p:spPr>
        <p:txBody>
          <a:bodyPr lIns="91440" tIns="45720" rIns="91440" bIns="45720" anchor="t"/>
          <a:lstStyle/>
          <a:p>
            <a:pPr algn="ctr"/>
            <a:r>
              <a:rPr lang="en-US" sz="2900" dirty="0"/>
              <a:t>COLLEGE READINESS STATUS: current status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9789680"/>
              </p:ext>
            </p:extLst>
          </p:nvPr>
        </p:nvGraphicFramePr>
        <p:xfrm>
          <a:off x="378193" y="983876"/>
          <a:ext cx="8529578" cy="4617459"/>
        </p:xfrm>
        <a:graphic>
          <a:graphicData uri="http://schemas.openxmlformats.org/drawingml/2006/table">
            <a:tbl>
              <a:tblPr firstRow="1"/>
              <a:tblGrid>
                <a:gridCol w="111205">
                  <a:extLst>
                    <a:ext uri="{9D8B030D-6E8A-4147-A177-3AD203B41FA5}">
                      <a16:colId xmlns:a16="http://schemas.microsoft.com/office/drawing/2014/main" val="3690055948"/>
                    </a:ext>
                  </a:extLst>
                </a:gridCol>
                <a:gridCol w="1850301">
                  <a:extLst>
                    <a:ext uri="{9D8B030D-6E8A-4147-A177-3AD203B41FA5}">
                      <a16:colId xmlns:a16="http://schemas.microsoft.com/office/drawing/2014/main" val="140264745"/>
                    </a:ext>
                  </a:extLst>
                </a:gridCol>
                <a:gridCol w="975001">
                  <a:extLst>
                    <a:ext uri="{9D8B030D-6E8A-4147-A177-3AD203B41FA5}">
                      <a16:colId xmlns:a16="http://schemas.microsoft.com/office/drawing/2014/main" val="25539436"/>
                    </a:ext>
                  </a:extLst>
                </a:gridCol>
                <a:gridCol w="904875">
                  <a:extLst>
                    <a:ext uri="{9D8B030D-6E8A-4147-A177-3AD203B41FA5}">
                      <a16:colId xmlns:a16="http://schemas.microsoft.com/office/drawing/2014/main" val="2211585601"/>
                    </a:ext>
                  </a:extLst>
                </a:gridCol>
                <a:gridCol w="904060">
                  <a:extLst>
                    <a:ext uri="{9D8B030D-6E8A-4147-A177-3AD203B41FA5}">
                      <a16:colId xmlns:a16="http://schemas.microsoft.com/office/drawing/2014/main" val="4139796879"/>
                    </a:ext>
                  </a:extLst>
                </a:gridCol>
                <a:gridCol w="1022138">
                  <a:extLst>
                    <a:ext uri="{9D8B030D-6E8A-4147-A177-3AD203B41FA5}">
                      <a16:colId xmlns:a16="http://schemas.microsoft.com/office/drawing/2014/main" val="3837093397"/>
                    </a:ext>
                  </a:extLst>
                </a:gridCol>
                <a:gridCol w="867701">
                  <a:extLst>
                    <a:ext uri="{9D8B030D-6E8A-4147-A177-3AD203B41FA5}">
                      <a16:colId xmlns:a16="http://schemas.microsoft.com/office/drawing/2014/main" val="331462644"/>
                    </a:ext>
                  </a:extLst>
                </a:gridCol>
                <a:gridCol w="978001">
                  <a:extLst>
                    <a:ext uri="{9D8B030D-6E8A-4147-A177-3AD203B41FA5}">
                      <a16:colId xmlns:a16="http://schemas.microsoft.com/office/drawing/2014/main" val="1427878524"/>
                    </a:ext>
                  </a:extLst>
                </a:gridCol>
                <a:gridCol w="916296">
                  <a:extLst>
                    <a:ext uri="{9D8B030D-6E8A-4147-A177-3AD203B41FA5}">
                      <a16:colId xmlns:a16="http://schemas.microsoft.com/office/drawing/2014/main" val="3375155657"/>
                    </a:ext>
                  </a:extLst>
                </a:gridCol>
              </a:tblGrid>
              <a:tr h="1234308">
                <a:tc>
                  <a:txBody>
                    <a:bodyPr/>
                    <a:lstStyle/>
                    <a:p>
                      <a:pPr rtl="0" fontAlgn="b"/>
                      <a:endParaRPr lang="en-US" sz="1000" b="0" dirty="0">
                        <a:effectLst/>
                        <a:latin typeface="+mj-lt"/>
                      </a:endParaRPr>
                    </a:p>
                  </a:txBody>
                  <a:tcPr marL="13068" marR="13068" marT="8712" marB="8712" anchor="b">
                    <a:lnL>
                      <a:noFill/>
                    </a:lnL>
                    <a:lnR w="12700" cap="flat" cmpd="sng" algn="ctr">
                      <a:solidFill>
                        <a:schemeClr val="tx1"/>
                      </a:solidFill>
                      <a:prstDash val="solid"/>
                      <a:round/>
                      <a:headEnd type="none" w="med" len="med"/>
                      <a:tailEnd type="none" w="med" len="med"/>
                    </a:lnR>
                    <a:lnT>
                      <a:noFill/>
                    </a:lnT>
                    <a:lnB w="15240" cap="flat" cmpd="sng" algn="ctr">
                      <a:solidFill>
                        <a:srgbClr val="D9D9D9"/>
                      </a:solidFill>
                      <a:prstDash val="solid"/>
                      <a:round/>
                      <a:headEnd type="none" w="med" len="med"/>
                      <a:tailEnd type="none" w="med" len="med"/>
                    </a:lnB>
                  </a:tcPr>
                </a:tc>
                <a:tc>
                  <a:txBody>
                    <a:bodyPr/>
                    <a:lstStyle/>
                    <a:p>
                      <a:pPr algn="ctr" rtl="0" fontAlgn="b"/>
                      <a:r>
                        <a:rPr lang="en-US" sz="2000" b="0" dirty="0">
                          <a:effectLst/>
                          <a:latin typeface="+mj-lt"/>
                        </a:rPr>
                        <a:t>COLLEGE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DATA</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SECURITY</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TESTING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TRAINING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400" b="0" dirty="0">
                        <a:effectLst/>
                        <a:latin typeface="+mj-lt"/>
                      </a:endParaRPr>
                    </a:p>
                    <a:p>
                      <a:pPr algn="ctr" rtl="0" fontAlgn="b"/>
                      <a:r>
                        <a:rPr lang="en-US" sz="1400" b="0" dirty="0">
                          <a:effectLst/>
                          <a:latin typeface="+mj-lt"/>
                        </a:rPr>
                        <a:t>COLLEGE</a:t>
                      </a:r>
                      <a:r>
                        <a:rPr lang="en-US" sz="1400" b="0" baseline="0" dirty="0">
                          <a:effectLst/>
                          <a:latin typeface="+mj-lt"/>
                        </a:rPr>
                        <a:t> </a:t>
                      </a:r>
                      <a:r>
                        <a:rPr lang="en-US" sz="1400" b="0" dirty="0">
                          <a:effectLst/>
                          <a:latin typeface="+mj-lt"/>
                        </a:rPr>
                        <a:t>SUPPORT PLAN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TRANSITION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400" b="0" dirty="0">
                        <a:effectLst/>
                        <a:latin typeface="+mj-lt"/>
                      </a:endParaRPr>
                    </a:p>
                    <a:p>
                      <a:pPr algn="ctr" rtl="0" fontAlgn="b"/>
                      <a:r>
                        <a:rPr lang="en-US" sz="1400" b="0" dirty="0">
                          <a:effectLst/>
                          <a:latin typeface="+mj-lt"/>
                        </a:rPr>
                        <a:t>COMMS</a:t>
                      </a:r>
                      <a:br>
                        <a:rPr lang="en-US" sz="1400" b="0" dirty="0">
                          <a:effectLst/>
                          <a:latin typeface="+mj-lt"/>
                        </a:rPr>
                      </a:br>
                      <a:r>
                        <a:rPr lang="en-US" sz="1400" b="0" dirty="0">
                          <a:effectLst/>
                          <a:latin typeface="+mj-lt"/>
                        </a:rPr>
                        <a:t> &amp; OCM</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2135212"/>
                  </a:ext>
                </a:extLst>
              </a:tr>
              <a:tr h="112771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solidFill>
                        <a:srgbClr val="D9D9D9"/>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j-lt"/>
                          <a:ea typeface="+mn-ea"/>
                          <a:cs typeface="+mn-cs"/>
                        </a:rPr>
                        <a:t>YAKIMA VALLEY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FFFF00"/>
                          </a:solidFill>
                          <a:effectLst/>
                          <a:latin typeface="Arial" panose="020B0604020202020204" pitchFamily="34" charset="0"/>
                          <a:cs typeface="Arial" panose="020B0604020202020204" pitchFamily="34" charset="0"/>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916884814"/>
                  </a:ext>
                </a:extLst>
              </a:tr>
              <a:tr h="112771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noFill/>
                      <a:prstDash val="solid"/>
                      <a:round/>
                      <a:headEnd type="none" w="med" len="med"/>
                      <a:tailEnd type="none" w="med" len="med"/>
                    </a:lnT>
                    <a:lnB>
                      <a:noFill/>
                    </a:lnB>
                    <a:noFill/>
                  </a:tcPr>
                </a:tc>
                <a:tc>
                  <a:txBody>
                    <a:bodyPr/>
                    <a:lstStyle/>
                    <a:p>
                      <a:pPr algn="ctr" rtl="0" fontAlgn="ctr"/>
                      <a:r>
                        <a:rPr lang="en-US" sz="1800" b="0" dirty="0">
                          <a:effectLst/>
                          <a:latin typeface="+mj-lt"/>
                        </a:rPr>
                        <a:t>SOUTH PUGET SOUND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FFFF00"/>
                          </a:solidFill>
                          <a:effectLst/>
                          <a:latin typeface="Arial" panose="020B0604020202020204" pitchFamily="34" charset="0"/>
                          <a:cs typeface="Arial" panose="020B0604020202020204" pitchFamily="34" charset="0"/>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77190385"/>
                  </a:ext>
                </a:extLst>
              </a:tr>
              <a:tr h="112771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no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j-lt"/>
                          <a:ea typeface="+mn-ea"/>
                          <a:cs typeface="+mn-cs"/>
                        </a:rPr>
                        <a:t>BATES</a:t>
                      </a:r>
                    </a:p>
                    <a:p>
                      <a:pPr algn="ctr" rtl="0" fontAlgn="ctr"/>
                      <a:endParaRPr lang="en-US" sz="1800" b="0" dirty="0">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FFFF00"/>
                          </a:solidFill>
                          <a:effectLst/>
                          <a:latin typeface="Arial" panose="020B0604020202020204" pitchFamily="34" charset="0"/>
                          <a:cs typeface="Arial" panose="020B0604020202020204" pitchFamily="34" charset="0"/>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US" sz="1600" b="0" dirty="0">
                          <a:solidFill>
                            <a:srgbClr val="FFFF00"/>
                          </a:solidFill>
                          <a:effectLst/>
                          <a:latin typeface="Arial" panose="020B0604020202020204" pitchFamily="34" charset="0"/>
                          <a:cs typeface="Arial" panose="020B0604020202020204" pitchFamily="34" charset="0"/>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US" sz="1600" b="0" dirty="0">
                          <a:solidFill>
                            <a:srgbClr val="FFFF00"/>
                          </a:solidFill>
                          <a:effectLst/>
                          <a:latin typeface="Arial" panose="020B0604020202020204" pitchFamily="34" charset="0"/>
                          <a:cs typeface="Arial" panose="020B0604020202020204" pitchFamily="34" charset="0"/>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b"/>
                      <a:r>
                        <a:rPr lang="en-US" sz="1600" b="0" dirty="0">
                          <a:solidFill>
                            <a:srgbClr val="FFFF00"/>
                          </a:solidFill>
                          <a:effectLst/>
                          <a:latin typeface="Arial" panose="020B0604020202020204" pitchFamily="34" charset="0"/>
                          <a:cs typeface="Arial" panose="020B0604020202020204" pitchFamily="34" charset="0"/>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796730110"/>
                  </a:ext>
                </a:extLst>
              </a:tr>
            </a:tbl>
          </a:graphicData>
        </a:graphic>
      </p:graphicFrame>
      <p:sp>
        <p:nvSpPr>
          <p:cNvPr id="2" name="Slide Number Placeholder 1">
            <a:extLst>
              <a:ext uri="{FF2B5EF4-FFF2-40B4-BE49-F238E27FC236}">
                <a16:creationId xmlns:a16="http://schemas.microsoft.com/office/drawing/2014/main" id="{ECFF8952-6DE8-4484-9050-6EEF1FA69949}"/>
              </a:ext>
            </a:extLst>
          </p:cNvPr>
          <p:cNvSpPr>
            <a:spLocks noGrp="1"/>
          </p:cNvSpPr>
          <p:nvPr>
            <p:ph type="sldNum" sz="quarter" idx="12"/>
          </p:nvPr>
        </p:nvSpPr>
        <p:spPr>
          <a:xfrm>
            <a:off x="8406245" y="6506150"/>
            <a:ext cx="467590" cy="215325"/>
          </a:xfrm>
        </p:spPr>
        <p:txBody>
          <a:bodyPr/>
          <a:lstStyle/>
          <a:p>
            <a:pPr>
              <a:defRPr/>
            </a:pPr>
            <a:r>
              <a:rPr lang="en-US" altLang="en-US" dirty="0"/>
              <a:t> </a:t>
            </a:r>
            <a:fld id="{8FE0DD59-4F64-4FB2-AC86-5D7C2F153175}" type="slidenum">
              <a:rPr lang="en-US" altLang="en-US" smtClean="0"/>
              <a:pPr>
                <a:defRPr/>
              </a:pPr>
              <a:t>8</a:t>
            </a:fld>
            <a:r>
              <a:rPr lang="en-US" altLang="en-US" dirty="0"/>
              <a:t> </a:t>
            </a:r>
          </a:p>
        </p:txBody>
      </p:sp>
      <p:graphicFrame>
        <p:nvGraphicFramePr>
          <p:cNvPr id="8" name="Table 7">
            <a:extLst>
              <a:ext uri="{FF2B5EF4-FFF2-40B4-BE49-F238E27FC236}">
                <a16:creationId xmlns:a16="http://schemas.microsoft.com/office/drawing/2014/main" id="{E833D0E1-8CB5-4AE8-9444-1201C3674647}"/>
              </a:ext>
            </a:extLst>
          </p:cNvPr>
          <p:cNvGraphicFramePr>
            <a:graphicFrameLocks noGrp="1"/>
          </p:cNvGraphicFramePr>
          <p:nvPr>
            <p:extLst>
              <p:ext uri="{D42A27DB-BD31-4B8C-83A1-F6EECF244321}">
                <p14:modId xmlns:p14="http://schemas.microsoft.com/office/powerpoint/2010/main" val="1516444765"/>
              </p:ext>
            </p:extLst>
          </p:nvPr>
        </p:nvGraphicFramePr>
        <p:xfrm>
          <a:off x="461360" y="5809793"/>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8292043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894" y="348333"/>
            <a:ext cx="8882958" cy="580708"/>
          </a:xfrm>
        </p:spPr>
        <p:txBody>
          <a:bodyPr lIns="91440" tIns="45720" rIns="91440" bIns="45720" anchor="t"/>
          <a:lstStyle/>
          <a:p>
            <a:r>
              <a:rPr lang="en-US" sz="3000" dirty="0"/>
              <a:t>C</a:t>
            </a:r>
            <a:r>
              <a:rPr lang="en-US" sz="2900" dirty="0"/>
              <a:t>ollege readiness status: ESTIMATED at GO-Live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5347691"/>
              </p:ext>
            </p:extLst>
          </p:nvPr>
        </p:nvGraphicFramePr>
        <p:xfrm>
          <a:off x="332926" y="1166858"/>
          <a:ext cx="8540910" cy="4517268"/>
        </p:xfrm>
        <a:graphic>
          <a:graphicData uri="http://schemas.openxmlformats.org/drawingml/2006/table">
            <a:tbl>
              <a:tblPr firstRow="1"/>
              <a:tblGrid>
                <a:gridCol w="51604">
                  <a:extLst>
                    <a:ext uri="{9D8B030D-6E8A-4147-A177-3AD203B41FA5}">
                      <a16:colId xmlns:a16="http://schemas.microsoft.com/office/drawing/2014/main" val="3690055948"/>
                    </a:ext>
                  </a:extLst>
                </a:gridCol>
                <a:gridCol w="1780504">
                  <a:extLst>
                    <a:ext uri="{9D8B030D-6E8A-4147-A177-3AD203B41FA5}">
                      <a16:colId xmlns:a16="http://schemas.microsoft.com/office/drawing/2014/main" val="140264745"/>
                    </a:ext>
                  </a:extLst>
                </a:gridCol>
                <a:gridCol w="974239">
                  <a:extLst>
                    <a:ext uri="{9D8B030D-6E8A-4147-A177-3AD203B41FA5}">
                      <a16:colId xmlns:a16="http://schemas.microsoft.com/office/drawing/2014/main" val="25539436"/>
                    </a:ext>
                  </a:extLst>
                </a:gridCol>
                <a:gridCol w="985052">
                  <a:extLst>
                    <a:ext uri="{9D8B030D-6E8A-4147-A177-3AD203B41FA5}">
                      <a16:colId xmlns:a16="http://schemas.microsoft.com/office/drawing/2014/main" val="2211585601"/>
                    </a:ext>
                  </a:extLst>
                </a:gridCol>
                <a:gridCol w="896237">
                  <a:extLst>
                    <a:ext uri="{9D8B030D-6E8A-4147-A177-3AD203B41FA5}">
                      <a16:colId xmlns:a16="http://schemas.microsoft.com/office/drawing/2014/main" val="4139796879"/>
                    </a:ext>
                  </a:extLst>
                </a:gridCol>
                <a:gridCol w="923845">
                  <a:extLst>
                    <a:ext uri="{9D8B030D-6E8A-4147-A177-3AD203B41FA5}">
                      <a16:colId xmlns:a16="http://schemas.microsoft.com/office/drawing/2014/main" val="3837093397"/>
                    </a:ext>
                  </a:extLst>
                </a:gridCol>
                <a:gridCol w="974239">
                  <a:extLst>
                    <a:ext uri="{9D8B030D-6E8A-4147-A177-3AD203B41FA5}">
                      <a16:colId xmlns:a16="http://schemas.microsoft.com/office/drawing/2014/main" val="331462644"/>
                    </a:ext>
                  </a:extLst>
                </a:gridCol>
                <a:gridCol w="1049071">
                  <a:extLst>
                    <a:ext uri="{9D8B030D-6E8A-4147-A177-3AD203B41FA5}">
                      <a16:colId xmlns:a16="http://schemas.microsoft.com/office/drawing/2014/main" val="1427878524"/>
                    </a:ext>
                  </a:extLst>
                </a:gridCol>
                <a:gridCol w="906119">
                  <a:extLst>
                    <a:ext uri="{9D8B030D-6E8A-4147-A177-3AD203B41FA5}">
                      <a16:colId xmlns:a16="http://schemas.microsoft.com/office/drawing/2014/main" val="3375155657"/>
                    </a:ext>
                  </a:extLst>
                </a:gridCol>
              </a:tblGrid>
              <a:tr h="1234308">
                <a:tc>
                  <a:txBody>
                    <a:bodyPr/>
                    <a:lstStyle/>
                    <a:p>
                      <a:pPr rtl="0" fontAlgn="b"/>
                      <a:endParaRPr lang="en-US" sz="1000" b="0" dirty="0">
                        <a:effectLst/>
                        <a:latin typeface="+mj-lt"/>
                      </a:endParaRPr>
                    </a:p>
                  </a:txBody>
                  <a:tcPr marL="13068" marR="13068" marT="8712" marB="8712" anchor="b">
                    <a:lnL>
                      <a:noFill/>
                    </a:lnL>
                    <a:lnR w="12700" cap="flat" cmpd="sng" algn="ctr">
                      <a:solidFill>
                        <a:schemeClr val="tx1"/>
                      </a:solidFill>
                      <a:prstDash val="solid"/>
                      <a:round/>
                      <a:headEnd type="none" w="med" len="med"/>
                      <a:tailEnd type="none" w="med" len="med"/>
                    </a:lnR>
                    <a:lnT>
                      <a:noFill/>
                    </a:lnT>
                    <a:lnB w="15240" cap="flat" cmpd="sng" algn="ctr">
                      <a:solidFill>
                        <a:srgbClr val="D9D9D9"/>
                      </a:solidFill>
                      <a:prstDash val="solid"/>
                      <a:round/>
                      <a:headEnd type="none" w="med" len="med"/>
                      <a:tailEnd type="none" w="med" len="med"/>
                    </a:lnB>
                  </a:tcPr>
                </a:tc>
                <a:tc>
                  <a:txBody>
                    <a:bodyPr/>
                    <a:lstStyle/>
                    <a:p>
                      <a:pPr algn="ctr" rtl="0" fontAlgn="b"/>
                      <a:r>
                        <a:rPr lang="en-US" sz="2000" b="0" dirty="0">
                          <a:effectLst/>
                          <a:latin typeface="+mj-lt"/>
                        </a:rPr>
                        <a:t>COLLEGE</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DATA</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SECURITY</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TESTING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TRAINING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400" b="0" dirty="0">
                        <a:effectLst/>
                        <a:latin typeface="+mj-lt"/>
                      </a:endParaRPr>
                    </a:p>
                    <a:p>
                      <a:pPr algn="ctr" rtl="0" fontAlgn="b"/>
                      <a:r>
                        <a:rPr lang="en-US" sz="1400" b="0" dirty="0">
                          <a:effectLst/>
                          <a:latin typeface="+mj-lt"/>
                        </a:rPr>
                        <a:t>COLLEGE</a:t>
                      </a:r>
                      <a:r>
                        <a:rPr lang="en-US" sz="1400" b="0" baseline="0" dirty="0">
                          <a:effectLst/>
                          <a:latin typeface="+mj-lt"/>
                        </a:rPr>
                        <a:t> </a:t>
                      </a:r>
                      <a:r>
                        <a:rPr lang="en-US" sz="1400" b="0" dirty="0">
                          <a:effectLst/>
                          <a:latin typeface="+mj-lt"/>
                        </a:rPr>
                        <a:t>SUPPORT PLAN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400" b="0" dirty="0">
                          <a:effectLst/>
                          <a:latin typeface="+mj-lt"/>
                        </a:rPr>
                        <a:t>TRANSITION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400" b="0" dirty="0">
                        <a:effectLst/>
                        <a:latin typeface="+mj-lt"/>
                      </a:endParaRPr>
                    </a:p>
                    <a:p>
                      <a:pPr algn="ctr" rtl="0" fontAlgn="b"/>
                      <a:r>
                        <a:rPr lang="en-US" sz="1400" b="0" dirty="0">
                          <a:effectLst/>
                          <a:latin typeface="+mj-lt"/>
                        </a:rPr>
                        <a:t>COMMS</a:t>
                      </a:r>
                      <a:br>
                        <a:rPr lang="en-US" sz="1400" b="0" dirty="0">
                          <a:effectLst/>
                          <a:latin typeface="+mj-lt"/>
                        </a:rPr>
                      </a:br>
                      <a:r>
                        <a:rPr lang="en-US" sz="1400" b="0" dirty="0">
                          <a:effectLst/>
                          <a:latin typeface="+mj-lt"/>
                        </a:rPr>
                        <a:t> &amp; OCM</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2135212"/>
                  </a:ext>
                </a:extLst>
              </a:tr>
              <a:tr h="112771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solidFill>
                        <a:srgbClr val="D9D9D9"/>
                      </a:solid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j-lt"/>
                          <a:ea typeface="+mn-ea"/>
                          <a:cs typeface="+mn-cs"/>
                        </a:rPr>
                        <a:t>YAKIMA VALLEY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916884814"/>
                  </a:ext>
                </a:extLst>
              </a:tr>
              <a:tr h="1027526">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noFill/>
                      <a:prstDash val="solid"/>
                      <a:round/>
                      <a:headEnd type="none" w="med" len="med"/>
                      <a:tailEnd type="none" w="med" len="med"/>
                    </a:lnT>
                    <a:lnB>
                      <a:noFill/>
                    </a:lnB>
                    <a:noFill/>
                  </a:tcPr>
                </a:tc>
                <a:tc>
                  <a:txBody>
                    <a:bodyPr/>
                    <a:lstStyle/>
                    <a:p>
                      <a:pPr algn="ctr" rtl="0" fontAlgn="ctr"/>
                      <a:r>
                        <a:rPr lang="en-US" sz="1800" b="0" dirty="0">
                          <a:effectLst/>
                          <a:latin typeface="+mj-lt"/>
                        </a:rPr>
                        <a:t>SOUTH PUGET SOUND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77190385"/>
                  </a:ext>
                </a:extLst>
              </a:tr>
              <a:tr h="112771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noFill/>
                      <a:prstDash val="solid"/>
                      <a:round/>
                      <a:headEnd type="none" w="med" len="med"/>
                      <a:tailEnd type="none" w="med" len="med"/>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j-lt"/>
                          <a:ea typeface="+mn-ea"/>
                          <a:cs typeface="+mn-cs"/>
                        </a:rPr>
                        <a:t>BATES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b"/>
                      <a:r>
                        <a:rPr lang="en-US" sz="1600" b="0" dirty="0">
                          <a:solidFill>
                            <a:srgbClr val="00B050"/>
                          </a:solidFill>
                          <a:effectLst/>
                          <a:latin typeface="Arial" panose="020B0604020202020204" pitchFamily="34" charset="0"/>
                          <a:cs typeface="Arial" panose="020B0604020202020204" pitchFamily="34" charset="0"/>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96730110"/>
                  </a:ext>
                </a:extLst>
              </a:tr>
            </a:tbl>
          </a:graphicData>
        </a:graphic>
      </p:graphicFrame>
      <p:sp>
        <p:nvSpPr>
          <p:cNvPr id="2" name="Slide Number Placeholder 1">
            <a:extLst>
              <a:ext uri="{FF2B5EF4-FFF2-40B4-BE49-F238E27FC236}">
                <a16:creationId xmlns:a16="http://schemas.microsoft.com/office/drawing/2014/main" id="{ECFF8952-6DE8-4484-9050-6EEF1FA69949}"/>
              </a:ext>
            </a:extLst>
          </p:cNvPr>
          <p:cNvSpPr>
            <a:spLocks noGrp="1"/>
          </p:cNvSpPr>
          <p:nvPr>
            <p:ph type="sldNum" sz="quarter" idx="12"/>
          </p:nvPr>
        </p:nvSpPr>
        <p:spPr>
          <a:xfrm>
            <a:off x="8406245" y="6506150"/>
            <a:ext cx="467590" cy="215325"/>
          </a:xfrm>
        </p:spPr>
        <p:txBody>
          <a:bodyPr/>
          <a:lstStyle/>
          <a:p>
            <a:pPr>
              <a:defRPr/>
            </a:pPr>
            <a:r>
              <a:rPr lang="en-US" altLang="en-US" dirty="0"/>
              <a:t> </a:t>
            </a:r>
            <a:fld id="{8FE0DD59-4F64-4FB2-AC86-5D7C2F153175}" type="slidenum">
              <a:rPr lang="en-US" altLang="en-US" smtClean="0"/>
              <a:pPr>
                <a:defRPr/>
              </a:pPr>
              <a:t>9</a:t>
            </a:fld>
            <a:r>
              <a:rPr lang="en-US" altLang="en-US" dirty="0"/>
              <a:t> </a:t>
            </a:r>
          </a:p>
        </p:txBody>
      </p:sp>
      <p:graphicFrame>
        <p:nvGraphicFramePr>
          <p:cNvPr id="8" name="Table 7">
            <a:extLst>
              <a:ext uri="{FF2B5EF4-FFF2-40B4-BE49-F238E27FC236}">
                <a16:creationId xmlns:a16="http://schemas.microsoft.com/office/drawing/2014/main" id="{E833D0E1-8CB5-4AE8-9444-1201C3674647}"/>
              </a:ext>
            </a:extLst>
          </p:cNvPr>
          <p:cNvGraphicFramePr>
            <a:graphicFrameLocks noGrp="1"/>
          </p:cNvGraphicFramePr>
          <p:nvPr>
            <p:extLst>
              <p:ext uri="{D42A27DB-BD31-4B8C-83A1-F6EECF244321}">
                <p14:modId xmlns:p14="http://schemas.microsoft.com/office/powerpoint/2010/main" val="2291467825"/>
              </p:ext>
            </p:extLst>
          </p:nvPr>
        </p:nvGraphicFramePr>
        <p:xfrm>
          <a:off x="393459" y="5787159"/>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2126687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tcLink Powerpoint Templat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 PowerPoint template-withblankslide" id="{9E170CF2-4B44-4251-AAC2-8262D2C1B5BE}" vid="{8BACAC9D-F4BA-465D-AF11-DCD48AB670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Z7X6SQ3F62JH-64-58</_dlc_DocId>
    <_dlc_DocIdUrl xmlns="dbb9891f-5342-44b3-9004-2472729e727f">
      <Url>https://portal.sbctc.edu/sites/Intranet/publications/_layouts/15/DocIdRedir.aspx?ID=Z7X6SQ3F62JH-64-58</Url>
      <Description>Z7X6SQ3F62JH-64-58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CA586E-AEBD-4B20-9827-EAD32C0DDEE7}">
  <ds:schemaRefs>
    <ds:schemaRef ds:uri="http://schemas.microsoft.com/office/2006/metadata/properties"/>
    <ds:schemaRef ds:uri="http://purl.org/dc/terms/"/>
    <ds:schemaRef ds:uri="http://purl.org/dc/dcmitype/"/>
    <ds:schemaRef ds:uri="dbb9891f-5342-44b3-9004-2472729e727f"/>
    <ds:schemaRef ds:uri="http://www.w3.org/XML/1998/namespace"/>
    <ds:schemaRef ds:uri="http://schemas.microsoft.com/office/2006/documentManagement/types"/>
    <ds:schemaRef ds:uri="http://schemas.microsoft.com/office/infopath/2007/PartnerControls"/>
    <ds:schemaRef ds:uri="686bc730-dfb5-4557-ac43-64e2aeb71117"/>
    <ds:schemaRef ds:uri="http://purl.org/dc/elements/1.1/"/>
    <ds:schemaRef ds:uri="http://schemas.openxmlformats.org/package/2006/metadata/core-properties"/>
    <ds:schemaRef ds:uri="http://schemas.microsoft.com/sharepoint/v4"/>
    <ds:schemaRef ds:uri="http://schemas.microsoft.com/sharepoint/v3"/>
  </ds:schemaRefs>
</ds:datastoreItem>
</file>

<file path=customXml/itemProps2.xml><?xml version="1.0" encoding="utf-8"?>
<ds:datastoreItem xmlns:ds="http://schemas.openxmlformats.org/officeDocument/2006/customXml" ds:itemID="{36A97EFB-51D6-4625-BC5B-9FEE34F7D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6ED858-9350-48FE-ADC8-EAAF6E362ED9}">
  <ds:schemaRefs>
    <ds:schemaRef ds:uri="http://schemas.microsoft.com/sharepoint/v3/contenttype/forms"/>
  </ds:schemaRefs>
</ds:datastoreItem>
</file>

<file path=customXml/itemProps4.xml><?xml version="1.0" encoding="utf-8"?>
<ds:datastoreItem xmlns:ds="http://schemas.openxmlformats.org/officeDocument/2006/customXml" ds:itemID="{CAEC5022-984A-475E-A75B-CDBC86707EB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72568</TotalTime>
  <Words>2742</Words>
  <Application>Microsoft Office PowerPoint</Application>
  <PresentationFormat>On-screen Show (4:3)</PresentationFormat>
  <Paragraphs>543</Paragraphs>
  <Slides>28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Courier New</vt:lpstr>
      <vt:lpstr>Franklin Gothic Book</vt:lpstr>
      <vt:lpstr>Franklin Gothic Medium</vt:lpstr>
      <vt:lpstr>Roboto</vt:lpstr>
      <vt:lpstr>Symbol</vt:lpstr>
      <vt:lpstr>Times New Roman</vt:lpstr>
      <vt:lpstr>Wingdings</vt:lpstr>
      <vt:lpstr>ctcLink Powerpoint Template</vt:lpstr>
      <vt:lpstr>DG6-C gate 5: college readiness </vt:lpstr>
      <vt:lpstr>agenda</vt:lpstr>
      <vt:lpstr>dg6-c college leadership</vt:lpstr>
      <vt:lpstr>CTCLINK PROJECT STEERING COMMITTEE</vt:lpstr>
      <vt:lpstr>CTCLINK QUALITY GATES &amp; MILESTONES</vt:lpstr>
      <vt:lpstr>DG6 readiness TIMELINE</vt:lpstr>
      <vt:lpstr>DG6-C: Yakima Valley College, South Puget Sound Community College, Bates Technical College         </vt:lpstr>
      <vt:lpstr>COLLEGE READINESS STATUS: current status</vt:lpstr>
      <vt:lpstr>College readiness status: ESTIMATED at GO-Live</vt:lpstr>
      <vt:lpstr>DG6-C: Yakima Valley College presenters         </vt:lpstr>
      <vt:lpstr>Yakima Valley College READINESS</vt:lpstr>
      <vt:lpstr>Yakima Valley College comments &amp; MITIGATION plan</vt:lpstr>
      <vt:lpstr>Yakima Valley go-live deployment recommendation form</vt:lpstr>
      <vt:lpstr>DG6-C: South Puget Sound Community College presenters         </vt:lpstr>
      <vt:lpstr>South Puget Sound CC READINESS</vt:lpstr>
      <vt:lpstr>South Puget Sound comments &amp; MITIGATION plan</vt:lpstr>
      <vt:lpstr>South Puget Sound go-live deployment recommendation form</vt:lpstr>
      <vt:lpstr>DG6-C: Bates Technical College presenters         </vt:lpstr>
      <vt:lpstr>Bates Technical College READINESS</vt:lpstr>
      <vt:lpstr>BATES comments &amp; MITIGATION plan</vt:lpstr>
      <vt:lpstr>BATES TECHNICAL COLLEGE go-live deployment recommendation form</vt:lpstr>
      <vt:lpstr>Additional perspective        </vt:lpstr>
      <vt:lpstr>ctcLink Project team: dg6-C Readiness concerns</vt:lpstr>
      <vt:lpstr>ctcLink Project team: dg6-C Readiness concerns</vt:lpstr>
      <vt:lpstr>SBCTC Agency: Support Organization Team DG6-c Go-Live Readiness Criteria</vt:lpstr>
      <vt:lpstr>Sbctc support organization  go-live READINESS ASSESSMENT &amp; recommendation form</vt:lpstr>
      <vt:lpstr>Moran technology perspective </vt:lpstr>
      <vt:lpstr>Recommendation to  Steering committee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DG6-C College Readiness SC presentation</dc:title>
  <dc:subject>ctcLink DG6-C College Readiness SC Presentation 2022-04-19</dc:subject>
  <dc:creator>Janelle Runyon;Christy Campbell</dc:creator>
  <cp:lastModifiedBy>Sherry Nelson</cp:lastModifiedBy>
  <cp:revision>1323</cp:revision>
  <cp:lastPrinted>2020-02-11T00:49:45Z</cp:lastPrinted>
  <dcterms:created xsi:type="dcterms:W3CDTF">2018-05-14T23:14:43Z</dcterms:created>
  <dcterms:modified xsi:type="dcterms:W3CDTF">2022-04-18T18:58:00Z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f7c41efa-16a6-4d48-82ec-ec2c3f4609a4</vt:lpwstr>
  </property>
</Properties>
</file>