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9" r:id="rId5"/>
  </p:sldMasterIdLst>
  <p:notesMasterIdLst>
    <p:notesMasterId r:id="rId12"/>
  </p:notesMasterIdLst>
  <p:handoutMasterIdLst>
    <p:handoutMasterId r:id="rId13"/>
  </p:handoutMasterIdLst>
  <p:sldIdLst>
    <p:sldId id="432" r:id="rId6"/>
    <p:sldId id="433" r:id="rId7"/>
    <p:sldId id="434" r:id="rId8"/>
    <p:sldId id="435" r:id="rId9"/>
    <p:sldId id="436" r:id="rId10"/>
    <p:sldId id="437" r:id="rId11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ty Campbell" initials="CC" lastIdx="2" clrIdx="0">
    <p:extLst>
      <p:ext uri="{19B8F6BF-5375-455C-9EA6-DF929625EA0E}">
        <p15:presenceInfo xmlns:p15="http://schemas.microsoft.com/office/powerpoint/2012/main" userId="S-1-5-21-2162954678-3364338229-3037977907-853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CCFF"/>
    <a:srgbClr val="FFC000"/>
    <a:srgbClr val="00C0BC"/>
    <a:srgbClr val="009999"/>
    <a:srgbClr val="0D71A3"/>
    <a:srgbClr val="097964"/>
    <a:srgbClr val="9999FF"/>
    <a:srgbClr val="9966FF"/>
    <a:srgbClr val="0EB7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85" autoAdjust="0"/>
    <p:restoredTop sz="93466" autoAdjust="0"/>
  </p:normalViewPr>
  <p:slideViewPr>
    <p:cSldViewPr snapToGrid="0">
      <p:cViewPr varScale="1">
        <p:scale>
          <a:sx n="58" d="100"/>
          <a:sy n="58" d="100"/>
        </p:scale>
        <p:origin x="956" y="4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324"/>
    </p:cViewPr>
  </p:sorterViewPr>
  <p:notesViewPr>
    <p:cSldViewPr snapToGrid="0">
      <p:cViewPr varScale="1">
        <p:scale>
          <a:sx n="69" d="100"/>
          <a:sy n="69" d="100"/>
        </p:scale>
        <p:origin x="3264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DA7D8E9-3331-4291-9F17-3FF41B935400}" type="datetimeFigureOut">
              <a:rPr lang="en-US" smtClean="0"/>
              <a:t>1/16/2022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D60C177-458E-4ECB-97EC-7EDCBA19DA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9931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A6DBB64-96D6-42B0-8680-D8E44BBF474E}" type="datetimeFigureOut">
              <a:rPr lang="en-US" smtClean="0"/>
              <a:t>1/16/2022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7384A02-D147-49A8-A06D-A5C08FF6905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46946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Note:</a:t>
            </a:r>
            <a:r>
              <a:rPr lang="en-US" baseline="0" dirty="0"/>
              <a:t> Prior to this agreement, the Innovation Account</a:t>
            </a:r>
            <a:r>
              <a:rPr lang="en-US" dirty="0"/>
              <a:t> rate</a:t>
            </a:r>
            <a:r>
              <a:rPr lang="en-US" baseline="0" dirty="0"/>
              <a:t> was </a:t>
            </a:r>
            <a:r>
              <a:rPr lang="en-US" dirty="0"/>
              <a:t>scheduled to decrease to 1% in Fiscal Year 2024.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384A02-D147-49A8-A06D-A5C08FF6905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75369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over Triangle Pattern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978"/>
          <a:stretch/>
        </p:blipFill>
        <p:spPr>
          <a:xfrm>
            <a:off x="2317813" y="0"/>
            <a:ext cx="6829477" cy="3749964"/>
          </a:xfrm>
          <a:prstGeom prst="rect">
            <a:avLst/>
          </a:prstGeom>
        </p:spPr>
      </p:pic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369888" y="3863685"/>
            <a:ext cx="8336975" cy="999259"/>
          </a:xfrm>
          <a:prstGeom prst="rect">
            <a:avLst/>
          </a:prstGeom>
        </p:spPr>
        <p:txBody>
          <a:bodyPr/>
          <a:lstStyle>
            <a:lvl1pPr>
              <a:defRPr sz="4800" cap="all" baseline="0">
                <a:solidFill>
                  <a:srgbClr val="003764"/>
                </a:solidFill>
              </a:defRPr>
            </a:lvl1pPr>
          </a:lstStyle>
          <a:p>
            <a:r>
              <a:rPr lang="en-US" dirty="0"/>
              <a:t>Title slide</a:t>
            </a:r>
          </a:p>
        </p:txBody>
      </p:sp>
      <p:sp>
        <p:nvSpPr>
          <p:cNvPr id="10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70608" y="4976665"/>
            <a:ext cx="8388928" cy="679016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3500" b="0" i="0" baseline="0">
                <a:solidFill>
                  <a:srgbClr val="003764"/>
                </a:solidFill>
                <a:latin typeface="+mj-lt"/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en-US" dirty="0"/>
              <a:t>Subheading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369888" y="5769402"/>
            <a:ext cx="4614862" cy="7588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aseline="0">
                <a:solidFill>
                  <a:srgbClr val="003764"/>
                </a:solidFill>
              </a:defRPr>
            </a:lvl1pPr>
          </a:lstStyle>
          <a:p>
            <a:pPr lvl="0"/>
            <a:r>
              <a:rPr lang="en-US" dirty="0"/>
              <a:t>Presenter(s)</a:t>
            </a:r>
            <a:br>
              <a:rPr lang="en-US" dirty="0"/>
            </a:br>
            <a:r>
              <a:rPr lang="en-US" dirty="0"/>
              <a:t>Month Day, Year</a:t>
            </a:r>
          </a:p>
        </p:txBody>
      </p:sp>
    </p:spTree>
    <p:extLst>
      <p:ext uri="{BB962C8B-B14F-4D97-AF65-F5344CB8AC3E}">
        <p14:creationId xmlns:p14="http://schemas.microsoft.com/office/powerpoint/2010/main" val="2854638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2" name="Picture 11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5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70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rgbClr val="003764"/>
                </a:solidFill>
              </a:defRPr>
            </a:lvl1pPr>
            <a:lvl2pPr marL="34288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66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4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1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29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18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06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5" name="Rectangle 14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D050C99A-C753-4499-A91D-5F42026EA8F2}" type="datetime1">
              <a:rPr lang="en-US" smtClean="0"/>
              <a:t>1/16/2022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06"/>
            <a:ext cx="1828800" cy="42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2628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D050C99A-C753-4499-A91D-5F42026EA8F2}" type="datetime1">
              <a:rPr lang="en-US" smtClean="0"/>
              <a:t>1/16/2022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19540" y="294198"/>
            <a:ext cx="8302337" cy="786457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19540" y="1174172"/>
            <a:ext cx="8336975" cy="496685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7898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ommunity and Technical Colleges. Washington State Board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2" name="Picture 11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36860" y="1549936"/>
            <a:ext cx="8336975" cy="797070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536860" y="2415155"/>
            <a:ext cx="8336975" cy="375704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Rectangle 12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F79CB6C7-AD96-437F-A75B-A1987D8D9ACA}" type="datetime1">
              <a:rPr lang="en-US" smtClean="0"/>
              <a:t>1/16/2022</a:t>
            </a:fld>
            <a:endParaRPr lang="en-US" dirty="0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06245" y="6483926"/>
            <a:ext cx="467590" cy="237549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06"/>
            <a:ext cx="1828800" cy="42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1780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1" name="Picture 10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82468" y="1709744"/>
            <a:ext cx="8270588" cy="2852737"/>
          </a:xfrm>
          <a:prstGeom prst="rect">
            <a:avLst/>
          </a:prstGeom>
        </p:spPr>
        <p:txBody>
          <a:bodyPr anchor="b"/>
          <a:lstStyle>
            <a:lvl1pPr>
              <a:defRPr sz="48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Text Placeholder 2"/>
          <p:cNvSpPr>
            <a:spLocks noGrp="1"/>
          </p:cNvSpPr>
          <p:nvPr>
            <p:ph type="body" idx="1"/>
          </p:nvPr>
        </p:nvSpPr>
        <p:spPr>
          <a:xfrm>
            <a:off x="582468" y="4589469"/>
            <a:ext cx="8270588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rgbClr val="003764"/>
                </a:solidFill>
              </a:defRPr>
            </a:lvl1pPr>
            <a:lvl2pPr marL="45717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Rectangle 11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0E68BEF8-F67A-4B64-B2F2-CC4AA048128C}" type="datetime1">
              <a:rPr lang="en-US" smtClean="0"/>
              <a:t>1/16/2022</a:t>
            </a:fld>
            <a:endParaRPr lang="en-US" dirty="0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06"/>
            <a:ext cx="1828800" cy="42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3949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2" name="Picture 11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22561" y="1462241"/>
            <a:ext cx="8534403" cy="719850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"/>
          </p:nvPr>
        </p:nvSpPr>
        <p:spPr>
          <a:xfrm>
            <a:off x="422561" y="2400300"/>
            <a:ext cx="4014357" cy="396932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Content Placeholder 3"/>
          <p:cNvSpPr>
            <a:spLocks noGrp="1"/>
          </p:cNvSpPr>
          <p:nvPr>
            <p:ph sz="half" idx="2"/>
          </p:nvPr>
        </p:nvSpPr>
        <p:spPr>
          <a:xfrm>
            <a:off x="4759271" y="2400304"/>
            <a:ext cx="4197693" cy="396932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Rectangle 12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1001848F-E7F6-4E55-B1DE-CC691BBD4F09}" type="datetime1">
              <a:rPr lang="en-US" smtClean="0"/>
              <a:t>1/16/2022</a:t>
            </a:fld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06"/>
            <a:ext cx="1828800" cy="42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7185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3" name="Picture 12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4063"/>
            <a:ext cx="4067706" cy="1481791"/>
          </a:xfrm>
          <a:prstGeom prst="rect">
            <a:avLst/>
          </a:prstGeom>
        </p:spPr>
      </p:pic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507276" y="1485854"/>
            <a:ext cx="8335388" cy="736311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Text Placeholder 2"/>
          <p:cNvSpPr>
            <a:spLocks noGrp="1"/>
          </p:cNvSpPr>
          <p:nvPr>
            <p:ph type="body" idx="1"/>
          </p:nvPr>
        </p:nvSpPr>
        <p:spPr>
          <a:xfrm>
            <a:off x="507278" y="2385434"/>
            <a:ext cx="4002378" cy="52489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003764"/>
                </a:solidFill>
              </a:defRPr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8" name="Content Placeholder 3"/>
          <p:cNvSpPr>
            <a:spLocks noGrp="1"/>
          </p:cNvSpPr>
          <p:nvPr>
            <p:ph sz="half" idx="2"/>
          </p:nvPr>
        </p:nvSpPr>
        <p:spPr>
          <a:xfrm>
            <a:off x="507278" y="3003840"/>
            <a:ext cx="4002378" cy="33138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0207" y="2385430"/>
            <a:ext cx="4052457" cy="52489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003764"/>
                </a:solidFill>
              </a:defRPr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Content Placeholder 5"/>
          <p:cNvSpPr>
            <a:spLocks noGrp="1"/>
          </p:cNvSpPr>
          <p:nvPr>
            <p:ph sz="quarter" idx="4"/>
          </p:nvPr>
        </p:nvSpPr>
        <p:spPr>
          <a:xfrm>
            <a:off x="4790207" y="3003840"/>
            <a:ext cx="4052457" cy="33138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Rectangle 13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5E48A247-4D0D-4017-954A-CBEE1B524F16}" type="datetime1">
              <a:rPr lang="en-US" smtClean="0"/>
              <a:t>1/16/2022</a:t>
            </a:fld>
            <a:endParaRPr lang="en-US" dirty="0"/>
          </a:p>
        </p:txBody>
      </p:sp>
      <p:sp>
        <p:nvSpPr>
          <p:cNvPr id="2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sp>
        <p:nvSpPr>
          <p:cNvPr id="2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06"/>
            <a:ext cx="1828800" cy="42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4360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9" name="Picture 8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540327" y="1457982"/>
            <a:ext cx="8302337" cy="786457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Rectangle 10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3F43D62C-E4AB-4F6C-BB6E-7C3A3BBC5E2B}" type="datetime1">
              <a:rPr lang="en-US" smtClean="0"/>
              <a:t>1/16/2022</a:t>
            </a:fld>
            <a:endParaRPr lang="en-US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06"/>
            <a:ext cx="1828800" cy="42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518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0" name="Picture 9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8" name="Rectangle 7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92275FF0-9E97-4E0A-B533-109FB6621FD2}" type="datetime1">
              <a:rPr lang="en-US" smtClean="0"/>
              <a:t>1/16/2022</a:t>
            </a:fld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06"/>
            <a:ext cx="1828800" cy="42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6409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1" name="Picture 10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86494" y="1385541"/>
            <a:ext cx="3160715" cy="1409614"/>
          </a:xfrm>
          <a:prstGeom prst="rect">
            <a:avLst/>
          </a:prstGeom>
        </p:spPr>
        <p:txBody>
          <a:bodyPr anchor="b"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494" y="2888673"/>
            <a:ext cx="3160715" cy="34923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rgbClr val="003764"/>
                </a:solidFill>
              </a:defRPr>
            </a:lvl1pPr>
            <a:lvl2pPr marL="457178" indent="0">
              <a:buNone/>
              <a:defRPr sz="1400"/>
            </a:lvl2pPr>
            <a:lvl3pPr marL="914354" indent="0">
              <a:buNone/>
              <a:defRPr sz="1200"/>
            </a:lvl3pPr>
            <a:lvl4pPr marL="1371532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2" indent="0">
              <a:buNone/>
              <a:defRPr sz="1000"/>
            </a:lvl7pPr>
            <a:lvl8pPr marL="3200240" indent="0">
              <a:buNone/>
              <a:defRPr sz="1000"/>
            </a:lvl8pPr>
            <a:lvl9pPr marL="3657418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3863540" y="1569027"/>
            <a:ext cx="5041469" cy="4812024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003764"/>
                </a:solidFill>
              </a:defRPr>
            </a:lvl1pPr>
            <a:lvl2pPr>
              <a:defRPr sz="2800">
                <a:solidFill>
                  <a:srgbClr val="003764"/>
                </a:solidFill>
              </a:defRPr>
            </a:lvl2pPr>
            <a:lvl3pPr>
              <a:defRPr sz="2400">
                <a:solidFill>
                  <a:srgbClr val="003764"/>
                </a:solidFill>
              </a:defRPr>
            </a:lvl3pPr>
            <a:lvl4pPr>
              <a:defRPr sz="2000">
                <a:solidFill>
                  <a:srgbClr val="003764"/>
                </a:solidFill>
              </a:defRPr>
            </a:lvl4pPr>
            <a:lvl5pPr>
              <a:defRPr sz="2000">
                <a:solidFill>
                  <a:srgbClr val="003764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Rectangle 12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A3C062AC-1CC2-40A8-B531-F2154AC26E35}" type="datetime1">
              <a:rPr lang="en-US" smtClean="0"/>
              <a:t>1/16/2022</a:t>
            </a:fld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06"/>
            <a:ext cx="1828800" cy="42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5539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1" name="Picture 10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03370" y="1385541"/>
            <a:ext cx="3358139" cy="1409614"/>
          </a:xfrm>
          <a:prstGeom prst="rect">
            <a:avLst/>
          </a:prstGeom>
        </p:spPr>
        <p:txBody>
          <a:bodyPr anchor="b"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403370" y="2888673"/>
            <a:ext cx="3358139" cy="354283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rgbClr val="003764"/>
                </a:solidFill>
              </a:defRPr>
            </a:lvl1pPr>
            <a:lvl2pPr marL="457178" indent="0">
              <a:buNone/>
              <a:defRPr sz="1400"/>
            </a:lvl2pPr>
            <a:lvl3pPr marL="914354" indent="0">
              <a:buNone/>
              <a:defRPr sz="1200"/>
            </a:lvl3pPr>
            <a:lvl4pPr marL="1371532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2" indent="0">
              <a:buNone/>
              <a:defRPr sz="1000"/>
            </a:lvl7pPr>
            <a:lvl8pPr marL="3200240" indent="0">
              <a:buNone/>
              <a:defRPr sz="1000"/>
            </a:lvl8pPr>
            <a:lvl9pPr marL="3657418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4024047" y="1569026"/>
            <a:ext cx="4839398" cy="4862477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003764"/>
                </a:solidFill>
              </a:defRPr>
            </a:lvl1pPr>
            <a:lvl2pPr>
              <a:defRPr sz="2800">
                <a:solidFill>
                  <a:srgbClr val="003764"/>
                </a:solidFill>
              </a:defRPr>
            </a:lvl2pPr>
            <a:lvl3pPr>
              <a:defRPr sz="2400">
                <a:solidFill>
                  <a:srgbClr val="003764"/>
                </a:solidFill>
              </a:defRPr>
            </a:lvl3pPr>
            <a:lvl4pPr>
              <a:defRPr sz="2000">
                <a:solidFill>
                  <a:srgbClr val="003764"/>
                </a:solidFill>
              </a:defRPr>
            </a:lvl4pPr>
            <a:lvl5pPr>
              <a:defRPr sz="2000">
                <a:solidFill>
                  <a:srgbClr val="003764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Rectangle 12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06EA93EB-E55E-4DBB-B6AA-C54A9BA5E4A4}" type="datetime1">
              <a:rPr lang="en-US" smtClean="0"/>
              <a:t>1/16/2022</a:t>
            </a:fld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06"/>
            <a:ext cx="1828800" cy="42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8742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32336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51" r:id="rId10"/>
    <p:sldLayoutId id="2147483672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301" y="4133280"/>
            <a:ext cx="8653373" cy="1416916"/>
          </a:xfrm>
        </p:spPr>
        <p:txBody>
          <a:bodyPr/>
          <a:lstStyle/>
          <a:p>
            <a:r>
              <a:rPr lang="en-US" sz="4000" dirty="0"/>
              <a:t>Ctclink project financing: Background and current status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369888" y="5992922"/>
            <a:ext cx="4614862" cy="758825"/>
          </a:xfrm>
        </p:spPr>
        <p:txBody>
          <a:bodyPr/>
          <a:lstStyle/>
          <a:p>
            <a:r>
              <a:rPr lang="en-US" dirty="0"/>
              <a:t>January 11, 2022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45D1915-C017-4C0C-AFF9-C5ECC148C1E9}"/>
              </a:ext>
            </a:extLst>
          </p:cNvPr>
          <p:cNvSpPr txBox="1"/>
          <p:nvPr/>
        </p:nvSpPr>
        <p:spPr>
          <a:xfrm>
            <a:off x="469040" y="3542585"/>
            <a:ext cx="5188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Draft deck for Steering Committee review/reaction </a:t>
            </a:r>
          </a:p>
        </p:txBody>
      </p:sp>
    </p:spTree>
    <p:extLst>
      <p:ext uri="{BB962C8B-B14F-4D97-AF65-F5344CB8AC3E}">
        <p14:creationId xmlns:p14="http://schemas.microsoft.com/office/powerpoint/2010/main" val="32322948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46808" y="212918"/>
            <a:ext cx="8302337" cy="464831"/>
          </a:xfrm>
        </p:spPr>
        <p:txBody>
          <a:bodyPr/>
          <a:lstStyle/>
          <a:p>
            <a:pPr algn="ctr"/>
            <a:r>
              <a:rPr lang="en-US" dirty="0"/>
              <a:t>Original erp financing plan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22120" y="869372"/>
            <a:ext cx="8551715" cy="5660480"/>
          </a:xfrm>
        </p:spPr>
        <p:txBody>
          <a:bodyPr/>
          <a:lstStyle/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dirty="0"/>
              <a:t>The 2011 Legislature established the Washington Community and Technical Colleges’ </a:t>
            </a:r>
            <a:r>
              <a:rPr lang="en-US" i="1" dirty="0"/>
              <a:t>Innovation Account</a:t>
            </a:r>
            <a:r>
              <a:rPr lang="en-US" dirty="0"/>
              <a:t> to provide an ongoing, stable source of funding for the college system’s technology projects.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dirty="0"/>
              <a:t>For academic year 2011-12, the State Board authorized collecting 2% of each college’s operating fee portion of tuition revenues to put in the account. This was increased to 3% beginning with academic year 2012-13.  </a:t>
            </a:r>
          </a:p>
          <a:p>
            <a:pPr marL="514350" indent="-514350">
              <a:buAutoNum type="arabicPeriod"/>
            </a:pPr>
            <a:r>
              <a:rPr lang="en-US" dirty="0"/>
              <a:t>In addition, SBCTC sought and received authority during the 2012 Legislative session to sell up to $50 million in Certificates of Participation (COPs) for financing over the life of the project, to be repaid from the Innovation Account.  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3676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16360" y="308104"/>
            <a:ext cx="8569035" cy="999816"/>
          </a:xfrm>
        </p:spPr>
        <p:txBody>
          <a:bodyPr/>
          <a:lstStyle/>
          <a:p>
            <a:pPr algn="ctr"/>
            <a:r>
              <a:rPr lang="en-US" sz="3200" dirty="0"/>
              <a:t>Ctclink project restart – new budget &amp; financing approved by WACTC, SBCTC, OCIO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48420" y="1392945"/>
            <a:ext cx="8336975" cy="4966856"/>
          </a:xfrm>
        </p:spPr>
        <p:txBody>
          <a:bodyPr/>
          <a:lstStyle/>
          <a:p>
            <a:r>
              <a:rPr lang="en-US" dirty="0"/>
              <a:t>Dec. 2017 – New ctcLink Investment Plan and Budget is approved for project restart. Budget was increased by approximately $45 million. </a:t>
            </a:r>
          </a:p>
          <a:p>
            <a:r>
              <a:rPr lang="en-US" dirty="0"/>
              <a:t>WACTC approved the following:</a:t>
            </a:r>
          </a:p>
          <a:p>
            <a:pPr lvl="1"/>
            <a:r>
              <a:rPr lang="en-US" dirty="0"/>
              <a:t>Use of funds provided by the State Board to address the fiscal year 2019 cash flow issue. </a:t>
            </a:r>
          </a:p>
          <a:p>
            <a:pPr lvl="1"/>
            <a:r>
              <a:rPr lang="en-US" dirty="0"/>
              <a:t>SBCTC bills college districts an additional 1% for fiscal years 2020, 2021, 2022, for a total of 4 percent during that time period. </a:t>
            </a:r>
          </a:p>
          <a:p>
            <a:pPr lvl="1"/>
            <a:r>
              <a:rPr lang="en-US" dirty="0"/>
              <a:t>Decrease the rate to 3% for fiscal year 2023</a:t>
            </a:r>
          </a:p>
          <a:p>
            <a:pPr lvl="1"/>
            <a:r>
              <a:rPr lang="en-US" dirty="0"/>
              <a:t>Decrease the rate to 1% in fiscal year 2024 through fiscal year 2028.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70421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94620" y="132165"/>
            <a:ext cx="8302337" cy="786457"/>
          </a:xfrm>
        </p:spPr>
        <p:txBody>
          <a:bodyPr/>
          <a:lstStyle/>
          <a:p>
            <a:pPr algn="ctr"/>
            <a:r>
              <a:rPr lang="en-US" sz="3300" dirty="0"/>
              <a:t>Ongoing ctclink financing plan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55270" y="740171"/>
            <a:ext cx="8705850" cy="5981304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In June 2021, college presidents (WACTC) and the SBCTC Board approved an updated ctcLink funding model to address: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>
                <a:latin typeface="+mj-lt"/>
              </a:rPr>
              <a:t>Funding Shortfall </a:t>
            </a:r>
            <a:r>
              <a:rPr lang="en-US" sz="2000" dirty="0"/>
              <a:t>– Enrollment decreases/revenue declines due to COVID deepened and extended a previously anticipated 2020 cash flow problem.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>
                <a:solidFill>
                  <a:schemeClr val="bg1">
                    <a:lumMod val="75000"/>
                  </a:schemeClr>
                </a:solidFill>
                <a:latin typeface="+mj-lt"/>
              </a:rPr>
              <a:t>Ongoing ctcLink Support</a:t>
            </a:r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 – As the project winds down and SBCTC’s ctcLink Customer Support staffing ramps up, a fiscal plan for an ongoing ctcLink customer support organization is needed. </a:t>
            </a:r>
          </a:p>
          <a:p>
            <a:pPr marL="0" indent="0">
              <a:buNone/>
            </a:pPr>
            <a:r>
              <a:rPr lang="en-US" sz="2400" dirty="0"/>
              <a:t>Presidents/WACTC approved: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For funding shortfall, broaden the revenue base supporting central IT services to include Running Start and International Contract revenues – </a:t>
            </a:r>
            <a:r>
              <a:rPr lang="en-US" sz="1800" dirty="0"/>
              <a:t>Running Start: 2.5% for Fiscal Years 2022 and 2023. Decrease to 1.5% beginning FY 2024; International Contract: 3% for Fiscal Years 2022 and 2023. Decrease to 2.5% beginning FY 2024.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In Fiscal Year 2024, lower the Innovation Account rate from 3% to 2%, generating funds to make Certificate of Participation (COP) debt payments and support the approved staffing plan.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Review staffing needs one year after DG6 go-live and routinely thereafter and adjust staffing levels as appropriate. </a:t>
            </a:r>
          </a:p>
          <a:p>
            <a:pPr marL="457200" lvl="1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952247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71498" y="676653"/>
            <a:ext cx="8302337" cy="418183"/>
          </a:xfrm>
        </p:spPr>
        <p:txBody>
          <a:bodyPr/>
          <a:lstStyle/>
          <a:p>
            <a:pPr algn="ctr"/>
            <a:r>
              <a:rPr lang="en-US" dirty="0"/>
              <a:t>ctcLink Project budget Summary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6790286"/>
              </p:ext>
            </p:extLst>
          </p:nvPr>
        </p:nvGraphicFramePr>
        <p:xfrm>
          <a:off x="398308" y="1300995"/>
          <a:ext cx="8364962" cy="224400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350645">
                  <a:extLst>
                    <a:ext uri="{9D8B030D-6E8A-4147-A177-3AD203B41FA5}">
                      <a16:colId xmlns:a16="http://schemas.microsoft.com/office/drawing/2014/main" val="1823051680"/>
                    </a:ext>
                  </a:extLst>
                </a:gridCol>
                <a:gridCol w="808355">
                  <a:extLst>
                    <a:ext uri="{9D8B030D-6E8A-4147-A177-3AD203B41FA5}">
                      <a16:colId xmlns:a16="http://schemas.microsoft.com/office/drawing/2014/main" val="341770255"/>
                    </a:ext>
                  </a:extLst>
                </a:gridCol>
                <a:gridCol w="639636">
                  <a:extLst>
                    <a:ext uri="{9D8B030D-6E8A-4147-A177-3AD203B41FA5}">
                      <a16:colId xmlns:a16="http://schemas.microsoft.com/office/drawing/2014/main" val="4212515568"/>
                    </a:ext>
                  </a:extLst>
                </a:gridCol>
                <a:gridCol w="775018">
                  <a:extLst>
                    <a:ext uri="{9D8B030D-6E8A-4147-A177-3AD203B41FA5}">
                      <a16:colId xmlns:a16="http://schemas.microsoft.com/office/drawing/2014/main" val="253059245"/>
                    </a:ext>
                  </a:extLst>
                </a:gridCol>
                <a:gridCol w="638048">
                  <a:extLst>
                    <a:ext uri="{9D8B030D-6E8A-4147-A177-3AD203B41FA5}">
                      <a16:colId xmlns:a16="http://schemas.microsoft.com/office/drawing/2014/main" val="1758122618"/>
                    </a:ext>
                  </a:extLst>
                </a:gridCol>
                <a:gridCol w="646430">
                  <a:extLst>
                    <a:ext uri="{9D8B030D-6E8A-4147-A177-3AD203B41FA5}">
                      <a16:colId xmlns:a16="http://schemas.microsoft.com/office/drawing/2014/main" val="2716753508"/>
                    </a:ext>
                  </a:extLst>
                </a:gridCol>
                <a:gridCol w="646430">
                  <a:extLst>
                    <a:ext uri="{9D8B030D-6E8A-4147-A177-3AD203B41FA5}">
                      <a16:colId xmlns:a16="http://schemas.microsoft.com/office/drawing/2014/main" val="890375880"/>
                    </a:ext>
                  </a:extLst>
                </a:gridCol>
                <a:gridCol w="646430">
                  <a:extLst>
                    <a:ext uri="{9D8B030D-6E8A-4147-A177-3AD203B41FA5}">
                      <a16:colId xmlns:a16="http://schemas.microsoft.com/office/drawing/2014/main" val="92356578"/>
                    </a:ext>
                  </a:extLst>
                </a:gridCol>
                <a:gridCol w="646430">
                  <a:extLst>
                    <a:ext uri="{9D8B030D-6E8A-4147-A177-3AD203B41FA5}">
                      <a16:colId xmlns:a16="http://schemas.microsoft.com/office/drawing/2014/main" val="3083848621"/>
                    </a:ext>
                  </a:extLst>
                </a:gridCol>
                <a:gridCol w="646430">
                  <a:extLst>
                    <a:ext uri="{9D8B030D-6E8A-4147-A177-3AD203B41FA5}">
                      <a16:colId xmlns:a16="http://schemas.microsoft.com/office/drawing/2014/main" val="2425907511"/>
                    </a:ext>
                  </a:extLst>
                </a:gridCol>
                <a:gridCol w="921110">
                  <a:extLst>
                    <a:ext uri="{9D8B030D-6E8A-4147-A177-3AD203B41FA5}">
                      <a16:colId xmlns:a16="http://schemas.microsoft.com/office/drawing/2014/main" val="776241182"/>
                    </a:ext>
                  </a:extLst>
                </a:gridCol>
              </a:tblGrid>
              <a:tr h="557446">
                <a:tc>
                  <a:txBody>
                    <a:bodyPr/>
                    <a:lstStyle/>
                    <a:p>
                      <a:r>
                        <a:rPr lang="en-US" sz="1400" dirty="0"/>
                        <a:t>Fiscal 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Budget</a:t>
                      </a:r>
                    </a:p>
                    <a:p>
                      <a:r>
                        <a:rPr lang="en-US" sz="1400" dirty="0"/>
                        <a:t>Amount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2011</a:t>
                      </a:r>
                    </a:p>
                    <a:p>
                      <a:r>
                        <a:rPr lang="en-US" sz="1400" dirty="0"/>
                        <a:t>2012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2013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2014</a:t>
                      </a:r>
                    </a:p>
                    <a:p>
                      <a:r>
                        <a:rPr lang="en-US" sz="1400" dirty="0"/>
                        <a:t>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2024</a:t>
                      </a:r>
                    </a:p>
                    <a:p>
                      <a:r>
                        <a:rPr lang="en-US" sz="1400" dirty="0"/>
                        <a:t>2028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Ongoing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44251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2011*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100M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2%/3%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3764"/>
                          </a:solidFill>
                          <a:effectLst/>
                          <a:uLnTx/>
                          <a:uFillTx/>
                          <a:latin typeface="Franklin Gothic Book"/>
                          <a:ea typeface="+mn-ea"/>
                          <a:cs typeface="+mn-cs"/>
                        </a:rPr>
                        <a:t>3%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3764"/>
                        </a:solidFill>
                        <a:effectLst/>
                        <a:uLnTx/>
                        <a:uFillTx/>
                        <a:latin typeface="Franklin Gothic Book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3764"/>
                          </a:solidFill>
                          <a:effectLst/>
                          <a:uLnTx/>
                          <a:uFillTx/>
                          <a:latin typeface="Franklin Gothic Book"/>
                          <a:ea typeface="+mn-ea"/>
                          <a:cs typeface="+mn-cs"/>
                        </a:rPr>
                        <a:t>3%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3764"/>
                        </a:solidFill>
                        <a:effectLst/>
                        <a:uLnTx/>
                        <a:uFillTx/>
                        <a:latin typeface="Franklin Gothic Book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3764"/>
                          </a:solidFill>
                          <a:effectLst/>
                          <a:uLnTx/>
                          <a:uFillTx/>
                          <a:latin typeface="Franklin Gothic Book"/>
                          <a:ea typeface="+mn-ea"/>
                          <a:cs typeface="+mn-cs"/>
                        </a:rPr>
                        <a:t>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3764"/>
                          </a:solidFill>
                          <a:effectLst/>
                          <a:uLnTx/>
                          <a:uFillTx/>
                          <a:latin typeface="Franklin Gothic Book"/>
                          <a:ea typeface="+mn-ea"/>
                          <a:cs typeface="+mn-cs"/>
                        </a:rPr>
                        <a:t>1%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3764"/>
                        </a:solidFill>
                        <a:effectLst/>
                        <a:uLnTx/>
                        <a:uFillTx/>
                        <a:latin typeface="Franklin Gothic Book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3764"/>
                          </a:solidFill>
                          <a:effectLst/>
                          <a:uLnTx/>
                          <a:uFillTx/>
                          <a:latin typeface="Franklin Gothic Book"/>
                          <a:ea typeface="+mn-ea"/>
                          <a:cs typeface="+mn-cs"/>
                        </a:rPr>
                        <a:t>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N/A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45595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2017**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145M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N/A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52582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2021***</a:t>
                      </a:r>
                    </a:p>
                    <a:p>
                      <a:r>
                        <a:rPr lang="en-US" sz="1400" dirty="0"/>
                        <a:t>ADD</a:t>
                      </a:r>
                    </a:p>
                    <a:p>
                      <a:r>
                        <a:rPr lang="en-US" sz="1400" dirty="0"/>
                        <a:t>- Running Start</a:t>
                      </a:r>
                    </a:p>
                    <a:p>
                      <a:r>
                        <a:rPr lang="en-US" sz="1400" dirty="0"/>
                        <a:t>- International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/>
                        <a:t>145M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/>
                        <a:t>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/>
                        <a:t>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/>
                        <a:t>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/>
                        <a:t>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/>
                        <a:t>4%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  <a:p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/>
                        <a:t>4%</a:t>
                      </a:r>
                    </a:p>
                    <a:p>
                      <a:endParaRPr lang="en-US" sz="1400" b="0" dirty="0"/>
                    </a:p>
                    <a:p>
                      <a:r>
                        <a:rPr lang="en-US" sz="1400" b="0" dirty="0"/>
                        <a:t>2.5%</a:t>
                      </a:r>
                    </a:p>
                    <a:p>
                      <a:r>
                        <a:rPr lang="en-US" sz="1400" b="0" dirty="0"/>
                        <a:t>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/>
                        <a:t>3%</a:t>
                      </a:r>
                    </a:p>
                    <a:p>
                      <a:endParaRPr lang="en-US" sz="1400" b="0" dirty="0"/>
                    </a:p>
                    <a:p>
                      <a:r>
                        <a:rPr lang="en-US" sz="1400" b="0" dirty="0"/>
                        <a:t>2.5%</a:t>
                      </a:r>
                    </a:p>
                    <a:p>
                      <a:r>
                        <a:rPr lang="en-US" sz="1400" b="0" dirty="0"/>
                        <a:t>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/>
                        <a:t>2%</a:t>
                      </a:r>
                    </a:p>
                    <a:p>
                      <a:endParaRPr lang="en-US" sz="1400" b="0" dirty="0"/>
                    </a:p>
                    <a:p>
                      <a:r>
                        <a:rPr lang="en-US" sz="1400" b="0" dirty="0"/>
                        <a:t>1.5%</a:t>
                      </a:r>
                    </a:p>
                    <a:p>
                      <a:r>
                        <a:rPr lang="en-US" sz="1400" b="0" dirty="0"/>
                        <a:t>2.5%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/>
                        <a:t>2%</a:t>
                      </a:r>
                    </a:p>
                    <a:p>
                      <a:endParaRPr lang="en-US" sz="1400" b="0" dirty="0"/>
                    </a:p>
                    <a:p>
                      <a:r>
                        <a:rPr lang="en-US" sz="1400" b="0" dirty="0"/>
                        <a:t>1.5%</a:t>
                      </a:r>
                    </a:p>
                    <a:p>
                      <a:r>
                        <a:rPr lang="en-US" sz="1400" b="0" dirty="0"/>
                        <a:t>2.5%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369608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88912" y="3949003"/>
            <a:ext cx="848492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*2011 - SBCTC receives $50 million in Certificates of Participation for financing start of project, to be repaid from the ctcLink Project Innovation Account. WACTC approves budget of  $100M and payment % breakdown.</a:t>
            </a:r>
          </a:p>
          <a:p>
            <a:endParaRPr lang="en-US" b="1" dirty="0"/>
          </a:p>
          <a:p>
            <a:r>
              <a:rPr lang="en-US" b="1" dirty="0"/>
              <a:t>**2017 - WACTC approves $45M budget increase and new payment % breakdown.</a:t>
            </a:r>
          </a:p>
          <a:p>
            <a:endParaRPr lang="en-US" b="1" dirty="0"/>
          </a:p>
          <a:p>
            <a:r>
              <a:rPr lang="en-US" b="1" dirty="0"/>
              <a:t>***2021  - WACTC approves new payment % breakdown to address decreased enrollment issues and project cashflow challenges and SBCTC support staffing plan.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9CC7219-A1AD-4AC0-9BCE-675970D8A534}"/>
              </a:ext>
            </a:extLst>
          </p:cNvPr>
          <p:cNvSpPr txBox="1"/>
          <p:nvPr/>
        </p:nvSpPr>
        <p:spPr>
          <a:xfrm>
            <a:off x="703214" y="225805"/>
            <a:ext cx="8038903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b="1" dirty="0"/>
              <a:t>Version 1: </a:t>
            </a:r>
            <a:r>
              <a:rPr lang="en-US" dirty="0"/>
              <a:t>Slide as presented to Steering Committee for review, Jan. 11, 2022</a:t>
            </a:r>
          </a:p>
        </p:txBody>
      </p:sp>
    </p:spTree>
    <p:extLst>
      <p:ext uri="{BB962C8B-B14F-4D97-AF65-F5344CB8AC3E}">
        <p14:creationId xmlns:p14="http://schemas.microsoft.com/office/powerpoint/2010/main" val="3696019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E5BC03-7CE3-4FE3-BC0A-0ACCA8AC1F24}" type="slidenum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3764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3764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19538" y="809695"/>
            <a:ext cx="8302337" cy="418183"/>
          </a:xfrm>
        </p:spPr>
        <p:txBody>
          <a:bodyPr/>
          <a:lstStyle/>
          <a:p>
            <a:pPr algn="ctr"/>
            <a:r>
              <a:rPr lang="en-US" dirty="0"/>
              <a:t>ctcLink budget Summary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36952" y="5159213"/>
            <a:ext cx="848492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3764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*2011 - SBCTC receives $50 million in Certificates of Participation for financing start of project, to be repaid from the ctcLink Project Innovation Account. WACTC approves budget of  $100M and payment % breakdown.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3764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**2017 - WACTC approves $45M budget increase and new payment % breakdown.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3764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***2021  - WACTC approves new payment % breakdown to address decreased enrollment issues and project cashflow challenges and SBCTC support staffing plan. </a:t>
            </a:r>
          </a:p>
        </p:txBody>
      </p:sp>
      <p:graphicFrame>
        <p:nvGraphicFramePr>
          <p:cNvPr id="7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6222934"/>
              </p:ext>
            </p:extLst>
          </p:nvPr>
        </p:nvGraphicFramePr>
        <p:xfrm>
          <a:off x="306871" y="1290840"/>
          <a:ext cx="8727673" cy="37723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789557">
                  <a:extLst>
                    <a:ext uri="{9D8B030D-6E8A-4147-A177-3AD203B41FA5}">
                      <a16:colId xmlns:a16="http://schemas.microsoft.com/office/drawing/2014/main" val="1823051680"/>
                    </a:ext>
                  </a:extLst>
                </a:gridCol>
                <a:gridCol w="808355">
                  <a:extLst>
                    <a:ext uri="{9D8B030D-6E8A-4147-A177-3AD203B41FA5}">
                      <a16:colId xmlns:a16="http://schemas.microsoft.com/office/drawing/2014/main" val="341770255"/>
                    </a:ext>
                  </a:extLst>
                </a:gridCol>
                <a:gridCol w="700405">
                  <a:extLst>
                    <a:ext uri="{9D8B030D-6E8A-4147-A177-3AD203B41FA5}">
                      <a16:colId xmlns:a16="http://schemas.microsoft.com/office/drawing/2014/main" val="4212515568"/>
                    </a:ext>
                  </a:extLst>
                </a:gridCol>
                <a:gridCol w="638048">
                  <a:extLst>
                    <a:ext uri="{9D8B030D-6E8A-4147-A177-3AD203B41FA5}">
                      <a16:colId xmlns:a16="http://schemas.microsoft.com/office/drawing/2014/main" val="253059245"/>
                    </a:ext>
                  </a:extLst>
                </a:gridCol>
                <a:gridCol w="638048">
                  <a:extLst>
                    <a:ext uri="{9D8B030D-6E8A-4147-A177-3AD203B41FA5}">
                      <a16:colId xmlns:a16="http://schemas.microsoft.com/office/drawing/2014/main" val="1758122618"/>
                    </a:ext>
                  </a:extLst>
                </a:gridCol>
                <a:gridCol w="646430">
                  <a:extLst>
                    <a:ext uri="{9D8B030D-6E8A-4147-A177-3AD203B41FA5}">
                      <a16:colId xmlns:a16="http://schemas.microsoft.com/office/drawing/2014/main" val="2716753508"/>
                    </a:ext>
                  </a:extLst>
                </a:gridCol>
                <a:gridCol w="646430">
                  <a:extLst>
                    <a:ext uri="{9D8B030D-6E8A-4147-A177-3AD203B41FA5}">
                      <a16:colId xmlns:a16="http://schemas.microsoft.com/office/drawing/2014/main" val="890375880"/>
                    </a:ext>
                  </a:extLst>
                </a:gridCol>
                <a:gridCol w="646430">
                  <a:extLst>
                    <a:ext uri="{9D8B030D-6E8A-4147-A177-3AD203B41FA5}">
                      <a16:colId xmlns:a16="http://schemas.microsoft.com/office/drawing/2014/main" val="92356578"/>
                    </a:ext>
                  </a:extLst>
                </a:gridCol>
                <a:gridCol w="646430">
                  <a:extLst>
                    <a:ext uri="{9D8B030D-6E8A-4147-A177-3AD203B41FA5}">
                      <a16:colId xmlns:a16="http://schemas.microsoft.com/office/drawing/2014/main" val="3083848621"/>
                    </a:ext>
                  </a:extLst>
                </a:gridCol>
                <a:gridCol w="646430">
                  <a:extLst>
                    <a:ext uri="{9D8B030D-6E8A-4147-A177-3AD203B41FA5}">
                      <a16:colId xmlns:a16="http://schemas.microsoft.com/office/drawing/2014/main" val="2425907511"/>
                    </a:ext>
                  </a:extLst>
                </a:gridCol>
                <a:gridCol w="921110">
                  <a:extLst>
                    <a:ext uri="{9D8B030D-6E8A-4147-A177-3AD203B41FA5}">
                      <a16:colId xmlns:a16="http://schemas.microsoft.com/office/drawing/2014/main" val="776241182"/>
                    </a:ext>
                  </a:extLst>
                </a:gridCol>
              </a:tblGrid>
              <a:tr h="557446">
                <a:tc>
                  <a:txBody>
                    <a:bodyPr/>
                    <a:lstStyle/>
                    <a:p>
                      <a:r>
                        <a:rPr lang="en-US" sz="1400" dirty="0"/>
                        <a:t>Fiscal 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Budget</a:t>
                      </a:r>
                    </a:p>
                    <a:p>
                      <a:r>
                        <a:rPr lang="en-US" sz="1400" dirty="0"/>
                        <a:t>Amount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2011</a:t>
                      </a:r>
                    </a:p>
                    <a:p>
                      <a:r>
                        <a:rPr lang="en-US" sz="1400" dirty="0"/>
                        <a:t>2012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2013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2014</a:t>
                      </a:r>
                    </a:p>
                    <a:p>
                      <a:r>
                        <a:rPr lang="en-US" sz="1400" dirty="0"/>
                        <a:t>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2024</a:t>
                      </a:r>
                    </a:p>
                    <a:p>
                      <a:r>
                        <a:rPr lang="en-US" sz="1400" dirty="0"/>
                        <a:t>2028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Ongoing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4425106"/>
                  </a:ext>
                </a:extLst>
              </a:tr>
              <a:tr h="298717">
                <a:tc gridSpan="11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ctcLink Project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14857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2011*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100M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3764"/>
                          </a:solidFill>
                          <a:effectLst/>
                          <a:uLnTx/>
                          <a:uFillTx/>
                          <a:latin typeface="Franklin Gothic Book"/>
                          <a:ea typeface="+mn-ea"/>
                          <a:cs typeface="+mn-cs"/>
                        </a:rPr>
                        <a:t>3%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3764"/>
                        </a:solidFill>
                        <a:effectLst/>
                        <a:uLnTx/>
                        <a:uFillTx/>
                        <a:latin typeface="Franklin Gothic Book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3764"/>
                          </a:solidFill>
                          <a:effectLst/>
                          <a:uLnTx/>
                          <a:uFillTx/>
                          <a:latin typeface="Franklin Gothic Book"/>
                          <a:ea typeface="+mn-ea"/>
                          <a:cs typeface="+mn-cs"/>
                        </a:rPr>
                        <a:t>3%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3764"/>
                        </a:solidFill>
                        <a:effectLst/>
                        <a:uLnTx/>
                        <a:uFillTx/>
                        <a:latin typeface="Franklin Gothic Book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3764"/>
                          </a:solidFill>
                          <a:effectLst/>
                          <a:uLnTx/>
                          <a:uFillTx/>
                          <a:latin typeface="Franklin Gothic Book"/>
                          <a:ea typeface="+mn-ea"/>
                          <a:cs typeface="+mn-cs"/>
                        </a:rPr>
                        <a:t>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3764"/>
                          </a:solidFill>
                          <a:effectLst/>
                          <a:uLnTx/>
                          <a:uFillTx/>
                          <a:latin typeface="Franklin Gothic Book"/>
                          <a:ea typeface="+mn-ea"/>
                          <a:cs typeface="+mn-cs"/>
                        </a:rPr>
                        <a:t>1%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3764"/>
                        </a:solidFill>
                        <a:effectLst/>
                        <a:uLnTx/>
                        <a:uFillTx/>
                        <a:latin typeface="Franklin Gothic Book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3764"/>
                          </a:solidFill>
                          <a:effectLst/>
                          <a:uLnTx/>
                          <a:uFillTx/>
                          <a:latin typeface="Franklin Gothic Book"/>
                          <a:ea typeface="+mn-ea"/>
                          <a:cs typeface="+mn-cs"/>
                        </a:rPr>
                        <a:t>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N/A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45595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2017**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145M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N/A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52582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0" dirty="0"/>
                        <a:t>2021***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/>
                        <a:t>145M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/>
                        <a:t>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/>
                        <a:t>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/>
                        <a:t>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/>
                        <a:t>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/>
                        <a:t>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/>
                        <a:t>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/>
                        <a:t>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/>
                        <a:t>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/>
                        <a:t>N/A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369608"/>
                  </a:ext>
                </a:extLst>
              </a:tr>
              <a:tr h="324394">
                <a:tc gridSpan="11">
                  <a:txBody>
                    <a:bodyPr/>
                    <a:lstStyle/>
                    <a:p>
                      <a:pPr algn="ctr"/>
                      <a:r>
                        <a:rPr lang="en-US" sz="1400" b="0" dirty="0"/>
                        <a:t>ctcLink Support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40501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0" dirty="0"/>
                        <a:t>ctcLink  Support***</a:t>
                      </a:r>
                    </a:p>
                    <a:p>
                      <a:r>
                        <a:rPr lang="en-US" sz="1400" b="0" dirty="0"/>
                        <a:t>- Running Start</a:t>
                      </a:r>
                    </a:p>
                    <a:p>
                      <a:r>
                        <a:rPr lang="en-US" sz="1400" b="0" dirty="0"/>
                        <a:t>- International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dirty="0"/>
                    </a:p>
                    <a:p>
                      <a:r>
                        <a:rPr lang="en-US" sz="1400" b="0" dirty="0"/>
                        <a:t>2.5%</a:t>
                      </a:r>
                    </a:p>
                    <a:p>
                      <a:r>
                        <a:rPr lang="en-US" sz="1400" b="0" dirty="0"/>
                        <a:t>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dirty="0"/>
                    </a:p>
                    <a:p>
                      <a:r>
                        <a:rPr lang="en-US" sz="1400" b="0" dirty="0"/>
                        <a:t>2.5%</a:t>
                      </a:r>
                    </a:p>
                    <a:p>
                      <a:r>
                        <a:rPr lang="en-US" sz="1400" b="0" dirty="0"/>
                        <a:t>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dirty="0"/>
                    </a:p>
                    <a:p>
                      <a:r>
                        <a:rPr lang="en-US" sz="1400" b="0" dirty="0"/>
                        <a:t>1.5%</a:t>
                      </a:r>
                    </a:p>
                    <a:p>
                      <a:r>
                        <a:rPr lang="en-US" sz="1400" b="0" dirty="0"/>
                        <a:t>2.5%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/>
                        <a:t>2%</a:t>
                      </a:r>
                    </a:p>
                    <a:p>
                      <a:r>
                        <a:rPr lang="en-US" sz="1400" b="0" dirty="0"/>
                        <a:t>1.5%</a:t>
                      </a:r>
                    </a:p>
                    <a:p>
                      <a:r>
                        <a:rPr lang="en-US" sz="1400" b="0" dirty="0"/>
                        <a:t>2.5%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3180497"/>
                  </a:ext>
                </a:extLst>
              </a:tr>
              <a:tr h="370840">
                <a:tc gridSpan="11">
                  <a:txBody>
                    <a:bodyPr/>
                    <a:lstStyle/>
                    <a:p>
                      <a:pPr algn="ctr"/>
                      <a:r>
                        <a:rPr lang="en-US" sz="1400" b="0" dirty="0"/>
                        <a:t>ctcLink</a:t>
                      </a:r>
                      <a:r>
                        <a:rPr lang="en-US" sz="1400" b="0" baseline="0" dirty="0"/>
                        <a:t> Maintenance</a:t>
                      </a:r>
                      <a:endParaRPr lang="en-US" sz="14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5615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0" dirty="0"/>
                        <a:t>ctcLink Maintenance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dirty="0"/>
                        <a:t>QTRLY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3764"/>
                          </a:solidFill>
                          <a:effectLst/>
                          <a:uLnTx/>
                          <a:uFillTx/>
                          <a:latin typeface="Franklin Gothic Book"/>
                          <a:ea typeface="+mn-ea"/>
                          <a:cs typeface="+mn-cs"/>
                        </a:rPr>
                        <a:t>QTRLY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3764"/>
                        </a:solidFill>
                        <a:effectLst/>
                        <a:uLnTx/>
                        <a:uFillTx/>
                        <a:latin typeface="Franklin Gothic Book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3764"/>
                          </a:solidFill>
                          <a:effectLst/>
                          <a:uLnTx/>
                          <a:uFillTx/>
                          <a:latin typeface="Franklin Gothic Book"/>
                          <a:ea typeface="+mn-ea"/>
                          <a:cs typeface="+mn-cs"/>
                        </a:rPr>
                        <a:t>QTRLY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3764"/>
                        </a:solidFill>
                        <a:effectLst/>
                        <a:uLnTx/>
                        <a:uFillTx/>
                        <a:latin typeface="Franklin Gothic Book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3764"/>
                          </a:solidFill>
                          <a:effectLst/>
                          <a:uLnTx/>
                          <a:uFillTx/>
                          <a:latin typeface="Franklin Gothic Book"/>
                          <a:ea typeface="+mn-ea"/>
                          <a:cs typeface="+mn-cs"/>
                        </a:rPr>
                        <a:t>QTRLY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3764"/>
                        </a:solidFill>
                        <a:effectLst/>
                        <a:uLnTx/>
                        <a:uFillTx/>
                        <a:latin typeface="Franklin Gothic Book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3764"/>
                          </a:solidFill>
                          <a:effectLst/>
                          <a:uLnTx/>
                          <a:uFillTx/>
                          <a:latin typeface="Franklin Gothic Book"/>
                          <a:ea typeface="+mn-ea"/>
                          <a:cs typeface="+mn-cs"/>
                        </a:rPr>
                        <a:t>QTRLY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3764"/>
                        </a:solidFill>
                        <a:effectLst/>
                        <a:uLnTx/>
                        <a:uFillTx/>
                        <a:latin typeface="Franklin Gothic Book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3764"/>
                          </a:solidFill>
                          <a:effectLst/>
                          <a:uLnTx/>
                          <a:uFillTx/>
                          <a:latin typeface="Franklin Gothic Book"/>
                          <a:ea typeface="+mn-ea"/>
                          <a:cs typeface="+mn-cs"/>
                        </a:rPr>
                        <a:t>QTRLY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3764"/>
                        </a:solidFill>
                        <a:effectLst/>
                        <a:uLnTx/>
                        <a:uFillTx/>
                        <a:latin typeface="Franklin Gothic Book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3764"/>
                          </a:solidFill>
                          <a:effectLst/>
                          <a:uLnTx/>
                          <a:uFillTx/>
                          <a:latin typeface="Franklin Gothic Book"/>
                          <a:ea typeface="+mn-ea"/>
                          <a:cs typeface="+mn-cs"/>
                        </a:rPr>
                        <a:t>QTRLY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3764"/>
                        </a:solidFill>
                        <a:effectLst/>
                        <a:uLnTx/>
                        <a:uFillTx/>
                        <a:latin typeface="Franklin Gothic Book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3764"/>
                          </a:solidFill>
                          <a:effectLst/>
                          <a:uLnTx/>
                          <a:uFillTx/>
                          <a:latin typeface="Franklin Gothic Book"/>
                          <a:ea typeface="+mn-ea"/>
                          <a:cs typeface="+mn-cs"/>
                        </a:rPr>
                        <a:t>QTRLY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3764"/>
                          </a:solidFill>
                          <a:effectLst/>
                          <a:uLnTx/>
                          <a:uFillTx/>
                          <a:latin typeface="Franklin Gothic Book"/>
                          <a:ea typeface="+mn-ea"/>
                          <a:cs typeface="+mn-cs"/>
                        </a:rPr>
                        <a:t>QTRLY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00792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310CC725-791C-4C64-BA10-372396A10F71}"/>
              </a:ext>
            </a:extLst>
          </p:cNvPr>
          <p:cNvSpPr txBox="1"/>
          <p:nvPr/>
        </p:nvSpPr>
        <p:spPr>
          <a:xfrm>
            <a:off x="306871" y="124653"/>
            <a:ext cx="8727673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Version 2: </a:t>
            </a:r>
            <a:r>
              <a:rPr lang="en-US" dirty="0"/>
              <a:t>Slide </a:t>
            </a:r>
            <a:r>
              <a:rPr lang="en-US" b="1" dirty="0"/>
              <a:t>revised </a:t>
            </a:r>
            <a:r>
              <a:rPr lang="en-US" dirty="0"/>
              <a:t>at request of Steering Committee to</a:t>
            </a:r>
            <a:br>
              <a:rPr lang="en-US" dirty="0"/>
            </a:br>
            <a:r>
              <a:rPr lang="en-US" dirty="0"/>
              <a:t>differentiate </a:t>
            </a:r>
            <a:r>
              <a:rPr lang="en-US" i="1" dirty="0"/>
              <a:t>Project </a:t>
            </a:r>
            <a:r>
              <a:rPr lang="en-US" dirty="0"/>
              <a:t>vs. </a:t>
            </a:r>
            <a:r>
              <a:rPr lang="en-US" i="1" dirty="0"/>
              <a:t>Support</a:t>
            </a:r>
            <a:r>
              <a:rPr lang="en-US" dirty="0"/>
              <a:t> vs. </a:t>
            </a:r>
            <a:r>
              <a:rPr lang="en-US" i="1" dirty="0"/>
              <a:t>Maintenance</a:t>
            </a:r>
            <a:r>
              <a:rPr lang="en-US" dirty="0"/>
              <a:t> items.</a:t>
            </a:r>
          </a:p>
        </p:txBody>
      </p:sp>
    </p:spTree>
    <p:extLst>
      <p:ext uri="{BB962C8B-B14F-4D97-AF65-F5344CB8AC3E}">
        <p14:creationId xmlns:p14="http://schemas.microsoft.com/office/powerpoint/2010/main" val="1061849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SBCTC">
      <a:dk1>
        <a:srgbClr val="003764"/>
      </a:dk1>
      <a:lt1>
        <a:sysClr val="window" lastClr="FFFFFF"/>
      </a:lt1>
      <a:dk2>
        <a:srgbClr val="0071CE"/>
      </a:dk2>
      <a:lt2>
        <a:srgbClr val="C3C6C8"/>
      </a:lt2>
      <a:accent1>
        <a:srgbClr val="F4CD00"/>
      </a:accent1>
      <a:accent2>
        <a:srgbClr val="65CBC9"/>
      </a:accent2>
      <a:accent3>
        <a:srgbClr val="FFB547"/>
      </a:accent3>
      <a:accent4>
        <a:srgbClr val="00C18B"/>
      </a:accent4>
      <a:accent5>
        <a:srgbClr val="3D6489"/>
      </a:accent5>
      <a:accent6>
        <a:srgbClr val="2A70B8"/>
      </a:accent6>
      <a:hlink>
        <a:srgbClr val="0563C1"/>
      </a:hlink>
      <a:folHlink>
        <a:srgbClr val="954F72"/>
      </a:folHlink>
    </a:clrScheme>
    <a:fontScheme name="SBCTC">
      <a:majorFont>
        <a:latin typeface="Franklin Gothic Medium"/>
        <a:ea typeface=""/>
        <a:cs typeface=""/>
      </a:majorFont>
      <a:minorFont>
        <a:latin typeface="Franklin Gothic Book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3FB7EA6B-1A87-46B6-BDBC-98082029F771}" vid="{D7C6037F-0C00-4580-87BB-BDFEDA1BD68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ontent_x0020_Owner xmlns="686bc730-dfb5-4557-ac43-64e2aeb71117">
      <UserInfo>
        <DisplayName>Katie Rose</DisplayName>
        <AccountId>178</AccountId>
        <AccountType/>
      </UserInfo>
    </Content_x0020_Owner>
    <IconOverlay xmlns="http://schemas.microsoft.com/sharepoint/v4" xsi:nil="true"/>
    <Menu_x0020_Group xmlns="686bc730-dfb5-4557-ac43-64e2aeb71117">Publications &amp; Printing</Menu_x0020_Group>
    <PublishingExpirationDate xmlns="http://schemas.microsoft.com/sharepoint/v3" xsi:nil="true"/>
    <PublishingStartDate xmlns="http://schemas.microsoft.com/sharepoint/v3" xsi:nil="true"/>
    <Category xmlns="686bc730-dfb5-4557-ac43-64e2aeb71117">SBCTC Templates</Category>
    <_dlc_DocId xmlns="dbb9891f-5342-44b3-9004-2472729e727f">Z7X6SQ3F62JH-64-58</_dlc_DocId>
    <_dlc_DocIdUrl xmlns="dbb9891f-5342-44b3-9004-2472729e727f">
      <Url>https://portal.sbctc.edu/sites/Intranet/publications/_layouts/15/DocIdRedir.aspx?ID=Z7X6SQ3F62JH-64-58</Url>
      <Description>Z7X6SQ3F62JH-64-58</Description>
    </_dlc_DocIdUrl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301EAAAF5A9A14C98C32A8D7B77B290" ma:contentTypeVersion="4" ma:contentTypeDescription="Create a new document." ma:contentTypeScope="" ma:versionID="e364fc523c39ff84877964d62bb0c69e">
  <xsd:schema xmlns:xsd="http://www.w3.org/2001/XMLSchema" xmlns:xs="http://www.w3.org/2001/XMLSchema" xmlns:p="http://schemas.microsoft.com/office/2006/metadata/properties" xmlns:ns1="http://schemas.microsoft.com/sharepoint/v3" xmlns:ns2="686bc730-dfb5-4557-ac43-64e2aeb71117" xmlns:ns3="dbb9891f-5342-44b3-9004-2472729e727f" xmlns:ns4="http://schemas.microsoft.com/sharepoint/v4" targetNamespace="http://schemas.microsoft.com/office/2006/metadata/properties" ma:root="true" ma:fieldsID="b59568911a8627c463a330b5927c98aa" ns1:_="" ns2:_="" ns3:_="" ns4:_="">
    <xsd:import namespace="http://schemas.microsoft.com/sharepoint/v3"/>
    <xsd:import namespace="686bc730-dfb5-4557-ac43-64e2aeb71117"/>
    <xsd:import namespace="dbb9891f-5342-44b3-9004-2472729e727f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Menu_x0020_Group" minOccurs="0"/>
                <xsd:element ref="ns2:Category" minOccurs="0"/>
                <xsd:element ref="ns2:Content_x0020_Owner" minOccurs="0"/>
                <xsd:element ref="ns1:PublishingStartDate" minOccurs="0"/>
                <xsd:element ref="ns1:PublishingExpirationDate" minOccurs="0"/>
                <xsd:element ref="ns3:_dlc_DocId" minOccurs="0"/>
                <xsd:element ref="ns3:_dlc_DocIdUrl" minOccurs="0"/>
                <xsd:element ref="ns3:_dlc_DocIdPersistId" minOccurs="0"/>
                <xsd:element ref="ns4:IconOverla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1" nillable="true" ma:displayName="Scheduling Start Date" ma:description="" ma:internalName="PublishingStartDate">
      <xsd:simpleType>
        <xsd:restriction base="dms:Unknown"/>
      </xsd:simpleType>
    </xsd:element>
    <xsd:element name="PublishingExpirationDate" ma:index="12" nillable="true" ma:displayName="Scheduling End Date" ma:description="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86bc730-dfb5-4557-ac43-64e2aeb71117" elementFormDefault="qualified">
    <xsd:import namespace="http://schemas.microsoft.com/office/2006/documentManagement/types"/>
    <xsd:import namespace="http://schemas.microsoft.com/office/infopath/2007/PartnerControls"/>
    <xsd:element name="Menu_x0020_Group" ma:index="2" nillable="true" ma:displayName="Menu Group" ma:default="Publications &amp; Printing" ma:format="Dropdown" ma:internalName="Menu_x0020_Group" ma:readOnly="false">
      <xsd:simpleType>
        <xsd:restriction base="dms:Choice">
          <xsd:enumeration value="Publications &amp; Printing"/>
        </xsd:restriction>
      </xsd:simpleType>
    </xsd:element>
    <xsd:element name="Category" ma:index="3" nillable="true" ma:displayName="Category" ma:format="Dropdown" ma:internalName="Category">
      <xsd:simpleType>
        <xsd:restriction base="dms:Choice">
          <xsd:enumeration value="Agency Issue Briefs"/>
          <xsd:enumeration value="Business Cards"/>
          <xsd:enumeration value="Name Badges"/>
          <xsd:enumeration value="Logos"/>
          <xsd:enumeration value="SBCTC Templates"/>
          <xsd:enumeration value="Style Guide"/>
        </xsd:restriction>
      </xsd:simpleType>
    </xsd:element>
    <xsd:element name="Content_x0020_Owner" ma:index="10" nillable="true" ma:displayName="Content Owner" ma:list="UserInfo" ma:SharePointGroup="0" ma:internalName="Content_x0020_Owne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b9891f-5342-44b3-9004-2472729e727f" elementFormDefault="qualified">
    <xsd:import namespace="http://schemas.microsoft.com/office/2006/documentManagement/types"/>
    <xsd:import namespace="http://schemas.microsoft.com/office/infopath/2007/PartnerControls"/>
    <xsd:element name="_dlc_DocId" ma:index="13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4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5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16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9" ma:displayName="Content Type" ma:readOnly="tru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646ED858-9350-48FE-ADC8-EAAF6E362ED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DCA586E-AEBD-4B20-9827-EAD32C0DDEE7}">
  <ds:schemaRefs>
    <ds:schemaRef ds:uri="http://schemas.microsoft.com/office/2006/metadata/properties"/>
    <ds:schemaRef ds:uri="http://www.w3.org/XML/1998/namespace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purl.org/dc/dcmitype/"/>
    <ds:schemaRef ds:uri="http://schemas.microsoft.com/sharepoint/v3"/>
    <ds:schemaRef ds:uri="686bc730-dfb5-4557-ac43-64e2aeb71117"/>
    <ds:schemaRef ds:uri="http://schemas.microsoft.com/sharepoint/v4"/>
    <ds:schemaRef ds:uri="dbb9891f-5342-44b3-9004-2472729e727f"/>
  </ds:schemaRefs>
</ds:datastoreItem>
</file>

<file path=customXml/itemProps3.xml><?xml version="1.0" encoding="utf-8"?>
<ds:datastoreItem xmlns:ds="http://schemas.openxmlformats.org/officeDocument/2006/customXml" ds:itemID="{36A97EFB-51D6-4625-BC5B-9FEE34F7DBD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686bc730-dfb5-4557-ac43-64e2aeb71117"/>
    <ds:schemaRef ds:uri="dbb9891f-5342-44b3-9004-2472729e727f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CAEC5022-984A-475E-A75B-CDBC86707EBC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ctcLink PowerPoint template</Template>
  <TotalTime>31181</TotalTime>
  <Words>911</Words>
  <Application>Microsoft Office PowerPoint</Application>
  <PresentationFormat>On-screen Show (4:3)</PresentationFormat>
  <Paragraphs>180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Courier New</vt:lpstr>
      <vt:lpstr>Franklin Gothic Book</vt:lpstr>
      <vt:lpstr>Franklin Gothic Medium</vt:lpstr>
      <vt:lpstr>Office Theme</vt:lpstr>
      <vt:lpstr>Ctclink project financing: Background and current status</vt:lpstr>
      <vt:lpstr>Original erp financing plan</vt:lpstr>
      <vt:lpstr>Ctclink project restart – new budget &amp; financing approved by WACTC, SBCTC, OCIO</vt:lpstr>
      <vt:lpstr>Ongoing ctclink financing plan</vt:lpstr>
      <vt:lpstr>ctcLink Project budget Summary</vt:lpstr>
      <vt:lpstr>ctcLink budget 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ctcLink Financing Background - draft review for SC Jan. 11, 2022</dc:title>
  <dc:subject>ctcLink Financing Background - draft review for SC Jan. 11, 2022</dc:subject>
  <dc:creator>Marilyn Varela</dc:creator>
  <cp:lastModifiedBy>Sherry Nelson</cp:lastModifiedBy>
  <cp:revision>272</cp:revision>
  <cp:lastPrinted>2019-02-13T23:01:07Z</cp:lastPrinted>
  <dcterms:created xsi:type="dcterms:W3CDTF">2018-05-14T23:14:43Z</dcterms:created>
  <dcterms:modified xsi:type="dcterms:W3CDTF">2022-01-16T22:17:25Z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0x0101007301EAAAF5A9A14C98C32A8D7B77B290</vt:lpwstr>
  </property>
  <property fmtid="{D5CDD505-2E9C-101B-9397-08002B2CF9AE}" pid="3" name="_dlc_DocIdItemGuid">
    <vt:lpwstr>f7c41efa-16a6-4d48-82ec-ec2c3f4609a4</vt:lpwstr>
  </property>
</Properties>
</file>