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2"/>
  </p:notesMasterIdLst>
  <p:handoutMasterIdLst>
    <p:handoutMasterId r:id="rId13"/>
  </p:handoutMasterIdLst>
  <p:sldIdLst>
    <p:sldId id="432" r:id="rId6"/>
    <p:sldId id="433" r:id="rId7"/>
    <p:sldId id="434" r:id="rId8"/>
    <p:sldId id="435" r:id="rId9"/>
    <p:sldId id="436" r:id="rId10"/>
    <p:sldId id="437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y Campbell" initials="CC" lastIdx="2" clrIdx="0">
    <p:extLst>
      <p:ext uri="{19B8F6BF-5375-455C-9EA6-DF929625EA0E}">
        <p15:presenceInfo xmlns:p15="http://schemas.microsoft.com/office/powerpoint/2012/main" userId="S-1-5-21-2162954678-3364338229-3037977907-85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CCFF"/>
    <a:srgbClr val="FFC000"/>
    <a:srgbClr val="00C0BC"/>
    <a:srgbClr val="009999"/>
    <a:srgbClr val="0D71A3"/>
    <a:srgbClr val="097964"/>
    <a:srgbClr val="9999FF"/>
    <a:srgbClr val="9966FF"/>
    <a:srgbClr val="0EB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5" autoAdjust="0"/>
    <p:restoredTop sz="93466" autoAdjust="0"/>
  </p:normalViewPr>
  <p:slideViewPr>
    <p:cSldViewPr snapToGrid="0">
      <p:cViewPr varScale="1">
        <p:scale>
          <a:sx n="58" d="100"/>
          <a:sy n="58" d="100"/>
        </p:scale>
        <p:origin x="956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Prior to this agreement, the Innovation Account</a:t>
            </a:r>
            <a:r>
              <a:rPr lang="en-US" dirty="0"/>
              <a:t> rate</a:t>
            </a:r>
            <a:r>
              <a:rPr lang="en-US" baseline="0" dirty="0"/>
              <a:t> was </a:t>
            </a:r>
            <a:r>
              <a:rPr lang="en-US" dirty="0"/>
              <a:t>scheduled to decrease to 1% in Fiscal Year 2024.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36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1/16/2022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01" y="4133280"/>
            <a:ext cx="8653373" cy="1416916"/>
          </a:xfrm>
        </p:spPr>
        <p:txBody>
          <a:bodyPr/>
          <a:lstStyle/>
          <a:p>
            <a:r>
              <a:rPr lang="en-US" sz="4000" dirty="0"/>
              <a:t>Ctclink project financing: Background and current status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69888" y="5992922"/>
            <a:ext cx="4614862" cy="758825"/>
          </a:xfrm>
        </p:spPr>
        <p:txBody>
          <a:bodyPr/>
          <a:lstStyle/>
          <a:p>
            <a:r>
              <a:rPr lang="en-US" dirty="0"/>
              <a:t>January 11,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5D1915-C017-4C0C-AFF9-C5ECC148C1E9}"/>
              </a:ext>
            </a:extLst>
          </p:cNvPr>
          <p:cNvSpPr txBox="1"/>
          <p:nvPr/>
        </p:nvSpPr>
        <p:spPr>
          <a:xfrm>
            <a:off x="469040" y="3542585"/>
            <a:ext cx="5188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deck for Steering Committee review/reaction </a:t>
            </a:r>
          </a:p>
        </p:txBody>
      </p:sp>
    </p:spTree>
    <p:extLst>
      <p:ext uri="{BB962C8B-B14F-4D97-AF65-F5344CB8AC3E}">
        <p14:creationId xmlns:p14="http://schemas.microsoft.com/office/powerpoint/2010/main" val="323229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6808" y="212918"/>
            <a:ext cx="8302337" cy="464831"/>
          </a:xfrm>
        </p:spPr>
        <p:txBody>
          <a:bodyPr/>
          <a:lstStyle/>
          <a:p>
            <a:pPr algn="ctr"/>
            <a:r>
              <a:rPr lang="en-US" dirty="0"/>
              <a:t>Original erp financing plan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2120" y="869372"/>
            <a:ext cx="8551715" cy="5660480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The 2011 Legislature established the Washington Community and Technical Colleges’ </a:t>
            </a:r>
            <a:r>
              <a:rPr lang="en-US" i="1" dirty="0"/>
              <a:t>Innovation Account</a:t>
            </a:r>
            <a:r>
              <a:rPr lang="en-US" dirty="0"/>
              <a:t> to provide an ongoing, stable source of funding for the college system’s technology projects.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/>
              <a:t>For academic year 2011-12, the State Board authorized collecting 2% of each college’s operating fee portion of tuition revenues to put in the account. This was increased to 3% beginning with academic year 2012-13.  </a:t>
            </a:r>
          </a:p>
          <a:p>
            <a:pPr marL="514350" indent="-514350">
              <a:buAutoNum type="arabicPeriod"/>
            </a:pPr>
            <a:r>
              <a:rPr lang="en-US" dirty="0"/>
              <a:t>In addition, SBCTC sought and received authority during the 2012 Legislative session to sell up to $50 million in Certificates of Participation (COPs) for financing over the life of the project, to be repaid from the Innovation Account. 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7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6360" y="308104"/>
            <a:ext cx="8569035" cy="999816"/>
          </a:xfrm>
        </p:spPr>
        <p:txBody>
          <a:bodyPr/>
          <a:lstStyle/>
          <a:p>
            <a:pPr algn="ctr"/>
            <a:r>
              <a:rPr lang="en-US" sz="3200" dirty="0"/>
              <a:t>Ctclink project restart – new budget &amp; financing approved by WACTC, SBCTC, OCIO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420" y="1392945"/>
            <a:ext cx="8336975" cy="4966856"/>
          </a:xfrm>
        </p:spPr>
        <p:txBody>
          <a:bodyPr/>
          <a:lstStyle/>
          <a:p>
            <a:r>
              <a:rPr lang="en-US" dirty="0"/>
              <a:t>Dec. 2017 – New ctcLink Investment Plan and Budget is approved for project restart. Budget was increased by approximately $45 million. </a:t>
            </a:r>
          </a:p>
          <a:p>
            <a:r>
              <a:rPr lang="en-US" dirty="0"/>
              <a:t>WACTC approved the following:</a:t>
            </a:r>
          </a:p>
          <a:p>
            <a:pPr lvl="1"/>
            <a:r>
              <a:rPr lang="en-US" dirty="0"/>
              <a:t>Use of funds provided by the State Board to address the fiscal year 2019 cash flow issue. </a:t>
            </a:r>
          </a:p>
          <a:p>
            <a:pPr lvl="1"/>
            <a:r>
              <a:rPr lang="en-US" dirty="0"/>
              <a:t>SBCTC bills college districts an additional 1% for fiscal years 2020, 2021, 2022, for a total of 4 percent during that time period. </a:t>
            </a:r>
          </a:p>
          <a:p>
            <a:pPr lvl="1"/>
            <a:r>
              <a:rPr lang="en-US" dirty="0"/>
              <a:t>Decrease the rate to 3% for fiscal year 2023</a:t>
            </a:r>
          </a:p>
          <a:p>
            <a:pPr lvl="1"/>
            <a:r>
              <a:rPr lang="en-US" dirty="0"/>
              <a:t>Decrease the rate to 1% in fiscal year 2024 through fiscal year 2028.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4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4620" y="132165"/>
            <a:ext cx="8302337" cy="786457"/>
          </a:xfrm>
        </p:spPr>
        <p:txBody>
          <a:bodyPr/>
          <a:lstStyle/>
          <a:p>
            <a:pPr algn="ctr"/>
            <a:r>
              <a:rPr lang="en-US" sz="3300" dirty="0"/>
              <a:t>Ongoing ctclink financing plan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5270" y="740171"/>
            <a:ext cx="8705850" cy="5981304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In June 2021, college presidents (WACTC) and the SBCTC Board approved an updated ctcLink funding model to address: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+mj-lt"/>
              </a:rPr>
              <a:t>Funding Shortfall </a:t>
            </a:r>
            <a:r>
              <a:rPr lang="en-US" sz="2000" dirty="0"/>
              <a:t>– Enrollment decreases/revenue declines due to COVID deepened and extended a previously anticipated 2020 cash flow problem.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Ongoing ctcLink Support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 – As the project winds down and SBCTC’s ctcLink Customer Support staffing ramps up, a fiscal plan for an ongoing ctcLink customer support organization is needed. </a:t>
            </a:r>
          </a:p>
          <a:p>
            <a:pPr marL="0" indent="0">
              <a:buNone/>
            </a:pPr>
            <a:r>
              <a:rPr lang="en-US" sz="2400" dirty="0"/>
              <a:t>Presidents/WACTC approved: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funding shortfall, broaden the revenue base supporting central IT services to include Running Start and International Contract revenues – </a:t>
            </a:r>
            <a:r>
              <a:rPr lang="en-US" sz="1800" dirty="0"/>
              <a:t>Running Start: 2.5% for Fiscal Years 2022 and 2023. Decrease to 1.5% beginning FY 2024; International Contract: 3% for Fiscal Years 2022 and 2023. Decrease to 2.5% beginning FY 2024.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 Fiscal Year 2024, lower the Innovation Account rate from 3% to 2%, generating funds to make Certificate of Participation (COP) debt payments and support the approved staffing plan.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Review staffing needs one year after DG6 go-live and routinely thereafter and adjust staffing levels as appropriate. 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522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498" y="676653"/>
            <a:ext cx="8302337" cy="418183"/>
          </a:xfrm>
        </p:spPr>
        <p:txBody>
          <a:bodyPr/>
          <a:lstStyle/>
          <a:p>
            <a:pPr algn="ctr"/>
            <a:r>
              <a:rPr lang="en-US" dirty="0"/>
              <a:t>ctcLink Project budget Summary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790286"/>
              </p:ext>
            </p:extLst>
          </p:nvPr>
        </p:nvGraphicFramePr>
        <p:xfrm>
          <a:off x="398308" y="1300995"/>
          <a:ext cx="8364962" cy="22440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50645">
                  <a:extLst>
                    <a:ext uri="{9D8B030D-6E8A-4147-A177-3AD203B41FA5}">
                      <a16:colId xmlns:a16="http://schemas.microsoft.com/office/drawing/2014/main" val="1823051680"/>
                    </a:ext>
                  </a:extLst>
                </a:gridCol>
                <a:gridCol w="808355">
                  <a:extLst>
                    <a:ext uri="{9D8B030D-6E8A-4147-A177-3AD203B41FA5}">
                      <a16:colId xmlns:a16="http://schemas.microsoft.com/office/drawing/2014/main" val="341770255"/>
                    </a:ext>
                  </a:extLst>
                </a:gridCol>
                <a:gridCol w="639636">
                  <a:extLst>
                    <a:ext uri="{9D8B030D-6E8A-4147-A177-3AD203B41FA5}">
                      <a16:colId xmlns:a16="http://schemas.microsoft.com/office/drawing/2014/main" val="4212515568"/>
                    </a:ext>
                  </a:extLst>
                </a:gridCol>
                <a:gridCol w="775018">
                  <a:extLst>
                    <a:ext uri="{9D8B030D-6E8A-4147-A177-3AD203B41FA5}">
                      <a16:colId xmlns:a16="http://schemas.microsoft.com/office/drawing/2014/main" val="253059245"/>
                    </a:ext>
                  </a:extLst>
                </a:gridCol>
                <a:gridCol w="638048">
                  <a:extLst>
                    <a:ext uri="{9D8B030D-6E8A-4147-A177-3AD203B41FA5}">
                      <a16:colId xmlns:a16="http://schemas.microsoft.com/office/drawing/2014/main" val="1758122618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716753508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890375880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92356578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3083848621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425907511"/>
                    </a:ext>
                  </a:extLst>
                </a:gridCol>
                <a:gridCol w="921110">
                  <a:extLst>
                    <a:ext uri="{9D8B030D-6E8A-4147-A177-3AD203B41FA5}">
                      <a16:colId xmlns:a16="http://schemas.microsoft.com/office/drawing/2014/main" val="776241182"/>
                    </a:ext>
                  </a:extLst>
                </a:gridCol>
              </a:tblGrid>
              <a:tr h="557446">
                <a:tc>
                  <a:txBody>
                    <a:bodyPr/>
                    <a:lstStyle/>
                    <a:p>
                      <a:r>
                        <a:rPr lang="en-US" sz="1400" dirty="0"/>
                        <a:t>Fiscal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Budget</a:t>
                      </a:r>
                    </a:p>
                    <a:p>
                      <a:r>
                        <a:rPr lang="en-US" sz="1400" dirty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2011</a:t>
                      </a:r>
                    </a:p>
                    <a:p>
                      <a:r>
                        <a:rPr lang="en-US" sz="14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2014</a:t>
                      </a:r>
                    </a:p>
                    <a:p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425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2011*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2%/3%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3%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3%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1%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59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2017**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145M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258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2021***</a:t>
                      </a:r>
                    </a:p>
                    <a:p>
                      <a:r>
                        <a:rPr lang="en-US" sz="1400" dirty="0"/>
                        <a:t>ADD</a:t>
                      </a:r>
                    </a:p>
                    <a:p>
                      <a:r>
                        <a:rPr lang="en-US" sz="1400" dirty="0"/>
                        <a:t>- Running Start</a:t>
                      </a:r>
                    </a:p>
                    <a:p>
                      <a:r>
                        <a:rPr lang="en-US" sz="1400" dirty="0"/>
                        <a:t>- International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145M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4%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4%</a:t>
                      </a:r>
                    </a:p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2.5%</a:t>
                      </a:r>
                    </a:p>
                    <a:p>
                      <a:r>
                        <a:rPr lang="en-US" sz="1400" b="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3%</a:t>
                      </a:r>
                    </a:p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2.5%</a:t>
                      </a:r>
                    </a:p>
                    <a:p>
                      <a:r>
                        <a:rPr lang="en-US" sz="1400" b="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2%</a:t>
                      </a:r>
                    </a:p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1.5%</a:t>
                      </a:r>
                    </a:p>
                    <a:p>
                      <a:r>
                        <a:rPr lang="en-US" sz="1400" b="0" dirty="0"/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2%</a:t>
                      </a:r>
                    </a:p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1.5%</a:t>
                      </a:r>
                    </a:p>
                    <a:p>
                      <a:r>
                        <a:rPr lang="en-US" sz="1400" b="0" dirty="0"/>
                        <a:t>2.5%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696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8912" y="3949003"/>
            <a:ext cx="8484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*2011 - SBCTC receives $50 million in Certificates of Participation for financing start of project, to be repaid from the ctcLink Project Innovation Account. WACTC approves budget of  $100M and payment % breakdown.</a:t>
            </a:r>
          </a:p>
          <a:p>
            <a:endParaRPr lang="en-US" b="1" dirty="0"/>
          </a:p>
          <a:p>
            <a:r>
              <a:rPr lang="en-US" b="1" dirty="0"/>
              <a:t>**2017 - WACTC approves $45M budget increase and new payment % breakdown.</a:t>
            </a:r>
          </a:p>
          <a:p>
            <a:endParaRPr lang="en-US" b="1" dirty="0"/>
          </a:p>
          <a:p>
            <a:r>
              <a:rPr lang="en-US" b="1" dirty="0"/>
              <a:t>***2021  - WACTC approves new payment % breakdown to address decreased enrollment issues and project cashflow challenges and SBCTC support staffing plan.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CC7219-A1AD-4AC0-9BCE-675970D8A534}"/>
              </a:ext>
            </a:extLst>
          </p:cNvPr>
          <p:cNvSpPr txBox="1"/>
          <p:nvPr/>
        </p:nvSpPr>
        <p:spPr>
          <a:xfrm>
            <a:off x="703214" y="225805"/>
            <a:ext cx="803890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Version 1: </a:t>
            </a:r>
            <a:r>
              <a:rPr lang="en-US" dirty="0"/>
              <a:t>Slide as presented to Steering Committee for review, Jan. 11, 2022</a:t>
            </a:r>
          </a:p>
        </p:txBody>
      </p:sp>
    </p:spTree>
    <p:extLst>
      <p:ext uri="{BB962C8B-B14F-4D97-AF65-F5344CB8AC3E}">
        <p14:creationId xmlns:p14="http://schemas.microsoft.com/office/powerpoint/2010/main" val="36960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9538" y="809695"/>
            <a:ext cx="8302337" cy="418183"/>
          </a:xfrm>
        </p:spPr>
        <p:txBody>
          <a:bodyPr/>
          <a:lstStyle/>
          <a:p>
            <a:pPr algn="ctr"/>
            <a:r>
              <a:rPr lang="en-US" dirty="0"/>
              <a:t>ctcLink budget Summary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6952" y="5159213"/>
            <a:ext cx="84849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*2011 - SBCTC receives $50 million in Certificates of Participation for financing start of project, to be repaid from the ctcLink Project Innovation Account. WACTC approves budget of  $100M and payment % breakdown.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**2017 - WACTC approves $45M budget increase and new payment % breakdown.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***2021  - WACTC approves new payment % breakdown to address decreased enrollment issues and project cashflow challenges and SBCTC support staffing plan. </a:t>
            </a:r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222934"/>
              </p:ext>
            </p:extLst>
          </p:nvPr>
        </p:nvGraphicFramePr>
        <p:xfrm>
          <a:off x="306871" y="1290840"/>
          <a:ext cx="8727673" cy="3772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89557">
                  <a:extLst>
                    <a:ext uri="{9D8B030D-6E8A-4147-A177-3AD203B41FA5}">
                      <a16:colId xmlns:a16="http://schemas.microsoft.com/office/drawing/2014/main" val="1823051680"/>
                    </a:ext>
                  </a:extLst>
                </a:gridCol>
                <a:gridCol w="808355">
                  <a:extLst>
                    <a:ext uri="{9D8B030D-6E8A-4147-A177-3AD203B41FA5}">
                      <a16:colId xmlns:a16="http://schemas.microsoft.com/office/drawing/2014/main" val="341770255"/>
                    </a:ext>
                  </a:extLst>
                </a:gridCol>
                <a:gridCol w="700405">
                  <a:extLst>
                    <a:ext uri="{9D8B030D-6E8A-4147-A177-3AD203B41FA5}">
                      <a16:colId xmlns:a16="http://schemas.microsoft.com/office/drawing/2014/main" val="4212515568"/>
                    </a:ext>
                  </a:extLst>
                </a:gridCol>
                <a:gridCol w="638048">
                  <a:extLst>
                    <a:ext uri="{9D8B030D-6E8A-4147-A177-3AD203B41FA5}">
                      <a16:colId xmlns:a16="http://schemas.microsoft.com/office/drawing/2014/main" val="253059245"/>
                    </a:ext>
                  </a:extLst>
                </a:gridCol>
                <a:gridCol w="638048">
                  <a:extLst>
                    <a:ext uri="{9D8B030D-6E8A-4147-A177-3AD203B41FA5}">
                      <a16:colId xmlns:a16="http://schemas.microsoft.com/office/drawing/2014/main" val="1758122618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716753508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890375880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92356578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3083848621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425907511"/>
                    </a:ext>
                  </a:extLst>
                </a:gridCol>
                <a:gridCol w="921110">
                  <a:extLst>
                    <a:ext uri="{9D8B030D-6E8A-4147-A177-3AD203B41FA5}">
                      <a16:colId xmlns:a16="http://schemas.microsoft.com/office/drawing/2014/main" val="776241182"/>
                    </a:ext>
                  </a:extLst>
                </a:gridCol>
              </a:tblGrid>
              <a:tr h="557446">
                <a:tc>
                  <a:txBody>
                    <a:bodyPr/>
                    <a:lstStyle/>
                    <a:p>
                      <a:r>
                        <a:rPr lang="en-US" sz="1400" dirty="0"/>
                        <a:t>Fiscal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Budget</a:t>
                      </a:r>
                    </a:p>
                    <a:p>
                      <a:r>
                        <a:rPr lang="en-US" sz="1400" dirty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2011</a:t>
                      </a:r>
                    </a:p>
                    <a:p>
                      <a:r>
                        <a:rPr lang="en-US" sz="1400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2014</a:t>
                      </a:r>
                    </a:p>
                    <a:p>
                      <a:r>
                        <a:rPr lang="en-US" sz="14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2024</a:t>
                      </a:r>
                    </a:p>
                    <a:p>
                      <a:r>
                        <a:rPr lang="en-US" sz="1400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425106"/>
                  </a:ext>
                </a:extLst>
              </a:tr>
              <a:tr h="298717">
                <a:tc gridSpan="1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ctcLink Project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48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2011*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3%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3%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1%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59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2017**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145M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258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2021***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145M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69608"/>
                  </a:ext>
                </a:extLst>
              </a:tr>
              <a:tr h="324394">
                <a:tc gridSpan="11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ctcLink Support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050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ctcLink  Support***</a:t>
                      </a:r>
                    </a:p>
                    <a:p>
                      <a:r>
                        <a:rPr lang="en-US" sz="1400" b="0" dirty="0"/>
                        <a:t>- Running Start</a:t>
                      </a:r>
                    </a:p>
                    <a:p>
                      <a:r>
                        <a:rPr lang="en-US" sz="1400" b="0" dirty="0"/>
                        <a:t>- International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2.5%</a:t>
                      </a:r>
                    </a:p>
                    <a:p>
                      <a:r>
                        <a:rPr lang="en-US" sz="1400" b="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2.5%</a:t>
                      </a:r>
                    </a:p>
                    <a:p>
                      <a:r>
                        <a:rPr lang="en-US" sz="1400" b="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1.5%</a:t>
                      </a:r>
                    </a:p>
                    <a:p>
                      <a:r>
                        <a:rPr lang="en-US" sz="1400" b="0" dirty="0"/>
                        <a:t>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2%</a:t>
                      </a:r>
                    </a:p>
                    <a:p>
                      <a:r>
                        <a:rPr lang="en-US" sz="1400" b="0" dirty="0"/>
                        <a:t>1.5%</a:t>
                      </a:r>
                    </a:p>
                    <a:p>
                      <a:r>
                        <a:rPr lang="en-US" sz="1400" b="0" dirty="0"/>
                        <a:t>2.5%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180497"/>
                  </a:ext>
                </a:extLst>
              </a:tr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ctcLink</a:t>
                      </a:r>
                      <a:r>
                        <a:rPr lang="en-US" sz="1400" b="0" baseline="0" dirty="0"/>
                        <a:t> Maintenance</a:t>
                      </a:r>
                      <a:endParaRPr lang="en-US" sz="14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61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/>
                        <a:t>ctcLink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QTRLY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QTRLY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QTRLY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QTRLY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QTRLY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QTRLY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QTRLY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QTRLY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QTRLY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079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10CC725-791C-4C64-BA10-372396A10F71}"/>
              </a:ext>
            </a:extLst>
          </p:cNvPr>
          <p:cNvSpPr txBox="1"/>
          <p:nvPr/>
        </p:nvSpPr>
        <p:spPr>
          <a:xfrm>
            <a:off x="306871" y="124653"/>
            <a:ext cx="872767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Version 2: </a:t>
            </a:r>
            <a:r>
              <a:rPr lang="en-US" dirty="0"/>
              <a:t>Slide </a:t>
            </a:r>
            <a:r>
              <a:rPr lang="en-US" b="1" dirty="0"/>
              <a:t>revised </a:t>
            </a:r>
            <a:r>
              <a:rPr lang="en-US" dirty="0"/>
              <a:t>at request of Steering Committee to</a:t>
            </a:r>
            <a:br>
              <a:rPr lang="en-US" dirty="0"/>
            </a:br>
            <a:r>
              <a:rPr lang="en-US" dirty="0"/>
              <a:t>differentiate </a:t>
            </a:r>
            <a:r>
              <a:rPr lang="en-US" i="1" dirty="0"/>
              <a:t>Project </a:t>
            </a:r>
            <a:r>
              <a:rPr lang="en-US" dirty="0"/>
              <a:t>vs. </a:t>
            </a:r>
            <a:r>
              <a:rPr lang="en-US" i="1" dirty="0"/>
              <a:t>Support</a:t>
            </a:r>
            <a:r>
              <a:rPr lang="en-US" dirty="0"/>
              <a:t> vs. </a:t>
            </a:r>
            <a:r>
              <a:rPr lang="en-US" i="1" dirty="0"/>
              <a:t>Maintenance</a:t>
            </a:r>
            <a:r>
              <a:rPr lang="en-US" dirty="0"/>
              <a:t> items.</a:t>
            </a:r>
          </a:p>
        </p:txBody>
      </p:sp>
    </p:spTree>
    <p:extLst>
      <p:ext uri="{BB962C8B-B14F-4D97-AF65-F5344CB8AC3E}">
        <p14:creationId xmlns:p14="http://schemas.microsoft.com/office/powerpoint/2010/main" val="106184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FB7EA6B-1A87-46B6-BDBC-98082029F771}" vid="{D7C6037F-0C00-4580-87BB-BDFEDA1BD6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Z7X6SQ3F62JH-64-58</_dlc_DocId>
    <_dlc_DocIdUrl xmlns="dbb9891f-5342-44b3-9004-2472729e727f">
      <Url>https://portal.sbctc.edu/sites/Intranet/publications/_layouts/15/DocIdRedir.aspx?ID=Z7X6SQ3F62JH-64-58</Url>
      <Description>Z7X6SQ3F62JH-64-58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46ED858-9350-48FE-ADC8-EAAF6E362E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CA586E-AEBD-4B20-9827-EAD32C0DDEE7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sharepoint/v3"/>
    <ds:schemaRef ds:uri="686bc730-dfb5-4557-ac43-64e2aeb71117"/>
    <ds:schemaRef ds:uri="http://schemas.microsoft.com/sharepoint/v4"/>
    <ds:schemaRef ds:uri="dbb9891f-5342-44b3-9004-2472729e727f"/>
  </ds:schemaRefs>
</ds:datastoreItem>
</file>

<file path=customXml/itemProps3.xml><?xml version="1.0" encoding="utf-8"?>
<ds:datastoreItem xmlns:ds="http://schemas.openxmlformats.org/officeDocument/2006/customXml" ds:itemID="{36A97EFB-51D6-4625-BC5B-9FEE34F7DB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AEC5022-984A-475E-A75B-CDBC86707EB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ctcLink PowerPoint template</Template>
  <TotalTime>31181</TotalTime>
  <Words>911</Words>
  <Application>Microsoft Office PowerPoint</Application>
  <PresentationFormat>On-screen Show (4:3)</PresentationFormat>
  <Paragraphs>180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Franklin Gothic Book</vt:lpstr>
      <vt:lpstr>Franklin Gothic Medium</vt:lpstr>
      <vt:lpstr>Office Theme</vt:lpstr>
      <vt:lpstr>Ctclink project financing: Background and current status</vt:lpstr>
      <vt:lpstr>Original erp financing plan</vt:lpstr>
      <vt:lpstr>Ctclink project restart – new budget &amp; financing approved by WACTC, SBCTC, OCIO</vt:lpstr>
      <vt:lpstr>Ongoing ctclink financing plan</vt:lpstr>
      <vt:lpstr>ctcLink Project budget Summary</vt:lpstr>
      <vt:lpstr>ctcLink budget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ctcLink Financing Background - draft review for SC Jan. 11, 2022</dc:title>
  <dc:subject>ctcLink Financing Background - draft review for SC Jan. 11, 2022</dc:subject>
  <dc:creator>Marilyn Varela</dc:creator>
  <cp:lastModifiedBy>Sherry Nelson</cp:lastModifiedBy>
  <cp:revision>272</cp:revision>
  <cp:lastPrinted>2019-02-13T23:01:07Z</cp:lastPrinted>
  <dcterms:created xsi:type="dcterms:W3CDTF">2018-05-14T23:14:43Z</dcterms:created>
  <dcterms:modified xsi:type="dcterms:W3CDTF">2022-01-16T22:17:25Z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f7c41efa-16a6-4d48-82ec-ec2c3f4609a4</vt:lpwstr>
  </property>
</Properties>
</file>