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9"/>
  </p:notesMasterIdLst>
  <p:sldIdLst>
    <p:sldId id="393" r:id="rId6"/>
    <p:sldId id="396" r:id="rId7"/>
    <p:sldId id="39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ena Hansen" initials="SH" lastIdx="1" clrIdx="0">
    <p:extLst>
      <p:ext uri="{19B8F6BF-5375-455C-9EA6-DF929625EA0E}">
        <p15:presenceInfo xmlns:p15="http://schemas.microsoft.com/office/powerpoint/2012/main" userId="S-1-5-21-2162954678-3364338229-3037977907-11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FF00"/>
    <a:srgbClr val="0000FF"/>
    <a:srgbClr val="FFFF4F"/>
    <a:srgbClr val="DC9D8C"/>
    <a:srgbClr val="990099"/>
    <a:srgbClr val="006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38" autoAdjust="0"/>
    <p:restoredTop sz="94660"/>
  </p:normalViewPr>
  <p:slideViewPr>
    <p:cSldViewPr snapToGrid="0">
      <p:cViewPr varScale="1">
        <p:scale>
          <a:sx n="86" d="100"/>
          <a:sy n="86" d="100"/>
        </p:scale>
        <p:origin x="9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4" d="100"/>
        <a:sy n="194" d="100"/>
      </p:scale>
      <p:origin x="0" y="-64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DD73D-AF8B-4B87-A0C7-67353118F32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5DEE9-7BA1-47D3-B69A-3D9B27D0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7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3090418" y="0"/>
            <a:ext cx="9105969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185" y="3863686"/>
            <a:ext cx="11115967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4144" y="4976665"/>
            <a:ext cx="11185237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93184" y="5769403"/>
            <a:ext cx="6153149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60905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3/2/2022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4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3/2/2022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1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7630"/>
          </a:xfrm>
        </p:spPr>
        <p:txBody>
          <a:bodyPr>
            <a:normAutofit/>
          </a:bodyPr>
          <a:lstStyle>
            <a:lvl1pPr algn="l">
              <a:defRPr sz="2400" b="1" i="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993236"/>
            <a:ext cx="10972800" cy="5132928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</a:lstStyle>
          <a:p>
            <a:r>
              <a:rPr lang="en-US" dirty="0"/>
              <a:t>Page text here. 18 pt Arial Regular recommended</a:t>
            </a:r>
          </a:p>
        </p:txBody>
      </p:sp>
    </p:spTree>
    <p:extLst>
      <p:ext uri="{BB962C8B-B14F-4D97-AF65-F5344CB8AC3E}">
        <p14:creationId xmlns:p14="http://schemas.microsoft.com/office/powerpoint/2010/main" val="175532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2720" y="294199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2721" y="1174172"/>
            <a:ext cx="11115967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3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5814" y="1549936"/>
            <a:ext cx="11115967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715814" y="2415155"/>
            <a:ext cx="11115967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3/2/2022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08327" y="6483927"/>
            <a:ext cx="623453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5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76624" y="1709745"/>
            <a:ext cx="11027451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776624" y="4589470"/>
            <a:ext cx="1102745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3/2/2022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9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3415" y="1462241"/>
            <a:ext cx="11379204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563415" y="2400301"/>
            <a:ext cx="5352476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345695" y="2400305"/>
            <a:ext cx="5596924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3/2/2022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0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4064"/>
            <a:ext cx="5423608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76368" y="1485854"/>
            <a:ext cx="11113851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76371" y="2385435"/>
            <a:ext cx="5336504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676371" y="3003841"/>
            <a:ext cx="5336504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6943" y="2385430"/>
            <a:ext cx="5403276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6386943" y="3003841"/>
            <a:ext cx="5403276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3/2/2022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6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0436" y="1457982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3/2/2022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18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3/2/2022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95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48659" y="1385541"/>
            <a:ext cx="4214287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659" y="2888673"/>
            <a:ext cx="4214287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151387" y="1569027"/>
            <a:ext cx="672195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3/2/2022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8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7827" y="1385541"/>
            <a:ext cx="447751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827" y="2888674"/>
            <a:ext cx="447751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5396" y="1569027"/>
            <a:ext cx="6452531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3/2/2022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86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48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2022 Production Release Dates – </a:t>
            </a:r>
            <a:r>
              <a:rPr lang="en-US" cap="none" dirty="0">
                <a:solidFill>
                  <a:srgbClr val="FF0000"/>
                </a:solidFill>
              </a:rPr>
              <a:t>Pending Approval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15814" y="2415155"/>
            <a:ext cx="11115967" cy="4068772"/>
          </a:xfrm>
        </p:spPr>
        <p:txBody>
          <a:bodyPr numCol="2"/>
          <a:lstStyle/>
          <a:p>
            <a:pPr marL="0" indent="0" fontAlgn="t">
              <a:buNone/>
            </a:pPr>
            <a:r>
              <a:rPr lang="en-US" sz="2400" b="1" dirty="0"/>
              <a:t>Tuesday, March 29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Tax Update 22-A PRP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Thursday, June 23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FA Regulatory PRPs 2 &amp; 3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Thursday, July 14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FA Regulatory PRP 4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July 23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HCM Image 41 &amp; Tax Update 22-B PRP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October 8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HCM Image 43</a:t>
            </a:r>
          </a:p>
          <a:p>
            <a:pPr marL="457200" lvl="1" indent="0" fontAlgn="t">
              <a:buNone/>
            </a:pPr>
            <a:endParaRPr lang="en-US" sz="2000" dirty="0"/>
          </a:p>
          <a:p>
            <a:pPr marL="0" indent="0" fontAlgn="t">
              <a:buNone/>
            </a:pPr>
            <a:r>
              <a:rPr lang="en-US" sz="2400" b="1" dirty="0"/>
              <a:t>Saturday, October 15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CS Image 26 &amp; HCX Update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October 29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FS Image 41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December 10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HCM Image 44 &amp; Tax Update 22-E PRP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Thursday, December 15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FS 1099 Update PRP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December 17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CS Image 27 &amp; HCX Update</a:t>
            </a:r>
          </a:p>
          <a:p>
            <a:pPr marL="457200" lvl="1" indent="0" fontAlgn="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984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5814" y="1549936"/>
            <a:ext cx="11372864" cy="797070"/>
          </a:xfrm>
        </p:spPr>
        <p:txBody>
          <a:bodyPr/>
          <a:lstStyle/>
          <a:p>
            <a:r>
              <a:rPr lang="en-US" cap="none" dirty="0"/>
              <a:t>2022 Production Release Dates by Pillar - </a:t>
            </a:r>
            <a:r>
              <a:rPr lang="en-US" sz="3200" cap="none" dirty="0">
                <a:solidFill>
                  <a:srgbClr val="FF0000"/>
                </a:solidFill>
              </a:rPr>
              <a:t>Pending Approval</a:t>
            </a:r>
            <a:endParaRPr lang="en-US" sz="3200" cap="non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15814" y="2415155"/>
            <a:ext cx="11115967" cy="4234220"/>
          </a:xfrm>
        </p:spPr>
        <p:txBody>
          <a:bodyPr numCol="3"/>
          <a:lstStyle/>
          <a:p>
            <a:pPr marL="0" indent="0" algn="ctr" fontAlgn="t">
              <a:buNone/>
            </a:pPr>
            <a:r>
              <a:rPr lang="en-US" sz="2400" b="1" u="sng" dirty="0"/>
              <a:t>HCM</a:t>
            </a:r>
          </a:p>
          <a:p>
            <a:pPr marL="0" indent="0" fontAlgn="t">
              <a:buNone/>
            </a:pPr>
            <a:r>
              <a:rPr lang="en-US" sz="2400" b="1" dirty="0"/>
              <a:t>Tuesday, March 29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Tax Update 22-A PRP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July 23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HCM Image 41 &amp; Tax Update 22-B PRP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October 8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HCM Image 43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December 10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HCM Image 44 &amp; Tax Update 22-E PRP</a:t>
            </a:r>
          </a:p>
          <a:p>
            <a:pPr marL="0" indent="0" algn="ctr" fontAlgn="t">
              <a:spcBef>
                <a:spcPts val="1200"/>
              </a:spcBef>
              <a:buNone/>
            </a:pPr>
            <a:r>
              <a:rPr lang="en-US" sz="2400" b="1" u="sng" dirty="0"/>
              <a:t>CS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Thursday, June 23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FA Regulatory PRPs 2 &amp; 3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Thursday, July 14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FA Regulatory PRP 4</a:t>
            </a:r>
          </a:p>
          <a:p>
            <a:pPr marL="0" indent="0" fontAlgn="t">
              <a:buNone/>
            </a:pPr>
            <a:r>
              <a:rPr lang="en-US" sz="2400" b="1" dirty="0"/>
              <a:t>Saturday, October 15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CS Image 26 &amp; HCX Update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December 17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CS Image 27 &amp; HCX Update</a:t>
            </a:r>
          </a:p>
          <a:p>
            <a:pPr marL="0" indent="0" fontAlgn="t">
              <a:spcBef>
                <a:spcPts val="1200"/>
              </a:spcBef>
              <a:buNone/>
            </a:pPr>
            <a:endParaRPr lang="en-US" sz="2400" b="1" dirty="0"/>
          </a:p>
          <a:p>
            <a:pPr marL="0" indent="0" algn="ctr" fontAlgn="t">
              <a:spcBef>
                <a:spcPts val="1200"/>
              </a:spcBef>
              <a:buNone/>
            </a:pPr>
            <a:r>
              <a:rPr lang="en-US" sz="2400" b="1" u="sng" dirty="0"/>
              <a:t>FSCM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Saturday, October 29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FS Image 41</a:t>
            </a:r>
          </a:p>
          <a:p>
            <a:pPr marL="0" indent="0" fontAlgn="t">
              <a:spcBef>
                <a:spcPts val="1200"/>
              </a:spcBef>
              <a:buNone/>
            </a:pPr>
            <a:r>
              <a:rPr lang="en-US" sz="2400" b="1" dirty="0"/>
              <a:t>Thursday, December 15</a:t>
            </a:r>
            <a:endParaRPr lang="en-US" sz="2400" dirty="0"/>
          </a:p>
          <a:p>
            <a:pPr marL="457200" lvl="1" indent="0" fontAlgn="t">
              <a:buNone/>
            </a:pPr>
            <a:r>
              <a:rPr lang="en-US" sz="2000" dirty="0"/>
              <a:t>FS 1099 Update PRP</a:t>
            </a:r>
          </a:p>
          <a:p>
            <a:pPr marL="0" indent="0" fontAlgn="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124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019C6-BBEB-40B0-AC07-9DCD6ED0A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Financial aid regulatory release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C2979F-D7BE-4859-A558-1BE0CA212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C26CE9-76F3-40C4-9BBA-5CF540EAE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868" y="2347006"/>
            <a:ext cx="9522263" cy="413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38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v2" id="{BDEA98EA-D843-4438-95DB-F22CA61FC091}" vid="{4109A616-E34E-4220-9C1B-F86C03870C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45b7a37-0524-4720-a19c-dcf5697cacac">JZD7EA6U2Z7V-207054322-216</_dlc_DocId>
    <_dlc_DocIdUrl xmlns="445b7a37-0524-4720-a19c-dcf5697cacac">
      <Url>https://portal.sbctc.edu/sites/ITD/ctcLink/_layouts/15/DocIdRedir.aspx?ID=JZD7EA6U2Z7V-207054322-216</Url>
      <Description>JZD7EA6U2Z7V-207054322-216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B6D781B9833D42A5A60C48AC6BAF09" ma:contentTypeVersion="2" ma:contentTypeDescription="Create a new document." ma:contentTypeScope="" ma:versionID="94b736734a7865e610ec9f5c8b883f13">
  <xsd:schema xmlns:xsd="http://www.w3.org/2001/XMLSchema" xmlns:xs="http://www.w3.org/2001/XMLSchema" xmlns:p="http://schemas.microsoft.com/office/2006/metadata/properties" xmlns:ns1="http://schemas.microsoft.com/sharepoint/v3" xmlns:ns2="445b7a37-0524-4720-a19c-dcf5697cacac" targetNamespace="http://schemas.microsoft.com/office/2006/metadata/properties" ma:root="true" ma:fieldsID="05b991f7015ca1701fcc6cd862d957f7" ns1:_="" ns2:_="">
    <xsd:import namespace="http://schemas.microsoft.com/sharepoint/v3"/>
    <xsd:import namespace="445b7a37-0524-4720-a19c-dcf5697caca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b7a37-0524-4720-a19c-dcf5697caca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B9DE822-9B8A-4FFF-A9DA-26CF38965EBF}">
  <ds:schemaRefs>
    <ds:schemaRef ds:uri="http://purl.org/dc/dcmitype/"/>
    <ds:schemaRef ds:uri="http://schemas.microsoft.com/office/2006/documentManagement/types"/>
    <ds:schemaRef ds:uri="http://schemas.microsoft.com/sharepoint/v3"/>
    <ds:schemaRef ds:uri="445b7a37-0524-4720-a19c-dcf5697cacac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6BF358C-99AD-408C-9D05-3EA19C45FC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B6FD15-0B0C-45DA-BD4D-F4693A11E7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45b7a37-0524-4720-a19c-dcf5697cac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D703C41-EA1E-4CF3-BF1D-5E5833D1DD3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73365</TotalTime>
  <Words>212</Words>
  <Application>Microsoft Office PowerPoint</Application>
  <PresentationFormat>Widescreen</PresentationFormat>
  <Paragraphs>51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1_Office Theme</vt:lpstr>
      <vt:lpstr>2022 Production Release Dates – Pending Approval</vt:lpstr>
      <vt:lpstr>2022 Production Release Dates by Pillar - Pending Approval</vt:lpstr>
      <vt:lpstr>2022 Financial aid regulatory release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2021-02-25 Project Check-in</dc:title>
  <dc:creator>Tara Keen</dc:creator>
  <cp:lastModifiedBy>Brian Arotca</cp:lastModifiedBy>
  <cp:revision>549</cp:revision>
  <dcterms:created xsi:type="dcterms:W3CDTF">2019-02-07T16:45:28Z</dcterms:created>
  <dcterms:modified xsi:type="dcterms:W3CDTF">2022-03-02T19:17:00Z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0x010100E7B6D781B9833D42A5A60C48AC6BAF09</vt:lpwstr>
  </property>
  <property fmtid="{D5CDD505-2E9C-101B-9397-08002B2CF9AE}" pid="3" name="_dlc_DocIdItemGuid">
    <vt:lpwstr>df957a36-3ec3-48d7-a1df-6f5dbd165bbf</vt:lpwstr>
  </property>
</Properties>
</file>