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5"/>
    <p:sldMasterId id="2147483906" r:id="rId6"/>
  </p:sldMasterIdLst>
  <p:notesMasterIdLst>
    <p:notesMasterId r:id="rId20"/>
  </p:notesMasterIdLst>
  <p:handoutMasterIdLst>
    <p:handoutMasterId r:id="rId21"/>
  </p:handoutMasterIdLst>
  <p:sldIdLst>
    <p:sldId id="520" r:id="rId7"/>
    <p:sldId id="521" r:id="rId8"/>
    <p:sldId id="535" r:id="rId9"/>
    <p:sldId id="540" r:id="rId10"/>
    <p:sldId id="526" r:id="rId11"/>
    <p:sldId id="541" r:id="rId12"/>
    <p:sldId id="528" r:id="rId13"/>
    <p:sldId id="536" r:id="rId14"/>
    <p:sldId id="529" r:id="rId15"/>
    <p:sldId id="530" r:id="rId16"/>
    <p:sldId id="532" r:id="rId17"/>
    <p:sldId id="533" r:id="rId18"/>
    <p:sldId id="539" r:id="rId1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y Campbell" initials="CC" lastIdx="1" clrIdx="0">
    <p:extLst>
      <p:ext uri="{19B8F6BF-5375-455C-9EA6-DF929625EA0E}">
        <p15:presenceInfo xmlns:p15="http://schemas.microsoft.com/office/powerpoint/2012/main" userId="S-1-5-21-2162954678-3364338229-3037977907-8539" providerId="AD"/>
      </p:ext>
    </p:extLst>
  </p:cmAuthor>
  <p:cmAuthor id="2" name="Reuth Kim" initials="RK" lastIdx="2" clrIdx="1">
    <p:extLst>
      <p:ext uri="{19B8F6BF-5375-455C-9EA6-DF929625EA0E}">
        <p15:presenceInfo xmlns:p15="http://schemas.microsoft.com/office/powerpoint/2012/main" userId="S-1-5-21-2162954678-3364338229-3037977907-35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00"/>
    <a:srgbClr val="003764"/>
    <a:srgbClr val="003664"/>
    <a:srgbClr val="00CCFF"/>
    <a:srgbClr val="FFC000"/>
    <a:srgbClr val="00C0BC"/>
    <a:srgbClr val="009999"/>
    <a:srgbClr val="0D71A3"/>
    <a:srgbClr val="0979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 autoAdjust="0"/>
    <p:restoredTop sz="89868" autoAdjust="0"/>
  </p:normalViewPr>
  <p:slideViewPr>
    <p:cSldViewPr snapToGrid="0">
      <p:cViewPr varScale="1">
        <p:scale>
          <a:sx n="73" d="100"/>
          <a:sy n="73" d="100"/>
        </p:scale>
        <p:origin x="1574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24"/>
    </p:cViewPr>
  </p:sorter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862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506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898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r>
              <a:rPr lang="en-US" altLang="en-US" dirty="0"/>
              <a:t>- </a:t>
            </a:r>
            <a:fld id="{8FE0DD59-4F64-4FB2-AC86-5D7C2F153175}" type="slidenum">
              <a:rPr lang="en-US" altLang="en-US" smtClean="0"/>
              <a:pPr>
                <a:defRPr/>
              </a:pPr>
              <a:t>‹#›</a:t>
            </a:fld>
            <a:r>
              <a:rPr lang="en-US" altLang="en-US" dirty="0"/>
              <a:t> -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840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3199953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r>
              <a:rPr lang="en-US" altLang="en-US" dirty="0"/>
              <a:t>- </a:t>
            </a: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r>
              <a:rPr lang="en-US" altLang="en-US" dirty="0"/>
              <a:t> -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956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r>
              <a:rPr lang="en-US" altLang="en-US" dirty="0"/>
              <a:t>- </a:t>
            </a:r>
            <a:fld id="{0763F51D-237F-4A41-B13F-6D660656DDED}" type="slidenum">
              <a:rPr lang="en-US" altLang="en-US" smtClean="0"/>
              <a:pPr>
                <a:defRPr/>
              </a:pPr>
              <a:t>‹#›</a:t>
            </a:fld>
            <a:r>
              <a:rPr lang="en-US" altLang="en-US" dirty="0"/>
              <a:t> -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159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r>
              <a:rPr lang="en-US" altLang="en-US" dirty="0"/>
              <a:t>- </a:t>
            </a:r>
            <a:fld id="{D210A2C9-C989-4BA4-A9E0-166F3D2E2DAA}" type="slidenum">
              <a:rPr lang="en-US" altLang="en-US" smtClean="0"/>
              <a:pPr>
                <a:defRPr/>
              </a:pPr>
              <a:t>‹#›</a:t>
            </a:fld>
            <a:r>
              <a:rPr lang="en-US" altLang="en-US" dirty="0"/>
              <a:t> -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1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r>
              <a:rPr lang="en-US" altLang="en-US" dirty="0"/>
              <a:t>- </a:t>
            </a:r>
            <a:fld id="{61D94705-B0F2-4340-9C2D-C3BB64BE50EC}" type="slidenum">
              <a:rPr lang="en-US" altLang="en-US" smtClean="0"/>
              <a:pPr>
                <a:defRPr/>
              </a:pPr>
              <a:t>‹#›</a:t>
            </a:fld>
            <a:r>
              <a:rPr lang="en-US" altLang="en-US" dirty="0"/>
              <a:t> -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4807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r>
              <a:rPr lang="en-US" altLang="en-US" dirty="0"/>
              <a:t>- </a:t>
            </a:r>
            <a:fld id="{82F83422-1C7D-46BC-B6D3-DAD74CB8A49D}" type="slidenum">
              <a:rPr lang="en-US" altLang="en-US" smtClean="0"/>
              <a:pPr>
                <a:defRPr/>
              </a:pPr>
              <a:t>‹#›</a:t>
            </a:fld>
            <a:r>
              <a:rPr lang="en-US" altLang="en-US" dirty="0"/>
              <a:t> -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0216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r>
              <a:rPr lang="en-US" altLang="en-US" dirty="0"/>
              <a:t>- </a:t>
            </a:r>
            <a:fld id="{9BB6F021-1763-4D57-88DB-431EE8B01F7C}" type="slidenum">
              <a:rPr lang="en-US" altLang="en-US" smtClean="0"/>
              <a:pPr>
                <a:defRPr/>
              </a:pPr>
              <a:t>‹#›</a:t>
            </a:fld>
            <a:r>
              <a:rPr lang="en-US" altLang="en-US" dirty="0"/>
              <a:t> -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889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r>
              <a:rPr lang="en-US" altLang="en-US" dirty="0"/>
              <a:t>- </a:t>
            </a:r>
            <a:fld id="{76F7E092-52DC-4191-84E8-2FA3DCE7005A}" type="slidenum">
              <a:rPr lang="en-US" altLang="en-US" smtClean="0"/>
              <a:pPr>
                <a:defRPr/>
              </a:pPr>
              <a:t>‹#›</a:t>
            </a:fld>
            <a:r>
              <a:rPr lang="en-US" altLang="en-US" dirty="0"/>
              <a:t> -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197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r>
              <a:rPr lang="en-US" altLang="en-US" dirty="0"/>
              <a:t>- </a:t>
            </a:r>
            <a:fld id="{8FE0DD59-4F64-4FB2-AC86-5D7C2F153175}" type="slidenum">
              <a:rPr lang="en-US" altLang="en-US" smtClean="0"/>
              <a:pPr>
                <a:defRPr/>
              </a:pPr>
              <a:t>‹#›</a:t>
            </a:fld>
            <a:r>
              <a:rPr lang="en-US" altLang="en-US" dirty="0"/>
              <a:t> -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9635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r>
              <a:rPr lang="en-US" altLang="en-US" dirty="0"/>
              <a:t>- </a:t>
            </a:r>
            <a:fld id="{8FE0DD59-4F64-4FB2-AC86-5D7C2F153175}" type="slidenum">
              <a:rPr lang="en-US" altLang="en-US" smtClean="0"/>
              <a:pPr>
                <a:defRPr/>
              </a:pPr>
              <a:t>‹#›</a:t>
            </a:fld>
            <a:r>
              <a:rPr lang="en-US" altLang="en-US" dirty="0"/>
              <a:t> -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8373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r>
              <a:rPr lang="en-US" altLang="en-US" dirty="0"/>
              <a:t>- </a:t>
            </a:r>
            <a:fld id="{8FE0DD59-4F64-4FB2-AC86-5D7C2F153175}" type="slidenum">
              <a:rPr lang="en-US" altLang="en-US" smtClean="0"/>
              <a:pPr>
                <a:defRPr/>
              </a:pPr>
              <a:t>‹#›</a:t>
            </a:fld>
            <a:r>
              <a:rPr lang="en-US" altLang="en-US" dirty="0"/>
              <a:t> -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3603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pic>
        <p:nvPicPr>
          <p:cNvPr id="14" name="Picture 13" descr="CC. Creative Commons license, attribution alone">
            <a:extLst>
              <a:ext uri="{FF2B5EF4-FFF2-40B4-BE49-F238E27FC236}">
                <a16:creationId xmlns:a16="http://schemas.microsoft.com/office/drawing/2014/main" id="{55C0BD8F-0D00-4252-96EA-53CD706830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0" y="6399147"/>
            <a:ext cx="835224" cy="2987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Except where otherwise noted, this work is licensed under </a:t>
            </a:r>
            <a:r>
              <a:rPr lang="en-US" sz="750" b="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.</a:t>
            </a:r>
          </a:p>
        </p:txBody>
      </p:sp>
      <p:sp>
        <p:nvSpPr>
          <p:cNvPr id="13" name="Rectangle 12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2467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317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  <p:sldLayoutId id="214748391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172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20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bctc.app.box.com/folder/57315809357" TargetMode="Externa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sbctc.app.box.com/folder/57314049400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sbctc.app.box.com/folder/57316007645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bctc.app.box.com/folder/83386433592" TargetMode="External"/><Relationship Id="rId2" Type="http://schemas.openxmlformats.org/officeDocument/2006/relationships/hyperlink" Target="https://docs.google.com/spreadsheets/d/1sWya7dkG7GWuL872pneYwSGeqcLmuxD3kRspNdJOdE8/edit#gid=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bctc.app.box.com/folder/5731395292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bctc.app.box.com/folder/57313926783" TargetMode="Externa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39CAF-F2AB-4C56-BB94-7BB023C57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512" y="4047372"/>
            <a:ext cx="8336975" cy="619269"/>
          </a:xfrm>
        </p:spPr>
        <p:txBody>
          <a:bodyPr anchor="t"/>
          <a:lstStyle/>
          <a:p>
            <a:r>
              <a:rPr lang="en-US" sz="4000" dirty="0"/>
              <a:t>DG4 gate 1: peer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B612F2-0AB8-48BB-A80E-03E7DD689D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9358" y="4594388"/>
            <a:ext cx="8362449" cy="548155"/>
          </a:xfrm>
        </p:spPr>
        <p:txBody>
          <a:bodyPr/>
          <a:lstStyle/>
          <a:p>
            <a:r>
              <a:rPr lang="en-US" sz="2400" dirty="0"/>
              <a:t>Discussion &amp;  Recommendation for Gate 2: Implementation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986E81-AE50-4EF8-ADCD-D2EEBE7F12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9358" y="5360000"/>
            <a:ext cx="7466702" cy="1158494"/>
          </a:xfrm>
        </p:spPr>
        <p:txBody>
          <a:bodyPr anchor="t"/>
          <a:lstStyle/>
          <a:p>
            <a:r>
              <a:rPr lang="en-US" dirty="0"/>
              <a:t>ctcLink Steering Committee, September 10, 2019</a:t>
            </a:r>
          </a:p>
          <a:p>
            <a:r>
              <a:rPr lang="en-US" dirty="0"/>
              <a:t>Reuth Kim</a:t>
            </a:r>
          </a:p>
        </p:txBody>
      </p:sp>
    </p:spTree>
    <p:extLst>
      <p:ext uri="{BB962C8B-B14F-4D97-AF65-F5344CB8AC3E}">
        <p14:creationId xmlns:p14="http://schemas.microsoft.com/office/powerpoint/2010/main" val="3292996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9912" y="441529"/>
            <a:ext cx="8321044" cy="446466"/>
          </a:xfrm>
        </p:spPr>
        <p:txBody>
          <a:bodyPr/>
          <a:lstStyle/>
          <a:p>
            <a:r>
              <a:rPr lang="en-US" dirty="0"/>
              <a:t>Highline college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187630"/>
              </p:ext>
            </p:extLst>
          </p:nvPr>
        </p:nvGraphicFramePr>
        <p:xfrm>
          <a:off x="464165" y="1067674"/>
          <a:ext cx="8229602" cy="3805157"/>
        </p:xfrm>
        <a:graphic>
          <a:graphicData uri="http://schemas.openxmlformats.org/drawingml/2006/table">
            <a:tbl>
              <a:tblPr/>
              <a:tblGrid>
                <a:gridCol w="3690462">
                  <a:extLst>
                    <a:ext uri="{9D8B030D-6E8A-4147-A177-3AD203B41FA5}">
                      <a16:colId xmlns:a16="http://schemas.microsoft.com/office/drawing/2014/main" val="3312635788"/>
                    </a:ext>
                  </a:extLst>
                </a:gridCol>
                <a:gridCol w="1134785">
                  <a:extLst>
                    <a:ext uri="{9D8B030D-6E8A-4147-A177-3AD203B41FA5}">
                      <a16:colId xmlns:a16="http://schemas.microsoft.com/office/drawing/2014/main" val="639219846"/>
                    </a:ext>
                  </a:extLst>
                </a:gridCol>
                <a:gridCol w="1134785">
                  <a:extLst>
                    <a:ext uri="{9D8B030D-6E8A-4147-A177-3AD203B41FA5}">
                      <a16:colId xmlns:a16="http://schemas.microsoft.com/office/drawing/2014/main" val="2254992677"/>
                    </a:ext>
                  </a:extLst>
                </a:gridCol>
                <a:gridCol w="1134785">
                  <a:extLst>
                    <a:ext uri="{9D8B030D-6E8A-4147-A177-3AD203B41FA5}">
                      <a16:colId xmlns:a16="http://schemas.microsoft.com/office/drawing/2014/main" val="1610192587"/>
                    </a:ext>
                  </a:extLst>
                </a:gridCol>
                <a:gridCol w="1134785">
                  <a:extLst>
                    <a:ext uri="{9D8B030D-6E8A-4147-A177-3AD203B41FA5}">
                      <a16:colId xmlns:a16="http://schemas.microsoft.com/office/drawing/2014/main" val="7115661"/>
                    </a:ext>
                  </a:extLst>
                </a:gridCol>
              </a:tblGrid>
              <a:tr h="624939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GATE 1: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hlinkClick r:id="rId2"/>
                        </a:rPr>
                        <a:t>HIGHLINE</a:t>
                      </a:r>
                      <a:r>
                        <a:rPr lang="en-US" sz="1400" b="1" baseline="0" dirty="0">
                          <a:solidFill>
                            <a:srgbClr val="000000"/>
                          </a:solidFill>
                          <a:effectLst/>
                          <a:hlinkClick r:id="rId2"/>
                        </a:rPr>
                        <a:t> DELIVERABLES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Evaluated by Centralia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Evaluated by Edmonds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Evaluated by Seattle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Evaluated </a:t>
                      </a:r>
                      <a:b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by WVC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43129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#1 College Project Charter 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996110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#2 Resource Plan &amp; Budget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825361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#3 Baseline MS-Project Schedule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433773"/>
                  </a:ext>
                </a:extLst>
              </a:tr>
              <a:tr h="28071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#4 OCM Plan 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524140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#4a Begin Change Impact Analysis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531280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#5 Communication Plan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940154"/>
                  </a:ext>
                </a:extLst>
              </a:tr>
              <a:tr h="310326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#6 Training Plan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337045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#7 Risk Management Plan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07146"/>
                  </a:ext>
                </a:extLst>
              </a:tr>
              <a:tr h="283179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#8 Data Cleansing Plan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208405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#9 Legacy Business Process Mapping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465677"/>
                  </a:ext>
                </a:extLst>
              </a:tr>
              <a:tr h="383763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#10 Initial Supplemental Systems Analysis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359144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FE1781C-0F70-444B-A6F3-C64372420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32678" y="6529852"/>
            <a:ext cx="457199" cy="191623"/>
          </a:xfrm>
        </p:spPr>
        <p:txBody>
          <a:bodyPr/>
          <a:lstStyle/>
          <a:p>
            <a:pPr>
              <a:defRPr/>
            </a:pPr>
            <a:fld id="{8FE0DD59-4F64-4FB2-AC86-5D7C2F153175}" type="slidenum">
              <a:rPr lang="en-US" altLang="en-US" smtClean="0"/>
              <a:pPr>
                <a:defRPr/>
              </a:pPr>
              <a:t>10</a:t>
            </a:fld>
            <a:r>
              <a:rPr lang="en-US" altLang="en-US" dirty="0"/>
              <a:t>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9CCB622-6171-4B0C-AE80-5D0A19135F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122720"/>
              </p:ext>
            </p:extLst>
          </p:nvPr>
        </p:nvGraphicFramePr>
        <p:xfrm>
          <a:off x="464167" y="5104460"/>
          <a:ext cx="8229598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5127">
                  <a:extLst>
                    <a:ext uri="{9D8B030D-6E8A-4147-A177-3AD203B41FA5}">
                      <a16:colId xmlns:a16="http://schemas.microsoft.com/office/drawing/2014/main" val="1093230103"/>
                    </a:ext>
                  </a:extLst>
                </a:gridCol>
                <a:gridCol w="2166607">
                  <a:extLst>
                    <a:ext uri="{9D8B030D-6E8A-4147-A177-3AD203B41FA5}">
                      <a16:colId xmlns:a16="http://schemas.microsoft.com/office/drawing/2014/main" val="67176026"/>
                    </a:ext>
                  </a:extLst>
                </a:gridCol>
                <a:gridCol w="2261264">
                  <a:extLst>
                    <a:ext uri="{9D8B030D-6E8A-4147-A177-3AD203B41FA5}">
                      <a16:colId xmlns:a16="http://schemas.microsoft.com/office/drawing/2014/main" val="2383590708"/>
                    </a:ext>
                  </a:extLst>
                </a:gridCol>
                <a:gridCol w="2496600">
                  <a:extLst>
                    <a:ext uri="{9D8B030D-6E8A-4147-A177-3AD203B41FA5}">
                      <a16:colId xmlns:a16="http://schemas.microsoft.com/office/drawing/2014/main" val="939275462"/>
                    </a:ext>
                  </a:extLst>
                </a:gridCol>
              </a:tblGrid>
              <a:tr h="519967">
                <a:tc>
                  <a:txBody>
                    <a:bodyPr/>
                    <a:lstStyle/>
                    <a:p>
                      <a:pPr algn="l"/>
                      <a:r>
                        <a:rPr lang="en-US" sz="1000" b="0" dirty="0">
                          <a:latin typeface="+mj-lt"/>
                        </a:rPr>
                        <a:t>RATING</a:t>
                      </a:r>
                      <a:r>
                        <a:rPr lang="en-US" sz="1000" b="0" baseline="0" dirty="0">
                          <a:latin typeface="+mj-lt"/>
                        </a:rPr>
                        <a:t> SCALE 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1= LOWEST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Missing all components, deliverable not complete 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2= MIDDLE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Missing some components, deliverable almost complete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 HIGHEST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All components identified,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deliverable complete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145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222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339466"/>
            <a:ext cx="8229601" cy="446466"/>
          </a:xfrm>
        </p:spPr>
        <p:txBody>
          <a:bodyPr/>
          <a:lstStyle/>
          <a:p>
            <a:r>
              <a:rPr lang="en-US" dirty="0"/>
              <a:t>Seattle COLLEGE district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254536"/>
              </p:ext>
            </p:extLst>
          </p:nvPr>
        </p:nvGraphicFramePr>
        <p:xfrm>
          <a:off x="529627" y="913766"/>
          <a:ext cx="8229601" cy="3805157"/>
        </p:xfrm>
        <a:graphic>
          <a:graphicData uri="http://schemas.openxmlformats.org/drawingml/2006/table">
            <a:tbl>
              <a:tblPr/>
              <a:tblGrid>
                <a:gridCol w="3708569">
                  <a:extLst>
                    <a:ext uri="{9D8B030D-6E8A-4147-A177-3AD203B41FA5}">
                      <a16:colId xmlns:a16="http://schemas.microsoft.com/office/drawing/2014/main" val="3312635788"/>
                    </a:ext>
                  </a:extLst>
                </a:gridCol>
                <a:gridCol w="1130258">
                  <a:extLst>
                    <a:ext uri="{9D8B030D-6E8A-4147-A177-3AD203B41FA5}">
                      <a16:colId xmlns:a16="http://schemas.microsoft.com/office/drawing/2014/main" val="639219846"/>
                    </a:ext>
                  </a:extLst>
                </a:gridCol>
                <a:gridCol w="1130258">
                  <a:extLst>
                    <a:ext uri="{9D8B030D-6E8A-4147-A177-3AD203B41FA5}">
                      <a16:colId xmlns:a16="http://schemas.microsoft.com/office/drawing/2014/main" val="2254992677"/>
                    </a:ext>
                  </a:extLst>
                </a:gridCol>
                <a:gridCol w="1130258">
                  <a:extLst>
                    <a:ext uri="{9D8B030D-6E8A-4147-A177-3AD203B41FA5}">
                      <a16:colId xmlns:a16="http://schemas.microsoft.com/office/drawing/2014/main" val="1610192587"/>
                    </a:ext>
                  </a:extLst>
                </a:gridCol>
                <a:gridCol w="1130258">
                  <a:extLst>
                    <a:ext uri="{9D8B030D-6E8A-4147-A177-3AD203B41FA5}">
                      <a16:colId xmlns:a16="http://schemas.microsoft.com/office/drawing/2014/main" val="7115661"/>
                    </a:ext>
                  </a:extLst>
                </a:gridCol>
              </a:tblGrid>
              <a:tr h="624939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GATE 1: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hlinkClick r:id="rId2"/>
                        </a:rPr>
                        <a:t>SEATTLE </a:t>
                      </a:r>
                      <a:r>
                        <a:rPr lang="en-US" sz="1400" b="1" baseline="0" dirty="0">
                          <a:solidFill>
                            <a:srgbClr val="000000"/>
                          </a:solidFill>
                          <a:effectLst/>
                          <a:hlinkClick r:id="rId2"/>
                        </a:rPr>
                        <a:t>DELIVERABLES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Evaluated by Centralia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Evaluated by Edmonds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Evaluated by Highline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Evaluated by WVC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43129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#1 College Project Charter 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996110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#2 Resource Plan &amp; Budget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825361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#3 Baseline MS-Project Schedule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433773"/>
                  </a:ext>
                </a:extLst>
              </a:tr>
              <a:tr h="28071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#4 OCM Plan 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524140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#4a Begin Change Impact Analysis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531280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#5 Communication Plan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940154"/>
                  </a:ext>
                </a:extLst>
              </a:tr>
              <a:tr h="310326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#6 Training Plan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337045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#7 Risk Management Plan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07146"/>
                  </a:ext>
                </a:extLst>
              </a:tr>
              <a:tr h="283179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#8 Data Cleansing Plan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208405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#9 Legacy Business Process Mapping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465677"/>
                  </a:ext>
                </a:extLst>
              </a:tr>
              <a:tr h="383763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#10 Initial Supplemental Systems Analysis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359144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03D8E3-BE4F-470B-A878-2A9ADB288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0DD59-4F64-4FB2-AC86-5D7C2F153175}" type="slidenum">
              <a:rPr lang="en-US" altLang="en-US" smtClean="0"/>
              <a:pPr>
                <a:defRPr/>
              </a:pPr>
              <a:t>11</a:t>
            </a:fld>
            <a:r>
              <a:rPr lang="en-US" altLang="en-US" dirty="0"/>
              <a:t>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277F819-6BB8-4A16-8DEF-B13AB541E1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122720"/>
              </p:ext>
            </p:extLst>
          </p:nvPr>
        </p:nvGraphicFramePr>
        <p:xfrm>
          <a:off x="464167" y="5104460"/>
          <a:ext cx="8229598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5127">
                  <a:extLst>
                    <a:ext uri="{9D8B030D-6E8A-4147-A177-3AD203B41FA5}">
                      <a16:colId xmlns:a16="http://schemas.microsoft.com/office/drawing/2014/main" val="1093230103"/>
                    </a:ext>
                  </a:extLst>
                </a:gridCol>
                <a:gridCol w="2166607">
                  <a:extLst>
                    <a:ext uri="{9D8B030D-6E8A-4147-A177-3AD203B41FA5}">
                      <a16:colId xmlns:a16="http://schemas.microsoft.com/office/drawing/2014/main" val="67176026"/>
                    </a:ext>
                  </a:extLst>
                </a:gridCol>
                <a:gridCol w="2261264">
                  <a:extLst>
                    <a:ext uri="{9D8B030D-6E8A-4147-A177-3AD203B41FA5}">
                      <a16:colId xmlns:a16="http://schemas.microsoft.com/office/drawing/2014/main" val="2383590708"/>
                    </a:ext>
                  </a:extLst>
                </a:gridCol>
                <a:gridCol w="2496600">
                  <a:extLst>
                    <a:ext uri="{9D8B030D-6E8A-4147-A177-3AD203B41FA5}">
                      <a16:colId xmlns:a16="http://schemas.microsoft.com/office/drawing/2014/main" val="939275462"/>
                    </a:ext>
                  </a:extLst>
                </a:gridCol>
              </a:tblGrid>
              <a:tr h="519967">
                <a:tc>
                  <a:txBody>
                    <a:bodyPr/>
                    <a:lstStyle/>
                    <a:p>
                      <a:pPr algn="l"/>
                      <a:r>
                        <a:rPr lang="en-US" sz="1000" b="0" dirty="0">
                          <a:latin typeface="+mj-lt"/>
                        </a:rPr>
                        <a:t>RATING</a:t>
                      </a:r>
                      <a:r>
                        <a:rPr lang="en-US" sz="1000" b="0" baseline="0" dirty="0">
                          <a:latin typeface="+mj-lt"/>
                        </a:rPr>
                        <a:t> SCALE 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1= LOWEST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Missing all components, deliverable not complete 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2= MIDDLE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Missing some components, deliverable almost complete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 HIGHEST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All components identified,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deliverable complete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145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888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377" y="301287"/>
            <a:ext cx="8041731" cy="446466"/>
          </a:xfrm>
        </p:spPr>
        <p:txBody>
          <a:bodyPr anchor="t"/>
          <a:lstStyle/>
          <a:p>
            <a:r>
              <a:rPr lang="en-US" dirty="0"/>
              <a:t>Wenatchee valley COLLEGE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03725"/>
              </p:ext>
            </p:extLst>
          </p:nvPr>
        </p:nvGraphicFramePr>
        <p:xfrm>
          <a:off x="555607" y="850392"/>
          <a:ext cx="8201176" cy="4503905"/>
        </p:xfrm>
        <a:graphic>
          <a:graphicData uri="http://schemas.openxmlformats.org/drawingml/2006/table">
            <a:tbl>
              <a:tblPr/>
              <a:tblGrid>
                <a:gridCol w="3657600">
                  <a:extLst>
                    <a:ext uri="{9D8B030D-6E8A-4147-A177-3AD203B41FA5}">
                      <a16:colId xmlns:a16="http://schemas.microsoft.com/office/drawing/2014/main" val="3312635788"/>
                    </a:ext>
                  </a:extLst>
                </a:gridCol>
                <a:gridCol w="1135894">
                  <a:extLst>
                    <a:ext uri="{9D8B030D-6E8A-4147-A177-3AD203B41FA5}">
                      <a16:colId xmlns:a16="http://schemas.microsoft.com/office/drawing/2014/main" val="639219846"/>
                    </a:ext>
                  </a:extLst>
                </a:gridCol>
                <a:gridCol w="1135894">
                  <a:extLst>
                    <a:ext uri="{9D8B030D-6E8A-4147-A177-3AD203B41FA5}">
                      <a16:colId xmlns:a16="http://schemas.microsoft.com/office/drawing/2014/main" val="2254992677"/>
                    </a:ext>
                  </a:extLst>
                </a:gridCol>
                <a:gridCol w="1135894">
                  <a:extLst>
                    <a:ext uri="{9D8B030D-6E8A-4147-A177-3AD203B41FA5}">
                      <a16:colId xmlns:a16="http://schemas.microsoft.com/office/drawing/2014/main" val="1610192587"/>
                    </a:ext>
                  </a:extLst>
                </a:gridCol>
                <a:gridCol w="1135894">
                  <a:extLst>
                    <a:ext uri="{9D8B030D-6E8A-4147-A177-3AD203B41FA5}">
                      <a16:colId xmlns:a16="http://schemas.microsoft.com/office/drawing/2014/main" val="7115661"/>
                    </a:ext>
                  </a:extLst>
                </a:gridCol>
              </a:tblGrid>
              <a:tr h="624939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GATE 1: 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hlinkClick r:id="rId2"/>
                        </a:rPr>
                        <a:t>WVC </a:t>
                      </a:r>
                      <a:r>
                        <a:rPr lang="en-US" sz="1400" b="1" baseline="0" dirty="0">
                          <a:solidFill>
                            <a:srgbClr val="000000"/>
                          </a:solidFill>
                          <a:effectLst/>
                          <a:hlinkClick r:id="rId2"/>
                        </a:rPr>
                        <a:t>D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hlinkClick r:id="rId2"/>
                        </a:rPr>
                        <a:t>ELIVERABLES 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720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Evaluated by Centralia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Evaluated by Edmonds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Evaluated by Highline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Evaluated by Seattle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43129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#1 College Project Charter </a:t>
                      </a:r>
                    </a:p>
                  </a:txBody>
                  <a:tcPr marL="45720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996110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#2 Resource Plan &amp; Budget</a:t>
                      </a:r>
                    </a:p>
                  </a:txBody>
                  <a:tcPr marL="45720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825361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#3 Baseline MS-Project Schedule</a:t>
                      </a:r>
                    </a:p>
                  </a:txBody>
                  <a:tcPr marL="45720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433773"/>
                  </a:ext>
                </a:extLst>
              </a:tr>
              <a:tr h="28071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#4 OCM Plan </a:t>
                      </a:r>
                    </a:p>
                  </a:txBody>
                  <a:tcPr marL="45720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524140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#4a Begin Change Impact Analysis</a:t>
                      </a:r>
                    </a:p>
                  </a:txBody>
                  <a:tcPr marL="45720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531280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#5 Communication Plan</a:t>
                      </a:r>
                    </a:p>
                  </a:txBody>
                  <a:tcPr marL="45720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940154"/>
                  </a:ext>
                </a:extLst>
              </a:tr>
              <a:tr h="310326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#6 Training Plan</a:t>
                      </a:r>
                    </a:p>
                  </a:txBody>
                  <a:tcPr marL="45720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337045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#7 Risk Management Plan</a:t>
                      </a:r>
                    </a:p>
                  </a:txBody>
                  <a:tcPr marL="45720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07146"/>
                  </a:ext>
                </a:extLst>
              </a:tr>
              <a:tr h="283179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#8 Data Cleansing Plan</a:t>
                      </a:r>
                    </a:p>
                  </a:txBody>
                  <a:tcPr marL="45720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208405"/>
                  </a:ext>
                </a:extLst>
              </a:tr>
              <a:tr h="312269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#9 Legacy Business Process Mapping</a:t>
                      </a:r>
                    </a:p>
                  </a:txBody>
                  <a:tcPr marL="45720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465677"/>
                  </a:ext>
                </a:extLst>
              </a:tr>
              <a:tr h="316871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#10 Initial Supplemental Systems Analysis</a:t>
                      </a:r>
                    </a:p>
                  </a:txBody>
                  <a:tcPr marL="45720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359144"/>
                  </a:ext>
                </a:extLst>
              </a:tr>
              <a:tr h="310332">
                <a:tc>
                  <a:txBody>
                    <a:bodyPr/>
                    <a:lstStyle/>
                    <a:p>
                      <a:pPr rtl="0" fontAlgn="b"/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rtl="0" fontAlgn="b"/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720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2135648"/>
                  </a:ext>
                </a:extLst>
              </a:tr>
              <a:tr h="402994">
                <a:tc gridSpan="5">
                  <a:txBody>
                    <a:bodyPr/>
                    <a:lstStyle/>
                    <a:p>
                      <a:pPr rtl="0" fontAlgn="b"/>
                      <a:r>
                        <a:rPr lang="en-US" sz="11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*Items scored “2”  are targeted to be completed by end of September. R</a:t>
                      </a:r>
                      <a:r>
                        <a:rPr lang="en-US" sz="1100" b="0" baseline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efer to slide #13.</a:t>
                      </a:r>
                      <a:endParaRPr lang="en-US" sz="1100" b="0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122700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F16E26-C4C2-4CE1-9E4D-1D11E6934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736" y="6529851"/>
            <a:ext cx="595971" cy="227565"/>
          </a:xfrm>
        </p:spPr>
        <p:txBody>
          <a:bodyPr/>
          <a:lstStyle/>
          <a:p>
            <a:pPr>
              <a:defRPr/>
            </a:pPr>
            <a:fld id="{8FE0DD59-4F64-4FB2-AC86-5D7C2F153175}" type="slidenum">
              <a:rPr lang="en-US" altLang="en-US" smtClean="0"/>
              <a:pPr>
                <a:defRPr/>
              </a:pPr>
              <a:t>12</a:t>
            </a:fld>
            <a:r>
              <a:rPr lang="en-US" altLang="en-US" dirty="0"/>
              <a:t>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E078B71-50E9-4AD4-A6A5-1E42E6157F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003948"/>
              </p:ext>
            </p:extLst>
          </p:nvPr>
        </p:nvGraphicFramePr>
        <p:xfrm>
          <a:off x="527185" y="5733288"/>
          <a:ext cx="8229598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5127">
                  <a:extLst>
                    <a:ext uri="{9D8B030D-6E8A-4147-A177-3AD203B41FA5}">
                      <a16:colId xmlns:a16="http://schemas.microsoft.com/office/drawing/2014/main" val="1093230103"/>
                    </a:ext>
                  </a:extLst>
                </a:gridCol>
                <a:gridCol w="2166607">
                  <a:extLst>
                    <a:ext uri="{9D8B030D-6E8A-4147-A177-3AD203B41FA5}">
                      <a16:colId xmlns:a16="http://schemas.microsoft.com/office/drawing/2014/main" val="67176026"/>
                    </a:ext>
                  </a:extLst>
                </a:gridCol>
                <a:gridCol w="2261264">
                  <a:extLst>
                    <a:ext uri="{9D8B030D-6E8A-4147-A177-3AD203B41FA5}">
                      <a16:colId xmlns:a16="http://schemas.microsoft.com/office/drawing/2014/main" val="2383590708"/>
                    </a:ext>
                  </a:extLst>
                </a:gridCol>
                <a:gridCol w="2496600">
                  <a:extLst>
                    <a:ext uri="{9D8B030D-6E8A-4147-A177-3AD203B41FA5}">
                      <a16:colId xmlns:a16="http://schemas.microsoft.com/office/drawing/2014/main" val="939275462"/>
                    </a:ext>
                  </a:extLst>
                </a:gridCol>
              </a:tblGrid>
              <a:tr h="519967">
                <a:tc>
                  <a:txBody>
                    <a:bodyPr/>
                    <a:lstStyle/>
                    <a:p>
                      <a:pPr algn="l"/>
                      <a:r>
                        <a:rPr lang="en-US" sz="1000" b="0" dirty="0">
                          <a:latin typeface="+mj-lt"/>
                        </a:rPr>
                        <a:t>RATING</a:t>
                      </a:r>
                      <a:r>
                        <a:rPr lang="en-US" sz="1000" b="0" baseline="0" dirty="0">
                          <a:latin typeface="+mj-lt"/>
                        </a:rPr>
                        <a:t> SCALE 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1= LOWEST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Missing all components, deliverable not complete 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2= MIDDLE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Missing some components, deliverable almost complete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 HIGHEST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All components identified,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deliverable complete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145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139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E0DD59-4F64-4FB2-AC86-5D7C2F153175}" type="slidenum">
              <a:rPr kumimoji="0" lang="en-US" alt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2924" y="83943"/>
            <a:ext cx="8520909" cy="609978"/>
          </a:xfrm>
        </p:spPr>
        <p:txBody>
          <a:bodyPr/>
          <a:lstStyle/>
          <a:p>
            <a:r>
              <a:rPr lang="en-US" dirty="0"/>
              <a:t>Wenatchee status for items rated “2”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8160678"/>
              </p:ext>
            </p:extLst>
          </p:nvPr>
        </p:nvGraphicFramePr>
        <p:xfrm>
          <a:off x="442761" y="693921"/>
          <a:ext cx="8431071" cy="5894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7827">
                  <a:extLst>
                    <a:ext uri="{9D8B030D-6E8A-4147-A177-3AD203B41FA5}">
                      <a16:colId xmlns:a16="http://schemas.microsoft.com/office/drawing/2014/main" val="3087398428"/>
                    </a:ext>
                  </a:extLst>
                </a:gridCol>
                <a:gridCol w="1540747">
                  <a:extLst>
                    <a:ext uri="{9D8B030D-6E8A-4147-A177-3AD203B41FA5}">
                      <a16:colId xmlns:a16="http://schemas.microsoft.com/office/drawing/2014/main" val="228071603"/>
                    </a:ext>
                  </a:extLst>
                </a:gridCol>
                <a:gridCol w="4190438">
                  <a:extLst>
                    <a:ext uri="{9D8B030D-6E8A-4147-A177-3AD203B41FA5}">
                      <a16:colId xmlns:a16="http://schemas.microsoft.com/office/drawing/2014/main" val="179508340"/>
                    </a:ext>
                  </a:extLst>
                </a:gridCol>
                <a:gridCol w="1532059">
                  <a:extLst>
                    <a:ext uri="{9D8B030D-6E8A-4147-A177-3AD203B41FA5}">
                      <a16:colId xmlns:a16="http://schemas.microsoft.com/office/drawing/2014/main" val="3683975928"/>
                    </a:ext>
                  </a:extLst>
                </a:gridCol>
              </a:tblGrid>
              <a:tr h="48463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Item No.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Discrepancy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Action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Estimated Time to Complete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849489"/>
                  </a:ext>
                </a:extLst>
              </a:tr>
              <a:tr h="21509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Item #2: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Budget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 approved budget for this fiscal year.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Cabinet is still finalizing details of this year’s budget.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 the meantime, WVC’s PM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is allowed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 operate from last year’s budget amounts. This allows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the PM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to make purchases and move forward with ctcLink. There is no barrier to required spending at this point.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Budget will go to the Board of Trustees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on Sept. 11, 2019 for approval. 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Sept.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15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 2019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809771"/>
                  </a:ext>
                </a:extLst>
              </a:tr>
              <a:tr h="13868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Item #9: </a:t>
                      </a:r>
                      <a:b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Legacy Business Process Mapping</a:t>
                      </a: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Correlate IWP processes to specific maps.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While not required, WVC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PM thinks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this process is very valuable.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This is additional work, but will help the SMEs with more engagement and understanding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of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the current process.  FIN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is complete. 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Sept. 30, 2019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307210"/>
                  </a:ext>
                </a:extLst>
              </a:tr>
              <a:tr h="18135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Item #10: Supplemental Systems Analysis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Add budget impacts (if any). Further impact analysis required.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Adding a project assistant to help with this task. WVC has completed the work from IT-developed applications.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 currently listed applications have a quantifiable budget impact. We will use the Legacy Business Process Maps to complete the rest with a review from the SMEs.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Sept. 30, 2019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039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641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0518" name="Rectangle 6">
            <a:extLst>
              <a:ext uri="{FF2B5EF4-FFF2-40B4-BE49-F238E27FC236}">
                <a16:creationId xmlns:a16="http://schemas.microsoft.com/office/drawing/2014/main" id="{C87BF9A4-66E6-4C97-8787-B5DAECB4D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90513" y="747713"/>
            <a:ext cx="9144001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rIns="0" bIns="0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3A76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80522" name="Rectangle 10">
            <a:extLst>
              <a:ext uri="{FF2B5EF4-FFF2-40B4-BE49-F238E27FC236}">
                <a16:creationId xmlns:a16="http://schemas.microsoft.com/office/drawing/2014/main" id="{A1F1FC88-7224-4DC7-820E-64B1C94C9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90513" y="1014413"/>
            <a:ext cx="9144001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rIns="0" bIns="0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3A76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80612" name="Rectangle 100">
            <a:extLst>
              <a:ext uri="{FF2B5EF4-FFF2-40B4-BE49-F238E27FC236}">
                <a16:creationId xmlns:a16="http://schemas.microsoft.com/office/drawing/2014/main" id="{39346A35-D921-435E-9A4C-7CF43BD0E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2888" y="63500"/>
            <a:ext cx="9144001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rIns="0" bIns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3A76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80699" name="Rectangle 187">
            <a:extLst>
              <a:ext uri="{FF2B5EF4-FFF2-40B4-BE49-F238E27FC236}">
                <a16:creationId xmlns:a16="http://schemas.microsoft.com/office/drawing/2014/main" id="{1D7431AB-7876-401C-9551-40FD359E0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2888" y="63500"/>
            <a:ext cx="9144001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rIns="0" bIns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3A76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80788" name="Rectangle 276">
            <a:extLst>
              <a:ext uri="{FF2B5EF4-FFF2-40B4-BE49-F238E27FC236}">
                <a16:creationId xmlns:a16="http://schemas.microsoft.com/office/drawing/2014/main" id="{529A5D32-E4DA-4482-88F6-B7B2984F6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2888" y="63500"/>
            <a:ext cx="9144001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rIns="0" bIns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3A76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11605" name="Rectangle 2421">
            <a:extLst>
              <a:ext uri="{FF2B5EF4-FFF2-40B4-BE49-F238E27FC236}">
                <a16:creationId xmlns:a16="http://schemas.microsoft.com/office/drawing/2014/main" id="{BC7D869B-0EF6-4034-BD88-4649F7E37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2888" y="63500"/>
            <a:ext cx="9144001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rIns="0" bIns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3A76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11692" name="Rectangle 2508">
            <a:extLst>
              <a:ext uri="{FF2B5EF4-FFF2-40B4-BE49-F238E27FC236}">
                <a16:creationId xmlns:a16="http://schemas.microsoft.com/office/drawing/2014/main" id="{0E9417C7-9D09-4225-BFEE-040A20A2C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2888" y="63500"/>
            <a:ext cx="9144001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rIns="0" bIns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3A76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11781" name="Rectangle 2597">
            <a:extLst>
              <a:ext uri="{FF2B5EF4-FFF2-40B4-BE49-F238E27FC236}">
                <a16:creationId xmlns:a16="http://schemas.microsoft.com/office/drawing/2014/main" id="{136A1FE9-5A4C-4CC2-A075-517DC5BDC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2888" y="63500"/>
            <a:ext cx="9144001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rIns="0" bIns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3A76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14" name="Table 13" descr="Remediation status chart">
            <a:extLst>
              <a:ext uri="{FF2B5EF4-FFF2-40B4-BE49-F238E27FC236}">
                <a16:creationId xmlns:a16="http://schemas.microsoft.com/office/drawing/2014/main" id="{1B6A0ABA-3565-42B7-9D61-0177AB6BA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19077"/>
              </p:ext>
            </p:extLst>
          </p:nvPr>
        </p:nvGraphicFramePr>
        <p:xfrm>
          <a:off x="431169" y="2075496"/>
          <a:ext cx="8309319" cy="3768093"/>
        </p:xfrm>
        <a:graphic>
          <a:graphicData uri="http://schemas.openxmlformats.org/drawingml/2006/table">
            <a:tbl>
              <a:tblPr firstRow="1" firstCol="1" bandRow="1"/>
              <a:tblGrid>
                <a:gridCol w="4593218">
                  <a:extLst>
                    <a:ext uri="{9D8B030D-6E8A-4147-A177-3AD203B41FA5}">
                      <a16:colId xmlns:a16="http://schemas.microsoft.com/office/drawing/2014/main" val="3538060967"/>
                    </a:ext>
                  </a:extLst>
                </a:gridCol>
                <a:gridCol w="2021066">
                  <a:extLst>
                    <a:ext uri="{9D8B030D-6E8A-4147-A177-3AD203B41FA5}">
                      <a16:colId xmlns:a16="http://schemas.microsoft.com/office/drawing/2014/main" val="3543767767"/>
                    </a:ext>
                  </a:extLst>
                </a:gridCol>
                <a:gridCol w="1695035">
                  <a:extLst>
                    <a:ext uri="{9D8B030D-6E8A-4147-A177-3AD203B41FA5}">
                      <a16:colId xmlns:a16="http://schemas.microsoft.com/office/drawing/2014/main" val="2929453551"/>
                    </a:ext>
                  </a:extLst>
                </a:gridCol>
              </a:tblGrid>
              <a:tr h="4115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Milestones</a:t>
                      </a:r>
                    </a:p>
                  </a:txBody>
                  <a:tcPr marL="51435" marR="51435" marT="0" marB="0" anchor="ctr">
                    <a:lnL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Target Date </a:t>
                      </a:r>
                    </a:p>
                  </a:txBody>
                  <a:tcPr marL="51435" marR="51435" marT="0" marB="0" anchor="ctr">
                    <a:lnL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Status</a:t>
                      </a:r>
                    </a:p>
                  </a:txBody>
                  <a:tcPr marL="51435" marR="51435" marT="0" marB="0" anchor="ctr">
                    <a:lnL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488211"/>
                  </a:ext>
                </a:extLst>
              </a:tr>
              <a:tr h="4298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Dashboard Reporting in Status Reports</a:t>
                      </a:r>
                    </a:p>
                  </a:txBody>
                  <a:tcPr marL="51435" marR="51435" marT="0" marB="0" anchor="ctr">
                    <a:lnL w="12700" cmpd="sng">
                      <a:solidFill>
                        <a:srgbClr val="2A70B8"/>
                      </a:solidFill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70B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March 2019 - Present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70B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Ongoing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70B8"/>
                      </a:solidFill>
                    </a:lnR>
                    <a:lnT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70B8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211053"/>
                  </a:ext>
                </a:extLst>
              </a:tr>
              <a:tr h="4938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OCM</a:t>
                      </a:r>
                      <a:r>
                        <a:rPr lang="en-US" sz="14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/College Relations Onsite Visit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6350" marT="6350" marB="0" anchor="ctr">
                    <a:lnL w="12700" cmpd="sng">
                      <a:solidFill>
                        <a:srgbClr val="2A70B8"/>
                      </a:solidFill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2A70B8"/>
                      </a:solidFill>
                    </a:lnT>
                    <a:lnB w="12700" cmpd="sng">
                      <a:solidFill>
                        <a:srgbClr val="2A70B8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March 2019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Complete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70B8"/>
                      </a:solidFill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7102647"/>
                  </a:ext>
                </a:extLst>
              </a:tr>
              <a:tr h="4115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Monthly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Check-Ins to Prepare for Peer Review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mpd="sng">
                      <a:solidFill>
                        <a:srgbClr val="2A70B8"/>
                      </a:solidFill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70B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57150" indent="0" algn="l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May,</a:t>
                      </a:r>
                      <a:r>
                        <a:rPr 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June, July 2019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70B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Complete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70B8"/>
                      </a:solidFill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70B8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009113"/>
                  </a:ext>
                </a:extLst>
              </a:tr>
              <a:tr h="4298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Deliverables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for Gate #1 Uploaded to cDR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mpd="sng">
                      <a:solidFill>
                        <a:srgbClr val="2A70B8"/>
                      </a:solidFill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2A70B8"/>
                      </a:solidFill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57150" indent="0" algn="l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July</a:t>
                      </a:r>
                      <a:r>
                        <a:rPr 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Complete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70B8"/>
                      </a:solidFill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9483409"/>
                  </a:ext>
                </a:extLst>
              </a:tr>
              <a:tr h="4847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College Leadership Approves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/Sign-Off Deliverables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mpd="sng">
                      <a:solidFill>
                        <a:srgbClr val="2A70B8"/>
                      </a:solidFill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July</a:t>
                      </a:r>
                      <a:r>
                        <a:rPr lang="en-US" sz="1400" b="1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2019 - Present </a:t>
                      </a:r>
                      <a:endParaRPr lang="en-US" sz="1400" b="1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*In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 Progress 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/ Complete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70B8"/>
                      </a:solidFill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834006"/>
                  </a:ext>
                </a:extLst>
              </a:tr>
              <a:tr h="4390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Peer Review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mpd="sng">
                      <a:solidFill>
                        <a:srgbClr val="2A70B8"/>
                      </a:solidFill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70B8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5715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July 29-30, 2019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Complete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70B8"/>
                      </a:solidFill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049211"/>
                  </a:ext>
                </a:extLst>
              </a:tr>
              <a:tr h="6676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400" b="1" kern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Steering Committee Recommendation/Decision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1400" b="1" kern="1200" baseline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51435" marR="51435" marT="0" marB="0" anchor="ctr">
                    <a:lnL w="12700" cmpd="sng">
                      <a:solidFill>
                        <a:srgbClr val="2A70B8"/>
                      </a:solidFill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70B8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53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September 10,</a:t>
                      </a:r>
                      <a:r>
                        <a:rPr lang="en-US" sz="14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2019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1400" b="1" kern="1200" baseline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 Progress 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70B8"/>
                      </a:solidFill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344046"/>
                  </a:ext>
                </a:extLst>
              </a:tr>
            </a:tbl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8346432A-E811-4A57-8803-6089A1CB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512" y="1442409"/>
            <a:ext cx="8336975" cy="633082"/>
          </a:xfrm>
        </p:spPr>
        <p:txBody>
          <a:bodyPr/>
          <a:lstStyle/>
          <a:p>
            <a:r>
              <a:rPr lang="en-US" altLang="en-US" sz="3600" dirty="0"/>
              <a:t>DG4 GATE 1: milestones</a:t>
            </a:r>
            <a:r>
              <a:rPr lang="en-US" altLang="en-US" sz="3600" cap="none" dirty="0"/>
              <a:t/>
            </a:r>
            <a:br>
              <a:rPr lang="en-US" altLang="en-US" sz="3600" cap="none" dirty="0"/>
            </a:b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92953" y="6109612"/>
            <a:ext cx="8183201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j-lt"/>
              </a:rPr>
              <a:t>*</a:t>
            </a:r>
            <a:r>
              <a:rPr lang="en-US" sz="1400" i="1" dirty="0">
                <a:solidFill>
                  <a:srgbClr val="FF0000"/>
                </a:solidFill>
                <a:latin typeface="+mj-lt"/>
              </a:rPr>
              <a:t>In Progress for Centralia (refer to slides #7-8) and Wenatchee Valley (refer to slides #12-13). </a:t>
            </a:r>
            <a:r>
              <a:rPr lang="en-US" sz="1200" i="1" dirty="0">
                <a:solidFill>
                  <a:srgbClr val="FF0000"/>
                </a:solidFill>
                <a:latin typeface="+mj-lt"/>
              </a:rPr>
              <a:t> </a:t>
            </a:r>
            <a:endParaRPr lang="en-US" sz="1200" i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198DB6-A9AF-4BFB-99B9-F01EE3C86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2</a:t>
            </a:fld>
            <a:r>
              <a:rPr lang="en-US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640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E75F106-6312-442B-9E91-321B25F5B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33" y="310828"/>
            <a:ext cx="8302337" cy="556680"/>
          </a:xfrm>
        </p:spPr>
        <p:txBody>
          <a:bodyPr/>
          <a:lstStyle/>
          <a:p>
            <a:r>
              <a:rPr lang="en-US" sz="3600" dirty="0"/>
              <a:t>Peer Review Participants 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A2E32D-D6B0-4AFC-B0BA-C984E4382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216" y="867508"/>
            <a:ext cx="8336975" cy="578708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Held July 29-30, 2019, hosted by Highline College</a:t>
            </a:r>
            <a:endParaRPr lang="en-US" sz="2000" dirty="0"/>
          </a:p>
          <a:p>
            <a:pPr marL="0" indent="0">
              <a:buNone/>
            </a:pPr>
            <a:r>
              <a:rPr lang="en-US" sz="2400" b="1" dirty="0"/>
              <a:t>DG4 College PM Participants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DG5 &amp; DG6 College PM Observers (non-evaluators)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2400" b="1" dirty="0"/>
              <a:t>ctcLink Project Team Members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8F5AEC2-B104-4773-8CEB-7A60E89D6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186927"/>
              </p:ext>
            </p:extLst>
          </p:nvPr>
        </p:nvGraphicFramePr>
        <p:xfrm>
          <a:off x="588895" y="1652729"/>
          <a:ext cx="8113945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88775">
                  <a:extLst>
                    <a:ext uri="{9D8B030D-6E8A-4147-A177-3AD203B41FA5}">
                      <a16:colId xmlns:a16="http://schemas.microsoft.com/office/drawing/2014/main" val="338883926"/>
                    </a:ext>
                  </a:extLst>
                </a:gridCol>
                <a:gridCol w="4625170">
                  <a:extLst>
                    <a:ext uri="{9D8B030D-6E8A-4147-A177-3AD203B41FA5}">
                      <a16:colId xmlns:a16="http://schemas.microsoft.com/office/drawing/2014/main" val="3553519521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/>
                        <a:t>Centralia, Carrie Powell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/>
                        <a:t>Seattle, Daniel Cordas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76100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/>
                        <a:t>Edmonds, Ligia Cicos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Wenatchee Valley, Jason Hetterle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8758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/>
                        <a:t>Highline, Pat Daniels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89353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AAA6AEA-5AA3-4A28-9985-C2CB7EE58C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424423"/>
              </p:ext>
            </p:extLst>
          </p:nvPr>
        </p:nvGraphicFramePr>
        <p:xfrm>
          <a:off x="588895" y="3503258"/>
          <a:ext cx="8163615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8787">
                  <a:extLst>
                    <a:ext uri="{9D8B030D-6E8A-4147-A177-3AD203B41FA5}">
                      <a16:colId xmlns:a16="http://schemas.microsoft.com/office/drawing/2014/main" val="338883926"/>
                    </a:ext>
                  </a:extLst>
                </a:gridCol>
                <a:gridCol w="4704828">
                  <a:extLst>
                    <a:ext uri="{9D8B030D-6E8A-4147-A177-3AD203B41FA5}">
                      <a16:colId xmlns:a16="http://schemas.microsoft.com/office/drawing/2014/main" val="3553519521"/>
                    </a:ext>
                  </a:extLst>
                </a:gridCol>
              </a:tblGrid>
              <a:tr h="344078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Bates TC, Beth Cummings (6)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/>
                        <a:t>Green River, Sherry Felchlin (5)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761009"/>
                  </a:ext>
                </a:extLst>
              </a:tr>
              <a:tr h="339365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Bellingham TC, Nat Reilly (5)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/>
                        <a:t>South Puget Sound, Missy Yates (6)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8758"/>
                  </a:ext>
                </a:extLst>
              </a:tr>
              <a:tr h="312999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Clover Park TC, Brian Lee (6)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/>
                        <a:t>Whatcom, Ken Bronstein (5)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893533"/>
                  </a:ext>
                </a:extLst>
              </a:tr>
              <a:tr h="344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/>
                        <a:t>Everett, Tim Rager (5)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8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53813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22B6F6B-C825-4AD8-A32D-2F2C30647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599861"/>
              </p:ext>
            </p:extLst>
          </p:nvPr>
        </p:nvGraphicFramePr>
        <p:xfrm>
          <a:off x="539225" y="5557311"/>
          <a:ext cx="8163615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8787">
                  <a:extLst>
                    <a:ext uri="{9D8B030D-6E8A-4147-A177-3AD203B41FA5}">
                      <a16:colId xmlns:a16="http://schemas.microsoft.com/office/drawing/2014/main" val="338883926"/>
                    </a:ext>
                  </a:extLst>
                </a:gridCol>
                <a:gridCol w="4704828">
                  <a:extLst>
                    <a:ext uri="{9D8B030D-6E8A-4147-A177-3AD203B41FA5}">
                      <a16:colId xmlns:a16="http://schemas.microsoft.com/office/drawing/2014/main" val="3553519521"/>
                    </a:ext>
                  </a:extLst>
                </a:gridCol>
              </a:tblGrid>
              <a:tr h="344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/>
                        <a:t>Christy Campbell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/>
                        <a:t>Reuth Kim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761009"/>
                  </a:ext>
                </a:extLst>
              </a:tr>
              <a:tr h="1564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/>
                        <a:t>Roger Curry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/>
                        <a:t>Kristy Snow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8758"/>
                  </a:ext>
                </a:extLst>
              </a:tr>
              <a:tr h="344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/>
                        <a:t>Eli Hayes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8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893533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4AB541-A809-442A-8E9D-C3F947FB7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0DD59-4F64-4FB2-AC86-5D7C2F153175}" type="slidenum">
              <a:rPr lang="en-US" altLang="en-US" smtClean="0"/>
              <a:pPr>
                <a:defRPr/>
              </a:pPr>
              <a:t>3</a:t>
            </a:fld>
            <a:r>
              <a:rPr lang="en-US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6915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E5BC03-7CE3-4FE3-BC0A-0ACCA8AC1F2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6507" y="72220"/>
            <a:ext cx="8820838" cy="639725"/>
          </a:xfrm>
        </p:spPr>
        <p:txBody>
          <a:bodyPr/>
          <a:lstStyle/>
          <a:p>
            <a:r>
              <a:rPr lang="en-US" sz="3200" dirty="0"/>
              <a:t>Gate 1: peer evaluation/rubrics SUMMARY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9839388"/>
              </p:ext>
            </p:extLst>
          </p:nvPr>
        </p:nvGraphicFramePr>
        <p:xfrm>
          <a:off x="187567" y="711945"/>
          <a:ext cx="8869778" cy="512563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515077">
                  <a:extLst>
                    <a:ext uri="{9D8B030D-6E8A-4147-A177-3AD203B41FA5}">
                      <a16:colId xmlns:a16="http://schemas.microsoft.com/office/drawing/2014/main" val="1915273472"/>
                    </a:ext>
                  </a:extLst>
                </a:gridCol>
                <a:gridCol w="3399456">
                  <a:extLst>
                    <a:ext uri="{9D8B030D-6E8A-4147-A177-3AD203B41FA5}">
                      <a16:colId xmlns:a16="http://schemas.microsoft.com/office/drawing/2014/main" val="2738285653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897780535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790775811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327332856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397897993"/>
                    </a:ext>
                  </a:extLst>
                </a:gridCol>
                <a:gridCol w="1132545">
                  <a:extLst>
                    <a:ext uri="{9D8B030D-6E8A-4147-A177-3AD203B41FA5}">
                      <a16:colId xmlns:a16="http://schemas.microsoft.com/office/drawing/2014/main" val="2110290462"/>
                    </a:ext>
                  </a:extLst>
                </a:gridCol>
              </a:tblGrid>
              <a:tr h="3900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Item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Deliverable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Centralia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  <a:ea typeface="+mn-ea"/>
                          <a:cs typeface="+mn-cs"/>
                        </a:rPr>
                        <a:t>Edmonds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Highline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Seattle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</a:rPr>
                        <a:t>Wenatchee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4487068"/>
                  </a:ext>
                </a:extLst>
              </a:tr>
              <a:tr h="5194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baseline="0" dirty="0">
                          <a:effectLst/>
                          <a:latin typeface="+mj-lt"/>
                          <a:ea typeface="+mn-ea"/>
                          <a:cs typeface="+mn-cs"/>
                        </a:rPr>
                        <a:t>College Project Charter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615726"/>
                  </a:ext>
                </a:extLst>
              </a:tr>
              <a:tr h="4981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</a:rPr>
                        <a:t>Resource Plan</a:t>
                      </a:r>
                      <a:r>
                        <a:rPr lang="en-US" sz="1550" b="0" baseline="0" dirty="0">
                          <a:effectLst/>
                          <a:latin typeface="+mj-lt"/>
                        </a:rPr>
                        <a:t> &amp; Budget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351364"/>
                  </a:ext>
                </a:extLst>
              </a:tr>
              <a:tr h="5224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baseline="0" dirty="0">
                          <a:effectLst/>
                          <a:latin typeface="+mj-lt"/>
                        </a:rPr>
                        <a:t>Baseline MS-Project Schedule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17008089"/>
                  </a:ext>
                </a:extLst>
              </a:tr>
              <a:tr h="3396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baseline="0" dirty="0"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baseline="0" dirty="0">
                          <a:effectLst/>
                          <a:latin typeface="+mj-lt"/>
                        </a:rPr>
                        <a:t>OCM Plan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7126731"/>
                  </a:ext>
                </a:extLst>
              </a:tr>
              <a:tr h="5229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baseline="0" dirty="0">
                          <a:effectLst/>
                          <a:latin typeface="+mj-lt"/>
                          <a:ea typeface="+mn-ea"/>
                          <a:cs typeface="+mn-cs"/>
                        </a:rPr>
                        <a:t>Begin Change Impact Analysis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30676404"/>
                  </a:ext>
                </a:extLst>
              </a:tr>
              <a:tr h="388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baseline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Communication Plan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22561057"/>
                  </a:ext>
                </a:extLst>
              </a:tr>
              <a:tr h="388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Training</a:t>
                      </a:r>
                      <a:r>
                        <a:rPr lang="en-US" sz="1550" b="0" baseline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Plan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3014009"/>
                  </a:ext>
                </a:extLst>
              </a:tr>
              <a:tr h="388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 Management Plan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/ 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1193534"/>
                  </a:ext>
                </a:extLst>
              </a:tr>
              <a:tr h="388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Cleansing</a:t>
                      </a:r>
                      <a:r>
                        <a:rPr lang="en-US" sz="1550" b="0" baseline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Plan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9593857"/>
                  </a:ext>
                </a:extLst>
              </a:tr>
              <a:tr h="388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0" baseline="0" dirty="0">
                          <a:effectLst/>
                          <a:latin typeface="+mj-lt"/>
                        </a:rPr>
                        <a:t>Legacy Business Process Mapping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/ 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296137"/>
                  </a:ext>
                </a:extLst>
              </a:tr>
              <a:tr h="388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0" baseline="0" dirty="0">
                          <a:effectLst/>
                          <a:latin typeface="+mj-lt"/>
                        </a:rPr>
                        <a:t>Initial Supplemental Systems Analysis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/ 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85277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689426"/>
              </p:ext>
            </p:extLst>
          </p:nvPr>
        </p:nvGraphicFramePr>
        <p:xfrm>
          <a:off x="236508" y="6006305"/>
          <a:ext cx="8743864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6684">
                  <a:extLst>
                    <a:ext uri="{9D8B030D-6E8A-4147-A177-3AD203B41FA5}">
                      <a16:colId xmlns:a16="http://schemas.microsoft.com/office/drawing/2014/main" val="1093230103"/>
                    </a:ext>
                  </a:extLst>
                </a:gridCol>
                <a:gridCol w="2301998">
                  <a:extLst>
                    <a:ext uri="{9D8B030D-6E8A-4147-A177-3AD203B41FA5}">
                      <a16:colId xmlns:a16="http://schemas.microsoft.com/office/drawing/2014/main" val="67176026"/>
                    </a:ext>
                  </a:extLst>
                </a:gridCol>
                <a:gridCol w="2402570">
                  <a:extLst>
                    <a:ext uri="{9D8B030D-6E8A-4147-A177-3AD203B41FA5}">
                      <a16:colId xmlns:a16="http://schemas.microsoft.com/office/drawing/2014/main" val="2383590708"/>
                    </a:ext>
                  </a:extLst>
                </a:gridCol>
                <a:gridCol w="2652612">
                  <a:extLst>
                    <a:ext uri="{9D8B030D-6E8A-4147-A177-3AD203B41FA5}">
                      <a16:colId xmlns:a16="http://schemas.microsoft.com/office/drawing/2014/main" val="939275462"/>
                    </a:ext>
                  </a:extLst>
                </a:gridCol>
              </a:tblGrid>
              <a:tr h="519967">
                <a:tc>
                  <a:txBody>
                    <a:bodyPr/>
                    <a:lstStyle/>
                    <a:p>
                      <a:pPr algn="l"/>
                      <a:r>
                        <a:rPr lang="en-US" sz="1000" b="0" dirty="0">
                          <a:latin typeface="+mj-lt"/>
                        </a:rPr>
                        <a:t>RATING</a:t>
                      </a:r>
                      <a:r>
                        <a:rPr lang="en-US" sz="1000" b="0" baseline="0" dirty="0">
                          <a:latin typeface="+mj-lt"/>
                        </a:rPr>
                        <a:t> SCALE 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1= LOWEST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Missing all components, deliverable not complete 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2= MIDDLE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Missing some components, deliverable almost complete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 HIGHEST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All components identified,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deliverable complete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145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596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5868" y="1668784"/>
            <a:ext cx="8858132" cy="482441"/>
          </a:xfrm>
        </p:spPr>
        <p:txBody>
          <a:bodyPr anchor="t"/>
          <a:lstStyle/>
          <a:p>
            <a:r>
              <a:rPr lang="en-US" sz="3200" dirty="0"/>
              <a:t>Additional discussion/Recommendations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85868" y="2316740"/>
            <a:ext cx="8336975" cy="4306320"/>
          </a:xfrm>
        </p:spPr>
        <p:txBody>
          <a:bodyPr anchor="t"/>
          <a:lstStyle/>
          <a:p>
            <a:r>
              <a:rPr lang="en-US" dirty="0">
                <a:latin typeface="+mj-lt"/>
              </a:rPr>
              <a:t>DG4 deliverables/comments</a:t>
            </a:r>
          </a:p>
          <a:p>
            <a:r>
              <a:rPr lang="en-US" dirty="0">
                <a:latin typeface="+mj-lt"/>
              </a:rPr>
              <a:t>DG5 and DG6 PM observations</a:t>
            </a:r>
          </a:p>
          <a:p>
            <a:r>
              <a:rPr lang="en-US" dirty="0">
                <a:latin typeface="+mj-lt"/>
              </a:rPr>
              <a:t>Next steps</a:t>
            </a:r>
          </a:p>
          <a:p>
            <a:pPr lvl="1"/>
            <a:r>
              <a:rPr lang="en-US" b="1" dirty="0"/>
              <a:t>DG4 </a:t>
            </a:r>
            <a:r>
              <a:rPr lang="en-US" dirty="0"/>
              <a:t>- Estimated to begin Global Design Adoption Courses in October 2019</a:t>
            </a:r>
          </a:p>
          <a:p>
            <a:pPr lvl="1"/>
            <a:r>
              <a:rPr lang="en-US" b="1" dirty="0"/>
              <a:t>DG5 </a:t>
            </a:r>
            <a:r>
              <a:rPr lang="en-US" dirty="0"/>
              <a:t>- Peer Review slated for early December 2019</a:t>
            </a:r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r>
              <a:rPr lang="en-US" sz="1800" i="1" dirty="0">
                <a:latin typeface="+mj-lt"/>
              </a:rPr>
              <a:t>Reference Links</a:t>
            </a:r>
          </a:p>
          <a:p>
            <a:pPr lvl="1"/>
            <a:r>
              <a:rPr lang="en-US" sz="1800" i="1" dirty="0">
                <a:hlinkClick r:id="rId2"/>
              </a:rPr>
              <a:t>DG4 Peer Review Rubrics – Google sheet</a:t>
            </a:r>
            <a:endParaRPr lang="en-US" sz="1800" i="1" dirty="0"/>
          </a:p>
          <a:p>
            <a:pPr lvl="1"/>
            <a:r>
              <a:rPr lang="en-US" sz="1800" i="1" dirty="0">
                <a:hlinkClick r:id="rId3"/>
              </a:rPr>
              <a:t>CDR &gt; College Readiness &gt; DG4 Peer Review</a:t>
            </a:r>
            <a:endParaRPr lang="en-US" sz="1800" i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75A4F0-2CFC-48C0-9680-302B4A876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83926"/>
            <a:ext cx="644235" cy="237549"/>
          </a:xfrm>
        </p:spPr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247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859" y="2177606"/>
            <a:ext cx="8336975" cy="430632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>
                <a:latin typeface="+mj-lt"/>
              </a:rPr>
              <a:t>Instructions</a:t>
            </a:r>
          </a:p>
          <a:p>
            <a:r>
              <a:rPr lang="en-US" dirty="0"/>
              <a:t>Please refer to the appendices for college-specific rubrics summary </a:t>
            </a:r>
          </a:p>
          <a:p>
            <a:r>
              <a:rPr lang="en-US" dirty="0"/>
              <a:t>College deliverable documents are hyperlinked </a:t>
            </a:r>
            <a:r>
              <a:rPr lang="en-US"/>
              <a:t>to cDR in </a:t>
            </a:r>
            <a:r>
              <a:rPr lang="en-US" dirty="0"/>
              <a:t>each college’s rubric slide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+mj-lt"/>
              </a:rPr>
              <a:t>Appendix Contents, slides 7-13</a:t>
            </a:r>
          </a:p>
          <a:p>
            <a:r>
              <a:rPr lang="en-US" dirty="0"/>
              <a:t>Rubric Results by College</a:t>
            </a:r>
          </a:p>
          <a:p>
            <a:r>
              <a:rPr lang="en-US" dirty="0"/>
              <a:t>Status of Items Scored “2”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543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4165" y="323075"/>
            <a:ext cx="8574989" cy="446466"/>
          </a:xfrm>
        </p:spPr>
        <p:txBody>
          <a:bodyPr/>
          <a:lstStyle/>
          <a:p>
            <a:r>
              <a:rPr lang="en-US" dirty="0"/>
              <a:t>Centralia college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50969"/>
              </p:ext>
            </p:extLst>
          </p:nvPr>
        </p:nvGraphicFramePr>
        <p:xfrm>
          <a:off x="464165" y="902354"/>
          <a:ext cx="8229599" cy="4533133"/>
        </p:xfrm>
        <a:graphic>
          <a:graphicData uri="http://schemas.openxmlformats.org/drawingml/2006/table">
            <a:tbl>
              <a:tblPr/>
              <a:tblGrid>
                <a:gridCol w="3923203">
                  <a:extLst>
                    <a:ext uri="{9D8B030D-6E8A-4147-A177-3AD203B41FA5}">
                      <a16:colId xmlns:a16="http://schemas.microsoft.com/office/drawing/2014/main" val="3312635788"/>
                    </a:ext>
                  </a:extLst>
                </a:gridCol>
                <a:gridCol w="1076599">
                  <a:extLst>
                    <a:ext uri="{9D8B030D-6E8A-4147-A177-3AD203B41FA5}">
                      <a16:colId xmlns:a16="http://schemas.microsoft.com/office/drawing/2014/main" val="639219846"/>
                    </a:ext>
                  </a:extLst>
                </a:gridCol>
                <a:gridCol w="1076599">
                  <a:extLst>
                    <a:ext uri="{9D8B030D-6E8A-4147-A177-3AD203B41FA5}">
                      <a16:colId xmlns:a16="http://schemas.microsoft.com/office/drawing/2014/main" val="2254992677"/>
                    </a:ext>
                  </a:extLst>
                </a:gridCol>
                <a:gridCol w="1076599">
                  <a:extLst>
                    <a:ext uri="{9D8B030D-6E8A-4147-A177-3AD203B41FA5}">
                      <a16:colId xmlns:a16="http://schemas.microsoft.com/office/drawing/2014/main" val="1610192587"/>
                    </a:ext>
                  </a:extLst>
                </a:gridCol>
                <a:gridCol w="1076599">
                  <a:extLst>
                    <a:ext uri="{9D8B030D-6E8A-4147-A177-3AD203B41FA5}">
                      <a16:colId xmlns:a16="http://schemas.microsoft.com/office/drawing/2014/main" val="7115661"/>
                    </a:ext>
                  </a:extLst>
                </a:gridCol>
              </a:tblGrid>
              <a:tr h="624939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GATE#1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: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hlinkClick r:id="rId3"/>
                        </a:rPr>
                        <a:t>CENTRALIA DELIVERABLES 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Evaluated by Edmonds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Evaluated by Highline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Evaluated by Seattle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Evaluated by WVC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43129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#1 College Project Charter 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996110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#2 Resource Plan &amp; Budget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825361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#3 Baseline MS-Project Schedule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433773"/>
                  </a:ext>
                </a:extLst>
              </a:tr>
              <a:tr h="28071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#4 OCM Plan 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524140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#4a Begin Change Impact Analysis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531280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#5 Communication Plan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940154"/>
                  </a:ext>
                </a:extLst>
              </a:tr>
              <a:tr h="310326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#6 Training Plan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337045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#7 Risk Management Plan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07146"/>
                  </a:ext>
                </a:extLst>
              </a:tr>
              <a:tr h="283179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#8 Data Cleansing Plan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208405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#9 Legacy Business Process Mapping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465677"/>
                  </a:ext>
                </a:extLst>
              </a:tr>
              <a:tr h="383763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#10 Initial Supplemental Systems Analysis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359144"/>
                  </a:ext>
                </a:extLst>
              </a:tr>
              <a:tr h="310332">
                <a:tc>
                  <a:txBody>
                    <a:bodyPr/>
                    <a:lstStyle/>
                    <a:p>
                      <a:pPr rtl="0" fontAlgn="b"/>
                      <a:endParaRPr lang="en-US" sz="1000" b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rtl="0" fontAlgn="b"/>
                      <a:endParaRPr lang="en-US" sz="1000" b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000" b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000" b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135648"/>
                  </a:ext>
                </a:extLst>
              </a:tr>
              <a:tr h="402994">
                <a:tc gridSpan="5">
                  <a:txBody>
                    <a:bodyPr/>
                    <a:lstStyle/>
                    <a:p>
                      <a:pPr marL="0" indent="53975" algn="l" rtl="0" fontAlgn="b"/>
                      <a:r>
                        <a:rPr lang="en-US" sz="11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*Items scored “2”  are targeted to be completed by end of September 2019,</a:t>
                      </a:r>
                      <a:r>
                        <a:rPr lang="en-US" sz="1100" b="0" baseline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 refer to slide #8.</a:t>
                      </a:r>
                      <a:endParaRPr lang="en-US" sz="1100" b="0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137" marR="15137" marT="10091" marB="1009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22700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DA50D0-D1D9-4E02-AFC7-ED950DEB5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 </a:t>
            </a:r>
            <a:fld id="{8FE0DD59-4F64-4FB2-AC86-5D7C2F153175}" type="slidenum">
              <a:rPr lang="en-US" altLang="en-US" smtClean="0"/>
              <a:pPr>
                <a:defRPr/>
              </a:pPr>
              <a:t>7</a:t>
            </a:fld>
            <a:r>
              <a:rPr lang="en-US" altLang="en-US" dirty="0"/>
              <a:t>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8DB97E4-AA78-4481-8A26-1DD19ABAC9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586577"/>
              </p:ext>
            </p:extLst>
          </p:nvPr>
        </p:nvGraphicFramePr>
        <p:xfrm>
          <a:off x="464165" y="5708349"/>
          <a:ext cx="8229598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5127">
                  <a:extLst>
                    <a:ext uri="{9D8B030D-6E8A-4147-A177-3AD203B41FA5}">
                      <a16:colId xmlns:a16="http://schemas.microsoft.com/office/drawing/2014/main" val="1093230103"/>
                    </a:ext>
                  </a:extLst>
                </a:gridCol>
                <a:gridCol w="2166607">
                  <a:extLst>
                    <a:ext uri="{9D8B030D-6E8A-4147-A177-3AD203B41FA5}">
                      <a16:colId xmlns:a16="http://schemas.microsoft.com/office/drawing/2014/main" val="67176026"/>
                    </a:ext>
                  </a:extLst>
                </a:gridCol>
                <a:gridCol w="2261264">
                  <a:extLst>
                    <a:ext uri="{9D8B030D-6E8A-4147-A177-3AD203B41FA5}">
                      <a16:colId xmlns:a16="http://schemas.microsoft.com/office/drawing/2014/main" val="2383590708"/>
                    </a:ext>
                  </a:extLst>
                </a:gridCol>
                <a:gridCol w="2496600">
                  <a:extLst>
                    <a:ext uri="{9D8B030D-6E8A-4147-A177-3AD203B41FA5}">
                      <a16:colId xmlns:a16="http://schemas.microsoft.com/office/drawing/2014/main" val="939275462"/>
                    </a:ext>
                  </a:extLst>
                </a:gridCol>
              </a:tblGrid>
              <a:tr h="519967">
                <a:tc>
                  <a:txBody>
                    <a:bodyPr/>
                    <a:lstStyle/>
                    <a:p>
                      <a:pPr algn="l"/>
                      <a:r>
                        <a:rPr lang="en-US" sz="1000" b="0" dirty="0">
                          <a:latin typeface="+mj-lt"/>
                        </a:rPr>
                        <a:t>RATING</a:t>
                      </a:r>
                      <a:r>
                        <a:rPr lang="en-US" sz="1000" b="0" baseline="0" dirty="0">
                          <a:latin typeface="+mj-lt"/>
                        </a:rPr>
                        <a:t> SCALE 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1= LOWEST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Missing all components, deliverable not complete 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2= MIDDLE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Missing some components, deliverable almost complete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 HIGHEST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All components identified,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deliverable complete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145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625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0DD59-4F64-4FB2-AC86-5D7C2F153175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1208" y="324375"/>
            <a:ext cx="8352627" cy="609978"/>
          </a:xfrm>
        </p:spPr>
        <p:txBody>
          <a:bodyPr/>
          <a:lstStyle/>
          <a:p>
            <a:r>
              <a:rPr lang="en-US" sz="3200" dirty="0"/>
              <a:t>Centralia status for items rated “2”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771319"/>
              </p:ext>
            </p:extLst>
          </p:nvPr>
        </p:nvGraphicFramePr>
        <p:xfrm>
          <a:off x="521208" y="1008582"/>
          <a:ext cx="8197179" cy="5541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2594">
                  <a:extLst>
                    <a:ext uri="{9D8B030D-6E8A-4147-A177-3AD203B41FA5}">
                      <a16:colId xmlns:a16="http://schemas.microsoft.com/office/drawing/2014/main" val="3087398428"/>
                    </a:ext>
                  </a:extLst>
                </a:gridCol>
                <a:gridCol w="1786046">
                  <a:extLst>
                    <a:ext uri="{9D8B030D-6E8A-4147-A177-3AD203B41FA5}">
                      <a16:colId xmlns:a16="http://schemas.microsoft.com/office/drawing/2014/main" val="228071603"/>
                    </a:ext>
                  </a:extLst>
                </a:gridCol>
                <a:gridCol w="3536507">
                  <a:extLst>
                    <a:ext uri="{9D8B030D-6E8A-4147-A177-3AD203B41FA5}">
                      <a16:colId xmlns:a16="http://schemas.microsoft.com/office/drawing/2014/main" val="179508340"/>
                    </a:ext>
                  </a:extLst>
                </a:gridCol>
                <a:gridCol w="1582032">
                  <a:extLst>
                    <a:ext uri="{9D8B030D-6E8A-4147-A177-3AD203B41FA5}">
                      <a16:colId xmlns:a16="http://schemas.microsoft.com/office/drawing/2014/main" val="3683975928"/>
                    </a:ext>
                  </a:extLst>
                </a:gridCol>
              </a:tblGrid>
              <a:tr h="40554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Item No.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Discrepancy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Action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Estimated Time to Complete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849489"/>
                  </a:ext>
                </a:extLst>
              </a:tr>
              <a:tr h="20644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Item #7: Risk Management Plan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Needs mitigation, stakeholders/owners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and tracking tool. 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Log will be distributed to Centralia College Executive Steering Committee and Working Group on Aug. 23, 2019 with a request for feedback.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aseline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 up with one-on-one conversations with the various risk owners.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aseline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Finalize at the September Working Group Meeting on Sept. 25, 2019.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aseline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 to Centralia College Executive Sponsor for sign-off.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End of September 2019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809771"/>
                  </a:ext>
                </a:extLst>
              </a:tr>
              <a:tr h="18249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Item #10: Supplemental Systems Analysis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Additional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work and analysis needs to be completed. Requires IT involvement. 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Centralia IT Department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has initiated a comprehensive Supplemental Systems analysis which they expect to complete by Sept. 16, 2019.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aseline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Executive Management Team will review and is expected to approve on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Sept. 27, 2019.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Sept. 27, 2019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307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7164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9583" y="348520"/>
            <a:ext cx="8229600" cy="446466"/>
          </a:xfrm>
        </p:spPr>
        <p:txBody>
          <a:bodyPr anchor="t"/>
          <a:lstStyle/>
          <a:p>
            <a:r>
              <a:rPr lang="en-US" dirty="0"/>
              <a:t>Edmonds community college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696771"/>
              </p:ext>
            </p:extLst>
          </p:nvPr>
        </p:nvGraphicFramePr>
        <p:xfrm>
          <a:off x="464165" y="1084368"/>
          <a:ext cx="8229600" cy="3805157"/>
        </p:xfrm>
        <a:graphic>
          <a:graphicData uri="http://schemas.openxmlformats.org/drawingml/2006/table">
            <a:tbl>
              <a:tblPr/>
              <a:tblGrid>
                <a:gridCol w="3627088">
                  <a:extLst>
                    <a:ext uri="{9D8B030D-6E8A-4147-A177-3AD203B41FA5}">
                      <a16:colId xmlns:a16="http://schemas.microsoft.com/office/drawing/2014/main" val="3312635788"/>
                    </a:ext>
                  </a:extLst>
                </a:gridCol>
                <a:gridCol w="1150628">
                  <a:extLst>
                    <a:ext uri="{9D8B030D-6E8A-4147-A177-3AD203B41FA5}">
                      <a16:colId xmlns:a16="http://schemas.microsoft.com/office/drawing/2014/main" val="639219846"/>
                    </a:ext>
                  </a:extLst>
                </a:gridCol>
                <a:gridCol w="1150628">
                  <a:extLst>
                    <a:ext uri="{9D8B030D-6E8A-4147-A177-3AD203B41FA5}">
                      <a16:colId xmlns:a16="http://schemas.microsoft.com/office/drawing/2014/main" val="2254992677"/>
                    </a:ext>
                  </a:extLst>
                </a:gridCol>
                <a:gridCol w="1150628">
                  <a:extLst>
                    <a:ext uri="{9D8B030D-6E8A-4147-A177-3AD203B41FA5}">
                      <a16:colId xmlns:a16="http://schemas.microsoft.com/office/drawing/2014/main" val="1610192587"/>
                    </a:ext>
                  </a:extLst>
                </a:gridCol>
                <a:gridCol w="1150628">
                  <a:extLst>
                    <a:ext uri="{9D8B030D-6E8A-4147-A177-3AD203B41FA5}">
                      <a16:colId xmlns:a16="http://schemas.microsoft.com/office/drawing/2014/main" val="7115661"/>
                    </a:ext>
                  </a:extLst>
                </a:gridCol>
              </a:tblGrid>
              <a:tr h="624939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GATE 1: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hlinkClick r:id="rId2"/>
                        </a:rPr>
                        <a:t>EDMONDS</a:t>
                      </a:r>
                      <a:r>
                        <a:rPr lang="en-US" sz="1400" b="1" baseline="0" dirty="0">
                          <a:solidFill>
                            <a:srgbClr val="000000"/>
                          </a:solidFill>
                          <a:effectLst/>
                          <a:hlinkClick r:id="rId2"/>
                        </a:rPr>
                        <a:t> DELIVERABLES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Evaluated by Centralia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Evaluated by Highline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Evaluated by Seattle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Evaluated by</a:t>
                      </a:r>
                    </a:p>
                    <a:p>
                      <a:pPr algn="ctr" rtl="0" fontAlgn="b"/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WVC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43129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#1 College Project Charter 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996110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#2 Resource Plan &amp; Budget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825361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#3 Baseline MS-Project Schedule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433773"/>
                  </a:ext>
                </a:extLst>
              </a:tr>
              <a:tr h="28071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#4 OCM Plan 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524140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#4a Begin Change Impact Analysis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531280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#5 Communication Plan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940154"/>
                  </a:ext>
                </a:extLst>
              </a:tr>
              <a:tr h="310326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#6 Training Plan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337045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#7 Risk Management Plan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07146"/>
                  </a:ext>
                </a:extLst>
              </a:tr>
              <a:tr h="283179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#8 Data Cleansing Plan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208405"/>
                  </a:ext>
                </a:extLst>
              </a:tr>
              <a:tr h="274605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#9 Legacy Business Process Mapping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465677"/>
                  </a:ext>
                </a:extLst>
              </a:tr>
              <a:tr h="383763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</a:rPr>
                        <a:t>Item #10 Initial Supplemental Systems Analysis</a:t>
                      </a:r>
                    </a:p>
                  </a:txBody>
                  <a:tcPr marL="45720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15137" marR="15137" marT="10091" marB="1009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359144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38A04AA-0EE9-41DF-B944-F63FF7FA6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0DD59-4F64-4FB2-AC86-5D7C2F153175}" type="slidenum">
              <a:rPr lang="en-US" altLang="en-US" smtClean="0"/>
              <a:pPr>
                <a:defRPr/>
              </a:pPr>
              <a:t>9</a:t>
            </a:fld>
            <a:r>
              <a:rPr lang="en-US" altLang="en-US" dirty="0"/>
              <a:t>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5D2A48-D48B-4DD0-9D41-6CF25C0711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459546"/>
              </p:ext>
            </p:extLst>
          </p:nvPr>
        </p:nvGraphicFramePr>
        <p:xfrm>
          <a:off x="464167" y="5104460"/>
          <a:ext cx="8229598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5127">
                  <a:extLst>
                    <a:ext uri="{9D8B030D-6E8A-4147-A177-3AD203B41FA5}">
                      <a16:colId xmlns:a16="http://schemas.microsoft.com/office/drawing/2014/main" val="1093230103"/>
                    </a:ext>
                  </a:extLst>
                </a:gridCol>
                <a:gridCol w="2166607">
                  <a:extLst>
                    <a:ext uri="{9D8B030D-6E8A-4147-A177-3AD203B41FA5}">
                      <a16:colId xmlns:a16="http://schemas.microsoft.com/office/drawing/2014/main" val="67176026"/>
                    </a:ext>
                  </a:extLst>
                </a:gridCol>
                <a:gridCol w="2261264">
                  <a:extLst>
                    <a:ext uri="{9D8B030D-6E8A-4147-A177-3AD203B41FA5}">
                      <a16:colId xmlns:a16="http://schemas.microsoft.com/office/drawing/2014/main" val="2383590708"/>
                    </a:ext>
                  </a:extLst>
                </a:gridCol>
                <a:gridCol w="2496600">
                  <a:extLst>
                    <a:ext uri="{9D8B030D-6E8A-4147-A177-3AD203B41FA5}">
                      <a16:colId xmlns:a16="http://schemas.microsoft.com/office/drawing/2014/main" val="939275462"/>
                    </a:ext>
                  </a:extLst>
                </a:gridCol>
              </a:tblGrid>
              <a:tr h="519967">
                <a:tc>
                  <a:txBody>
                    <a:bodyPr/>
                    <a:lstStyle/>
                    <a:p>
                      <a:pPr algn="l"/>
                      <a:r>
                        <a:rPr lang="en-US" sz="1000" b="0" dirty="0">
                          <a:latin typeface="+mj-lt"/>
                        </a:rPr>
                        <a:t>RATING</a:t>
                      </a:r>
                      <a:r>
                        <a:rPr lang="en-US" sz="1000" b="0" baseline="0" dirty="0">
                          <a:latin typeface="+mj-lt"/>
                        </a:rPr>
                        <a:t> SCALE 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1= LOWEST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Missing all components, deliverable not complete 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2= MIDDLE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Missing some components, deliverable almost complete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 HIGHEST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All components identified,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deliverable complete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145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515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FB7EA6B-1A87-46B6-BDBC-98082029F771}" vid="{D7C6037F-0C00-4580-87BB-BDFEDA1BD689}"/>
    </a:ext>
  </a:extLst>
</a:theme>
</file>

<file path=ppt/theme/theme2.xml><?xml version="1.0" encoding="utf-8"?>
<a:theme xmlns:a="http://schemas.openxmlformats.org/drawingml/2006/main" name="ctcLink Powerpoint Templat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tcLink PowerPoint template-withblankslide" id="{9E170CF2-4B44-4251-AAC2-8262D2C1B5BE}" vid="{8BACAC9D-F4BA-465D-AF11-DCD48AB6700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BCTC">
    <a:dk1>
      <a:srgbClr val="003764"/>
    </a:dk1>
    <a:lt1>
      <a:sysClr val="window" lastClr="FFFFFF"/>
    </a:lt1>
    <a:dk2>
      <a:srgbClr val="0071CE"/>
    </a:dk2>
    <a:lt2>
      <a:srgbClr val="C3C6C8"/>
    </a:lt2>
    <a:accent1>
      <a:srgbClr val="F4CD00"/>
    </a:accent1>
    <a:accent2>
      <a:srgbClr val="65CBC9"/>
    </a:accent2>
    <a:accent3>
      <a:srgbClr val="FFB547"/>
    </a:accent3>
    <a:accent4>
      <a:srgbClr val="00C18B"/>
    </a:accent4>
    <a:accent5>
      <a:srgbClr val="3D6489"/>
    </a:accent5>
    <a:accent6>
      <a:srgbClr val="2A70B8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01EAAAF5A9A14C98C32A8D7B77B290" ma:contentTypeVersion="4" ma:contentTypeDescription="Create a new document." ma:contentTypeScope="" ma:versionID="e364fc523c39ff84877964d62bb0c69e">
  <xsd:schema xmlns:xsd="http://www.w3.org/2001/XMLSchema" xmlns:xs="http://www.w3.org/2001/XMLSchema" xmlns:p="http://schemas.microsoft.com/office/2006/metadata/properties" xmlns:ns1="http://schemas.microsoft.com/sharepoint/v3" xmlns:ns2="686bc730-dfb5-4557-ac43-64e2aeb71117" xmlns:ns3="dbb9891f-5342-44b3-9004-2472729e727f" xmlns:ns4="http://schemas.microsoft.com/sharepoint/v4" targetNamespace="http://schemas.microsoft.com/office/2006/metadata/properties" ma:root="true" ma:fieldsID="b59568911a8627c463a330b5927c98aa" ns1:_="" ns2:_="" ns3:_="" ns4:_="">
    <xsd:import namespace="http://schemas.microsoft.com/sharepoint/v3"/>
    <xsd:import namespace="686bc730-dfb5-4557-ac43-64e2aeb71117"/>
    <xsd:import namespace="dbb9891f-5342-44b3-9004-2472729e727f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6bc730-dfb5-4557-ac43-64e2aeb71117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>
      <xsd:simpleType>
        <xsd:restriction base="dms:Choice">
          <xsd:enumeration value="Agency Issue Briefs"/>
          <xsd:enumeration value="Business Cards"/>
          <xsd:enumeration value="Name Badges"/>
          <xsd:enumeration value="Logos"/>
          <xsd:enumeration value="SBCTC Templates"/>
          <xsd:enumeration value="Style Guide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b9891f-5342-44b3-9004-2472729e727f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_x0020_Owner xmlns="686bc730-dfb5-4557-ac43-64e2aeb71117">
      <UserInfo>
        <DisplayName>Katie Rose</DisplayName>
        <AccountId>178</AccountId>
        <AccountType/>
      </UserInfo>
    </Content_x0020_Owner>
    <IconOverlay xmlns="http://schemas.microsoft.com/sharepoint/v4" xsi:nil="true"/>
    <Menu_x0020_Group xmlns="686bc730-dfb5-4557-ac43-64e2aeb71117">Publications &amp; Printing</Menu_x0020_Group>
    <PublishingExpirationDate xmlns="http://schemas.microsoft.com/sharepoint/v3" xsi:nil="true"/>
    <PublishingStartDate xmlns="http://schemas.microsoft.com/sharepoint/v3" xsi:nil="true"/>
    <Category xmlns="686bc730-dfb5-4557-ac43-64e2aeb71117">SBCTC Templates</Category>
    <_dlc_DocId xmlns="dbb9891f-5342-44b3-9004-2472729e727f">Z7X6SQ3F62JH-64-58</_dlc_DocId>
    <_dlc_DocIdUrl xmlns="dbb9891f-5342-44b3-9004-2472729e727f">
      <Url>https://portal.sbctc.edu/sites/Intranet/publications/_layouts/15/DocIdRedir.aspx?ID=Z7X6SQ3F62JH-64-58</Url>
      <Description>Z7X6SQ3F62JH-64-58</Description>
    </_dlc_DocIdUrl>
  </documentManagement>
</p:properties>
</file>

<file path=customXml/itemProps1.xml><?xml version="1.0" encoding="utf-8"?>
<ds:datastoreItem xmlns:ds="http://schemas.openxmlformats.org/officeDocument/2006/customXml" ds:itemID="{36A97EFB-51D6-4625-BC5B-9FEE34F7DB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86bc730-dfb5-4557-ac43-64e2aeb71117"/>
    <ds:schemaRef ds:uri="dbb9891f-5342-44b3-9004-2472729e727f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EC5022-984A-475E-A75B-CDBC86707EB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46ED858-9350-48FE-ADC8-EAAF6E362ED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DCA586E-AEBD-4B20-9827-EAD32C0DDEE7}">
  <ds:schemaRefs>
    <ds:schemaRef ds:uri="http://schemas.microsoft.com/office/2006/metadata/properties"/>
    <ds:schemaRef ds:uri="http://schemas.microsoft.com/sharepoint/v3"/>
    <ds:schemaRef ds:uri="http://purl.org/dc/terms/"/>
    <ds:schemaRef ds:uri="http://purl.org/dc/elements/1.1/"/>
    <ds:schemaRef ds:uri="686bc730-dfb5-4557-ac43-64e2aeb71117"/>
    <ds:schemaRef ds:uri="http://schemas.openxmlformats.org/package/2006/metadata/core-properties"/>
    <ds:schemaRef ds:uri="http://schemas.microsoft.com/office/infopath/2007/PartnerControls"/>
    <ds:schemaRef ds:uri="dbb9891f-5342-44b3-9004-2472729e727f"/>
    <ds:schemaRef ds:uri="http://schemas.microsoft.com/office/2006/documentManagement/types"/>
    <ds:schemaRef ds:uri="http://schemas.microsoft.com/sharepoint/v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ctcLink PowerPoint template</Template>
  <TotalTime>64018</TotalTime>
  <Words>1631</Words>
  <Application>Microsoft Office PowerPoint</Application>
  <PresentationFormat>On-screen Show (4:3)</PresentationFormat>
  <Paragraphs>579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Franklin Gothic Book</vt:lpstr>
      <vt:lpstr>Franklin Gothic Medium</vt:lpstr>
      <vt:lpstr>Times New Roman</vt:lpstr>
      <vt:lpstr>Wingdings</vt:lpstr>
      <vt:lpstr>Office Theme</vt:lpstr>
      <vt:lpstr>ctcLink Powerpoint Template</vt:lpstr>
      <vt:lpstr>DG4 gate 1: peer review</vt:lpstr>
      <vt:lpstr>DG4 GATE 1: milestones </vt:lpstr>
      <vt:lpstr>Peer Review Participants </vt:lpstr>
      <vt:lpstr>Gate 1: peer evaluation/rubrics SUMMARY</vt:lpstr>
      <vt:lpstr>Additional discussion/Recommendations</vt:lpstr>
      <vt:lpstr>Appendix</vt:lpstr>
      <vt:lpstr>Centralia college</vt:lpstr>
      <vt:lpstr>Centralia status for items rated “2”</vt:lpstr>
      <vt:lpstr>Edmonds community college</vt:lpstr>
      <vt:lpstr>Highline college</vt:lpstr>
      <vt:lpstr>Seattle COLLEGE district</vt:lpstr>
      <vt:lpstr>Wenatchee valley COLLEGE</vt:lpstr>
      <vt:lpstr>Wenatchee status for items rated “2”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Steering Committee Presentation, May 21, 2019</dc:title>
  <dc:subject>Steering Committee PowerPoint Presentation, May 21, 2019</dc:subject>
  <dc:creator>Janelle Runyon;Christy Campbell</dc:creator>
  <cp:lastModifiedBy>Christy Campbell</cp:lastModifiedBy>
  <cp:revision>457</cp:revision>
  <cp:lastPrinted>2018-06-21T19:56:10Z</cp:lastPrinted>
  <dcterms:created xsi:type="dcterms:W3CDTF">2018-05-14T23:14:43Z</dcterms:created>
  <dcterms:modified xsi:type="dcterms:W3CDTF">2019-09-06T15:58:57Z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0x0101007301EAAAF5A9A14C98C32A8D7B77B290</vt:lpwstr>
  </property>
  <property fmtid="{D5CDD505-2E9C-101B-9397-08002B2CF9AE}" pid="3" name="_dlc_DocIdItemGuid">
    <vt:lpwstr>f7c41efa-16a6-4d48-82ec-ec2c3f4609a4</vt:lpwstr>
  </property>
</Properties>
</file>