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82" r:id="rId5"/>
    <p:sldId id="300" r:id="rId6"/>
    <p:sldId id="298" r:id="rId7"/>
    <p:sldId id="301" r:id="rId8"/>
    <p:sldId id="29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ena Hansen" initials="SH" lastIdx="1" clrIdx="0">
    <p:extLst>
      <p:ext uri="{19B8F6BF-5375-455C-9EA6-DF929625EA0E}">
        <p15:presenceInfo xmlns:p15="http://schemas.microsoft.com/office/powerpoint/2012/main" userId="S-1-5-21-2162954678-3364338229-3037977907-11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6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1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DD73D-AF8B-4B87-A0C7-67353118F32D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5DEE9-7BA1-47D3-B69A-3D9B27D0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7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4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9" y="3863687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36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25" b="0" i="0" baseline="0">
                <a:solidFill>
                  <a:srgbClr val="003764"/>
                </a:solidFill>
                <a:latin typeface="+mj-lt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4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60905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003764"/>
                </a:solidFill>
              </a:defRPr>
            </a:lvl1pPr>
            <a:lvl2pPr marL="257163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2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9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D050C99A-C753-4499-A91D-5F42026EA8F2}" type="datetime1">
              <a:rPr lang="en-US" smtClean="0"/>
              <a:t>8/19/2020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4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D050C99A-C753-4499-A91D-5F42026EA8F2}" type="datetime1">
              <a:rPr lang="en-US" smtClean="0"/>
              <a:t>8/19/2020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1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7630"/>
          </a:xfrm>
        </p:spPr>
        <p:txBody>
          <a:bodyPr>
            <a:normAutofit/>
          </a:bodyPr>
          <a:lstStyle>
            <a:lvl1pPr algn="l">
              <a:defRPr sz="1800" b="1" i="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93236"/>
            <a:ext cx="8229600" cy="5132928"/>
          </a:xfrm>
        </p:spPr>
        <p:txBody>
          <a:bodyPr>
            <a:normAutofit/>
          </a:bodyPr>
          <a:lstStyle>
            <a:lvl1pPr>
              <a:defRPr sz="1350">
                <a:latin typeface="Arial"/>
                <a:cs typeface="Arial"/>
              </a:defRPr>
            </a:lvl1pPr>
          </a:lstStyle>
          <a:p>
            <a:r>
              <a:rPr lang="en-US" dirty="0"/>
              <a:t>Page text here. 18 pt Arial Regular recommended</a:t>
            </a:r>
          </a:p>
        </p:txBody>
      </p:sp>
    </p:spTree>
    <p:extLst>
      <p:ext uri="{BB962C8B-B14F-4D97-AF65-F5344CB8AC3E}">
        <p14:creationId xmlns:p14="http://schemas.microsoft.com/office/powerpoint/2010/main" val="175532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200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1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31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342900" marR="0" indent="-342900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257163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500"/>
            <a:ext cx="3784962" cy="17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3" i="1" dirty="0">
                <a:solidFill>
                  <a:schemeClr val="bg1">
                    <a:lumMod val="50000"/>
                  </a:schemeClr>
                </a:solidFill>
              </a:rPr>
              <a:t>Note: All material licensed under Creative Commons Attribution 4.0 International License.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658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1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1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F79CB6C7-AD96-437F-A75B-A1987D8D9ACA}" type="datetime1">
              <a:rPr lang="en-US" smtClean="0"/>
              <a:t>8/19/2020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6" y="6483928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5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9" y="1709746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36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9" y="4589471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0E68BEF8-F67A-4B64-B2F2-CC4AA048128C}" type="datetime1">
              <a:rPr lang="en-US" smtClean="0"/>
              <a:t>8/19/2020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9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2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6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1001848F-E7F6-4E55-B1DE-CC691BBD4F09}" type="datetime1">
              <a:rPr lang="en-US" smtClean="0"/>
              <a:t>8/19/2020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0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5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7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6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3764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2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3764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2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5E48A247-4D0D-4017-954A-CBEE1B524F16}" type="datetime1">
              <a:rPr lang="en-US" smtClean="0"/>
              <a:t>8/19/2020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6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3F43D62C-E4AB-4F6C-BB6E-7C3A3BBC5E2B}" type="datetime1">
              <a:rPr lang="en-US" smtClean="0"/>
              <a:t>8/19/2020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18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92275FF0-9E97-4E0A-B533-109FB6621FD2}" type="datetime1">
              <a:rPr lang="en-US" smtClean="0"/>
              <a:t>8/19/2020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95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5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5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3764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1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764"/>
                </a:solidFill>
              </a:defRPr>
            </a:lvl1pPr>
            <a:lvl2pPr>
              <a:defRPr sz="2100">
                <a:solidFill>
                  <a:srgbClr val="003764"/>
                </a:solidFill>
              </a:defRPr>
            </a:lvl2pPr>
            <a:lvl3pPr>
              <a:defRPr sz="1800">
                <a:solidFill>
                  <a:srgbClr val="003764"/>
                </a:solidFill>
              </a:defRPr>
            </a:lvl3pPr>
            <a:lvl4pPr>
              <a:defRPr sz="1500">
                <a:solidFill>
                  <a:srgbClr val="003764"/>
                </a:solidFill>
              </a:defRPr>
            </a:lvl4pPr>
            <a:lvl5pPr>
              <a:defRPr sz="1500">
                <a:solidFill>
                  <a:srgbClr val="003764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A3C062AC-1CC2-40A8-B531-F2154AC26E35}" type="datetime1">
              <a:rPr lang="en-US" smtClean="0"/>
              <a:t>8/19/2020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8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1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1" y="2888675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3764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8" y="1569028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764"/>
                </a:solidFill>
              </a:defRPr>
            </a:lvl1pPr>
            <a:lvl2pPr>
              <a:defRPr sz="2100">
                <a:solidFill>
                  <a:srgbClr val="003764"/>
                </a:solidFill>
              </a:defRPr>
            </a:lvl2pPr>
            <a:lvl3pPr>
              <a:defRPr sz="1800">
                <a:solidFill>
                  <a:srgbClr val="003764"/>
                </a:solidFill>
              </a:defRPr>
            </a:lvl3pPr>
            <a:lvl4pPr>
              <a:defRPr sz="1500">
                <a:solidFill>
                  <a:srgbClr val="003764"/>
                </a:solidFill>
              </a:defRPr>
            </a:lvl4pPr>
            <a:lvl5pPr>
              <a:defRPr sz="1500">
                <a:solidFill>
                  <a:srgbClr val="003764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06EA93EB-E55E-4DBB-B6AA-C54A9BA5E4A4}" type="datetime1">
              <a:rPr lang="en-US" smtClean="0"/>
              <a:t>8/19/2020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86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48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464" y="4082348"/>
            <a:ext cx="8336975" cy="999259"/>
          </a:xfrm>
        </p:spPr>
        <p:txBody>
          <a:bodyPr/>
          <a:lstStyle/>
          <a:p>
            <a:r>
              <a:rPr lang="en-US" dirty="0" err="1"/>
              <a:t>Ctclink</a:t>
            </a:r>
            <a:r>
              <a:rPr lang="en-US" dirty="0"/>
              <a:t> Project dg4 pm call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DG4 OAA Risks and Fee Payment Clarifications</a:t>
            </a:r>
          </a:p>
        </p:txBody>
      </p:sp>
    </p:spTree>
    <p:extLst>
      <p:ext uri="{BB962C8B-B14F-4D97-AF65-F5344CB8AC3E}">
        <p14:creationId xmlns:p14="http://schemas.microsoft.com/office/powerpoint/2010/main" val="75512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1" y="1696575"/>
            <a:ext cx="8336975" cy="597803"/>
          </a:xfrm>
        </p:spPr>
        <p:txBody>
          <a:bodyPr/>
          <a:lstStyle/>
          <a:p>
            <a:r>
              <a:rPr lang="en-US" dirty="0"/>
              <a:t>Risk outline for new online admissions tool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7026" y="2216613"/>
            <a:ext cx="7445501" cy="3681744"/>
          </a:xfrm>
        </p:spPr>
        <p:txBody>
          <a:bodyPr/>
          <a:lstStyle/>
          <a:p>
            <a:r>
              <a:rPr lang="en-US" sz="1800" dirty="0"/>
              <a:t>New tool development is in requirement confirmation and design phase.</a:t>
            </a:r>
          </a:p>
          <a:p>
            <a:r>
              <a:rPr lang="en-US" sz="1800" dirty="0"/>
              <a:t>Development timeline would put product completion and readiness for project to engage in testing in late fall, long after SIT completion and UAT Sprint 1 end.</a:t>
            </a:r>
          </a:p>
          <a:p>
            <a:r>
              <a:rPr lang="en-US" sz="1800" dirty="0"/>
              <a:t>Requirements related to accessibility could impact acceptance of solution design and initial testing timelines. </a:t>
            </a:r>
          </a:p>
          <a:p>
            <a:r>
              <a:rPr lang="en-US" sz="1800" dirty="0"/>
              <a:t>IF all the planets align and development and testing completes the best case scenario would be a January start of testing a new Online Admissions tool.</a:t>
            </a:r>
          </a:p>
          <a:p>
            <a:r>
              <a:rPr lang="en-US" sz="1800" dirty="0"/>
              <a:t>Would require a complete regression of all Sprint 1 tests that begin with the current OAA product, resulting in a sharp increase in work just prior to the Go/No Go decision.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8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1" y="1762555"/>
            <a:ext cx="8336975" cy="797070"/>
          </a:xfrm>
        </p:spPr>
        <p:txBody>
          <a:bodyPr/>
          <a:lstStyle/>
          <a:p>
            <a:r>
              <a:rPr lang="en-US" dirty="0"/>
              <a:t>User acceptance tests related to </a:t>
            </a:r>
            <a:r>
              <a:rPr lang="en-US" dirty="0" err="1"/>
              <a:t>oaa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6861" y="2668617"/>
            <a:ext cx="8017204" cy="1108814"/>
          </a:xfrm>
        </p:spPr>
        <p:txBody>
          <a:bodyPr/>
          <a:lstStyle/>
          <a:p>
            <a:r>
              <a:rPr lang="en-US" sz="1800" dirty="0"/>
              <a:t>All colleges will test use of Online Admissions</a:t>
            </a:r>
          </a:p>
          <a:p>
            <a:r>
              <a:rPr lang="en-US" sz="1800" dirty="0"/>
              <a:t>Colleges that opted to use International Admissions Template will be required to test in UAT.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769" y="3683672"/>
            <a:ext cx="7716086" cy="76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26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1" y="1837019"/>
            <a:ext cx="8336975" cy="597803"/>
          </a:xfrm>
        </p:spPr>
        <p:txBody>
          <a:bodyPr/>
          <a:lstStyle/>
          <a:p>
            <a:r>
              <a:rPr lang="en-US" dirty="0"/>
              <a:t>Fee payment using </a:t>
            </a:r>
            <a:r>
              <a:rPr lang="en-US" dirty="0" err="1"/>
              <a:t>oaa</a:t>
            </a:r>
            <a:r>
              <a:rPr lang="en-US" dirty="0"/>
              <a:t> or after in sf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1" y="2351526"/>
            <a:ext cx="8336975" cy="3225208"/>
          </a:xfrm>
        </p:spPr>
        <p:txBody>
          <a:bodyPr/>
          <a:lstStyle/>
          <a:p>
            <a:r>
              <a:rPr lang="en-US" sz="1800" dirty="0"/>
              <a:t>Highline Response:</a:t>
            </a:r>
          </a:p>
          <a:p>
            <a:pPr lvl="1"/>
            <a:r>
              <a:rPr lang="en-US" sz="1500" dirty="0"/>
              <a:t>International Fees in OAA (CC.010.1 – International)</a:t>
            </a:r>
          </a:p>
          <a:p>
            <a:pPr lvl="1"/>
            <a:r>
              <a:rPr lang="en-US" sz="1500" dirty="0"/>
              <a:t>Other fees charged outside of OAA, AFTER using Group Posting in Student Financials</a:t>
            </a:r>
          </a:p>
          <a:p>
            <a:r>
              <a:rPr lang="en-US" sz="1800" dirty="0"/>
              <a:t>Edmonds Response:</a:t>
            </a:r>
          </a:p>
          <a:p>
            <a:pPr lvl="1"/>
            <a:r>
              <a:rPr lang="en-US" sz="1500" dirty="0"/>
              <a:t>No fees charged in OAA, AFTER using Group Posting in Student Financials for International Fees</a:t>
            </a:r>
          </a:p>
          <a:p>
            <a:r>
              <a:rPr lang="en-US" sz="1800" dirty="0"/>
              <a:t>Centralia Response:</a:t>
            </a:r>
          </a:p>
          <a:p>
            <a:pPr lvl="1"/>
            <a:r>
              <a:rPr lang="en-US" sz="1500" dirty="0"/>
              <a:t>No Fees charged in OAA, AFTER using Group Posting in Student Financials for Nursing &amp; BA</a:t>
            </a:r>
          </a:p>
          <a:p>
            <a:r>
              <a:rPr lang="en-US" sz="1800" dirty="0"/>
              <a:t>Seattle District Response:</a:t>
            </a:r>
          </a:p>
          <a:p>
            <a:pPr lvl="1"/>
            <a:r>
              <a:rPr lang="en-US" sz="1500" dirty="0"/>
              <a:t>No fees for admissions.</a:t>
            </a:r>
          </a:p>
          <a:p>
            <a:r>
              <a:rPr lang="en-US" sz="1800" dirty="0"/>
              <a:t>Wenatchee Valley Response:</a:t>
            </a:r>
          </a:p>
          <a:p>
            <a:pPr lvl="1"/>
            <a:r>
              <a:rPr lang="en-US" sz="1500" dirty="0"/>
              <a:t>No fees for admissions.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9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2556276"/>
            <a:ext cx="3414982" cy="2571641"/>
          </a:xfrm>
        </p:spPr>
        <p:txBody>
          <a:bodyPr/>
          <a:lstStyle/>
          <a:p>
            <a:r>
              <a:rPr lang="en-US" dirty="0"/>
              <a:t>Do you have any questions that I’ve not already answered during the presentation?</a:t>
            </a:r>
          </a:p>
        </p:txBody>
      </p:sp>
      <p:pic>
        <p:nvPicPr>
          <p:cNvPr id="4" name="Picture 5" descr="C:\Users\ctaylor\AppData\Local\Microsoft\Windows\Temporary Internet Files\Content.IE5\K4QM1UIX\vraag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603" y="2524992"/>
            <a:ext cx="2459398" cy="2459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77832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v2" id="{BDEA98EA-D843-4438-95DB-F22CA61FC091}" vid="{4109A616-E34E-4220-9C1B-F86C03870C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BF358C-99AD-408C-9D05-3EA19C45FC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9DE822-9B8A-4FFF-A9DA-26CF38965EBF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9036D04-DA7B-40C9-B73D-E85A160866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25054</TotalTime>
  <Words>278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Franklin Gothic Medium</vt:lpstr>
      <vt:lpstr>1_Office Theme</vt:lpstr>
      <vt:lpstr>Ctclink Project dg4 pm call</vt:lpstr>
      <vt:lpstr>Risk outline for new online admissions tool</vt:lpstr>
      <vt:lpstr>User acceptance tests related to oaa</vt:lpstr>
      <vt:lpstr>Fee payment using oaa or after in sf</vt:lpstr>
      <vt:lpstr>Thank you…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DG#2  Conversion Schedule Update</dc:title>
  <dc:creator>Serena Hansen</dc:creator>
  <cp:lastModifiedBy>Sherry Nelson</cp:lastModifiedBy>
  <cp:revision>205</cp:revision>
  <dcterms:created xsi:type="dcterms:W3CDTF">2019-02-07T16:45:28Z</dcterms:created>
  <dcterms:modified xsi:type="dcterms:W3CDTF">2020-08-19T20:56:03Z</dcterms:modified>
</cp:coreProperties>
</file>