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5"/>
    <p:sldMasterId id="2147483906" r:id="rId6"/>
  </p:sldMasterIdLst>
  <p:notesMasterIdLst>
    <p:notesMasterId r:id="rId23"/>
  </p:notesMasterIdLst>
  <p:handoutMasterIdLst>
    <p:handoutMasterId r:id="rId24"/>
  </p:handoutMasterIdLst>
  <p:sldIdLst>
    <p:sldId id="520" r:id="rId7"/>
    <p:sldId id="521" r:id="rId8"/>
    <p:sldId id="542" r:id="rId9"/>
    <p:sldId id="540" r:id="rId10"/>
    <p:sldId id="543" r:id="rId11"/>
    <p:sldId id="526" r:id="rId12"/>
    <p:sldId id="554" r:id="rId13"/>
    <p:sldId id="546" r:id="rId14"/>
    <p:sldId id="555" r:id="rId15"/>
    <p:sldId id="556" r:id="rId16"/>
    <p:sldId id="557" r:id="rId17"/>
    <p:sldId id="558" r:id="rId18"/>
    <p:sldId id="559" r:id="rId19"/>
    <p:sldId id="545" r:id="rId20"/>
    <p:sldId id="560" r:id="rId21"/>
    <p:sldId id="561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y Campbell" initials="CC" lastIdx="1" clrIdx="0">
    <p:extLst>
      <p:ext uri="{19B8F6BF-5375-455C-9EA6-DF929625EA0E}">
        <p15:presenceInfo xmlns:p15="http://schemas.microsoft.com/office/powerpoint/2012/main" userId="S-1-5-21-2162954678-3364338229-3037977907-8539" providerId="AD"/>
      </p:ext>
    </p:extLst>
  </p:cmAuthor>
  <p:cmAuthor id="2" name="Reuth Kim" initials="RK" lastIdx="2" clrIdx="1">
    <p:extLst>
      <p:ext uri="{19B8F6BF-5375-455C-9EA6-DF929625EA0E}">
        <p15:presenceInfo xmlns:p15="http://schemas.microsoft.com/office/powerpoint/2012/main" userId="S-1-5-21-2162954678-3364338229-3037977907-35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64"/>
    <a:srgbClr val="003764"/>
    <a:srgbClr val="000000"/>
    <a:srgbClr val="00CCFF"/>
    <a:srgbClr val="FFFFCC"/>
    <a:srgbClr val="FFC000"/>
    <a:srgbClr val="00C0BC"/>
    <a:srgbClr val="009999"/>
    <a:srgbClr val="0D71A3"/>
    <a:srgbClr val="0979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89868" autoAdjust="0"/>
  </p:normalViewPr>
  <p:slideViewPr>
    <p:cSldViewPr snapToGrid="0">
      <p:cViewPr varScale="1">
        <p:scale>
          <a:sx n="47" d="100"/>
          <a:sy n="47" d="100"/>
        </p:scale>
        <p:origin x="1672" y="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24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6DCEAC12-49D5-4EB5-8B6E-4A2D2A3791BF}"/>
    <pc:docChg chg="modSld">
      <pc:chgData name="" userId="" providerId="" clId="Web-{6DCEAC12-49D5-4EB5-8B6E-4A2D2A3791BF}" dt="2019-08-20T22:44:54.508" v="160" actId="1076"/>
      <pc:docMkLst>
        <pc:docMk/>
      </pc:docMkLst>
      <pc:sldChg chg="modSp">
        <pc:chgData name="" userId="" providerId="" clId="Web-{6DCEAC12-49D5-4EB5-8B6E-4A2D2A3791BF}" dt="2019-08-20T22:41:55.444" v="157"/>
        <pc:sldMkLst>
          <pc:docMk/>
          <pc:sldMk cId="3180617241" sldId="522"/>
        </pc:sldMkLst>
        <pc:graphicFrameChg chg="mod modGraphic">
          <ac:chgData name="" userId="" providerId="" clId="Web-{6DCEAC12-49D5-4EB5-8B6E-4A2D2A3791BF}" dt="2019-08-20T22:41:55.444" v="157"/>
          <ac:graphicFrameMkLst>
            <pc:docMk/>
            <pc:sldMk cId="3180617241" sldId="522"/>
            <ac:graphicFrameMk id="2" creationId="{00000000-0000-0000-0000-000000000000}"/>
          </ac:graphicFrameMkLst>
        </pc:graphicFrameChg>
      </pc:sldChg>
      <pc:sldChg chg="modSp">
        <pc:chgData name="" userId="" providerId="" clId="Web-{6DCEAC12-49D5-4EB5-8B6E-4A2D2A3791BF}" dt="2019-08-20T22:44:54.508" v="160" actId="1076"/>
        <pc:sldMkLst>
          <pc:docMk/>
          <pc:sldMk cId="2861247137" sldId="526"/>
        </pc:sldMkLst>
        <pc:spChg chg="mod">
          <ac:chgData name="" userId="" providerId="" clId="Web-{6DCEAC12-49D5-4EB5-8B6E-4A2D2A3791BF}" dt="2019-08-20T22:44:54.508" v="160" actId="1076"/>
          <ac:spMkLst>
            <pc:docMk/>
            <pc:sldMk cId="2861247137" sldId="526"/>
            <ac:spMk id="3" creationId="{00000000-0000-0000-0000-000000000000}"/>
          </ac:spMkLst>
        </pc:spChg>
      </pc:sldChg>
    </pc:docChg>
  </pc:docChgLst>
  <pc:docChgLst>
    <pc:chgData clId="Web-{EFC89385-B57D-4365-A877-5B9CAE43BD0B}"/>
    <pc:docChg chg="modSld sldOrd">
      <pc:chgData name="" userId="" providerId="" clId="Web-{EFC89385-B57D-4365-A877-5B9CAE43BD0B}" dt="2019-08-20T23:08:58.966" v="127" actId="20577"/>
      <pc:docMkLst>
        <pc:docMk/>
      </pc:docMkLst>
      <pc:sldChg chg="modSp">
        <pc:chgData name="" userId="" providerId="" clId="Web-{EFC89385-B57D-4365-A877-5B9CAE43BD0B}" dt="2019-08-20T22:55:48.463" v="40" actId="1076"/>
        <pc:sldMkLst>
          <pc:docMk/>
          <pc:sldMk cId="976408528" sldId="521"/>
        </pc:sldMkLst>
        <pc:graphicFrameChg chg="mod modGraphic">
          <ac:chgData name="" userId="" providerId="" clId="Web-{EFC89385-B57D-4365-A877-5B9CAE43BD0B}" dt="2019-08-20T22:55:48.463" v="40" actId="1076"/>
          <ac:graphicFrameMkLst>
            <pc:docMk/>
            <pc:sldMk cId="976408528" sldId="521"/>
            <ac:graphicFrameMk id="14" creationId="{1B6A0ABA-3565-42B7-9D61-0177AB6BA92B}"/>
          </ac:graphicFrameMkLst>
        </pc:graphicFrameChg>
      </pc:sldChg>
      <pc:sldChg chg="ord">
        <pc:chgData name="" userId="" providerId="" clId="Web-{EFC89385-B57D-4365-A877-5B9CAE43BD0B}" dt="2019-08-20T22:55:54.682" v="41"/>
        <pc:sldMkLst>
          <pc:docMk/>
          <pc:sldMk cId="4017165872" sldId="524"/>
        </pc:sldMkLst>
      </pc:sldChg>
      <pc:sldChg chg="modSp">
        <pc:chgData name="" userId="" providerId="" clId="Web-{EFC89385-B57D-4365-A877-5B9CAE43BD0B}" dt="2019-08-20T23:08:58.966" v="127" actId="20577"/>
        <pc:sldMkLst>
          <pc:docMk/>
          <pc:sldMk cId="2861247137" sldId="526"/>
        </pc:sldMkLst>
        <pc:spChg chg="mod">
          <ac:chgData name="" userId="" providerId="" clId="Web-{EFC89385-B57D-4365-A877-5B9CAE43BD0B}" dt="2019-08-20T22:56:40.433" v="43" actId="1076"/>
          <ac:spMkLst>
            <pc:docMk/>
            <pc:sldMk cId="2861247137" sldId="526"/>
            <ac:spMk id="3" creationId="{00000000-0000-0000-0000-000000000000}"/>
          </ac:spMkLst>
        </pc:spChg>
        <pc:spChg chg="mod">
          <ac:chgData name="" userId="" providerId="" clId="Web-{EFC89385-B57D-4365-A877-5B9CAE43BD0B}" dt="2019-08-20T23:08:58.966" v="127" actId="20577"/>
          <ac:spMkLst>
            <pc:docMk/>
            <pc:sldMk cId="2861247137" sldId="526"/>
            <ac:spMk id="4" creationId="{00000000-0000-0000-0000-000000000000}"/>
          </ac:spMkLst>
        </pc:spChg>
      </pc:sldChg>
      <pc:sldChg chg="modSp">
        <pc:chgData name="" userId="" providerId="" clId="Web-{EFC89385-B57D-4365-A877-5B9CAE43BD0B}" dt="2019-08-20T23:07:19.247" v="101"/>
        <pc:sldMkLst>
          <pc:docMk/>
          <pc:sldMk cId="909625138" sldId="528"/>
        </pc:sldMkLst>
        <pc:graphicFrameChg chg="mod modGraphic">
          <ac:chgData name="" userId="" providerId="" clId="Web-{EFC89385-B57D-4365-A877-5B9CAE43BD0B}" dt="2019-08-20T23:07:19.247" v="101"/>
          <ac:graphicFrameMkLst>
            <pc:docMk/>
            <pc:sldMk cId="909625138" sldId="528"/>
            <ac:graphicFrameMk id="6" creationId="{00000000-0000-0000-0000-000000000000}"/>
          </ac:graphicFrameMkLst>
        </pc:graphicFrameChg>
      </pc:sldChg>
      <pc:sldChg chg="modSp">
        <pc:chgData name="" userId="" providerId="" clId="Web-{EFC89385-B57D-4365-A877-5B9CAE43BD0B}" dt="2019-08-20T23:07:25.482" v="107"/>
        <pc:sldMkLst>
          <pc:docMk/>
          <pc:sldMk cId="3638515156" sldId="529"/>
        </pc:sldMkLst>
        <pc:graphicFrameChg chg="mod modGraphic">
          <ac:chgData name="" userId="" providerId="" clId="Web-{EFC89385-B57D-4365-A877-5B9CAE43BD0B}" dt="2019-08-20T23:07:25.482" v="107"/>
          <ac:graphicFrameMkLst>
            <pc:docMk/>
            <pc:sldMk cId="3638515156" sldId="529"/>
            <ac:graphicFrameMk id="6" creationId="{00000000-0000-0000-0000-000000000000}"/>
          </ac:graphicFrameMkLst>
        </pc:graphicFrameChg>
      </pc:sldChg>
      <pc:sldChg chg="modSp">
        <pc:chgData name="" userId="" providerId="" clId="Web-{EFC89385-B57D-4365-A877-5B9CAE43BD0B}" dt="2019-08-20T23:07:32.138" v="111"/>
        <pc:sldMkLst>
          <pc:docMk/>
          <pc:sldMk cId="3300222294" sldId="530"/>
        </pc:sldMkLst>
        <pc:graphicFrameChg chg="mod modGraphic">
          <ac:chgData name="" userId="" providerId="" clId="Web-{EFC89385-B57D-4365-A877-5B9CAE43BD0B}" dt="2019-08-20T23:07:32.138" v="111"/>
          <ac:graphicFrameMkLst>
            <pc:docMk/>
            <pc:sldMk cId="3300222294" sldId="530"/>
            <ac:graphicFrameMk id="6" creationId="{00000000-0000-0000-0000-000000000000}"/>
          </ac:graphicFrameMkLst>
        </pc:graphicFrameChg>
      </pc:sldChg>
      <pc:sldChg chg="modSp">
        <pc:chgData name="" userId="" providerId="" clId="Web-{EFC89385-B57D-4365-A877-5B9CAE43BD0B}" dt="2019-08-20T23:07:45.732" v="113"/>
        <pc:sldMkLst>
          <pc:docMk/>
          <pc:sldMk cId="1104888297" sldId="532"/>
        </pc:sldMkLst>
        <pc:graphicFrameChg chg="mod modGraphic">
          <ac:chgData name="" userId="" providerId="" clId="Web-{EFC89385-B57D-4365-A877-5B9CAE43BD0B}" dt="2019-08-20T23:07:45.732" v="113"/>
          <ac:graphicFrameMkLst>
            <pc:docMk/>
            <pc:sldMk cId="1104888297" sldId="532"/>
            <ac:graphicFrameMk id="6" creationId="{00000000-0000-0000-0000-000000000000}"/>
          </ac:graphicFrameMkLst>
        </pc:graphicFrameChg>
      </pc:sldChg>
      <pc:sldChg chg="modSp">
        <pc:chgData name="" userId="" providerId="" clId="Web-{EFC89385-B57D-4365-A877-5B9CAE43BD0B}" dt="2019-08-20T23:07:55.888" v="117" actId="20577"/>
        <pc:sldMkLst>
          <pc:docMk/>
          <pc:sldMk cId="4172139360" sldId="533"/>
        </pc:sldMkLst>
        <pc:spChg chg="mod">
          <ac:chgData name="" userId="" providerId="" clId="Web-{EFC89385-B57D-4365-A877-5B9CAE43BD0B}" dt="2019-08-20T23:07:55.888" v="117" actId="20577"/>
          <ac:spMkLst>
            <pc:docMk/>
            <pc:sldMk cId="4172139360" sldId="533"/>
            <ac:spMk id="3" creationId="{00000000-0000-0000-0000-000000000000}"/>
          </ac:spMkLst>
        </pc:spChg>
        <pc:graphicFrameChg chg="mod modGraphic">
          <ac:chgData name="" userId="" providerId="" clId="Web-{EFC89385-B57D-4365-A877-5B9CAE43BD0B}" dt="2019-08-20T22:59:14.698" v="94"/>
          <ac:graphicFrameMkLst>
            <pc:docMk/>
            <pc:sldMk cId="4172139360" sldId="533"/>
            <ac:graphicFrameMk id="6" creationId="{00000000-0000-0000-0000-000000000000}"/>
          </ac:graphicFrameMkLst>
        </pc:graphicFrameChg>
      </pc:sldChg>
    </pc:docChg>
  </pc:docChgLst>
  <pc:docChgLst>
    <pc:chgData clId="Web-{3D57CF95-1019-4602-9598-DCBC6A70951D}"/>
    <pc:docChg chg="modSld">
      <pc:chgData name="" userId="" providerId="" clId="Web-{3D57CF95-1019-4602-9598-DCBC6A70951D}" dt="2019-08-20T22:45:09.008" v="63" actId="20577"/>
      <pc:docMkLst>
        <pc:docMk/>
      </pc:docMkLst>
      <pc:sldChg chg="modSp">
        <pc:chgData name="" userId="" providerId="" clId="Web-{3D57CF95-1019-4602-9598-DCBC6A70951D}" dt="2019-08-20T22:43:43.789" v="47" actId="1076"/>
        <pc:sldMkLst>
          <pc:docMk/>
          <pc:sldMk cId="3292996944" sldId="520"/>
        </pc:sldMkLst>
        <pc:spChg chg="mod">
          <ac:chgData name="" userId="" providerId="" clId="Web-{3D57CF95-1019-4602-9598-DCBC6A70951D}" dt="2019-08-20T22:43:14.023" v="42" actId="20577"/>
          <ac:spMkLst>
            <pc:docMk/>
            <pc:sldMk cId="3292996944" sldId="520"/>
            <ac:spMk id="2" creationId="{B2839CAF-F2AB-4C56-BB94-7BB023C579B9}"/>
          </ac:spMkLst>
        </pc:spChg>
        <pc:spChg chg="mod">
          <ac:chgData name="" userId="" providerId="" clId="Web-{3D57CF95-1019-4602-9598-DCBC6A70951D}" dt="2019-08-20T22:43:34.898" v="46" actId="14100"/>
          <ac:spMkLst>
            <pc:docMk/>
            <pc:sldMk cId="3292996944" sldId="520"/>
            <ac:spMk id="3" creationId="{BFB612F2-0AB8-48BB-A80E-03E7DD689DB5}"/>
          </ac:spMkLst>
        </pc:spChg>
        <pc:spChg chg="mod">
          <ac:chgData name="" userId="" providerId="" clId="Web-{3D57CF95-1019-4602-9598-DCBC6A70951D}" dt="2019-08-20T22:43:43.789" v="47" actId="1076"/>
          <ac:spMkLst>
            <pc:docMk/>
            <pc:sldMk cId="3292996944" sldId="520"/>
            <ac:spMk id="4" creationId="{76986E81-AE50-4EF8-ADCD-D2EEBE7F128E}"/>
          </ac:spMkLst>
        </pc:spChg>
      </pc:sldChg>
      <pc:sldChg chg="modSp">
        <pc:chgData name="" userId="" providerId="" clId="Web-{3D57CF95-1019-4602-9598-DCBC6A70951D}" dt="2019-08-20T22:44:19.304" v="60" actId="20577"/>
        <pc:sldMkLst>
          <pc:docMk/>
          <pc:sldMk cId="3180617241" sldId="522"/>
        </pc:sldMkLst>
        <pc:spChg chg="mod">
          <ac:chgData name="" userId="" providerId="" clId="Web-{3D57CF95-1019-4602-9598-DCBC6A70951D}" dt="2019-08-20T22:44:19.304" v="60" actId="20577"/>
          <ac:spMkLst>
            <pc:docMk/>
            <pc:sldMk cId="3180617241" sldId="522"/>
            <ac:spMk id="6" creationId="{A097AA10-56CC-46C2-B00C-F325E7D85E4A}"/>
          </ac:spMkLst>
        </pc:spChg>
      </pc:sldChg>
      <pc:sldChg chg="modSp">
        <pc:chgData name="" userId="" providerId="" clId="Web-{3D57CF95-1019-4602-9598-DCBC6A70951D}" dt="2019-08-20T22:44:05.304" v="52" actId="20577"/>
        <pc:sldMkLst>
          <pc:docMk/>
          <pc:sldMk cId="4017165872" sldId="524"/>
        </pc:sldMkLst>
        <pc:spChg chg="mod">
          <ac:chgData name="" userId="" providerId="" clId="Web-{3D57CF95-1019-4602-9598-DCBC6A70951D}" dt="2019-08-20T22:44:05.304" v="52" actId="20577"/>
          <ac:spMkLst>
            <pc:docMk/>
            <pc:sldMk cId="4017165872" sldId="524"/>
            <ac:spMk id="3" creationId="{00000000-0000-0000-0000-000000000000}"/>
          </ac:spMkLst>
        </pc:spChg>
      </pc:sldChg>
      <pc:sldChg chg="modSp">
        <pc:chgData name="" userId="" providerId="" clId="Web-{3D57CF95-1019-4602-9598-DCBC6A70951D}" dt="2019-08-20T22:45:09.008" v="63" actId="20577"/>
        <pc:sldMkLst>
          <pc:docMk/>
          <pc:sldMk cId="2861247137" sldId="526"/>
        </pc:sldMkLst>
        <pc:spChg chg="mod">
          <ac:chgData name="" userId="" providerId="" clId="Web-{3D57CF95-1019-4602-9598-DCBC6A70951D}" dt="2019-08-20T22:45:09.008" v="63" actId="20577"/>
          <ac:spMkLst>
            <pc:docMk/>
            <pc:sldMk cId="2861247137" sldId="526"/>
            <ac:spMk id="4" creationId="{00000000-0000-0000-0000-000000000000}"/>
          </ac:spMkLst>
        </pc:spChg>
      </pc:sldChg>
      <pc:sldChg chg="modSp">
        <pc:chgData name="" userId="" providerId="" clId="Web-{3D57CF95-1019-4602-9598-DCBC6A70951D}" dt="2019-08-20T22:44:42.883" v="62" actId="20577"/>
        <pc:sldMkLst>
          <pc:docMk/>
          <pc:sldMk cId="3638515156" sldId="529"/>
        </pc:sldMkLst>
        <pc:spChg chg="mod">
          <ac:chgData name="" userId="" providerId="" clId="Web-{3D57CF95-1019-4602-9598-DCBC6A70951D}" dt="2019-08-20T22:44:42.883" v="62" actId="20577"/>
          <ac:spMkLst>
            <pc:docMk/>
            <pc:sldMk cId="3638515156" sldId="529"/>
            <ac:spMk id="3" creationId="{00000000-0000-0000-0000-000000000000}"/>
          </ac:spMkLst>
        </pc:spChg>
      </pc:sldChg>
    </pc:docChg>
  </pc:docChgLst>
  <pc:docChgLst>
    <pc:chgData clId="Web-{698ED348-E98A-4CEA-AB45-19F561D6AEA6}"/>
    <pc:docChg chg="modSld">
      <pc:chgData name="" userId="" providerId="" clId="Web-{698ED348-E98A-4CEA-AB45-19F561D6AEA6}" dt="2019-08-20T23:19:33.141" v="13"/>
      <pc:docMkLst>
        <pc:docMk/>
      </pc:docMkLst>
      <pc:sldChg chg="modSp">
        <pc:chgData name="" userId="" providerId="" clId="Web-{698ED348-E98A-4CEA-AB45-19F561D6AEA6}" dt="2019-08-20T23:19:33.141" v="13"/>
        <pc:sldMkLst>
          <pc:docMk/>
          <pc:sldMk cId="976408528" sldId="521"/>
        </pc:sldMkLst>
        <pc:spChg chg="mod">
          <ac:chgData name="" userId="" providerId="" clId="Web-{698ED348-E98A-4CEA-AB45-19F561D6AEA6}" dt="2019-08-20T23:19:19.250" v="7" actId="20577"/>
          <ac:spMkLst>
            <pc:docMk/>
            <pc:sldMk cId="976408528" sldId="521"/>
            <ac:spMk id="2" creationId="{00000000-0000-0000-0000-000000000000}"/>
          </ac:spMkLst>
        </pc:spChg>
        <pc:graphicFrameChg chg="mod modGraphic">
          <ac:chgData name="" userId="" providerId="" clId="Web-{698ED348-E98A-4CEA-AB45-19F561D6AEA6}" dt="2019-08-20T23:19:33.141" v="13"/>
          <ac:graphicFrameMkLst>
            <pc:docMk/>
            <pc:sldMk cId="976408528" sldId="521"/>
            <ac:graphicFrameMk id="14" creationId="{1B6A0ABA-3565-42B7-9D61-0177AB6BA92B}"/>
          </ac:graphicFrameMkLst>
        </pc:graphicFrameChg>
      </pc:sldChg>
    </pc:docChg>
  </pc:docChgLst>
  <pc:docChgLst>
    <pc:chgData clId="Web-{A38B94D7-19F8-45AF-986C-DAE3D273C645}"/>
    <pc:docChg chg="modSld">
      <pc:chgData name="" userId="" providerId="" clId="Web-{A38B94D7-19F8-45AF-986C-DAE3D273C645}" dt="2019-08-22T18:00:10.740" v="13" actId="20577"/>
      <pc:docMkLst>
        <pc:docMk/>
      </pc:docMkLst>
      <pc:sldChg chg="modSp">
        <pc:chgData name="" userId="" providerId="" clId="Web-{A38B94D7-19F8-45AF-986C-DAE3D273C645}" dt="2019-08-22T18:00:10.740" v="12" actId="20577"/>
        <pc:sldMkLst>
          <pc:docMk/>
          <pc:sldMk cId="976408528" sldId="521"/>
        </pc:sldMkLst>
        <pc:spChg chg="mod">
          <ac:chgData name="" userId="" providerId="" clId="Web-{A38B94D7-19F8-45AF-986C-DAE3D273C645}" dt="2019-08-22T18:00:10.740" v="12" actId="20577"/>
          <ac:spMkLst>
            <pc:docMk/>
            <pc:sldMk cId="976408528" sldId="521"/>
            <ac:spMk id="2" creationId="{00000000-0000-0000-0000-000000000000}"/>
          </ac:spMkLst>
        </pc:spChg>
      </pc:sldChg>
    </pc:docChg>
  </pc:docChgLst>
  <pc:docChgLst>
    <pc:chgData clId="Web-{9F32AB82-B115-48C5-AB2F-0C34A2C237E7}"/>
    <pc:docChg chg="modSld">
      <pc:chgData name="" userId="" providerId="" clId="Web-{9F32AB82-B115-48C5-AB2F-0C34A2C237E7}" dt="2019-08-20T23:41:45.443" v="0" actId="20577"/>
      <pc:docMkLst>
        <pc:docMk/>
      </pc:docMkLst>
      <pc:sldChg chg="modSp">
        <pc:chgData name="" userId="" providerId="" clId="Web-{9F32AB82-B115-48C5-AB2F-0C34A2C237E7}" dt="2019-08-20T23:41:45.443" v="0" actId="20577"/>
        <pc:sldMkLst>
          <pc:docMk/>
          <pc:sldMk cId="2861247137" sldId="526"/>
        </pc:sldMkLst>
        <pc:spChg chg="mod">
          <ac:chgData name="" userId="" providerId="" clId="Web-{9F32AB82-B115-48C5-AB2F-0C34A2C237E7}" dt="2019-08-20T23:41:45.443" v="0" actId="20577"/>
          <ac:spMkLst>
            <pc:docMk/>
            <pc:sldMk cId="2861247137" sldId="526"/>
            <ac:spMk id="4" creationId="{00000000-0000-0000-0000-000000000000}"/>
          </ac:spMkLst>
        </pc:spChg>
      </pc:sldChg>
    </pc:docChg>
  </pc:docChgLst>
  <pc:docChgLst>
    <pc:chgData clId="Web-{083DA801-BD1B-449F-BED7-38EF74034068}"/>
    <pc:docChg chg="modSld">
      <pc:chgData name="" userId="" providerId="" clId="Web-{083DA801-BD1B-449F-BED7-38EF74034068}" dt="2019-08-21T18:32:37.802" v="11"/>
      <pc:docMkLst>
        <pc:docMk/>
      </pc:docMkLst>
      <pc:sldChg chg="modSp">
        <pc:chgData name="" userId="" providerId="" clId="Web-{083DA801-BD1B-449F-BED7-38EF74034068}" dt="2019-08-21T18:32:25.599" v="3"/>
        <pc:sldMkLst>
          <pc:docMk/>
          <pc:sldMk cId="2737164777" sldId="536"/>
        </pc:sldMkLst>
        <pc:graphicFrameChg chg="mod modGraphic">
          <ac:chgData name="" userId="" providerId="" clId="Web-{083DA801-BD1B-449F-BED7-38EF74034068}" dt="2019-08-21T18:32:25.599" v="3"/>
          <ac:graphicFrameMkLst>
            <pc:docMk/>
            <pc:sldMk cId="2737164777" sldId="536"/>
            <ac:graphicFrameMk id="5" creationId="{00000000-0000-0000-0000-000000000000}"/>
          </ac:graphicFrameMkLst>
        </pc:graphicFrameChg>
      </pc:sldChg>
      <pc:sldChg chg="modSp">
        <pc:chgData name="" userId="" providerId="" clId="Web-{083DA801-BD1B-449F-BED7-38EF74034068}" dt="2019-08-21T18:32:37.802" v="11"/>
        <pc:sldMkLst>
          <pc:docMk/>
          <pc:sldMk cId="124162071" sldId="538"/>
        </pc:sldMkLst>
        <pc:graphicFrameChg chg="mod modGraphic">
          <ac:chgData name="" userId="" providerId="" clId="Web-{083DA801-BD1B-449F-BED7-38EF74034068}" dt="2019-08-21T18:32:37.802" v="11"/>
          <ac:graphicFrameMkLst>
            <pc:docMk/>
            <pc:sldMk cId="124162071" sldId="538"/>
            <ac:graphicFrameMk id="5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12/16/2019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898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199953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A0548EF2-EA9B-4634-B53D-DC4EC5D1B8C0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56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0763F51D-237F-4A41-B13F-6D660656DDE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159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D210A2C9-C989-4BA4-A9E0-166F3D2E2DA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61D94705-B0F2-4340-9C2D-C3BB64BE50E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480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2F83422-1C7D-46BC-B6D3-DAD74CB8A49D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021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9BB6F021-1763-4D57-88DB-431EE8B01F7C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89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76F7E092-52DC-4191-84E8-2FA3DCE7005A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19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635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8373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pPr>
              <a:defRPr/>
            </a:pPr>
            <a:r>
              <a:rPr lang="en-US" altLang="en-US" dirty="0"/>
              <a:t>- </a:t>
            </a:r>
            <a:fld id="{8FE0DD59-4F64-4FB2-AC86-5D7C2F153175}" type="slidenum">
              <a:rPr lang="en-US" altLang="en-US" smtClean="0"/>
              <a:pPr>
                <a:defRPr/>
              </a:pPr>
              <a:t>‹#›</a:t>
            </a:fld>
            <a:r>
              <a:rPr lang="en-US" altLang="en-US" dirty="0"/>
              <a:t> -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3603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6399147"/>
            <a:ext cx="835224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</a:p>
        </p:txBody>
      </p:sp>
      <p:sp>
        <p:nvSpPr>
          <p:cNvPr id="13" name="Rectangle 12" descr="Yellow sidebar"/>
          <p:cNvSpPr/>
          <p:nvPr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2467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31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494" y="528406"/>
            <a:ext cx="18288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172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  <p:sldLayoutId id="2147483918" r:id="rId12"/>
    <p:sldLayoutId id="2147483920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5126387" TargetMode="Externa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6048611" TargetMode="Externa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4395412" TargetMode="Externa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6269967" TargetMode="Externa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5017486" TargetMode="Externa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4221350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bctc.app.box.com/folder/90072235065" TargetMode="External"/><Relationship Id="rId2" Type="http://schemas.openxmlformats.org/officeDocument/2006/relationships/hyperlink" Target="https://docs.google.com/spreadsheets/d/1bR407X5BcxVjYBYG5B17z5ykFCtDZjBSIYR7TJ1yGsY/edit#gid=111898444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5719753" TargetMode="Externa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bctc.app.box.com/folder/57314386635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39CAF-F2AB-4C56-BB94-7BB023C5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12" y="4047372"/>
            <a:ext cx="8336975" cy="619269"/>
          </a:xfrm>
        </p:spPr>
        <p:txBody>
          <a:bodyPr anchor="t"/>
          <a:lstStyle/>
          <a:p>
            <a:r>
              <a:rPr lang="en-US" sz="4000" dirty="0"/>
              <a:t>DG5 gate 1: peer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B612F2-0AB8-48BB-A80E-03E7DD689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9358" y="4594388"/>
            <a:ext cx="8362449" cy="548155"/>
          </a:xfrm>
        </p:spPr>
        <p:txBody>
          <a:bodyPr/>
          <a:lstStyle/>
          <a:p>
            <a:r>
              <a:rPr lang="en-US" sz="2400" dirty="0"/>
              <a:t>Discussion &amp;  Recommendation for Gate 2: Implementation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986E81-AE50-4EF8-ADCD-D2EEBE7F12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9358" y="5213657"/>
            <a:ext cx="8362449" cy="1158494"/>
          </a:xfrm>
        </p:spPr>
        <p:txBody>
          <a:bodyPr anchor="t"/>
          <a:lstStyle/>
          <a:p>
            <a:r>
              <a:rPr lang="en-US" dirty="0">
                <a:latin typeface="+mj-lt"/>
              </a:rPr>
              <a:t>ctcLink Steering Committee, Dec. 17, 2019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Reuth Kim, ctcLink Quality Assurance, Risk &amp; Issue Management PM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Christy Campbell, ctcLink Project Director</a:t>
            </a:r>
          </a:p>
        </p:txBody>
      </p:sp>
    </p:spTree>
    <p:extLst>
      <p:ext uri="{BB962C8B-B14F-4D97-AF65-F5344CB8AC3E}">
        <p14:creationId xmlns:p14="http://schemas.microsoft.com/office/powerpoint/2010/main" val="3292996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BIG BEND COMMUNITY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830437"/>
              </p:ext>
            </p:extLst>
          </p:nvPr>
        </p:nvGraphicFramePr>
        <p:xfrm>
          <a:off x="307685" y="656760"/>
          <a:ext cx="8686436" cy="5770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291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84393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23783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92620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86956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0009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401544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6067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BIG BEND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Grays Harbor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Green River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5266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6128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 adding a line item to address  FY20-21 and through go-live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772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392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model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6775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5733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40739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36212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3923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2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EVERETT COMMUNITY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1895695"/>
              </p:ext>
            </p:extLst>
          </p:nvPr>
        </p:nvGraphicFramePr>
        <p:xfrm>
          <a:off x="307685" y="656760"/>
          <a:ext cx="8686436" cy="57202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291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84393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23783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92620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86956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0009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417662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79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EVERETT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Grays Harbor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Green River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708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layout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423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9235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86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423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59638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423748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376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408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1187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Grays harbor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875289"/>
              </p:ext>
            </p:extLst>
          </p:nvPr>
        </p:nvGraphicFramePr>
        <p:xfrm>
          <a:off x="307685" y="656761"/>
          <a:ext cx="8587259" cy="5873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291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23783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92620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86956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0009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393794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  <a:hlinkClick r:id="rId2"/>
                        </a:rPr>
                        <a:t>GRAYS HARBOR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Green River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4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job on budget development and structure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69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OCM/training/comms plans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1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32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4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819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DG5 PMs recommend  BPM work continue at  90% of target by start of implementation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despite challenges GHC has faced, tremendous progress has been accomplished 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384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99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Green river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730108"/>
              </p:ext>
            </p:extLst>
          </p:nvPr>
        </p:nvGraphicFramePr>
        <p:xfrm>
          <a:off x="307685" y="656761"/>
          <a:ext cx="8587259" cy="58730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86291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23783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94360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502920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92620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86956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0009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393794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GREEN RIVER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Grays Harbor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4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appreciate list of staff/structure 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3664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forecast budget for future years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69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1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32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4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81980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u="none" strike="noStrike" dirty="0">
                        <a:solidFill>
                          <a:srgbClr val="003764"/>
                        </a:solidFill>
                        <a:effectLst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384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665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E0DD59-4F64-4FB2-AC86-5D7C2F153175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62004" y="262385"/>
            <a:ext cx="8610546" cy="533778"/>
          </a:xfrm>
        </p:spPr>
        <p:txBody>
          <a:bodyPr/>
          <a:lstStyle/>
          <a:p>
            <a:r>
              <a:rPr lang="en-US" sz="2800" dirty="0"/>
              <a:t>Green River COLLEGE status for item rated “2”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580567"/>
              </p:ext>
            </p:extLst>
          </p:nvPr>
        </p:nvGraphicFramePr>
        <p:xfrm>
          <a:off x="362004" y="796163"/>
          <a:ext cx="8610546" cy="5589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0780">
                  <a:extLst>
                    <a:ext uri="{9D8B030D-6E8A-4147-A177-3AD203B41FA5}">
                      <a16:colId xmlns:a16="http://schemas.microsoft.com/office/drawing/2014/main" val="3087398428"/>
                    </a:ext>
                  </a:extLst>
                </a:gridCol>
                <a:gridCol w="1400844">
                  <a:extLst>
                    <a:ext uri="{9D8B030D-6E8A-4147-A177-3AD203B41FA5}">
                      <a16:colId xmlns:a16="http://schemas.microsoft.com/office/drawing/2014/main" val="228071603"/>
                    </a:ext>
                  </a:extLst>
                </a:gridCol>
                <a:gridCol w="3395621">
                  <a:extLst>
                    <a:ext uri="{9D8B030D-6E8A-4147-A177-3AD203B41FA5}">
                      <a16:colId xmlns:a16="http://schemas.microsoft.com/office/drawing/2014/main" val="179508340"/>
                    </a:ext>
                  </a:extLst>
                </a:gridCol>
                <a:gridCol w="1820911">
                  <a:extLst>
                    <a:ext uri="{9D8B030D-6E8A-4147-A177-3AD203B41FA5}">
                      <a16:colId xmlns:a16="http://schemas.microsoft.com/office/drawing/2014/main" val="4142944775"/>
                    </a:ext>
                  </a:extLst>
                </a:gridCol>
                <a:gridCol w="1152390">
                  <a:extLst>
                    <a:ext uri="{9D8B030D-6E8A-4147-A177-3AD203B41FA5}">
                      <a16:colId xmlns:a16="http://schemas.microsoft.com/office/drawing/2014/main" val="3683975928"/>
                    </a:ext>
                  </a:extLst>
                </a:gridCol>
              </a:tblGrid>
              <a:tr h="70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Item No.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Discrepancy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Assumptions</a:t>
                      </a: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Action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Estimated Time to Complete</a:t>
                      </a:r>
                      <a:endParaRPr lang="en-US" sz="16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49489"/>
                  </a:ext>
                </a:extLst>
              </a:tr>
              <a:tr h="485842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3664"/>
                          </a:solidFill>
                          <a:latin typeface="+mn-lt"/>
                        </a:rPr>
                        <a:t>Item #3 Resource Plan &amp; Budget </a:t>
                      </a: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Although Green River provided a “Budget" document, it did not represent budget forecasting; but rather, the actual budget line items incurred for ctcLink from academic years 2013 - 2020.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rgbClr val="003664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No budget was established for the ctcLink project from the current period through Go-Live (10/2021) and the expected stabilization period.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3664"/>
                        </a:solidFill>
                        <a:latin typeface="+mj-lt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Assumptions regarding resources were provided in a narrative: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GRC is investing $250,000 annually for the ctcLink Project.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GRC is investing in a full-time Project Manager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Existing College Staff will add the roles of training lead, security lead, report lead, testing lead, pillar leads to their job duties.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Existing computer labs and rooms will be used for trainings, meetings, testing, command center, helpdesk, and support.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ctcLink training will be delivered via Canvas and WebEx per current SBCTC plan.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The expected Go-Live date for GRC is February 2021. 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Pillar leads will be the Organizational Change Managers. 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The expected Go-Live date for GRC is February 2021. 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However, these were not provided as annualized expenses and did not include estimates for travel, training or hosting events associated with the project.</a:t>
                      </a:r>
                      <a:endParaRPr lang="en-US" sz="1200" b="0" dirty="0">
                        <a:solidFill>
                          <a:srgbClr val="003664"/>
                        </a:solidFill>
                        <a:effectLst/>
                        <a:latin typeface="+mj-lt"/>
                        <a:ea typeface="Calibri" panose="020F050202020403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3664"/>
                        </a:solidFill>
                        <a:latin typeface="+mj-lt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>
                          <a:solidFill>
                            <a:srgbClr val="003664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Green River will provide a budget reflective of anticipated income/revenue and expense for the expected duration of the ctcLink implementation in 2022.</a:t>
                      </a: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3664"/>
                          </a:solidFill>
                          <a:latin typeface="+mj-lt"/>
                        </a:rPr>
                        <a:t>January</a:t>
                      </a:r>
                      <a:r>
                        <a:rPr lang="en-US" sz="1200" b="0" baseline="0" dirty="0">
                          <a:solidFill>
                            <a:srgbClr val="003664"/>
                          </a:solidFill>
                          <a:latin typeface="+mj-lt"/>
                        </a:rPr>
                        <a:t> 2020</a:t>
                      </a:r>
                      <a:endParaRPr lang="en-US" sz="1200" b="0" dirty="0">
                        <a:solidFill>
                          <a:srgbClr val="003664"/>
                        </a:solidFill>
                        <a:latin typeface="+mj-lt"/>
                      </a:endParaRPr>
                    </a:p>
                  </a:txBody>
                  <a:tcPr marL="68580" marR="68580" marT="73152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809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523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SKAGIT VALLEY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725701"/>
              </p:ext>
            </p:extLst>
          </p:nvPr>
        </p:nvGraphicFramePr>
        <p:xfrm>
          <a:off x="307685" y="656761"/>
          <a:ext cx="8458200" cy="5752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9445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30460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12905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85427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495362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540394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85216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76632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50986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21373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393794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SKAGIT VALLEY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Grays Harbor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Green River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4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great inclusion of guiding principles 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great model 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69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1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recommend to provide narrative 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32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4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514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384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commended for finding shadow systems 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687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Whatcom community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905760"/>
              </p:ext>
            </p:extLst>
          </p:nvPr>
        </p:nvGraphicFramePr>
        <p:xfrm>
          <a:off x="307685" y="656761"/>
          <a:ext cx="8458200" cy="5752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59445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30460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712905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85427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495362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540394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485216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76632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50986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21373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393794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WHATCOM DELIVERABLES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Grays Harbor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Green River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3664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Skagit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43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3664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nice inclusion of longevity of SMEs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6993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936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1139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3664"/>
                        </a:solidFill>
                        <a:effectLst/>
                        <a:latin typeface="+mn-lt"/>
                      </a:endParaRP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323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4457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39953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514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3847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3664"/>
                          </a:solidFill>
                          <a:effectLst/>
                          <a:latin typeface="+mn-lt"/>
                        </a:rPr>
                        <a:t>GREAT NARRATIVE </a:t>
                      </a:r>
                    </a:p>
                  </a:txBody>
                  <a:tcPr marL="45720" marR="0" marT="0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010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0518" name="Rectangle 6">
            <a:extLst>
              <a:ext uri="{FF2B5EF4-FFF2-40B4-BE49-F238E27FC236}">
                <a16:creationId xmlns:a16="http://schemas.microsoft.com/office/drawing/2014/main" id="{C87BF9A4-66E6-4C97-8787-B5DAECB4D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0513" y="747713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522" name="Rectangle 10">
            <a:extLst>
              <a:ext uri="{FF2B5EF4-FFF2-40B4-BE49-F238E27FC236}">
                <a16:creationId xmlns:a16="http://schemas.microsoft.com/office/drawing/2014/main" id="{A1F1FC88-7224-4DC7-820E-64B1C94C9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0513" y="1014413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612" name="Rectangle 100">
            <a:extLst>
              <a:ext uri="{FF2B5EF4-FFF2-40B4-BE49-F238E27FC236}">
                <a16:creationId xmlns:a16="http://schemas.microsoft.com/office/drawing/2014/main" id="{39346A35-D921-435E-9A4C-7CF43BD0E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699" name="Rectangle 187">
            <a:extLst>
              <a:ext uri="{FF2B5EF4-FFF2-40B4-BE49-F238E27FC236}">
                <a16:creationId xmlns:a16="http://schemas.microsoft.com/office/drawing/2014/main" id="{1D7431AB-7876-401C-9551-40FD359E0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80788" name="Rectangle 276">
            <a:extLst>
              <a:ext uri="{FF2B5EF4-FFF2-40B4-BE49-F238E27FC236}">
                <a16:creationId xmlns:a16="http://schemas.microsoft.com/office/drawing/2014/main" id="{529A5D32-E4DA-4482-88F6-B7B2984F6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605" name="Rectangle 2421">
            <a:extLst>
              <a:ext uri="{FF2B5EF4-FFF2-40B4-BE49-F238E27FC236}">
                <a16:creationId xmlns:a16="http://schemas.microsoft.com/office/drawing/2014/main" id="{BC7D869B-0EF6-4034-BD88-4649F7E37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692" name="Rectangle 2508">
            <a:extLst>
              <a:ext uri="{FF2B5EF4-FFF2-40B4-BE49-F238E27FC236}">
                <a16:creationId xmlns:a16="http://schemas.microsoft.com/office/drawing/2014/main" id="{0E9417C7-9D09-4225-BFEE-040A20A2C5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911781" name="Rectangle 2597">
            <a:extLst>
              <a:ext uri="{FF2B5EF4-FFF2-40B4-BE49-F238E27FC236}">
                <a16:creationId xmlns:a16="http://schemas.microsoft.com/office/drawing/2014/main" id="{136A1FE9-5A4C-4CC2-A075-517DC5BDC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42888" y="63500"/>
            <a:ext cx="9144001" cy="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" algn="ctr">
                <a:solidFill>
                  <a:schemeClr val="tx2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0" rIns="0" bIns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A76"/>
              </a:buClr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14" name="Table 13" descr="Remediation status chart">
            <a:extLst>
              <a:ext uri="{FF2B5EF4-FFF2-40B4-BE49-F238E27FC236}">
                <a16:creationId xmlns:a16="http://schemas.microsoft.com/office/drawing/2014/main" id="{1B6A0ABA-3565-42B7-9D61-0177AB6BA9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183615"/>
              </p:ext>
            </p:extLst>
          </p:nvPr>
        </p:nvGraphicFramePr>
        <p:xfrm>
          <a:off x="557287" y="2075495"/>
          <a:ext cx="8183201" cy="3883747"/>
        </p:xfrm>
        <a:graphic>
          <a:graphicData uri="http://schemas.openxmlformats.org/drawingml/2006/table">
            <a:tbl>
              <a:tblPr firstRow="1" firstCol="1" bandRow="1"/>
              <a:tblGrid>
                <a:gridCol w="4609289">
                  <a:extLst>
                    <a:ext uri="{9D8B030D-6E8A-4147-A177-3AD203B41FA5}">
                      <a16:colId xmlns:a16="http://schemas.microsoft.com/office/drawing/2014/main" val="3538060967"/>
                    </a:ext>
                  </a:extLst>
                </a:gridCol>
                <a:gridCol w="1904604">
                  <a:extLst>
                    <a:ext uri="{9D8B030D-6E8A-4147-A177-3AD203B41FA5}">
                      <a16:colId xmlns:a16="http://schemas.microsoft.com/office/drawing/2014/main" val="3543767767"/>
                    </a:ext>
                  </a:extLst>
                </a:gridCol>
                <a:gridCol w="1669308">
                  <a:extLst>
                    <a:ext uri="{9D8B030D-6E8A-4147-A177-3AD203B41FA5}">
                      <a16:colId xmlns:a16="http://schemas.microsoft.com/office/drawing/2014/main" val="2929453551"/>
                    </a:ext>
                  </a:extLst>
                </a:gridCol>
              </a:tblGrid>
              <a:tr h="4231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lvl="0" indent="0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Milestones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Target Date 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Status</a:t>
                      </a:r>
                    </a:p>
                  </a:txBody>
                  <a:tcPr marL="51435" marR="51435" marT="0" marB="0" anchor="ctr">
                    <a:lnL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88211"/>
                  </a:ext>
                </a:extLst>
              </a:tr>
              <a:tr h="441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Dashboard Reporting in Status Reports</a:t>
                      </a: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June 2019 to Present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Ongoing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9525" cap="flat" cmpd="sng" algn="ctr">
                      <a:solidFill>
                        <a:srgbClr val="0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211053"/>
                  </a:ext>
                </a:extLst>
              </a:tr>
              <a:tr h="50772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OCM</a:t>
                      </a: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/College Relations Onsite Visit 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6350" marT="635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70B8"/>
                      </a:solidFill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603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June 2019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7102647"/>
                  </a:ext>
                </a:extLst>
              </a:tr>
              <a:tr h="42310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Monthly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Check-Ins to Prepare for Peer Review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indent="0" algn="l" fontAlgn="t"/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September, October, November 2019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A70B8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009113"/>
                  </a:ext>
                </a:extLst>
              </a:tr>
              <a:tr h="4419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Deliverables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for Gate #1 Uploaded to cDR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2A70B8"/>
                      </a:solidFill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indent="0" algn="l" fontAlgn="t"/>
                      <a:r>
                        <a:rPr 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 2019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483409"/>
                  </a:ext>
                </a:extLst>
              </a:tr>
              <a:tr h="4983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College Leadership Approves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/Sign-Off Deliverables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 2019-Present </a:t>
                      </a:r>
                      <a:endParaRPr lang="en-US" sz="1400" b="1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*In</a:t>
                      </a:r>
                      <a:r>
                        <a:rPr lang="en-US" sz="1400" b="1" baseline="0" dirty="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 Progress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/ Complete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20000"/>
                        <a:lumOff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834006"/>
                  </a:ext>
                </a:extLst>
              </a:tr>
              <a:tr h="451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Franklin Gothic Book"/>
                        </a:defRPr>
                      </a:lvl9pPr>
                    </a:lstStyle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Peer Review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715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 9-11, 2019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Complete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049211"/>
                  </a:ext>
                </a:extLst>
              </a:tr>
              <a:tr h="6863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Steering Committee Recommendation/Decision</a:t>
                      </a:r>
                    </a:p>
                  </a:txBody>
                  <a:tcPr marL="51435" marR="51435" marT="0" marB="0" anchor="ctr">
                    <a:lnL w="12700" cmpd="sng">
                      <a:solidFill>
                        <a:srgbClr val="2A70B8"/>
                      </a:solidFill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2A70B8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53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 17,  2019</a:t>
                      </a:r>
                      <a:endParaRPr lang="en-US" sz="1400" b="1" kern="1200" baseline="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 panose="020F0502020204030204" pitchFamily="34" charset="0"/>
                        <a:cs typeface="Arial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 Progress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2A70B8"/>
                      </a:solidFill>
                    </a:lnR>
                    <a:lnT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70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344046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8346432A-E811-4A57-8803-6089A1CB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512" y="1442409"/>
            <a:ext cx="8336975" cy="588461"/>
          </a:xfrm>
        </p:spPr>
        <p:txBody>
          <a:bodyPr/>
          <a:lstStyle/>
          <a:p>
            <a:r>
              <a:rPr lang="en-US" altLang="en-US" sz="3600" dirty="0"/>
              <a:t>DG 5 GATE 1: milestones</a:t>
            </a:r>
            <a:r>
              <a:rPr lang="en-US" altLang="en-US" sz="3600" cap="none" dirty="0"/>
              <a:t/>
            </a:r>
            <a:br>
              <a:rPr lang="en-US" altLang="en-US" sz="3600" cap="none" dirty="0"/>
            </a:b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31169" y="6217226"/>
            <a:ext cx="8183201" cy="30777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*</a:t>
            </a:r>
            <a:r>
              <a:rPr lang="en-US" sz="1400" b="1" i="1" dirty="0">
                <a:solidFill>
                  <a:srgbClr val="FF0000"/>
                </a:solidFill>
              </a:rPr>
              <a:t>In progress for Green River College. See appendix slides #13-#14</a:t>
            </a:r>
            <a:endParaRPr lang="en-US" sz="1200" b="1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198DB6-A9AF-4BFB-99B9-F01EE3C86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548EF2-EA9B-4634-B53D-DC4EC5D1B8C0}" type="slidenum">
              <a:rPr lang="en-US" altLang="en-US" smtClean="0"/>
              <a:pPr>
                <a:defRPr/>
              </a:pPr>
              <a:t>2</a:t>
            </a:fld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640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665" y="1205628"/>
            <a:ext cx="8336975" cy="537955"/>
          </a:xfrm>
        </p:spPr>
        <p:txBody>
          <a:bodyPr/>
          <a:lstStyle/>
          <a:p>
            <a:r>
              <a:rPr lang="en-US" dirty="0"/>
              <a:t>Peer review participants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8768910"/>
              </p:ext>
            </p:extLst>
          </p:nvPr>
        </p:nvGraphicFramePr>
        <p:xfrm>
          <a:off x="450665" y="1886682"/>
          <a:ext cx="8242670" cy="4716018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4285127">
                  <a:extLst>
                    <a:ext uri="{9D8B030D-6E8A-4147-A177-3AD203B41FA5}">
                      <a16:colId xmlns:a16="http://schemas.microsoft.com/office/drawing/2014/main" val="1138104716"/>
                    </a:ext>
                  </a:extLst>
                </a:gridCol>
                <a:gridCol w="3957543">
                  <a:extLst>
                    <a:ext uri="{9D8B030D-6E8A-4147-A177-3AD203B41FA5}">
                      <a16:colId xmlns:a16="http://schemas.microsoft.com/office/drawing/2014/main" val="3045534225"/>
                    </a:ext>
                  </a:extLst>
                </a:gridCol>
              </a:tblGrid>
              <a:tr h="4609406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+mj-lt"/>
                        </a:rPr>
                        <a:t>DG5 College PM and Teams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Bellevue: </a:t>
                      </a:r>
                      <a:r>
                        <a:rPr lang="en-US" b="0" dirty="0">
                          <a:latin typeface="+mn-lt"/>
                        </a:rPr>
                        <a:t>Alec Campbell, </a:t>
                      </a:r>
                      <a:br>
                        <a:rPr lang="en-US" b="0" dirty="0">
                          <a:latin typeface="+mn-lt"/>
                        </a:rPr>
                      </a:br>
                      <a:r>
                        <a:rPr lang="en-US" b="0" dirty="0">
                          <a:latin typeface="+mn-lt"/>
                        </a:rPr>
                        <a:t>Rodger Harrison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Bellingham: </a:t>
                      </a:r>
                      <a:r>
                        <a:rPr lang="en-US" b="0" dirty="0">
                          <a:latin typeface="+mn-lt"/>
                        </a:rPr>
                        <a:t>Nat Reilly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Big Bend: </a:t>
                      </a:r>
                      <a:r>
                        <a:rPr lang="en-US" b="0" dirty="0">
                          <a:latin typeface="+mn-lt"/>
                        </a:rPr>
                        <a:t>Linda Schoonmaker (ES), Angela Garza, Patrick Steele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Everett: </a:t>
                      </a:r>
                      <a:r>
                        <a:rPr lang="en-US" b="0" dirty="0">
                          <a:latin typeface="+mn-lt"/>
                        </a:rPr>
                        <a:t>Sindie Howland, Tim Rager, </a:t>
                      </a:r>
                      <a:br>
                        <a:rPr lang="en-US" b="0" dirty="0">
                          <a:latin typeface="+mn-lt"/>
                        </a:rPr>
                      </a:br>
                      <a:r>
                        <a:rPr lang="en-US" b="0" dirty="0">
                          <a:latin typeface="+mn-lt"/>
                        </a:rPr>
                        <a:t>Pat Sisneros (ES)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Grays Harbor: </a:t>
                      </a:r>
                      <a:r>
                        <a:rPr lang="en-US" b="0" dirty="0">
                          <a:latin typeface="+mn-lt"/>
                        </a:rPr>
                        <a:t>Andrew Glass, </a:t>
                      </a:r>
                      <a:br>
                        <a:rPr lang="en-US" b="0" dirty="0">
                          <a:latin typeface="+mn-lt"/>
                        </a:rPr>
                      </a:br>
                      <a:r>
                        <a:rPr lang="en-US" b="0" dirty="0">
                          <a:latin typeface="+mn-lt"/>
                        </a:rPr>
                        <a:t>Jason Lake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Green River: </a:t>
                      </a:r>
                      <a:r>
                        <a:rPr lang="en-US" b="0" dirty="0">
                          <a:latin typeface="+mn-lt"/>
                        </a:rPr>
                        <a:t>Sherry Felchlin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Skagit Valley: </a:t>
                      </a:r>
                      <a:r>
                        <a:rPr lang="en-US" b="0" dirty="0">
                          <a:latin typeface="+mn-lt"/>
                        </a:rPr>
                        <a:t>Benjamin St. Germain</a:t>
                      </a:r>
                    </a:p>
                    <a:p>
                      <a:pPr marL="285750" marR="0" lvl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Whatcom: </a:t>
                      </a:r>
                      <a:r>
                        <a:rPr lang="en-US" b="0" dirty="0">
                          <a:latin typeface="+mn-lt"/>
                        </a:rPr>
                        <a:t>Kenneth Bronstein</a:t>
                      </a:r>
                    </a:p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en-US" dirty="0"/>
                        <a:t> </a:t>
                      </a:r>
                    </a:p>
                  </a:txBody>
                  <a:tcPr marL="62575" marR="62575" marT="0" marB="0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latin typeface="+mj-lt"/>
                        </a:rPr>
                        <a:t>DG6 Observers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Columbia Basin: </a:t>
                      </a:r>
                      <a:r>
                        <a:rPr lang="en-US" b="0" dirty="0">
                          <a:latin typeface="+mn-lt"/>
                        </a:rPr>
                        <a:t>Brian Dexter, </a:t>
                      </a:r>
                      <a:br>
                        <a:rPr lang="en-US" b="0" dirty="0">
                          <a:latin typeface="+mn-lt"/>
                        </a:rPr>
                      </a:br>
                      <a:r>
                        <a:rPr lang="en-US" b="0" dirty="0">
                          <a:latin typeface="+mn-lt"/>
                        </a:rPr>
                        <a:t>Janet Garza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Renton: </a:t>
                      </a:r>
                      <a:r>
                        <a:rPr lang="en-US" b="0" dirty="0">
                          <a:latin typeface="+mn-lt"/>
                        </a:rPr>
                        <a:t>Dennis Chin, Marzena Sasin, Paul Corigliano (ES) 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Shoreline: </a:t>
                      </a:r>
                      <a:r>
                        <a:rPr lang="en-US" b="0" dirty="0">
                          <a:latin typeface="+mn-lt"/>
                        </a:rPr>
                        <a:t>Joe Chiappa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Walla Walla: </a:t>
                      </a:r>
                      <a:r>
                        <a:rPr lang="en-US" b="0" dirty="0">
                          <a:latin typeface="+mn-lt"/>
                        </a:rPr>
                        <a:t>Lisa Chamberlin</a:t>
                      </a:r>
                    </a:p>
                    <a:p>
                      <a:pPr marL="285750" marR="0" indent="-285750" algn="l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b="1" dirty="0">
                          <a:latin typeface="+mn-lt"/>
                        </a:rPr>
                        <a:t>Yakima Valley: </a:t>
                      </a:r>
                      <a:r>
                        <a:rPr lang="en-US" b="0" dirty="0">
                          <a:latin typeface="+mn-lt"/>
                        </a:rPr>
                        <a:t>Clarissa Wolfe, </a:t>
                      </a:r>
                      <a:br>
                        <a:rPr lang="en-US" b="0" dirty="0">
                          <a:latin typeface="+mn-lt"/>
                        </a:rPr>
                      </a:br>
                      <a:r>
                        <a:rPr lang="en-US" b="0" dirty="0">
                          <a:latin typeface="+mn-lt"/>
                        </a:rPr>
                        <a:t>Justin Busby 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buNone/>
                      </a:pPr>
                      <a:r>
                        <a:rPr lang="en-US" sz="2000" b="1" dirty="0"/>
                        <a:t>ctcLink Project Team Members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+mn-lt"/>
                        </a:rPr>
                        <a:t>Christy Campbell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+mn-lt"/>
                        </a:rPr>
                        <a:t>Reuth Kim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+mn-lt"/>
                        </a:rPr>
                        <a:t>Roger Curry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latin typeface="+mn-lt"/>
                        </a:rPr>
                        <a:t>Eli Hayes </a:t>
                      </a:r>
                    </a:p>
                  </a:txBody>
                  <a:tcPr marL="137160" marR="62575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124925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- </a:t>
            </a:r>
            <a:fld id="{A0548EF2-EA9B-4634-B53D-DC4EC5D1B8C0}" type="slidenum">
              <a:rPr lang="en-US" altLang="en-US" smtClean="0"/>
              <a:pPr>
                <a:defRPr/>
              </a:pPr>
              <a:t>3</a:t>
            </a:fld>
            <a:r>
              <a:rPr lang="en-US" altLang="en-US" dirty="0"/>
              <a:t> -</a:t>
            </a:r>
          </a:p>
        </p:txBody>
      </p:sp>
    </p:spTree>
    <p:extLst>
      <p:ext uri="{BB962C8B-B14F-4D97-AF65-F5344CB8AC3E}">
        <p14:creationId xmlns:p14="http://schemas.microsoft.com/office/powerpoint/2010/main" val="24287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510" y="72220"/>
            <a:ext cx="8820838" cy="639725"/>
          </a:xfrm>
        </p:spPr>
        <p:txBody>
          <a:bodyPr/>
          <a:lstStyle/>
          <a:p>
            <a:pPr algn="ctr"/>
            <a:r>
              <a:rPr lang="en-US" sz="3200" dirty="0"/>
              <a:t>Gate 1: peer evaluation/rubrics SUMMARY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6113452"/>
              </p:ext>
            </p:extLst>
          </p:nvPr>
        </p:nvGraphicFramePr>
        <p:xfrm>
          <a:off x="402335" y="578069"/>
          <a:ext cx="8458199" cy="525951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14076">
                  <a:extLst>
                    <a:ext uri="{9D8B030D-6E8A-4147-A177-3AD203B41FA5}">
                      <a16:colId xmlns:a16="http://schemas.microsoft.com/office/drawing/2014/main" val="1915273472"/>
                    </a:ext>
                  </a:extLst>
                </a:gridCol>
                <a:gridCol w="3603821">
                  <a:extLst>
                    <a:ext uri="{9D8B030D-6E8A-4147-A177-3AD203B41FA5}">
                      <a16:colId xmlns:a16="http://schemas.microsoft.com/office/drawing/2014/main" val="2738285653"/>
                    </a:ext>
                  </a:extLst>
                </a:gridCol>
                <a:gridCol w="1088769">
                  <a:extLst>
                    <a:ext uri="{9D8B030D-6E8A-4147-A177-3AD203B41FA5}">
                      <a16:colId xmlns:a16="http://schemas.microsoft.com/office/drawing/2014/main" val="897780535"/>
                    </a:ext>
                  </a:extLst>
                </a:gridCol>
                <a:gridCol w="1183510">
                  <a:extLst>
                    <a:ext uri="{9D8B030D-6E8A-4147-A177-3AD203B41FA5}">
                      <a16:colId xmlns:a16="http://schemas.microsoft.com/office/drawing/2014/main" val="790775811"/>
                    </a:ext>
                  </a:extLst>
                </a:gridCol>
                <a:gridCol w="968418">
                  <a:extLst>
                    <a:ext uri="{9D8B030D-6E8A-4147-A177-3AD203B41FA5}">
                      <a16:colId xmlns:a16="http://schemas.microsoft.com/office/drawing/2014/main" val="3273328562"/>
                    </a:ext>
                  </a:extLst>
                </a:gridCol>
                <a:gridCol w="999605">
                  <a:extLst>
                    <a:ext uri="{9D8B030D-6E8A-4147-A177-3AD203B41FA5}">
                      <a16:colId xmlns:a16="http://schemas.microsoft.com/office/drawing/2014/main" val="3397897993"/>
                    </a:ext>
                  </a:extLst>
                </a:gridCol>
              </a:tblGrid>
              <a:tr h="5239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Bellevue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+mn-ea"/>
                          <a:cs typeface="+mn-cs"/>
                        </a:rPr>
                        <a:t>Bellingham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Big Bend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Everett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487068"/>
                  </a:ext>
                </a:extLst>
              </a:tr>
              <a:tr h="519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College Project Charter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15726"/>
                  </a:ext>
                </a:extLst>
              </a:tr>
              <a:tr h="4981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</a:rPr>
                        <a:t>Resource Plan</a:t>
                      </a:r>
                      <a:r>
                        <a:rPr lang="en-US" sz="1550" b="0" baseline="0" dirty="0">
                          <a:effectLst/>
                          <a:latin typeface="+mj-lt"/>
                        </a:rPr>
                        <a:t> &amp; Budget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51364"/>
                  </a:ext>
                </a:extLst>
              </a:tr>
              <a:tr h="5224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Baseline MS-Project Schedule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08089"/>
                  </a:ext>
                </a:extLst>
              </a:tr>
              <a:tr h="339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OCM Plan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26731"/>
                  </a:ext>
                </a:extLst>
              </a:tr>
              <a:tr h="5229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Begin Change Impact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76404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56105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014009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Plan 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93534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Cleansing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385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Legacy Business Process Mapping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96137"/>
                  </a:ext>
                </a:extLst>
              </a:tr>
              <a:tr h="38880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Initial Supplemental Systems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52772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879603"/>
              </p:ext>
            </p:extLst>
          </p:nvPr>
        </p:nvGraphicFramePr>
        <p:xfrm>
          <a:off x="402335" y="6006305"/>
          <a:ext cx="8458201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381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226792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324078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565950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 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59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510" y="72221"/>
            <a:ext cx="8820838" cy="509754"/>
          </a:xfrm>
        </p:spPr>
        <p:txBody>
          <a:bodyPr/>
          <a:lstStyle/>
          <a:p>
            <a:pPr algn="ctr"/>
            <a:r>
              <a:rPr lang="en-US" sz="3200" dirty="0"/>
              <a:t>Gate 1: peer evaluation/rubrics SUMMARY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078959"/>
              </p:ext>
            </p:extLst>
          </p:nvPr>
        </p:nvGraphicFramePr>
        <p:xfrm>
          <a:off x="449289" y="581974"/>
          <a:ext cx="8458201" cy="525780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14076">
                  <a:extLst>
                    <a:ext uri="{9D8B030D-6E8A-4147-A177-3AD203B41FA5}">
                      <a16:colId xmlns:a16="http://schemas.microsoft.com/office/drawing/2014/main" val="1915273472"/>
                    </a:ext>
                  </a:extLst>
                </a:gridCol>
                <a:gridCol w="3444627">
                  <a:extLst>
                    <a:ext uri="{9D8B030D-6E8A-4147-A177-3AD203B41FA5}">
                      <a16:colId xmlns:a16="http://schemas.microsoft.com/office/drawing/2014/main" val="2738285653"/>
                    </a:ext>
                  </a:extLst>
                </a:gridCol>
                <a:gridCol w="1247964">
                  <a:extLst>
                    <a:ext uri="{9D8B030D-6E8A-4147-A177-3AD203B41FA5}">
                      <a16:colId xmlns:a16="http://schemas.microsoft.com/office/drawing/2014/main" val="897780535"/>
                    </a:ext>
                  </a:extLst>
                </a:gridCol>
                <a:gridCol w="1156908">
                  <a:extLst>
                    <a:ext uri="{9D8B030D-6E8A-4147-A177-3AD203B41FA5}">
                      <a16:colId xmlns:a16="http://schemas.microsoft.com/office/drawing/2014/main" val="790775811"/>
                    </a:ext>
                  </a:extLst>
                </a:gridCol>
                <a:gridCol w="995020">
                  <a:extLst>
                    <a:ext uri="{9D8B030D-6E8A-4147-A177-3AD203B41FA5}">
                      <a16:colId xmlns:a16="http://schemas.microsoft.com/office/drawing/2014/main" val="3273328562"/>
                    </a:ext>
                  </a:extLst>
                </a:gridCol>
                <a:gridCol w="999606">
                  <a:extLst>
                    <a:ext uri="{9D8B030D-6E8A-4147-A177-3AD203B41FA5}">
                      <a16:colId xmlns:a16="http://schemas.microsoft.com/office/drawing/2014/main" val="3397897993"/>
                    </a:ext>
                  </a:extLst>
                </a:gridCol>
              </a:tblGrid>
              <a:tr h="4907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Deliverable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Grays Harbor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River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Skagit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4487068"/>
                  </a:ext>
                </a:extLst>
              </a:tr>
              <a:tr h="5229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College Project Charter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15726"/>
                  </a:ext>
                </a:extLst>
              </a:tr>
              <a:tr h="5014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</a:rPr>
                        <a:t>Resource Plan</a:t>
                      </a:r>
                      <a:r>
                        <a:rPr lang="en-US" sz="1550" b="0" baseline="0" dirty="0">
                          <a:effectLst/>
                          <a:latin typeface="+mj-lt"/>
                        </a:rPr>
                        <a:t> &amp; Budget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351364"/>
                  </a:ext>
                </a:extLst>
              </a:tr>
              <a:tr h="5259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Baseline MS-Project Schedule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08089"/>
                  </a:ext>
                </a:extLst>
              </a:tr>
              <a:tr h="3419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baseline="0" dirty="0"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OCM Plan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126731"/>
                  </a:ext>
                </a:extLst>
              </a:tr>
              <a:tr h="5264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+mn-ea"/>
                          <a:cs typeface="+mn-cs"/>
                        </a:rPr>
                        <a:t>Begin Change Impact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676404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561057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Training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014009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kern="1200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Risk Management Plan 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193534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5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Cleansing</a:t>
                      </a:r>
                      <a:r>
                        <a:rPr lang="en-US" sz="1550" b="0" baseline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93857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Legacy Business Process Mapping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296137"/>
                  </a:ext>
                </a:extLst>
              </a:tr>
              <a:tr h="3913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0" baseline="0" dirty="0">
                          <a:effectLst/>
                          <a:latin typeface="+mj-lt"/>
                        </a:rPr>
                        <a:t>Initial Supplemental Systems Analysis </a:t>
                      </a:r>
                      <a:endParaRPr lang="en-US" sz="155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50" b="1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85277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1BD5F19-59D1-4D64-A305-84B38245A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949968"/>
              </p:ext>
            </p:extLst>
          </p:nvPr>
        </p:nvGraphicFramePr>
        <p:xfrm>
          <a:off x="449289" y="5960585"/>
          <a:ext cx="8458200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381">
                  <a:extLst>
                    <a:ext uri="{9D8B030D-6E8A-4147-A177-3AD203B41FA5}">
                      <a16:colId xmlns:a16="http://schemas.microsoft.com/office/drawing/2014/main" val="1093230103"/>
                    </a:ext>
                  </a:extLst>
                </a:gridCol>
                <a:gridCol w="2226791">
                  <a:extLst>
                    <a:ext uri="{9D8B030D-6E8A-4147-A177-3AD203B41FA5}">
                      <a16:colId xmlns:a16="http://schemas.microsoft.com/office/drawing/2014/main" val="67176026"/>
                    </a:ext>
                  </a:extLst>
                </a:gridCol>
                <a:gridCol w="2324077">
                  <a:extLst>
                    <a:ext uri="{9D8B030D-6E8A-4147-A177-3AD203B41FA5}">
                      <a16:colId xmlns:a16="http://schemas.microsoft.com/office/drawing/2014/main" val="2383590708"/>
                    </a:ext>
                  </a:extLst>
                </a:gridCol>
                <a:gridCol w="2565951">
                  <a:extLst>
                    <a:ext uri="{9D8B030D-6E8A-4147-A177-3AD203B41FA5}">
                      <a16:colId xmlns:a16="http://schemas.microsoft.com/office/drawing/2014/main" val="939275462"/>
                    </a:ext>
                  </a:extLst>
                </a:gridCol>
              </a:tblGrid>
              <a:tr h="519967">
                <a:tc>
                  <a:txBody>
                    <a:bodyPr/>
                    <a:lstStyle/>
                    <a:p>
                      <a:pPr algn="l"/>
                      <a:r>
                        <a:rPr lang="en-US" sz="1000" b="0" dirty="0">
                          <a:latin typeface="+mj-lt"/>
                        </a:rPr>
                        <a:t>RATING</a:t>
                      </a:r>
                      <a:r>
                        <a:rPr lang="en-US" sz="1000" b="0" baseline="0" dirty="0">
                          <a:latin typeface="+mj-lt"/>
                        </a:rPr>
                        <a:t> SCALE 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= LOWEST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Missing all components, deliverable not complete 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2 = MIDDLE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Missing some components, deliverable almost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 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= HIGHEST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All components identified,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deliverable complete</a:t>
                      </a:r>
                      <a:endParaRPr lang="en-US" sz="1000" b="0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145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99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0732" y="1632208"/>
            <a:ext cx="8720972" cy="482441"/>
          </a:xfrm>
        </p:spPr>
        <p:txBody>
          <a:bodyPr anchor="t"/>
          <a:lstStyle/>
          <a:p>
            <a:pPr algn="ctr"/>
            <a:r>
              <a:rPr lang="en-US" sz="3200" dirty="0"/>
              <a:t>Additional discussion/Recommendations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20624" y="2316740"/>
            <a:ext cx="8202219" cy="4306320"/>
          </a:xfrm>
        </p:spPr>
        <p:txBody>
          <a:bodyPr anchor="t"/>
          <a:lstStyle/>
          <a:p>
            <a:r>
              <a:rPr lang="en-US" dirty="0">
                <a:latin typeface="+mj-lt"/>
              </a:rPr>
              <a:t>DG5 deliverables/comments</a:t>
            </a:r>
          </a:p>
          <a:p>
            <a:r>
              <a:rPr lang="en-US" dirty="0">
                <a:latin typeface="+mj-lt"/>
              </a:rPr>
              <a:t>DG6 PM observations</a:t>
            </a:r>
          </a:p>
          <a:p>
            <a:r>
              <a:rPr lang="en-US" dirty="0">
                <a:latin typeface="+mj-lt"/>
              </a:rPr>
              <a:t>Executive Sponsor participation</a:t>
            </a:r>
          </a:p>
          <a:p>
            <a:r>
              <a:rPr lang="en-US" dirty="0">
                <a:latin typeface="+mj-lt"/>
              </a:rPr>
              <a:t>Next steps</a:t>
            </a:r>
          </a:p>
          <a:p>
            <a:pPr lvl="1"/>
            <a:r>
              <a:rPr lang="en-US" b="1" dirty="0"/>
              <a:t>DG5 </a:t>
            </a:r>
            <a:r>
              <a:rPr lang="en-US" dirty="0"/>
              <a:t>- Estimated to begin Global Design Adoption (GDA) courses end of March 2020</a:t>
            </a:r>
          </a:p>
          <a:p>
            <a:pPr lvl="1"/>
            <a:r>
              <a:rPr lang="en-US" b="1" dirty="0"/>
              <a:t>DG6 </a:t>
            </a:r>
            <a:r>
              <a:rPr lang="en-US" dirty="0"/>
              <a:t>- Peer Review slated for July 2020</a:t>
            </a:r>
            <a:endParaRPr lang="en-US" sz="1800" i="1" dirty="0"/>
          </a:p>
          <a:p>
            <a:pPr marL="0" indent="0">
              <a:buNone/>
            </a:pPr>
            <a:r>
              <a:rPr lang="en-US" sz="1800" i="1" dirty="0">
                <a:latin typeface="+mj-lt"/>
              </a:rPr>
              <a:t>Reference Links</a:t>
            </a:r>
          </a:p>
          <a:p>
            <a:pPr lvl="1"/>
            <a:r>
              <a:rPr lang="en-US" sz="1800" i="1" dirty="0">
                <a:hlinkClick r:id="rId2"/>
              </a:rPr>
              <a:t>DG5 Peer Review Rubrics – Google sheet</a:t>
            </a:r>
            <a:endParaRPr lang="en-US" sz="1800" i="1" dirty="0"/>
          </a:p>
          <a:p>
            <a:pPr lvl="1"/>
            <a:r>
              <a:rPr lang="en-US" sz="1800" i="1" dirty="0">
                <a:hlinkClick r:id="rId3"/>
              </a:rPr>
              <a:t>CDR &gt; College Readiness &gt; DG5 Peer Review</a:t>
            </a:r>
            <a:endParaRPr lang="en-US" sz="18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775A4F0-2CFC-48C0-9680-302B4A876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29600" y="6483926"/>
            <a:ext cx="644235" cy="237549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47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859" y="2177606"/>
            <a:ext cx="8336975" cy="4306320"/>
          </a:xfrm>
        </p:spPr>
        <p:txBody>
          <a:bodyPr/>
          <a:lstStyle/>
          <a:p>
            <a:r>
              <a:rPr lang="en-US" dirty="0"/>
              <a:t>Refer to the appendices for college-specific rubrics summary </a:t>
            </a:r>
          </a:p>
          <a:p>
            <a:r>
              <a:rPr lang="en-US" dirty="0"/>
              <a:t>College deliverable documents are hyperlinked to cDR in each college’s rubric slide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Appendix Contents</a:t>
            </a:r>
          </a:p>
          <a:p>
            <a:r>
              <a:rPr lang="en-US" dirty="0"/>
              <a:t>Rubric Results by College: slides 8-16</a:t>
            </a:r>
          </a:p>
          <a:p>
            <a:r>
              <a:rPr lang="en-US" dirty="0"/>
              <a:t>Status of Items with a “2” Score: slide 14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E5BC03-7CE3-4FE3-BC0A-0ACCA8AC1F24}" type="slidenum">
              <a:rPr kumimoji="0" lang="en-US" sz="1100" b="0" i="0" u="none" strike="noStrike" kern="1200" cap="none" spc="0" normalizeH="0" baseline="0" noProof="0" smtClean="0">
                <a:ln>
                  <a:noFill/>
                </a:ln>
                <a:solidFill>
                  <a:srgbClr val="003764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3764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42159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Bellevue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109432"/>
              </p:ext>
            </p:extLst>
          </p:nvPr>
        </p:nvGraphicFramePr>
        <p:xfrm>
          <a:off x="307685" y="656760"/>
          <a:ext cx="8668148" cy="58494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2124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738560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597877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19098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535979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605813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640132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68668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0009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422232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5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  <a:hlinkClick r:id="rId2"/>
                        </a:rPr>
                        <a:t>BELLEVUE DELIVERABLES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Bellingham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Grays Harbor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Green River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7598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 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strong signature, support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12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 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recommend to flesh out the budget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42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 Baseline MS 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9665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12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9185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42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602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tracking log is recommended as new PM comes on board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42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3807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41251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35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7685" y="94501"/>
            <a:ext cx="8188371" cy="527291"/>
          </a:xfrm>
        </p:spPr>
        <p:txBody>
          <a:bodyPr/>
          <a:lstStyle/>
          <a:p>
            <a:r>
              <a:rPr lang="en-US" dirty="0"/>
              <a:t>Bellingham technical college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723469"/>
              </p:ext>
            </p:extLst>
          </p:nvPr>
        </p:nvGraphicFramePr>
        <p:xfrm>
          <a:off x="307685" y="656760"/>
          <a:ext cx="8686801" cy="571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90135">
                  <a:extLst>
                    <a:ext uri="{9D8B030D-6E8A-4147-A177-3AD203B41FA5}">
                      <a16:colId xmlns:a16="http://schemas.microsoft.com/office/drawing/2014/main" val="1282639766"/>
                    </a:ext>
                  </a:extLst>
                </a:gridCol>
                <a:gridCol w="685866">
                  <a:extLst>
                    <a:ext uri="{9D8B030D-6E8A-4147-A177-3AD203B41FA5}">
                      <a16:colId xmlns:a16="http://schemas.microsoft.com/office/drawing/2014/main" val="2223156454"/>
                    </a:ext>
                  </a:extLst>
                </a:gridCol>
                <a:gridCol w="599164">
                  <a:extLst>
                    <a:ext uri="{9D8B030D-6E8A-4147-A177-3AD203B41FA5}">
                      <a16:colId xmlns:a16="http://schemas.microsoft.com/office/drawing/2014/main" val="2833673456"/>
                    </a:ext>
                  </a:extLst>
                </a:gridCol>
                <a:gridCol w="520215">
                  <a:extLst>
                    <a:ext uri="{9D8B030D-6E8A-4147-A177-3AD203B41FA5}">
                      <a16:colId xmlns:a16="http://schemas.microsoft.com/office/drawing/2014/main" val="2067442261"/>
                    </a:ext>
                  </a:extLst>
                </a:gridCol>
                <a:gridCol w="537132">
                  <a:extLst>
                    <a:ext uri="{9D8B030D-6E8A-4147-A177-3AD203B41FA5}">
                      <a16:colId xmlns:a16="http://schemas.microsoft.com/office/drawing/2014/main" val="1437986102"/>
                    </a:ext>
                  </a:extLst>
                </a:gridCol>
                <a:gridCol w="607117">
                  <a:extLst>
                    <a:ext uri="{9D8B030D-6E8A-4147-A177-3AD203B41FA5}">
                      <a16:colId xmlns:a16="http://schemas.microsoft.com/office/drawing/2014/main" val="2807078663"/>
                    </a:ext>
                  </a:extLst>
                </a:gridCol>
                <a:gridCol w="641509">
                  <a:extLst>
                    <a:ext uri="{9D8B030D-6E8A-4147-A177-3AD203B41FA5}">
                      <a16:colId xmlns:a16="http://schemas.microsoft.com/office/drawing/2014/main" val="1374518785"/>
                    </a:ext>
                  </a:extLst>
                </a:gridCol>
                <a:gridCol w="670107">
                  <a:extLst>
                    <a:ext uri="{9D8B030D-6E8A-4147-A177-3AD203B41FA5}">
                      <a16:colId xmlns:a16="http://schemas.microsoft.com/office/drawing/2014/main" val="3052760113"/>
                    </a:ext>
                  </a:extLst>
                </a:gridCol>
                <a:gridCol w="1392879">
                  <a:extLst>
                    <a:ext uri="{9D8B030D-6E8A-4147-A177-3AD203B41FA5}">
                      <a16:colId xmlns:a16="http://schemas.microsoft.com/office/drawing/2014/main" val="2402815092"/>
                    </a:ext>
                  </a:extLst>
                </a:gridCol>
                <a:gridCol w="1242677">
                  <a:extLst>
                    <a:ext uri="{9D8B030D-6E8A-4147-A177-3AD203B41FA5}">
                      <a16:colId xmlns:a16="http://schemas.microsoft.com/office/drawing/2014/main" val="2937421442"/>
                    </a:ext>
                  </a:extLst>
                </a:gridCol>
              </a:tblGrid>
              <a:tr h="410928"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</a:rPr>
                        <a:t>Rating per peer college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346" marR="4346" marT="4346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4097314"/>
                  </a:ext>
                </a:extLst>
              </a:tr>
              <a:tr h="48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GATE #1: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hlinkClick r:id="rId2"/>
                        </a:rPr>
                        <a:t>BELLINGHAM TC DELIVERABLES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Bellevue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Big Bend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Everett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Grays Harbor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Green River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Skagit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Whatcom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Missing Components/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Recommendations from Peer Review: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Additional Comments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06799"/>
                  </a:ext>
                </a:extLst>
              </a:tr>
              <a:tr h="4632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College Project Charter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it is in one doc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007278"/>
                  </a:ext>
                </a:extLst>
              </a:tr>
              <a:tr h="48252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#2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Resource Plan &amp; Budget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impressed with development of budget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9262373"/>
                  </a:ext>
                </a:extLst>
              </a:tr>
              <a:tr h="416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#3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Baseline MS-Project Schedule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8800943"/>
                  </a:ext>
                </a:extLst>
              </a:tr>
              <a:tr h="38603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 OCM Plan 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3138675"/>
                  </a:ext>
                </a:extLst>
              </a:tr>
              <a:tr h="401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#4a Begin Change Impact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4726537"/>
                  </a:ext>
                </a:extLst>
              </a:tr>
              <a:tr h="478682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#5 Communication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8937620"/>
                  </a:ext>
                </a:extLst>
              </a:tr>
              <a:tr h="416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#6 Training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1693229"/>
                  </a:ext>
                </a:extLst>
              </a:tr>
              <a:tr h="58677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#7 </a:t>
                      </a:r>
                      <a:br>
                        <a:rPr lang="en-US" sz="1050" u="none" strike="noStrike" dirty="0">
                          <a:effectLst/>
                          <a:latin typeface="+mj-lt"/>
                        </a:rPr>
                      </a:br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Risk Management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376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model for future DGs</a:t>
                      </a: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6157689"/>
                  </a:ext>
                </a:extLst>
              </a:tr>
              <a:tr h="416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#8 Data Cleansing Plan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986786"/>
                  </a:ext>
                </a:extLst>
              </a:tr>
              <a:tr h="370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#9 Legacy Business Process Mapping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211323"/>
                  </a:ext>
                </a:extLst>
              </a:tr>
              <a:tr h="40147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Item #10 Initial Supplemental Systems 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u="none" strike="noStrike" dirty="0">
                          <a:solidFill>
                            <a:srgbClr val="003764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00376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18288" marT="4346" marB="0" anchor="ctr">
                    <a:lnL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241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103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3FB7EA6B-1A87-46B6-BDBC-98082029F771}" vid="{D7C6037F-0C00-4580-87BB-BDFEDA1BD689}"/>
    </a:ext>
  </a:extLst>
</a:theme>
</file>

<file path=ppt/theme/theme2.xml><?xml version="1.0" encoding="utf-8"?>
<a:theme xmlns:a="http://schemas.openxmlformats.org/drawingml/2006/main" name="ctcLink Powerpoint Templat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-withblankslide" id="{9E170CF2-4B44-4251-AAC2-8262D2C1B5BE}" vid="{8BACAC9D-F4BA-465D-AF11-DCD48AB67000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BCTC">
    <a:dk1>
      <a:srgbClr val="003764"/>
    </a:dk1>
    <a:lt1>
      <a:sysClr val="window" lastClr="FFFFFF"/>
    </a:lt1>
    <a:dk2>
      <a:srgbClr val="0071CE"/>
    </a:dk2>
    <a:lt2>
      <a:srgbClr val="C3C6C8"/>
    </a:lt2>
    <a:accent1>
      <a:srgbClr val="F4CD00"/>
    </a:accent1>
    <a:accent2>
      <a:srgbClr val="65CBC9"/>
    </a:accent2>
    <a:accent3>
      <a:srgbClr val="FFB547"/>
    </a:accent3>
    <a:accent4>
      <a:srgbClr val="00C18B"/>
    </a:accent4>
    <a:accent5>
      <a:srgbClr val="3D6489"/>
    </a:accent5>
    <a:accent6>
      <a:srgbClr val="2A70B8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ntent_x0020_Owner xmlns="686bc730-dfb5-4557-ac43-64e2aeb71117">
      <UserInfo>
        <DisplayName>Katie Rose</DisplayName>
        <AccountId>178</AccountId>
        <AccountType/>
      </UserInfo>
    </Content_x0020_Owner>
    <IconOverlay xmlns="http://schemas.microsoft.com/sharepoint/v4" xsi:nil="true"/>
    <Menu_x0020_Group xmlns="686bc730-dfb5-4557-ac43-64e2aeb71117">Publications &amp; Printing</Menu_x0020_Group>
    <PublishingExpirationDate xmlns="http://schemas.microsoft.com/sharepoint/v3" xsi:nil="true"/>
    <PublishingStartDate xmlns="http://schemas.microsoft.com/sharepoint/v3" xsi:nil="true"/>
    <Category xmlns="686bc730-dfb5-4557-ac43-64e2aeb71117">SBCTC Templates</Category>
    <_dlc_DocId xmlns="dbb9891f-5342-44b3-9004-2472729e727f">Z7X6SQ3F62JH-64-58</_dlc_DocId>
    <_dlc_DocIdUrl xmlns="dbb9891f-5342-44b3-9004-2472729e727f">
      <Url>https://portal.sbctc.edu/sites/Intranet/publications/_layouts/15/DocIdRedir.aspx?ID=Z7X6SQ3F62JH-64-58</Url>
      <Description>Z7X6SQ3F62JH-64-58</Description>
    </_dlc_DocIdUrl>
  </documentManagement>
</p:properties>
</file>

<file path=customXml/itemProps1.xml><?xml version="1.0" encoding="utf-8"?>
<ds:datastoreItem xmlns:ds="http://schemas.openxmlformats.org/officeDocument/2006/customXml" ds:itemID="{36A97EFB-51D6-4625-BC5B-9FEE34F7DBD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EC5022-984A-475E-A75B-CDBC86707EB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46ED858-9350-48FE-ADC8-EAAF6E362ED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DCA586E-AEBD-4B20-9827-EAD32C0DDEE7}">
  <ds:schemaRefs>
    <ds:schemaRef ds:uri="http://purl.org/dc/elements/1.1/"/>
    <ds:schemaRef ds:uri="686bc730-dfb5-4557-ac43-64e2aeb71117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4"/>
    <ds:schemaRef ds:uri="dbb9891f-5342-44b3-9004-2472729e727f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</Template>
  <TotalTime>65289</TotalTime>
  <Words>2064</Words>
  <Application>Microsoft Office PowerPoint</Application>
  <PresentationFormat>On-screen Show (4:3)</PresentationFormat>
  <Paragraphs>1173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Franklin Gothic Book</vt:lpstr>
      <vt:lpstr>Franklin Gothic Medium</vt:lpstr>
      <vt:lpstr>Symbol</vt:lpstr>
      <vt:lpstr>Times New Roman</vt:lpstr>
      <vt:lpstr>Wingdings</vt:lpstr>
      <vt:lpstr>Office Theme</vt:lpstr>
      <vt:lpstr>ctcLink Powerpoint Template</vt:lpstr>
      <vt:lpstr>DG5 gate 1: peer review</vt:lpstr>
      <vt:lpstr>DG 5 GATE 1: milestones </vt:lpstr>
      <vt:lpstr>Peer review participants </vt:lpstr>
      <vt:lpstr>Gate 1: peer evaluation/rubrics SUMMARY</vt:lpstr>
      <vt:lpstr>Gate 1: peer evaluation/rubrics SUMMARY</vt:lpstr>
      <vt:lpstr>Additional discussion/Recommendations</vt:lpstr>
      <vt:lpstr>Appendix</vt:lpstr>
      <vt:lpstr>Bellevue college</vt:lpstr>
      <vt:lpstr>Bellingham technical college</vt:lpstr>
      <vt:lpstr>BIG BEND COMMUNITY college</vt:lpstr>
      <vt:lpstr>EVERETT COMMUNITY college</vt:lpstr>
      <vt:lpstr>Grays harbor college</vt:lpstr>
      <vt:lpstr>Green river college</vt:lpstr>
      <vt:lpstr>Green River COLLEGE status for item rated “2”</vt:lpstr>
      <vt:lpstr>SKAGIT VALLEY college</vt:lpstr>
      <vt:lpstr>Whatcom community college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DG5 Gate 1 Peer Review for Steering Committee, 2019-12-17</dc:title>
  <dc:subject>DG5 Gate 1 Peer Review for Steering Committee, 2019-12-17</dc:subject>
  <dc:creator>Janelle Runyon;Christy Campbell</dc:creator>
  <cp:lastModifiedBy>Janelle Runyon</cp:lastModifiedBy>
  <cp:revision>506</cp:revision>
  <cp:lastPrinted>2018-06-21T19:56:10Z</cp:lastPrinted>
  <dcterms:created xsi:type="dcterms:W3CDTF">2018-05-14T23:14:43Z</dcterms:created>
  <dcterms:modified xsi:type="dcterms:W3CDTF">2019-12-17T01:00:43Z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f7c41efa-16a6-4d48-82ec-ec2c3f4609a4</vt:lpwstr>
  </property>
</Properties>
</file>