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9"/>
  </p:notesMasterIdLst>
  <p:sldIdLst>
    <p:sldId id="380" r:id="rId6"/>
    <p:sldId id="401" r:id="rId7"/>
    <p:sldId id="4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ena Hansen" initials="SH" lastIdx="1" clrIdx="0">
    <p:extLst>
      <p:ext uri="{19B8F6BF-5375-455C-9EA6-DF929625EA0E}">
        <p15:presenceInfo xmlns:p15="http://schemas.microsoft.com/office/powerpoint/2012/main" userId="S-1-5-21-2162954678-3364338229-3037977907-11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0099"/>
    <a:srgbClr val="EFF5FB"/>
    <a:srgbClr val="0000FF"/>
    <a:srgbClr val="FFCCFF"/>
    <a:srgbClr val="FF3399"/>
    <a:srgbClr val="FFFF4F"/>
    <a:srgbClr val="DC9D8C"/>
    <a:srgbClr val="006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17" autoAdjust="0"/>
    <p:restoredTop sz="94660"/>
  </p:normalViewPr>
  <p:slideViewPr>
    <p:cSldViewPr snapToGrid="0">
      <p:cViewPr>
        <p:scale>
          <a:sx n="66" d="100"/>
          <a:sy n="66" d="100"/>
        </p:scale>
        <p:origin x="820" y="-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4" d="100"/>
        <a:sy n="104" d="100"/>
      </p:scale>
      <p:origin x="0" y="-2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DD73D-AF8B-4B87-A0C7-67353118F32D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5DEE9-7BA1-47D3-B69A-3D9B27D0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7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4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90" y="3863689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36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25" b="0" i="0" baseline="0">
                <a:solidFill>
                  <a:srgbClr val="003764"/>
                </a:solidFill>
                <a:latin typeface="+mj-lt"/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6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60905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rgbClr val="003764"/>
                </a:solidFill>
              </a:defRPr>
            </a:lvl1pPr>
            <a:lvl2pPr marL="25715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1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6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2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77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09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D050C99A-C753-4499-A91D-5F42026EA8F2}" type="datetime1">
              <a:rPr lang="en-US" smtClean="0"/>
              <a:t>9/10/2021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74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D050C99A-C753-4499-A91D-5F42026EA8F2}" type="datetime1">
              <a:rPr lang="en-US" smtClean="0"/>
              <a:t>9/10/2021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81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7630"/>
          </a:xfrm>
        </p:spPr>
        <p:txBody>
          <a:bodyPr>
            <a:normAutofit/>
          </a:bodyPr>
          <a:lstStyle>
            <a:lvl1pPr algn="l">
              <a:defRPr sz="1800" b="1" i="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993236"/>
            <a:ext cx="8229600" cy="5132928"/>
          </a:xfrm>
        </p:spPr>
        <p:txBody>
          <a:bodyPr>
            <a:normAutofit/>
          </a:bodyPr>
          <a:lstStyle>
            <a:lvl1pPr>
              <a:defRPr sz="1350">
                <a:latin typeface="Arial"/>
                <a:cs typeface="Arial"/>
              </a:defRPr>
            </a:lvl1pPr>
          </a:lstStyle>
          <a:p>
            <a:r>
              <a:rPr lang="en-US" dirty="0"/>
              <a:t>Page text here. 18 pt Arial Regular recommended</a:t>
            </a:r>
          </a:p>
        </p:txBody>
      </p:sp>
    </p:spTree>
    <p:extLst>
      <p:ext uri="{BB962C8B-B14F-4D97-AF65-F5344CB8AC3E}">
        <p14:creationId xmlns:p14="http://schemas.microsoft.com/office/powerpoint/2010/main" val="175532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20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2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31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AA563-DF7E-42FC-8C1E-FD288B28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C983F5-937D-408C-B918-34B1E6E9D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DFD25-9860-4D51-B9D2-8E597D13D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679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2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2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F79CB6C7-AD96-437F-A75B-A1987D8D9ACA}" type="datetime1">
              <a:rPr lang="en-US" smtClean="0"/>
              <a:t>9/10/2021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6" y="6483930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5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9" y="1709748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36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9" y="4589473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0E68BEF8-F67A-4B64-B2F2-CC4AA048128C}" type="datetime1">
              <a:rPr lang="en-US" smtClean="0"/>
              <a:t>9/10/2021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9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4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8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1001848F-E7F6-4E55-B1DE-CC691BBD4F09}" type="datetime1">
              <a:rPr lang="en-US" smtClean="0"/>
              <a:t>9/10/2021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0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7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7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8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3764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4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3764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4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5E48A247-4D0D-4017-954A-CBEE1B524F16}" type="datetime1">
              <a:rPr lang="en-US" smtClean="0"/>
              <a:t>9/10/2021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6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3F43D62C-E4AB-4F6C-BB6E-7C3A3BBC5E2B}" type="datetime1">
              <a:rPr lang="en-US" smtClean="0"/>
              <a:t>9/10/2021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18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92275FF0-9E97-4E0A-B533-109FB6621FD2}" type="datetime1">
              <a:rPr lang="en-US" smtClean="0"/>
              <a:t>9/10/2021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95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6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6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3764"/>
                </a:solidFill>
              </a:defRPr>
            </a:lvl1pPr>
            <a:lvl2pPr marL="342875" indent="0">
              <a:buNone/>
              <a:defRPr sz="1050"/>
            </a:lvl2pPr>
            <a:lvl3pPr marL="685749" indent="0">
              <a:buNone/>
              <a:defRPr sz="900"/>
            </a:lvl3pPr>
            <a:lvl4pPr marL="1028624" indent="0">
              <a:buNone/>
              <a:defRPr sz="750"/>
            </a:lvl4pPr>
            <a:lvl5pPr marL="1371498" indent="0">
              <a:buNone/>
              <a:defRPr sz="750"/>
            </a:lvl5pPr>
            <a:lvl6pPr marL="1714373" indent="0">
              <a:buNone/>
              <a:defRPr sz="750"/>
            </a:lvl6pPr>
            <a:lvl7pPr marL="2057246" indent="0">
              <a:buNone/>
              <a:defRPr sz="750"/>
            </a:lvl7pPr>
            <a:lvl8pPr marL="2400120" indent="0">
              <a:buNone/>
              <a:defRPr sz="750"/>
            </a:lvl8pPr>
            <a:lvl9pPr marL="2742995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2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764"/>
                </a:solidFill>
              </a:defRPr>
            </a:lvl1pPr>
            <a:lvl2pPr>
              <a:defRPr sz="2100">
                <a:solidFill>
                  <a:srgbClr val="003764"/>
                </a:solidFill>
              </a:defRPr>
            </a:lvl2pPr>
            <a:lvl3pPr>
              <a:defRPr sz="1800">
                <a:solidFill>
                  <a:srgbClr val="003764"/>
                </a:solidFill>
              </a:defRPr>
            </a:lvl3pPr>
            <a:lvl4pPr>
              <a:defRPr sz="1500">
                <a:solidFill>
                  <a:srgbClr val="003764"/>
                </a:solidFill>
              </a:defRPr>
            </a:lvl4pPr>
            <a:lvl5pPr>
              <a:defRPr sz="1500">
                <a:solidFill>
                  <a:srgbClr val="003764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A3C062AC-1CC2-40A8-B531-F2154AC26E35}" type="datetime1">
              <a:rPr lang="en-US" smtClean="0"/>
              <a:t>9/10/2021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8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8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2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2625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2" y="2888677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003764"/>
                </a:solidFill>
              </a:defRPr>
            </a:lvl1pPr>
            <a:lvl2pPr marL="342875" indent="0">
              <a:buNone/>
              <a:defRPr sz="1050"/>
            </a:lvl2pPr>
            <a:lvl3pPr marL="685749" indent="0">
              <a:buNone/>
              <a:defRPr sz="900"/>
            </a:lvl3pPr>
            <a:lvl4pPr marL="1028624" indent="0">
              <a:buNone/>
              <a:defRPr sz="750"/>
            </a:lvl4pPr>
            <a:lvl5pPr marL="1371498" indent="0">
              <a:buNone/>
              <a:defRPr sz="750"/>
            </a:lvl5pPr>
            <a:lvl6pPr marL="1714373" indent="0">
              <a:buNone/>
              <a:defRPr sz="750"/>
            </a:lvl6pPr>
            <a:lvl7pPr marL="2057246" indent="0">
              <a:buNone/>
              <a:defRPr sz="750"/>
            </a:lvl7pPr>
            <a:lvl8pPr marL="2400120" indent="0">
              <a:buNone/>
              <a:defRPr sz="750"/>
            </a:lvl8pPr>
            <a:lvl9pPr marL="2742995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8" y="1569030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3764"/>
                </a:solidFill>
              </a:defRPr>
            </a:lvl1pPr>
            <a:lvl2pPr>
              <a:defRPr sz="2100">
                <a:solidFill>
                  <a:srgbClr val="003764"/>
                </a:solidFill>
              </a:defRPr>
            </a:lvl2pPr>
            <a:lvl3pPr>
              <a:defRPr sz="1800">
                <a:solidFill>
                  <a:srgbClr val="003764"/>
                </a:solidFill>
              </a:defRPr>
            </a:lvl3pPr>
            <a:lvl4pPr>
              <a:defRPr sz="1500">
                <a:solidFill>
                  <a:srgbClr val="003764"/>
                </a:solidFill>
              </a:defRPr>
            </a:lvl4pPr>
            <a:lvl5pPr>
              <a:defRPr sz="1500">
                <a:solidFill>
                  <a:srgbClr val="003764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30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fld id="{06EA93EB-E55E-4DBB-B6AA-C54A9BA5E4A4}" type="datetime1">
              <a:rPr lang="en-US" smtClean="0"/>
              <a:t>9/10/2021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30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825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8" y="6529856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825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10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86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48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4462536"/>
            <a:ext cx="5976604" cy="910082"/>
          </a:xfrm>
        </p:spPr>
        <p:txBody>
          <a:bodyPr/>
          <a:lstStyle/>
          <a:p>
            <a:pPr algn="r"/>
            <a:r>
              <a:rPr lang="en-US" dirty="0"/>
              <a:t>DG5 User Acceptance Testing (UAT) Stats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408" y="5535022"/>
            <a:ext cx="7565971" cy="509262"/>
          </a:xfrm>
        </p:spPr>
        <p:txBody>
          <a:bodyPr/>
          <a:lstStyle/>
          <a:p>
            <a:pPr algn="r"/>
            <a:r>
              <a:rPr lang="en-US" dirty="0"/>
              <a:t>Tuesday, Sept. 7, 2021</a:t>
            </a:r>
          </a:p>
        </p:txBody>
      </p:sp>
      <p:pic>
        <p:nvPicPr>
          <p:cNvPr id="4" name="Picture 3" descr="Marathon Runner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80" y="3062347"/>
            <a:ext cx="3075700" cy="239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5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884" y="960631"/>
            <a:ext cx="7899725" cy="25262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393" y="3749584"/>
            <a:ext cx="8014952" cy="236413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DG5</a:t>
            </a:r>
            <a:r>
              <a:rPr lang="en-US" dirty="0"/>
              <a:t> College UAT testing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84" y="697934"/>
            <a:ext cx="7727586" cy="26703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+mj-lt"/>
              </a:rPr>
              <a:t>Overall Stats</a:t>
            </a: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pPr marL="342892" lvl="1" indent="0">
              <a:buNone/>
            </a:pPr>
            <a:endParaRPr lang="en-US" b="1" dirty="0"/>
          </a:p>
          <a:p>
            <a:pPr marL="0" indent="0">
              <a:buNone/>
            </a:pPr>
            <a:br>
              <a:rPr lang="en-US" sz="1650" dirty="0"/>
            </a:br>
            <a:endParaRPr lang="en-US" sz="1650" dirty="0"/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endParaRPr lang="en-US" sz="1650" dirty="0"/>
          </a:p>
        </p:txBody>
      </p:sp>
      <p:sp>
        <p:nvSpPr>
          <p:cNvPr id="11" name="Rounded Rectangle 10"/>
          <p:cNvSpPr/>
          <p:nvPr/>
        </p:nvSpPr>
        <p:spPr>
          <a:xfrm>
            <a:off x="7570796" y="5186680"/>
            <a:ext cx="621102" cy="18288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ounded Rectangle 11"/>
          <p:cNvSpPr/>
          <p:nvPr/>
        </p:nvSpPr>
        <p:spPr>
          <a:xfrm>
            <a:off x="7546295" y="2034681"/>
            <a:ext cx="621102" cy="172492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extBox 13"/>
          <p:cNvSpPr txBox="1"/>
          <p:nvPr/>
        </p:nvSpPr>
        <p:spPr>
          <a:xfrm>
            <a:off x="288393" y="6242681"/>
            <a:ext cx="8401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*Issues filed for ‘Failed’ test status are in “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pending customer response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” state awaiting to be placed in ‘In Progress’ status.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5133" y="3782906"/>
            <a:ext cx="635794" cy="227584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CE5FB53-3AC3-4EED-87D7-2272910E8295}"/>
              </a:ext>
            </a:extLst>
          </p:cNvPr>
          <p:cNvSpPr/>
          <p:nvPr/>
        </p:nvSpPr>
        <p:spPr>
          <a:xfrm>
            <a:off x="375163" y="3466204"/>
            <a:ext cx="71634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7/28/2021 through 8/23/2021 – Sprint 1 (ended)– Target 100%</a:t>
            </a:r>
          </a:p>
        </p:txBody>
      </p:sp>
    </p:spTree>
    <p:extLst>
      <p:ext uri="{BB962C8B-B14F-4D97-AF65-F5344CB8AC3E}">
        <p14:creationId xmlns:p14="http://schemas.microsoft.com/office/powerpoint/2010/main" val="405043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0831" y="418699"/>
            <a:ext cx="8302337" cy="51676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DG5</a:t>
            </a:r>
            <a:r>
              <a:rPr lang="en-US" dirty="0"/>
              <a:t> College UAT testing activities, sprint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42" y="1174172"/>
            <a:ext cx="8336975" cy="526512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+mj-lt"/>
              </a:rPr>
              <a:t>8/30/2021 through 9/24/2021 – Sprint 2</a:t>
            </a:r>
          </a:p>
          <a:p>
            <a:r>
              <a:rPr lang="en-US" sz="1800" dirty="0">
                <a:latin typeface="+mj-lt"/>
              </a:rPr>
              <a:t>Target as of last Friday </a:t>
            </a:r>
            <a:r>
              <a:rPr lang="en-US" sz="1800" dirty="0"/>
              <a:t> – </a:t>
            </a:r>
            <a:r>
              <a:rPr lang="en-US" sz="1800" dirty="0">
                <a:latin typeface="+mj-lt"/>
              </a:rPr>
              <a:t> 26%</a:t>
            </a:r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endParaRPr lang="en-US" sz="1650" dirty="0"/>
          </a:p>
          <a:p>
            <a:endParaRPr lang="en-US" sz="1800" dirty="0">
              <a:latin typeface="+mj-lt"/>
            </a:endParaRPr>
          </a:p>
          <a:p>
            <a:r>
              <a:rPr lang="en-US" sz="1800" dirty="0">
                <a:latin typeface="+mj-lt"/>
              </a:rPr>
              <a:t>Next week’s target – 47% </a:t>
            </a:r>
          </a:p>
          <a:p>
            <a:pPr marL="0" indent="0">
              <a:buNone/>
            </a:pPr>
            <a:r>
              <a:rPr lang="en-US" sz="1650" dirty="0"/>
              <a:t>Pace needed to make next target (# of daily passes):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33" y="1905692"/>
            <a:ext cx="7991570" cy="2131692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9BDF4D-BBB4-4C6C-A818-DFFAB56D4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22131"/>
              </p:ext>
            </p:extLst>
          </p:nvPr>
        </p:nvGraphicFramePr>
        <p:xfrm>
          <a:off x="641029" y="4952308"/>
          <a:ext cx="6096000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02920643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018650994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marL="628642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Bellevue (26)</a:t>
                      </a:r>
                    </a:p>
                    <a:p>
                      <a:pPr marL="628642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Bellingham (32.4)</a:t>
                      </a:r>
                    </a:p>
                    <a:p>
                      <a:pPr marL="628642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Big Bend (22.6)</a:t>
                      </a:r>
                    </a:p>
                    <a:p>
                      <a:pPr marL="628642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Everett (26.7)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42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Grays Harbor (28.1)</a:t>
                      </a:r>
                    </a:p>
                    <a:p>
                      <a:pPr marL="628642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Green River (31.7)</a:t>
                      </a:r>
                    </a:p>
                    <a:p>
                      <a:pPr marL="628642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Skagit Valley (24.7)</a:t>
                      </a:r>
                    </a:p>
                    <a:p>
                      <a:pPr marL="628642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Whatcom (28.3)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436010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7760699" y="2806797"/>
            <a:ext cx="666391" cy="135866"/>
          </a:xfrm>
          <a:prstGeom prst="roundRect">
            <a:avLst/>
          </a:prstGeom>
          <a:noFill/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97640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v2" id="{BDEA98EA-D843-4438-95DB-F22CA61FC091}" vid="{4109A616-E34E-4220-9C1B-F86C03870C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45b7a37-0524-4720-a19c-dcf5697cacac">JZD7EA6U2Z7V-207054322-224</_dlc_DocId>
    <_dlc_DocIdUrl xmlns="445b7a37-0524-4720-a19c-dcf5697cacac">
      <Url>https://portal.sbctc.edu/sites/ITD/ctcLink/_layouts/15/DocIdRedir.aspx?ID=JZD7EA6U2Z7V-207054322-224</Url>
      <Description>JZD7EA6U2Z7V-207054322-224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6D781B9833D42A5A60C48AC6BAF09" ma:contentTypeVersion="2" ma:contentTypeDescription="Create a new document." ma:contentTypeScope="" ma:versionID="94b736734a7865e610ec9f5c8b883f13">
  <xsd:schema xmlns:xsd="http://www.w3.org/2001/XMLSchema" xmlns:xs="http://www.w3.org/2001/XMLSchema" xmlns:p="http://schemas.microsoft.com/office/2006/metadata/properties" xmlns:ns1="http://schemas.microsoft.com/sharepoint/v3" xmlns:ns2="445b7a37-0524-4720-a19c-dcf5697cacac" targetNamespace="http://schemas.microsoft.com/office/2006/metadata/properties" ma:root="true" ma:fieldsID="05b991f7015ca1701fcc6cd862d957f7" ns1:_="" ns2:_="">
    <xsd:import namespace="http://schemas.microsoft.com/sharepoint/v3"/>
    <xsd:import namespace="445b7a37-0524-4720-a19c-dcf5697caca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b7a37-0524-4720-a19c-dcf5697caca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B9DE822-9B8A-4FFF-A9DA-26CF38965EBF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445b7a37-0524-4720-a19c-dcf5697caca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6BF358C-99AD-408C-9D05-3EA19C45FC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B6FD15-0B0C-45DA-BD4D-F4693A11E7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45b7a37-0524-4720-a19c-dcf5697cac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D703C41-EA1E-4CF3-BF1D-5E5833D1DD3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166963</TotalTime>
  <Words>140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Franklin Gothic Book</vt:lpstr>
      <vt:lpstr>Franklin Gothic Medium</vt:lpstr>
      <vt:lpstr>1_Office Theme</vt:lpstr>
      <vt:lpstr>DG5 User Acceptance Testing (UAT) Stats</vt:lpstr>
      <vt:lpstr>DG5 College UAT testing activities</vt:lpstr>
      <vt:lpstr>DG5 College UAT testing activities, sprint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2021-04-01 Project Check-in</dc:title>
  <dc:creator>Tara Keen</dc:creator>
  <cp:lastModifiedBy>Sherry Nelson</cp:lastModifiedBy>
  <cp:revision>901</cp:revision>
  <dcterms:created xsi:type="dcterms:W3CDTF">2019-02-07T16:45:28Z</dcterms:created>
  <dcterms:modified xsi:type="dcterms:W3CDTF">2021-09-10T18:58:24Z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0x010100E7B6D781B9833D42A5A60C48AC6BAF09</vt:lpwstr>
  </property>
  <property fmtid="{D5CDD505-2E9C-101B-9397-08002B2CF9AE}" pid="3" name="_dlc_DocIdItemGuid">
    <vt:lpwstr>6c353b1d-3d1d-48a2-9c5f-ec2b9c3665e8</vt:lpwstr>
  </property>
</Properties>
</file>