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 id="2147483906" r:id="rId6"/>
  </p:sldMasterIdLst>
  <p:notesMasterIdLst>
    <p:notesMasterId r:id="rId26"/>
  </p:notesMasterIdLst>
  <p:handoutMasterIdLst>
    <p:handoutMasterId r:id="rId27"/>
  </p:handoutMasterIdLst>
  <p:sldIdLst>
    <p:sldId id="520" r:id="rId7"/>
    <p:sldId id="521" r:id="rId8"/>
    <p:sldId id="542" r:id="rId9"/>
    <p:sldId id="540" r:id="rId10"/>
    <p:sldId id="543" r:id="rId11"/>
    <p:sldId id="564" r:id="rId12"/>
    <p:sldId id="526" r:id="rId13"/>
    <p:sldId id="554" r:id="rId14"/>
    <p:sldId id="546" r:id="rId15"/>
    <p:sldId id="565" r:id="rId16"/>
    <p:sldId id="555" r:id="rId17"/>
    <p:sldId id="556" r:id="rId18"/>
    <p:sldId id="557" r:id="rId19"/>
    <p:sldId id="558" r:id="rId20"/>
    <p:sldId id="559" r:id="rId21"/>
    <p:sldId id="560" r:id="rId22"/>
    <p:sldId id="566" r:id="rId23"/>
    <p:sldId id="562" r:id="rId24"/>
    <p:sldId id="563"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initials="RK" lastIdx="2" clrIdx="1">
    <p:extLst>
      <p:ext uri="{19B8F6BF-5375-455C-9EA6-DF929625EA0E}">
        <p15:presenceInfo xmlns:p15="http://schemas.microsoft.com/office/powerpoint/2012/main" userId="S-1-5-21-2162954678-3364338229-3037977907-35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99FF33"/>
    <a:srgbClr val="A365D1"/>
    <a:srgbClr val="FFFFCC"/>
    <a:srgbClr val="003664"/>
    <a:srgbClr val="003764"/>
    <a:srgbClr val="000000"/>
    <a:srgbClr val="00CCFF"/>
    <a:srgbClr val="FFC000"/>
    <a:srgbClr val="00C0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5" autoAdjust="0"/>
    <p:restoredTop sz="93883" autoAdjust="0"/>
  </p:normalViewPr>
  <p:slideViewPr>
    <p:cSldViewPr snapToGrid="0">
      <p:cViewPr varScale="1">
        <p:scale>
          <a:sx n="64" d="100"/>
          <a:sy n="64" d="100"/>
        </p:scale>
        <p:origin x="1196" y="56"/>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8/11/2020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8/11/2020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2150"/>
            <a:ext cx="4610100" cy="3457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6412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dirty="0"/>
          </a:p>
        </p:txBody>
      </p:sp>
    </p:spTree>
    <p:extLst>
      <p:ext uri="{BB962C8B-B14F-4D97-AF65-F5344CB8AC3E}">
        <p14:creationId xmlns:p14="http://schemas.microsoft.com/office/powerpoint/2010/main" val="4156877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dirty="0"/>
          </a:p>
        </p:txBody>
      </p:sp>
    </p:spTree>
    <p:extLst>
      <p:ext uri="{BB962C8B-B14F-4D97-AF65-F5344CB8AC3E}">
        <p14:creationId xmlns:p14="http://schemas.microsoft.com/office/powerpoint/2010/main" val="3707759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199953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r>
              <a:rPr lang="en-US" altLang="en-US" dirty="0"/>
              <a:t>- </a:t>
            </a:r>
            <a:fld id="{A0548EF2-EA9B-4634-B53D-DC4EC5D1B8C0}" type="slidenum">
              <a:rPr lang="en-US" altLang="en-US" smtClean="0"/>
              <a:pPr>
                <a:defRPr/>
              </a:pPr>
              <a:t>‹#›</a:t>
            </a:fld>
            <a:r>
              <a:rPr lang="en-US" altLang="en-US" dirty="0"/>
              <a:t> -</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874956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0763F51D-237F-4A41-B13F-6D660656DDED}" type="slidenum">
              <a:rPr lang="en-US" altLang="en-US" smtClean="0"/>
              <a:pPr>
                <a:defRPr/>
              </a:pPr>
              <a:t>‹#›</a:t>
            </a:fld>
            <a:r>
              <a:rPr lang="en-US" altLang="en-US" dirty="0"/>
              <a:t> -</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878159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D210A2C9-C989-4BA4-A9E0-166F3D2E2DA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5551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61D94705-B0F2-4340-9C2D-C3BB64BE50EC}" type="slidenum">
              <a:rPr lang="en-US" altLang="en-US" smtClean="0"/>
              <a:pPr>
                <a:defRPr/>
              </a:pPr>
              <a:t>‹#›</a:t>
            </a:fld>
            <a:r>
              <a:rPr lang="en-US" altLang="en-US" dirty="0"/>
              <a:t> -</a:t>
            </a:r>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128480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2F83422-1C7D-46BC-B6D3-DAD74CB8A49D}"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071021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9BB6F021-1763-4D57-88DB-431EE8B01F7C}" type="slidenum">
              <a:rPr lang="en-US" altLang="en-US" smtClean="0"/>
              <a:pPr>
                <a:defRPr/>
              </a:pPr>
              <a:t>‹#›</a:t>
            </a:fld>
            <a:r>
              <a:rPr lang="en-US" altLang="en-US" dirty="0"/>
              <a:t> -</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588889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76F7E092-52DC-4191-84E8-2FA3DCE7005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68619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823963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009837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1360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0232467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43171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3432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1729778"/>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 id="2147483920" r:id="rId13"/>
    <p:sldLayoutId id="2147483921"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hyperlink" Target="https://sbctc.app.box.com/folder/75982159353" TargetMode="Externa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hyperlink" Target="https://sbctc.app.box.com/folder/57314032587" TargetMode="Externa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hyperlink" Target="https://sbctc.app.box.com/folder/75982540960" TargetMode="Externa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hyperlink" Target="https://sbctc.app.box.com/folder/75984092855" TargetMode="Externa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hyperlink" Target="https://sbctc.app.box.com/folder/57315057446" TargetMode="Externa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hyperlink" Target="https://sbctc.app.box.com/folder/75984066915" TargetMode="Externa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hyperlink" Target="https://sbctc.app.box.com/folder/75978078734" TargetMode="Externa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hyperlink" Target="https://sbctc.app.box.com/folder/75981197586" TargetMode="Externa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hyperlink" Target="https://sbctc.app.box.com/folder/99518737032" TargetMode="External"/><Relationship Id="rId2" Type="http://schemas.openxmlformats.org/officeDocument/2006/relationships/hyperlink" Target="https://docs.google.com/spreadsheets/d/1C-_Ko1XsxPsGJoPfSHkwcY1hcrdOysBRnEzb_bsbaEg/edit#gi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hyperlink" Target="https://sbctc.app.box.com/folder/75981273399"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03512" y="4047372"/>
            <a:ext cx="8336975" cy="619269"/>
          </a:xfrm>
        </p:spPr>
        <p:txBody>
          <a:bodyPr anchor="t"/>
          <a:lstStyle/>
          <a:p>
            <a:r>
              <a:rPr lang="en-US" sz="4000" dirty="0"/>
              <a:t>DG6 gate 1: peer review</a:t>
            </a:r>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594388"/>
            <a:ext cx="8362449" cy="548155"/>
          </a:xfrm>
        </p:spPr>
        <p:txBody>
          <a:bodyPr/>
          <a:lstStyle/>
          <a:p>
            <a:r>
              <a:rPr lang="en-US" sz="2400" dirty="0"/>
              <a:t>Discussion </a:t>
            </a:r>
            <a:r>
              <a:rPr lang="en-US" sz="2400"/>
              <a:t>&amp; Recommendation </a:t>
            </a:r>
            <a:r>
              <a:rPr lang="en-US" sz="2400" dirty="0"/>
              <a:t>for Gate 2: Implementation</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213657"/>
            <a:ext cx="8362449" cy="1158494"/>
          </a:xfrm>
        </p:spPr>
        <p:txBody>
          <a:bodyPr anchor="t"/>
          <a:lstStyle/>
          <a:p>
            <a:r>
              <a:rPr lang="en-US" dirty="0">
                <a:latin typeface="+mj-lt"/>
              </a:rPr>
              <a:t>ctcLink Steering Committee, August 11, 2020</a:t>
            </a:r>
          </a:p>
          <a:p>
            <a:pPr marL="342900" indent="-342900">
              <a:buFont typeface="Arial" panose="020B0604020202020204" pitchFamily="34" charset="0"/>
              <a:buChar char="•"/>
            </a:pPr>
            <a:r>
              <a:rPr lang="en-US" dirty="0"/>
              <a:t>Reuth Kim, ctcLink Quality Assurance, Risk &amp; Issue Management PM</a:t>
            </a:r>
          </a:p>
          <a:p>
            <a:pPr marL="342900" indent="-342900">
              <a:buFont typeface="Arial" panose="020B0604020202020204" pitchFamily="34" charset="0"/>
              <a:buChar char="•"/>
            </a:pPr>
            <a:r>
              <a:rPr lang="en-US" dirty="0"/>
              <a:t>Christy Campbell, ctcLink Project Director</a:t>
            </a:r>
          </a:p>
        </p:txBody>
      </p:sp>
    </p:spTree>
    <p:extLst>
      <p:ext uri="{BB962C8B-B14F-4D97-AF65-F5344CB8AC3E}">
        <p14:creationId xmlns:p14="http://schemas.microsoft.com/office/powerpoint/2010/main" val="329299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87103" y="6663449"/>
            <a:ext cx="457199" cy="194551"/>
          </a:xfrm>
        </p:spPr>
        <p:txBody>
          <a:bodyPr/>
          <a:lstStyle/>
          <a:p>
            <a:pPr>
              <a:defRPr/>
            </a:pPr>
            <a:fld id="{8FE0DD59-4F64-4FB2-AC86-5D7C2F153175}" type="slidenum">
              <a:rPr lang="en-US" altLang="en-US" smtClean="0"/>
              <a:pPr>
                <a:defRPr/>
              </a:pPr>
              <a:t>10</a:t>
            </a:fld>
            <a:endParaRPr lang="en-US" altLang="en-US" dirty="0"/>
          </a:p>
        </p:txBody>
      </p:sp>
      <p:sp>
        <p:nvSpPr>
          <p:cNvPr id="3" name="Title 2"/>
          <p:cNvSpPr>
            <a:spLocks noGrp="1"/>
          </p:cNvSpPr>
          <p:nvPr>
            <p:ph type="title"/>
          </p:nvPr>
        </p:nvSpPr>
        <p:spPr>
          <a:xfrm>
            <a:off x="178675" y="0"/>
            <a:ext cx="9236258" cy="533778"/>
          </a:xfrm>
        </p:spPr>
        <p:txBody>
          <a:bodyPr/>
          <a:lstStyle/>
          <a:p>
            <a:r>
              <a:rPr lang="en-US" sz="2600" dirty="0"/>
              <a:t>Bates technical COLLEGE status for items rated “2”</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3459875"/>
              </p:ext>
            </p:extLst>
          </p:nvPr>
        </p:nvGraphicFramePr>
        <p:xfrm>
          <a:off x="178675" y="503236"/>
          <a:ext cx="8891753" cy="6181344"/>
        </p:xfrm>
        <a:graphic>
          <a:graphicData uri="http://schemas.openxmlformats.org/drawingml/2006/table">
            <a:tbl>
              <a:tblPr firstRow="1" firstCol="1" bandRow="1">
                <a:tableStyleId>{5C22544A-7EE6-4342-B048-85BDC9FD1C3A}</a:tableStyleId>
              </a:tblPr>
              <a:tblGrid>
                <a:gridCol w="868239">
                  <a:extLst>
                    <a:ext uri="{9D8B030D-6E8A-4147-A177-3AD203B41FA5}">
                      <a16:colId xmlns:a16="http://schemas.microsoft.com/office/drawing/2014/main" val="3087398428"/>
                    </a:ext>
                  </a:extLst>
                </a:gridCol>
                <a:gridCol w="1446593">
                  <a:extLst>
                    <a:ext uri="{9D8B030D-6E8A-4147-A177-3AD203B41FA5}">
                      <a16:colId xmlns:a16="http://schemas.microsoft.com/office/drawing/2014/main" val="228071603"/>
                    </a:ext>
                  </a:extLst>
                </a:gridCol>
                <a:gridCol w="3506517">
                  <a:extLst>
                    <a:ext uri="{9D8B030D-6E8A-4147-A177-3AD203B41FA5}">
                      <a16:colId xmlns:a16="http://schemas.microsoft.com/office/drawing/2014/main" val="179508340"/>
                    </a:ext>
                  </a:extLst>
                </a:gridCol>
                <a:gridCol w="1880379">
                  <a:extLst>
                    <a:ext uri="{9D8B030D-6E8A-4147-A177-3AD203B41FA5}">
                      <a16:colId xmlns:a16="http://schemas.microsoft.com/office/drawing/2014/main" val="4142944775"/>
                    </a:ext>
                  </a:extLst>
                </a:gridCol>
                <a:gridCol w="1190025">
                  <a:extLst>
                    <a:ext uri="{9D8B030D-6E8A-4147-A177-3AD203B41FA5}">
                      <a16:colId xmlns:a16="http://schemas.microsoft.com/office/drawing/2014/main" val="3683975928"/>
                    </a:ext>
                  </a:extLst>
                </a:gridCol>
              </a:tblGrid>
              <a:tr h="711619">
                <a:tc>
                  <a:txBody>
                    <a:bodyPr/>
                    <a:lstStyle/>
                    <a:p>
                      <a:pPr marL="0" marR="0" algn="l">
                        <a:spcBef>
                          <a:spcPts val="0"/>
                        </a:spcBef>
                        <a:spcAft>
                          <a:spcPts val="0"/>
                        </a:spcAft>
                      </a:pPr>
                      <a:r>
                        <a:rPr lang="en-US" sz="1600" b="0" dirty="0">
                          <a:solidFill>
                            <a:schemeClr val="bg1"/>
                          </a:solidFill>
                          <a:effectLst/>
                          <a:latin typeface="+mj-lt"/>
                        </a:rPr>
                        <a:t>Item No.</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rPr>
                        <a:t>Discrepancy</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ea typeface="Calibri" panose="020F0502020204030204" pitchFamily="34" charset="0"/>
                          <a:cs typeface="Times New Roman" panose="02020603050405020304" pitchFamily="18" charset="0"/>
                        </a:rPr>
                        <a:t>Assumptions</a:t>
                      </a:r>
                    </a:p>
                  </a:txBody>
                  <a:tcPr marL="68580" marR="68580" marT="0" marB="0" anchor="ctr">
                    <a:solidFill>
                      <a:schemeClr val="tx1">
                        <a:lumMod val="75000"/>
                        <a:lumOff val="2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dirty="0">
                        <a:solidFill>
                          <a:schemeClr val="bg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effectLst/>
                          <a:latin typeface="+mj-lt"/>
                        </a:rPr>
                        <a:t>Action</a:t>
                      </a:r>
                      <a:endParaRPr lang="en-US" sz="1600" b="0" dirty="0">
                        <a:solidFill>
                          <a:schemeClr val="bg1"/>
                        </a:solidFill>
                        <a:effectLst/>
                        <a:latin typeface="+mj-lt"/>
                        <a:ea typeface="Calibri" panose="020F0502020204030204" pitchFamily="34" charset="0"/>
                        <a:cs typeface="Times New Roman" panose="02020603050405020304" pitchFamily="18" charset="0"/>
                      </a:endParaRPr>
                    </a:p>
                    <a:p>
                      <a:pPr marL="0" marR="0" algn="l">
                        <a:spcBef>
                          <a:spcPts val="0"/>
                        </a:spcBef>
                        <a:spcAft>
                          <a:spcPts val="0"/>
                        </a:spcAft>
                      </a:pP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rPr>
                        <a:t>Estimated Time to Complete</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extLst>
                  <a:ext uri="{0D108BD9-81ED-4DB2-BD59-A6C34878D82A}">
                    <a16:rowId xmlns:a16="http://schemas.microsoft.com/office/drawing/2014/main" val="846849489"/>
                  </a:ext>
                </a:extLst>
              </a:tr>
              <a:tr h="2308049">
                <a:tc>
                  <a:txBody>
                    <a:bodyPr/>
                    <a:lstStyle/>
                    <a:p>
                      <a:pPr marL="0" marR="0">
                        <a:spcBef>
                          <a:spcPts val="0"/>
                        </a:spcBef>
                        <a:spcAft>
                          <a:spcPts val="0"/>
                        </a:spcAft>
                      </a:pPr>
                      <a:r>
                        <a:rPr lang="en-US" sz="1200" b="1" dirty="0">
                          <a:solidFill>
                            <a:srgbClr val="003664"/>
                          </a:solidFill>
                          <a:latin typeface="+mn-lt"/>
                        </a:rPr>
                        <a:t>Item #3 Resource Plan &amp; Budget </a:t>
                      </a: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Budget</a:t>
                      </a:r>
                      <a:r>
                        <a:rPr lang="en-US" sz="1200" b="0" baseline="0" dirty="0">
                          <a:solidFill>
                            <a:srgbClr val="003664"/>
                          </a:solidFill>
                          <a:latin typeface="+mj-lt"/>
                        </a:rPr>
                        <a:t> categories referenced as “To Be Determined”</a:t>
                      </a: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Schedule:  Earlier</a:t>
                      </a:r>
                      <a:r>
                        <a:rPr lang="en-US" sz="1200" b="0" baseline="0" dirty="0">
                          <a:solidFill>
                            <a:srgbClr val="003664"/>
                          </a:solidFill>
                          <a:latin typeface="+mj-lt"/>
                        </a:rPr>
                        <a:t> deployment groups are successful and timelines are constant.</a:t>
                      </a:r>
                    </a:p>
                    <a:p>
                      <a:pPr marL="0" marR="0">
                        <a:spcBef>
                          <a:spcPts val="0"/>
                        </a:spcBef>
                        <a:spcAft>
                          <a:spcPts val="0"/>
                        </a:spcAft>
                      </a:pPr>
                      <a:endParaRPr lang="en-US" sz="1200" b="0" baseline="0" dirty="0">
                        <a:solidFill>
                          <a:srgbClr val="003664"/>
                        </a:solidFill>
                        <a:latin typeface="+mj-lt"/>
                      </a:endParaRPr>
                    </a:p>
                    <a:p>
                      <a:pPr marL="0" marR="0">
                        <a:spcBef>
                          <a:spcPts val="0"/>
                        </a:spcBef>
                        <a:spcAft>
                          <a:spcPts val="0"/>
                        </a:spcAft>
                      </a:pPr>
                      <a:r>
                        <a:rPr lang="en-US" sz="1200" b="0" baseline="0" dirty="0">
                          <a:solidFill>
                            <a:srgbClr val="003664"/>
                          </a:solidFill>
                          <a:latin typeface="+mj-lt"/>
                        </a:rPr>
                        <a:t>Project Scope remains defined.</a:t>
                      </a:r>
                    </a:p>
                    <a:p>
                      <a:pPr marL="0" marR="0">
                        <a:spcBef>
                          <a:spcPts val="0"/>
                        </a:spcBef>
                        <a:spcAft>
                          <a:spcPts val="0"/>
                        </a:spcAft>
                      </a:pPr>
                      <a:endParaRPr lang="en-US" sz="1200" b="0" baseline="0" dirty="0">
                        <a:solidFill>
                          <a:srgbClr val="003664"/>
                        </a:solidFill>
                        <a:latin typeface="+mj-lt"/>
                      </a:endParaRPr>
                    </a:p>
                    <a:p>
                      <a:pPr marL="0" marR="0">
                        <a:spcBef>
                          <a:spcPts val="0"/>
                        </a:spcBef>
                        <a:spcAft>
                          <a:spcPts val="0"/>
                        </a:spcAft>
                      </a:pPr>
                      <a:r>
                        <a:rPr lang="en-US" sz="1200" b="0" baseline="0" dirty="0">
                          <a:solidFill>
                            <a:srgbClr val="003664"/>
                          </a:solidFill>
                          <a:latin typeface="+mj-lt"/>
                        </a:rPr>
                        <a:t>Financial:  Economic downturn does not exceed expectations allowing for college staffing levels to stay the same.  ctcLink is a prioritized college initiative.</a:t>
                      </a:r>
                    </a:p>
                    <a:p>
                      <a:pPr marL="0" marR="0">
                        <a:spcBef>
                          <a:spcPts val="0"/>
                        </a:spcBef>
                        <a:spcAft>
                          <a:spcPts val="0"/>
                        </a:spcAft>
                      </a:pPr>
                      <a:endParaRPr lang="en-US" sz="1200" b="0" baseline="0" dirty="0">
                        <a:solidFill>
                          <a:srgbClr val="003664"/>
                        </a:solidFill>
                        <a:latin typeface="+mj-lt"/>
                      </a:endParaRPr>
                    </a:p>
                    <a:p>
                      <a:pPr marL="0" marR="0">
                        <a:spcBef>
                          <a:spcPts val="0"/>
                        </a:spcBef>
                        <a:spcAft>
                          <a:spcPts val="0"/>
                        </a:spcAft>
                      </a:pPr>
                      <a:r>
                        <a:rPr lang="en-US" sz="1200" b="0" baseline="0" dirty="0">
                          <a:solidFill>
                            <a:srgbClr val="003664"/>
                          </a:solidFill>
                          <a:latin typeface="+mj-lt"/>
                        </a:rPr>
                        <a:t>Technology:  Increased use of cloud services and remote collaboration reduces need for travel.  </a:t>
                      </a:r>
                      <a:endParaRPr lang="en-US" sz="1200" b="0" dirty="0">
                        <a:solidFill>
                          <a:srgbClr val="003664"/>
                        </a:solidFill>
                        <a:latin typeface="+mj-lt"/>
                      </a:endParaRPr>
                    </a:p>
                  </a:txBody>
                  <a:tcPr marL="68580" marR="68580" marT="73152" marB="0">
                    <a:solidFill>
                      <a:schemeClr val="accent6">
                        <a:lumMod val="20000"/>
                        <a:lumOff val="80000"/>
                      </a:schemeClr>
                    </a:solidFill>
                  </a:tcPr>
                </a:tc>
                <a:tc>
                  <a:txBody>
                    <a:bodyPr/>
                    <a:lstStyle/>
                    <a:p>
                      <a:r>
                        <a:rPr lang="en-US" sz="1200" b="0" kern="1200" dirty="0">
                          <a:solidFill>
                            <a:srgbClr val="003664"/>
                          </a:solidFill>
                          <a:effectLst/>
                          <a:latin typeface="+mj-lt"/>
                          <a:ea typeface="+mn-ea"/>
                          <a:cs typeface="+mn-cs"/>
                        </a:rPr>
                        <a:t>Vice</a:t>
                      </a:r>
                      <a:r>
                        <a:rPr lang="en-US" sz="1200" b="0" kern="1200" baseline="0" dirty="0">
                          <a:solidFill>
                            <a:srgbClr val="003664"/>
                          </a:solidFill>
                          <a:effectLst/>
                          <a:latin typeface="+mj-lt"/>
                          <a:ea typeface="+mn-ea"/>
                          <a:cs typeface="+mn-cs"/>
                        </a:rPr>
                        <a:t> President of Finance &amp; Admin Services was an open position prior to Peer Review.</a:t>
                      </a:r>
                    </a:p>
                    <a:p>
                      <a:endParaRPr lang="en-US" sz="1200" b="0" kern="1200" baseline="0" dirty="0">
                        <a:solidFill>
                          <a:srgbClr val="003664"/>
                        </a:solidFill>
                        <a:effectLst/>
                        <a:latin typeface="+mj-lt"/>
                        <a:ea typeface="+mn-ea"/>
                        <a:cs typeface="+mn-cs"/>
                      </a:endParaRPr>
                    </a:p>
                    <a:p>
                      <a:r>
                        <a:rPr lang="en-US" sz="1200" b="0" kern="1200" baseline="0" dirty="0">
                          <a:solidFill>
                            <a:srgbClr val="003664"/>
                          </a:solidFill>
                          <a:effectLst/>
                          <a:latin typeface="+mj-lt"/>
                          <a:ea typeface="+mn-ea"/>
                          <a:cs typeface="+mn-cs"/>
                        </a:rPr>
                        <a:t>Senior College officials engaged and actively reviewing budget requirements.</a:t>
                      </a:r>
                    </a:p>
                    <a:p>
                      <a:endParaRPr lang="en-US" sz="1200" b="0" kern="1200" baseline="0" dirty="0">
                        <a:solidFill>
                          <a:srgbClr val="003664"/>
                        </a:solidFill>
                        <a:effectLst/>
                        <a:latin typeface="+mj-lt"/>
                        <a:ea typeface="+mn-ea"/>
                        <a:cs typeface="+mn-cs"/>
                      </a:endParaRP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Completed</a:t>
                      </a:r>
                      <a:r>
                        <a:rPr lang="en-US" sz="1200" b="0" baseline="0" dirty="0">
                          <a:solidFill>
                            <a:srgbClr val="003664"/>
                          </a:solidFill>
                          <a:latin typeface="+mj-lt"/>
                        </a:rPr>
                        <a:t> 8/1/2020</a:t>
                      </a:r>
                    </a:p>
                    <a:p>
                      <a:pPr marL="0" marR="0">
                        <a:spcBef>
                          <a:spcPts val="0"/>
                        </a:spcBef>
                        <a:spcAft>
                          <a:spcPts val="0"/>
                        </a:spcAft>
                      </a:pPr>
                      <a:r>
                        <a:rPr lang="en-US" sz="1200" b="0" baseline="0" dirty="0">
                          <a:solidFill>
                            <a:srgbClr val="003664"/>
                          </a:solidFill>
                          <a:latin typeface="+mj-lt"/>
                        </a:rPr>
                        <a:t>Nicholas Lutes named VP </a:t>
                      </a:r>
                    </a:p>
                    <a:p>
                      <a:pPr marL="0" marR="0">
                        <a:spcBef>
                          <a:spcPts val="0"/>
                        </a:spcBef>
                        <a:spcAft>
                          <a:spcPts val="0"/>
                        </a:spcAft>
                      </a:pPr>
                      <a:endParaRPr lang="en-US" sz="1200" b="0" baseline="0" dirty="0">
                        <a:solidFill>
                          <a:srgbClr val="003664"/>
                        </a:solidFill>
                        <a:latin typeface="+mj-lt"/>
                      </a:endParaRPr>
                    </a:p>
                    <a:p>
                      <a:pPr marL="0" marR="0">
                        <a:spcBef>
                          <a:spcPts val="0"/>
                        </a:spcBef>
                        <a:spcAft>
                          <a:spcPts val="0"/>
                        </a:spcAft>
                      </a:pPr>
                      <a:r>
                        <a:rPr lang="en-US" sz="1200" b="0" baseline="0" dirty="0">
                          <a:solidFill>
                            <a:srgbClr val="003664"/>
                          </a:solidFill>
                          <a:latin typeface="+mj-lt"/>
                        </a:rPr>
                        <a:t>10/31/2020</a:t>
                      </a:r>
                    </a:p>
                    <a:p>
                      <a:pPr marL="0" marR="0">
                        <a:spcBef>
                          <a:spcPts val="0"/>
                        </a:spcBef>
                        <a:spcAft>
                          <a:spcPts val="0"/>
                        </a:spcAft>
                      </a:pPr>
                      <a:endParaRPr lang="en-US" sz="1200" b="0" dirty="0">
                        <a:solidFill>
                          <a:srgbClr val="003664"/>
                        </a:solidFill>
                        <a:latin typeface="+mj-lt"/>
                      </a:endParaRPr>
                    </a:p>
                  </a:txBody>
                  <a:tcPr marL="68580" marR="68580" marT="73152" marB="0">
                    <a:solidFill>
                      <a:schemeClr val="accent6">
                        <a:lumMod val="20000"/>
                        <a:lumOff val="80000"/>
                      </a:schemeClr>
                    </a:solidFill>
                  </a:tcPr>
                </a:tc>
                <a:extLst>
                  <a:ext uri="{0D108BD9-81ED-4DB2-BD59-A6C34878D82A}">
                    <a16:rowId xmlns:a16="http://schemas.microsoft.com/office/drawing/2014/main" val="2450809771"/>
                  </a:ext>
                </a:extLst>
              </a:tr>
              <a:tr h="2917637">
                <a:tc>
                  <a:txBody>
                    <a:bodyPr/>
                    <a:lstStyle/>
                    <a:p>
                      <a:pPr marL="0" marR="0">
                        <a:spcBef>
                          <a:spcPts val="0"/>
                        </a:spcBef>
                        <a:spcAft>
                          <a:spcPts val="0"/>
                        </a:spcAft>
                      </a:pPr>
                      <a:r>
                        <a:rPr lang="en-US" sz="1200" b="1" dirty="0">
                          <a:solidFill>
                            <a:srgbClr val="003664"/>
                          </a:solidFill>
                          <a:latin typeface="+mn-lt"/>
                        </a:rPr>
                        <a:t>Item # 9</a:t>
                      </a:r>
                      <a:r>
                        <a:rPr lang="en-US" sz="1200" b="1" baseline="0" dirty="0">
                          <a:solidFill>
                            <a:srgbClr val="003664"/>
                          </a:solidFill>
                          <a:latin typeface="+mn-lt"/>
                        </a:rPr>
                        <a:t> Legacy Business Process Mapping </a:t>
                      </a:r>
                      <a:endParaRPr lang="en-US" sz="1200" b="1" dirty="0">
                        <a:solidFill>
                          <a:srgbClr val="003664"/>
                        </a:solidFill>
                        <a:latin typeface="+mn-lt"/>
                      </a:endParaRP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Percent complete did not meet expectations.</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Schedule:  Completion</a:t>
                      </a:r>
                      <a:r>
                        <a:rPr lang="en-US" sz="1200" b="0" baseline="0" dirty="0">
                          <a:solidFill>
                            <a:srgbClr val="003664"/>
                          </a:solidFill>
                          <a:latin typeface="+mj-lt"/>
                        </a:rPr>
                        <a:t> of business process maps are prioritized college initiative.  Change Impact Analysis and BP Fit Gap sessions is scheduled.</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Project Scope:</a:t>
                      </a:r>
                      <a:r>
                        <a:rPr lang="en-US" sz="1200" b="0" baseline="0" dirty="0">
                          <a:solidFill>
                            <a:srgbClr val="003664"/>
                          </a:solidFill>
                          <a:latin typeface="+mj-lt"/>
                        </a:rPr>
                        <a:t>  Focus on value chain inventory in preparation for business process fit gap sessions.</a:t>
                      </a: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Financial:</a:t>
                      </a:r>
                      <a:r>
                        <a:rPr lang="en-US" sz="1200" b="0" baseline="0" dirty="0">
                          <a:solidFill>
                            <a:srgbClr val="003664"/>
                          </a:solidFill>
                          <a:latin typeface="+mj-lt"/>
                        </a:rPr>
                        <a:t>  </a:t>
                      </a:r>
                      <a:r>
                        <a:rPr lang="en-US" sz="1200" b="0" dirty="0">
                          <a:solidFill>
                            <a:srgbClr val="003664"/>
                          </a:solidFill>
                          <a:latin typeface="+mj-lt"/>
                        </a:rPr>
                        <a:t>College</a:t>
                      </a:r>
                      <a:r>
                        <a:rPr lang="en-US" sz="1200" b="0" baseline="0" dirty="0">
                          <a:solidFill>
                            <a:srgbClr val="003664"/>
                          </a:solidFill>
                          <a:latin typeface="+mj-lt"/>
                        </a:rPr>
                        <a:t> resources directed to data breech recovery will be redirected to supporting ctcLink related project activities.</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Technology:</a:t>
                      </a:r>
                      <a:r>
                        <a:rPr lang="en-US" sz="1200" b="0" baseline="0" dirty="0">
                          <a:solidFill>
                            <a:srgbClr val="003664"/>
                          </a:solidFill>
                          <a:latin typeface="+mj-lt"/>
                        </a:rPr>
                        <a:t>  Employees on remote assignment will continue to collaborate via LucidChart and O365 to create and verify value chain inventory is both accurate and well understood.</a:t>
                      </a:r>
                      <a:endParaRPr lang="en-US" sz="1200" b="0" dirty="0">
                        <a:solidFill>
                          <a:srgbClr val="003664"/>
                        </a:solidFill>
                        <a:latin typeface="+mj-lt"/>
                      </a:endParaRPr>
                    </a:p>
                  </a:txBody>
                  <a:tcPr marL="68580" marR="68580" marT="73152" marB="0">
                    <a:solidFill>
                      <a:schemeClr val="accent6">
                        <a:lumMod val="20000"/>
                        <a:lumOff val="80000"/>
                      </a:schemeClr>
                    </a:solidFill>
                  </a:tcPr>
                </a:tc>
                <a:tc>
                  <a:txBody>
                    <a:bodyPr/>
                    <a:lstStyle/>
                    <a:p>
                      <a:r>
                        <a:rPr lang="en-US" sz="1200" b="0" kern="1200" dirty="0">
                          <a:solidFill>
                            <a:srgbClr val="003664"/>
                          </a:solidFill>
                          <a:effectLst/>
                          <a:latin typeface="+mj-lt"/>
                          <a:ea typeface="+mn-ea"/>
                          <a:cs typeface="+mn-cs"/>
                        </a:rPr>
                        <a:t>Inventory tracking is monitored by PM/OCM and completion</a:t>
                      </a:r>
                      <a:r>
                        <a:rPr lang="en-US" sz="1200" b="0" kern="1200" baseline="0" dirty="0">
                          <a:solidFill>
                            <a:srgbClr val="003664"/>
                          </a:solidFill>
                          <a:effectLst/>
                          <a:latin typeface="+mj-lt"/>
                          <a:ea typeface="+mn-ea"/>
                          <a:cs typeface="+mn-cs"/>
                        </a:rPr>
                        <a:t> goals identified.</a:t>
                      </a:r>
                    </a:p>
                    <a:p>
                      <a:endParaRPr lang="en-US" sz="1200" b="0" kern="1200" baseline="0" dirty="0">
                        <a:solidFill>
                          <a:srgbClr val="003664"/>
                        </a:solidFill>
                        <a:effectLst/>
                        <a:latin typeface="+mj-lt"/>
                        <a:ea typeface="+mn-ea"/>
                        <a:cs typeface="+mn-cs"/>
                      </a:endParaRPr>
                    </a:p>
                    <a:p>
                      <a:r>
                        <a:rPr lang="en-US" sz="1200" b="0" kern="1200" baseline="0" dirty="0">
                          <a:solidFill>
                            <a:srgbClr val="003664"/>
                          </a:solidFill>
                          <a:effectLst/>
                          <a:latin typeface="+mj-lt"/>
                          <a:ea typeface="+mn-ea"/>
                          <a:cs typeface="+mn-cs"/>
                        </a:rPr>
                        <a:t>Finance:  25% per week during month of August which aligns with lighter schedules.  Sept/Oct for Review.</a:t>
                      </a:r>
                    </a:p>
                    <a:p>
                      <a:endParaRPr lang="en-US" sz="1200" b="0" kern="1200" baseline="0" dirty="0">
                        <a:solidFill>
                          <a:srgbClr val="003664"/>
                        </a:solidFill>
                        <a:effectLst/>
                        <a:latin typeface="+mj-lt"/>
                        <a:ea typeface="+mn-ea"/>
                        <a:cs typeface="+mn-cs"/>
                      </a:endParaRPr>
                    </a:p>
                    <a:p>
                      <a:r>
                        <a:rPr lang="en-US" sz="1200" b="0" kern="1200" dirty="0">
                          <a:solidFill>
                            <a:srgbClr val="003664"/>
                          </a:solidFill>
                          <a:effectLst/>
                          <a:latin typeface="+mj-lt"/>
                          <a:ea typeface="+mn-ea"/>
                          <a:cs typeface="+mn-cs"/>
                        </a:rPr>
                        <a:t>IT &amp; Security:</a:t>
                      </a:r>
                      <a:r>
                        <a:rPr lang="en-US" sz="1200" b="0" kern="1200" baseline="0" dirty="0">
                          <a:solidFill>
                            <a:srgbClr val="003664"/>
                          </a:solidFill>
                          <a:effectLst/>
                          <a:latin typeface="+mj-lt"/>
                          <a:ea typeface="+mn-ea"/>
                          <a:cs typeface="+mn-cs"/>
                        </a:rPr>
                        <a:t>  New Service Desk HelpDesk implementation and updated protocols for account creation/mgmt.</a:t>
                      </a:r>
                      <a:endParaRPr lang="en-US" sz="1200" b="0" kern="1200" dirty="0">
                        <a:solidFill>
                          <a:srgbClr val="003664"/>
                        </a:solidFill>
                        <a:effectLst/>
                        <a:latin typeface="+mj-lt"/>
                        <a:ea typeface="+mn-ea"/>
                        <a:cs typeface="+mn-cs"/>
                      </a:endParaRP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200" b="0" dirty="0">
                          <a:solidFill>
                            <a:srgbClr val="003664"/>
                          </a:solidFill>
                          <a:latin typeface="+mj-lt"/>
                        </a:rPr>
                        <a:t>Ongoing</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9/1/2020</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10/1/2020</a:t>
                      </a: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endParaRPr lang="en-US" sz="1200" b="0" dirty="0">
                        <a:solidFill>
                          <a:srgbClr val="003664"/>
                        </a:solidFill>
                        <a:latin typeface="+mj-lt"/>
                      </a:endParaRPr>
                    </a:p>
                    <a:p>
                      <a:pPr marL="0" marR="0">
                        <a:spcBef>
                          <a:spcPts val="0"/>
                        </a:spcBef>
                        <a:spcAft>
                          <a:spcPts val="0"/>
                        </a:spcAft>
                      </a:pPr>
                      <a:r>
                        <a:rPr lang="en-US" sz="1200" b="0" dirty="0">
                          <a:solidFill>
                            <a:srgbClr val="003664"/>
                          </a:solidFill>
                          <a:latin typeface="+mj-lt"/>
                        </a:rPr>
                        <a:t>All – 10/15/2020</a:t>
                      </a:r>
                    </a:p>
                  </a:txBody>
                  <a:tcPr marL="68580" marR="68580" marT="73152" marB="0">
                    <a:solidFill>
                      <a:schemeClr val="accent6">
                        <a:lumMod val="20000"/>
                        <a:lumOff val="80000"/>
                      </a:schemeClr>
                    </a:solidFill>
                  </a:tcPr>
                </a:tc>
                <a:extLst>
                  <a:ext uri="{0D108BD9-81ED-4DB2-BD59-A6C34878D82A}">
                    <a16:rowId xmlns:a16="http://schemas.microsoft.com/office/drawing/2014/main" val="1428542273"/>
                  </a:ext>
                </a:extLst>
              </a:tr>
            </a:tbl>
          </a:graphicData>
        </a:graphic>
      </p:graphicFrame>
    </p:spTree>
    <p:extLst>
      <p:ext uri="{BB962C8B-B14F-4D97-AF65-F5344CB8AC3E}">
        <p14:creationId xmlns:p14="http://schemas.microsoft.com/office/powerpoint/2010/main" val="52652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11</a:t>
            </a:fld>
            <a:endParaRPr lang="en-US" dirty="0"/>
          </a:p>
        </p:txBody>
      </p:sp>
      <p:sp>
        <p:nvSpPr>
          <p:cNvPr id="3" name="Title 2"/>
          <p:cNvSpPr>
            <a:spLocks noGrp="1"/>
          </p:cNvSpPr>
          <p:nvPr>
            <p:ph type="title"/>
          </p:nvPr>
        </p:nvSpPr>
        <p:spPr>
          <a:xfrm>
            <a:off x="307685" y="94501"/>
            <a:ext cx="8188371" cy="527291"/>
          </a:xfrm>
        </p:spPr>
        <p:txBody>
          <a:bodyPr/>
          <a:lstStyle/>
          <a:p>
            <a:r>
              <a:rPr lang="en-US" dirty="0"/>
              <a:t>CLOVER PARK technical college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2634748"/>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808803">
                  <a:extLst>
                    <a:ext uri="{9D8B030D-6E8A-4147-A177-3AD203B41FA5}">
                      <a16:colId xmlns:a16="http://schemas.microsoft.com/office/drawing/2014/main" val="504958121"/>
                    </a:ext>
                  </a:extLst>
                </a:gridCol>
                <a:gridCol w="609439">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 Basin</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Lake Washington</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972929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171794" y="6597691"/>
            <a:ext cx="457199" cy="191623"/>
          </a:xfrm>
        </p:spPr>
        <p:txBody>
          <a:bodyPr/>
          <a:lstStyle/>
          <a:p>
            <a:fld id="{DEE5BC03-7CE3-4FE3-BC0A-0ACCA8AC1F24}" type="slidenum">
              <a:rPr lang="en-US" smtClean="0"/>
              <a:pPr/>
              <a:t>12</a:t>
            </a:fld>
            <a:endParaRPr lang="en-US" dirty="0"/>
          </a:p>
        </p:txBody>
      </p:sp>
      <p:sp>
        <p:nvSpPr>
          <p:cNvPr id="3" name="Title 2"/>
          <p:cNvSpPr>
            <a:spLocks noGrp="1"/>
          </p:cNvSpPr>
          <p:nvPr>
            <p:ph type="title"/>
          </p:nvPr>
        </p:nvSpPr>
        <p:spPr>
          <a:xfrm>
            <a:off x="307685" y="94501"/>
            <a:ext cx="8188371" cy="527291"/>
          </a:xfrm>
        </p:spPr>
        <p:txBody>
          <a:bodyPr/>
          <a:lstStyle/>
          <a:p>
            <a:r>
              <a:rPr lang="en-US" dirty="0"/>
              <a:t>Columbia basin college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4171741"/>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790142">
                  <a:extLst>
                    <a:ext uri="{9D8B030D-6E8A-4147-A177-3AD203B41FA5}">
                      <a16:colId xmlns:a16="http://schemas.microsoft.com/office/drawing/2014/main" val="504958121"/>
                    </a:ext>
                  </a:extLst>
                </a:gridCol>
                <a:gridCol w="628100">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Lake Washington</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6798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13</a:t>
            </a:fld>
            <a:endParaRPr lang="en-US" dirty="0"/>
          </a:p>
        </p:txBody>
      </p:sp>
      <p:sp>
        <p:nvSpPr>
          <p:cNvPr id="3" name="Title 2"/>
          <p:cNvSpPr>
            <a:spLocks noGrp="1"/>
          </p:cNvSpPr>
          <p:nvPr>
            <p:ph type="title"/>
          </p:nvPr>
        </p:nvSpPr>
        <p:spPr>
          <a:xfrm>
            <a:off x="307685" y="94501"/>
            <a:ext cx="8566150" cy="527291"/>
          </a:xfrm>
        </p:spPr>
        <p:txBody>
          <a:bodyPr/>
          <a:lstStyle/>
          <a:p>
            <a:r>
              <a:rPr lang="en-US" dirty="0"/>
              <a:t>Lake Washington inst. of technology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9928972"/>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385880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14</a:t>
            </a:fld>
            <a:endParaRPr lang="en-US" dirty="0"/>
          </a:p>
        </p:txBody>
      </p:sp>
      <p:sp>
        <p:nvSpPr>
          <p:cNvPr id="3" name="Title 2"/>
          <p:cNvSpPr>
            <a:spLocks noGrp="1"/>
          </p:cNvSpPr>
          <p:nvPr>
            <p:ph type="title"/>
          </p:nvPr>
        </p:nvSpPr>
        <p:spPr>
          <a:xfrm>
            <a:off x="307685" y="94501"/>
            <a:ext cx="8188371" cy="527291"/>
          </a:xfrm>
        </p:spPr>
        <p:txBody>
          <a:bodyPr/>
          <a:lstStyle/>
          <a:p>
            <a:r>
              <a:rPr lang="en-US" dirty="0"/>
              <a:t>Renton technical college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37329886"/>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Lake Washington</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396951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FE0DD59-4F64-4FB2-AC86-5D7C2F153175}" type="slidenum">
              <a:rPr lang="en-US" altLang="en-US" smtClean="0"/>
              <a:pPr>
                <a:defRPr/>
              </a:pPr>
              <a:t>15</a:t>
            </a:fld>
            <a:endParaRPr lang="en-US" altLang="en-US" dirty="0"/>
          </a:p>
        </p:txBody>
      </p:sp>
      <p:sp>
        <p:nvSpPr>
          <p:cNvPr id="3" name="Title 2"/>
          <p:cNvSpPr>
            <a:spLocks noGrp="1"/>
          </p:cNvSpPr>
          <p:nvPr>
            <p:ph type="title"/>
          </p:nvPr>
        </p:nvSpPr>
        <p:spPr>
          <a:xfrm>
            <a:off x="362004" y="186185"/>
            <a:ext cx="8610546" cy="533778"/>
          </a:xfrm>
        </p:spPr>
        <p:txBody>
          <a:bodyPr/>
          <a:lstStyle/>
          <a:p>
            <a:r>
              <a:rPr lang="en-US" sz="2600" dirty="0"/>
              <a:t>RENTON TECHNICAL COLLEGE status for item rated “2”</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7211130"/>
              </p:ext>
            </p:extLst>
          </p:nvPr>
        </p:nvGraphicFramePr>
        <p:xfrm>
          <a:off x="362004" y="645558"/>
          <a:ext cx="8511832" cy="5847111"/>
        </p:xfrm>
        <a:graphic>
          <a:graphicData uri="http://schemas.openxmlformats.org/drawingml/2006/table">
            <a:tbl>
              <a:tblPr firstRow="1" firstCol="1" bandRow="1">
                <a:tableStyleId>{5C22544A-7EE6-4342-B048-85BDC9FD1C3A}</a:tableStyleId>
              </a:tblPr>
              <a:tblGrid>
                <a:gridCol w="831141">
                  <a:extLst>
                    <a:ext uri="{9D8B030D-6E8A-4147-A177-3AD203B41FA5}">
                      <a16:colId xmlns:a16="http://schemas.microsoft.com/office/drawing/2014/main" val="3087398428"/>
                    </a:ext>
                  </a:extLst>
                </a:gridCol>
                <a:gridCol w="2317868">
                  <a:extLst>
                    <a:ext uri="{9D8B030D-6E8A-4147-A177-3AD203B41FA5}">
                      <a16:colId xmlns:a16="http://schemas.microsoft.com/office/drawing/2014/main" val="228071603"/>
                    </a:ext>
                  </a:extLst>
                </a:gridCol>
                <a:gridCol w="2301641">
                  <a:extLst>
                    <a:ext uri="{9D8B030D-6E8A-4147-A177-3AD203B41FA5}">
                      <a16:colId xmlns:a16="http://schemas.microsoft.com/office/drawing/2014/main" val="179508340"/>
                    </a:ext>
                  </a:extLst>
                </a:gridCol>
                <a:gridCol w="1922003">
                  <a:extLst>
                    <a:ext uri="{9D8B030D-6E8A-4147-A177-3AD203B41FA5}">
                      <a16:colId xmlns:a16="http://schemas.microsoft.com/office/drawing/2014/main" val="4142944775"/>
                    </a:ext>
                  </a:extLst>
                </a:gridCol>
                <a:gridCol w="1139179">
                  <a:extLst>
                    <a:ext uri="{9D8B030D-6E8A-4147-A177-3AD203B41FA5}">
                      <a16:colId xmlns:a16="http://schemas.microsoft.com/office/drawing/2014/main" val="3683975928"/>
                    </a:ext>
                  </a:extLst>
                </a:gridCol>
              </a:tblGrid>
              <a:tr h="692500">
                <a:tc>
                  <a:txBody>
                    <a:bodyPr/>
                    <a:lstStyle/>
                    <a:p>
                      <a:pPr marL="0" marR="0" algn="l">
                        <a:spcBef>
                          <a:spcPts val="0"/>
                        </a:spcBef>
                        <a:spcAft>
                          <a:spcPts val="0"/>
                        </a:spcAft>
                      </a:pPr>
                      <a:r>
                        <a:rPr lang="en-US" sz="1600" b="0" dirty="0">
                          <a:solidFill>
                            <a:schemeClr val="bg1"/>
                          </a:solidFill>
                          <a:effectLst/>
                          <a:latin typeface="+mj-lt"/>
                        </a:rPr>
                        <a:t>Item No.</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rPr>
                        <a:t>Discrepancy</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ea typeface="Calibri" panose="020F0502020204030204" pitchFamily="34" charset="0"/>
                          <a:cs typeface="Times New Roman" panose="02020603050405020304" pitchFamily="18" charset="0"/>
                        </a:rPr>
                        <a:t>Assumptions</a:t>
                      </a:r>
                    </a:p>
                  </a:txBody>
                  <a:tcPr marL="68580" marR="68580" marT="0" marB="0" anchor="ctr">
                    <a:solidFill>
                      <a:schemeClr val="tx1">
                        <a:lumMod val="75000"/>
                        <a:lumOff val="2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dirty="0">
                        <a:solidFill>
                          <a:schemeClr val="bg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effectLst/>
                          <a:latin typeface="+mj-lt"/>
                        </a:rPr>
                        <a:t>Action</a:t>
                      </a:r>
                      <a:endParaRPr lang="en-US" sz="1600" b="0" dirty="0">
                        <a:solidFill>
                          <a:schemeClr val="bg1"/>
                        </a:solidFill>
                        <a:effectLst/>
                        <a:latin typeface="+mj-lt"/>
                        <a:ea typeface="Calibri" panose="020F0502020204030204" pitchFamily="34" charset="0"/>
                        <a:cs typeface="Times New Roman" panose="02020603050405020304" pitchFamily="18" charset="0"/>
                      </a:endParaRPr>
                    </a:p>
                    <a:p>
                      <a:pPr marL="0" marR="0" algn="l">
                        <a:spcBef>
                          <a:spcPts val="0"/>
                        </a:spcBef>
                        <a:spcAft>
                          <a:spcPts val="0"/>
                        </a:spcAft>
                      </a:pP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marL="0" marR="0" algn="l">
                        <a:spcBef>
                          <a:spcPts val="0"/>
                        </a:spcBef>
                        <a:spcAft>
                          <a:spcPts val="0"/>
                        </a:spcAft>
                      </a:pPr>
                      <a:r>
                        <a:rPr lang="en-US" sz="1600" b="0" dirty="0">
                          <a:solidFill>
                            <a:schemeClr val="bg1"/>
                          </a:solidFill>
                          <a:effectLst/>
                          <a:latin typeface="+mj-lt"/>
                        </a:rPr>
                        <a:t>Estimated Time to Complete</a:t>
                      </a:r>
                      <a:endParaRPr lang="en-US" sz="1600" b="0"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extLst>
                  <a:ext uri="{0D108BD9-81ED-4DB2-BD59-A6C34878D82A}">
                    <a16:rowId xmlns:a16="http://schemas.microsoft.com/office/drawing/2014/main" val="846849489"/>
                  </a:ext>
                </a:extLst>
              </a:tr>
              <a:tr h="5115591">
                <a:tc>
                  <a:txBody>
                    <a:bodyPr/>
                    <a:lstStyle/>
                    <a:p>
                      <a:pPr marL="0" marR="0">
                        <a:spcBef>
                          <a:spcPts val="0"/>
                        </a:spcBef>
                        <a:spcAft>
                          <a:spcPts val="0"/>
                        </a:spcAft>
                      </a:pPr>
                      <a:r>
                        <a:rPr lang="en-US" sz="1400" b="1" dirty="0">
                          <a:solidFill>
                            <a:schemeClr val="tx1"/>
                          </a:solidFill>
                          <a:latin typeface="+mn-lt"/>
                        </a:rPr>
                        <a:t>Item # 9</a:t>
                      </a:r>
                      <a:r>
                        <a:rPr lang="en-US" sz="1400" b="1" baseline="0" dirty="0">
                          <a:solidFill>
                            <a:schemeClr val="tx1"/>
                          </a:solidFill>
                          <a:latin typeface="+mn-lt"/>
                        </a:rPr>
                        <a:t> Legacy Business Process Mapping </a:t>
                      </a:r>
                      <a:endParaRPr lang="en-US" sz="1400" b="1" dirty="0">
                        <a:solidFill>
                          <a:schemeClr val="tx1"/>
                        </a:solidFill>
                        <a:latin typeface="+mn-lt"/>
                      </a:endParaRPr>
                    </a:p>
                  </a:txBody>
                  <a:tcPr marL="68580" marR="68580" marT="73152" marB="0">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j-lt"/>
                          <a:ea typeface="+mn-ea"/>
                          <a:cs typeface="+mn-cs"/>
                        </a:rPr>
                        <a:t>Due to ctcLink staff turnover, RTC did not kick off the project until November 2019 and process mapping did not begin until that time.</a:t>
                      </a:r>
                    </a:p>
                    <a:p>
                      <a:pPr marL="0" marR="0">
                        <a:spcBef>
                          <a:spcPts val="0"/>
                        </a:spcBef>
                        <a:spcAft>
                          <a:spcPts val="0"/>
                        </a:spcAft>
                      </a:pPr>
                      <a:endParaRPr lang="en-US" sz="1200" b="0" dirty="0">
                        <a:solidFill>
                          <a:schemeClr val="tx1"/>
                        </a:solidFill>
                        <a:latin typeface="+mj-lt"/>
                      </a:endParaRPr>
                    </a:p>
                    <a:p>
                      <a:pPr marL="0" marR="0">
                        <a:spcBef>
                          <a:spcPts val="0"/>
                        </a:spcBef>
                        <a:spcAft>
                          <a:spcPts val="0"/>
                        </a:spcAft>
                      </a:pPr>
                      <a:r>
                        <a:rPr lang="en-US" sz="1200" b="0" dirty="0">
                          <a:solidFill>
                            <a:schemeClr val="tx1"/>
                          </a:solidFill>
                          <a:latin typeface="+mj-lt"/>
                        </a:rPr>
                        <a:t>The percentage (25%)  provided at Peer Review time was lower than the actual percentage (30%) at RTC as we were given Process Maps a day before the Peer Review and didn’t update the plan.</a:t>
                      </a:r>
                    </a:p>
                    <a:p>
                      <a:pPr marL="0" marR="0">
                        <a:spcBef>
                          <a:spcPts val="0"/>
                        </a:spcBef>
                        <a:spcAft>
                          <a:spcPts val="0"/>
                        </a:spcAft>
                      </a:pPr>
                      <a:endParaRPr lang="en-US" sz="1200" b="0" dirty="0">
                        <a:solidFill>
                          <a:schemeClr val="tx1"/>
                        </a:solidFill>
                        <a:latin typeface="+mj-lt"/>
                      </a:endParaRPr>
                    </a:p>
                    <a:p>
                      <a:pPr marL="0" marR="0">
                        <a:spcBef>
                          <a:spcPts val="0"/>
                        </a:spcBef>
                        <a:spcAft>
                          <a:spcPts val="0"/>
                        </a:spcAft>
                      </a:pPr>
                      <a:r>
                        <a:rPr lang="en-US" sz="1200" b="0" dirty="0">
                          <a:solidFill>
                            <a:schemeClr val="tx1"/>
                          </a:solidFill>
                          <a:latin typeface="+mj-lt"/>
                        </a:rPr>
                        <a:t>The percentage of completion for Renton Technical College’s Business Processes was presented to its Deployment Group 6 peers was at 25% and the goal was 75%.</a:t>
                      </a:r>
                    </a:p>
                  </a:txBody>
                  <a:tcPr marL="68580" marR="68580" marT="73152" marB="0">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j-lt"/>
                          <a:ea typeface="+mn-ea"/>
                          <a:cs typeface="+mn-cs"/>
                        </a:rPr>
                        <a:t>Renton Technical College has an established structure and plan to map legacy business processes, but there was concern expressed by DG6 Peer colleges that there wouldn’t be time to complete the maps before implementation begins.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j-lt"/>
                        <a:ea typeface="+mn-ea"/>
                        <a:cs typeface="+mn-cs"/>
                      </a:endParaRPr>
                    </a:p>
                    <a:p>
                      <a:pPr marL="0" marR="0">
                        <a:spcBef>
                          <a:spcPts val="0"/>
                        </a:spcBef>
                        <a:spcAft>
                          <a:spcPts val="0"/>
                        </a:spcAft>
                      </a:pPr>
                      <a:endParaRPr lang="en-US" sz="1200" b="0" dirty="0">
                        <a:solidFill>
                          <a:schemeClr val="tx1"/>
                        </a:solidFill>
                        <a:latin typeface="+mj-lt"/>
                      </a:endParaRPr>
                    </a:p>
                  </a:txBody>
                  <a:tcPr marL="68580" marR="68580" marT="73152" marB="0">
                    <a:solidFill>
                      <a:schemeClr val="accent6">
                        <a:lumMod val="20000"/>
                        <a:lumOff val="80000"/>
                      </a:schemeClr>
                    </a:solidFill>
                  </a:tcPr>
                </a:tc>
                <a:tc>
                  <a:txBody>
                    <a:bodyPr/>
                    <a:lstStyle/>
                    <a:p>
                      <a:r>
                        <a:rPr lang="en-US" sz="1200" b="0" kern="1200" dirty="0">
                          <a:solidFill>
                            <a:schemeClr val="tx1"/>
                          </a:solidFill>
                          <a:effectLst/>
                          <a:latin typeface="+mj-lt"/>
                          <a:ea typeface="+mn-ea"/>
                          <a:cs typeface="+mn-cs"/>
                        </a:rPr>
                        <a:t>Since the Peer Review, RTC has conducted a workshop focused on ironing out questions and concerns with its Steering Committee about Business Process Mapping and the current state of RTC’s overall percentage of completion.</a:t>
                      </a:r>
                    </a:p>
                    <a:p>
                      <a:endParaRPr lang="en-US" sz="1200" b="0" kern="1200" dirty="0">
                        <a:solidFill>
                          <a:schemeClr val="tx1"/>
                        </a:solidFill>
                        <a:effectLst/>
                        <a:latin typeface="+mj-lt"/>
                        <a:ea typeface="+mn-ea"/>
                        <a:cs typeface="+mn-cs"/>
                      </a:endParaRPr>
                    </a:p>
                    <a:p>
                      <a:r>
                        <a:rPr lang="en-US" sz="1200" b="0" kern="1200" dirty="0">
                          <a:solidFill>
                            <a:schemeClr val="tx1"/>
                          </a:solidFill>
                          <a:effectLst/>
                          <a:latin typeface="+mj-lt"/>
                          <a:ea typeface="+mn-ea"/>
                          <a:cs typeface="+mn-cs"/>
                        </a:rPr>
                        <a:t>The project team enhanced the tracking tool after Peer Review to add provisions for accountability and addition monitoring.</a:t>
                      </a:r>
                    </a:p>
                    <a:p>
                      <a:endParaRPr lang="en-US" sz="1200" b="0" kern="1200" dirty="0">
                        <a:solidFill>
                          <a:schemeClr val="tx1"/>
                        </a:solidFill>
                        <a:effectLst/>
                        <a:latin typeface="+mj-lt"/>
                        <a:ea typeface="+mn-ea"/>
                        <a:cs typeface="+mn-cs"/>
                      </a:endParaRPr>
                    </a:p>
                    <a:p>
                      <a:r>
                        <a:rPr lang="en-US" sz="1200" b="0" kern="1200" dirty="0">
                          <a:solidFill>
                            <a:schemeClr val="tx1"/>
                          </a:solidFill>
                          <a:effectLst/>
                          <a:latin typeface="+mj-lt"/>
                          <a:ea typeface="+mn-ea"/>
                          <a:cs typeface="+mn-cs"/>
                        </a:rPr>
                        <a:t>In addition, the RTC Project Team will regularly schedule individual (rather than group)  Business Process Mapping sessions with specific Pillar Leads to review their progress and work closely with them to chart their processes.</a:t>
                      </a:r>
                    </a:p>
                  </a:txBody>
                  <a:tcPr marL="68580" marR="68580" marT="73152" marB="0">
                    <a:solidFill>
                      <a:schemeClr val="accent6">
                        <a:lumMod val="20000"/>
                        <a:lumOff val="80000"/>
                      </a:schemeClr>
                    </a:solidFill>
                  </a:tcPr>
                </a:tc>
                <a:tc>
                  <a:txBody>
                    <a:bodyPr/>
                    <a:lstStyle/>
                    <a:p>
                      <a:pPr marL="0" marR="0">
                        <a:spcBef>
                          <a:spcPts val="0"/>
                        </a:spcBef>
                        <a:spcAft>
                          <a:spcPts val="0"/>
                        </a:spcAft>
                      </a:pPr>
                      <a:r>
                        <a:rPr lang="en-US" sz="1400" b="0" dirty="0">
                          <a:solidFill>
                            <a:srgbClr val="003664"/>
                          </a:solidFill>
                          <a:latin typeface="+mj-lt"/>
                        </a:rPr>
                        <a:t>August 31, 2020</a:t>
                      </a:r>
                    </a:p>
                  </a:txBody>
                  <a:tcPr marL="68580" marR="68580" marT="73152" marB="0">
                    <a:solidFill>
                      <a:schemeClr val="accent6">
                        <a:lumMod val="20000"/>
                        <a:lumOff val="80000"/>
                      </a:schemeClr>
                    </a:solidFill>
                  </a:tcPr>
                </a:tc>
                <a:extLst>
                  <a:ext uri="{0D108BD9-81ED-4DB2-BD59-A6C34878D82A}">
                    <a16:rowId xmlns:a16="http://schemas.microsoft.com/office/drawing/2014/main" val="1428542273"/>
                  </a:ext>
                </a:extLst>
              </a:tr>
            </a:tbl>
          </a:graphicData>
        </a:graphic>
      </p:graphicFrame>
    </p:spTree>
    <p:extLst>
      <p:ext uri="{BB962C8B-B14F-4D97-AF65-F5344CB8AC3E}">
        <p14:creationId xmlns:p14="http://schemas.microsoft.com/office/powerpoint/2010/main" val="1114194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16</a:t>
            </a:fld>
            <a:endParaRPr lang="en-US" dirty="0"/>
          </a:p>
        </p:txBody>
      </p:sp>
      <p:sp>
        <p:nvSpPr>
          <p:cNvPr id="3" name="Title 2"/>
          <p:cNvSpPr>
            <a:spLocks noGrp="1"/>
          </p:cNvSpPr>
          <p:nvPr>
            <p:ph type="title"/>
          </p:nvPr>
        </p:nvSpPr>
        <p:spPr>
          <a:xfrm>
            <a:off x="307685" y="94501"/>
            <a:ext cx="8188371" cy="527291"/>
          </a:xfrm>
        </p:spPr>
        <p:txBody>
          <a:bodyPr/>
          <a:lstStyle/>
          <a:p>
            <a:r>
              <a:rPr lang="en-US" dirty="0"/>
              <a:t>SHORELINE COMMUNITY COLLEGE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589380"/>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Lake</a:t>
                      </a:r>
                      <a:r>
                        <a:rPr lang="en-US" sz="1050" b="1" baseline="0" dirty="0">
                          <a:effectLst/>
                        </a:rPr>
                        <a:t>  Washington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3755830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17</a:t>
            </a:fld>
            <a:endParaRPr lang="en-US" dirty="0"/>
          </a:p>
        </p:txBody>
      </p:sp>
      <p:sp>
        <p:nvSpPr>
          <p:cNvPr id="3" name="Title 2"/>
          <p:cNvSpPr>
            <a:spLocks noGrp="1"/>
          </p:cNvSpPr>
          <p:nvPr>
            <p:ph type="title"/>
          </p:nvPr>
        </p:nvSpPr>
        <p:spPr>
          <a:xfrm>
            <a:off x="307685" y="94501"/>
            <a:ext cx="8188371" cy="527291"/>
          </a:xfrm>
        </p:spPr>
        <p:txBody>
          <a:bodyPr/>
          <a:lstStyle/>
          <a:p>
            <a:r>
              <a:rPr lang="en-US" dirty="0"/>
              <a:t>South Puget sound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1124425"/>
              </p:ext>
            </p:extLst>
          </p:nvPr>
        </p:nvGraphicFramePr>
        <p:xfrm>
          <a:off x="307684" y="656760"/>
          <a:ext cx="8321309" cy="5745983"/>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Bates</a:t>
                      </a:r>
                      <a:r>
                        <a:rPr lang="en-US" sz="1050" b="1" baseline="0" dirty="0">
                          <a:effectLst/>
                        </a:rPr>
                        <a:t> </a:t>
                      </a:r>
                      <a:endParaRPr lang="en-US" sz="1050" b="1" dirty="0">
                        <a:effectLst/>
                      </a:endParaRP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Clover</a:t>
                      </a:r>
                      <a:r>
                        <a:rPr lang="en-US" sz="1050" b="1" baseline="0" dirty="0">
                          <a:effectLst/>
                        </a:rPr>
                        <a:t> Park</a:t>
                      </a:r>
                      <a:endParaRPr lang="en-US" sz="1050" b="1" dirty="0">
                        <a:effectLst/>
                      </a:endParaRP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 Lake</a:t>
                      </a:r>
                      <a:r>
                        <a:rPr lang="en-US" sz="1050" b="1" baseline="0" dirty="0">
                          <a:effectLst/>
                        </a:rPr>
                        <a:t>  Washington</a:t>
                      </a:r>
                      <a:r>
                        <a:rPr lang="en-US" sz="1050" b="1" dirty="0">
                          <a:effectLst/>
                        </a:rPr>
                        <a:t> </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Renton </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Shoreline</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Walla Walla</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rtl="0" fontAlgn="b"/>
                      <a:r>
                        <a:rPr lang="en-US" sz="1050" b="1" dirty="0">
                          <a:effectLst/>
                        </a:rPr>
                        <a:t>Yakima Valley</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1" u="none" strike="noStrike" dirty="0">
                          <a:effectLst/>
                          <a:latin typeface="+mj-lt"/>
                        </a:rPr>
                        <a:t>Item #1 College Project Charter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1" u="none" strike="noStrike" dirty="0">
                          <a:effectLst/>
                          <a:latin typeface="+mj-lt"/>
                        </a:rPr>
                        <a:t>Item #2 Resource Plan &amp; Budget</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1" u="none" strike="noStrike" dirty="0">
                          <a:effectLst/>
                          <a:latin typeface="+mj-lt"/>
                        </a:rPr>
                        <a:t>Item #3 Baseline MS Project Schedule</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1" u="none" strike="noStrike" dirty="0">
                          <a:effectLst/>
                          <a:latin typeface="+mj-lt"/>
                        </a:rPr>
                        <a:t>Item #4 OCM Plan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1" u="none" strike="noStrike" dirty="0">
                          <a:effectLst/>
                          <a:latin typeface="+mj-lt"/>
                        </a:rPr>
                        <a:t>Item #4a Begin Change Impact Analysis</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1" u="none" strike="noStrike" dirty="0">
                          <a:effectLst/>
                          <a:latin typeface="+mj-lt"/>
                        </a:rPr>
                        <a:t>Item #5 Communication Plan</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1" u="none" strike="noStrike" dirty="0">
                          <a:effectLst/>
                          <a:latin typeface="+mj-lt"/>
                        </a:rPr>
                        <a:t>Item #6 Training Plan</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1" u="none" strike="noStrike" dirty="0">
                          <a:effectLst/>
                          <a:latin typeface="+mj-lt"/>
                        </a:rPr>
                        <a:t>Item #7 Risk Management Plan</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1" u="none" strike="noStrike" dirty="0">
                          <a:effectLst/>
                          <a:latin typeface="+mj-lt"/>
                        </a:rPr>
                        <a:t>Item #8 Data Cleansing Plan</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1" u="none" strike="noStrike" dirty="0">
                          <a:effectLst/>
                          <a:latin typeface="+mj-lt"/>
                        </a:rPr>
                        <a:t>Item #9 Legacy Business Process Mapping</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1" u="none" strike="noStrike" dirty="0">
                          <a:effectLst/>
                          <a:latin typeface="+mj-lt"/>
                        </a:rPr>
                        <a:t>Item #10 Initial Supplemental Systems Analysis</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3274396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18</a:t>
            </a:fld>
            <a:endParaRPr lang="en-US" dirty="0"/>
          </a:p>
        </p:txBody>
      </p:sp>
      <p:sp>
        <p:nvSpPr>
          <p:cNvPr id="3" name="Title 2"/>
          <p:cNvSpPr>
            <a:spLocks noGrp="1"/>
          </p:cNvSpPr>
          <p:nvPr>
            <p:ph type="title"/>
          </p:nvPr>
        </p:nvSpPr>
        <p:spPr>
          <a:xfrm>
            <a:off x="307685" y="94501"/>
            <a:ext cx="8188371" cy="527291"/>
          </a:xfrm>
        </p:spPr>
        <p:txBody>
          <a:bodyPr/>
          <a:lstStyle/>
          <a:p>
            <a:r>
              <a:rPr lang="en-US" dirty="0"/>
              <a:t>Walla </a:t>
            </a:r>
            <a:r>
              <a:rPr lang="en-US" dirty="0" err="1"/>
              <a:t>walla</a:t>
            </a:r>
            <a:r>
              <a:rPr lang="en-US" dirty="0"/>
              <a:t> COMMUNITY COLLEGE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42103916"/>
              </p:ext>
            </p:extLst>
          </p:nvPr>
        </p:nvGraphicFramePr>
        <p:xfrm>
          <a:off x="307684" y="656760"/>
          <a:ext cx="8321309" cy="5745983"/>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Lake</a:t>
                      </a:r>
                      <a:r>
                        <a:rPr lang="en-US" sz="1050" b="1" baseline="0" dirty="0">
                          <a:effectLst/>
                        </a:rPr>
                        <a:t>  Washington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1493336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19</a:t>
            </a:fld>
            <a:endParaRPr lang="en-US" dirty="0"/>
          </a:p>
        </p:txBody>
      </p:sp>
      <p:sp>
        <p:nvSpPr>
          <p:cNvPr id="3" name="Title 2"/>
          <p:cNvSpPr>
            <a:spLocks noGrp="1"/>
          </p:cNvSpPr>
          <p:nvPr>
            <p:ph type="title"/>
          </p:nvPr>
        </p:nvSpPr>
        <p:spPr>
          <a:xfrm>
            <a:off x="307685" y="94501"/>
            <a:ext cx="8188371" cy="527291"/>
          </a:xfrm>
        </p:spPr>
        <p:txBody>
          <a:bodyPr/>
          <a:lstStyle/>
          <a:p>
            <a:r>
              <a:rPr lang="en-US" dirty="0"/>
              <a:t>Yakima valley COLLEGE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33649268"/>
              </p:ext>
            </p:extLst>
          </p:nvPr>
        </p:nvGraphicFramePr>
        <p:xfrm>
          <a:off x="307684" y="656760"/>
          <a:ext cx="8321309" cy="5745983"/>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623478">
                  <a:extLst>
                    <a:ext uri="{9D8B030D-6E8A-4147-A177-3AD203B41FA5}">
                      <a16:colId xmlns:a16="http://schemas.microsoft.com/office/drawing/2014/main" val="504958121"/>
                    </a:ext>
                  </a:extLst>
                </a:gridCol>
                <a:gridCol w="79476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Bates</a:t>
                      </a:r>
                      <a:r>
                        <a:rPr lang="en-US" sz="1050" b="1" baseline="0" dirty="0">
                          <a:effectLst/>
                        </a:rPr>
                        <a:t>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a:t>
                      </a:r>
                      <a:r>
                        <a:rPr lang="en-US" sz="1050" b="1" baseline="0" dirty="0">
                          <a:effectLst/>
                        </a:rPr>
                        <a:t> Park</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a:t>
                      </a:r>
                      <a:r>
                        <a:rPr lang="en-US" sz="1050" b="1" baseline="0" dirty="0">
                          <a:effectLst/>
                        </a:rPr>
                        <a:t> Basin</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Lake</a:t>
                      </a:r>
                      <a:r>
                        <a:rPr lang="en-US" sz="1050" b="1" baseline="0" dirty="0">
                          <a:effectLst/>
                        </a:rPr>
                        <a:t>  Washington</a:t>
                      </a:r>
                      <a:r>
                        <a:rPr lang="en-US" sz="1050" b="1" dirty="0">
                          <a:effectLst/>
                        </a:rPr>
                        <a:t>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Renton </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a:t>
                      </a:r>
                      <a:r>
                        <a:rPr lang="en-US" sz="1050" b="1" baseline="0" dirty="0">
                          <a:effectLst/>
                        </a:rPr>
                        <a:t> Walla </a:t>
                      </a:r>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45966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0518" name="Rectangle 6">
            <a:extLst>
              <a:ext uri="{FF2B5EF4-FFF2-40B4-BE49-F238E27FC236}">
                <a16:creationId xmlns:a16="http://schemas.microsoft.com/office/drawing/2014/main" id="{C87BF9A4-66E6-4C97-8787-B5DAECB4DAC8}"/>
              </a:ext>
            </a:extLst>
          </p:cNvPr>
          <p:cNvSpPr>
            <a:spLocks noChangeArrowheads="1"/>
          </p:cNvSpPr>
          <p:nvPr/>
        </p:nvSpPr>
        <p:spPr bwMode="auto">
          <a:xfrm>
            <a:off x="-290513" y="747713"/>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nchor="ctr">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880522" name="Rectangle 10">
            <a:extLst>
              <a:ext uri="{FF2B5EF4-FFF2-40B4-BE49-F238E27FC236}">
                <a16:creationId xmlns:a16="http://schemas.microsoft.com/office/drawing/2014/main" id="{A1F1FC88-7224-4DC7-820E-64B1C94C9CF8}"/>
              </a:ext>
            </a:extLst>
          </p:cNvPr>
          <p:cNvSpPr>
            <a:spLocks noChangeArrowheads="1"/>
          </p:cNvSpPr>
          <p:nvPr/>
        </p:nvSpPr>
        <p:spPr bwMode="auto">
          <a:xfrm>
            <a:off x="-290513" y="1014413"/>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nchor="ctr">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880612" name="Rectangle 100">
            <a:extLst>
              <a:ext uri="{FF2B5EF4-FFF2-40B4-BE49-F238E27FC236}">
                <a16:creationId xmlns:a16="http://schemas.microsoft.com/office/drawing/2014/main" id="{39346A35-D921-435E-9A4C-7CF43BD0E383}"/>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880699" name="Rectangle 187">
            <a:extLst>
              <a:ext uri="{FF2B5EF4-FFF2-40B4-BE49-F238E27FC236}">
                <a16:creationId xmlns:a16="http://schemas.microsoft.com/office/drawing/2014/main" id="{1D7431AB-7876-401C-9551-40FD359E07A7}"/>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880788" name="Rectangle 276">
            <a:extLst>
              <a:ext uri="{FF2B5EF4-FFF2-40B4-BE49-F238E27FC236}">
                <a16:creationId xmlns:a16="http://schemas.microsoft.com/office/drawing/2014/main" id="{529A5D32-E4DA-4482-88F6-B7B2984F677F}"/>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911605" name="Rectangle 2421">
            <a:extLst>
              <a:ext uri="{FF2B5EF4-FFF2-40B4-BE49-F238E27FC236}">
                <a16:creationId xmlns:a16="http://schemas.microsoft.com/office/drawing/2014/main" id="{BC7D869B-0EF6-4034-BD88-4649F7E37769}"/>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911692" name="Rectangle 2508">
            <a:extLst>
              <a:ext uri="{FF2B5EF4-FFF2-40B4-BE49-F238E27FC236}">
                <a16:creationId xmlns:a16="http://schemas.microsoft.com/office/drawing/2014/main" id="{0E9417C7-9D09-4225-BFEE-040A20A2C5E8}"/>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sp>
        <p:nvSpPr>
          <p:cNvPr id="2911781" name="Rectangle 2597">
            <a:extLst>
              <a:ext uri="{FF2B5EF4-FFF2-40B4-BE49-F238E27FC236}">
                <a16:creationId xmlns:a16="http://schemas.microsoft.com/office/drawing/2014/main" id="{136A1FE9-5A4C-4CC2-A075-517DC5BDC17F}"/>
              </a:ext>
            </a:extLst>
          </p:cNvPr>
          <p:cNvSpPr>
            <a:spLocks noChangeArrowheads="1"/>
          </p:cNvSpPr>
          <p:nvPr/>
        </p:nvSpPr>
        <p:spPr bwMode="auto">
          <a:xfrm>
            <a:off x="-242888" y="63500"/>
            <a:ext cx="9144001"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 algn="ctr">
                <a:solidFill>
                  <a:schemeClr val="tx2"/>
                </a:solidFill>
                <a:miter lim="800000"/>
                <a:headEnd/>
                <a:tailEnd/>
              </a14:hiddenLine>
            </a:ext>
          </a:extLst>
        </p:spPr>
        <p:txBody>
          <a:bodyPr wrap="none" tIns="0" rIns="0" bIns="0">
            <a:spAutoFit/>
          </a:bodyPr>
          <a:lstStyle/>
          <a:p>
            <a:pPr marL="0" marR="0" lvl="0" indent="0" algn="ctr" defTabSz="914400" rtl="0" eaLnBrk="0" fontAlgn="base" latinLnBrk="0" hangingPunct="0">
              <a:lnSpc>
                <a:spcPct val="100000"/>
              </a:lnSpc>
              <a:spcBef>
                <a:spcPct val="50000"/>
              </a:spcBef>
              <a:spcAft>
                <a:spcPct val="0"/>
              </a:spcAft>
              <a:buClr>
                <a:srgbClr val="003A76"/>
              </a:buClr>
              <a:buSzTx/>
              <a:buFontTx/>
              <a:buNone/>
              <a:tabLst/>
              <a:defRPr/>
            </a:pPr>
            <a:endParaRPr kumimoji="0" lang="en-US" sz="1000" b="0" i="0" u="none" strike="noStrike" kern="1200" cap="none" spc="0" normalizeH="0" baseline="0" noProof="0" dirty="0">
              <a:ln>
                <a:noFill/>
              </a:ln>
              <a:solidFill>
                <a:srgbClr val="003764"/>
              </a:solidFill>
              <a:effectLst/>
              <a:uLnTx/>
              <a:uFillTx/>
              <a:latin typeface="Arial" panose="020B0604020202020204" pitchFamily="34" charset="0"/>
              <a:ea typeface="+mn-ea"/>
              <a:cs typeface="+mn-cs"/>
            </a:endParaRPr>
          </a:p>
        </p:txBody>
      </p:sp>
      <p:graphicFrame>
        <p:nvGraphicFramePr>
          <p:cNvPr id="14" name="Table 13" descr="Remediation status chart">
            <a:extLst>
              <a:ext uri="{FF2B5EF4-FFF2-40B4-BE49-F238E27FC236}">
                <a16:creationId xmlns:a16="http://schemas.microsoft.com/office/drawing/2014/main" id="{1B6A0ABA-3565-42B7-9D61-0177AB6BA92B}"/>
              </a:ext>
            </a:extLst>
          </p:cNvPr>
          <p:cNvGraphicFramePr>
            <a:graphicFrameLocks noGrp="1"/>
          </p:cNvGraphicFramePr>
          <p:nvPr>
            <p:extLst>
              <p:ext uri="{D42A27DB-BD31-4B8C-83A1-F6EECF244321}">
                <p14:modId xmlns:p14="http://schemas.microsoft.com/office/powerpoint/2010/main" val="3879368328"/>
              </p:ext>
            </p:extLst>
          </p:nvPr>
        </p:nvGraphicFramePr>
        <p:xfrm>
          <a:off x="557287" y="2075495"/>
          <a:ext cx="8183201" cy="3883747"/>
        </p:xfrm>
        <a:graphic>
          <a:graphicData uri="http://schemas.openxmlformats.org/drawingml/2006/table">
            <a:tbl>
              <a:tblPr firstRow="1" firstCol="1" bandRow="1"/>
              <a:tblGrid>
                <a:gridCol w="4609289">
                  <a:extLst>
                    <a:ext uri="{9D8B030D-6E8A-4147-A177-3AD203B41FA5}">
                      <a16:colId xmlns:a16="http://schemas.microsoft.com/office/drawing/2014/main" val="3538060967"/>
                    </a:ext>
                  </a:extLst>
                </a:gridCol>
                <a:gridCol w="1904604">
                  <a:extLst>
                    <a:ext uri="{9D8B030D-6E8A-4147-A177-3AD203B41FA5}">
                      <a16:colId xmlns:a16="http://schemas.microsoft.com/office/drawing/2014/main" val="3543767767"/>
                    </a:ext>
                  </a:extLst>
                </a:gridCol>
                <a:gridCol w="1669308">
                  <a:extLst>
                    <a:ext uri="{9D8B030D-6E8A-4147-A177-3AD203B41FA5}">
                      <a16:colId xmlns:a16="http://schemas.microsoft.com/office/drawing/2014/main" val="2929453551"/>
                    </a:ext>
                  </a:extLst>
                </a:gridCol>
              </a:tblGrid>
              <a:tr h="423108">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800" b="1" kern="1200" dirty="0">
                          <a:solidFill>
                            <a:schemeClr val="bg1"/>
                          </a:solidFill>
                          <a:latin typeface="Calibri" panose="020F0502020204030204" pitchFamily="34" charset="0"/>
                          <a:ea typeface="Times New Roman"/>
                          <a:cs typeface="Calibri" panose="020F0502020204030204" pitchFamily="34" charset="0"/>
                        </a:rPr>
                        <a:t>Milestones</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l">
                        <a:lnSpc>
                          <a:spcPct val="107000"/>
                        </a:lnSpc>
                        <a:spcBef>
                          <a:spcPts val="0"/>
                        </a:spcBef>
                        <a:spcAft>
                          <a:spcPts val="0"/>
                        </a:spcAft>
                      </a:pPr>
                      <a:r>
                        <a:rPr lang="en-US" sz="1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Target Date </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l">
                        <a:lnSpc>
                          <a:spcPct val="107000"/>
                        </a:lnSpc>
                        <a:spcBef>
                          <a:spcPts val="0"/>
                        </a:spcBef>
                        <a:spcAft>
                          <a:spcPts val="0"/>
                        </a:spcAft>
                      </a:pPr>
                      <a:r>
                        <a:rPr lang="en-US" sz="1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Status</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3688488211"/>
                  </a:ext>
                </a:extLst>
              </a:tr>
              <a:tr h="441912">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Dashboard Reporting in Status Reports</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December 2019 to Present</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Ongoing</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4136211053"/>
                  </a:ext>
                </a:extLst>
              </a:tr>
              <a:tr h="50772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l" defTabSz="914400" rtl="0" eaLnBrk="1" fontAlgn="t" latinLnBrk="0" hangingPunct="1">
                        <a:lnSpc>
                          <a:spcPct val="100000"/>
                        </a:lnSpc>
                        <a:spcBef>
                          <a:spcPts val="0"/>
                        </a:spcBef>
                        <a:spcAft>
                          <a:spcPts val="0"/>
                        </a:spcAft>
                      </a:pPr>
                      <a:r>
                        <a:rPr lang="en-US" sz="1400" b="1" kern="1200" dirty="0">
                          <a:solidFill>
                            <a:schemeClr val="tx1"/>
                          </a:solidFill>
                          <a:effectLst/>
                          <a:latin typeface="Arial" panose="020B0604020202020204" pitchFamily="34" charset="0"/>
                          <a:ea typeface="+mn-ea"/>
                          <a:cs typeface="Arial" panose="020B0604020202020204" pitchFamily="34" charset="0"/>
                        </a:rPr>
                        <a:t>OCM</a:t>
                      </a:r>
                      <a:r>
                        <a:rPr lang="en-US" sz="1400" b="1" kern="1200" baseline="0" dirty="0">
                          <a:solidFill>
                            <a:schemeClr val="tx1"/>
                          </a:solidFill>
                          <a:effectLst/>
                          <a:latin typeface="Arial" panose="020B0604020202020204" pitchFamily="34" charset="0"/>
                          <a:ea typeface="+mn-ea"/>
                          <a:cs typeface="Arial" panose="020B0604020202020204" pitchFamily="34" charset="0"/>
                        </a:rPr>
                        <a:t>/College Relations Onsite Visit </a:t>
                      </a:r>
                      <a:endParaRPr lang="en-US" sz="1400" b="1" kern="1200" dirty="0">
                        <a:solidFill>
                          <a:schemeClr val="tx1"/>
                        </a:solidFill>
                        <a:effectLst/>
                        <a:latin typeface="Arial" panose="020B0604020202020204" pitchFamily="34" charset="0"/>
                        <a:ea typeface="+mn-ea"/>
                        <a:cs typeface="Arial" panose="020B0604020202020204" pitchFamily="34" charset="0"/>
                      </a:endParaRPr>
                    </a:p>
                  </a:txBody>
                  <a:tcPr marL="45720" marR="6350" marT="635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60325"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Fall 2019</a:t>
                      </a: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7102647"/>
                  </a:ext>
                </a:extLst>
              </a:tr>
              <a:tr h="423108">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Monthly</a:t>
                      </a:r>
                      <a:r>
                        <a:rPr lang="en-US" sz="1400" b="1"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Check-Ins to Prepare for Peer Review </a:t>
                      </a:r>
                      <a:endPar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57150" indent="0" algn="l" fontAlgn="t"/>
                      <a:r>
                        <a:rPr lang="en-US" sz="1400" b="1" i="0" u="none" strike="noStrike" baseline="0" dirty="0">
                          <a:solidFill>
                            <a:schemeClr val="tx1"/>
                          </a:solidFill>
                          <a:effectLst/>
                          <a:latin typeface="Arial" panose="020B0604020202020204" pitchFamily="34" charset="0"/>
                          <a:cs typeface="Arial" panose="020B0604020202020204" pitchFamily="34" charset="0"/>
                        </a:rPr>
                        <a:t>January 2020-June 2020 </a:t>
                      </a:r>
                      <a:endParaRPr lang="en-US" sz="1400" b="1"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2779009113"/>
                  </a:ext>
                </a:extLst>
              </a:tr>
              <a:tr h="441912">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Deliverables</a:t>
                      </a:r>
                      <a:r>
                        <a:rPr lang="en-US" sz="1400" b="1"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for Gate #1 Uploaded to cDR </a:t>
                      </a:r>
                      <a:endPar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57150" indent="0" algn="l" fontAlgn="t"/>
                      <a:r>
                        <a:rPr lang="en-US" sz="1400" b="1" i="0" u="none" strike="noStrike" dirty="0">
                          <a:solidFill>
                            <a:schemeClr val="tx1"/>
                          </a:solidFill>
                          <a:effectLst/>
                          <a:latin typeface="Arial" panose="020B0604020202020204" pitchFamily="34" charset="0"/>
                          <a:cs typeface="Arial" panose="020B0604020202020204" pitchFamily="34" charset="0"/>
                        </a:rPr>
                        <a:t>June 2020</a:t>
                      </a: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483409"/>
                  </a:ext>
                </a:extLst>
              </a:tr>
              <a:tr h="498326">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College Leadership Approves</a:t>
                      </a:r>
                      <a:r>
                        <a:rPr lang="en-US" sz="1400" b="1"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/Sign-Off Deliverables</a:t>
                      </a:r>
                      <a:endPar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June 2020</a:t>
                      </a:r>
                      <a:endParaRPr lang="en-US" sz="1400" b="1" strike="noStrik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rtl="0" eaLnBrk="1" fontAlgn="auto" latinLnBrk="0" hangingPunct="1">
                        <a:lnSpc>
                          <a:spcPct val="100000"/>
                        </a:lnSpc>
                        <a:spcBef>
                          <a:spcPts val="0"/>
                        </a:spcBef>
                        <a:spcAft>
                          <a:spcPts val="0"/>
                        </a:spcAft>
                        <a:buClrTx/>
                        <a:buSzTx/>
                        <a:buFontTx/>
                        <a:buNone/>
                      </a:pPr>
                      <a:r>
                        <a:rPr lang="en-US" sz="1400" b="1" dirty="0">
                          <a:solidFill>
                            <a:schemeClr val="tx1"/>
                          </a:solidFill>
                          <a:effectLst/>
                          <a:latin typeface="Arial"/>
                          <a:ea typeface="Calibri" panose="020F0502020204030204" pitchFamily="34" charset="0"/>
                          <a:cs typeface="Arial"/>
                        </a:rPr>
                        <a:t>Complete </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785834006"/>
                  </a:ext>
                </a:extLst>
              </a:tr>
              <a:tr h="4513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Virtual Peer Review</a:t>
                      </a:r>
                      <a:r>
                        <a:rPr lang="en-US" sz="1400" b="1"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57150" marR="0" lvl="0" indent="0" algn="l" defTabSz="914400" rtl="0" eaLnBrk="1" fontAlgn="auto" latinLnBrk="0" hangingPunct="1">
                        <a:lnSpc>
                          <a:spcPct val="100000"/>
                        </a:lnSpc>
                        <a:spcBef>
                          <a:spcPts val="0"/>
                        </a:spcBef>
                        <a:spcAft>
                          <a:spcPts val="0"/>
                        </a:spcAft>
                        <a:buClrTx/>
                        <a:buSzTx/>
                        <a:buFontTx/>
                        <a:buNone/>
                        <a:tabLst/>
                        <a:defRPr/>
                      </a:pPr>
                      <a:r>
                        <a:rPr lang="en-US" sz="1400" b="1" strike="noStrike" dirty="0">
                          <a:solidFill>
                            <a:schemeClr val="tx1"/>
                          </a:solidFill>
                          <a:effectLst/>
                          <a:latin typeface="Arial" panose="020B0604020202020204" pitchFamily="34" charset="0"/>
                          <a:ea typeface="Calibri" panose="020F0502020204030204" pitchFamily="34" charset="0"/>
                          <a:cs typeface="Arial" panose="020B0604020202020204" pitchFamily="34" charset="0"/>
                        </a:rPr>
                        <a:t>July 13-16,</a:t>
                      </a:r>
                      <a:r>
                        <a:rPr lang="en-US" sz="1400" b="1" strike="noStrik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400" b="1" strike="noStrike" dirty="0">
                          <a:solidFill>
                            <a:schemeClr val="tx1"/>
                          </a:solidFill>
                          <a:effectLst/>
                          <a:latin typeface="Arial" panose="020B0604020202020204" pitchFamily="34" charset="0"/>
                          <a:ea typeface="Calibri" panose="020F0502020204030204" pitchFamily="34" charset="0"/>
                          <a:cs typeface="Arial" panose="020B0604020202020204" pitchFamily="34" charset="0"/>
                        </a:rPr>
                        <a:t>2020</a:t>
                      </a: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049211"/>
                  </a:ext>
                </a:extLst>
              </a:tr>
              <a:tr h="68637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rtl="0" eaLnBrk="1" fontAlgn="auto" latinLnBrk="0" hangingPunct="1">
                        <a:lnSpc>
                          <a:spcPct val="100000"/>
                        </a:lnSpc>
                        <a:spcBef>
                          <a:spcPts val="0"/>
                        </a:spcBef>
                        <a:spcAft>
                          <a:spcPts val="0"/>
                        </a:spcAft>
                        <a:buClrTx/>
                        <a:buSzTx/>
                        <a:buFontTx/>
                        <a:buNone/>
                      </a:pPr>
                      <a:r>
                        <a:rPr lang="en-US" sz="1400" b="1" kern="1200" baseline="0" dirty="0">
                          <a:solidFill>
                            <a:schemeClr val="tx1"/>
                          </a:solidFill>
                          <a:effectLst/>
                          <a:latin typeface="Arial"/>
                          <a:ea typeface="Calibri" panose="020F0502020204030204" pitchFamily="34" charset="0"/>
                          <a:cs typeface="Arial"/>
                        </a:rPr>
                        <a:t>Steering Committee Recommendation/Decision</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53975"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August 11, 2020</a:t>
                      </a:r>
                      <a:endParaRPr lang="en-US" sz="1400" b="1" kern="1200" baseline="0" dirty="0">
                        <a:solidFill>
                          <a:schemeClr val="tx1"/>
                        </a:solidFill>
                        <a:effectLst/>
                        <a:latin typeface="Arial"/>
                        <a:ea typeface="Calibri" panose="020F0502020204030204" pitchFamily="34" charset="0"/>
                        <a:cs typeface="Arial"/>
                      </a:endParaRP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DEEB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In Progress</a:t>
                      </a:r>
                      <a:endParaRPr lang="en-US" sz="1400" b="1" dirty="0">
                        <a:solidFill>
                          <a:schemeClr val="tx1"/>
                        </a:solidFill>
                        <a:effectLst/>
                        <a:latin typeface="Arial"/>
                        <a:cs typeface="Arial"/>
                      </a:endParaRP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DEEBF7"/>
                    </a:solidFill>
                  </a:tcPr>
                </a:tc>
                <a:extLst>
                  <a:ext uri="{0D108BD9-81ED-4DB2-BD59-A6C34878D82A}">
                    <a16:rowId xmlns:a16="http://schemas.microsoft.com/office/drawing/2014/main" val="3992344046"/>
                  </a:ext>
                </a:extLst>
              </a:tr>
            </a:tbl>
          </a:graphicData>
        </a:graphic>
      </p:graphicFrame>
      <p:sp>
        <p:nvSpPr>
          <p:cNvPr id="4" name="Title 3">
            <a:extLst>
              <a:ext uri="{FF2B5EF4-FFF2-40B4-BE49-F238E27FC236}">
                <a16:creationId xmlns:a16="http://schemas.microsoft.com/office/drawing/2014/main" id="{8346432A-E811-4A57-8803-6089A1CBA081}"/>
              </a:ext>
            </a:extLst>
          </p:cNvPr>
          <p:cNvSpPr>
            <a:spLocks noGrp="1"/>
          </p:cNvSpPr>
          <p:nvPr>
            <p:ph type="title"/>
          </p:nvPr>
        </p:nvSpPr>
        <p:spPr>
          <a:xfrm>
            <a:off x="403512" y="1442409"/>
            <a:ext cx="8336975" cy="588461"/>
          </a:xfrm>
        </p:spPr>
        <p:txBody>
          <a:bodyPr/>
          <a:lstStyle/>
          <a:p>
            <a:r>
              <a:rPr lang="en-US" altLang="en-US" sz="3600" dirty="0"/>
              <a:t>DG6 GATE 1: milestones</a:t>
            </a:r>
            <a:br>
              <a:rPr lang="en-US" altLang="en-US" sz="3600" cap="none" dirty="0"/>
            </a:br>
            <a:endParaRPr lang="en-US" dirty="0"/>
          </a:p>
        </p:txBody>
      </p:sp>
      <p:sp>
        <p:nvSpPr>
          <p:cNvPr id="2" name="Slide Number Placeholder 1">
            <a:extLst>
              <a:ext uri="{FF2B5EF4-FFF2-40B4-BE49-F238E27FC236}">
                <a16:creationId xmlns:a16="http://schemas.microsoft.com/office/drawing/2014/main" id="{431FC568-1B3E-4143-8B68-5572DD3BFA0A}"/>
              </a:ext>
            </a:extLst>
          </p:cNvPr>
          <p:cNvSpPr>
            <a:spLocks noGrp="1"/>
          </p:cNvSpPr>
          <p:nvPr>
            <p:ph type="sldNum" sz="quarter" idx="12"/>
          </p:nvPr>
        </p:nvSpPr>
        <p:spPr>
          <a:xfrm>
            <a:off x="8433523" y="6483926"/>
            <a:ext cx="467590" cy="237549"/>
          </a:xfrm>
        </p:spPr>
        <p:txBody>
          <a:bodyPr/>
          <a:lstStyle/>
          <a:p>
            <a:pPr algn="ctr">
              <a:defRPr/>
            </a:pPr>
            <a:fld id="{A0548EF2-EA9B-4634-B53D-DC4EC5D1B8C0}" type="slidenum">
              <a:rPr lang="en-US" altLang="en-US" smtClean="0"/>
              <a:pPr algn="ctr">
                <a:defRPr/>
              </a:pPr>
              <a:t>2</a:t>
            </a:fld>
            <a:r>
              <a:rPr lang="en-US" altLang="en-US" dirty="0"/>
              <a:t> </a:t>
            </a:r>
          </a:p>
        </p:txBody>
      </p:sp>
    </p:spTree>
    <p:extLst>
      <p:ext uri="{BB962C8B-B14F-4D97-AF65-F5344CB8AC3E}">
        <p14:creationId xmlns:p14="http://schemas.microsoft.com/office/powerpoint/2010/main" val="97640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394" y="1586396"/>
            <a:ext cx="8817606" cy="537955"/>
          </a:xfrm>
        </p:spPr>
        <p:txBody>
          <a:bodyPr/>
          <a:lstStyle/>
          <a:p>
            <a:r>
              <a:rPr lang="en-US" sz="3200" dirty="0"/>
              <a:t>Peer review participants, July 13-16, 2020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3063647"/>
              </p:ext>
            </p:extLst>
          </p:nvPr>
        </p:nvGraphicFramePr>
        <p:xfrm>
          <a:off x="450664" y="2214390"/>
          <a:ext cx="8202448" cy="4241800"/>
        </p:xfrm>
        <a:graphic>
          <a:graphicData uri="http://schemas.openxmlformats.org/drawingml/2006/table">
            <a:tbl>
              <a:tblPr firstRow="1" firstCol="1" bandRow="1">
                <a:tableStyleId>{68D230F3-CF80-4859-8CE7-A43EE81993B5}</a:tableStyleId>
              </a:tblPr>
              <a:tblGrid>
                <a:gridCol w="4121336">
                  <a:extLst>
                    <a:ext uri="{9D8B030D-6E8A-4147-A177-3AD203B41FA5}">
                      <a16:colId xmlns:a16="http://schemas.microsoft.com/office/drawing/2014/main" val="1138104716"/>
                    </a:ext>
                  </a:extLst>
                </a:gridCol>
                <a:gridCol w="4081112">
                  <a:extLst>
                    <a:ext uri="{9D8B030D-6E8A-4147-A177-3AD203B41FA5}">
                      <a16:colId xmlns:a16="http://schemas.microsoft.com/office/drawing/2014/main" val="3045534225"/>
                    </a:ext>
                  </a:extLst>
                </a:gridCol>
              </a:tblGrid>
              <a:tr h="3618519">
                <a:tc>
                  <a:txBody>
                    <a:bodyPr/>
                    <a:lstStyle/>
                    <a:p>
                      <a:pPr marL="0" marR="0" indent="0" algn="l">
                        <a:lnSpc>
                          <a:spcPct val="100000"/>
                        </a:lnSpc>
                        <a:spcBef>
                          <a:spcPts val="0"/>
                        </a:spcBef>
                        <a:spcAft>
                          <a:spcPts val="600"/>
                        </a:spcAft>
                        <a:buFont typeface="Arial" panose="020B0604020202020204" pitchFamily="34" charset="0"/>
                        <a:buNone/>
                      </a:pPr>
                      <a:r>
                        <a:rPr lang="en-US" sz="2000" b="0" dirty="0">
                          <a:latin typeface="+mj-lt"/>
                        </a:rPr>
                        <a:t>DG6 COLLEGES</a:t>
                      </a:r>
                    </a:p>
                    <a:p>
                      <a:pPr marL="285750" marR="0" indent="-285750" algn="l">
                        <a:lnSpc>
                          <a:spcPct val="100000"/>
                        </a:lnSpc>
                        <a:spcBef>
                          <a:spcPts val="0"/>
                        </a:spcBef>
                        <a:spcAft>
                          <a:spcPts val="200"/>
                        </a:spcAft>
                        <a:buFont typeface="Arial" panose="020B0604020202020204" pitchFamily="34" charset="0"/>
                        <a:buChar char="•"/>
                      </a:pPr>
                      <a:r>
                        <a:rPr lang="en-US" sz="2000" b="0" dirty="0">
                          <a:latin typeface="+mj-lt"/>
                        </a:rPr>
                        <a:t>Bates:</a:t>
                      </a:r>
                      <a:r>
                        <a:rPr lang="en-US" sz="2000" b="0" baseline="0" dirty="0">
                          <a:latin typeface="+mj-lt"/>
                        </a:rPr>
                        <a:t>  </a:t>
                      </a:r>
                      <a:r>
                        <a:rPr lang="en-US" sz="2000" b="0" baseline="0" dirty="0">
                          <a:latin typeface="+mn-lt"/>
                        </a:rPr>
                        <a:t>Beth Cummings </a:t>
                      </a:r>
                    </a:p>
                    <a:p>
                      <a:pPr marL="285750" marR="0" indent="-285750" algn="l">
                        <a:lnSpc>
                          <a:spcPct val="100000"/>
                        </a:lnSpc>
                        <a:spcBef>
                          <a:spcPts val="0"/>
                        </a:spcBef>
                        <a:spcAft>
                          <a:spcPts val="200"/>
                        </a:spcAft>
                        <a:buFont typeface="Arial" panose="020B0604020202020204" pitchFamily="34" charset="0"/>
                        <a:buChar char="•"/>
                      </a:pPr>
                      <a:r>
                        <a:rPr lang="en-US" sz="2000" b="1" baseline="0" dirty="0">
                          <a:latin typeface="+mn-lt"/>
                        </a:rPr>
                        <a:t>Clover Park: </a:t>
                      </a:r>
                      <a:r>
                        <a:rPr lang="en-US" sz="2000" b="0" baseline="0" dirty="0">
                          <a:latin typeface="+mn-lt"/>
                        </a:rPr>
                        <a:t>Brian Lee</a:t>
                      </a:r>
                    </a:p>
                    <a:p>
                      <a:pPr marL="285750" marR="0" indent="-285750" algn="l">
                        <a:lnSpc>
                          <a:spcPct val="100000"/>
                        </a:lnSpc>
                        <a:spcBef>
                          <a:spcPts val="0"/>
                        </a:spcBef>
                        <a:spcAft>
                          <a:spcPts val="200"/>
                        </a:spcAft>
                        <a:buFont typeface="Arial" panose="020B0604020202020204" pitchFamily="34" charset="0"/>
                        <a:buChar char="•"/>
                      </a:pPr>
                      <a:r>
                        <a:rPr lang="en-US" sz="2000" b="1" dirty="0">
                          <a:latin typeface="+mn-lt"/>
                        </a:rPr>
                        <a:t>Columbia</a:t>
                      </a:r>
                      <a:r>
                        <a:rPr lang="en-US" sz="2000" b="1" baseline="0" dirty="0">
                          <a:latin typeface="+mn-lt"/>
                        </a:rPr>
                        <a:t> Basin:  </a:t>
                      </a:r>
                      <a:r>
                        <a:rPr lang="en-US" sz="2000" b="0" baseline="0" dirty="0">
                          <a:latin typeface="+mn-lt"/>
                        </a:rPr>
                        <a:t>Juri Tikerpuu</a:t>
                      </a:r>
                    </a:p>
                    <a:p>
                      <a:pPr marL="285750" marR="0" indent="-285750" algn="l">
                        <a:lnSpc>
                          <a:spcPct val="100000"/>
                        </a:lnSpc>
                        <a:spcBef>
                          <a:spcPts val="0"/>
                        </a:spcBef>
                        <a:spcAft>
                          <a:spcPts val="200"/>
                        </a:spcAft>
                        <a:buFont typeface="Arial" panose="020B0604020202020204" pitchFamily="34" charset="0"/>
                        <a:buChar char="•"/>
                      </a:pPr>
                      <a:r>
                        <a:rPr lang="en-US" sz="2000" b="0" baseline="0" dirty="0">
                          <a:latin typeface="+mj-lt"/>
                        </a:rPr>
                        <a:t>Lake Washington: </a:t>
                      </a:r>
                      <a:r>
                        <a:rPr lang="en-US" sz="2000" b="0" baseline="0" dirty="0">
                          <a:latin typeface="+mn-lt"/>
                        </a:rPr>
                        <a:t>Lauren Heller</a:t>
                      </a:r>
                      <a:endParaRPr lang="en-US" sz="2000" b="0" dirty="0">
                        <a:latin typeface="+mn-lt"/>
                      </a:endParaRPr>
                    </a:p>
                    <a:p>
                      <a:pPr marL="285750" marR="0" indent="-285750" algn="l">
                        <a:lnSpc>
                          <a:spcPct val="100000"/>
                        </a:lnSpc>
                        <a:spcBef>
                          <a:spcPts val="0"/>
                        </a:spcBef>
                        <a:spcAft>
                          <a:spcPts val="200"/>
                        </a:spcAft>
                        <a:buFont typeface="Arial" panose="020B0604020202020204" pitchFamily="34" charset="0"/>
                        <a:buChar char="•"/>
                      </a:pPr>
                      <a:r>
                        <a:rPr lang="en-US" sz="2000" b="0" dirty="0">
                          <a:latin typeface="+mj-lt"/>
                        </a:rPr>
                        <a:t>Renton: </a:t>
                      </a:r>
                      <a:r>
                        <a:rPr lang="en-US" sz="2000" b="0" dirty="0">
                          <a:latin typeface="+mn-lt"/>
                        </a:rPr>
                        <a:t>Dennis Chin, Marzena Sasin,  Sanjana Gaddam,</a:t>
                      </a:r>
                      <a:r>
                        <a:rPr lang="en-US" sz="2000" b="0" baseline="0" dirty="0">
                          <a:latin typeface="+mn-lt"/>
                        </a:rPr>
                        <a:t> </a:t>
                      </a:r>
                      <a:r>
                        <a:rPr lang="en-US" sz="2000" b="0" dirty="0">
                          <a:latin typeface="+mn-lt"/>
                        </a:rPr>
                        <a:t>Paul Corigliano (ES) </a:t>
                      </a:r>
                    </a:p>
                    <a:p>
                      <a:pPr marL="285750" marR="0" indent="-285750" algn="l">
                        <a:lnSpc>
                          <a:spcPct val="100000"/>
                        </a:lnSpc>
                        <a:spcBef>
                          <a:spcPts val="0"/>
                        </a:spcBef>
                        <a:spcAft>
                          <a:spcPts val="200"/>
                        </a:spcAft>
                        <a:buFont typeface="Arial" panose="020B0604020202020204" pitchFamily="34" charset="0"/>
                        <a:buChar char="•"/>
                      </a:pPr>
                      <a:r>
                        <a:rPr lang="en-US" sz="2000" b="0" dirty="0">
                          <a:latin typeface="+mj-lt"/>
                        </a:rPr>
                        <a:t>Shoreline: </a:t>
                      </a:r>
                      <a:r>
                        <a:rPr lang="en-US" sz="2000" b="0" dirty="0">
                          <a:latin typeface="+mn-lt"/>
                        </a:rPr>
                        <a:t>Joe Chiappa</a:t>
                      </a:r>
                    </a:p>
                    <a:p>
                      <a:pPr marL="285750" marR="0" indent="-285750" algn="l">
                        <a:lnSpc>
                          <a:spcPct val="100000"/>
                        </a:lnSpc>
                        <a:spcBef>
                          <a:spcPts val="0"/>
                        </a:spcBef>
                        <a:spcAft>
                          <a:spcPts val="200"/>
                        </a:spcAft>
                        <a:buFont typeface="Arial" panose="020B0604020202020204" pitchFamily="34" charset="0"/>
                        <a:buChar char="•"/>
                      </a:pPr>
                      <a:r>
                        <a:rPr lang="en-US" sz="2000" b="0" dirty="0">
                          <a:latin typeface="+mj-lt"/>
                        </a:rPr>
                        <a:t>South Puget</a:t>
                      </a:r>
                      <a:r>
                        <a:rPr lang="en-US" sz="2000" b="0" baseline="0" dirty="0">
                          <a:latin typeface="+mj-lt"/>
                        </a:rPr>
                        <a:t> Sound:  </a:t>
                      </a:r>
                      <a:r>
                        <a:rPr lang="en-US" sz="2000" b="0" baseline="0" dirty="0">
                          <a:latin typeface="+mn-lt"/>
                        </a:rPr>
                        <a:t>Missy Yates</a:t>
                      </a:r>
                      <a:endParaRPr lang="en-US" sz="2000" b="0" dirty="0">
                        <a:latin typeface="+mn-lt"/>
                      </a:endParaRPr>
                    </a:p>
                    <a:p>
                      <a:pPr marL="285750" marR="0" indent="-285750" algn="l">
                        <a:lnSpc>
                          <a:spcPct val="100000"/>
                        </a:lnSpc>
                        <a:spcBef>
                          <a:spcPts val="0"/>
                        </a:spcBef>
                        <a:spcAft>
                          <a:spcPts val="200"/>
                        </a:spcAft>
                        <a:buFont typeface="Arial" panose="020B0604020202020204" pitchFamily="34" charset="0"/>
                        <a:buChar char="•"/>
                      </a:pPr>
                      <a:r>
                        <a:rPr lang="en-US" sz="2000" b="0" dirty="0">
                          <a:latin typeface="+mj-lt"/>
                        </a:rPr>
                        <a:t>Walla Walla: </a:t>
                      </a:r>
                      <a:r>
                        <a:rPr lang="en-US" sz="2000" b="0" dirty="0">
                          <a:latin typeface="+mn-lt"/>
                        </a:rPr>
                        <a:t>Lisa Chamberlin</a:t>
                      </a:r>
                    </a:p>
                    <a:p>
                      <a:pPr marL="285750" marR="0" indent="-285750" algn="l">
                        <a:lnSpc>
                          <a:spcPct val="100000"/>
                        </a:lnSpc>
                        <a:spcBef>
                          <a:spcPts val="0"/>
                        </a:spcBef>
                        <a:spcAft>
                          <a:spcPts val="200"/>
                        </a:spcAft>
                        <a:buFont typeface="Arial" panose="020B0604020202020204" pitchFamily="34" charset="0"/>
                        <a:buChar char="•"/>
                      </a:pPr>
                      <a:r>
                        <a:rPr lang="en-US" sz="2000" b="1" dirty="0">
                          <a:latin typeface="+mn-lt"/>
                        </a:rPr>
                        <a:t>Yakima Valley: </a:t>
                      </a:r>
                      <a:r>
                        <a:rPr lang="en-US" sz="2000" b="0" dirty="0">
                          <a:latin typeface="+mn-lt"/>
                        </a:rPr>
                        <a:t>Clarissa Wolfe, </a:t>
                      </a:r>
                      <a:br>
                        <a:rPr lang="en-US" sz="2000" b="0" dirty="0">
                          <a:latin typeface="+mn-lt"/>
                        </a:rPr>
                      </a:br>
                      <a:r>
                        <a:rPr lang="en-US" sz="2000" b="0" dirty="0">
                          <a:latin typeface="+mn-lt"/>
                        </a:rPr>
                        <a:t>Teresa</a:t>
                      </a:r>
                      <a:r>
                        <a:rPr lang="en-US" sz="2000" b="0" baseline="0" dirty="0">
                          <a:latin typeface="+mn-lt"/>
                        </a:rPr>
                        <a:t> Rich </a:t>
                      </a:r>
                      <a:endParaRPr lang="en-US" sz="2000" b="0" dirty="0">
                        <a:latin typeface="+mn-lt"/>
                      </a:endParaRPr>
                    </a:p>
                  </a:txBody>
                  <a:tcPr marL="62575" marR="62575" marT="0" marB="0">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nSpc>
                          <a:spcPct val="100000"/>
                        </a:lnSpc>
                        <a:spcBef>
                          <a:spcPts val="0"/>
                        </a:spcBef>
                        <a:spcAft>
                          <a:spcPts val="600"/>
                        </a:spcAft>
                        <a:buNone/>
                      </a:pPr>
                      <a:r>
                        <a:rPr lang="en-US" sz="2000" b="0" dirty="0">
                          <a:latin typeface="+mj-lt"/>
                        </a:rPr>
                        <a:t>CTCLINK PROJECT TEAM MEMBERS</a:t>
                      </a:r>
                    </a:p>
                    <a:p>
                      <a:pPr marL="285750" indent="-285750">
                        <a:lnSpc>
                          <a:spcPct val="100000"/>
                        </a:lnSpc>
                        <a:spcBef>
                          <a:spcPts val="0"/>
                        </a:spcBef>
                        <a:spcAft>
                          <a:spcPts val="200"/>
                        </a:spcAft>
                        <a:buFont typeface="Arial" panose="020B0604020202020204" pitchFamily="34" charset="0"/>
                        <a:buChar char="•"/>
                      </a:pPr>
                      <a:r>
                        <a:rPr lang="en-US" sz="2000" b="0" dirty="0">
                          <a:latin typeface="+mn-lt"/>
                        </a:rPr>
                        <a:t>Christy Campbell</a:t>
                      </a:r>
                    </a:p>
                    <a:p>
                      <a:pPr marL="285750" indent="-285750">
                        <a:lnSpc>
                          <a:spcPct val="100000"/>
                        </a:lnSpc>
                        <a:spcBef>
                          <a:spcPts val="0"/>
                        </a:spcBef>
                        <a:spcAft>
                          <a:spcPts val="200"/>
                        </a:spcAft>
                        <a:buFont typeface="Arial" panose="020B0604020202020204" pitchFamily="34" charset="0"/>
                        <a:buChar char="•"/>
                      </a:pPr>
                      <a:r>
                        <a:rPr lang="en-US" sz="2000" b="0" dirty="0">
                          <a:latin typeface="+mn-lt"/>
                        </a:rPr>
                        <a:t>Reuth Kim</a:t>
                      </a:r>
                    </a:p>
                    <a:p>
                      <a:pPr marL="285750" indent="-285750">
                        <a:lnSpc>
                          <a:spcPct val="100000"/>
                        </a:lnSpc>
                        <a:spcBef>
                          <a:spcPts val="0"/>
                        </a:spcBef>
                        <a:spcAft>
                          <a:spcPts val="200"/>
                        </a:spcAft>
                        <a:buFont typeface="Arial" panose="020B0604020202020204" pitchFamily="34" charset="0"/>
                        <a:buChar char="•"/>
                      </a:pPr>
                      <a:r>
                        <a:rPr lang="en-US" sz="2000" b="0" dirty="0">
                          <a:latin typeface="+mn-lt"/>
                        </a:rPr>
                        <a:t>Roger Curry</a:t>
                      </a:r>
                    </a:p>
                    <a:p>
                      <a:pPr marL="285750" indent="-285750">
                        <a:lnSpc>
                          <a:spcPct val="100000"/>
                        </a:lnSpc>
                        <a:spcBef>
                          <a:spcPts val="0"/>
                        </a:spcBef>
                        <a:spcAft>
                          <a:spcPts val="200"/>
                        </a:spcAft>
                        <a:buFont typeface="Arial" panose="020B0604020202020204" pitchFamily="34" charset="0"/>
                        <a:buChar char="•"/>
                      </a:pPr>
                      <a:r>
                        <a:rPr lang="en-US" sz="2000" b="0" dirty="0">
                          <a:latin typeface="+mn-lt"/>
                        </a:rPr>
                        <a:t>Susan</a:t>
                      </a:r>
                      <a:r>
                        <a:rPr lang="en-US" sz="2000" b="0" baseline="0" dirty="0">
                          <a:latin typeface="+mn-lt"/>
                        </a:rPr>
                        <a:t> Maxwell </a:t>
                      </a:r>
                      <a:endParaRPr lang="en-US" sz="2000" b="0" dirty="0">
                        <a:latin typeface="+mn-lt"/>
                      </a:endParaRPr>
                    </a:p>
                    <a:p>
                      <a:pPr marL="285750" indent="-285750">
                        <a:lnSpc>
                          <a:spcPct val="100000"/>
                        </a:lnSpc>
                        <a:spcBef>
                          <a:spcPts val="0"/>
                        </a:spcBef>
                        <a:spcAft>
                          <a:spcPts val="200"/>
                        </a:spcAft>
                        <a:buFont typeface="Arial" panose="020B0604020202020204" pitchFamily="34" charset="0"/>
                        <a:buChar char="•"/>
                      </a:pPr>
                      <a:r>
                        <a:rPr lang="en-US" sz="2000" b="0" dirty="0">
                          <a:latin typeface="+mn-lt"/>
                        </a:rPr>
                        <a:t>Eli Hayes </a:t>
                      </a:r>
                    </a:p>
                  </a:txBody>
                  <a:tcPr marL="137160" marR="62575" marT="0" marB="0">
                    <a:lnL w="12700" cap="flat" cmpd="sng" algn="ctr">
                      <a:solidFill>
                        <a:schemeClr val="tx1"/>
                      </a:solidFill>
                      <a:prstDash val="solid"/>
                      <a:round/>
                      <a:headEnd type="none" w="med" len="med"/>
                      <a:tailEnd type="none" w="med" len="med"/>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61249255"/>
                  </a:ext>
                </a:extLst>
              </a:tr>
            </a:tbl>
          </a:graphicData>
        </a:graphic>
      </p:graphicFrame>
      <p:sp>
        <p:nvSpPr>
          <p:cNvPr id="3" name="Slide Number Placeholder 2">
            <a:extLst>
              <a:ext uri="{FF2B5EF4-FFF2-40B4-BE49-F238E27FC236}">
                <a16:creationId xmlns:a16="http://schemas.microsoft.com/office/drawing/2014/main" id="{97C63387-EFAC-4242-A237-B401D472C1D4}"/>
              </a:ext>
            </a:extLst>
          </p:cNvPr>
          <p:cNvSpPr>
            <a:spLocks noGrp="1"/>
          </p:cNvSpPr>
          <p:nvPr>
            <p:ph type="sldNum" sz="quarter" idx="12"/>
          </p:nvPr>
        </p:nvSpPr>
        <p:spPr/>
        <p:txBody>
          <a:bodyPr/>
          <a:lstStyle/>
          <a:p>
            <a:pPr algn="ctr">
              <a:defRPr/>
            </a:pPr>
            <a:fld id="{A0548EF2-EA9B-4634-B53D-DC4EC5D1B8C0}" type="slidenum">
              <a:rPr lang="en-US" altLang="en-US" smtClean="0"/>
              <a:pPr algn="ctr">
                <a:defRPr/>
              </a:pPr>
              <a:t>3</a:t>
            </a:fld>
            <a:endParaRPr lang="en-US" altLang="en-US" dirty="0"/>
          </a:p>
        </p:txBody>
      </p:sp>
    </p:spTree>
    <p:extLst>
      <p:ext uri="{BB962C8B-B14F-4D97-AF65-F5344CB8AC3E}">
        <p14:creationId xmlns:p14="http://schemas.microsoft.com/office/powerpoint/2010/main" val="24287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Title 2"/>
          <p:cNvSpPr>
            <a:spLocks noGrp="1"/>
          </p:cNvSpPr>
          <p:nvPr>
            <p:ph type="title"/>
          </p:nvPr>
        </p:nvSpPr>
        <p:spPr>
          <a:xfrm>
            <a:off x="236510" y="72220"/>
            <a:ext cx="8820838" cy="639725"/>
          </a:xfrm>
        </p:spPr>
        <p:txBody>
          <a:bodyPr/>
          <a:lstStyle/>
          <a:p>
            <a:pPr algn="ctr"/>
            <a:r>
              <a:rPr lang="en-US" sz="3200" dirty="0"/>
              <a:t>Gate 1: peer evaluation/rubrics SUMMARY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91924130"/>
              </p:ext>
            </p:extLst>
          </p:nvPr>
        </p:nvGraphicFramePr>
        <p:xfrm>
          <a:off x="402336" y="578069"/>
          <a:ext cx="8471501" cy="5457016"/>
        </p:xfrm>
        <a:graphic>
          <a:graphicData uri="http://schemas.openxmlformats.org/drawingml/2006/table">
            <a:tbl>
              <a:tblPr firstRow="1" firstCol="1" bandRow="1">
                <a:tableStyleId>{93296810-A885-4BE3-A3E7-6D5BEEA58F35}</a:tableStyleId>
              </a:tblPr>
              <a:tblGrid>
                <a:gridCol w="534367">
                  <a:extLst>
                    <a:ext uri="{9D8B030D-6E8A-4147-A177-3AD203B41FA5}">
                      <a16:colId xmlns:a16="http://schemas.microsoft.com/office/drawing/2014/main" val="1915273472"/>
                    </a:ext>
                  </a:extLst>
                </a:gridCol>
                <a:gridCol w="2385223">
                  <a:extLst>
                    <a:ext uri="{9D8B030D-6E8A-4147-A177-3AD203B41FA5}">
                      <a16:colId xmlns:a16="http://schemas.microsoft.com/office/drawing/2014/main" val="2738285653"/>
                    </a:ext>
                  </a:extLst>
                </a:gridCol>
                <a:gridCol w="1165991">
                  <a:extLst>
                    <a:ext uri="{9D8B030D-6E8A-4147-A177-3AD203B41FA5}">
                      <a16:colId xmlns:a16="http://schemas.microsoft.com/office/drawing/2014/main" val="897780535"/>
                    </a:ext>
                  </a:extLst>
                </a:gridCol>
                <a:gridCol w="1040524">
                  <a:extLst>
                    <a:ext uri="{9D8B030D-6E8A-4147-A177-3AD203B41FA5}">
                      <a16:colId xmlns:a16="http://schemas.microsoft.com/office/drawing/2014/main" val="790775811"/>
                    </a:ext>
                  </a:extLst>
                </a:gridCol>
                <a:gridCol w="1240221">
                  <a:extLst>
                    <a:ext uri="{9D8B030D-6E8A-4147-A177-3AD203B41FA5}">
                      <a16:colId xmlns:a16="http://schemas.microsoft.com/office/drawing/2014/main" val="3273328562"/>
                    </a:ext>
                  </a:extLst>
                </a:gridCol>
                <a:gridCol w="993975">
                  <a:extLst>
                    <a:ext uri="{9D8B030D-6E8A-4147-A177-3AD203B41FA5}">
                      <a16:colId xmlns:a16="http://schemas.microsoft.com/office/drawing/2014/main" val="3397897993"/>
                    </a:ext>
                  </a:extLst>
                </a:gridCol>
                <a:gridCol w="1111200">
                  <a:extLst>
                    <a:ext uri="{9D8B030D-6E8A-4147-A177-3AD203B41FA5}">
                      <a16:colId xmlns:a16="http://schemas.microsoft.com/office/drawing/2014/main" val="1426627150"/>
                    </a:ext>
                  </a:extLst>
                </a:gridCol>
              </a:tblGrid>
              <a:tr h="523974">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Item</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Deliverable</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Bates </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mn-ea"/>
                          <a:cs typeface="+mn-cs"/>
                        </a:rPr>
                        <a:t>Clover Park</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Columbia Basin </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Lake</a:t>
                      </a:r>
                      <a:r>
                        <a:rPr lang="en-US" sz="1550" b="0" baseline="0" dirty="0">
                          <a:effectLst/>
                          <a:latin typeface="+mj-lt"/>
                          <a:ea typeface="Calibri" panose="020F0502020204030204" pitchFamily="34" charset="0"/>
                          <a:cs typeface="Times New Roman" panose="02020603050405020304" pitchFamily="18" charset="0"/>
                        </a:rPr>
                        <a:t> WA</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Renton</a:t>
                      </a:r>
                    </a:p>
                  </a:txBody>
                  <a:tcPr marL="68580" marR="68580" marT="0" marB="0" anchor="ctr"/>
                </a:tc>
                <a:extLst>
                  <a:ext uri="{0D108BD9-81ED-4DB2-BD59-A6C34878D82A}">
                    <a16:rowId xmlns:a16="http://schemas.microsoft.com/office/drawing/2014/main" val="2544487068"/>
                  </a:ext>
                </a:extLst>
              </a:tr>
              <a:tr h="51948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1</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mn-ea"/>
                          <a:cs typeface="+mn-cs"/>
                        </a:rPr>
                        <a:t>College Project Charter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365615726"/>
                  </a:ext>
                </a:extLst>
              </a:tr>
              <a:tr h="49815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2</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rPr>
                        <a:t>Resource Plan</a:t>
                      </a:r>
                      <a:r>
                        <a:rPr lang="en-US" sz="1550" b="0" baseline="0" dirty="0">
                          <a:effectLst/>
                          <a:latin typeface="+mj-lt"/>
                        </a:rPr>
                        <a:t> &amp; Budget</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bg1"/>
                          </a:solidFill>
                          <a:effectLst/>
                          <a:latin typeface="+mn-lt"/>
                          <a:ea typeface="Calibri" panose="020F0502020204030204" pitchFamily="34" charset="0"/>
                          <a:cs typeface="Times New Roman" panose="02020603050405020304" pitchFamily="18" charset="0"/>
                        </a:rPr>
                        <a:t>2</a:t>
                      </a:r>
                    </a:p>
                  </a:txBody>
                  <a:tcPr marL="68580" marR="68580" marT="0" marB="0" anchor="ctr">
                    <a:solidFill>
                      <a:srgbClr val="9900CC"/>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2240351364"/>
                  </a:ext>
                </a:extLst>
              </a:tr>
              <a:tr h="522450">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3</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rPr>
                        <a:t>Baseline MS-Project Schedule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1717008089"/>
                  </a:ext>
                </a:extLst>
              </a:tr>
              <a:tr h="339695">
                <a:tc>
                  <a:txBody>
                    <a:bodyPr/>
                    <a:lstStyle/>
                    <a:p>
                      <a:pPr marL="0" marR="0" algn="ctr">
                        <a:lnSpc>
                          <a:spcPct val="107000"/>
                        </a:lnSpc>
                        <a:spcBef>
                          <a:spcPts val="0"/>
                        </a:spcBef>
                        <a:spcAft>
                          <a:spcPts val="0"/>
                        </a:spcAft>
                      </a:pPr>
                      <a:r>
                        <a:rPr lang="en-US" sz="1600" b="0" baseline="0" dirty="0">
                          <a:effectLst/>
                          <a:latin typeface="+mj-lt"/>
                        </a:rPr>
                        <a:t>4</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rPr>
                        <a:t>OCM Plan </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1377126731"/>
                  </a:ext>
                </a:extLst>
              </a:tr>
              <a:tr h="52295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4a</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mn-ea"/>
                          <a:cs typeface="+mn-cs"/>
                        </a:rPr>
                        <a:t>Begin Change Impact Analysis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3530676404"/>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5</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Calibri" panose="020F0502020204030204" pitchFamily="34" charset="0"/>
                          <a:cs typeface="Times New Roman" panose="02020603050405020304" pitchFamily="18" charset="0"/>
                        </a:rPr>
                        <a:t>Communication Plan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1522561057"/>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6</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dirty="0">
                          <a:effectLst/>
                          <a:latin typeface="+mj-lt"/>
                          <a:ea typeface="Calibri" panose="020F0502020204030204" pitchFamily="34" charset="0"/>
                          <a:cs typeface="Times New Roman" panose="02020603050405020304" pitchFamily="18" charset="0"/>
                        </a:rPr>
                        <a:t>Training</a:t>
                      </a:r>
                      <a:r>
                        <a:rPr lang="en-US" sz="1550" b="0" baseline="0" dirty="0">
                          <a:effectLst/>
                          <a:latin typeface="+mj-lt"/>
                          <a:ea typeface="Calibri" panose="020F0502020204030204" pitchFamily="34" charset="0"/>
                          <a:cs typeface="Times New Roman" panose="02020603050405020304" pitchFamily="18" charset="0"/>
                        </a:rPr>
                        <a:t> Plan</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1963014009"/>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7</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kern="1200" dirty="0">
                          <a:solidFill>
                            <a:schemeClr val="dk1"/>
                          </a:solidFill>
                          <a:effectLst/>
                          <a:latin typeface="+mj-lt"/>
                          <a:ea typeface="Calibri" panose="020F0502020204030204" pitchFamily="34" charset="0"/>
                          <a:cs typeface="Times New Roman" panose="02020603050405020304" pitchFamily="18" charset="0"/>
                        </a:rPr>
                        <a:t>Risk Management Plan </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3181193534"/>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8</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Data Cleansing</a:t>
                      </a:r>
                      <a:r>
                        <a:rPr lang="en-US" sz="1550" b="0" baseline="0" dirty="0">
                          <a:effectLst/>
                          <a:latin typeface="+mj-lt"/>
                          <a:ea typeface="Calibri" panose="020F0502020204030204" pitchFamily="34" charset="0"/>
                          <a:cs typeface="Times New Roman" panose="02020603050405020304" pitchFamily="18" charset="0"/>
                        </a:rPr>
                        <a:t> Plan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419593857"/>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9</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baseline="0" dirty="0">
                          <a:effectLst/>
                          <a:latin typeface="+mj-lt"/>
                        </a:rPr>
                        <a:t>Legacy Business Process Mapping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bg1"/>
                          </a:solidFill>
                          <a:effectLst/>
                          <a:latin typeface="+mn-lt"/>
                          <a:ea typeface="Calibri" panose="020F0502020204030204" pitchFamily="34" charset="0"/>
                          <a:cs typeface="Times New Roman" panose="02020603050405020304" pitchFamily="18" charset="0"/>
                        </a:rPr>
                        <a:t>2/3</a:t>
                      </a:r>
                    </a:p>
                  </a:txBody>
                  <a:tcPr marL="68580" marR="68580" marT="0" marB="0" anchor="ctr">
                    <a:solidFill>
                      <a:srgbClr val="9900CC"/>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bg1"/>
                          </a:solidFill>
                          <a:effectLst/>
                          <a:latin typeface="+mn-lt"/>
                          <a:ea typeface="Calibri" panose="020F0502020204030204" pitchFamily="34" charset="0"/>
                          <a:cs typeface="Times New Roman" panose="02020603050405020304" pitchFamily="18" charset="0"/>
                        </a:rPr>
                        <a:t>2/3</a:t>
                      </a:r>
                    </a:p>
                  </a:txBody>
                  <a:tcPr marL="68580" marR="68580" marT="0" marB="0" anchor="ctr">
                    <a:solidFill>
                      <a:srgbClr val="9900CC"/>
                    </a:solidFill>
                  </a:tcPr>
                </a:tc>
                <a:extLst>
                  <a:ext uri="{0D108BD9-81ED-4DB2-BD59-A6C34878D82A}">
                    <a16:rowId xmlns:a16="http://schemas.microsoft.com/office/drawing/2014/main" val="3652296137"/>
                  </a:ext>
                </a:extLst>
              </a:tr>
              <a:tr h="38880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10</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baseline="0" dirty="0">
                          <a:effectLst/>
                          <a:latin typeface="+mj-lt"/>
                        </a:rPr>
                        <a:t>Initial Supplemental Systems Analysis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5">
                        <a:lumMod val="20000"/>
                        <a:lumOff val="80000"/>
                      </a:schemeClr>
                    </a:solidFill>
                  </a:tcPr>
                </a:tc>
                <a:extLst>
                  <a:ext uri="{0D108BD9-81ED-4DB2-BD59-A6C34878D82A}">
                    <a16:rowId xmlns:a16="http://schemas.microsoft.com/office/drawing/2014/main" val="291885277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52911045"/>
              </p:ext>
            </p:extLst>
          </p:nvPr>
        </p:nvGraphicFramePr>
        <p:xfrm>
          <a:off x="408985" y="6212524"/>
          <a:ext cx="8458201" cy="548640"/>
        </p:xfrm>
        <a:graphic>
          <a:graphicData uri="http://schemas.openxmlformats.org/drawingml/2006/table">
            <a:tbl>
              <a:tblPr firstRow="1" bandRow="1">
                <a:tableStyleId>{5940675A-B579-460E-94D1-54222C63F5DA}</a:tableStyleId>
              </a:tblPr>
              <a:tblGrid>
                <a:gridCol w="1341381">
                  <a:extLst>
                    <a:ext uri="{9D8B030D-6E8A-4147-A177-3AD203B41FA5}">
                      <a16:colId xmlns:a16="http://schemas.microsoft.com/office/drawing/2014/main" val="1093230103"/>
                    </a:ext>
                  </a:extLst>
                </a:gridCol>
                <a:gridCol w="2226792">
                  <a:extLst>
                    <a:ext uri="{9D8B030D-6E8A-4147-A177-3AD203B41FA5}">
                      <a16:colId xmlns:a16="http://schemas.microsoft.com/office/drawing/2014/main" val="67176026"/>
                    </a:ext>
                  </a:extLst>
                </a:gridCol>
                <a:gridCol w="2324078">
                  <a:extLst>
                    <a:ext uri="{9D8B030D-6E8A-4147-A177-3AD203B41FA5}">
                      <a16:colId xmlns:a16="http://schemas.microsoft.com/office/drawing/2014/main" val="2383590708"/>
                    </a:ext>
                  </a:extLst>
                </a:gridCol>
                <a:gridCol w="2565950">
                  <a:extLst>
                    <a:ext uri="{9D8B030D-6E8A-4147-A177-3AD203B41FA5}">
                      <a16:colId xmlns:a16="http://schemas.microsoft.com/office/drawing/2014/main" val="939275462"/>
                    </a:ext>
                  </a:extLst>
                </a:gridCol>
              </a:tblGrid>
              <a:tr h="519967">
                <a:tc>
                  <a:txBody>
                    <a:bodyPr/>
                    <a:lstStyle/>
                    <a:p>
                      <a:pPr algn="l"/>
                      <a:r>
                        <a:rPr lang="en-US" sz="1000" b="0" dirty="0">
                          <a:latin typeface="+mj-lt"/>
                        </a:rPr>
                        <a:t>RATING</a:t>
                      </a:r>
                      <a:r>
                        <a:rPr lang="en-US" sz="1000" b="0" baseline="0" dirty="0">
                          <a:latin typeface="+mj-lt"/>
                        </a:rPr>
                        <a:t> SCALE </a:t>
                      </a:r>
                      <a:endParaRPr lang="en-US" sz="1000" b="0" dirty="0">
                        <a:latin typeface="+mj-lt"/>
                      </a:endParaRPr>
                    </a:p>
                  </a:txBody>
                  <a:tcPr>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mj-lt"/>
                          <a:ea typeface="Calibri" panose="020F0502020204030204" pitchFamily="34" charset="0"/>
                          <a:cs typeface="Times New Roman" panose="02020603050405020304" pitchFamily="18" charset="0"/>
                        </a:rPr>
                        <a:t>1 = LOWEST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Times New Roman" panose="02020603050405020304" pitchFamily="18" charset="0"/>
                        </a:rPr>
                        <a:t>Missing all components, deliverable not complete </a:t>
                      </a:r>
                      <a:endParaRPr lang="en-US" sz="1000" b="0" dirty="0">
                        <a:solidFill>
                          <a:schemeClr val="tx1"/>
                        </a:solidFill>
                        <a:effectLst/>
                        <a:latin typeface="+mj-lt"/>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Arial" panose="020B0604020202020204" pitchFamily="34" charset="0"/>
                          <a:sym typeface="Wingdings" panose="05000000000000000000" pitchFamily="2" charset="2"/>
                        </a:rPr>
                        <a:t>2 = MIDDLE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Arial" panose="020B0604020202020204" pitchFamily="34" charset="0"/>
                          <a:sym typeface="Wingdings" panose="05000000000000000000" pitchFamily="2" charset="2"/>
                        </a:rPr>
                        <a:t>Missing some components, deliverable almost complete</a:t>
                      </a:r>
                      <a:endParaRPr lang="en-US" sz="1000" b="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mj-lt"/>
                        </a:rPr>
                        <a:t>3 </a:t>
                      </a:r>
                      <a:r>
                        <a:rPr lang="en-US" sz="1000" b="0" baseline="0" dirty="0">
                          <a:solidFill>
                            <a:schemeClr val="tx1"/>
                          </a:solidFill>
                          <a:effectLst/>
                          <a:latin typeface="+mj-lt"/>
                        </a:rPr>
                        <a:t>= HIGHEST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rPr>
                        <a:t>All components identified,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rPr>
                        <a:t>deliverable complete</a:t>
                      </a:r>
                      <a:endParaRPr lang="en-US" sz="1000" b="0" dirty="0">
                        <a:latin typeface="+mj-lt"/>
                      </a:endParaRPr>
                    </a:p>
                  </a:txBody>
                  <a:tcPr/>
                </a:tc>
                <a:extLst>
                  <a:ext uri="{0D108BD9-81ED-4DB2-BD59-A6C34878D82A}">
                    <a16:rowId xmlns:a16="http://schemas.microsoft.com/office/drawing/2014/main" val="2007145242"/>
                  </a:ext>
                </a:extLst>
              </a:tr>
            </a:tbl>
          </a:graphicData>
        </a:graphic>
      </p:graphicFrame>
    </p:spTree>
    <p:extLst>
      <p:ext uri="{BB962C8B-B14F-4D97-AF65-F5344CB8AC3E}">
        <p14:creationId xmlns:p14="http://schemas.microsoft.com/office/powerpoint/2010/main" val="326659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Title 2"/>
          <p:cNvSpPr>
            <a:spLocks noGrp="1"/>
          </p:cNvSpPr>
          <p:nvPr>
            <p:ph type="title"/>
          </p:nvPr>
        </p:nvSpPr>
        <p:spPr>
          <a:xfrm>
            <a:off x="236510" y="72221"/>
            <a:ext cx="8820838" cy="509754"/>
          </a:xfrm>
        </p:spPr>
        <p:txBody>
          <a:bodyPr/>
          <a:lstStyle/>
          <a:p>
            <a:pPr algn="ctr"/>
            <a:r>
              <a:rPr lang="en-US" sz="3200" dirty="0"/>
              <a:t>Gate 1: peer evaluation/rubrics SUMMARY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139488"/>
              </p:ext>
            </p:extLst>
          </p:nvPr>
        </p:nvGraphicFramePr>
        <p:xfrm>
          <a:off x="449289" y="581974"/>
          <a:ext cx="8458201" cy="5353969"/>
        </p:xfrm>
        <a:graphic>
          <a:graphicData uri="http://schemas.openxmlformats.org/drawingml/2006/table">
            <a:tbl>
              <a:tblPr firstRow="1" firstCol="1" bandRow="1">
                <a:tableStyleId>{93296810-A885-4BE3-A3E7-6D5BEEA58F35}</a:tableStyleId>
              </a:tblPr>
              <a:tblGrid>
                <a:gridCol w="614076">
                  <a:extLst>
                    <a:ext uri="{9D8B030D-6E8A-4147-A177-3AD203B41FA5}">
                      <a16:colId xmlns:a16="http://schemas.microsoft.com/office/drawing/2014/main" val="1915273472"/>
                    </a:ext>
                  </a:extLst>
                </a:gridCol>
                <a:gridCol w="3298428">
                  <a:extLst>
                    <a:ext uri="{9D8B030D-6E8A-4147-A177-3AD203B41FA5}">
                      <a16:colId xmlns:a16="http://schemas.microsoft.com/office/drawing/2014/main" val="2738285653"/>
                    </a:ext>
                  </a:extLst>
                </a:gridCol>
                <a:gridCol w="1240221">
                  <a:extLst>
                    <a:ext uri="{9D8B030D-6E8A-4147-A177-3AD203B41FA5}">
                      <a16:colId xmlns:a16="http://schemas.microsoft.com/office/drawing/2014/main" val="897780535"/>
                    </a:ext>
                  </a:extLst>
                </a:gridCol>
                <a:gridCol w="1310850">
                  <a:extLst>
                    <a:ext uri="{9D8B030D-6E8A-4147-A177-3AD203B41FA5}">
                      <a16:colId xmlns:a16="http://schemas.microsoft.com/office/drawing/2014/main" val="790775811"/>
                    </a:ext>
                  </a:extLst>
                </a:gridCol>
                <a:gridCol w="995020">
                  <a:extLst>
                    <a:ext uri="{9D8B030D-6E8A-4147-A177-3AD203B41FA5}">
                      <a16:colId xmlns:a16="http://schemas.microsoft.com/office/drawing/2014/main" val="3273328562"/>
                    </a:ext>
                  </a:extLst>
                </a:gridCol>
                <a:gridCol w="999606">
                  <a:extLst>
                    <a:ext uri="{9D8B030D-6E8A-4147-A177-3AD203B41FA5}">
                      <a16:colId xmlns:a16="http://schemas.microsoft.com/office/drawing/2014/main" val="3397897993"/>
                    </a:ext>
                  </a:extLst>
                </a:gridCol>
              </a:tblGrid>
              <a:tr h="490793">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Item</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Deliverable</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Shoreline</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South Puget Sound</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Walla Walla</a:t>
                      </a:r>
                    </a:p>
                  </a:txBody>
                  <a:tcPr marL="68580" marR="68580" marT="0" marB="0" anchor="ctr"/>
                </a:tc>
                <a:tc>
                  <a:txBody>
                    <a:bodyPr/>
                    <a:lstStyle/>
                    <a:p>
                      <a:pPr marL="0" marR="0" algn="ctr">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Yakima Valley </a:t>
                      </a:r>
                    </a:p>
                  </a:txBody>
                  <a:tcPr marL="68580" marR="68580" marT="0" marB="0" anchor="ctr"/>
                </a:tc>
                <a:extLst>
                  <a:ext uri="{0D108BD9-81ED-4DB2-BD59-A6C34878D82A}">
                    <a16:rowId xmlns:a16="http://schemas.microsoft.com/office/drawing/2014/main" val="2544487068"/>
                  </a:ext>
                </a:extLst>
              </a:tr>
              <a:tr h="522933">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1</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mn-ea"/>
                          <a:cs typeface="+mn-cs"/>
                        </a:rPr>
                        <a:t>College Project Charter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365615726"/>
                  </a:ext>
                </a:extLst>
              </a:tr>
              <a:tr h="501461">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2</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rPr>
                        <a:t>Resource Plan</a:t>
                      </a:r>
                      <a:r>
                        <a:rPr lang="en-US" sz="1550" b="0" baseline="0" dirty="0">
                          <a:effectLst/>
                          <a:latin typeface="+mj-lt"/>
                        </a:rPr>
                        <a:t> &amp; Budget</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2240351364"/>
                  </a:ext>
                </a:extLst>
              </a:tr>
              <a:tr h="525922">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3</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rPr>
                        <a:t>Baseline MS-Project Schedule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1717008089"/>
                  </a:ext>
                </a:extLst>
              </a:tr>
              <a:tr h="341952">
                <a:tc>
                  <a:txBody>
                    <a:bodyPr/>
                    <a:lstStyle/>
                    <a:p>
                      <a:pPr marL="0" marR="0" algn="ctr">
                        <a:lnSpc>
                          <a:spcPct val="107000"/>
                        </a:lnSpc>
                        <a:spcBef>
                          <a:spcPts val="0"/>
                        </a:spcBef>
                        <a:spcAft>
                          <a:spcPts val="0"/>
                        </a:spcAft>
                      </a:pPr>
                      <a:r>
                        <a:rPr lang="en-US" sz="1600" b="0" baseline="0" dirty="0">
                          <a:effectLst/>
                          <a:latin typeface="+mj-lt"/>
                        </a:rPr>
                        <a:t>4</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rPr>
                        <a:t>OCM Plan </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1377126731"/>
                  </a:ext>
                </a:extLst>
              </a:tr>
              <a:tr h="526430">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4a</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mn-ea"/>
                          <a:cs typeface="+mn-cs"/>
                        </a:rPr>
                        <a:t>Begin Change Impact Analysis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3530676404"/>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5</a:t>
                      </a:r>
                    </a:p>
                  </a:txBody>
                  <a:tcPr marL="68580" marR="68580" marT="0" marB="0" anchor="ctr"/>
                </a:tc>
                <a:tc>
                  <a:txBody>
                    <a:bodyPr/>
                    <a:lstStyle/>
                    <a:p>
                      <a:pPr marL="0" marR="0">
                        <a:lnSpc>
                          <a:spcPct val="107000"/>
                        </a:lnSpc>
                        <a:spcBef>
                          <a:spcPts val="0"/>
                        </a:spcBef>
                        <a:spcAft>
                          <a:spcPts val="0"/>
                        </a:spcAft>
                      </a:pPr>
                      <a:r>
                        <a:rPr lang="en-US" sz="1550" b="0" baseline="0" dirty="0">
                          <a:effectLst/>
                          <a:latin typeface="+mj-lt"/>
                          <a:ea typeface="Calibri" panose="020F0502020204030204" pitchFamily="34" charset="0"/>
                          <a:cs typeface="Times New Roman" panose="02020603050405020304" pitchFamily="18" charset="0"/>
                        </a:rPr>
                        <a:t>Communication Plan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1522561057"/>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6</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dirty="0">
                          <a:effectLst/>
                          <a:latin typeface="+mj-lt"/>
                          <a:ea typeface="Calibri" panose="020F0502020204030204" pitchFamily="34" charset="0"/>
                          <a:cs typeface="Times New Roman" panose="02020603050405020304" pitchFamily="18" charset="0"/>
                        </a:rPr>
                        <a:t>Training</a:t>
                      </a:r>
                      <a:r>
                        <a:rPr lang="en-US" sz="1550" b="0" baseline="0" dirty="0">
                          <a:effectLst/>
                          <a:latin typeface="+mj-lt"/>
                          <a:ea typeface="Calibri" panose="020F0502020204030204" pitchFamily="34" charset="0"/>
                          <a:cs typeface="Times New Roman" panose="02020603050405020304" pitchFamily="18" charset="0"/>
                        </a:rPr>
                        <a:t> Plan</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1963014009"/>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7</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kern="1200" dirty="0">
                          <a:solidFill>
                            <a:schemeClr val="dk1"/>
                          </a:solidFill>
                          <a:effectLst/>
                          <a:latin typeface="+mj-lt"/>
                          <a:ea typeface="Calibri" panose="020F0502020204030204" pitchFamily="34" charset="0"/>
                          <a:cs typeface="Times New Roman" panose="02020603050405020304" pitchFamily="18" charset="0"/>
                        </a:rPr>
                        <a:t>Risk Management Plan </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3181193534"/>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8</a:t>
                      </a:r>
                    </a:p>
                  </a:txBody>
                  <a:tcPr marL="68580" marR="68580" marT="0" marB="0" anchor="ctr"/>
                </a:tc>
                <a:tc>
                  <a:txBody>
                    <a:bodyPr/>
                    <a:lstStyle/>
                    <a:p>
                      <a:pPr marL="0" marR="0">
                        <a:lnSpc>
                          <a:spcPct val="107000"/>
                        </a:lnSpc>
                        <a:spcBef>
                          <a:spcPts val="0"/>
                        </a:spcBef>
                        <a:spcAft>
                          <a:spcPts val="0"/>
                        </a:spcAft>
                      </a:pPr>
                      <a:r>
                        <a:rPr lang="en-US" sz="1550" b="0" dirty="0">
                          <a:effectLst/>
                          <a:latin typeface="+mj-lt"/>
                          <a:ea typeface="Calibri" panose="020F0502020204030204" pitchFamily="34" charset="0"/>
                          <a:cs typeface="Times New Roman" panose="02020603050405020304" pitchFamily="18" charset="0"/>
                        </a:rPr>
                        <a:t>Data Cleansing</a:t>
                      </a:r>
                      <a:r>
                        <a:rPr lang="en-US" sz="1550" b="0" baseline="0" dirty="0">
                          <a:effectLst/>
                          <a:latin typeface="+mj-lt"/>
                          <a:ea typeface="Calibri" panose="020F0502020204030204" pitchFamily="34" charset="0"/>
                          <a:cs typeface="Times New Roman" panose="02020603050405020304" pitchFamily="18" charset="0"/>
                        </a:rPr>
                        <a:t> Plan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419593857"/>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9</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baseline="0" dirty="0">
                          <a:effectLst/>
                          <a:latin typeface="+mj-lt"/>
                        </a:rPr>
                        <a:t>Legacy Business Process Mapping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3652296137"/>
                  </a:ext>
                </a:extLst>
              </a:tr>
              <a:tr h="391385">
                <a:tc>
                  <a:txBody>
                    <a:bodyPr/>
                    <a:lstStyle/>
                    <a:p>
                      <a:pPr marL="0" marR="0" algn="ctr">
                        <a:lnSpc>
                          <a:spcPct val="107000"/>
                        </a:lnSpc>
                        <a:spcBef>
                          <a:spcPts val="0"/>
                        </a:spcBef>
                        <a:spcAft>
                          <a:spcPts val="0"/>
                        </a:spcAft>
                      </a:pPr>
                      <a:r>
                        <a:rPr lang="en-US" sz="1600" b="0" dirty="0">
                          <a:effectLst/>
                          <a:latin typeface="+mj-lt"/>
                          <a:ea typeface="Calibri" panose="020F0502020204030204" pitchFamily="34" charset="0"/>
                          <a:cs typeface="Times New Roman" panose="02020603050405020304" pitchFamily="18" charset="0"/>
                        </a:rPr>
                        <a:t>10</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50" b="0" baseline="0" dirty="0">
                          <a:effectLst/>
                          <a:latin typeface="+mj-lt"/>
                        </a:rPr>
                        <a:t>Initial Supplemental Systems Analysis </a:t>
                      </a:r>
                      <a:endParaRPr lang="en-US" sz="1550" b="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50" b="1" baseline="0" dirty="0">
                          <a:solidFill>
                            <a:schemeClr val="tx1"/>
                          </a:solidFill>
                          <a:effectLst/>
                          <a:latin typeface="+mn-lt"/>
                          <a:ea typeface="Calibri" panose="020F0502020204030204" pitchFamily="34" charset="0"/>
                          <a:cs typeface="Times New Roman" panose="02020603050405020304" pitchFamily="18" charset="0"/>
                        </a:rPr>
                        <a:t>3</a:t>
                      </a:r>
                    </a:p>
                  </a:txBody>
                  <a:tcPr marL="68580" marR="68580" marT="0" marB="0" anchor="ctr">
                    <a:solidFill>
                      <a:schemeClr val="accent6">
                        <a:lumMod val="20000"/>
                        <a:lumOff val="80000"/>
                      </a:schemeClr>
                    </a:solidFill>
                  </a:tcPr>
                </a:tc>
                <a:extLst>
                  <a:ext uri="{0D108BD9-81ED-4DB2-BD59-A6C34878D82A}">
                    <a16:rowId xmlns:a16="http://schemas.microsoft.com/office/drawing/2014/main" val="2918852772"/>
                  </a:ext>
                </a:extLst>
              </a:tr>
            </a:tbl>
          </a:graphicData>
        </a:graphic>
      </p:graphicFrame>
      <p:graphicFrame>
        <p:nvGraphicFramePr>
          <p:cNvPr id="6" name="Table 5">
            <a:extLst>
              <a:ext uri="{FF2B5EF4-FFF2-40B4-BE49-F238E27FC236}">
                <a16:creationId xmlns:a16="http://schemas.microsoft.com/office/drawing/2014/main" id="{D1BD5F19-59D1-4D64-A305-84B38245AD3E}"/>
              </a:ext>
            </a:extLst>
          </p:cNvPr>
          <p:cNvGraphicFramePr>
            <a:graphicFrameLocks noGrp="1"/>
          </p:cNvGraphicFramePr>
          <p:nvPr>
            <p:extLst>
              <p:ext uri="{D42A27DB-BD31-4B8C-83A1-F6EECF244321}">
                <p14:modId xmlns:p14="http://schemas.microsoft.com/office/powerpoint/2010/main" val="1091757665"/>
              </p:ext>
            </p:extLst>
          </p:nvPr>
        </p:nvGraphicFramePr>
        <p:xfrm>
          <a:off x="417829" y="6237139"/>
          <a:ext cx="8458200" cy="548640"/>
        </p:xfrm>
        <a:graphic>
          <a:graphicData uri="http://schemas.openxmlformats.org/drawingml/2006/table">
            <a:tbl>
              <a:tblPr firstRow="1" bandRow="1">
                <a:tableStyleId>{5940675A-B579-460E-94D1-54222C63F5DA}</a:tableStyleId>
              </a:tblPr>
              <a:tblGrid>
                <a:gridCol w="1341381">
                  <a:extLst>
                    <a:ext uri="{9D8B030D-6E8A-4147-A177-3AD203B41FA5}">
                      <a16:colId xmlns:a16="http://schemas.microsoft.com/office/drawing/2014/main" val="1093230103"/>
                    </a:ext>
                  </a:extLst>
                </a:gridCol>
                <a:gridCol w="2226791">
                  <a:extLst>
                    <a:ext uri="{9D8B030D-6E8A-4147-A177-3AD203B41FA5}">
                      <a16:colId xmlns:a16="http://schemas.microsoft.com/office/drawing/2014/main" val="67176026"/>
                    </a:ext>
                  </a:extLst>
                </a:gridCol>
                <a:gridCol w="2324077">
                  <a:extLst>
                    <a:ext uri="{9D8B030D-6E8A-4147-A177-3AD203B41FA5}">
                      <a16:colId xmlns:a16="http://schemas.microsoft.com/office/drawing/2014/main" val="2383590708"/>
                    </a:ext>
                  </a:extLst>
                </a:gridCol>
                <a:gridCol w="2565951">
                  <a:extLst>
                    <a:ext uri="{9D8B030D-6E8A-4147-A177-3AD203B41FA5}">
                      <a16:colId xmlns:a16="http://schemas.microsoft.com/office/drawing/2014/main" val="939275462"/>
                    </a:ext>
                  </a:extLst>
                </a:gridCol>
              </a:tblGrid>
              <a:tr h="328749">
                <a:tc>
                  <a:txBody>
                    <a:bodyPr/>
                    <a:lstStyle/>
                    <a:p>
                      <a:pPr algn="l"/>
                      <a:r>
                        <a:rPr lang="en-US" sz="1000" b="0" dirty="0">
                          <a:latin typeface="+mj-lt"/>
                        </a:rPr>
                        <a:t>RATING</a:t>
                      </a:r>
                      <a:r>
                        <a:rPr lang="en-US" sz="1000" b="0" baseline="0" dirty="0">
                          <a:latin typeface="+mj-lt"/>
                        </a:rPr>
                        <a:t> SCALE </a:t>
                      </a:r>
                      <a:endParaRPr lang="en-US" sz="1000" b="0" dirty="0">
                        <a:latin typeface="+mj-lt"/>
                      </a:endParaRPr>
                    </a:p>
                  </a:txBody>
                  <a:tcPr>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mj-lt"/>
                          <a:ea typeface="Calibri" panose="020F0502020204030204" pitchFamily="34" charset="0"/>
                          <a:cs typeface="Times New Roman" panose="02020603050405020304" pitchFamily="18" charset="0"/>
                        </a:rPr>
                        <a:t>1 = LOWEST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Times New Roman" panose="02020603050405020304" pitchFamily="18" charset="0"/>
                        </a:rPr>
                        <a:t>Missing all components, deliverable not complete </a:t>
                      </a:r>
                      <a:endParaRPr lang="en-US" sz="1000" b="0" dirty="0">
                        <a:solidFill>
                          <a:schemeClr val="tx1"/>
                        </a:solidFill>
                        <a:effectLst/>
                        <a:latin typeface="+mj-lt"/>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Arial" panose="020B0604020202020204" pitchFamily="34" charset="0"/>
                          <a:sym typeface="Wingdings" panose="05000000000000000000" pitchFamily="2" charset="2"/>
                        </a:rPr>
                        <a:t>2 = MIDDLE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ea typeface="Calibri" panose="020F0502020204030204" pitchFamily="34" charset="0"/>
                          <a:cs typeface="Arial" panose="020B0604020202020204" pitchFamily="34" charset="0"/>
                          <a:sym typeface="Wingdings" panose="05000000000000000000" pitchFamily="2" charset="2"/>
                        </a:rPr>
                        <a:t>Missing some components, deliverable almost complete</a:t>
                      </a:r>
                      <a:endParaRPr lang="en-US" sz="1000" b="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mj-lt"/>
                        </a:rPr>
                        <a:t>3 </a:t>
                      </a:r>
                      <a:r>
                        <a:rPr lang="en-US" sz="1000" b="0" baseline="0" dirty="0">
                          <a:solidFill>
                            <a:schemeClr val="tx1"/>
                          </a:solidFill>
                          <a:effectLst/>
                          <a:latin typeface="+mj-lt"/>
                        </a:rPr>
                        <a:t>= HIGHEST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rPr>
                        <a:t>All components identified,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effectLst/>
                          <a:latin typeface="+mj-lt"/>
                        </a:rPr>
                        <a:t>deliverable complete</a:t>
                      </a:r>
                      <a:endParaRPr lang="en-US" sz="1000" b="0" dirty="0">
                        <a:latin typeface="+mj-lt"/>
                      </a:endParaRPr>
                    </a:p>
                  </a:txBody>
                  <a:tcPr/>
                </a:tc>
                <a:extLst>
                  <a:ext uri="{0D108BD9-81ED-4DB2-BD59-A6C34878D82A}">
                    <a16:rowId xmlns:a16="http://schemas.microsoft.com/office/drawing/2014/main" val="2007145242"/>
                  </a:ext>
                </a:extLst>
              </a:tr>
            </a:tbl>
          </a:graphicData>
        </a:graphic>
      </p:graphicFrame>
    </p:spTree>
    <p:extLst>
      <p:ext uri="{BB962C8B-B14F-4D97-AF65-F5344CB8AC3E}">
        <p14:creationId xmlns:p14="http://schemas.microsoft.com/office/powerpoint/2010/main" val="5799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39940" y="274220"/>
            <a:ext cx="8427177" cy="361894"/>
          </a:xfrm>
          <a:prstGeom prst="rect">
            <a:avLst/>
          </a:prstGeom>
          <a:solidFill>
            <a:srgbClr val="0071CE"/>
          </a:solidFill>
        </p:spPr>
        <p:txBody>
          <a:bodyPr wrap="square" rtlCol="0">
            <a:spAutoFit/>
          </a:bodyPr>
          <a:lstStyle/>
          <a:p>
            <a:pPr marL="0" marR="0" lvl="0" indent="0" algn="ctr" defTabSz="457200" rtl="0" eaLnBrk="1" fontAlgn="b" latinLnBrk="0" hangingPunct="1">
              <a:lnSpc>
                <a:spcPct val="115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DG6 Initiation Phase </a:t>
            </a: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Completion Summary </a:t>
            </a: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Dashboard – </a:t>
            </a:r>
            <a:r>
              <a:rPr kumimoji="0" lang="en-US" sz="18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July 20-31, 2020</a:t>
            </a:r>
            <a:endParaRPr kumimoji="0" lang="en-US" sz="1800" b="1" i="0" u="none" strike="noStrike" kern="1200" cap="none" spc="0" normalizeH="0" baseline="0" noProof="0" dirty="0">
              <a:ln>
                <a:noFill/>
              </a:ln>
              <a:solidFill>
                <a:prstClr val="white"/>
              </a:solidFill>
              <a:effectLst/>
              <a:uLnTx/>
              <a:uFillTx/>
              <a:latin typeface="Calibri"/>
              <a:ea typeface="Calibri"/>
              <a:cs typeface="Times New Roman"/>
            </a:endParaRPr>
          </a:p>
        </p:txBody>
      </p:sp>
      <p:graphicFrame>
        <p:nvGraphicFramePr>
          <p:cNvPr id="12" name="Table 11" descr="Remediation status chart">
            <a:extLst>
              <a:ext uri="{FF2B5EF4-FFF2-40B4-BE49-F238E27FC236}">
                <a16:creationId xmlns:a16="http://schemas.microsoft.com/office/drawing/2014/main" id="{DF0DF26D-9593-4F4E-A255-9FC8B16BC978}"/>
              </a:ext>
            </a:extLst>
          </p:cNvPr>
          <p:cNvGraphicFramePr>
            <a:graphicFrameLocks noGrp="1"/>
          </p:cNvGraphicFramePr>
          <p:nvPr>
            <p:extLst>
              <p:ext uri="{D42A27DB-BD31-4B8C-83A1-F6EECF244321}">
                <p14:modId xmlns:p14="http://schemas.microsoft.com/office/powerpoint/2010/main" val="684003805"/>
              </p:ext>
            </p:extLst>
          </p:nvPr>
        </p:nvGraphicFramePr>
        <p:xfrm>
          <a:off x="339938" y="751114"/>
          <a:ext cx="6214866" cy="5486399"/>
        </p:xfrm>
        <a:graphic>
          <a:graphicData uri="http://schemas.openxmlformats.org/drawingml/2006/table">
            <a:tbl>
              <a:tblPr firstRow="1" firstCol="1" bandRow="1">
                <a:tableStyleId>{BDBED569-4797-4DF1-A0F4-6AAB3CD982D8}</a:tableStyleId>
              </a:tblPr>
              <a:tblGrid>
                <a:gridCol w="3028904">
                  <a:extLst>
                    <a:ext uri="{9D8B030D-6E8A-4147-A177-3AD203B41FA5}">
                      <a16:colId xmlns:a16="http://schemas.microsoft.com/office/drawing/2014/main" val="3538060967"/>
                    </a:ext>
                  </a:extLst>
                </a:gridCol>
                <a:gridCol w="1491916">
                  <a:extLst>
                    <a:ext uri="{9D8B030D-6E8A-4147-A177-3AD203B41FA5}">
                      <a16:colId xmlns:a16="http://schemas.microsoft.com/office/drawing/2014/main" val="988216853"/>
                    </a:ext>
                  </a:extLst>
                </a:gridCol>
                <a:gridCol w="1694046">
                  <a:extLst>
                    <a:ext uri="{9D8B030D-6E8A-4147-A177-3AD203B41FA5}">
                      <a16:colId xmlns:a16="http://schemas.microsoft.com/office/drawing/2014/main" val="4079982414"/>
                    </a:ext>
                  </a:extLst>
                </a:gridCol>
              </a:tblGrid>
              <a:tr h="732182">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600" kern="1200" dirty="0">
                          <a:solidFill>
                            <a:schemeClr val="bg1"/>
                          </a:solidFill>
                          <a:latin typeface="Calibri" panose="020F0502020204030204" pitchFamily="34" charset="0"/>
                          <a:cs typeface="Calibri" panose="020F0502020204030204" pitchFamily="34" charset="0"/>
                        </a:rPr>
                        <a:t>College/District</a:t>
                      </a:r>
                      <a:endParaRPr lang="en-US" sz="1600" b="1" kern="1200" dirty="0">
                        <a:solidFill>
                          <a:schemeClr val="bg1"/>
                        </a:solidFill>
                        <a:latin typeface="Calibri" panose="020F0502020204030204" pitchFamily="34" charset="0"/>
                        <a:ea typeface="Times New Roman"/>
                        <a:cs typeface="Calibri" panose="020F0502020204030204" pitchFamily="34" charset="0"/>
                      </a:endParaRPr>
                    </a:p>
                  </a:txBody>
                  <a:tcPr marL="51435" marR="51435" marT="0" marB="0" anchor="ctr">
                    <a:lnR w="6350" cap="flat" cmpd="sng" algn="ctr">
                      <a:solidFill>
                        <a:schemeClr val="tx1"/>
                      </a:solidFill>
                      <a:prstDash val="solid"/>
                      <a:round/>
                      <a:headEnd type="none" w="med" len="med"/>
                      <a:tailEnd type="none" w="med" len="med"/>
                    </a:lnR>
                    <a:solidFill>
                      <a:srgbClr val="0071CE"/>
                    </a:solidFill>
                  </a:tcPr>
                </a:tc>
                <a:tc>
                  <a:txBody>
                    <a:bodyPr/>
                    <a:lstStyle/>
                    <a:p>
                      <a:pPr marL="0" marR="0" algn="ctr">
                        <a:lnSpc>
                          <a:spcPct val="107000"/>
                        </a:lnSpc>
                        <a:spcBef>
                          <a:spcPts val="0"/>
                        </a:spcBef>
                        <a:spcAft>
                          <a:spcPts val="0"/>
                        </a:spcAft>
                      </a:pPr>
                      <a:r>
                        <a:rPr lang="en-US" sz="1600" dirty="0">
                          <a:solidFill>
                            <a:schemeClr val="bg1"/>
                          </a:solidFill>
                          <a:effectLst/>
                        </a:rPr>
                        <a:t>As of </a:t>
                      </a:r>
                      <a:endParaRPr lang="en-US" sz="1600" baseline="0" dirty="0">
                        <a:solidFill>
                          <a:schemeClr val="bg1"/>
                        </a:solidFill>
                        <a:effectLst/>
                      </a:endParaRPr>
                    </a:p>
                    <a:p>
                      <a:pPr marL="0" marR="0" algn="ctr">
                        <a:lnSpc>
                          <a:spcPct val="107000"/>
                        </a:lnSpc>
                        <a:spcBef>
                          <a:spcPts val="0"/>
                        </a:spcBef>
                        <a:spcAft>
                          <a:spcPts val="0"/>
                        </a:spcAft>
                      </a:pPr>
                      <a:r>
                        <a:rPr lang="en-US" sz="1600" b="1"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July 31, </a:t>
                      </a:r>
                      <a:r>
                        <a:rPr lang="en-US" sz="1600" baseline="0" dirty="0">
                          <a:solidFill>
                            <a:schemeClr val="bg1"/>
                          </a:solidFill>
                          <a:effectLst/>
                        </a:rPr>
                        <a:t>2020</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rgbClr val="0071CE"/>
                    </a:solidFill>
                  </a:tcPr>
                </a:tc>
                <a:tc>
                  <a:txBody>
                    <a:bodyPr/>
                    <a:lstStyle/>
                    <a:p>
                      <a:pPr marL="0" marR="0" algn="ctr">
                        <a:lnSpc>
                          <a:spcPct val="107000"/>
                        </a:lnSpc>
                        <a:spcBef>
                          <a:spcPts val="0"/>
                        </a:spcBef>
                        <a:spcAft>
                          <a:spcPts val="0"/>
                        </a:spcAft>
                      </a:pPr>
                      <a:r>
                        <a:rPr lang="en-US" sz="1600" dirty="0">
                          <a:solidFill>
                            <a:schemeClr val="bg1"/>
                          </a:solidFill>
                          <a:effectLst/>
                        </a:rPr>
                        <a:t>Target Percentage Pre-Implementation </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3175" cap="flat" cmpd="sng" algn="ctr">
                      <a:solidFill>
                        <a:schemeClr val="tx1"/>
                      </a:solidFill>
                      <a:prstDash val="solid"/>
                      <a:round/>
                      <a:headEnd type="none" w="med" len="med"/>
                      <a:tailEnd type="none" w="med" len="med"/>
                    </a:lnL>
                    <a:solidFill>
                      <a:srgbClr val="0071CE"/>
                    </a:solidFill>
                  </a:tcPr>
                </a:tc>
                <a:extLst>
                  <a:ext uri="{0D108BD9-81ED-4DB2-BD59-A6C34878D82A}">
                    <a16:rowId xmlns:a16="http://schemas.microsoft.com/office/drawing/2014/main" val="3688488211"/>
                  </a:ext>
                </a:extLst>
              </a:tr>
              <a:tr h="530131">
                <a:tc>
                  <a:txBody>
                    <a:bodyPr/>
                    <a:lstStyle/>
                    <a:p>
                      <a:pPr marL="0" marR="0" algn="l">
                        <a:lnSpc>
                          <a:spcPct val="100000"/>
                        </a:lnSpc>
                        <a:spcBef>
                          <a:spcPts val="0"/>
                        </a:spcBef>
                        <a:spcAft>
                          <a:spcPts val="0"/>
                        </a:spcAft>
                      </a:pPr>
                      <a:r>
                        <a:rPr lang="en-US" sz="1200" dirty="0">
                          <a:effectLst/>
                          <a:latin typeface="Arial" panose="020B0604020202020204" pitchFamily="34" charset="0"/>
                          <a:cs typeface="Arial" panose="020B0604020202020204" pitchFamily="34" charset="0"/>
                        </a:rPr>
                        <a:t>Bates Technical College</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effectLst/>
                          <a:latin typeface="Arial"/>
                          <a:ea typeface="Calibri" panose="020F0502020204030204" pitchFamily="34" charset="0"/>
                          <a:cs typeface="Arial"/>
                        </a:rPr>
                        <a:t>55%</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effectLst/>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1864258919"/>
                  </a:ext>
                </a:extLst>
              </a:tr>
              <a:tr h="53013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200" kern="1200" dirty="0">
                          <a:effectLst/>
                          <a:latin typeface="Arial" panose="020B0604020202020204" pitchFamily="34" charset="0"/>
                          <a:cs typeface="Arial" panose="020B0604020202020204" pitchFamily="34" charset="0"/>
                        </a:rPr>
                        <a:t>Clover Park Technical College</a:t>
                      </a:r>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70%</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2779009113"/>
                  </a:ext>
                </a:extLst>
              </a:tr>
              <a:tr h="530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Arial" panose="020B0604020202020204" pitchFamily="34" charset="0"/>
                          <a:cs typeface="Arial" panose="020B0604020202020204" pitchFamily="34" charset="0"/>
                        </a:rPr>
                        <a:t>Columbia Basin College</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70%</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3189328825"/>
                  </a:ext>
                </a:extLst>
              </a:tr>
              <a:tr h="53013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200" kern="1200" dirty="0">
                          <a:effectLst/>
                          <a:latin typeface="Arial" panose="020B0604020202020204" pitchFamily="34" charset="0"/>
                          <a:cs typeface="Arial" panose="020B0604020202020204" pitchFamily="34" charset="0"/>
                        </a:rPr>
                        <a:t>Lake Washington Inst. of Technology </a:t>
                      </a:r>
                      <a:endParaRPr lang="en-US" sz="12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normalizeH="0" baseline="0" noProof="0" dirty="0">
                          <a:ln>
                            <a:noFill/>
                          </a:ln>
                          <a:effectLst/>
                          <a:uLnTx/>
                          <a:uFillTx/>
                          <a:latin typeface="Arial"/>
                          <a:ea typeface="Calibri" panose="020F0502020204030204" pitchFamily="34" charset="0"/>
                          <a:cs typeface="Arial"/>
                        </a:rPr>
                        <a:t>68</a:t>
                      </a: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1399483409"/>
                  </a:ext>
                </a:extLst>
              </a:tr>
              <a:tr h="53013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200" kern="1200" dirty="0">
                          <a:effectLst/>
                          <a:latin typeface="Arial" panose="020B0604020202020204" pitchFamily="34" charset="0"/>
                          <a:cs typeface="Arial" panose="020B0604020202020204" pitchFamily="34" charset="0"/>
                        </a:rPr>
                        <a:t>Renton Technical College</a:t>
                      </a:r>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normalizeH="0" baseline="0" noProof="0" dirty="0">
                          <a:ln>
                            <a:noFill/>
                          </a:ln>
                          <a:effectLst/>
                          <a:uLnTx/>
                          <a:uFillTx/>
                          <a:latin typeface="Arial"/>
                          <a:ea typeface="Calibri" panose="020F0502020204030204" pitchFamily="34" charset="0"/>
                          <a:cs typeface="Arial"/>
                        </a:rPr>
                        <a:t>49</a:t>
                      </a: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2663665800"/>
                  </a:ext>
                </a:extLst>
              </a:tr>
              <a:tr h="53013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200" kern="1200" dirty="0">
                          <a:effectLst/>
                          <a:latin typeface="Arial" panose="020B0604020202020204" pitchFamily="34" charset="0"/>
                          <a:cs typeface="Arial" panose="020B0604020202020204" pitchFamily="34" charset="0"/>
                        </a:rPr>
                        <a:t>Shoreline Community College</a:t>
                      </a:r>
                      <a:endParaRPr lang="en-US" sz="1200"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normalizeH="0" baseline="0" noProof="0" dirty="0">
                          <a:ln>
                            <a:noFill/>
                          </a:ln>
                          <a:effectLst/>
                          <a:uLnTx/>
                          <a:uFillTx/>
                          <a:latin typeface="Arial"/>
                          <a:ea typeface="Calibri" panose="020F0502020204030204" pitchFamily="34" charset="0"/>
                          <a:cs typeface="Arial"/>
                        </a:rPr>
                        <a:t>74</a:t>
                      </a: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3643303923"/>
                  </a:ext>
                </a:extLst>
              </a:tr>
              <a:tr h="530131">
                <a:tc>
                  <a:txBody>
                    <a:bodyPr/>
                    <a:lstStyle/>
                    <a:p>
                      <a:pPr marL="0" indent="0" algn="l">
                        <a:buFontTx/>
                        <a:buNone/>
                      </a:pPr>
                      <a:r>
                        <a:rPr lang="en-US" sz="1200" kern="1200" baseline="0" dirty="0">
                          <a:effectLst/>
                          <a:latin typeface="Arial" panose="020B0604020202020204" pitchFamily="34" charset="0"/>
                          <a:cs typeface="Arial" panose="020B0604020202020204" pitchFamily="34" charset="0"/>
                        </a:rPr>
                        <a:t>So. Puget Sound Community College</a:t>
                      </a:r>
                      <a:endParaRPr lang="en-US" sz="1200" b="1"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71%</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924071466"/>
                  </a:ext>
                </a:extLst>
              </a:tr>
              <a:tr h="530131">
                <a:tc>
                  <a:txBody>
                    <a:bodyPr/>
                    <a:lstStyle/>
                    <a:p>
                      <a:pPr marL="0" indent="0" algn="l">
                        <a:buFontTx/>
                        <a:buNone/>
                      </a:pPr>
                      <a:r>
                        <a:rPr lang="en-US" sz="1200" kern="1200" baseline="0" dirty="0">
                          <a:effectLst/>
                          <a:latin typeface="Arial" panose="020B0604020202020204" pitchFamily="34" charset="0"/>
                          <a:cs typeface="Arial" panose="020B0604020202020204" pitchFamily="34" charset="0"/>
                        </a:rPr>
                        <a:t>Walla Walla Community College</a:t>
                      </a:r>
                      <a:endParaRPr lang="en-US" sz="1200" b="1"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normalizeH="0" baseline="0" noProof="0" dirty="0">
                          <a:ln>
                            <a:noFill/>
                          </a:ln>
                          <a:effectLst/>
                          <a:uLnTx/>
                          <a:uFillTx/>
                          <a:latin typeface="Arial"/>
                          <a:ea typeface="Calibri" panose="020F0502020204030204" pitchFamily="34" charset="0"/>
                          <a:cs typeface="Arial"/>
                        </a:rPr>
                        <a:t>72</a:t>
                      </a: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3782180518"/>
                  </a:ext>
                </a:extLst>
              </a:tr>
              <a:tr h="513169">
                <a:tc>
                  <a:txBody>
                    <a:bodyPr/>
                    <a:lstStyle/>
                    <a:p>
                      <a:pPr marL="0" indent="0" algn="l">
                        <a:buFontTx/>
                        <a:buNone/>
                      </a:pPr>
                      <a:r>
                        <a:rPr lang="en-US" sz="1200" kern="1200" baseline="0" dirty="0">
                          <a:effectLst/>
                          <a:latin typeface="Arial" panose="020B0604020202020204" pitchFamily="34" charset="0"/>
                          <a:cs typeface="Arial" panose="020B0604020202020204" pitchFamily="34" charset="0"/>
                        </a:rPr>
                        <a:t>Yakima Valley College</a:t>
                      </a:r>
                      <a:endParaRPr lang="en-US" sz="1200" b="1"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normalizeH="0" baseline="0" noProof="0" dirty="0">
                          <a:ln>
                            <a:noFill/>
                          </a:ln>
                          <a:effectLst/>
                          <a:uLnTx/>
                          <a:uFillTx/>
                          <a:latin typeface="Arial"/>
                          <a:ea typeface="Calibri" panose="020F0502020204030204" pitchFamily="34" charset="0"/>
                          <a:cs typeface="Arial"/>
                        </a:rPr>
                        <a:t>75</a:t>
                      </a:r>
                      <a:r>
                        <a:rPr kumimoji="0" lang="en-US" sz="1200" b="0" i="0" u="none" strike="noStrike" kern="1200" cap="none" spc="0" normalizeH="0" baseline="0" noProof="0" dirty="0">
                          <a:ln>
                            <a:noFill/>
                          </a:ln>
                          <a:effectLst/>
                          <a:uLnTx/>
                          <a:uFillTx/>
                          <a:latin typeface="Arial"/>
                          <a:ea typeface="Calibri" panose="020F0502020204030204" pitchFamily="34" charset="0"/>
                          <a:cs typeface="Arial"/>
                        </a:rPr>
                        <a:t>%</a:t>
                      </a: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Calibri" panose="020F0502020204030204" pitchFamily="34" charset="0"/>
                          <a:cs typeface="Arial"/>
                        </a:rPr>
                        <a:t>75%</a:t>
                      </a:r>
                    </a:p>
                  </a:txBody>
                  <a:tcPr marL="51435" marR="51435" marT="0" marB="0" anchor="ctr"/>
                </a:tc>
                <a:extLst>
                  <a:ext uri="{0D108BD9-81ED-4DB2-BD59-A6C34878D82A}">
                    <a16:rowId xmlns:a16="http://schemas.microsoft.com/office/drawing/2014/main" val="4112661029"/>
                  </a:ext>
                </a:extLst>
              </a:tr>
            </a:tbl>
          </a:graphicData>
        </a:graphic>
      </p:graphicFrame>
      <p:sp>
        <p:nvSpPr>
          <p:cNvPr id="4" name="TextBox 3">
            <a:extLst>
              <a:ext uri="{FF2B5EF4-FFF2-40B4-BE49-F238E27FC236}">
                <a16:creationId xmlns:a16="http://schemas.microsoft.com/office/drawing/2014/main" id="{A8833AF2-CF9D-4E6E-8D2C-0FE795068D7B}"/>
              </a:ext>
            </a:extLst>
          </p:cNvPr>
          <p:cNvSpPr txBox="1"/>
          <p:nvPr/>
        </p:nvSpPr>
        <p:spPr>
          <a:xfrm>
            <a:off x="6651056" y="748768"/>
            <a:ext cx="2116059" cy="5509200"/>
          </a:xfrm>
          <a:prstGeom prst="rect">
            <a:avLst/>
          </a:prstGeom>
          <a:noFill/>
          <a:ln w="3175">
            <a:solidFill>
              <a:srgbClr val="0070C0"/>
            </a:solidFill>
          </a:ln>
        </p:spPr>
        <p:txBody>
          <a:bodyPr wrap="square"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Percentage of deliverables completed and tracked in Project Web App (PWA) by each college Project Manager: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solidFill>
                  <a:srgbClr val="5B9BD5">
                    <a:lumMod val="75000"/>
                  </a:srgbClr>
                </a:solid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College Orientation &amp; Resourcing</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College Project Planning (from templates)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Conduct Initial Data Cleansing</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Document Current Legacy Business Processes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Supplemental Systems Analysis</a:t>
            </a:r>
          </a:p>
          <a:p>
            <a:pPr marR="0" lvl="0" algn="l" defTabSz="4572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Slide Number Placeholder 1">
            <a:extLst>
              <a:ext uri="{FF2B5EF4-FFF2-40B4-BE49-F238E27FC236}">
                <a16:creationId xmlns:a16="http://schemas.microsoft.com/office/drawing/2014/main" id="{5A05B45B-E219-4576-A506-E2C45C55568E}"/>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72937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40732" y="1632208"/>
            <a:ext cx="8720972" cy="482441"/>
          </a:xfrm>
        </p:spPr>
        <p:txBody>
          <a:bodyPr anchor="t"/>
          <a:lstStyle/>
          <a:p>
            <a:pPr algn="ctr"/>
            <a:r>
              <a:rPr lang="en-US" sz="3200" dirty="0"/>
              <a:t>Additional discussion/Recommendations</a:t>
            </a:r>
          </a:p>
        </p:txBody>
      </p:sp>
      <p:sp>
        <p:nvSpPr>
          <p:cNvPr id="4" name="Content Placeholder 3"/>
          <p:cNvSpPr>
            <a:spLocks noGrp="1"/>
          </p:cNvSpPr>
          <p:nvPr>
            <p:ph idx="1"/>
          </p:nvPr>
        </p:nvSpPr>
        <p:spPr>
          <a:xfrm>
            <a:off x="420624" y="2316740"/>
            <a:ext cx="8202219" cy="4306320"/>
          </a:xfrm>
        </p:spPr>
        <p:txBody>
          <a:bodyPr anchor="t"/>
          <a:lstStyle/>
          <a:p>
            <a:r>
              <a:rPr lang="en-US" dirty="0">
                <a:latin typeface="+mj-lt"/>
              </a:rPr>
              <a:t>DG6 deliverables/comments</a:t>
            </a:r>
          </a:p>
          <a:p>
            <a:r>
              <a:rPr lang="en-US" dirty="0">
                <a:latin typeface="+mj-lt"/>
              </a:rPr>
              <a:t>DG6 PM observations</a:t>
            </a:r>
          </a:p>
          <a:p>
            <a:r>
              <a:rPr lang="en-US" dirty="0">
                <a:latin typeface="+mj-lt"/>
              </a:rPr>
              <a:t>Executive Sponsor participation</a:t>
            </a:r>
          </a:p>
          <a:p>
            <a:r>
              <a:rPr lang="en-US" dirty="0">
                <a:latin typeface="+mj-lt"/>
              </a:rPr>
              <a:t>Next steps</a:t>
            </a:r>
          </a:p>
          <a:p>
            <a:pPr lvl="1"/>
            <a:r>
              <a:rPr lang="en-US" b="1" dirty="0"/>
              <a:t>DG6 </a:t>
            </a:r>
            <a:r>
              <a:rPr lang="en-US" dirty="0"/>
              <a:t>- Estimated to begin Global Design Adoption (GDA) courses October 2020</a:t>
            </a:r>
          </a:p>
          <a:p>
            <a:pPr marL="0" indent="0">
              <a:buNone/>
            </a:pPr>
            <a:endParaRPr lang="en-US" sz="1800" i="1" dirty="0">
              <a:latin typeface="+mj-lt"/>
            </a:endParaRPr>
          </a:p>
          <a:p>
            <a:pPr marL="0" indent="0">
              <a:buNone/>
            </a:pPr>
            <a:r>
              <a:rPr lang="en-US" sz="1800" i="1" dirty="0">
                <a:latin typeface="+mj-lt"/>
              </a:rPr>
              <a:t>Reference Links</a:t>
            </a:r>
          </a:p>
          <a:p>
            <a:pPr lvl="1"/>
            <a:r>
              <a:rPr lang="en-US" sz="1800" i="1" dirty="0">
                <a:hlinkClick r:id="rId2"/>
              </a:rPr>
              <a:t>DG6 Peer Review Rubrics – Google sheet</a:t>
            </a:r>
            <a:endParaRPr lang="en-US" sz="1800" i="1" dirty="0"/>
          </a:p>
          <a:p>
            <a:pPr lvl="1"/>
            <a:r>
              <a:rPr lang="en-US" sz="1800" i="1" dirty="0">
                <a:hlinkClick r:id="rId3"/>
              </a:rPr>
              <a:t>CDR &gt; College Readiness &gt; DG6 Peer Review</a:t>
            </a:r>
            <a:endParaRPr lang="en-US" sz="1800" i="1" dirty="0"/>
          </a:p>
        </p:txBody>
      </p:sp>
      <p:sp>
        <p:nvSpPr>
          <p:cNvPr id="2" name="Slide Number Placeholder 1">
            <a:extLst>
              <a:ext uri="{FF2B5EF4-FFF2-40B4-BE49-F238E27FC236}">
                <a16:creationId xmlns:a16="http://schemas.microsoft.com/office/drawing/2014/main" id="{9775A4F0-2CFC-48C0-9680-302B4A8767BA}"/>
              </a:ext>
            </a:extLst>
          </p:cNvPr>
          <p:cNvSpPr>
            <a:spLocks noGrp="1"/>
          </p:cNvSpPr>
          <p:nvPr>
            <p:ph type="sldNum" sz="quarter" idx="12"/>
          </p:nvPr>
        </p:nvSpPr>
        <p:spPr>
          <a:xfrm>
            <a:off x="8229600" y="6483926"/>
            <a:ext cx="644235" cy="237549"/>
          </a:xfrm>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286124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a:xfrm>
            <a:off x="536859" y="2177606"/>
            <a:ext cx="8336975" cy="4306320"/>
          </a:xfrm>
        </p:spPr>
        <p:txBody>
          <a:bodyPr/>
          <a:lstStyle/>
          <a:p>
            <a:r>
              <a:rPr lang="en-US" dirty="0"/>
              <a:t>Refer to the appendices for college-specific rubrics summary </a:t>
            </a:r>
          </a:p>
          <a:p>
            <a:r>
              <a:rPr lang="en-US" dirty="0"/>
              <a:t>College deliverable documents are hyperlinked to cDR in each college’s rubric slide</a:t>
            </a:r>
          </a:p>
          <a:p>
            <a:pPr marL="0" indent="0">
              <a:buNone/>
            </a:pPr>
            <a:endParaRPr lang="en-US" dirty="0">
              <a:latin typeface="+mj-lt"/>
            </a:endParaRPr>
          </a:p>
          <a:p>
            <a:pPr marL="0" indent="0">
              <a:buNone/>
            </a:pPr>
            <a:r>
              <a:rPr lang="en-US" dirty="0">
                <a:latin typeface="+mj-lt"/>
              </a:rPr>
              <a:t>Appendix Contents</a:t>
            </a:r>
          </a:p>
          <a:p>
            <a:r>
              <a:rPr lang="en-US" dirty="0"/>
              <a:t>Rubric Results by College: slides 9-19</a:t>
            </a:r>
          </a:p>
          <a:p>
            <a:r>
              <a:rPr lang="en-US" dirty="0"/>
              <a:t>Status of Items with a “2” Score: slide 10 &amp;  15</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v"/>
            </a:pPr>
            <a:endParaRPr lang="en-US"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133421597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9</a:t>
            </a:fld>
            <a:endParaRPr lang="en-US" dirty="0"/>
          </a:p>
        </p:txBody>
      </p:sp>
      <p:sp>
        <p:nvSpPr>
          <p:cNvPr id="3" name="Title 2"/>
          <p:cNvSpPr>
            <a:spLocks noGrp="1"/>
          </p:cNvSpPr>
          <p:nvPr>
            <p:ph type="title"/>
          </p:nvPr>
        </p:nvSpPr>
        <p:spPr>
          <a:xfrm>
            <a:off x="307685" y="94501"/>
            <a:ext cx="8188371" cy="527291"/>
          </a:xfrm>
        </p:spPr>
        <p:txBody>
          <a:bodyPr/>
          <a:lstStyle/>
          <a:p>
            <a:r>
              <a:rPr lang="en-US" dirty="0"/>
              <a:t>BATES technical college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27606550"/>
              </p:ext>
            </p:extLst>
          </p:nvPr>
        </p:nvGraphicFramePr>
        <p:xfrm>
          <a:off x="307684" y="656760"/>
          <a:ext cx="8321309" cy="5828138"/>
        </p:xfrm>
        <a:graphic>
          <a:graphicData uri="http://schemas.openxmlformats.org/drawingml/2006/table">
            <a:tbl>
              <a:tblPr>
                <a:tableStyleId>{5C22544A-7EE6-4342-B048-85BDC9FD1C3A}</a:tableStyleId>
              </a:tblPr>
              <a:tblGrid>
                <a:gridCol w="2108555">
                  <a:extLst>
                    <a:ext uri="{9D8B030D-6E8A-4147-A177-3AD203B41FA5}">
                      <a16:colId xmlns:a16="http://schemas.microsoft.com/office/drawing/2014/main" val="1282639766"/>
                    </a:ext>
                  </a:extLst>
                </a:gridCol>
                <a:gridCol w="840544">
                  <a:extLst>
                    <a:ext uri="{9D8B030D-6E8A-4147-A177-3AD203B41FA5}">
                      <a16:colId xmlns:a16="http://schemas.microsoft.com/office/drawing/2014/main" val="2223156454"/>
                    </a:ext>
                  </a:extLst>
                </a:gridCol>
                <a:gridCol w="786332">
                  <a:extLst>
                    <a:ext uri="{9D8B030D-6E8A-4147-A177-3AD203B41FA5}">
                      <a16:colId xmlns:a16="http://schemas.microsoft.com/office/drawing/2014/main" val="2833673456"/>
                    </a:ext>
                  </a:extLst>
                </a:gridCol>
                <a:gridCol w="724828">
                  <a:extLst>
                    <a:ext uri="{9D8B030D-6E8A-4147-A177-3AD203B41FA5}">
                      <a16:colId xmlns:a16="http://schemas.microsoft.com/office/drawing/2014/main" val="504958121"/>
                    </a:ext>
                  </a:extLst>
                </a:gridCol>
                <a:gridCol w="693414">
                  <a:extLst>
                    <a:ext uri="{9D8B030D-6E8A-4147-A177-3AD203B41FA5}">
                      <a16:colId xmlns:a16="http://schemas.microsoft.com/office/drawing/2014/main" val="2067442261"/>
                    </a:ext>
                  </a:extLst>
                </a:gridCol>
                <a:gridCol w="792298">
                  <a:extLst>
                    <a:ext uri="{9D8B030D-6E8A-4147-A177-3AD203B41FA5}">
                      <a16:colId xmlns:a16="http://schemas.microsoft.com/office/drawing/2014/main" val="1437986102"/>
                    </a:ext>
                  </a:extLst>
                </a:gridCol>
                <a:gridCol w="767255">
                  <a:extLst>
                    <a:ext uri="{9D8B030D-6E8A-4147-A177-3AD203B41FA5}">
                      <a16:colId xmlns:a16="http://schemas.microsoft.com/office/drawing/2014/main" val="2807078663"/>
                    </a:ext>
                  </a:extLst>
                </a:gridCol>
                <a:gridCol w="767256">
                  <a:extLst>
                    <a:ext uri="{9D8B030D-6E8A-4147-A177-3AD203B41FA5}">
                      <a16:colId xmlns:a16="http://schemas.microsoft.com/office/drawing/2014/main" val="1374518785"/>
                    </a:ext>
                  </a:extLst>
                </a:gridCol>
                <a:gridCol w="840827">
                  <a:extLst>
                    <a:ext uri="{9D8B030D-6E8A-4147-A177-3AD203B41FA5}">
                      <a16:colId xmlns:a16="http://schemas.microsoft.com/office/drawing/2014/main" val="3052760113"/>
                    </a:ext>
                  </a:extLst>
                </a:gridCol>
              </a:tblGrid>
              <a:tr h="422232">
                <a:tc>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Rating per peer college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B w="3175" cap="flat" cmpd="sng" algn="ctr">
                      <a:solidFill>
                        <a:schemeClr val="bg2">
                          <a:lumMod val="50000"/>
                        </a:schemeClr>
                      </a:solidFill>
                      <a:prstDash val="solid"/>
                      <a:round/>
                      <a:headEnd type="none" w="med" len="med"/>
                      <a:tailEnd type="none" w="med" len="med"/>
                    </a:lnB>
                    <a:solidFill>
                      <a:srgbClr val="FFFFCC"/>
                    </a:solidFill>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endParaRPr lang="en-US"/>
                    </a:p>
                  </a:txBody>
                  <a:tcPr/>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tc hMerge="1">
                  <a:txBody>
                    <a:bodyPr/>
                    <a:lstStyle/>
                    <a:p>
                      <a:pPr algn="l" fontAlgn="b"/>
                      <a:endParaRPr lang="en-US" sz="1050" b="1" i="0" u="none" strike="noStrike" dirty="0">
                        <a:solidFill>
                          <a:srgbClr val="000000"/>
                        </a:solidFill>
                        <a:effectLst/>
                        <a:latin typeface="Arial" panose="020B0604020202020204" pitchFamily="34" charset="0"/>
                        <a:cs typeface="Arial" panose="020B0604020202020204" pitchFamily="34" charset="0"/>
                      </a:endParaRPr>
                    </a:p>
                  </a:txBody>
                  <a:tcPr marL="4346" marR="4346" marT="4346" marB="0"/>
                </a:tc>
                <a:extLst>
                  <a:ext uri="{0D108BD9-81ED-4DB2-BD59-A6C34878D82A}">
                    <a16:rowId xmlns:a16="http://schemas.microsoft.com/office/drawing/2014/main" val="3194097314"/>
                  </a:ext>
                </a:extLst>
              </a:tr>
              <a:tr h="452854">
                <a:tc>
                  <a:txBody>
                    <a:bodyPr/>
                    <a:lstStyle/>
                    <a:p>
                      <a:pPr algn="l" fontAlgn="b"/>
                      <a:r>
                        <a:rPr lang="en-US" sz="1050" b="1" u="none" strike="noStrike" dirty="0">
                          <a:effectLst/>
                          <a:latin typeface="+mj-lt"/>
                        </a:rPr>
                        <a:t>GATE #1: </a:t>
                      </a:r>
                      <a:br>
                        <a:rPr lang="en-US" sz="1050" b="1" u="none" strike="noStrike" dirty="0">
                          <a:effectLst/>
                          <a:latin typeface="+mj-lt"/>
                        </a:rPr>
                      </a:br>
                      <a:r>
                        <a:rPr lang="en-US" sz="1050" b="1" u="none" strike="noStrike" dirty="0">
                          <a:effectLst/>
                          <a:latin typeface="+mj-lt"/>
                          <a:hlinkClick r:id="rId2"/>
                        </a:rPr>
                        <a:t>DELIVERABLES </a:t>
                      </a:r>
                      <a:endParaRPr lang="en-US" sz="1050" b="1"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Clover Park </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Columbia Basin</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Lake Washington</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 Renton </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Shoreline</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South Puget Sound</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Walla Walla</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Yakima Valley</a:t>
                      </a:r>
                    </a:p>
                  </a:txBody>
                  <a:tcPr marL="22860" marR="22860" marT="15240" marB="15240" anchor="b">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663706799"/>
                  </a:ext>
                </a:extLst>
              </a:tr>
              <a:tr h="475983">
                <a:tc>
                  <a:txBody>
                    <a:bodyPr/>
                    <a:lstStyle/>
                    <a:p>
                      <a:pPr algn="l" fontAlgn="b"/>
                      <a:r>
                        <a:rPr lang="en-US" sz="1050" b="0" u="none" strike="noStrike" dirty="0">
                          <a:effectLst/>
                          <a:latin typeface="+mj-lt"/>
                        </a:rPr>
                        <a:t>Item #1 College Project Charter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152007278"/>
                  </a:ext>
                </a:extLst>
              </a:tr>
              <a:tr h="412519">
                <a:tc>
                  <a:txBody>
                    <a:bodyPr/>
                    <a:lstStyle/>
                    <a:p>
                      <a:pPr algn="l" fontAlgn="b"/>
                      <a:r>
                        <a:rPr lang="en-US" sz="1050" b="0" u="none" strike="noStrike" dirty="0">
                          <a:effectLst/>
                          <a:latin typeface="+mj-lt"/>
                        </a:rPr>
                        <a:t>Item #2 Resource Plan &amp; Budget</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extLst>
                  <a:ext uri="{0D108BD9-81ED-4DB2-BD59-A6C34878D82A}">
                    <a16:rowId xmlns:a16="http://schemas.microsoft.com/office/drawing/2014/main" val="2589262373"/>
                  </a:ext>
                </a:extLst>
              </a:tr>
              <a:tr h="428385">
                <a:tc>
                  <a:txBody>
                    <a:bodyPr/>
                    <a:lstStyle/>
                    <a:p>
                      <a:pPr algn="l" fontAlgn="b"/>
                      <a:r>
                        <a:rPr lang="en-US" sz="1050" b="0" u="none" strike="noStrike" dirty="0">
                          <a:effectLst/>
                          <a:latin typeface="+mj-lt"/>
                        </a:rPr>
                        <a:t>Item #3 Baseline MS Project Schedule</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958800943"/>
                  </a:ext>
                </a:extLst>
              </a:tr>
              <a:tr h="396652">
                <a:tc>
                  <a:txBody>
                    <a:bodyPr/>
                    <a:lstStyle/>
                    <a:p>
                      <a:pPr algn="l" fontAlgn="b"/>
                      <a:r>
                        <a:rPr lang="en-US" sz="1050" b="0" u="none" strike="noStrike" dirty="0">
                          <a:effectLst/>
                          <a:latin typeface="+mj-lt"/>
                        </a:rPr>
                        <a:t>Item #4 OCM Plan </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83138675"/>
                  </a:ext>
                </a:extLst>
              </a:tr>
              <a:tr h="412519">
                <a:tc>
                  <a:txBody>
                    <a:bodyPr/>
                    <a:lstStyle/>
                    <a:p>
                      <a:pPr algn="l" fontAlgn="b"/>
                      <a:r>
                        <a:rPr lang="en-US" sz="1050" b="0" u="none" strike="noStrike" dirty="0">
                          <a:effectLst/>
                          <a:latin typeface="+mj-lt"/>
                        </a:rPr>
                        <a:t>Item #4a Begin Change Impact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334726537"/>
                  </a:ext>
                </a:extLst>
              </a:tr>
              <a:tr h="491850">
                <a:tc>
                  <a:txBody>
                    <a:bodyPr/>
                    <a:lstStyle/>
                    <a:p>
                      <a:pPr algn="l" fontAlgn="b"/>
                      <a:r>
                        <a:rPr lang="en-US" sz="1050" b="0" u="none" strike="noStrike" dirty="0">
                          <a:effectLst/>
                          <a:latin typeface="+mj-lt"/>
                        </a:rPr>
                        <a:t>Item #5 Communication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438937620"/>
                  </a:ext>
                </a:extLst>
              </a:tr>
              <a:tr h="428385">
                <a:tc>
                  <a:txBody>
                    <a:bodyPr/>
                    <a:lstStyle/>
                    <a:p>
                      <a:pPr algn="l" fontAlgn="b"/>
                      <a:r>
                        <a:rPr lang="en-US" sz="1050" b="0" u="none" strike="noStrike" dirty="0">
                          <a:effectLst/>
                          <a:latin typeface="+mj-lt"/>
                        </a:rPr>
                        <a:t>Item #6 Training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851693229"/>
                  </a:ext>
                </a:extLst>
              </a:tr>
              <a:tr h="602914">
                <a:tc>
                  <a:txBody>
                    <a:bodyPr/>
                    <a:lstStyle/>
                    <a:p>
                      <a:pPr algn="l" fontAlgn="b"/>
                      <a:r>
                        <a:rPr lang="en-US" sz="1050" b="0" u="none" strike="noStrike" dirty="0">
                          <a:effectLst/>
                          <a:latin typeface="+mj-lt"/>
                        </a:rPr>
                        <a:t>Item #7 Risk Management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996157689"/>
                  </a:ext>
                </a:extLst>
              </a:tr>
              <a:tr h="428385">
                <a:tc>
                  <a:txBody>
                    <a:bodyPr/>
                    <a:lstStyle/>
                    <a:p>
                      <a:pPr algn="l" fontAlgn="b"/>
                      <a:r>
                        <a:rPr lang="en-US" sz="1050" b="0" u="none" strike="noStrike" dirty="0">
                          <a:effectLst/>
                          <a:latin typeface="+mj-lt"/>
                        </a:rPr>
                        <a:t>Item #8 Data Cleansing Plan</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dirty="0">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dirty="0">
                          <a:effectLst/>
                        </a:rPr>
                        <a:t>3</a:t>
                      </a:r>
                    </a:p>
                    <a:p>
                      <a:pPr algn="ctr" rtl="0" fontAlgn="b"/>
                      <a:endParaRPr lang="en-US" sz="1050" b="1" dirty="0">
                        <a:effectLst/>
                      </a:endParaRP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567986786"/>
                  </a:ext>
                </a:extLst>
              </a:tr>
              <a:tr h="380786">
                <a:tc>
                  <a:txBody>
                    <a:bodyPr/>
                    <a:lstStyle/>
                    <a:p>
                      <a:pPr algn="l" fontAlgn="b"/>
                      <a:r>
                        <a:rPr lang="en-US" sz="1050" b="0" u="none" strike="noStrike" dirty="0">
                          <a:effectLst/>
                          <a:latin typeface="+mj-lt"/>
                        </a:rPr>
                        <a:t>Item #9 Legacy Business Process Mapping</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solidFill>
                            <a:schemeClr val="bg1"/>
                          </a:solidFill>
                          <a:effectLst/>
                        </a:rPr>
                        <a:t>2</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9900CC"/>
                    </a:solidFill>
                  </a:tcPr>
                </a:tc>
                <a:extLst>
                  <a:ext uri="{0D108BD9-81ED-4DB2-BD59-A6C34878D82A}">
                    <a16:rowId xmlns:a16="http://schemas.microsoft.com/office/drawing/2014/main" val="1775211323"/>
                  </a:ext>
                </a:extLst>
              </a:tr>
              <a:tr h="412519">
                <a:tc>
                  <a:txBody>
                    <a:bodyPr/>
                    <a:lstStyle/>
                    <a:p>
                      <a:pPr algn="l" fontAlgn="b"/>
                      <a:r>
                        <a:rPr lang="en-US" sz="1050" b="0" u="none" strike="noStrike" dirty="0">
                          <a:effectLst/>
                          <a:latin typeface="+mj-lt"/>
                        </a:rPr>
                        <a:t>Item #10 Initial Supplemental Systems Analysis</a:t>
                      </a:r>
                      <a:endParaRPr lang="en-US" sz="1050" b="0" i="0" u="none" strike="noStrike" dirty="0">
                        <a:solidFill>
                          <a:srgbClr val="000000"/>
                        </a:solidFill>
                        <a:effectLst/>
                        <a:latin typeface="+mj-lt"/>
                        <a:cs typeface="Arial" panose="020B0604020202020204" pitchFamily="34" charset="0"/>
                      </a:endParaRPr>
                    </a:p>
                  </a:txBody>
                  <a:tcPr marL="45720" marR="18288" marT="4346"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tx1">
                        <a:lumMod val="10000"/>
                        <a:lumOff val="90000"/>
                      </a:schemeClr>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tc>
                  <a:txBody>
                    <a:bodyPr/>
                    <a:lstStyle/>
                    <a:p>
                      <a:pPr algn="ctr" rtl="0" fontAlgn="b"/>
                      <a:r>
                        <a:rPr lang="en-US" sz="1050" b="1" dirty="0">
                          <a:effectLst/>
                        </a:rPr>
                        <a:t>3</a:t>
                      </a:r>
                    </a:p>
                  </a:txBody>
                  <a:tcPr marL="22860" marR="22860" marT="15240" marB="1524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952414542"/>
                  </a:ext>
                </a:extLst>
              </a:tr>
            </a:tbl>
          </a:graphicData>
        </a:graphic>
      </p:graphicFrame>
    </p:spTree>
    <p:extLst>
      <p:ext uri="{BB962C8B-B14F-4D97-AF65-F5344CB8AC3E}">
        <p14:creationId xmlns:p14="http://schemas.microsoft.com/office/powerpoint/2010/main" val="103835192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2.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2.xml><?xml version="1.0" encoding="utf-8"?>
<ds:datastoreItem xmlns:ds="http://schemas.openxmlformats.org/officeDocument/2006/customXml" ds:itemID="{4DCA586E-AEBD-4B20-9827-EAD32C0DDEE7}">
  <ds:schemaRefs>
    <ds:schemaRef ds:uri="http://purl.org/dc/dcmitype/"/>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 ds:uri="http://schemas.microsoft.com/sharepoint/v4"/>
    <ds:schemaRef ds:uri="686bc730-dfb5-4557-ac43-64e2aeb71117"/>
    <ds:schemaRef ds:uri="http://schemas.openxmlformats.org/package/2006/metadata/core-properties"/>
    <ds:schemaRef ds:uri="dbb9891f-5342-44b3-9004-2472729e727f"/>
    <ds:schemaRef ds:uri="http://schemas.microsoft.com/sharepoint/v3"/>
  </ds:schemaRefs>
</ds:datastoreItem>
</file>

<file path=customXml/itemProps3.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AEC5022-984A-475E-A75B-CDBC86707EB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ctcLink PowerPoint template</Template>
  <TotalTime>65480</TotalTime>
  <Words>2895</Words>
  <Application>Microsoft Office PowerPoint</Application>
  <PresentationFormat>On-screen Show (4:3)</PresentationFormat>
  <Paragraphs>1386</Paragraphs>
  <Slides>19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Arial</vt:lpstr>
      <vt:lpstr>Calibri</vt:lpstr>
      <vt:lpstr>Franklin Gothic Book</vt:lpstr>
      <vt:lpstr>Franklin Gothic Medium</vt:lpstr>
      <vt:lpstr>Times New Roman</vt:lpstr>
      <vt:lpstr>Wingdings</vt:lpstr>
      <vt:lpstr>Office Theme</vt:lpstr>
      <vt:lpstr>ctcLink Powerpoint Template</vt:lpstr>
      <vt:lpstr>DG6 gate 1: peer review</vt:lpstr>
      <vt:lpstr>DG6 GATE 1: milestones </vt:lpstr>
      <vt:lpstr>Peer review participants, July 13-16, 2020 </vt:lpstr>
      <vt:lpstr>Gate 1: peer evaluation/rubrics SUMMARY</vt:lpstr>
      <vt:lpstr>Gate 1: peer evaluation/rubrics SUMMARY</vt:lpstr>
      <vt:lpstr>PowerPoint Presentation</vt:lpstr>
      <vt:lpstr>Additional discussion/Recommendations</vt:lpstr>
      <vt:lpstr>Appendix</vt:lpstr>
      <vt:lpstr>BATES technical college</vt:lpstr>
      <vt:lpstr>Bates technical COLLEGE status for items rated “2”</vt:lpstr>
      <vt:lpstr>CLOVER PARK technical college</vt:lpstr>
      <vt:lpstr>Columbia basin college </vt:lpstr>
      <vt:lpstr>Lake Washington inst. of technology </vt:lpstr>
      <vt:lpstr>Renton technical college </vt:lpstr>
      <vt:lpstr>RENTON TECHNICAL COLLEGE status for item rated “2”</vt:lpstr>
      <vt:lpstr>SHORELINE COMMUNITY COLLEGE</vt:lpstr>
      <vt:lpstr>South Puget sound</vt:lpstr>
      <vt:lpstr>Walla walla COMMUNITY COLLEGE</vt:lpstr>
      <vt:lpstr>Yakima valley COLLEGE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DG6 Gate 1 Peer Review for Steering Committee, 2020-08-11</dc:title>
  <dc:subject>DG5 Gate 1 Peer Review for Steering Committee, 2019-12-17</dc:subject>
  <dc:creator>Janelle Runyon;Christy Campbell</dc:creator>
  <cp:lastModifiedBy>Sherry Nelson</cp:lastModifiedBy>
  <cp:revision>535</cp:revision>
  <cp:lastPrinted>2018-06-21T19:56:10Z</cp:lastPrinted>
  <dcterms:created xsi:type="dcterms:W3CDTF">2018-05-14T23:14:43Z</dcterms:created>
  <dcterms:modified xsi:type="dcterms:W3CDTF">2020-08-11T22:08:20Z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