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4"/>
  </p:notesMasterIdLst>
  <p:handoutMasterIdLst>
    <p:handoutMasterId r:id="rId35"/>
  </p:handoutMasterIdLst>
  <p:sldIdLst>
    <p:sldId id="910" r:id="rId6"/>
    <p:sldId id="287" r:id="rId7"/>
    <p:sldId id="262" r:id="rId8"/>
    <p:sldId id="263" r:id="rId9"/>
    <p:sldId id="289" r:id="rId10"/>
    <p:sldId id="288" r:id="rId11"/>
    <p:sldId id="907" r:id="rId12"/>
    <p:sldId id="264" r:id="rId13"/>
    <p:sldId id="266" r:id="rId14"/>
    <p:sldId id="272" r:id="rId15"/>
    <p:sldId id="267" r:id="rId16"/>
    <p:sldId id="908" r:id="rId17"/>
    <p:sldId id="268" r:id="rId18"/>
    <p:sldId id="269" r:id="rId19"/>
    <p:sldId id="270" r:id="rId20"/>
    <p:sldId id="271" r:id="rId21"/>
    <p:sldId id="273" r:id="rId22"/>
    <p:sldId id="274" r:id="rId23"/>
    <p:sldId id="275" r:id="rId24"/>
    <p:sldId id="276" r:id="rId25"/>
    <p:sldId id="909" r:id="rId26"/>
    <p:sldId id="277" r:id="rId27"/>
    <p:sldId id="282" r:id="rId28"/>
    <p:sldId id="278" r:id="rId29"/>
    <p:sldId id="281" r:id="rId30"/>
    <p:sldId id="283" r:id="rId31"/>
    <p:sldId id="286" r:id="rId32"/>
    <p:sldId id="91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3883" autoAdjust="0"/>
  </p:normalViewPr>
  <p:slideViewPr>
    <p:cSldViewPr snapToGrid="0">
      <p:cViewPr varScale="1">
        <p:scale>
          <a:sx n="60" d="100"/>
          <a:sy n="60" d="100"/>
        </p:scale>
        <p:origin x="1336" y="52"/>
      </p:cViewPr>
      <p:guideLst/>
    </p:cSldViewPr>
  </p:slideViewPr>
  <p:notesTextViewPr>
    <p:cViewPr>
      <p:scale>
        <a:sx n="3" d="2"/>
        <a:sy n="3" d="2"/>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CB7AE4-19E8-4DB5-AFD1-26034C27BC82}"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en-US"/>
        </a:p>
      </dgm:t>
    </dgm:pt>
    <dgm:pt modelId="{827218B4-344E-4408-B38B-A5EC8A6363FA}">
      <dgm:prSet phldrT="[Text]"/>
      <dgm:spPr/>
      <dgm:t>
        <a:bodyPr/>
        <a:lstStyle/>
        <a:p>
          <a:r>
            <a:rPr lang="en-US" dirty="0"/>
            <a:t>College Readiness Indicators</a:t>
          </a:r>
        </a:p>
      </dgm:t>
    </dgm:pt>
    <dgm:pt modelId="{2907A8B9-29F4-4F12-843F-F9247E0FBE3A}" type="parTrans" cxnId="{A4AE1F1E-8F01-40F0-B751-05BCFBFDCDFF}">
      <dgm:prSet/>
      <dgm:spPr/>
      <dgm:t>
        <a:bodyPr/>
        <a:lstStyle/>
        <a:p>
          <a:endParaRPr lang="en-US"/>
        </a:p>
      </dgm:t>
    </dgm:pt>
    <dgm:pt modelId="{1CA3E9FD-6758-4ECE-A9B7-A14D18FFAA2C}" type="sibTrans" cxnId="{A4AE1F1E-8F01-40F0-B751-05BCFBFDCDFF}">
      <dgm:prSet/>
      <dgm:spPr/>
      <dgm:t>
        <a:bodyPr/>
        <a:lstStyle/>
        <a:p>
          <a:endParaRPr lang="en-US"/>
        </a:p>
      </dgm:t>
    </dgm:pt>
    <dgm:pt modelId="{669F7FEE-08FC-41CD-B240-13EB39A4C22E}">
      <dgm:prSet phldrT="[Text]"/>
      <dgm:spPr/>
      <dgm:t>
        <a:bodyPr/>
        <a:lstStyle/>
        <a:p>
          <a:r>
            <a:rPr lang="en-US" dirty="0"/>
            <a:t>College Go-Live Decision to ctcLink Steering Committee</a:t>
          </a:r>
        </a:p>
      </dgm:t>
    </dgm:pt>
    <dgm:pt modelId="{13B9837B-AB00-409E-B129-C05DF9255998}" type="parTrans" cxnId="{2F9EEB9A-BC36-47FD-9B5F-33253799EFEF}">
      <dgm:prSet/>
      <dgm:spPr/>
      <dgm:t>
        <a:bodyPr/>
        <a:lstStyle/>
        <a:p>
          <a:endParaRPr lang="en-US"/>
        </a:p>
      </dgm:t>
    </dgm:pt>
    <dgm:pt modelId="{88F26FF0-E06D-456D-8C02-50FCDE239E4D}" type="sibTrans" cxnId="{2F9EEB9A-BC36-47FD-9B5F-33253799EFEF}">
      <dgm:prSet/>
      <dgm:spPr/>
      <dgm:t>
        <a:bodyPr/>
        <a:lstStyle/>
        <a:p>
          <a:endParaRPr lang="en-US"/>
        </a:p>
      </dgm:t>
    </dgm:pt>
    <dgm:pt modelId="{A0548F31-86E0-4019-95FD-A44B33F0F87E}">
      <dgm:prSet phldrT="[Text]"/>
      <dgm:spPr/>
      <dgm:t>
        <a:bodyPr/>
        <a:lstStyle/>
        <a:p>
          <a:r>
            <a:rPr lang="en-US" dirty="0"/>
            <a:t>ctcLink Steering Committee Decides </a:t>
          </a:r>
        </a:p>
      </dgm:t>
    </dgm:pt>
    <dgm:pt modelId="{787BFE69-C445-4E10-9899-46371BDCF43D}" type="parTrans" cxnId="{4B50FF0C-9EFA-45C6-809F-A1223AB43D60}">
      <dgm:prSet/>
      <dgm:spPr/>
      <dgm:t>
        <a:bodyPr/>
        <a:lstStyle/>
        <a:p>
          <a:endParaRPr lang="en-US"/>
        </a:p>
      </dgm:t>
    </dgm:pt>
    <dgm:pt modelId="{AA6F6237-ABDC-46E3-9B62-00A71780517E}" type="sibTrans" cxnId="{4B50FF0C-9EFA-45C6-809F-A1223AB43D60}">
      <dgm:prSet/>
      <dgm:spPr/>
      <dgm:t>
        <a:bodyPr/>
        <a:lstStyle/>
        <a:p>
          <a:endParaRPr lang="en-US"/>
        </a:p>
      </dgm:t>
    </dgm:pt>
    <dgm:pt modelId="{0171F5CB-8C1F-4A7A-BE6C-56EE71EC1D72}" type="pres">
      <dgm:prSet presAssocID="{46CB7AE4-19E8-4DB5-AFD1-26034C27BC82}" presName="Name0" presStyleCnt="0">
        <dgm:presLayoutVars>
          <dgm:dir/>
          <dgm:animOne val="branch"/>
          <dgm:animLvl val="lvl"/>
        </dgm:presLayoutVars>
      </dgm:prSet>
      <dgm:spPr/>
    </dgm:pt>
    <dgm:pt modelId="{C0D6CA93-5285-4849-8A8A-F846D6800D7C}" type="pres">
      <dgm:prSet presAssocID="{827218B4-344E-4408-B38B-A5EC8A6363FA}" presName="chaos" presStyleCnt="0"/>
      <dgm:spPr/>
    </dgm:pt>
    <dgm:pt modelId="{0A70A0C8-1082-49FE-97B7-90DF71BBEFC8}" type="pres">
      <dgm:prSet presAssocID="{827218B4-344E-4408-B38B-A5EC8A6363FA}" presName="parTx1" presStyleLbl="revTx" presStyleIdx="0" presStyleCnt="2"/>
      <dgm:spPr/>
    </dgm:pt>
    <dgm:pt modelId="{C212FAB1-495B-43E3-A013-590A3EF936D8}" type="pres">
      <dgm:prSet presAssocID="{827218B4-344E-4408-B38B-A5EC8A6363FA}" presName="c1" presStyleLbl="node1" presStyleIdx="0" presStyleCnt="19"/>
      <dgm:spPr/>
    </dgm:pt>
    <dgm:pt modelId="{4F7CB976-BD9E-4069-A31B-E2C364B6E7EB}" type="pres">
      <dgm:prSet presAssocID="{827218B4-344E-4408-B38B-A5EC8A6363FA}" presName="c2" presStyleLbl="node1" presStyleIdx="1" presStyleCnt="19"/>
      <dgm:spPr/>
    </dgm:pt>
    <dgm:pt modelId="{9BCD4F02-242C-4F70-8D4C-58636E6CD7C4}" type="pres">
      <dgm:prSet presAssocID="{827218B4-344E-4408-B38B-A5EC8A6363FA}" presName="c3" presStyleLbl="node1" presStyleIdx="2" presStyleCnt="19"/>
      <dgm:spPr/>
    </dgm:pt>
    <dgm:pt modelId="{78456204-C55E-4699-BC49-7DDBF21FBADF}" type="pres">
      <dgm:prSet presAssocID="{827218B4-344E-4408-B38B-A5EC8A6363FA}" presName="c4" presStyleLbl="node1" presStyleIdx="3" presStyleCnt="19"/>
      <dgm:spPr/>
    </dgm:pt>
    <dgm:pt modelId="{8BE4B1D8-E06F-46EE-AF47-FD64073AAF8C}" type="pres">
      <dgm:prSet presAssocID="{827218B4-344E-4408-B38B-A5EC8A6363FA}" presName="c5" presStyleLbl="node1" presStyleIdx="4" presStyleCnt="19"/>
      <dgm:spPr/>
    </dgm:pt>
    <dgm:pt modelId="{3BBDCD8F-C90A-40B9-8C2D-4303D8C4FCD6}" type="pres">
      <dgm:prSet presAssocID="{827218B4-344E-4408-B38B-A5EC8A6363FA}" presName="c6" presStyleLbl="node1" presStyleIdx="5" presStyleCnt="19"/>
      <dgm:spPr/>
    </dgm:pt>
    <dgm:pt modelId="{6DBC3822-C0E9-45D9-B6D9-BFEB06E9B9EC}" type="pres">
      <dgm:prSet presAssocID="{827218B4-344E-4408-B38B-A5EC8A6363FA}" presName="c7" presStyleLbl="node1" presStyleIdx="6" presStyleCnt="19"/>
      <dgm:spPr/>
    </dgm:pt>
    <dgm:pt modelId="{563F1189-85CB-4D4F-9BF1-A806AB0DB450}" type="pres">
      <dgm:prSet presAssocID="{827218B4-344E-4408-B38B-A5EC8A6363FA}" presName="c8" presStyleLbl="node1" presStyleIdx="7" presStyleCnt="19"/>
      <dgm:spPr/>
    </dgm:pt>
    <dgm:pt modelId="{E28334BC-59E3-49C8-ACC9-E28E064D6D39}" type="pres">
      <dgm:prSet presAssocID="{827218B4-344E-4408-B38B-A5EC8A6363FA}" presName="c9" presStyleLbl="node1" presStyleIdx="8" presStyleCnt="19"/>
      <dgm:spPr/>
    </dgm:pt>
    <dgm:pt modelId="{313225FF-C009-44C1-B22D-0E647C515430}" type="pres">
      <dgm:prSet presAssocID="{827218B4-344E-4408-B38B-A5EC8A6363FA}" presName="c10" presStyleLbl="node1" presStyleIdx="9" presStyleCnt="19"/>
      <dgm:spPr/>
    </dgm:pt>
    <dgm:pt modelId="{EC15FA1E-4392-4C5F-88B8-9EA77376A119}" type="pres">
      <dgm:prSet presAssocID="{827218B4-344E-4408-B38B-A5EC8A6363FA}" presName="c11" presStyleLbl="node1" presStyleIdx="10" presStyleCnt="19"/>
      <dgm:spPr/>
    </dgm:pt>
    <dgm:pt modelId="{A439606D-264C-4941-B79C-F27AFE419224}" type="pres">
      <dgm:prSet presAssocID="{827218B4-344E-4408-B38B-A5EC8A6363FA}" presName="c12" presStyleLbl="node1" presStyleIdx="11" presStyleCnt="19"/>
      <dgm:spPr/>
    </dgm:pt>
    <dgm:pt modelId="{DBA12FF1-A96D-4140-9865-87C0B047E5ED}" type="pres">
      <dgm:prSet presAssocID="{827218B4-344E-4408-B38B-A5EC8A6363FA}" presName="c13" presStyleLbl="node1" presStyleIdx="12" presStyleCnt="19"/>
      <dgm:spPr/>
    </dgm:pt>
    <dgm:pt modelId="{2CEC91AF-101E-4CCD-A54C-71C353D56C6A}" type="pres">
      <dgm:prSet presAssocID="{827218B4-344E-4408-B38B-A5EC8A6363FA}" presName="c14" presStyleLbl="node1" presStyleIdx="13" presStyleCnt="19"/>
      <dgm:spPr/>
    </dgm:pt>
    <dgm:pt modelId="{6AF20CFF-44FB-4E1C-8B8A-C8E5750A8790}" type="pres">
      <dgm:prSet presAssocID="{827218B4-344E-4408-B38B-A5EC8A6363FA}" presName="c15" presStyleLbl="node1" presStyleIdx="14" presStyleCnt="19"/>
      <dgm:spPr/>
    </dgm:pt>
    <dgm:pt modelId="{899450C4-DE2B-486F-83BA-7288D8308119}" type="pres">
      <dgm:prSet presAssocID="{827218B4-344E-4408-B38B-A5EC8A6363FA}" presName="c16" presStyleLbl="node1" presStyleIdx="15" presStyleCnt="19"/>
      <dgm:spPr/>
    </dgm:pt>
    <dgm:pt modelId="{28999FB7-7892-484F-BD27-182E698CF755}" type="pres">
      <dgm:prSet presAssocID="{827218B4-344E-4408-B38B-A5EC8A6363FA}" presName="c17" presStyleLbl="node1" presStyleIdx="16" presStyleCnt="19"/>
      <dgm:spPr/>
    </dgm:pt>
    <dgm:pt modelId="{393A6F04-2018-449D-AAA4-1C93DCF2A5C6}" type="pres">
      <dgm:prSet presAssocID="{827218B4-344E-4408-B38B-A5EC8A6363FA}" presName="c18" presStyleLbl="node1" presStyleIdx="17" presStyleCnt="19"/>
      <dgm:spPr/>
    </dgm:pt>
    <dgm:pt modelId="{2169421B-D131-4C30-A95D-AEBB2BC43973}" type="pres">
      <dgm:prSet presAssocID="{1CA3E9FD-6758-4ECE-A9B7-A14D18FFAA2C}" presName="chevronComposite1" presStyleCnt="0"/>
      <dgm:spPr/>
    </dgm:pt>
    <dgm:pt modelId="{9FB6C829-98E4-47A3-AE7A-9287C379BAF1}" type="pres">
      <dgm:prSet presAssocID="{1CA3E9FD-6758-4ECE-A9B7-A14D18FFAA2C}" presName="chevron1" presStyleLbl="sibTrans2D1" presStyleIdx="0" presStyleCnt="2"/>
      <dgm:spPr/>
    </dgm:pt>
    <dgm:pt modelId="{D9E4899E-90D1-4ABF-A446-19B5AFFA749B}" type="pres">
      <dgm:prSet presAssocID="{1CA3E9FD-6758-4ECE-A9B7-A14D18FFAA2C}" presName="spChevron1" presStyleCnt="0"/>
      <dgm:spPr/>
    </dgm:pt>
    <dgm:pt modelId="{2946F2AF-B4E4-42D6-88F8-A9CAC84CD8D1}" type="pres">
      <dgm:prSet presAssocID="{669F7FEE-08FC-41CD-B240-13EB39A4C22E}" presName="middle" presStyleCnt="0"/>
      <dgm:spPr/>
    </dgm:pt>
    <dgm:pt modelId="{62ED1215-07E7-4CEB-AFE2-0D2B3420958E}" type="pres">
      <dgm:prSet presAssocID="{669F7FEE-08FC-41CD-B240-13EB39A4C22E}" presName="parTxMid" presStyleLbl="revTx" presStyleIdx="1" presStyleCnt="2"/>
      <dgm:spPr/>
    </dgm:pt>
    <dgm:pt modelId="{80B478CF-9BBF-4265-B683-41445B7A6A02}" type="pres">
      <dgm:prSet presAssocID="{669F7FEE-08FC-41CD-B240-13EB39A4C22E}" presName="spMid" presStyleCnt="0"/>
      <dgm:spPr/>
    </dgm:pt>
    <dgm:pt modelId="{EAF6631E-B9F1-47D4-9073-79A024967ED7}" type="pres">
      <dgm:prSet presAssocID="{88F26FF0-E06D-456D-8C02-50FCDE239E4D}" presName="chevronComposite1" presStyleCnt="0"/>
      <dgm:spPr/>
    </dgm:pt>
    <dgm:pt modelId="{50E17F0E-0E3F-4C25-84F4-0BBC74356B6E}" type="pres">
      <dgm:prSet presAssocID="{88F26FF0-E06D-456D-8C02-50FCDE239E4D}" presName="chevron1" presStyleLbl="sibTrans2D1" presStyleIdx="1" presStyleCnt="2"/>
      <dgm:spPr/>
    </dgm:pt>
    <dgm:pt modelId="{5A2010AD-3CD4-4464-80C5-D9F05A0CF12C}" type="pres">
      <dgm:prSet presAssocID="{88F26FF0-E06D-456D-8C02-50FCDE239E4D}" presName="spChevron1" presStyleCnt="0"/>
      <dgm:spPr/>
    </dgm:pt>
    <dgm:pt modelId="{0F082C78-86C4-4D3F-AA6F-A99A644842F8}" type="pres">
      <dgm:prSet presAssocID="{A0548F31-86E0-4019-95FD-A44B33F0F87E}" presName="last" presStyleCnt="0"/>
      <dgm:spPr/>
    </dgm:pt>
    <dgm:pt modelId="{C0AA118E-920D-4C87-842D-5047B5495936}" type="pres">
      <dgm:prSet presAssocID="{A0548F31-86E0-4019-95FD-A44B33F0F87E}" presName="circleTx" presStyleLbl="node1" presStyleIdx="18" presStyleCnt="19"/>
      <dgm:spPr/>
    </dgm:pt>
    <dgm:pt modelId="{80EAF0A9-577C-4DE6-A03F-2659E1A91C5F}" type="pres">
      <dgm:prSet presAssocID="{A0548F31-86E0-4019-95FD-A44B33F0F87E}" presName="spN" presStyleCnt="0"/>
      <dgm:spPr/>
    </dgm:pt>
  </dgm:ptLst>
  <dgm:cxnLst>
    <dgm:cxn modelId="{4B50FF0C-9EFA-45C6-809F-A1223AB43D60}" srcId="{46CB7AE4-19E8-4DB5-AFD1-26034C27BC82}" destId="{A0548F31-86E0-4019-95FD-A44B33F0F87E}" srcOrd="2" destOrd="0" parTransId="{787BFE69-C445-4E10-9899-46371BDCF43D}" sibTransId="{AA6F6237-ABDC-46E3-9B62-00A71780517E}"/>
    <dgm:cxn modelId="{A4AE1F1E-8F01-40F0-B751-05BCFBFDCDFF}" srcId="{46CB7AE4-19E8-4DB5-AFD1-26034C27BC82}" destId="{827218B4-344E-4408-B38B-A5EC8A6363FA}" srcOrd="0" destOrd="0" parTransId="{2907A8B9-29F4-4F12-843F-F9247E0FBE3A}" sibTransId="{1CA3E9FD-6758-4ECE-A9B7-A14D18FFAA2C}"/>
    <dgm:cxn modelId="{690AEE1E-50A8-451F-9F07-9963A7AB6688}" type="presOf" srcId="{A0548F31-86E0-4019-95FD-A44B33F0F87E}" destId="{C0AA118E-920D-4C87-842D-5047B5495936}" srcOrd="0" destOrd="0" presId="urn:microsoft.com/office/officeart/2009/3/layout/RandomtoResultProcess"/>
    <dgm:cxn modelId="{AA202C45-B3B6-48FE-8A50-EEB8DEF21E72}" type="presOf" srcId="{46CB7AE4-19E8-4DB5-AFD1-26034C27BC82}" destId="{0171F5CB-8C1F-4A7A-BE6C-56EE71EC1D72}" srcOrd="0" destOrd="0" presId="urn:microsoft.com/office/officeart/2009/3/layout/RandomtoResultProcess"/>
    <dgm:cxn modelId="{BCD5EE90-B1A0-4234-82A8-9EBB8EA3BB73}" type="presOf" srcId="{669F7FEE-08FC-41CD-B240-13EB39A4C22E}" destId="{62ED1215-07E7-4CEB-AFE2-0D2B3420958E}" srcOrd="0" destOrd="0" presId="urn:microsoft.com/office/officeart/2009/3/layout/RandomtoResultProcess"/>
    <dgm:cxn modelId="{2F9EEB9A-BC36-47FD-9B5F-33253799EFEF}" srcId="{46CB7AE4-19E8-4DB5-AFD1-26034C27BC82}" destId="{669F7FEE-08FC-41CD-B240-13EB39A4C22E}" srcOrd="1" destOrd="0" parTransId="{13B9837B-AB00-409E-B129-C05DF9255998}" sibTransId="{88F26FF0-E06D-456D-8C02-50FCDE239E4D}"/>
    <dgm:cxn modelId="{91540BA7-D46F-4C61-8342-A1EF947C340C}" type="presOf" srcId="{827218B4-344E-4408-B38B-A5EC8A6363FA}" destId="{0A70A0C8-1082-49FE-97B7-90DF71BBEFC8}" srcOrd="0" destOrd="0" presId="urn:microsoft.com/office/officeart/2009/3/layout/RandomtoResultProcess"/>
    <dgm:cxn modelId="{20E98C89-5E7A-4D4F-965D-96E33DC36044}" type="presParOf" srcId="{0171F5CB-8C1F-4A7A-BE6C-56EE71EC1D72}" destId="{C0D6CA93-5285-4849-8A8A-F846D6800D7C}" srcOrd="0" destOrd="0" presId="urn:microsoft.com/office/officeart/2009/3/layout/RandomtoResultProcess"/>
    <dgm:cxn modelId="{5E63413D-F863-44E8-9715-56AADD7D5DC2}" type="presParOf" srcId="{C0D6CA93-5285-4849-8A8A-F846D6800D7C}" destId="{0A70A0C8-1082-49FE-97B7-90DF71BBEFC8}" srcOrd="0" destOrd="0" presId="urn:microsoft.com/office/officeart/2009/3/layout/RandomtoResultProcess"/>
    <dgm:cxn modelId="{1AE2F0FA-E407-42BC-B325-6078C2C804C8}" type="presParOf" srcId="{C0D6CA93-5285-4849-8A8A-F846D6800D7C}" destId="{C212FAB1-495B-43E3-A013-590A3EF936D8}" srcOrd="1" destOrd="0" presId="urn:microsoft.com/office/officeart/2009/3/layout/RandomtoResultProcess"/>
    <dgm:cxn modelId="{400D4465-52A3-4FB1-841B-751C431395A9}" type="presParOf" srcId="{C0D6CA93-5285-4849-8A8A-F846D6800D7C}" destId="{4F7CB976-BD9E-4069-A31B-E2C364B6E7EB}" srcOrd="2" destOrd="0" presId="urn:microsoft.com/office/officeart/2009/3/layout/RandomtoResultProcess"/>
    <dgm:cxn modelId="{77611F57-B96F-4CD1-B4F1-CDFF7F0E38FB}" type="presParOf" srcId="{C0D6CA93-5285-4849-8A8A-F846D6800D7C}" destId="{9BCD4F02-242C-4F70-8D4C-58636E6CD7C4}" srcOrd="3" destOrd="0" presId="urn:microsoft.com/office/officeart/2009/3/layout/RandomtoResultProcess"/>
    <dgm:cxn modelId="{22C5119F-E1FA-4B0D-B181-C3B310825E5D}" type="presParOf" srcId="{C0D6CA93-5285-4849-8A8A-F846D6800D7C}" destId="{78456204-C55E-4699-BC49-7DDBF21FBADF}" srcOrd="4" destOrd="0" presId="urn:microsoft.com/office/officeart/2009/3/layout/RandomtoResultProcess"/>
    <dgm:cxn modelId="{2C0C6012-833A-4F5E-8C7F-24396686A231}" type="presParOf" srcId="{C0D6CA93-5285-4849-8A8A-F846D6800D7C}" destId="{8BE4B1D8-E06F-46EE-AF47-FD64073AAF8C}" srcOrd="5" destOrd="0" presId="urn:microsoft.com/office/officeart/2009/3/layout/RandomtoResultProcess"/>
    <dgm:cxn modelId="{E18E6D0F-829A-41E3-B57B-B6DEADE9FD74}" type="presParOf" srcId="{C0D6CA93-5285-4849-8A8A-F846D6800D7C}" destId="{3BBDCD8F-C90A-40B9-8C2D-4303D8C4FCD6}" srcOrd="6" destOrd="0" presId="urn:microsoft.com/office/officeart/2009/3/layout/RandomtoResultProcess"/>
    <dgm:cxn modelId="{2E5C0265-B07D-41B0-9B7F-591F4482EE60}" type="presParOf" srcId="{C0D6CA93-5285-4849-8A8A-F846D6800D7C}" destId="{6DBC3822-C0E9-45D9-B6D9-BFEB06E9B9EC}" srcOrd="7" destOrd="0" presId="urn:microsoft.com/office/officeart/2009/3/layout/RandomtoResultProcess"/>
    <dgm:cxn modelId="{567920EB-6323-44A2-8D06-A78718111E9B}" type="presParOf" srcId="{C0D6CA93-5285-4849-8A8A-F846D6800D7C}" destId="{563F1189-85CB-4D4F-9BF1-A806AB0DB450}" srcOrd="8" destOrd="0" presId="urn:microsoft.com/office/officeart/2009/3/layout/RandomtoResultProcess"/>
    <dgm:cxn modelId="{A8341AF0-75C1-4ECA-A205-7B07DA75C952}" type="presParOf" srcId="{C0D6CA93-5285-4849-8A8A-F846D6800D7C}" destId="{E28334BC-59E3-49C8-ACC9-E28E064D6D39}" srcOrd="9" destOrd="0" presId="urn:microsoft.com/office/officeart/2009/3/layout/RandomtoResultProcess"/>
    <dgm:cxn modelId="{EF2CDE95-2E14-4302-A338-34F80004E2E0}" type="presParOf" srcId="{C0D6CA93-5285-4849-8A8A-F846D6800D7C}" destId="{313225FF-C009-44C1-B22D-0E647C515430}" srcOrd="10" destOrd="0" presId="urn:microsoft.com/office/officeart/2009/3/layout/RandomtoResultProcess"/>
    <dgm:cxn modelId="{DCEDF03A-478F-44F8-8141-48E590C0DE51}" type="presParOf" srcId="{C0D6CA93-5285-4849-8A8A-F846D6800D7C}" destId="{EC15FA1E-4392-4C5F-88B8-9EA77376A119}" srcOrd="11" destOrd="0" presId="urn:microsoft.com/office/officeart/2009/3/layout/RandomtoResultProcess"/>
    <dgm:cxn modelId="{99464501-D1E4-4999-B44A-2E5C00A3BDF6}" type="presParOf" srcId="{C0D6CA93-5285-4849-8A8A-F846D6800D7C}" destId="{A439606D-264C-4941-B79C-F27AFE419224}" srcOrd="12" destOrd="0" presId="urn:microsoft.com/office/officeart/2009/3/layout/RandomtoResultProcess"/>
    <dgm:cxn modelId="{B54D96B6-7E97-4F24-8A3E-1B7ED8F971D7}" type="presParOf" srcId="{C0D6CA93-5285-4849-8A8A-F846D6800D7C}" destId="{DBA12FF1-A96D-4140-9865-87C0B047E5ED}" srcOrd="13" destOrd="0" presId="urn:microsoft.com/office/officeart/2009/3/layout/RandomtoResultProcess"/>
    <dgm:cxn modelId="{97E3DE87-8099-4047-BE7D-B874F4CC1908}" type="presParOf" srcId="{C0D6CA93-5285-4849-8A8A-F846D6800D7C}" destId="{2CEC91AF-101E-4CCD-A54C-71C353D56C6A}" srcOrd="14" destOrd="0" presId="urn:microsoft.com/office/officeart/2009/3/layout/RandomtoResultProcess"/>
    <dgm:cxn modelId="{C6770AB2-A714-4913-9763-3FD6C2D72AC4}" type="presParOf" srcId="{C0D6CA93-5285-4849-8A8A-F846D6800D7C}" destId="{6AF20CFF-44FB-4E1C-8B8A-C8E5750A8790}" srcOrd="15" destOrd="0" presId="urn:microsoft.com/office/officeart/2009/3/layout/RandomtoResultProcess"/>
    <dgm:cxn modelId="{EBF9B597-D779-4C2E-8B7E-2E7F630F8A2C}" type="presParOf" srcId="{C0D6CA93-5285-4849-8A8A-F846D6800D7C}" destId="{899450C4-DE2B-486F-83BA-7288D8308119}" srcOrd="16" destOrd="0" presId="urn:microsoft.com/office/officeart/2009/3/layout/RandomtoResultProcess"/>
    <dgm:cxn modelId="{DA8D23E7-FF9C-483F-A711-F22B08EEDE9C}" type="presParOf" srcId="{C0D6CA93-5285-4849-8A8A-F846D6800D7C}" destId="{28999FB7-7892-484F-BD27-182E698CF755}" srcOrd="17" destOrd="0" presId="urn:microsoft.com/office/officeart/2009/3/layout/RandomtoResultProcess"/>
    <dgm:cxn modelId="{F884E9CD-9E15-4285-AFCF-FA9EFAA028C6}" type="presParOf" srcId="{C0D6CA93-5285-4849-8A8A-F846D6800D7C}" destId="{393A6F04-2018-449D-AAA4-1C93DCF2A5C6}" srcOrd="18" destOrd="0" presId="urn:microsoft.com/office/officeart/2009/3/layout/RandomtoResultProcess"/>
    <dgm:cxn modelId="{93C59A91-A372-4720-A77A-9E1201B6396D}" type="presParOf" srcId="{0171F5CB-8C1F-4A7A-BE6C-56EE71EC1D72}" destId="{2169421B-D131-4C30-A95D-AEBB2BC43973}" srcOrd="1" destOrd="0" presId="urn:microsoft.com/office/officeart/2009/3/layout/RandomtoResultProcess"/>
    <dgm:cxn modelId="{09264D66-F612-4B5F-8FA0-EE4FDFDC0E01}" type="presParOf" srcId="{2169421B-D131-4C30-A95D-AEBB2BC43973}" destId="{9FB6C829-98E4-47A3-AE7A-9287C379BAF1}" srcOrd="0" destOrd="0" presId="urn:microsoft.com/office/officeart/2009/3/layout/RandomtoResultProcess"/>
    <dgm:cxn modelId="{136817AF-8655-4DD6-8BD8-54F1D4133D79}" type="presParOf" srcId="{2169421B-D131-4C30-A95D-AEBB2BC43973}" destId="{D9E4899E-90D1-4ABF-A446-19B5AFFA749B}" srcOrd="1" destOrd="0" presId="urn:microsoft.com/office/officeart/2009/3/layout/RandomtoResultProcess"/>
    <dgm:cxn modelId="{4F1D05F0-42AE-476E-BA0E-FB059A4D6BDF}" type="presParOf" srcId="{0171F5CB-8C1F-4A7A-BE6C-56EE71EC1D72}" destId="{2946F2AF-B4E4-42D6-88F8-A9CAC84CD8D1}" srcOrd="2" destOrd="0" presId="urn:microsoft.com/office/officeart/2009/3/layout/RandomtoResultProcess"/>
    <dgm:cxn modelId="{78EACED4-6817-434C-B036-AF6FA9282B0C}" type="presParOf" srcId="{2946F2AF-B4E4-42D6-88F8-A9CAC84CD8D1}" destId="{62ED1215-07E7-4CEB-AFE2-0D2B3420958E}" srcOrd="0" destOrd="0" presId="urn:microsoft.com/office/officeart/2009/3/layout/RandomtoResultProcess"/>
    <dgm:cxn modelId="{B17B579C-F630-4694-BDB2-820BCD5637B4}" type="presParOf" srcId="{2946F2AF-B4E4-42D6-88F8-A9CAC84CD8D1}" destId="{80B478CF-9BBF-4265-B683-41445B7A6A02}" srcOrd="1" destOrd="0" presId="urn:microsoft.com/office/officeart/2009/3/layout/RandomtoResultProcess"/>
    <dgm:cxn modelId="{55C483E6-BCB9-48E0-920B-707976BE4247}" type="presParOf" srcId="{0171F5CB-8C1F-4A7A-BE6C-56EE71EC1D72}" destId="{EAF6631E-B9F1-47D4-9073-79A024967ED7}" srcOrd="3" destOrd="0" presId="urn:microsoft.com/office/officeart/2009/3/layout/RandomtoResultProcess"/>
    <dgm:cxn modelId="{4F86DBB6-27C1-4893-A1B4-521A786823E6}" type="presParOf" srcId="{EAF6631E-B9F1-47D4-9073-79A024967ED7}" destId="{50E17F0E-0E3F-4C25-84F4-0BBC74356B6E}" srcOrd="0" destOrd="0" presId="urn:microsoft.com/office/officeart/2009/3/layout/RandomtoResultProcess"/>
    <dgm:cxn modelId="{5F3986E2-6A71-4669-8D9D-7B466B42D48E}" type="presParOf" srcId="{EAF6631E-B9F1-47D4-9073-79A024967ED7}" destId="{5A2010AD-3CD4-4464-80C5-D9F05A0CF12C}" srcOrd="1" destOrd="0" presId="urn:microsoft.com/office/officeart/2009/3/layout/RandomtoResultProcess"/>
    <dgm:cxn modelId="{18DB2B63-2483-4A97-A44B-5B24BADD7212}" type="presParOf" srcId="{0171F5CB-8C1F-4A7A-BE6C-56EE71EC1D72}" destId="{0F082C78-86C4-4D3F-AA6F-A99A644842F8}" srcOrd="4" destOrd="0" presId="urn:microsoft.com/office/officeart/2009/3/layout/RandomtoResultProcess"/>
    <dgm:cxn modelId="{ADA787BE-C31D-4F35-A63F-B2C9D011C38D}" type="presParOf" srcId="{0F082C78-86C4-4D3F-AA6F-A99A644842F8}" destId="{C0AA118E-920D-4C87-842D-5047B5495936}" srcOrd="0" destOrd="0" presId="urn:microsoft.com/office/officeart/2009/3/layout/RandomtoResultProcess"/>
    <dgm:cxn modelId="{E341A347-142C-467D-A6AE-580851465531}" type="presParOf" srcId="{0F082C78-86C4-4D3F-AA6F-A99A644842F8}" destId="{80EAF0A9-577C-4DE6-A03F-2659E1A91C5F}"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623C94-39A3-4179-AACF-7C0E4B91670F}" type="doc">
      <dgm:prSet loTypeId="urn:microsoft.com/office/officeart/2005/8/layout/gear1" loCatId="cycle" qsTypeId="urn:microsoft.com/office/officeart/2005/8/quickstyle/simple1" qsCatId="simple" csTypeId="urn:microsoft.com/office/officeart/2005/8/colors/colorful1" csCatId="colorful" phldr="1"/>
      <dgm:spPr/>
    </dgm:pt>
    <dgm:pt modelId="{DBCE274D-2F2A-4D4A-ABCE-8A66CA0A383C}">
      <dgm:prSet phldrT="[Text]" custT="1"/>
      <dgm:spPr/>
      <dgm:t>
        <a:bodyPr/>
        <a:lstStyle/>
        <a:p>
          <a:r>
            <a:rPr lang="en-US" sz="3600" b="1" dirty="0">
              <a:solidFill>
                <a:srgbClr val="002060"/>
              </a:solidFill>
            </a:rPr>
            <a:t>Ability</a:t>
          </a:r>
          <a:endParaRPr lang="en-US" sz="1900" b="1" dirty="0">
            <a:solidFill>
              <a:srgbClr val="002060"/>
            </a:solidFill>
          </a:endParaRPr>
        </a:p>
      </dgm:t>
    </dgm:pt>
    <dgm:pt modelId="{C641415D-3657-47CD-99AB-4072D4FD6B28}" type="parTrans" cxnId="{059DC36A-7510-40C6-AFF1-2C58AB3B82B9}">
      <dgm:prSet/>
      <dgm:spPr/>
      <dgm:t>
        <a:bodyPr/>
        <a:lstStyle/>
        <a:p>
          <a:endParaRPr lang="en-US"/>
        </a:p>
      </dgm:t>
    </dgm:pt>
    <dgm:pt modelId="{4539D655-52AF-4A3E-93A3-18194E352F2C}" type="sibTrans" cxnId="{059DC36A-7510-40C6-AFF1-2C58AB3B82B9}">
      <dgm:prSet/>
      <dgm:spPr/>
      <dgm:t>
        <a:bodyPr/>
        <a:lstStyle/>
        <a:p>
          <a:endParaRPr lang="en-US"/>
        </a:p>
      </dgm:t>
    </dgm:pt>
    <dgm:pt modelId="{CFD602D7-F0C1-4243-89C8-1A62DEB54E63}">
      <dgm:prSet phldrT="[Text]" custT="1"/>
      <dgm:spPr/>
      <dgm:t>
        <a:bodyPr/>
        <a:lstStyle/>
        <a:p>
          <a:r>
            <a:rPr lang="en-US" sz="2000" b="1" dirty="0">
              <a:solidFill>
                <a:srgbClr val="002060"/>
              </a:solidFill>
            </a:rPr>
            <a:t>Growth</a:t>
          </a:r>
          <a:endParaRPr lang="en-US" sz="1900" b="1" dirty="0">
            <a:solidFill>
              <a:srgbClr val="002060"/>
            </a:solidFill>
          </a:endParaRPr>
        </a:p>
      </dgm:t>
    </dgm:pt>
    <dgm:pt modelId="{6F04ADB7-1FBB-406E-8404-751A90D1AC5B}" type="parTrans" cxnId="{7BBE1468-16C6-45F5-B827-35D98EE2D2A6}">
      <dgm:prSet/>
      <dgm:spPr/>
      <dgm:t>
        <a:bodyPr/>
        <a:lstStyle/>
        <a:p>
          <a:endParaRPr lang="en-US"/>
        </a:p>
      </dgm:t>
    </dgm:pt>
    <dgm:pt modelId="{F89BDE1A-17C5-48E2-A7D4-3EBE3F976790}" type="sibTrans" cxnId="{7BBE1468-16C6-45F5-B827-35D98EE2D2A6}">
      <dgm:prSet/>
      <dgm:spPr/>
      <dgm:t>
        <a:bodyPr/>
        <a:lstStyle/>
        <a:p>
          <a:endParaRPr lang="en-US"/>
        </a:p>
      </dgm:t>
    </dgm:pt>
    <dgm:pt modelId="{597EA1FF-ED6C-4F8E-A14D-367AC993051E}">
      <dgm:prSet phldrT="[Text]"/>
      <dgm:spPr/>
      <dgm:t>
        <a:bodyPr/>
        <a:lstStyle/>
        <a:p>
          <a:r>
            <a:rPr lang="en-US" b="1" dirty="0">
              <a:solidFill>
                <a:srgbClr val="002060"/>
              </a:solidFill>
            </a:rPr>
            <a:t>Learning</a:t>
          </a:r>
        </a:p>
      </dgm:t>
    </dgm:pt>
    <dgm:pt modelId="{77123BE8-7381-40D7-A94C-56F619E9A00D}" type="parTrans" cxnId="{E5C2ABD3-F510-4280-AF8A-C243F88E1286}">
      <dgm:prSet/>
      <dgm:spPr/>
      <dgm:t>
        <a:bodyPr/>
        <a:lstStyle/>
        <a:p>
          <a:endParaRPr lang="en-US"/>
        </a:p>
      </dgm:t>
    </dgm:pt>
    <dgm:pt modelId="{8E69F9D2-1421-46DA-A9D2-99A389678E50}" type="sibTrans" cxnId="{E5C2ABD3-F510-4280-AF8A-C243F88E1286}">
      <dgm:prSet/>
      <dgm:spPr/>
      <dgm:t>
        <a:bodyPr/>
        <a:lstStyle/>
        <a:p>
          <a:endParaRPr lang="en-US"/>
        </a:p>
      </dgm:t>
    </dgm:pt>
    <dgm:pt modelId="{874C1D82-B7DA-4F20-8DA6-B3D7B075F91A}" type="pres">
      <dgm:prSet presAssocID="{A1623C94-39A3-4179-AACF-7C0E4B91670F}" presName="composite" presStyleCnt="0">
        <dgm:presLayoutVars>
          <dgm:chMax val="3"/>
          <dgm:animLvl val="lvl"/>
          <dgm:resizeHandles val="exact"/>
        </dgm:presLayoutVars>
      </dgm:prSet>
      <dgm:spPr/>
    </dgm:pt>
    <dgm:pt modelId="{FAD02E5E-F63A-41BA-A93C-93198DE13D0D}" type="pres">
      <dgm:prSet presAssocID="{DBCE274D-2F2A-4D4A-ABCE-8A66CA0A383C}" presName="gear1" presStyleLbl="node1" presStyleIdx="0" presStyleCnt="3">
        <dgm:presLayoutVars>
          <dgm:chMax val="1"/>
          <dgm:bulletEnabled val="1"/>
        </dgm:presLayoutVars>
      </dgm:prSet>
      <dgm:spPr/>
    </dgm:pt>
    <dgm:pt modelId="{95C455FD-45DF-48D8-9D2C-6838AE3572E3}" type="pres">
      <dgm:prSet presAssocID="{DBCE274D-2F2A-4D4A-ABCE-8A66CA0A383C}" presName="gear1srcNode" presStyleLbl="node1" presStyleIdx="0" presStyleCnt="3"/>
      <dgm:spPr/>
    </dgm:pt>
    <dgm:pt modelId="{E54F721E-8AAA-4844-9249-DF6C3EEFBB25}" type="pres">
      <dgm:prSet presAssocID="{DBCE274D-2F2A-4D4A-ABCE-8A66CA0A383C}" presName="gear1dstNode" presStyleLbl="node1" presStyleIdx="0" presStyleCnt="3"/>
      <dgm:spPr/>
    </dgm:pt>
    <dgm:pt modelId="{56DFBD28-644D-404E-B69D-404EE48FCF92}" type="pres">
      <dgm:prSet presAssocID="{CFD602D7-F0C1-4243-89C8-1A62DEB54E63}" presName="gear2" presStyleLbl="node1" presStyleIdx="1" presStyleCnt="3">
        <dgm:presLayoutVars>
          <dgm:chMax val="1"/>
          <dgm:bulletEnabled val="1"/>
        </dgm:presLayoutVars>
      </dgm:prSet>
      <dgm:spPr/>
    </dgm:pt>
    <dgm:pt modelId="{B798C6A1-A327-425E-AD52-E46F6F526BD8}" type="pres">
      <dgm:prSet presAssocID="{CFD602D7-F0C1-4243-89C8-1A62DEB54E63}" presName="gear2srcNode" presStyleLbl="node1" presStyleIdx="1" presStyleCnt="3"/>
      <dgm:spPr/>
    </dgm:pt>
    <dgm:pt modelId="{F732F9EE-081D-41AE-A273-A518C4E42DFA}" type="pres">
      <dgm:prSet presAssocID="{CFD602D7-F0C1-4243-89C8-1A62DEB54E63}" presName="gear2dstNode" presStyleLbl="node1" presStyleIdx="1" presStyleCnt="3"/>
      <dgm:spPr/>
    </dgm:pt>
    <dgm:pt modelId="{7F33FB93-7CD8-47D6-937C-F6754B3FEC2B}" type="pres">
      <dgm:prSet presAssocID="{597EA1FF-ED6C-4F8E-A14D-367AC993051E}" presName="gear3" presStyleLbl="node1" presStyleIdx="2" presStyleCnt="3"/>
      <dgm:spPr/>
    </dgm:pt>
    <dgm:pt modelId="{E5C86BFE-A827-4511-9D13-40F19E6791BF}" type="pres">
      <dgm:prSet presAssocID="{597EA1FF-ED6C-4F8E-A14D-367AC993051E}" presName="gear3tx" presStyleLbl="node1" presStyleIdx="2" presStyleCnt="3">
        <dgm:presLayoutVars>
          <dgm:chMax val="1"/>
          <dgm:bulletEnabled val="1"/>
        </dgm:presLayoutVars>
      </dgm:prSet>
      <dgm:spPr/>
    </dgm:pt>
    <dgm:pt modelId="{067DF893-D03E-4120-9E78-06DD994EDAB7}" type="pres">
      <dgm:prSet presAssocID="{597EA1FF-ED6C-4F8E-A14D-367AC993051E}" presName="gear3srcNode" presStyleLbl="node1" presStyleIdx="2" presStyleCnt="3"/>
      <dgm:spPr/>
    </dgm:pt>
    <dgm:pt modelId="{D4195D66-1C37-4F35-B46C-464DF35C1F86}" type="pres">
      <dgm:prSet presAssocID="{597EA1FF-ED6C-4F8E-A14D-367AC993051E}" presName="gear3dstNode" presStyleLbl="node1" presStyleIdx="2" presStyleCnt="3"/>
      <dgm:spPr/>
    </dgm:pt>
    <dgm:pt modelId="{17E44850-263F-4636-9A1F-9E3D033B487F}" type="pres">
      <dgm:prSet presAssocID="{4539D655-52AF-4A3E-93A3-18194E352F2C}" presName="connector1" presStyleLbl="sibTrans2D1" presStyleIdx="0" presStyleCnt="3"/>
      <dgm:spPr/>
    </dgm:pt>
    <dgm:pt modelId="{60FAB7C5-1EC9-47BA-B81B-50478F52F788}" type="pres">
      <dgm:prSet presAssocID="{F89BDE1A-17C5-48E2-A7D4-3EBE3F976790}" presName="connector2" presStyleLbl="sibTrans2D1" presStyleIdx="1" presStyleCnt="3"/>
      <dgm:spPr/>
    </dgm:pt>
    <dgm:pt modelId="{AD68E9DD-E652-4D12-9D03-6652C541F52C}" type="pres">
      <dgm:prSet presAssocID="{8E69F9D2-1421-46DA-A9D2-99A389678E50}" presName="connector3" presStyleLbl="sibTrans2D1" presStyleIdx="2" presStyleCnt="3"/>
      <dgm:spPr/>
    </dgm:pt>
  </dgm:ptLst>
  <dgm:cxnLst>
    <dgm:cxn modelId="{97E02B03-5C59-4626-BD58-D1D2751110BE}" type="presOf" srcId="{597EA1FF-ED6C-4F8E-A14D-367AC993051E}" destId="{E5C86BFE-A827-4511-9D13-40F19E6791BF}" srcOrd="1" destOrd="0" presId="urn:microsoft.com/office/officeart/2005/8/layout/gear1"/>
    <dgm:cxn modelId="{D9ADBA3B-7047-4B9A-AD93-24641E65C114}" type="presOf" srcId="{CFD602D7-F0C1-4243-89C8-1A62DEB54E63}" destId="{F732F9EE-081D-41AE-A273-A518C4E42DFA}" srcOrd="2" destOrd="0" presId="urn:microsoft.com/office/officeart/2005/8/layout/gear1"/>
    <dgm:cxn modelId="{FFA2C33C-FBAD-4362-AF83-0EC4D461AF5E}" type="presOf" srcId="{4539D655-52AF-4A3E-93A3-18194E352F2C}" destId="{17E44850-263F-4636-9A1F-9E3D033B487F}" srcOrd="0" destOrd="0" presId="urn:microsoft.com/office/officeart/2005/8/layout/gear1"/>
    <dgm:cxn modelId="{9FF1AD5F-631A-4AA2-B640-9C71084A003E}" type="presOf" srcId="{DBCE274D-2F2A-4D4A-ABCE-8A66CA0A383C}" destId="{FAD02E5E-F63A-41BA-A93C-93198DE13D0D}" srcOrd="0" destOrd="0" presId="urn:microsoft.com/office/officeart/2005/8/layout/gear1"/>
    <dgm:cxn modelId="{386D3141-851B-4E21-A2F3-610437206071}" type="presOf" srcId="{CFD602D7-F0C1-4243-89C8-1A62DEB54E63}" destId="{B798C6A1-A327-425E-AD52-E46F6F526BD8}" srcOrd="1" destOrd="0" presId="urn:microsoft.com/office/officeart/2005/8/layout/gear1"/>
    <dgm:cxn modelId="{7BBE1468-16C6-45F5-B827-35D98EE2D2A6}" srcId="{A1623C94-39A3-4179-AACF-7C0E4B91670F}" destId="{CFD602D7-F0C1-4243-89C8-1A62DEB54E63}" srcOrd="1" destOrd="0" parTransId="{6F04ADB7-1FBB-406E-8404-751A90D1AC5B}" sibTransId="{F89BDE1A-17C5-48E2-A7D4-3EBE3F976790}"/>
    <dgm:cxn modelId="{059DC36A-7510-40C6-AFF1-2C58AB3B82B9}" srcId="{A1623C94-39A3-4179-AACF-7C0E4B91670F}" destId="{DBCE274D-2F2A-4D4A-ABCE-8A66CA0A383C}" srcOrd="0" destOrd="0" parTransId="{C641415D-3657-47CD-99AB-4072D4FD6B28}" sibTransId="{4539D655-52AF-4A3E-93A3-18194E352F2C}"/>
    <dgm:cxn modelId="{A417606D-C841-496A-94B1-6C79CA9932FC}" type="presOf" srcId="{8E69F9D2-1421-46DA-A9D2-99A389678E50}" destId="{AD68E9DD-E652-4D12-9D03-6652C541F52C}" srcOrd="0" destOrd="0" presId="urn:microsoft.com/office/officeart/2005/8/layout/gear1"/>
    <dgm:cxn modelId="{049AC580-C463-4A79-80E5-B70210C44A12}" type="presOf" srcId="{F89BDE1A-17C5-48E2-A7D4-3EBE3F976790}" destId="{60FAB7C5-1EC9-47BA-B81B-50478F52F788}" srcOrd="0" destOrd="0" presId="urn:microsoft.com/office/officeart/2005/8/layout/gear1"/>
    <dgm:cxn modelId="{C3098087-683E-4555-80FD-6CB27B33EE6C}" type="presOf" srcId="{CFD602D7-F0C1-4243-89C8-1A62DEB54E63}" destId="{56DFBD28-644D-404E-B69D-404EE48FCF92}" srcOrd="0" destOrd="0" presId="urn:microsoft.com/office/officeart/2005/8/layout/gear1"/>
    <dgm:cxn modelId="{34002B8D-43D7-43A5-8FA6-ABD32F72D5BE}" type="presOf" srcId="{DBCE274D-2F2A-4D4A-ABCE-8A66CA0A383C}" destId="{95C455FD-45DF-48D8-9D2C-6838AE3572E3}" srcOrd="1" destOrd="0" presId="urn:microsoft.com/office/officeart/2005/8/layout/gear1"/>
    <dgm:cxn modelId="{9B4D89A3-A36F-4F3F-9198-CECB5DC78F71}" type="presOf" srcId="{597EA1FF-ED6C-4F8E-A14D-367AC993051E}" destId="{7F33FB93-7CD8-47D6-937C-F6754B3FEC2B}" srcOrd="0" destOrd="0" presId="urn:microsoft.com/office/officeart/2005/8/layout/gear1"/>
    <dgm:cxn modelId="{8952A9B3-F0A9-4863-9826-87BA6868CF14}" type="presOf" srcId="{597EA1FF-ED6C-4F8E-A14D-367AC993051E}" destId="{067DF893-D03E-4120-9E78-06DD994EDAB7}" srcOrd="2" destOrd="0" presId="urn:microsoft.com/office/officeart/2005/8/layout/gear1"/>
    <dgm:cxn modelId="{A5637EBF-7F15-4BD3-9706-904C9655D765}" type="presOf" srcId="{597EA1FF-ED6C-4F8E-A14D-367AC993051E}" destId="{D4195D66-1C37-4F35-B46C-464DF35C1F86}" srcOrd="3" destOrd="0" presId="urn:microsoft.com/office/officeart/2005/8/layout/gear1"/>
    <dgm:cxn modelId="{E5C2ABD3-F510-4280-AF8A-C243F88E1286}" srcId="{A1623C94-39A3-4179-AACF-7C0E4B91670F}" destId="{597EA1FF-ED6C-4F8E-A14D-367AC993051E}" srcOrd="2" destOrd="0" parTransId="{77123BE8-7381-40D7-A94C-56F619E9A00D}" sibTransId="{8E69F9D2-1421-46DA-A9D2-99A389678E50}"/>
    <dgm:cxn modelId="{1E0C4CF4-EF8A-4645-A67A-CD21BC507C5B}" type="presOf" srcId="{A1623C94-39A3-4179-AACF-7C0E4B91670F}" destId="{874C1D82-B7DA-4F20-8DA6-B3D7B075F91A}" srcOrd="0" destOrd="0" presId="urn:microsoft.com/office/officeart/2005/8/layout/gear1"/>
    <dgm:cxn modelId="{E3D924F9-1F15-4B53-BE9F-8F15916B5FD4}" type="presOf" srcId="{DBCE274D-2F2A-4D4A-ABCE-8A66CA0A383C}" destId="{E54F721E-8AAA-4844-9249-DF6C3EEFBB25}" srcOrd="2" destOrd="0" presId="urn:microsoft.com/office/officeart/2005/8/layout/gear1"/>
    <dgm:cxn modelId="{22E50D4E-FD34-4A25-8324-65E8788D1311}" type="presParOf" srcId="{874C1D82-B7DA-4F20-8DA6-B3D7B075F91A}" destId="{FAD02E5E-F63A-41BA-A93C-93198DE13D0D}" srcOrd="0" destOrd="0" presId="urn:microsoft.com/office/officeart/2005/8/layout/gear1"/>
    <dgm:cxn modelId="{307B0DA0-790C-4A86-ACD0-8BB2E9948C21}" type="presParOf" srcId="{874C1D82-B7DA-4F20-8DA6-B3D7B075F91A}" destId="{95C455FD-45DF-48D8-9D2C-6838AE3572E3}" srcOrd="1" destOrd="0" presId="urn:microsoft.com/office/officeart/2005/8/layout/gear1"/>
    <dgm:cxn modelId="{1342669D-D2ED-42C4-9FF3-C28532B083B9}" type="presParOf" srcId="{874C1D82-B7DA-4F20-8DA6-B3D7B075F91A}" destId="{E54F721E-8AAA-4844-9249-DF6C3EEFBB25}" srcOrd="2" destOrd="0" presId="urn:microsoft.com/office/officeart/2005/8/layout/gear1"/>
    <dgm:cxn modelId="{96AAE0B3-EE07-4C7D-A1F1-F92CC079FF1E}" type="presParOf" srcId="{874C1D82-B7DA-4F20-8DA6-B3D7B075F91A}" destId="{56DFBD28-644D-404E-B69D-404EE48FCF92}" srcOrd="3" destOrd="0" presId="urn:microsoft.com/office/officeart/2005/8/layout/gear1"/>
    <dgm:cxn modelId="{F1A54B91-7F2D-4C74-8378-0D6455D64574}" type="presParOf" srcId="{874C1D82-B7DA-4F20-8DA6-B3D7B075F91A}" destId="{B798C6A1-A327-425E-AD52-E46F6F526BD8}" srcOrd="4" destOrd="0" presId="urn:microsoft.com/office/officeart/2005/8/layout/gear1"/>
    <dgm:cxn modelId="{1E45C565-EC97-44DE-9CD0-AEF09CACAB30}" type="presParOf" srcId="{874C1D82-B7DA-4F20-8DA6-B3D7B075F91A}" destId="{F732F9EE-081D-41AE-A273-A518C4E42DFA}" srcOrd="5" destOrd="0" presId="urn:microsoft.com/office/officeart/2005/8/layout/gear1"/>
    <dgm:cxn modelId="{DF79B5F6-F9A7-444B-9D88-E356DFCDBD5C}" type="presParOf" srcId="{874C1D82-B7DA-4F20-8DA6-B3D7B075F91A}" destId="{7F33FB93-7CD8-47D6-937C-F6754B3FEC2B}" srcOrd="6" destOrd="0" presId="urn:microsoft.com/office/officeart/2005/8/layout/gear1"/>
    <dgm:cxn modelId="{C3B710E4-EADA-4800-8256-FA93AF3710C6}" type="presParOf" srcId="{874C1D82-B7DA-4F20-8DA6-B3D7B075F91A}" destId="{E5C86BFE-A827-4511-9D13-40F19E6791BF}" srcOrd="7" destOrd="0" presId="urn:microsoft.com/office/officeart/2005/8/layout/gear1"/>
    <dgm:cxn modelId="{23B757DC-FF89-43D9-9DA1-BA52DB221D36}" type="presParOf" srcId="{874C1D82-B7DA-4F20-8DA6-B3D7B075F91A}" destId="{067DF893-D03E-4120-9E78-06DD994EDAB7}" srcOrd="8" destOrd="0" presId="urn:microsoft.com/office/officeart/2005/8/layout/gear1"/>
    <dgm:cxn modelId="{F47E6FAB-1386-4900-9D3A-64001122FFBC}" type="presParOf" srcId="{874C1D82-B7DA-4F20-8DA6-B3D7B075F91A}" destId="{D4195D66-1C37-4F35-B46C-464DF35C1F86}" srcOrd="9" destOrd="0" presId="urn:microsoft.com/office/officeart/2005/8/layout/gear1"/>
    <dgm:cxn modelId="{A9301242-4B72-40D3-89EA-56A8668F48AE}" type="presParOf" srcId="{874C1D82-B7DA-4F20-8DA6-B3D7B075F91A}" destId="{17E44850-263F-4636-9A1F-9E3D033B487F}" srcOrd="10" destOrd="0" presId="urn:microsoft.com/office/officeart/2005/8/layout/gear1"/>
    <dgm:cxn modelId="{1F23B465-7841-4EB6-8F14-225F0C386714}" type="presParOf" srcId="{874C1D82-B7DA-4F20-8DA6-B3D7B075F91A}" destId="{60FAB7C5-1EC9-47BA-B81B-50478F52F788}" srcOrd="11" destOrd="0" presId="urn:microsoft.com/office/officeart/2005/8/layout/gear1"/>
    <dgm:cxn modelId="{A4FAEDF6-86D5-4B75-AC8E-9422FAEC7445}" type="presParOf" srcId="{874C1D82-B7DA-4F20-8DA6-B3D7B075F91A}" destId="{AD68E9DD-E652-4D12-9D03-6652C541F52C}"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0A0C8-1082-49FE-97B7-90DF71BBEFC8}">
      <dsp:nvSpPr>
        <dsp:cNvPr id="0" name=""/>
        <dsp:cNvSpPr/>
      </dsp:nvSpPr>
      <dsp:spPr>
        <a:xfrm>
          <a:off x="148678" y="1569347"/>
          <a:ext cx="2204749" cy="726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College Readiness Indicators</a:t>
          </a:r>
        </a:p>
      </dsp:txBody>
      <dsp:txXfrm>
        <a:off x="148678" y="1569347"/>
        <a:ext cx="2204749" cy="726565"/>
      </dsp:txXfrm>
    </dsp:sp>
    <dsp:sp modelId="{C212FAB1-495B-43E3-A013-590A3EF936D8}">
      <dsp:nvSpPr>
        <dsp:cNvPr id="0" name=""/>
        <dsp:cNvSpPr/>
      </dsp:nvSpPr>
      <dsp:spPr>
        <a:xfrm>
          <a:off x="146173" y="1348371"/>
          <a:ext cx="175377" cy="17537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7CB976-BD9E-4069-A31B-E2C364B6E7EB}">
      <dsp:nvSpPr>
        <dsp:cNvPr id="0" name=""/>
        <dsp:cNvSpPr/>
      </dsp:nvSpPr>
      <dsp:spPr>
        <a:xfrm>
          <a:off x="268937" y="1102842"/>
          <a:ext cx="175377" cy="17537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CD4F02-242C-4F70-8D4C-58636E6CD7C4}">
      <dsp:nvSpPr>
        <dsp:cNvPr id="0" name=""/>
        <dsp:cNvSpPr/>
      </dsp:nvSpPr>
      <dsp:spPr>
        <a:xfrm>
          <a:off x="563572" y="1151948"/>
          <a:ext cx="275593" cy="27559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56204-C55E-4699-BC49-7DDBF21FBADF}">
      <dsp:nvSpPr>
        <dsp:cNvPr id="0" name=""/>
        <dsp:cNvSpPr/>
      </dsp:nvSpPr>
      <dsp:spPr>
        <a:xfrm>
          <a:off x="809101" y="881866"/>
          <a:ext cx="175377" cy="17537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E4B1D8-E06F-46EE-AF47-FD64073AAF8C}">
      <dsp:nvSpPr>
        <dsp:cNvPr id="0" name=""/>
        <dsp:cNvSpPr/>
      </dsp:nvSpPr>
      <dsp:spPr>
        <a:xfrm>
          <a:off x="1128288" y="783655"/>
          <a:ext cx="175377" cy="17537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BDCD8F-C90A-40B9-8C2D-4303D8C4FCD6}">
      <dsp:nvSpPr>
        <dsp:cNvPr id="0" name=""/>
        <dsp:cNvSpPr/>
      </dsp:nvSpPr>
      <dsp:spPr>
        <a:xfrm>
          <a:off x="1521135" y="955525"/>
          <a:ext cx="175377" cy="17537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BC3822-C0E9-45D9-B6D9-BFEB06E9B9EC}">
      <dsp:nvSpPr>
        <dsp:cNvPr id="0" name=""/>
        <dsp:cNvSpPr/>
      </dsp:nvSpPr>
      <dsp:spPr>
        <a:xfrm>
          <a:off x="1766663" y="1078289"/>
          <a:ext cx="275593" cy="27559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3F1189-85CB-4D4F-9BF1-A806AB0DB450}">
      <dsp:nvSpPr>
        <dsp:cNvPr id="0" name=""/>
        <dsp:cNvSpPr/>
      </dsp:nvSpPr>
      <dsp:spPr>
        <a:xfrm>
          <a:off x="2110404" y="1348371"/>
          <a:ext cx="175377" cy="17537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8334BC-59E3-49C8-ACC9-E28E064D6D39}">
      <dsp:nvSpPr>
        <dsp:cNvPr id="0" name=""/>
        <dsp:cNvSpPr/>
      </dsp:nvSpPr>
      <dsp:spPr>
        <a:xfrm>
          <a:off x="2257721" y="1618453"/>
          <a:ext cx="175377" cy="17537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3225FF-C009-44C1-B22D-0E647C515430}">
      <dsp:nvSpPr>
        <dsp:cNvPr id="0" name=""/>
        <dsp:cNvSpPr/>
      </dsp:nvSpPr>
      <dsp:spPr>
        <a:xfrm>
          <a:off x="980971" y="1102842"/>
          <a:ext cx="450971" cy="450971"/>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15FA1E-4392-4C5F-88B8-9EA77376A119}">
      <dsp:nvSpPr>
        <dsp:cNvPr id="0" name=""/>
        <dsp:cNvSpPr/>
      </dsp:nvSpPr>
      <dsp:spPr>
        <a:xfrm>
          <a:off x="23408" y="2035852"/>
          <a:ext cx="175377" cy="17537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39606D-264C-4941-B79C-F27AFE419224}">
      <dsp:nvSpPr>
        <dsp:cNvPr id="0" name=""/>
        <dsp:cNvSpPr/>
      </dsp:nvSpPr>
      <dsp:spPr>
        <a:xfrm>
          <a:off x="170726" y="2256828"/>
          <a:ext cx="275593" cy="27559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12FF1-A96D-4140-9865-87C0B047E5ED}">
      <dsp:nvSpPr>
        <dsp:cNvPr id="0" name=""/>
        <dsp:cNvSpPr/>
      </dsp:nvSpPr>
      <dsp:spPr>
        <a:xfrm>
          <a:off x="539019" y="2453251"/>
          <a:ext cx="400863" cy="40086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EC91AF-101E-4CCD-A54C-71C353D56C6A}">
      <dsp:nvSpPr>
        <dsp:cNvPr id="0" name=""/>
        <dsp:cNvSpPr/>
      </dsp:nvSpPr>
      <dsp:spPr>
        <a:xfrm>
          <a:off x="1054630" y="2772439"/>
          <a:ext cx="175377" cy="17537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F20CFF-44FB-4E1C-8B8A-C8E5750A8790}">
      <dsp:nvSpPr>
        <dsp:cNvPr id="0" name=""/>
        <dsp:cNvSpPr/>
      </dsp:nvSpPr>
      <dsp:spPr>
        <a:xfrm>
          <a:off x="1152841" y="2453251"/>
          <a:ext cx="275593" cy="275593"/>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9450C4-DE2B-486F-83BA-7288D8308119}">
      <dsp:nvSpPr>
        <dsp:cNvPr id="0" name=""/>
        <dsp:cNvSpPr/>
      </dsp:nvSpPr>
      <dsp:spPr>
        <a:xfrm>
          <a:off x="1398370" y="2796992"/>
          <a:ext cx="175377" cy="17537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999FB7-7892-484F-BD27-182E698CF755}">
      <dsp:nvSpPr>
        <dsp:cNvPr id="0" name=""/>
        <dsp:cNvSpPr/>
      </dsp:nvSpPr>
      <dsp:spPr>
        <a:xfrm>
          <a:off x="1619346" y="2404145"/>
          <a:ext cx="400863" cy="40086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3A6F04-2018-449D-AAA4-1C93DCF2A5C6}">
      <dsp:nvSpPr>
        <dsp:cNvPr id="0" name=""/>
        <dsp:cNvSpPr/>
      </dsp:nvSpPr>
      <dsp:spPr>
        <a:xfrm>
          <a:off x="2159510" y="2305934"/>
          <a:ext cx="275593" cy="27559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B6C829-98E4-47A3-AE7A-9287C379BAF1}">
      <dsp:nvSpPr>
        <dsp:cNvPr id="0" name=""/>
        <dsp:cNvSpPr/>
      </dsp:nvSpPr>
      <dsp:spPr>
        <a:xfrm>
          <a:off x="2435103" y="1151540"/>
          <a:ext cx="809379" cy="1545193"/>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ED1215-07E7-4CEB-AFE2-0D2B3420958E}">
      <dsp:nvSpPr>
        <dsp:cNvPr id="0" name=""/>
        <dsp:cNvSpPr/>
      </dsp:nvSpPr>
      <dsp:spPr>
        <a:xfrm>
          <a:off x="3244483" y="1152290"/>
          <a:ext cx="2207398" cy="1545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College Go-Live Decision to ctcLink Steering Committee</a:t>
          </a:r>
        </a:p>
      </dsp:txBody>
      <dsp:txXfrm>
        <a:off x="3244483" y="1152290"/>
        <a:ext cx="2207398" cy="1545178"/>
      </dsp:txXfrm>
    </dsp:sp>
    <dsp:sp modelId="{50E17F0E-0E3F-4C25-84F4-0BBC74356B6E}">
      <dsp:nvSpPr>
        <dsp:cNvPr id="0" name=""/>
        <dsp:cNvSpPr/>
      </dsp:nvSpPr>
      <dsp:spPr>
        <a:xfrm>
          <a:off x="5451881" y="1151540"/>
          <a:ext cx="809379" cy="1545193"/>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AA118E-920D-4C87-842D-5047B5495936}">
      <dsp:nvSpPr>
        <dsp:cNvPr id="0" name=""/>
        <dsp:cNvSpPr/>
      </dsp:nvSpPr>
      <dsp:spPr>
        <a:xfrm>
          <a:off x="6349556" y="1023842"/>
          <a:ext cx="1876288" cy="187628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ctcLink Steering Committee Decides </a:t>
          </a:r>
        </a:p>
      </dsp:txBody>
      <dsp:txXfrm>
        <a:off x="6624332" y="1298618"/>
        <a:ext cx="1326736" cy="13267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02E5E-F63A-41BA-A93C-93198DE13D0D}">
      <dsp:nvSpPr>
        <dsp:cNvPr id="0" name=""/>
        <dsp:cNvSpPr/>
      </dsp:nvSpPr>
      <dsp:spPr>
        <a:xfrm>
          <a:off x="2045203" y="1932078"/>
          <a:ext cx="2361428" cy="2361428"/>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solidFill>
                <a:srgbClr val="002060"/>
              </a:solidFill>
            </a:rPr>
            <a:t>Ability</a:t>
          </a:r>
          <a:endParaRPr lang="en-US" sz="1900" b="1" kern="1200" dirty="0">
            <a:solidFill>
              <a:srgbClr val="002060"/>
            </a:solidFill>
          </a:endParaRPr>
        </a:p>
      </dsp:txBody>
      <dsp:txXfrm>
        <a:off x="2519955" y="2485231"/>
        <a:ext cx="1411924" cy="1213823"/>
      </dsp:txXfrm>
    </dsp:sp>
    <dsp:sp modelId="{56DFBD28-644D-404E-B69D-404EE48FCF92}">
      <dsp:nvSpPr>
        <dsp:cNvPr id="0" name=""/>
        <dsp:cNvSpPr/>
      </dsp:nvSpPr>
      <dsp:spPr>
        <a:xfrm>
          <a:off x="671280" y="1373922"/>
          <a:ext cx="1717402" cy="1717402"/>
        </a:xfrm>
        <a:prstGeom prst="gear6">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002060"/>
              </a:solidFill>
            </a:rPr>
            <a:t>Growth</a:t>
          </a:r>
          <a:endParaRPr lang="en-US" sz="1900" b="1" kern="1200" dirty="0">
            <a:solidFill>
              <a:srgbClr val="002060"/>
            </a:solidFill>
          </a:endParaRPr>
        </a:p>
      </dsp:txBody>
      <dsp:txXfrm>
        <a:off x="1103641" y="1808896"/>
        <a:ext cx="852680" cy="847454"/>
      </dsp:txXfrm>
    </dsp:sp>
    <dsp:sp modelId="{7F33FB93-7CD8-47D6-937C-F6754B3FEC2B}">
      <dsp:nvSpPr>
        <dsp:cNvPr id="0" name=""/>
        <dsp:cNvSpPr/>
      </dsp:nvSpPr>
      <dsp:spPr>
        <a:xfrm rot="20700000">
          <a:off x="1633201" y="189089"/>
          <a:ext cx="1682704" cy="1682704"/>
        </a:xfrm>
        <a:prstGeom prst="gear6">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rgbClr val="002060"/>
              </a:solidFill>
            </a:rPr>
            <a:t>Learning</a:t>
          </a:r>
        </a:p>
      </dsp:txBody>
      <dsp:txXfrm rot="-20700000">
        <a:off x="2002268" y="558155"/>
        <a:ext cx="944571" cy="944571"/>
      </dsp:txXfrm>
    </dsp:sp>
    <dsp:sp modelId="{17E44850-263F-4636-9A1F-9E3D033B487F}">
      <dsp:nvSpPr>
        <dsp:cNvPr id="0" name=""/>
        <dsp:cNvSpPr/>
      </dsp:nvSpPr>
      <dsp:spPr>
        <a:xfrm>
          <a:off x="1864713" y="1575124"/>
          <a:ext cx="3022628" cy="3022628"/>
        </a:xfrm>
        <a:prstGeom prst="circularArrow">
          <a:avLst>
            <a:gd name="adj1" fmla="val 4688"/>
            <a:gd name="adj2" fmla="val 299029"/>
            <a:gd name="adj3" fmla="val 2518541"/>
            <a:gd name="adj4" fmla="val 15856170"/>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FAB7C5-1EC9-47BA-B81B-50478F52F788}">
      <dsp:nvSpPr>
        <dsp:cNvPr id="0" name=""/>
        <dsp:cNvSpPr/>
      </dsp:nvSpPr>
      <dsp:spPr>
        <a:xfrm>
          <a:off x="367132" y="993500"/>
          <a:ext cx="2196128" cy="2196128"/>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68E9DD-E652-4D12-9D03-6652C541F52C}">
      <dsp:nvSpPr>
        <dsp:cNvPr id="0" name=""/>
        <dsp:cNvSpPr/>
      </dsp:nvSpPr>
      <dsp:spPr>
        <a:xfrm>
          <a:off x="1243974" y="-179911"/>
          <a:ext cx="2367869" cy="2367869"/>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7/28/2021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7/28/2021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783092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2373828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1069181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2006079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Ssuan</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685211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464137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3808807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834475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607899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 Some of these will need to be in the first two weeks – make sure you have volunteers or people in place to run those who are not SMEs and need to be in the support sessions.  </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4177465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1413530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 – lots of plans and resources you have access to – worked with DG4 for lessons learned – they need to focus on now so they are prepared for post go-live – everything you do now can make a difference</a:t>
            </a:r>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26991243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205066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a:p>
            <a:r>
              <a:rPr lang="en-US" dirty="0"/>
              <a:t>Not a lot that can be done until Go-Live for queries and supplemental systems</a:t>
            </a:r>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20915013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 and Susan</a:t>
            </a:r>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2140918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Shanda</a:t>
            </a:r>
          </a:p>
          <a:p>
            <a:pPr lvl="1"/>
            <a:r>
              <a:rPr lang="en-US" dirty="0"/>
              <a:t>Highlight the people utilizing the new business processes and not reverting back to elements of previous business processes. Partner with the supervisors, special interest groups, union leadership, and executive leadership to make sure messages are relevant and responsive.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3745743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10038787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 and Susan</a:t>
            </a:r>
          </a:p>
        </p:txBody>
      </p:sp>
      <p:sp>
        <p:nvSpPr>
          <p:cNvPr id="4" name="Slide Number Placeholder 3"/>
          <p:cNvSpPr>
            <a:spLocks noGrp="1"/>
          </p:cNvSpPr>
          <p:nvPr>
            <p:ph type="sldNum" sz="quarter" idx="5"/>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145093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4083665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 </a:t>
            </a:r>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3008438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12867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200367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Shanda Prior to go-live make sure there is established methods of communication – people come to rely on these methods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2775684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Shanda</a:t>
            </a:r>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20970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18068703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Click to 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7/28/2021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_No Bor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7/28/2021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7/28/2021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Click to 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7/28/2021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7/28/2021</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7/28/2021</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7/28/2021</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bctc.webex.com/sbctc/ldr.php?RCID=28157f49a03b44139f0203595fc9cc9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ctc.edu/colleges-staff/it-support/erp-support/support-lists.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pikist.com/free-photo-sjagl"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5934" y="3637422"/>
            <a:ext cx="8426869" cy="1065694"/>
          </a:xfrm>
        </p:spPr>
        <p:txBody>
          <a:bodyPr/>
          <a:lstStyle/>
          <a:p>
            <a:r>
              <a:rPr lang="en-US" sz="4000" dirty="0"/>
              <a:t>ctcLink Planning Guide</a:t>
            </a:r>
            <a:br>
              <a:rPr lang="en-US" sz="3600" dirty="0"/>
            </a:br>
            <a:r>
              <a:rPr lang="en-US" sz="3200" dirty="0"/>
              <a:t>90 Day Post Go-Live</a:t>
            </a:r>
            <a:endParaRPr lang="en-US" sz="3600" dirty="0"/>
          </a:p>
        </p:txBody>
      </p:sp>
      <p:sp>
        <p:nvSpPr>
          <p:cNvPr id="6" name="Text Placeholder 5"/>
          <p:cNvSpPr>
            <a:spLocks noGrp="1"/>
          </p:cNvSpPr>
          <p:nvPr>
            <p:ph type="body" sz="quarter" idx="10"/>
          </p:nvPr>
        </p:nvSpPr>
        <p:spPr>
          <a:xfrm>
            <a:off x="345823" y="4703116"/>
            <a:ext cx="8277182" cy="189970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July 27, 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defRPr/>
            </a:pPr>
            <a:r>
              <a:rPr lang="en-US" i="1" dirty="0"/>
              <a:t>Presented by Shanda Haluapo, ctcLink Communications Liaison, and Susan Maxwell, Program Manager - ctcLink College Advisor</a:t>
            </a:r>
          </a:p>
          <a:p>
            <a:pPr>
              <a:lnSpc>
                <a:spcPct val="100000"/>
              </a:lnSpc>
              <a:spcBef>
                <a:spcPts val="0"/>
              </a:spcBef>
              <a:defRPr/>
            </a:pPr>
            <a:endParaRPr lang="en-US" dirty="0"/>
          </a:p>
          <a:p>
            <a:pPr>
              <a:lnSpc>
                <a:spcPct val="100000"/>
              </a:lnSpc>
              <a:spcBef>
                <a:spcPts val="0"/>
              </a:spcBef>
              <a:defRPr/>
            </a:pPr>
            <a:r>
              <a:rPr lang="en-US" b="1" dirty="0" err="1"/>
              <a:t>Webex</a:t>
            </a:r>
            <a:r>
              <a:rPr lang="en-US" b="1" dirty="0"/>
              <a:t> recording:</a:t>
            </a:r>
            <a:r>
              <a:rPr lang="en-US" dirty="0"/>
              <a:t> </a:t>
            </a:r>
            <a:r>
              <a:rPr lang="en-US" dirty="0">
                <a:hlinkClick r:id="rId3"/>
              </a:rPr>
              <a:t>ctcLink Post Go-Live 90-Day Planning Guide-2021-07-27</a:t>
            </a:r>
            <a:br>
              <a:rPr lang="en-US" dirty="0"/>
            </a:br>
            <a:endParaRPr lang="en-US" dirty="0"/>
          </a:p>
          <a:p>
            <a:pPr>
              <a:lnSpc>
                <a:spcPct val="100000"/>
              </a:lnSpc>
              <a:spcBef>
                <a:spcPts val="0"/>
              </a:spcBef>
            </a:pPr>
            <a:endParaRPr lang="en-US" dirty="0"/>
          </a:p>
        </p:txBody>
      </p:sp>
      <p:pic>
        <p:nvPicPr>
          <p:cNvPr id="5" name="Picture 4" descr="Washington state outline with heart">
            <a:extLst>
              <a:ext uri="{FF2B5EF4-FFF2-40B4-BE49-F238E27FC236}">
                <a16:creationId xmlns:a16="http://schemas.microsoft.com/office/drawing/2014/main" id="{6C1800D1-98C2-40A0-981B-FAE8FA899E5A}"/>
              </a:ext>
            </a:extLst>
          </p:cNvPr>
          <p:cNvPicPr>
            <a:picLocks noChangeAspect="1"/>
          </p:cNvPicPr>
          <p:nvPr/>
        </p:nvPicPr>
        <p:blipFill>
          <a:blip r:embed="rId4">
            <a:clrChange>
              <a:clrFrom>
                <a:srgbClr val="F5F5F5"/>
              </a:clrFrom>
              <a:clrTo>
                <a:srgbClr val="F5F5F5">
                  <a:alpha val="0"/>
                </a:srgbClr>
              </a:clrTo>
            </a:clrChange>
            <a:duotone>
              <a:schemeClr val="accent3">
                <a:shade val="45000"/>
                <a:satMod val="135000"/>
              </a:schemeClr>
              <a:prstClr val="white"/>
            </a:duotone>
          </a:blip>
          <a:stretch>
            <a:fillRect/>
          </a:stretch>
        </p:blipFill>
        <p:spPr>
          <a:xfrm>
            <a:off x="281196" y="2178325"/>
            <a:ext cx="1771719" cy="1277961"/>
          </a:xfrm>
          <a:prstGeom prst="rect">
            <a:avLst/>
          </a:prstGeom>
        </p:spPr>
      </p:pic>
    </p:spTree>
    <p:extLst>
      <p:ext uri="{BB962C8B-B14F-4D97-AF65-F5344CB8AC3E}">
        <p14:creationId xmlns:p14="http://schemas.microsoft.com/office/powerpoint/2010/main" val="423013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Month one</a:t>
            </a:r>
          </a:p>
        </p:txBody>
      </p:sp>
      <p:sp>
        <p:nvSpPr>
          <p:cNvPr id="2" name="Text Placeholder 1">
            <a:extLst>
              <a:ext uri="{FF2B5EF4-FFF2-40B4-BE49-F238E27FC236}">
                <a16:creationId xmlns:a16="http://schemas.microsoft.com/office/drawing/2014/main" id="{5A9349FF-ECB1-4623-BB6B-D6823D81BC71}"/>
              </a:ext>
            </a:extLst>
          </p:cNvPr>
          <p:cNvSpPr>
            <a:spLocks noGrp="1"/>
          </p:cNvSpPr>
          <p:nvPr>
            <p:ph type="body" idx="1"/>
          </p:nvPr>
        </p:nvSpPr>
        <p:spPr/>
        <p:txBody>
          <a:bodyPr/>
          <a:lstStyle/>
          <a:p>
            <a:r>
              <a:rPr lang="en-US" dirty="0"/>
              <a:t>The first 30 days after go-live</a:t>
            </a:r>
          </a:p>
        </p:txBody>
      </p:sp>
    </p:spTree>
    <p:extLst>
      <p:ext uri="{BB962C8B-B14F-4D97-AF65-F5344CB8AC3E}">
        <p14:creationId xmlns:p14="http://schemas.microsoft.com/office/powerpoint/2010/main" val="895420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0AE60-5450-4AEC-91EE-7B82C0CF661D}"/>
              </a:ext>
            </a:extLst>
          </p:cNvPr>
          <p:cNvSpPr>
            <a:spLocks noGrp="1"/>
          </p:cNvSpPr>
          <p:nvPr>
            <p:ph type="title"/>
          </p:nvPr>
        </p:nvSpPr>
        <p:spPr>
          <a:xfrm>
            <a:off x="536860" y="1860758"/>
            <a:ext cx="8336975" cy="797070"/>
          </a:xfrm>
        </p:spPr>
        <p:txBody>
          <a:bodyPr/>
          <a:lstStyle/>
          <a:p>
            <a:r>
              <a:rPr lang="en-US" dirty="0"/>
              <a:t>SBCTC Customer support sessions</a:t>
            </a:r>
          </a:p>
        </p:txBody>
      </p:sp>
      <p:sp>
        <p:nvSpPr>
          <p:cNvPr id="3" name="Content Placeholder 2">
            <a:extLst>
              <a:ext uri="{FF2B5EF4-FFF2-40B4-BE49-F238E27FC236}">
                <a16:creationId xmlns:a16="http://schemas.microsoft.com/office/drawing/2014/main" id="{0D89AB60-1288-47BC-A1CC-3A20441F09EC}"/>
              </a:ext>
            </a:extLst>
          </p:cNvPr>
          <p:cNvSpPr>
            <a:spLocks noGrp="1"/>
          </p:cNvSpPr>
          <p:nvPr>
            <p:ph idx="1"/>
          </p:nvPr>
        </p:nvSpPr>
        <p:spPr>
          <a:xfrm>
            <a:off x="536860" y="2471351"/>
            <a:ext cx="8336975" cy="3700850"/>
          </a:xfrm>
        </p:spPr>
        <p:txBody>
          <a:bodyPr anchor="ctr"/>
          <a:lstStyle/>
          <a:p>
            <a:pPr marL="0" indent="0">
              <a:buNone/>
            </a:pPr>
            <a:r>
              <a:rPr lang="en-US" sz="3600" dirty="0"/>
              <a:t>Walk colleges through the business process, identify how the system works, and describes the system’s interconnectedness in the context of each business process and supporting procedures. </a:t>
            </a:r>
          </a:p>
        </p:txBody>
      </p:sp>
      <p:sp>
        <p:nvSpPr>
          <p:cNvPr id="4" name="Slide Number Placeholder 3">
            <a:extLst>
              <a:ext uri="{FF2B5EF4-FFF2-40B4-BE49-F238E27FC236}">
                <a16:creationId xmlns:a16="http://schemas.microsoft.com/office/drawing/2014/main" id="{D8D6FC3C-ED93-4F1B-871B-A2A005103023}"/>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413105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E788-D172-44A4-98D5-ECF945B075FF}"/>
              </a:ext>
            </a:extLst>
          </p:cNvPr>
          <p:cNvSpPr>
            <a:spLocks noGrp="1"/>
          </p:cNvSpPr>
          <p:nvPr>
            <p:ph type="title"/>
          </p:nvPr>
        </p:nvSpPr>
        <p:spPr>
          <a:xfrm>
            <a:off x="536860" y="1549936"/>
            <a:ext cx="8607140" cy="797070"/>
          </a:xfrm>
        </p:spPr>
        <p:txBody>
          <a:bodyPr/>
          <a:lstStyle/>
          <a:p>
            <a:r>
              <a:rPr lang="en-US" dirty="0"/>
              <a:t>Plan for Customer Support Sessions</a:t>
            </a:r>
          </a:p>
        </p:txBody>
      </p:sp>
      <p:sp>
        <p:nvSpPr>
          <p:cNvPr id="3" name="Content Placeholder 2">
            <a:extLst>
              <a:ext uri="{FF2B5EF4-FFF2-40B4-BE49-F238E27FC236}">
                <a16:creationId xmlns:a16="http://schemas.microsoft.com/office/drawing/2014/main" id="{F16D1F46-432D-425B-A443-CB5839209D30}"/>
              </a:ext>
            </a:extLst>
          </p:cNvPr>
          <p:cNvSpPr>
            <a:spLocks noGrp="1"/>
          </p:cNvSpPr>
          <p:nvPr>
            <p:ph idx="1"/>
          </p:nvPr>
        </p:nvSpPr>
        <p:spPr/>
        <p:txBody>
          <a:bodyPr/>
          <a:lstStyle/>
          <a:p>
            <a:r>
              <a:rPr lang="en-US" dirty="0"/>
              <a:t>First two weeks after go-live.</a:t>
            </a:r>
          </a:p>
          <a:p>
            <a:r>
              <a:rPr lang="en-US" dirty="0"/>
              <a:t>Train and walk through first time key business processes</a:t>
            </a:r>
          </a:p>
          <a:p>
            <a:r>
              <a:rPr lang="en-US" dirty="0"/>
              <a:t>The SMEs and those even peripherally involved in the business process should attend</a:t>
            </a:r>
          </a:p>
          <a:p>
            <a:r>
              <a:rPr lang="en-US" dirty="0"/>
              <a:t>Close offices so SMEs can attend</a:t>
            </a:r>
          </a:p>
          <a:p>
            <a:r>
              <a:rPr lang="en-US" dirty="0"/>
              <a:t>Volunteers will need to lead the local college support workshops and centralized help sessions</a:t>
            </a:r>
          </a:p>
          <a:p>
            <a:endParaRPr lang="en-US" dirty="0"/>
          </a:p>
        </p:txBody>
      </p:sp>
      <p:sp>
        <p:nvSpPr>
          <p:cNvPr id="4" name="Slide Number Placeholder 3">
            <a:extLst>
              <a:ext uri="{FF2B5EF4-FFF2-40B4-BE49-F238E27FC236}">
                <a16:creationId xmlns:a16="http://schemas.microsoft.com/office/drawing/2014/main" id="{F76DB708-AC5C-41E7-8D73-8DB8A70D6F31}"/>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026285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2EB2D-167B-4BF2-A04D-A8FBCA8320F2}"/>
              </a:ext>
            </a:extLst>
          </p:cNvPr>
          <p:cNvSpPr>
            <a:spLocks noGrp="1"/>
          </p:cNvSpPr>
          <p:nvPr>
            <p:ph type="title"/>
          </p:nvPr>
        </p:nvSpPr>
        <p:spPr/>
        <p:txBody>
          <a:bodyPr/>
          <a:lstStyle/>
          <a:p>
            <a:r>
              <a:rPr lang="en-US" dirty="0"/>
              <a:t>Account activation and tracking</a:t>
            </a:r>
          </a:p>
        </p:txBody>
      </p:sp>
      <p:sp>
        <p:nvSpPr>
          <p:cNvPr id="3" name="Content Placeholder 2">
            <a:extLst>
              <a:ext uri="{FF2B5EF4-FFF2-40B4-BE49-F238E27FC236}">
                <a16:creationId xmlns:a16="http://schemas.microsoft.com/office/drawing/2014/main" id="{CE26B33C-110F-47B3-B9BD-FC9B6496ECBC}"/>
              </a:ext>
            </a:extLst>
          </p:cNvPr>
          <p:cNvSpPr>
            <a:spLocks noGrp="1"/>
          </p:cNvSpPr>
          <p:nvPr>
            <p:ph idx="1"/>
          </p:nvPr>
        </p:nvSpPr>
        <p:spPr/>
        <p:txBody>
          <a:bodyPr/>
          <a:lstStyle/>
          <a:p>
            <a:r>
              <a:rPr lang="en-US" sz="3200" dirty="0"/>
              <a:t>Phased-in approach</a:t>
            </a:r>
          </a:p>
          <a:p>
            <a:r>
              <a:rPr lang="en-US" sz="3200" dirty="0"/>
              <a:t>Give people a reason to activate</a:t>
            </a:r>
          </a:p>
          <a:p>
            <a:r>
              <a:rPr lang="en-US" sz="3200" dirty="0"/>
              <a:t>Keep reminding people to activate their account</a:t>
            </a:r>
          </a:p>
          <a:p>
            <a:r>
              <a:rPr lang="en-US" sz="3200" dirty="0"/>
              <a:t>Communicate, communicate, communicate: write down ctcLink ID</a:t>
            </a:r>
          </a:p>
          <a:p>
            <a:r>
              <a:rPr lang="en-US" sz="3200" dirty="0"/>
              <a:t>Workshop or help center for issues</a:t>
            </a:r>
          </a:p>
          <a:p>
            <a:endParaRPr lang="en-US" dirty="0"/>
          </a:p>
        </p:txBody>
      </p:sp>
      <p:sp>
        <p:nvSpPr>
          <p:cNvPr id="4" name="Slide Number Placeholder 3">
            <a:extLst>
              <a:ext uri="{FF2B5EF4-FFF2-40B4-BE49-F238E27FC236}">
                <a16:creationId xmlns:a16="http://schemas.microsoft.com/office/drawing/2014/main" id="{AC0FDE54-C555-40B9-B550-D17CBE46BC95}"/>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203586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DD969-4D60-4912-9B28-D965CD6123BC}"/>
              </a:ext>
            </a:extLst>
          </p:cNvPr>
          <p:cNvSpPr>
            <a:spLocks noGrp="1"/>
          </p:cNvSpPr>
          <p:nvPr>
            <p:ph type="title"/>
          </p:nvPr>
        </p:nvSpPr>
        <p:spPr/>
        <p:txBody>
          <a:bodyPr/>
          <a:lstStyle/>
          <a:p>
            <a:r>
              <a:rPr lang="en-US" dirty="0"/>
              <a:t>security</a:t>
            </a:r>
          </a:p>
        </p:txBody>
      </p:sp>
      <p:sp>
        <p:nvSpPr>
          <p:cNvPr id="3" name="Content Placeholder 2">
            <a:extLst>
              <a:ext uri="{FF2B5EF4-FFF2-40B4-BE49-F238E27FC236}">
                <a16:creationId xmlns:a16="http://schemas.microsoft.com/office/drawing/2014/main" id="{16E28124-C324-4487-A4A8-B7A855824A75}"/>
              </a:ext>
            </a:extLst>
          </p:cNvPr>
          <p:cNvSpPr>
            <a:spLocks noGrp="1"/>
          </p:cNvSpPr>
          <p:nvPr>
            <p:ph idx="1"/>
          </p:nvPr>
        </p:nvSpPr>
        <p:spPr>
          <a:xfrm>
            <a:off x="536859" y="2347006"/>
            <a:ext cx="8336975" cy="3757046"/>
          </a:xfrm>
        </p:spPr>
        <p:txBody>
          <a:bodyPr/>
          <a:lstStyle/>
          <a:p>
            <a:r>
              <a:rPr lang="en-US" sz="3200" dirty="0"/>
              <a:t>Plan in place and tested in UAT and mock run</a:t>
            </a:r>
          </a:p>
          <a:p>
            <a:r>
              <a:rPr lang="en-US" sz="3200" dirty="0"/>
              <a:t>Plan for the exceptions</a:t>
            </a:r>
          </a:p>
          <a:p>
            <a:r>
              <a:rPr lang="en-US" sz="3200" dirty="0"/>
              <a:t>Data Governance</a:t>
            </a:r>
          </a:p>
          <a:p>
            <a:r>
              <a:rPr lang="en-US" sz="3200" dirty="0"/>
              <a:t>Learning process – e.g., impact SACR and user preference setting</a:t>
            </a:r>
          </a:p>
        </p:txBody>
      </p:sp>
      <p:sp>
        <p:nvSpPr>
          <p:cNvPr id="4" name="Slide Number Placeholder 3">
            <a:extLst>
              <a:ext uri="{FF2B5EF4-FFF2-40B4-BE49-F238E27FC236}">
                <a16:creationId xmlns:a16="http://schemas.microsoft.com/office/drawing/2014/main" id="{B88D196B-7E35-4CDC-8666-2C57A02C124B}"/>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34980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63D9F-121D-4791-A8D2-5D7CAF44AC02}"/>
              </a:ext>
            </a:extLst>
          </p:cNvPr>
          <p:cNvSpPr>
            <a:spLocks noGrp="1"/>
          </p:cNvSpPr>
          <p:nvPr>
            <p:ph type="title"/>
          </p:nvPr>
        </p:nvSpPr>
        <p:spPr>
          <a:xfrm>
            <a:off x="536860" y="1549936"/>
            <a:ext cx="8607140" cy="797070"/>
          </a:xfrm>
        </p:spPr>
        <p:txBody>
          <a:bodyPr/>
          <a:lstStyle/>
          <a:p>
            <a:r>
              <a:rPr lang="en-US" dirty="0"/>
              <a:t>Local triage &amp; Support Management</a:t>
            </a:r>
          </a:p>
        </p:txBody>
      </p:sp>
      <p:sp>
        <p:nvSpPr>
          <p:cNvPr id="3" name="Content Placeholder 2">
            <a:extLst>
              <a:ext uri="{FF2B5EF4-FFF2-40B4-BE49-F238E27FC236}">
                <a16:creationId xmlns:a16="http://schemas.microsoft.com/office/drawing/2014/main" id="{5A8F8A1C-0A7F-45C9-9891-5AB8657CD20D}"/>
              </a:ext>
            </a:extLst>
          </p:cNvPr>
          <p:cNvSpPr>
            <a:spLocks noGrp="1"/>
          </p:cNvSpPr>
          <p:nvPr>
            <p:ph idx="1"/>
          </p:nvPr>
        </p:nvSpPr>
        <p:spPr/>
        <p:txBody>
          <a:bodyPr/>
          <a:lstStyle/>
          <a:p>
            <a:r>
              <a:rPr lang="en-US" sz="3200" dirty="0"/>
              <a:t>Plan in place and tested in UAT and mock run </a:t>
            </a:r>
            <a:br>
              <a:rPr lang="en-US" sz="3200" dirty="0"/>
            </a:br>
            <a:r>
              <a:rPr lang="en-US" sz="3200" dirty="0">
                <a:sym typeface="Wingdings" panose="05000000000000000000" pitchFamily="2" charset="2"/>
              </a:rPr>
              <a:t>First point of contact</a:t>
            </a:r>
          </a:p>
          <a:p>
            <a:pPr lvl="1"/>
            <a:r>
              <a:rPr lang="en-US" sz="2800" dirty="0">
                <a:sym typeface="Wingdings" panose="05000000000000000000" pitchFamily="2" charset="2"/>
              </a:rPr>
              <a:t>Time and support for training, awareness of business processes and ctcLink functionality</a:t>
            </a:r>
          </a:p>
          <a:p>
            <a:pPr lvl="1"/>
            <a:r>
              <a:rPr lang="en-US" sz="2800" dirty="0">
                <a:sym typeface="Wingdings" panose="05000000000000000000" pitchFamily="2" charset="2"/>
              </a:rPr>
              <a:t>Troubleshooting basics</a:t>
            </a:r>
          </a:p>
          <a:p>
            <a:r>
              <a:rPr lang="en-US" sz="3200" dirty="0">
                <a:sym typeface="Wingdings" panose="05000000000000000000" pitchFamily="2" charset="2"/>
              </a:rPr>
              <a:t>Participate in </a:t>
            </a:r>
            <a:r>
              <a:rPr lang="en-US" sz="3200" dirty="0">
                <a:sym typeface="Wingdings" panose="05000000000000000000" pitchFamily="2" charset="2"/>
                <a:hlinkClick r:id="rId3"/>
              </a:rPr>
              <a:t>ctcLink Support eLists</a:t>
            </a:r>
            <a:endParaRPr lang="en-US" sz="3200" dirty="0">
              <a:sym typeface="Wingdings" panose="05000000000000000000" pitchFamily="2" charset="2"/>
            </a:endParaRPr>
          </a:p>
          <a:p>
            <a:r>
              <a:rPr lang="en-US" sz="3200" dirty="0">
                <a:sym typeface="Wingdings" panose="05000000000000000000" pitchFamily="2" charset="2"/>
              </a:rPr>
              <a:t>Escalation process, include communication</a:t>
            </a:r>
          </a:p>
          <a:p>
            <a:endParaRPr lang="en-US" dirty="0"/>
          </a:p>
        </p:txBody>
      </p:sp>
      <p:sp>
        <p:nvSpPr>
          <p:cNvPr id="4" name="Slide Number Placeholder 3">
            <a:extLst>
              <a:ext uri="{FF2B5EF4-FFF2-40B4-BE49-F238E27FC236}">
                <a16:creationId xmlns:a16="http://schemas.microsoft.com/office/drawing/2014/main" id="{89E0E1C0-B86E-4F21-BD93-9CEBD0643619}"/>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4092535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33652-AD84-4107-9A91-83A89A22967C}"/>
              </a:ext>
            </a:extLst>
          </p:cNvPr>
          <p:cNvSpPr>
            <a:spLocks noGrp="1"/>
          </p:cNvSpPr>
          <p:nvPr>
            <p:ph type="title"/>
          </p:nvPr>
        </p:nvSpPr>
        <p:spPr/>
        <p:txBody>
          <a:bodyPr/>
          <a:lstStyle/>
          <a:p>
            <a:r>
              <a:rPr lang="en-US" dirty="0"/>
              <a:t>Compassion in Learning</a:t>
            </a:r>
          </a:p>
        </p:txBody>
      </p:sp>
      <p:sp>
        <p:nvSpPr>
          <p:cNvPr id="3" name="Content Placeholder 2">
            <a:extLst>
              <a:ext uri="{FF2B5EF4-FFF2-40B4-BE49-F238E27FC236}">
                <a16:creationId xmlns:a16="http://schemas.microsoft.com/office/drawing/2014/main" id="{87A367CE-44EE-44A2-8C95-EAE696F4C67F}"/>
              </a:ext>
            </a:extLst>
          </p:cNvPr>
          <p:cNvSpPr>
            <a:spLocks noGrp="1"/>
          </p:cNvSpPr>
          <p:nvPr>
            <p:ph sz="half" idx="1"/>
          </p:nvPr>
        </p:nvSpPr>
        <p:spPr/>
        <p:txBody>
          <a:bodyPr/>
          <a:lstStyle/>
          <a:p>
            <a:r>
              <a:rPr lang="en-US" dirty="0"/>
              <a:t>Actively communicate the need for grace and compassion</a:t>
            </a:r>
          </a:p>
          <a:p>
            <a:r>
              <a:rPr lang="en-US" dirty="0"/>
              <a:t>Expense of learning something new</a:t>
            </a:r>
          </a:p>
          <a:p>
            <a:r>
              <a:rPr lang="en-US" dirty="0"/>
              <a:t>Paying attention to the wellbeing of people</a:t>
            </a:r>
          </a:p>
          <a:p>
            <a:endParaRPr lang="en-US" dirty="0"/>
          </a:p>
        </p:txBody>
      </p:sp>
      <p:pic>
        <p:nvPicPr>
          <p:cNvPr id="7" name="Content Placeholder 6" descr="Worker with many arms illustrating overload and multitasking">
            <a:extLst>
              <a:ext uri="{FF2B5EF4-FFF2-40B4-BE49-F238E27FC236}">
                <a16:creationId xmlns:a16="http://schemas.microsoft.com/office/drawing/2014/main" id="{FD95E42C-DEC1-498A-9C1C-C5BF15C8A83D}"/>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76485" y="2400300"/>
            <a:ext cx="4197350" cy="2798233"/>
          </a:xfrm>
        </p:spPr>
      </p:pic>
      <p:sp>
        <p:nvSpPr>
          <p:cNvPr id="4" name="Slide Number Placeholder 3">
            <a:extLst>
              <a:ext uri="{FF2B5EF4-FFF2-40B4-BE49-F238E27FC236}">
                <a16:creationId xmlns:a16="http://schemas.microsoft.com/office/drawing/2014/main" id="{40AA7AFC-2D96-4577-B853-8658D6A83F44}"/>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215545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51CF3-FF20-4DA0-9780-3661337C4EE4}"/>
              </a:ext>
            </a:extLst>
          </p:cNvPr>
          <p:cNvSpPr>
            <a:spLocks noGrp="1"/>
          </p:cNvSpPr>
          <p:nvPr>
            <p:ph type="title"/>
          </p:nvPr>
        </p:nvSpPr>
        <p:spPr/>
        <p:txBody>
          <a:bodyPr/>
          <a:lstStyle/>
          <a:p>
            <a:r>
              <a:rPr lang="en-US" dirty="0"/>
              <a:t>Assess and stabilize</a:t>
            </a:r>
          </a:p>
        </p:txBody>
      </p:sp>
      <p:sp>
        <p:nvSpPr>
          <p:cNvPr id="3" name="Content Placeholder 2">
            <a:extLst>
              <a:ext uri="{FF2B5EF4-FFF2-40B4-BE49-F238E27FC236}">
                <a16:creationId xmlns:a16="http://schemas.microsoft.com/office/drawing/2014/main" id="{D0C30389-2836-47E7-A78E-C6D90606526C}"/>
              </a:ext>
            </a:extLst>
          </p:cNvPr>
          <p:cNvSpPr>
            <a:spLocks noGrp="1"/>
          </p:cNvSpPr>
          <p:nvPr>
            <p:ph sz="half" idx="1"/>
          </p:nvPr>
        </p:nvSpPr>
        <p:spPr/>
        <p:txBody>
          <a:bodyPr/>
          <a:lstStyle/>
          <a:p>
            <a:r>
              <a:rPr lang="en-US" sz="3200" dirty="0"/>
              <a:t>Plan to regularly assess ctcLink functionality</a:t>
            </a:r>
          </a:p>
        </p:txBody>
      </p:sp>
      <p:pic>
        <p:nvPicPr>
          <p:cNvPr id="7" name="Content Placeholder 6" descr="People with laptops sitting at cog-shaped tables">
            <a:extLst>
              <a:ext uri="{FF2B5EF4-FFF2-40B4-BE49-F238E27FC236}">
                <a16:creationId xmlns:a16="http://schemas.microsoft.com/office/drawing/2014/main" id="{87C257CE-ADFA-4466-94F4-B189BDC900AA}"/>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077730" y="3067565"/>
            <a:ext cx="4338906" cy="2995459"/>
          </a:xfrm>
        </p:spPr>
      </p:pic>
      <p:sp>
        <p:nvSpPr>
          <p:cNvPr id="4" name="Slide Number Placeholder 3">
            <a:extLst>
              <a:ext uri="{FF2B5EF4-FFF2-40B4-BE49-F238E27FC236}">
                <a16:creationId xmlns:a16="http://schemas.microsoft.com/office/drawing/2014/main" id="{86BB789B-7F2E-423F-A4BF-C780170CD946}"/>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3763861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FAA5-F9C4-48A5-845F-DBC2249BC85D}"/>
              </a:ext>
            </a:extLst>
          </p:cNvPr>
          <p:cNvSpPr>
            <a:spLocks noGrp="1"/>
          </p:cNvSpPr>
          <p:nvPr>
            <p:ph type="title"/>
          </p:nvPr>
        </p:nvSpPr>
        <p:spPr/>
        <p:txBody>
          <a:bodyPr/>
          <a:lstStyle/>
          <a:p>
            <a:r>
              <a:rPr lang="en-US" dirty="0"/>
              <a:t>training</a:t>
            </a:r>
          </a:p>
        </p:txBody>
      </p:sp>
      <p:sp>
        <p:nvSpPr>
          <p:cNvPr id="3" name="Content Placeholder 2">
            <a:extLst>
              <a:ext uri="{FF2B5EF4-FFF2-40B4-BE49-F238E27FC236}">
                <a16:creationId xmlns:a16="http://schemas.microsoft.com/office/drawing/2014/main" id="{69B29F2E-82C7-4794-ABF3-76C8DDE27677}"/>
              </a:ext>
            </a:extLst>
          </p:cNvPr>
          <p:cNvSpPr>
            <a:spLocks noGrp="1"/>
          </p:cNvSpPr>
          <p:nvPr>
            <p:ph idx="1"/>
          </p:nvPr>
        </p:nvSpPr>
        <p:spPr/>
        <p:txBody>
          <a:bodyPr/>
          <a:lstStyle/>
          <a:p>
            <a:r>
              <a:rPr lang="en-US" sz="3200" dirty="0"/>
              <a:t>Plan in place and scheduled</a:t>
            </a:r>
            <a:endParaRPr lang="en-US" sz="3200" dirty="0">
              <a:sym typeface="Wingdings" panose="05000000000000000000" pitchFamily="2" charset="2"/>
            </a:endParaRPr>
          </a:p>
          <a:p>
            <a:r>
              <a:rPr lang="en-US" sz="3200" dirty="0"/>
              <a:t>College Training Lead to organize training resources </a:t>
            </a:r>
          </a:p>
          <a:p>
            <a:r>
              <a:rPr lang="en-US" sz="3200" dirty="0"/>
              <a:t>Collect frequently asked questions</a:t>
            </a:r>
          </a:p>
          <a:p>
            <a:r>
              <a:rPr lang="en-US" sz="3200" dirty="0"/>
              <a:t>Resources available to use, benefit from being a part of a state system</a:t>
            </a:r>
          </a:p>
          <a:p>
            <a:endParaRPr lang="en-US" dirty="0"/>
          </a:p>
          <a:p>
            <a:endParaRPr lang="en-US" dirty="0"/>
          </a:p>
        </p:txBody>
      </p:sp>
      <p:sp>
        <p:nvSpPr>
          <p:cNvPr id="4" name="Slide Number Placeholder 3">
            <a:extLst>
              <a:ext uri="{FF2B5EF4-FFF2-40B4-BE49-F238E27FC236}">
                <a16:creationId xmlns:a16="http://schemas.microsoft.com/office/drawing/2014/main" id="{C5DEAC71-D2FF-48DA-9F9D-049CF92C0498}"/>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92648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0BE0A-F342-44B6-877A-1564CE8F63D2}"/>
              </a:ext>
            </a:extLst>
          </p:cNvPr>
          <p:cNvSpPr>
            <a:spLocks noGrp="1"/>
          </p:cNvSpPr>
          <p:nvPr>
            <p:ph type="title"/>
          </p:nvPr>
        </p:nvSpPr>
        <p:spPr/>
        <p:txBody>
          <a:bodyPr/>
          <a:lstStyle/>
          <a:p>
            <a:r>
              <a:rPr lang="en-US" dirty="0"/>
              <a:t>Workshops and open help labs</a:t>
            </a:r>
          </a:p>
        </p:txBody>
      </p:sp>
      <p:sp>
        <p:nvSpPr>
          <p:cNvPr id="3" name="Content Placeholder 2">
            <a:extLst>
              <a:ext uri="{FF2B5EF4-FFF2-40B4-BE49-F238E27FC236}">
                <a16:creationId xmlns:a16="http://schemas.microsoft.com/office/drawing/2014/main" id="{49A9F3E8-ACCE-4284-A881-B0A67B12312D}"/>
              </a:ext>
            </a:extLst>
          </p:cNvPr>
          <p:cNvSpPr>
            <a:spLocks noGrp="1"/>
          </p:cNvSpPr>
          <p:nvPr>
            <p:ph idx="1"/>
          </p:nvPr>
        </p:nvSpPr>
        <p:spPr/>
        <p:txBody>
          <a:bodyPr/>
          <a:lstStyle/>
          <a:p>
            <a:r>
              <a:rPr lang="en-US" sz="3200" dirty="0"/>
              <a:t>Account activation</a:t>
            </a:r>
          </a:p>
          <a:p>
            <a:r>
              <a:rPr lang="en-US" sz="3200" dirty="0"/>
              <a:t>Time and leave</a:t>
            </a:r>
          </a:p>
          <a:p>
            <a:r>
              <a:rPr lang="en-US" sz="3200" dirty="0"/>
              <a:t>Advising and faculty center</a:t>
            </a:r>
          </a:p>
          <a:p>
            <a:r>
              <a:rPr lang="en-US" sz="3200" dirty="0"/>
              <a:t>Student enrollment</a:t>
            </a:r>
          </a:p>
          <a:p>
            <a:r>
              <a:rPr lang="en-US" sz="3200" dirty="0"/>
              <a:t>Grading and permission codes</a:t>
            </a:r>
          </a:p>
          <a:p>
            <a:r>
              <a:rPr lang="en-US" sz="3200" dirty="0"/>
              <a:t>Purchasing requisition and travel</a:t>
            </a:r>
          </a:p>
        </p:txBody>
      </p:sp>
      <p:sp>
        <p:nvSpPr>
          <p:cNvPr id="4" name="Slide Number Placeholder 3">
            <a:extLst>
              <a:ext uri="{FF2B5EF4-FFF2-40B4-BE49-F238E27FC236}">
                <a16:creationId xmlns:a16="http://schemas.microsoft.com/office/drawing/2014/main" id="{0A3178E0-B920-4A3A-8680-F728149B6EF0}"/>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2045412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114F58-3161-4A09-A280-96AC0A05FE5A}"/>
              </a:ext>
            </a:extLst>
          </p:cNvPr>
          <p:cNvSpPr>
            <a:spLocks noGrp="1"/>
          </p:cNvSpPr>
          <p:nvPr>
            <p:ph type="title"/>
          </p:nvPr>
        </p:nvSpPr>
        <p:spPr>
          <a:xfrm>
            <a:off x="536860" y="1424548"/>
            <a:ext cx="8336975" cy="681936"/>
          </a:xfrm>
        </p:spPr>
        <p:txBody>
          <a:bodyPr/>
          <a:lstStyle/>
          <a:p>
            <a:r>
              <a:rPr lang="en-US" dirty="0"/>
              <a:t>Preparing for Go-Live</a:t>
            </a:r>
          </a:p>
        </p:txBody>
      </p:sp>
      <p:grpSp>
        <p:nvGrpSpPr>
          <p:cNvPr id="2" name="Group 1" descr="Communication, Three Plans, Planning and Deciding Readiness">
            <a:extLst>
              <a:ext uri="{FF2B5EF4-FFF2-40B4-BE49-F238E27FC236}">
                <a16:creationId xmlns:a16="http://schemas.microsoft.com/office/drawing/2014/main" id="{CABF3336-6A3F-45A1-A363-2D6E5924A42E}"/>
              </a:ext>
            </a:extLst>
          </p:cNvPr>
          <p:cNvGrpSpPr/>
          <p:nvPr/>
        </p:nvGrpSpPr>
        <p:grpSpPr>
          <a:xfrm>
            <a:off x="2196776" y="2106484"/>
            <a:ext cx="5098789" cy="4721353"/>
            <a:chOff x="2196776" y="2106484"/>
            <a:chExt cx="5098789" cy="4721353"/>
          </a:xfrm>
        </p:grpSpPr>
        <p:sp>
          <p:nvSpPr>
            <p:cNvPr id="3" name="Oval 2">
              <a:extLst>
                <a:ext uri="{FF2B5EF4-FFF2-40B4-BE49-F238E27FC236}">
                  <a16:creationId xmlns:a16="http://schemas.microsoft.com/office/drawing/2014/main" id="{AF04E6D7-BBF7-45E6-AB98-3D8F4AEE35D8}"/>
                </a:ext>
              </a:extLst>
            </p:cNvPr>
            <p:cNvSpPr/>
            <p:nvPr/>
          </p:nvSpPr>
          <p:spPr>
            <a:xfrm>
              <a:off x="2794657" y="2228056"/>
              <a:ext cx="3890962" cy="1351280"/>
            </a:xfrm>
            <a:prstGeom prst="ellipse">
              <a:avLst/>
            </a:prstGeom>
          </p:spPr>
          <p:style>
            <a:lnRef idx="0">
              <a:schemeClr val="accent5">
                <a:hueOff val="0"/>
                <a:satOff val="0"/>
                <a:lumOff val="0"/>
                <a:alphaOff val="0"/>
              </a:schemeClr>
            </a:lnRef>
            <a:fillRef idx="1">
              <a:schemeClr val="accent5">
                <a:tint val="50000"/>
                <a:alpha val="40000"/>
                <a:hueOff val="0"/>
                <a:satOff val="0"/>
                <a:lumOff val="0"/>
                <a:alphaOff val="0"/>
              </a:schemeClr>
            </a:fillRef>
            <a:effectRef idx="0">
              <a:schemeClr val="accent5">
                <a:tint val="50000"/>
                <a:alpha val="40000"/>
                <a:hueOff val="0"/>
                <a:satOff val="0"/>
                <a:lumOff val="0"/>
                <a:alphaOff val="0"/>
              </a:schemeClr>
            </a:effectRef>
            <a:fontRef idx="minor">
              <a:schemeClr val="lt1">
                <a:hueOff val="0"/>
                <a:satOff val="0"/>
                <a:lumOff val="0"/>
                <a:alphaOff val="0"/>
              </a:schemeClr>
            </a:fontRef>
          </p:style>
        </p:sp>
        <p:sp>
          <p:nvSpPr>
            <p:cNvPr id="12" name="Shape 11">
              <a:extLst>
                <a:ext uri="{FF2B5EF4-FFF2-40B4-BE49-F238E27FC236}">
                  <a16:creationId xmlns:a16="http://schemas.microsoft.com/office/drawing/2014/main" id="{45E47006-17DA-47D1-A58E-FBF775AA85E2}"/>
                </a:ext>
              </a:extLst>
            </p:cNvPr>
            <p:cNvSpPr/>
            <p:nvPr/>
          </p:nvSpPr>
          <p:spPr>
            <a:xfrm>
              <a:off x="2634796" y="2106484"/>
              <a:ext cx="4222750" cy="3378200"/>
            </a:xfrm>
            <a:prstGeom prst="funnel">
              <a:avLst/>
            </a:prstGeom>
          </p:spPr>
          <p:style>
            <a:lnRef idx="1">
              <a:schemeClr val="accent5">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10" name="Freeform: Shape 9">
              <a:extLst>
                <a:ext uri="{FF2B5EF4-FFF2-40B4-BE49-F238E27FC236}">
                  <a16:creationId xmlns:a16="http://schemas.microsoft.com/office/drawing/2014/main" id="{EAB8CDA9-97E8-4680-9891-A4A4AD299CA0}"/>
                </a:ext>
              </a:extLst>
            </p:cNvPr>
            <p:cNvSpPr/>
            <p:nvPr/>
          </p:nvSpPr>
          <p:spPr>
            <a:xfrm>
              <a:off x="3144520" y="2631438"/>
              <a:ext cx="1544363" cy="1425259"/>
            </a:xfrm>
            <a:custGeom>
              <a:avLst/>
              <a:gdLst>
                <a:gd name="connsiteX0" fmla="*/ 0 w 1544363"/>
                <a:gd name="connsiteY0" fmla="*/ 712630 h 1425259"/>
                <a:gd name="connsiteX1" fmla="*/ 772182 w 1544363"/>
                <a:gd name="connsiteY1" fmla="*/ 0 h 1425259"/>
                <a:gd name="connsiteX2" fmla="*/ 1544364 w 1544363"/>
                <a:gd name="connsiteY2" fmla="*/ 712630 h 1425259"/>
                <a:gd name="connsiteX3" fmla="*/ 772182 w 1544363"/>
                <a:gd name="connsiteY3" fmla="*/ 1425260 h 1425259"/>
                <a:gd name="connsiteX4" fmla="*/ 0 w 1544363"/>
                <a:gd name="connsiteY4" fmla="*/ 712630 h 1425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4363" h="1425259">
                  <a:moveTo>
                    <a:pt x="0" y="712630"/>
                  </a:moveTo>
                  <a:cubicBezTo>
                    <a:pt x="0" y="319055"/>
                    <a:pt x="345718" y="0"/>
                    <a:pt x="772182" y="0"/>
                  </a:cubicBezTo>
                  <a:cubicBezTo>
                    <a:pt x="1198646" y="0"/>
                    <a:pt x="1544364" y="319055"/>
                    <a:pt x="1544364" y="712630"/>
                  </a:cubicBezTo>
                  <a:cubicBezTo>
                    <a:pt x="1544364" y="1106205"/>
                    <a:pt x="1198646" y="1425260"/>
                    <a:pt x="772182" y="1425260"/>
                  </a:cubicBezTo>
                  <a:cubicBezTo>
                    <a:pt x="345718" y="1425260"/>
                    <a:pt x="0" y="1106205"/>
                    <a:pt x="0" y="712630"/>
                  </a:cubicBezTo>
                  <a:close/>
                </a:path>
              </a:pathLst>
            </a:custGeom>
          </p:spPr>
          <p:style>
            <a:lnRef idx="2">
              <a:schemeClr val="lt1">
                <a:hueOff val="0"/>
                <a:satOff val="0"/>
                <a:lumOff val="0"/>
                <a:alphaOff val="0"/>
              </a:schemeClr>
            </a:lnRef>
            <a:fillRef idx="1">
              <a:schemeClr val="accent5">
                <a:hueOff val="36313"/>
                <a:satOff val="12226"/>
                <a:lumOff val="2744"/>
                <a:alphaOff val="0"/>
              </a:schemeClr>
            </a:fillRef>
            <a:effectRef idx="0">
              <a:schemeClr val="accent5">
                <a:hueOff val="36313"/>
                <a:satOff val="12226"/>
                <a:lumOff val="2744"/>
                <a:alphaOff val="0"/>
              </a:schemeClr>
            </a:effectRef>
            <a:fontRef idx="minor">
              <a:schemeClr val="lt1"/>
            </a:fontRef>
          </p:style>
          <p:txBody>
            <a:bodyPr spcFirstLastPara="0" vert="horz" wrap="square" lIns="241407" tIns="223964" rIns="241407" bIns="223964" numCol="1" spcCol="1270" anchor="ctr" anchorCtr="0">
              <a:noAutofit/>
            </a:bodyPr>
            <a:lstStyle/>
            <a:p>
              <a:pPr marL="0" lvl="0" indent="0" algn="ctr" defTabSz="533400">
                <a:lnSpc>
                  <a:spcPct val="90000"/>
                </a:lnSpc>
                <a:spcBef>
                  <a:spcPct val="0"/>
                </a:spcBef>
                <a:spcAft>
                  <a:spcPct val="35000"/>
                </a:spcAft>
                <a:buNone/>
              </a:pPr>
              <a:r>
                <a:rPr lang="en-US" sz="1200" kern="1200" dirty="0"/>
                <a:t>Communication</a:t>
              </a:r>
            </a:p>
          </p:txBody>
        </p:sp>
        <p:sp>
          <p:nvSpPr>
            <p:cNvPr id="11" name="Freeform: Shape 10">
              <a:extLst>
                <a:ext uri="{FF2B5EF4-FFF2-40B4-BE49-F238E27FC236}">
                  <a16:creationId xmlns:a16="http://schemas.microsoft.com/office/drawing/2014/main" id="{5B74C7DF-1842-4895-B730-B7C0FC0A86C1}"/>
                </a:ext>
              </a:extLst>
            </p:cNvPr>
            <p:cNvSpPr/>
            <p:nvPr/>
          </p:nvSpPr>
          <p:spPr>
            <a:xfrm>
              <a:off x="4625521" y="2337244"/>
              <a:ext cx="1357312" cy="1357312"/>
            </a:xfrm>
            <a:custGeom>
              <a:avLst/>
              <a:gdLst>
                <a:gd name="connsiteX0" fmla="*/ 0 w 1357312"/>
                <a:gd name="connsiteY0" fmla="*/ 678656 h 1357312"/>
                <a:gd name="connsiteX1" fmla="*/ 678656 w 1357312"/>
                <a:gd name="connsiteY1" fmla="*/ 0 h 1357312"/>
                <a:gd name="connsiteX2" fmla="*/ 1357312 w 1357312"/>
                <a:gd name="connsiteY2" fmla="*/ 678656 h 1357312"/>
                <a:gd name="connsiteX3" fmla="*/ 678656 w 1357312"/>
                <a:gd name="connsiteY3" fmla="*/ 1357312 h 1357312"/>
                <a:gd name="connsiteX4" fmla="*/ 0 w 1357312"/>
                <a:gd name="connsiteY4" fmla="*/ 678656 h 1357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7312" h="1357312">
                  <a:moveTo>
                    <a:pt x="0" y="678656"/>
                  </a:moveTo>
                  <a:cubicBezTo>
                    <a:pt x="0" y="303845"/>
                    <a:pt x="303845" y="0"/>
                    <a:pt x="678656" y="0"/>
                  </a:cubicBezTo>
                  <a:cubicBezTo>
                    <a:pt x="1053467" y="0"/>
                    <a:pt x="1357312" y="303845"/>
                    <a:pt x="1357312" y="678656"/>
                  </a:cubicBezTo>
                  <a:cubicBezTo>
                    <a:pt x="1357312" y="1053467"/>
                    <a:pt x="1053467" y="1357312"/>
                    <a:pt x="678656" y="1357312"/>
                  </a:cubicBezTo>
                  <a:cubicBezTo>
                    <a:pt x="303845" y="1357312"/>
                    <a:pt x="0" y="1053467"/>
                    <a:pt x="0" y="678656"/>
                  </a:cubicBezTo>
                  <a:close/>
                </a:path>
              </a:pathLst>
            </a:custGeom>
          </p:spPr>
          <p:style>
            <a:lnRef idx="2">
              <a:schemeClr val="lt1">
                <a:hueOff val="0"/>
                <a:satOff val="0"/>
                <a:lumOff val="0"/>
                <a:alphaOff val="0"/>
              </a:schemeClr>
            </a:lnRef>
            <a:fillRef idx="1">
              <a:schemeClr val="accent5">
                <a:hueOff val="72626"/>
                <a:satOff val="24452"/>
                <a:lumOff val="5489"/>
                <a:alphaOff val="0"/>
              </a:schemeClr>
            </a:fillRef>
            <a:effectRef idx="0">
              <a:schemeClr val="accent5">
                <a:hueOff val="72626"/>
                <a:satOff val="24452"/>
                <a:lumOff val="5489"/>
                <a:alphaOff val="0"/>
              </a:schemeClr>
            </a:effectRef>
            <a:fontRef idx="minor">
              <a:schemeClr val="lt1"/>
            </a:fontRef>
          </p:style>
          <p:txBody>
            <a:bodyPr spcFirstLastPara="0" vert="horz" wrap="square" lIns="214014" tIns="214014" rIns="214014" bIns="214014" numCol="1" spcCol="1270" anchor="ctr" anchorCtr="0">
              <a:noAutofit/>
            </a:bodyPr>
            <a:lstStyle/>
            <a:p>
              <a:pPr marL="0" lvl="0" indent="0" algn="ctr" defTabSz="533400">
                <a:lnSpc>
                  <a:spcPct val="90000"/>
                </a:lnSpc>
                <a:spcBef>
                  <a:spcPct val="0"/>
                </a:spcBef>
                <a:spcAft>
                  <a:spcPct val="35000"/>
                </a:spcAft>
                <a:buNone/>
              </a:pPr>
              <a:r>
                <a:rPr lang="en-US" sz="1600" kern="1200" dirty="0"/>
                <a:t>Three Plans</a:t>
              </a:r>
            </a:p>
          </p:txBody>
        </p:sp>
        <p:sp>
          <p:nvSpPr>
            <p:cNvPr id="9" name="Freeform: Shape 8">
              <a:extLst>
                <a:ext uri="{FF2B5EF4-FFF2-40B4-BE49-F238E27FC236}">
                  <a16:creationId xmlns:a16="http://schemas.microsoft.com/office/drawing/2014/main" id="{AD8ADAE9-65E5-4C32-9605-D19D43BE3FEB}"/>
                </a:ext>
              </a:extLst>
            </p:cNvPr>
            <p:cNvSpPr/>
            <p:nvPr/>
          </p:nvSpPr>
          <p:spPr>
            <a:xfrm>
              <a:off x="4209279" y="3683698"/>
              <a:ext cx="1357312" cy="1357312"/>
            </a:xfrm>
            <a:custGeom>
              <a:avLst/>
              <a:gdLst>
                <a:gd name="connsiteX0" fmla="*/ 0 w 1357312"/>
                <a:gd name="connsiteY0" fmla="*/ 678656 h 1357312"/>
                <a:gd name="connsiteX1" fmla="*/ 678656 w 1357312"/>
                <a:gd name="connsiteY1" fmla="*/ 0 h 1357312"/>
                <a:gd name="connsiteX2" fmla="*/ 1357312 w 1357312"/>
                <a:gd name="connsiteY2" fmla="*/ 678656 h 1357312"/>
                <a:gd name="connsiteX3" fmla="*/ 678656 w 1357312"/>
                <a:gd name="connsiteY3" fmla="*/ 1357312 h 1357312"/>
                <a:gd name="connsiteX4" fmla="*/ 0 w 1357312"/>
                <a:gd name="connsiteY4" fmla="*/ 678656 h 1357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7312" h="1357312">
                  <a:moveTo>
                    <a:pt x="0" y="678656"/>
                  </a:moveTo>
                  <a:cubicBezTo>
                    <a:pt x="0" y="303845"/>
                    <a:pt x="303845" y="0"/>
                    <a:pt x="678656" y="0"/>
                  </a:cubicBezTo>
                  <a:cubicBezTo>
                    <a:pt x="1053467" y="0"/>
                    <a:pt x="1357312" y="303845"/>
                    <a:pt x="1357312" y="678656"/>
                  </a:cubicBezTo>
                  <a:cubicBezTo>
                    <a:pt x="1357312" y="1053467"/>
                    <a:pt x="1053467" y="1357312"/>
                    <a:pt x="678656" y="1357312"/>
                  </a:cubicBezTo>
                  <a:cubicBezTo>
                    <a:pt x="303845" y="1357312"/>
                    <a:pt x="0" y="1053467"/>
                    <a:pt x="0" y="678656"/>
                  </a:cubicBez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19094" tIns="219094" rIns="219094" bIns="219094" numCol="1" spcCol="1270" anchor="ctr" anchorCtr="0">
              <a:noAutofit/>
            </a:bodyPr>
            <a:lstStyle/>
            <a:p>
              <a:pPr marL="0" lvl="0" indent="0" algn="ctr" defTabSz="711200">
                <a:lnSpc>
                  <a:spcPct val="90000"/>
                </a:lnSpc>
                <a:spcBef>
                  <a:spcPct val="0"/>
                </a:spcBef>
                <a:spcAft>
                  <a:spcPct val="35000"/>
                </a:spcAft>
                <a:buNone/>
              </a:pPr>
              <a:r>
                <a:rPr lang="en-US" sz="1600" kern="1200" dirty="0"/>
                <a:t>Planning and Deciding Readiness</a:t>
              </a:r>
            </a:p>
          </p:txBody>
        </p:sp>
        <p:sp>
          <p:nvSpPr>
            <p:cNvPr id="6" name="Arrow: Down 5">
              <a:extLst>
                <a:ext uri="{FF2B5EF4-FFF2-40B4-BE49-F238E27FC236}">
                  <a16:creationId xmlns:a16="http://schemas.microsoft.com/office/drawing/2014/main" id="{37BAF36E-38B9-4C4D-AEE7-8950F7DE19BD}"/>
                </a:ext>
              </a:extLst>
            </p:cNvPr>
            <p:cNvSpPr/>
            <p:nvPr/>
          </p:nvSpPr>
          <p:spPr>
            <a:xfrm>
              <a:off x="4369140" y="5536882"/>
              <a:ext cx="754062" cy="482600"/>
            </a:xfrm>
            <a:prstGeom prst="downArrow">
              <a:avLst/>
            </a:prstGeom>
          </p:spPr>
          <p:style>
            <a:lnRef idx="2">
              <a:schemeClr val="lt1">
                <a:hueOff val="0"/>
                <a:satOff val="0"/>
                <a:lumOff val="0"/>
                <a:alphaOff val="0"/>
              </a:schemeClr>
            </a:lnRef>
            <a:fillRef idx="1">
              <a:schemeClr val="accent5">
                <a:tint val="40000"/>
                <a:hueOff val="0"/>
                <a:satOff val="0"/>
                <a:lumOff val="0"/>
                <a:alphaOff val="0"/>
              </a:schemeClr>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47812536-F16B-4E94-B4C1-93D67B7EA7C8}"/>
                </a:ext>
              </a:extLst>
            </p:cNvPr>
            <p:cNvSpPr/>
            <p:nvPr/>
          </p:nvSpPr>
          <p:spPr>
            <a:xfrm>
              <a:off x="2196776" y="5922962"/>
              <a:ext cx="5098789" cy="904875"/>
            </a:xfrm>
            <a:custGeom>
              <a:avLst/>
              <a:gdLst>
                <a:gd name="connsiteX0" fmla="*/ 0 w 5098789"/>
                <a:gd name="connsiteY0" fmla="*/ 0 h 904875"/>
                <a:gd name="connsiteX1" fmla="*/ 5098789 w 5098789"/>
                <a:gd name="connsiteY1" fmla="*/ 0 h 904875"/>
                <a:gd name="connsiteX2" fmla="*/ 5098789 w 5098789"/>
                <a:gd name="connsiteY2" fmla="*/ 904875 h 904875"/>
                <a:gd name="connsiteX3" fmla="*/ 0 w 5098789"/>
                <a:gd name="connsiteY3" fmla="*/ 904875 h 904875"/>
                <a:gd name="connsiteX4" fmla="*/ 0 w 5098789"/>
                <a:gd name="connsiteY4" fmla="*/ 0 h 904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8789" h="904875">
                  <a:moveTo>
                    <a:pt x="0" y="0"/>
                  </a:moveTo>
                  <a:lnTo>
                    <a:pt x="5098789" y="0"/>
                  </a:lnTo>
                  <a:lnTo>
                    <a:pt x="5098789" y="904875"/>
                  </a:lnTo>
                  <a:lnTo>
                    <a:pt x="0" y="9048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t>Successful Go-Live</a:t>
              </a:r>
            </a:p>
          </p:txBody>
        </p:sp>
      </p:grpSp>
      <p:sp>
        <p:nvSpPr>
          <p:cNvPr id="4" name="Slide Number Placeholder 3">
            <a:extLst>
              <a:ext uri="{FF2B5EF4-FFF2-40B4-BE49-F238E27FC236}">
                <a16:creationId xmlns:a16="http://schemas.microsoft.com/office/drawing/2014/main" id="{49DFE17F-21B4-4D0C-9BDC-A93553AECDFF}"/>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365684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0763-1A62-4E6E-9A0A-D87C9D25CA1E}"/>
              </a:ext>
            </a:extLst>
          </p:cNvPr>
          <p:cNvSpPr>
            <a:spLocks noGrp="1"/>
          </p:cNvSpPr>
          <p:nvPr>
            <p:ph type="title"/>
          </p:nvPr>
        </p:nvSpPr>
        <p:spPr/>
        <p:txBody>
          <a:bodyPr/>
          <a:lstStyle/>
          <a:p>
            <a:r>
              <a:rPr lang="en-US" dirty="0"/>
              <a:t>Communicate Frequently</a:t>
            </a:r>
          </a:p>
        </p:txBody>
      </p:sp>
      <p:sp>
        <p:nvSpPr>
          <p:cNvPr id="3" name="Content Placeholder 2">
            <a:extLst>
              <a:ext uri="{FF2B5EF4-FFF2-40B4-BE49-F238E27FC236}">
                <a16:creationId xmlns:a16="http://schemas.microsoft.com/office/drawing/2014/main" id="{831442B0-C180-45A4-BB47-B7617BDF8470}"/>
              </a:ext>
            </a:extLst>
          </p:cNvPr>
          <p:cNvSpPr>
            <a:spLocks noGrp="1"/>
          </p:cNvSpPr>
          <p:nvPr>
            <p:ph sz="half" idx="1"/>
          </p:nvPr>
        </p:nvSpPr>
        <p:spPr>
          <a:xfrm>
            <a:off x="422561" y="2400300"/>
            <a:ext cx="4334790" cy="3969327"/>
          </a:xfrm>
        </p:spPr>
        <p:txBody>
          <a:bodyPr/>
          <a:lstStyle/>
          <a:p>
            <a:r>
              <a:rPr lang="en-US" sz="3200" dirty="0"/>
              <a:t>Messages every day for the first couple of weeks</a:t>
            </a:r>
          </a:p>
          <a:p>
            <a:r>
              <a:rPr lang="en-US" sz="3200" dirty="0"/>
              <a:t>Messages when new activities occur, such as grading, registering for the next term</a:t>
            </a:r>
          </a:p>
          <a:p>
            <a:endParaRPr lang="en-US" dirty="0"/>
          </a:p>
        </p:txBody>
      </p:sp>
      <p:pic>
        <p:nvPicPr>
          <p:cNvPr id="7" name="Content Placeholder 6" descr="Examples, not instructions. Replace verbal communication with visual communication. Explain your &quot;wants&quot; and &quot;don't wants.&quot; Ask questions.">
            <a:extLst>
              <a:ext uri="{FF2B5EF4-FFF2-40B4-BE49-F238E27FC236}">
                <a16:creationId xmlns:a16="http://schemas.microsoft.com/office/drawing/2014/main" id="{2588BD17-EF71-479B-BC14-E208D9E2BD41}"/>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18217" b="12388"/>
          <a:stretch/>
        </p:blipFill>
        <p:spPr>
          <a:xfrm>
            <a:off x="5100305" y="2602853"/>
            <a:ext cx="3544930" cy="3282215"/>
          </a:xfrm>
        </p:spPr>
      </p:pic>
      <p:sp>
        <p:nvSpPr>
          <p:cNvPr id="4" name="Slide Number Placeholder 3">
            <a:extLst>
              <a:ext uri="{FF2B5EF4-FFF2-40B4-BE49-F238E27FC236}">
                <a16:creationId xmlns:a16="http://schemas.microsoft.com/office/drawing/2014/main" id="{58A8C8F9-F299-48D0-AD00-2BED32540B4E}"/>
              </a:ext>
            </a:extLst>
          </p:cNvPr>
          <p:cNvSpPr>
            <a:spLocks noGrp="1"/>
          </p:cNvSpPr>
          <p:nvPr>
            <p:ph type="sldNum" sz="quarter" idx="12"/>
          </p:nvPr>
        </p:nvSpPr>
        <p:spPr/>
        <p:txBody>
          <a:bodyPr/>
          <a:lstStyle/>
          <a:p>
            <a:fld id="{DEE5BC03-7CE3-4FE3-BC0A-0ACCA8AC1F24}" type="slidenum">
              <a:rPr lang="en-US" smtClean="0"/>
              <a:pPr/>
              <a:t>20</a:t>
            </a:fld>
            <a:endParaRPr lang="en-US" dirty="0"/>
          </a:p>
        </p:txBody>
      </p:sp>
    </p:spTree>
    <p:extLst>
      <p:ext uri="{BB962C8B-B14F-4D97-AF65-F5344CB8AC3E}">
        <p14:creationId xmlns:p14="http://schemas.microsoft.com/office/powerpoint/2010/main" val="627789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31515D-F4A4-4C42-B450-489EE2E3C245}"/>
              </a:ext>
            </a:extLst>
          </p:cNvPr>
          <p:cNvSpPr>
            <a:spLocks noGrp="1"/>
          </p:cNvSpPr>
          <p:nvPr>
            <p:ph type="title"/>
          </p:nvPr>
        </p:nvSpPr>
        <p:spPr/>
        <p:txBody>
          <a:bodyPr/>
          <a:lstStyle/>
          <a:p>
            <a:r>
              <a:rPr lang="en-US" dirty="0"/>
              <a:t>Communicate Messages</a:t>
            </a:r>
          </a:p>
        </p:txBody>
      </p:sp>
      <p:sp>
        <p:nvSpPr>
          <p:cNvPr id="7" name="Content Placeholder 6">
            <a:extLst>
              <a:ext uri="{FF2B5EF4-FFF2-40B4-BE49-F238E27FC236}">
                <a16:creationId xmlns:a16="http://schemas.microsoft.com/office/drawing/2014/main" id="{BD32707C-13D0-48C4-B57D-A000819C0038}"/>
              </a:ext>
            </a:extLst>
          </p:cNvPr>
          <p:cNvSpPr>
            <a:spLocks noGrp="1"/>
          </p:cNvSpPr>
          <p:nvPr>
            <p:ph idx="1"/>
          </p:nvPr>
        </p:nvSpPr>
        <p:spPr>
          <a:xfrm>
            <a:off x="536860" y="2415154"/>
            <a:ext cx="8336975" cy="4183353"/>
          </a:xfrm>
        </p:spPr>
        <p:txBody>
          <a:bodyPr/>
          <a:lstStyle/>
          <a:p>
            <a:r>
              <a:rPr lang="en-US" dirty="0"/>
              <a:t>Timeline of what to expect</a:t>
            </a:r>
          </a:p>
          <a:p>
            <a:r>
              <a:rPr lang="en-US" dirty="0"/>
              <a:t>Account Activation (write down ctcLink ID)</a:t>
            </a:r>
          </a:p>
          <a:p>
            <a:r>
              <a:rPr lang="en-US" dirty="0"/>
              <a:t>How to find solutions to issues (including security)</a:t>
            </a:r>
          </a:p>
          <a:p>
            <a:r>
              <a:rPr lang="en-US" dirty="0"/>
              <a:t>Patience and compassion</a:t>
            </a:r>
          </a:p>
          <a:p>
            <a:r>
              <a:rPr lang="en-US" dirty="0"/>
              <a:t>Training and workshops</a:t>
            </a:r>
          </a:p>
          <a:p>
            <a:r>
              <a:rPr lang="en-US" dirty="0"/>
              <a:t>Summaries of progress and outstanding issues</a:t>
            </a:r>
          </a:p>
          <a:p>
            <a:r>
              <a:rPr lang="en-US" dirty="0"/>
              <a:t>Planned outages, especially for other deployment groups and sub-deployment groups</a:t>
            </a:r>
          </a:p>
        </p:txBody>
      </p:sp>
      <p:sp>
        <p:nvSpPr>
          <p:cNvPr id="5" name="Slide Number Placeholder 4">
            <a:extLst>
              <a:ext uri="{FF2B5EF4-FFF2-40B4-BE49-F238E27FC236}">
                <a16:creationId xmlns:a16="http://schemas.microsoft.com/office/drawing/2014/main" id="{895FF289-FCB5-4FAF-83AC-5DF3CC449FDB}"/>
              </a:ext>
            </a:extLst>
          </p:cNvPr>
          <p:cNvSpPr>
            <a:spLocks noGrp="1"/>
          </p:cNvSpPr>
          <p:nvPr>
            <p:ph type="sldNum" sz="quarter" idx="12"/>
          </p:nvPr>
        </p:nvSpPr>
        <p:spPr/>
        <p:txBody>
          <a:bodyPr/>
          <a:lstStyle/>
          <a:p>
            <a:fld id="{DEE5BC03-7CE3-4FE3-BC0A-0ACCA8AC1F24}" type="slidenum">
              <a:rPr lang="en-US" smtClean="0"/>
              <a:pPr/>
              <a:t>21</a:t>
            </a:fld>
            <a:endParaRPr lang="en-US" dirty="0"/>
          </a:p>
        </p:txBody>
      </p:sp>
    </p:spTree>
    <p:extLst>
      <p:ext uri="{BB962C8B-B14F-4D97-AF65-F5344CB8AC3E}">
        <p14:creationId xmlns:p14="http://schemas.microsoft.com/office/powerpoint/2010/main" val="1832140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873A-00A5-4BA9-BFAA-AF5B33C64B25}"/>
              </a:ext>
            </a:extLst>
          </p:cNvPr>
          <p:cNvSpPr>
            <a:spLocks noGrp="1"/>
          </p:cNvSpPr>
          <p:nvPr>
            <p:ph type="title"/>
          </p:nvPr>
        </p:nvSpPr>
        <p:spPr/>
        <p:txBody>
          <a:bodyPr/>
          <a:lstStyle/>
          <a:p>
            <a:r>
              <a:rPr lang="en-US" dirty="0"/>
              <a:t>Things are Different	</a:t>
            </a:r>
          </a:p>
        </p:txBody>
      </p:sp>
      <p:sp>
        <p:nvSpPr>
          <p:cNvPr id="3" name="Content Placeholder 2">
            <a:extLst>
              <a:ext uri="{FF2B5EF4-FFF2-40B4-BE49-F238E27FC236}">
                <a16:creationId xmlns:a16="http://schemas.microsoft.com/office/drawing/2014/main" id="{34FB9606-D3B0-4C77-965B-7B72B3CCB23B}"/>
              </a:ext>
            </a:extLst>
          </p:cNvPr>
          <p:cNvSpPr>
            <a:spLocks noGrp="1"/>
          </p:cNvSpPr>
          <p:nvPr>
            <p:ph idx="1"/>
          </p:nvPr>
        </p:nvSpPr>
        <p:spPr/>
        <p:txBody>
          <a:bodyPr/>
          <a:lstStyle/>
          <a:p>
            <a:r>
              <a:rPr lang="en-US" sz="3600" dirty="0"/>
              <a:t>Paying tuition</a:t>
            </a:r>
          </a:p>
          <a:p>
            <a:r>
              <a:rPr lang="en-US" sz="3600" dirty="0"/>
              <a:t>Self-service</a:t>
            </a:r>
          </a:p>
          <a:p>
            <a:r>
              <a:rPr lang="en-US" sz="3600" dirty="0"/>
              <a:t>Queries </a:t>
            </a:r>
          </a:p>
          <a:p>
            <a:pPr lvl="1"/>
            <a:r>
              <a:rPr lang="en-US" sz="3200" dirty="0"/>
              <a:t>Global and regulated</a:t>
            </a:r>
          </a:p>
          <a:p>
            <a:pPr lvl="1"/>
            <a:r>
              <a:rPr lang="en-US" sz="3200" dirty="0"/>
              <a:t>DataLink</a:t>
            </a:r>
          </a:p>
          <a:p>
            <a:r>
              <a:rPr lang="en-US" sz="3600" dirty="0"/>
              <a:t>Supplemental systems</a:t>
            </a:r>
          </a:p>
        </p:txBody>
      </p:sp>
      <p:sp>
        <p:nvSpPr>
          <p:cNvPr id="4" name="Slide Number Placeholder 3">
            <a:extLst>
              <a:ext uri="{FF2B5EF4-FFF2-40B4-BE49-F238E27FC236}">
                <a16:creationId xmlns:a16="http://schemas.microsoft.com/office/drawing/2014/main" id="{A8BFB8DE-D9F1-4174-A7AD-2A0C538F3256}"/>
              </a:ext>
            </a:extLst>
          </p:cNvPr>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1421228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Months two and three</a:t>
            </a:r>
          </a:p>
        </p:txBody>
      </p:sp>
      <p:sp>
        <p:nvSpPr>
          <p:cNvPr id="2" name="Text Placeholder 1">
            <a:extLst>
              <a:ext uri="{FF2B5EF4-FFF2-40B4-BE49-F238E27FC236}">
                <a16:creationId xmlns:a16="http://schemas.microsoft.com/office/drawing/2014/main" id="{9C31B2AF-18FE-49FB-A8DD-B84D04353379}"/>
              </a:ext>
            </a:extLst>
          </p:cNvPr>
          <p:cNvSpPr>
            <a:spLocks noGrp="1"/>
          </p:cNvSpPr>
          <p:nvPr>
            <p:ph type="body" idx="1"/>
          </p:nvPr>
        </p:nvSpPr>
        <p:spPr/>
        <p:txBody>
          <a:bodyPr/>
          <a:lstStyle/>
          <a:p>
            <a:r>
              <a:rPr lang="en-US" dirty="0"/>
              <a:t>60 to 90 days after go-live</a:t>
            </a:r>
          </a:p>
        </p:txBody>
      </p:sp>
    </p:spTree>
    <p:extLst>
      <p:ext uri="{BB962C8B-B14F-4D97-AF65-F5344CB8AC3E}">
        <p14:creationId xmlns:p14="http://schemas.microsoft.com/office/powerpoint/2010/main" val="317030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70233-ACFB-4752-9D3A-F6FFC7EE688C}"/>
              </a:ext>
            </a:extLst>
          </p:cNvPr>
          <p:cNvSpPr>
            <a:spLocks noGrp="1"/>
          </p:cNvSpPr>
          <p:nvPr>
            <p:ph type="title"/>
          </p:nvPr>
        </p:nvSpPr>
        <p:spPr/>
        <p:txBody>
          <a:bodyPr/>
          <a:lstStyle/>
          <a:p>
            <a:r>
              <a:rPr lang="en-US" dirty="0"/>
              <a:t>Continue to 	</a:t>
            </a:r>
          </a:p>
        </p:txBody>
      </p:sp>
      <p:sp>
        <p:nvSpPr>
          <p:cNvPr id="3" name="Content Placeholder 2">
            <a:extLst>
              <a:ext uri="{FF2B5EF4-FFF2-40B4-BE49-F238E27FC236}">
                <a16:creationId xmlns:a16="http://schemas.microsoft.com/office/drawing/2014/main" id="{5B539CCD-0106-4262-964D-C0C1E5EFADB2}"/>
              </a:ext>
            </a:extLst>
          </p:cNvPr>
          <p:cNvSpPr>
            <a:spLocks noGrp="1"/>
          </p:cNvSpPr>
          <p:nvPr>
            <p:ph sz="half" idx="1"/>
          </p:nvPr>
        </p:nvSpPr>
        <p:spPr>
          <a:xfrm>
            <a:off x="422561" y="2075543"/>
            <a:ext cx="4014357" cy="4645932"/>
          </a:xfrm>
        </p:spPr>
        <p:txBody>
          <a:bodyPr/>
          <a:lstStyle/>
          <a:p>
            <a:r>
              <a:rPr lang="en-US" dirty="0"/>
              <a:t>Reinforce Progress</a:t>
            </a:r>
          </a:p>
          <a:p>
            <a:r>
              <a:rPr lang="en-US" dirty="0"/>
              <a:t>Troubleshoot</a:t>
            </a:r>
          </a:p>
          <a:p>
            <a:r>
              <a:rPr lang="en-US" dirty="0"/>
              <a:t>Assess and Stabilize</a:t>
            </a:r>
          </a:p>
          <a:p>
            <a:r>
              <a:rPr lang="en-US" dirty="0"/>
              <a:t>Staying Connected to Others in the State</a:t>
            </a:r>
          </a:p>
          <a:p>
            <a:r>
              <a:rPr lang="en-US" dirty="0"/>
              <a:t>Use Local Coalitions</a:t>
            </a:r>
          </a:p>
          <a:p>
            <a:pPr lvl="1"/>
            <a:r>
              <a:rPr lang="en-US" dirty="0"/>
              <a:t>Supervisors</a:t>
            </a:r>
          </a:p>
          <a:p>
            <a:pPr lvl="1"/>
            <a:r>
              <a:rPr lang="en-US" dirty="0"/>
              <a:t>Union leaders</a:t>
            </a:r>
          </a:p>
          <a:p>
            <a:pPr lvl="1"/>
            <a:r>
              <a:rPr lang="en-US" dirty="0"/>
              <a:t>Faculty leaders</a:t>
            </a:r>
          </a:p>
          <a:p>
            <a:pPr lvl="1"/>
            <a:r>
              <a:rPr lang="en-US" dirty="0"/>
              <a:t>Student government</a:t>
            </a:r>
          </a:p>
          <a:p>
            <a:pPr lvl="1"/>
            <a:endParaRPr lang="en-US" dirty="0"/>
          </a:p>
          <a:p>
            <a:endParaRPr lang="en-US" dirty="0"/>
          </a:p>
        </p:txBody>
      </p:sp>
      <p:graphicFrame>
        <p:nvGraphicFramePr>
          <p:cNvPr id="6" name="Content Placeholder 5" descr="three cogs with learning, growth, ability">
            <a:extLst>
              <a:ext uri="{FF2B5EF4-FFF2-40B4-BE49-F238E27FC236}">
                <a16:creationId xmlns:a16="http://schemas.microsoft.com/office/drawing/2014/main" id="{98529D55-16DE-4A83-A598-1E46FD862FB2}"/>
              </a:ext>
            </a:extLst>
          </p:cNvPr>
          <p:cNvGraphicFramePr>
            <a:graphicFrameLocks noGrp="1"/>
          </p:cNvGraphicFramePr>
          <p:nvPr>
            <p:ph sz="half" idx="2"/>
            <p:extLst>
              <p:ext uri="{D42A27DB-BD31-4B8C-83A1-F6EECF244321}">
                <p14:modId xmlns:p14="http://schemas.microsoft.com/office/powerpoint/2010/main" val="4086988755"/>
              </p:ext>
            </p:extLst>
          </p:nvPr>
        </p:nvGraphicFramePr>
        <p:xfrm>
          <a:off x="4349831" y="2075543"/>
          <a:ext cx="4519757" cy="42935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07DCC2F4-C35A-4515-9F9C-8EA5F6D87520}"/>
              </a:ext>
            </a:extLst>
          </p:cNvPr>
          <p:cNvSpPr>
            <a:spLocks noGrp="1"/>
          </p:cNvSpPr>
          <p:nvPr>
            <p:ph type="sldNum" sz="quarter" idx="12"/>
          </p:nvPr>
        </p:nvSpPr>
        <p:spPr/>
        <p:txBody>
          <a:bodyPr/>
          <a:lstStyle/>
          <a:p>
            <a:fld id="{DEE5BC03-7CE3-4FE3-BC0A-0ACCA8AC1F24}" type="slidenum">
              <a:rPr lang="en-US" smtClean="0"/>
              <a:pPr/>
              <a:t>24</a:t>
            </a:fld>
            <a:endParaRPr lang="en-US" dirty="0"/>
          </a:p>
        </p:txBody>
      </p:sp>
    </p:spTree>
    <p:extLst>
      <p:ext uri="{BB962C8B-B14F-4D97-AF65-F5344CB8AC3E}">
        <p14:creationId xmlns:p14="http://schemas.microsoft.com/office/powerpoint/2010/main" val="322310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DE457-D5F4-494F-8412-6AA3AF2AB689}"/>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671BB438-48F6-4FD8-B434-B4B405E5D039}"/>
              </a:ext>
            </a:extLst>
          </p:cNvPr>
          <p:cNvSpPr>
            <a:spLocks noGrp="1"/>
          </p:cNvSpPr>
          <p:nvPr>
            <p:ph idx="1"/>
          </p:nvPr>
        </p:nvSpPr>
        <p:spPr/>
        <p:txBody>
          <a:bodyPr/>
          <a:lstStyle/>
          <a:p>
            <a:r>
              <a:rPr lang="en-US" dirty="0"/>
              <a:t>Accomplishments and outstanding issues</a:t>
            </a:r>
          </a:p>
          <a:p>
            <a:r>
              <a:rPr lang="en-US" dirty="0"/>
              <a:t>Workshops and opportunities to learn</a:t>
            </a:r>
          </a:p>
          <a:p>
            <a:r>
              <a:rPr lang="en-US" dirty="0"/>
              <a:t>Address rumor mill</a:t>
            </a:r>
          </a:p>
          <a:p>
            <a:r>
              <a:rPr lang="en-US" dirty="0"/>
              <a:t>Recognize people</a:t>
            </a:r>
          </a:p>
          <a:p>
            <a:r>
              <a:rPr lang="en-US" dirty="0"/>
              <a:t>Remind people of the schedule for ctcLink stabilization and optimization</a:t>
            </a:r>
          </a:p>
          <a:p>
            <a:r>
              <a:rPr lang="en-US" dirty="0"/>
              <a:t>Continuously monitor and share ctcLink accessibility updates.</a:t>
            </a:r>
          </a:p>
          <a:p>
            <a:endParaRPr lang="en-US" dirty="0"/>
          </a:p>
        </p:txBody>
      </p:sp>
      <p:sp>
        <p:nvSpPr>
          <p:cNvPr id="4" name="Slide Number Placeholder 3">
            <a:extLst>
              <a:ext uri="{FF2B5EF4-FFF2-40B4-BE49-F238E27FC236}">
                <a16:creationId xmlns:a16="http://schemas.microsoft.com/office/drawing/2014/main" id="{6C374CB8-5949-454E-9610-6C4B6417154F}"/>
              </a:ext>
            </a:extLst>
          </p:cNvPr>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623389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489A7-0451-4C4B-AED9-6A369A7EA850}"/>
              </a:ext>
            </a:extLst>
          </p:cNvPr>
          <p:cNvSpPr>
            <a:spLocks noGrp="1"/>
          </p:cNvSpPr>
          <p:nvPr>
            <p:ph type="title"/>
          </p:nvPr>
        </p:nvSpPr>
        <p:spPr/>
        <p:txBody>
          <a:bodyPr/>
          <a:lstStyle/>
          <a:p>
            <a:r>
              <a:rPr lang="en-US" dirty="0"/>
              <a:t>More “To Do</a:t>
            </a:r>
            <a:r>
              <a:rPr lang="en-US" cap="none" dirty="0"/>
              <a:t>s”</a:t>
            </a:r>
            <a:endParaRPr lang="en-US" dirty="0"/>
          </a:p>
        </p:txBody>
      </p:sp>
      <p:sp>
        <p:nvSpPr>
          <p:cNvPr id="3" name="Content Placeholder 2">
            <a:extLst>
              <a:ext uri="{FF2B5EF4-FFF2-40B4-BE49-F238E27FC236}">
                <a16:creationId xmlns:a16="http://schemas.microsoft.com/office/drawing/2014/main" id="{2DB9CB62-EA44-4F31-9EF8-86D19A17C9DD}"/>
              </a:ext>
            </a:extLst>
          </p:cNvPr>
          <p:cNvSpPr>
            <a:spLocks noGrp="1"/>
          </p:cNvSpPr>
          <p:nvPr>
            <p:ph idx="1"/>
          </p:nvPr>
        </p:nvSpPr>
        <p:spPr/>
        <p:txBody>
          <a:bodyPr/>
          <a:lstStyle/>
          <a:p>
            <a:r>
              <a:rPr lang="en-US" sz="3200" dirty="0"/>
              <a:t>Ongoing workshops, e.g., grading, registration, etc.</a:t>
            </a:r>
          </a:p>
          <a:p>
            <a:r>
              <a:rPr lang="en-US" sz="3200" dirty="0"/>
              <a:t>Security</a:t>
            </a:r>
          </a:p>
          <a:p>
            <a:pPr lvl="1"/>
            <a:r>
              <a:rPr lang="en-US" sz="2800" dirty="0"/>
              <a:t>Audit security roles</a:t>
            </a:r>
          </a:p>
          <a:p>
            <a:pPr lvl="1"/>
            <a:r>
              <a:rPr lang="en-US" sz="2800" dirty="0"/>
              <a:t>Make improvements to the local security plan</a:t>
            </a:r>
          </a:p>
          <a:p>
            <a:r>
              <a:rPr lang="en-US" sz="3200" dirty="0"/>
              <a:t>Check-in with Financial Aid</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5691CC95-94D5-4C2E-9F77-9F1491E5CE79}"/>
              </a:ext>
            </a:extLst>
          </p:cNvPr>
          <p:cNvSpPr>
            <a:spLocks noGrp="1"/>
          </p:cNvSpPr>
          <p:nvPr>
            <p:ph type="sldNum" sz="quarter" idx="12"/>
          </p:nvPr>
        </p:nvSpPr>
        <p:spPr/>
        <p:txBody>
          <a:bodyPr/>
          <a:lstStyle/>
          <a:p>
            <a:fld id="{DEE5BC03-7CE3-4FE3-BC0A-0ACCA8AC1F24}" type="slidenum">
              <a:rPr lang="en-US" smtClean="0"/>
              <a:pPr/>
              <a:t>26</a:t>
            </a:fld>
            <a:endParaRPr lang="en-US" dirty="0"/>
          </a:p>
        </p:txBody>
      </p:sp>
    </p:spTree>
    <p:extLst>
      <p:ext uri="{BB962C8B-B14F-4D97-AF65-F5344CB8AC3E}">
        <p14:creationId xmlns:p14="http://schemas.microsoft.com/office/powerpoint/2010/main" val="691429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2F2D5-F9C2-42DD-95DD-1AAF65AE843A}"/>
              </a:ext>
            </a:extLst>
          </p:cNvPr>
          <p:cNvSpPr>
            <a:spLocks noGrp="1"/>
          </p:cNvSpPr>
          <p:nvPr>
            <p:ph type="title"/>
          </p:nvPr>
        </p:nvSpPr>
        <p:spPr/>
        <p:txBody>
          <a:bodyPr/>
          <a:lstStyle/>
          <a:p>
            <a:r>
              <a:rPr lang="en-US" dirty="0"/>
              <a:t>ctcLink project management</a:t>
            </a:r>
          </a:p>
        </p:txBody>
      </p:sp>
      <p:sp>
        <p:nvSpPr>
          <p:cNvPr id="3" name="Content Placeholder 2">
            <a:extLst>
              <a:ext uri="{FF2B5EF4-FFF2-40B4-BE49-F238E27FC236}">
                <a16:creationId xmlns:a16="http://schemas.microsoft.com/office/drawing/2014/main" id="{ABDD4640-FA62-4AB8-8432-64E79687400C}"/>
              </a:ext>
            </a:extLst>
          </p:cNvPr>
          <p:cNvSpPr>
            <a:spLocks noGrp="1"/>
          </p:cNvSpPr>
          <p:nvPr>
            <p:ph idx="1"/>
          </p:nvPr>
        </p:nvSpPr>
        <p:spPr>
          <a:xfrm>
            <a:off x="536860" y="2236572"/>
            <a:ext cx="8336975" cy="4386649"/>
          </a:xfrm>
        </p:spPr>
        <p:txBody>
          <a:bodyPr/>
          <a:lstStyle/>
          <a:p>
            <a:r>
              <a:rPr lang="en-US" dirty="0"/>
              <a:t>New permanent role for the colleges</a:t>
            </a:r>
          </a:p>
          <a:p>
            <a:r>
              <a:rPr lang="en-US" dirty="0"/>
              <a:t>Liaison and advocate with the SBCTC</a:t>
            </a:r>
          </a:p>
          <a:p>
            <a:pPr lvl="1"/>
            <a:r>
              <a:rPr lang="en-US" dirty="0"/>
              <a:t>Attend state meetings</a:t>
            </a:r>
          </a:p>
          <a:p>
            <a:pPr lvl="1"/>
            <a:r>
              <a:rPr lang="en-US" dirty="0"/>
              <a:t>Escalate issues</a:t>
            </a:r>
          </a:p>
          <a:p>
            <a:r>
              <a:rPr lang="en-US" dirty="0"/>
              <a:t>Lead stabilization (updates) and optimization efforts</a:t>
            </a:r>
          </a:p>
          <a:p>
            <a:r>
              <a:rPr lang="en-US" dirty="0"/>
              <a:t>Query management</a:t>
            </a:r>
          </a:p>
          <a:p>
            <a:r>
              <a:rPr lang="en-US" dirty="0"/>
              <a:t>Coordinate UAT of upgrades</a:t>
            </a:r>
          </a:p>
          <a:p>
            <a:r>
              <a:rPr lang="en-US" dirty="0"/>
              <a:t>Communicate system changes and downtime</a:t>
            </a:r>
          </a:p>
          <a:p>
            <a:r>
              <a:rPr lang="en-US" dirty="0"/>
              <a:t>Lead implementation of enhancements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AEEB6E5-61C1-43EB-AABF-8816A55EF5C9}"/>
              </a:ext>
            </a:extLst>
          </p:cNvPr>
          <p:cNvSpPr>
            <a:spLocks noGrp="1"/>
          </p:cNvSpPr>
          <p:nvPr>
            <p:ph type="sldNum" sz="quarter" idx="12"/>
          </p:nvPr>
        </p:nvSpPr>
        <p:spPr/>
        <p:txBody>
          <a:bodyPr/>
          <a:lstStyle/>
          <a:p>
            <a:fld id="{DEE5BC03-7CE3-4FE3-BC0A-0ACCA8AC1F24}" type="slidenum">
              <a:rPr lang="en-US" smtClean="0"/>
              <a:pPr/>
              <a:t>27</a:t>
            </a:fld>
            <a:endParaRPr lang="en-US" dirty="0"/>
          </a:p>
        </p:txBody>
      </p:sp>
    </p:spTree>
    <p:extLst>
      <p:ext uri="{BB962C8B-B14F-4D97-AF65-F5344CB8AC3E}">
        <p14:creationId xmlns:p14="http://schemas.microsoft.com/office/powerpoint/2010/main" val="112735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65F4E-9C63-4E1C-BE5C-EBD12565D024}"/>
              </a:ext>
            </a:extLst>
          </p:cNvPr>
          <p:cNvSpPr>
            <a:spLocks noGrp="1"/>
          </p:cNvSpPr>
          <p:nvPr>
            <p:ph type="title"/>
          </p:nvPr>
        </p:nvSpPr>
        <p:spPr/>
        <p:txBody>
          <a:bodyPr/>
          <a:lstStyle/>
          <a:p>
            <a:r>
              <a:rPr lang="en-US" dirty="0"/>
              <a:t>	questions?</a:t>
            </a:r>
          </a:p>
        </p:txBody>
      </p:sp>
      <p:pic>
        <p:nvPicPr>
          <p:cNvPr id="16" name="Content Placeholder 15" descr="Empty talk bubbles">
            <a:extLst>
              <a:ext uri="{FF2B5EF4-FFF2-40B4-BE49-F238E27FC236}">
                <a16:creationId xmlns:a16="http://schemas.microsoft.com/office/drawing/2014/main" id="{CFA4B079-711C-4E9C-9D00-8E8CA4FAD5C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28747" y="2189164"/>
            <a:ext cx="6686506" cy="4452605"/>
          </a:xfrm>
        </p:spPr>
      </p:pic>
      <p:sp>
        <p:nvSpPr>
          <p:cNvPr id="4" name="Slide Number Placeholder 3">
            <a:extLst>
              <a:ext uri="{FF2B5EF4-FFF2-40B4-BE49-F238E27FC236}">
                <a16:creationId xmlns:a16="http://schemas.microsoft.com/office/drawing/2014/main" id="{CD58F0C3-6D61-4C13-93E2-896DB59811BC}"/>
              </a:ext>
            </a:extLst>
          </p:cNvPr>
          <p:cNvSpPr>
            <a:spLocks noGrp="1"/>
          </p:cNvSpPr>
          <p:nvPr>
            <p:ph type="sldNum" sz="quarter" idx="12"/>
          </p:nvPr>
        </p:nvSpPr>
        <p:spPr/>
        <p:txBody>
          <a:bodyPr/>
          <a:lstStyle/>
          <a:p>
            <a:fld id="{DEE5BC03-7CE3-4FE3-BC0A-0ACCA8AC1F24}" type="slidenum">
              <a:rPr lang="en-US" smtClean="0"/>
              <a:pPr/>
              <a:t>28</a:t>
            </a:fld>
            <a:endParaRPr lang="en-US" dirty="0"/>
          </a:p>
        </p:txBody>
      </p:sp>
    </p:spTree>
    <p:extLst>
      <p:ext uri="{BB962C8B-B14F-4D97-AF65-F5344CB8AC3E}">
        <p14:creationId xmlns:p14="http://schemas.microsoft.com/office/powerpoint/2010/main" val="27802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7FECD-3059-4E97-B628-4EA2B0276B59}"/>
              </a:ext>
            </a:extLst>
          </p:cNvPr>
          <p:cNvSpPr>
            <a:spLocks noGrp="1"/>
          </p:cNvSpPr>
          <p:nvPr>
            <p:ph type="title"/>
          </p:nvPr>
        </p:nvSpPr>
        <p:spPr/>
        <p:txBody>
          <a:bodyPr/>
          <a:lstStyle/>
          <a:p>
            <a:r>
              <a:rPr lang="en-US" dirty="0"/>
              <a:t>three plans Develop and Pre-Test</a:t>
            </a:r>
          </a:p>
        </p:txBody>
      </p:sp>
      <p:sp>
        <p:nvSpPr>
          <p:cNvPr id="3" name="Content Placeholder 2">
            <a:extLst>
              <a:ext uri="{FF2B5EF4-FFF2-40B4-BE49-F238E27FC236}">
                <a16:creationId xmlns:a16="http://schemas.microsoft.com/office/drawing/2014/main" id="{B15EAFD6-FA7C-463A-BA31-B7CCB03006C4}"/>
              </a:ext>
            </a:extLst>
          </p:cNvPr>
          <p:cNvSpPr>
            <a:spLocks noGrp="1"/>
          </p:cNvSpPr>
          <p:nvPr>
            <p:ph idx="1"/>
          </p:nvPr>
        </p:nvSpPr>
        <p:spPr>
          <a:xfrm>
            <a:off x="536860" y="2114550"/>
            <a:ext cx="8336975" cy="4057651"/>
          </a:xfrm>
        </p:spPr>
        <p:txBody>
          <a:bodyPr/>
          <a:lstStyle/>
          <a:p>
            <a:r>
              <a:rPr lang="en-US" b="1" dirty="0"/>
              <a:t>Training</a:t>
            </a:r>
            <a:r>
              <a:rPr lang="en-US" dirty="0"/>
              <a:t> – update the original plans to include</a:t>
            </a:r>
          </a:p>
          <a:p>
            <a:pPr lvl="1"/>
            <a:r>
              <a:rPr lang="en-US" dirty="0"/>
              <a:t>Schedule training sessions for first six months, </a:t>
            </a:r>
          </a:p>
          <a:p>
            <a:pPr lvl="1"/>
            <a:r>
              <a:rPr lang="en-US" dirty="0"/>
              <a:t>Workshops</a:t>
            </a:r>
          </a:p>
          <a:p>
            <a:pPr lvl="1"/>
            <a:r>
              <a:rPr lang="en-US" dirty="0"/>
              <a:t>Other specialized training (e.g., general accounting principles, query development, etc.)</a:t>
            </a:r>
          </a:p>
          <a:p>
            <a:r>
              <a:rPr lang="en-US" b="1" dirty="0"/>
              <a:t>Local Triage and Support Management </a:t>
            </a:r>
            <a:r>
              <a:rPr lang="en-US" sz="2400" dirty="0"/>
              <a:t>- manage issues reported by ctcLink users, perform initial local triage prior to escalation, and handle escalation and communication related to these issues after go-live</a:t>
            </a:r>
          </a:p>
          <a:p>
            <a:r>
              <a:rPr lang="en-US" b="1" dirty="0"/>
              <a:t>Security</a:t>
            </a:r>
            <a:r>
              <a:rPr lang="en-US" dirty="0"/>
              <a:t> - </a:t>
            </a:r>
            <a:r>
              <a:rPr lang="en-US" sz="2400" dirty="0"/>
              <a:t>manage security after go-live with ctcLink</a:t>
            </a:r>
          </a:p>
          <a:p>
            <a:pPr marL="0" indent="0">
              <a:buNone/>
            </a:pPr>
            <a:endParaRPr lang="en-US" dirty="0"/>
          </a:p>
        </p:txBody>
      </p:sp>
      <p:sp>
        <p:nvSpPr>
          <p:cNvPr id="4" name="Slide Number Placeholder 3">
            <a:extLst>
              <a:ext uri="{FF2B5EF4-FFF2-40B4-BE49-F238E27FC236}">
                <a16:creationId xmlns:a16="http://schemas.microsoft.com/office/drawing/2014/main" id="{EBD42020-F8E7-45A6-B797-9C0751CF718A}"/>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22995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C8B0-B94A-4F72-B5A1-6B0FC462E069}"/>
              </a:ext>
            </a:extLst>
          </p:cNvPr>
          <p:cNvSpPr>
            <a:spLocks noGrp="1"/>
          </p:cNvSpPr>
          <p:nvPr>
            <p:ph type="title"/>
          </p:nvPr>
        </p:nvSpPr>
        <p:spPr/>
        <p:txBody>
          <a:bodyPr/>
          <a:lstStyle/>
          <a:p>
            <a:r>
              <a:rPr lang="en-US" dirty="0"/>
              <a:t>Plan to Support College</a:t>
            </a:r>
          </a:p>
        </p:txBody>
      </p:sp>
      <p:sp>
        <p:nvSpPr>
          <p:cNvPr id="3" name="Content Placeholder 2">
            <a:extLst>
              <a:ext uri="{FF2B5EF4-FFF2-40B4-BE49-F238E27FC236}">
                <a16:creationId xmlns:a16="http://schemas.microsoft.com/office/drawing/2014/main" id="{0CD4DA86-702F-4520-B914-23190A40D599}"/>
              </a:ext>
            </a:extLst>
          </p:cNvPr>
          <p:cNvSpPr>
            <a:spLocks noGrp="1"/>
          </p:cNvSpPr>
          <p:nvPr>
            <p:ph idx="1"/>
          </p:nvPr>
        </p:nvSpPr>
        <p:spPr/>
        <p:txBody>
          <a:bodyPr/>
          <a:lstStyle/>
          <a:p>
            <a:r>
              <a:rPr lang="en-US" dirty="0"/>
              <a:t>Central help locations—plan logistics</a:t>
            </a:r>
          </a:p>
          <a:p>
            <a:r>
              <a:rPr lang="en-US" dirty="0"/>
              <a:t>Identify who will serve/help at the locations</a:t>
            </a:r>
          </a:p>
          <a:p>
            <a:r>
              <a:rPr lang="en-US" dirty="0"/>
              <a:t>Consider specific employee types, e.g., faculty members, to lead problem-solving for their colleagues</a:t>
            </a:r>
          </a:p>
          <a:p>
            <a:r>
              <a:rPr lang="en-US" dirty="0"/>
              <a:t>Staff from other colleges</a:t>
            </a:r>
          </a:p>
        </p:txBody>
      </p:sp>
      <p:sp>
        <p:nvSpPr>
          <p:cNvPr id="4" name="Slide Number Placeholder 3">
            <a:extLst>
              <a:ext uri="{FF2B5EF4-FFF2-40B4-BE49-F238E27FC236}">
                <a16:creationId xmlns:a16="http://schemas.microsoft.com/office/drawing/2014/main" id="{E3BB0F93-9F1C-43BC-A21C-3193C3E9333A}"/>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77909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EB563-96A5-4418-83F7-FE42718554B8}"/>
              </a:ext>
            </a:extLst>
          </p:cNvPr>
          <p:cNvSpPr>
            <a:spLocks noGrp="1"/>
          </p:cNvSpPr>
          <p:nvPr>
            <p:ph type="title"/>
          </p:nvPr>
        </p:nvSpPr>
        <p:spPr/>
        <p:txBody>
          <a:bodyPr/>
          <a:lstStyle/>
          <a:p>
            <a:r>
              <a:rPr lang="en-US" dirty="0"/>
              <a:t>Go-Live Readiness Decision</a:t>
            </a:r>
          </a:p>
        </p:txBody>
      </p:sp>
      <p:graphicFrame>
        <p:nvGraphicFramePr>
          <p:cNvPr id="5" name="Content Placeholder 4" descr="College Readiness Indicators,&#10;College Go-Live Decision to ctcLink Steering Committee, ctcLink Steering Committee approves">
            <a:extLst>
              <a:ext uri="{FF2B5EF4-FFF2-40B4-BE49-F238E27FC236}">
                <a16:creationId xmlns:a16="http://schemas.microsoft.com/office/drawing/2014/main" id="{F2E5D6EC-352C-4705-BC0F-1A97F873981A}"/>
              </a:ext>
            </a:extLst>
          </p:cNvPr>
          <p:cNvGraphicFramePr>
            <a:graphicFrameLocks noGrp="1"/>
          </p:cNvGraphicFramePr>
          <p:nvPr>
            <p:ph idx="1"/>
            <p:extLst>
              <p:ext uri="{D42A27DB-BD31-4B8C-83A1-F6EECF244321}">
                <p14:modId xmlns:p14="http://schemas.microsoft.com/office/powerpoint/2010/main" val="3546529421"/>
              </p:ext>
            </p:extLst>
          </p:nvPr>
        </p:nvGraphicFramePr>
        <p:xfrm>
          <a:off x="403225" y="2457450"/>
          <a:ext cx="8337550" cy="375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B93B2CA4-380D-4B82-8417-3F9D1BAFA3E5}"/>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168118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0481-167A-4005-AD26-B126A9C5C138}"/>
              </a:ext>
            </a:extLst>
          </p:cNvPr>
          <p:cNvSpPr>
            <a:spLocks noGrp="1"/>
          </p:cNvSpPr>
          <p:nvPr>
            <p:ph type="title"/>
          </p:nvPr>
        </p:nvSpPr>
        <p:spPr/>
        <p:txBody>
          <a:bodyPr/>
          <a:lstStyle/>
          <a:p>
            <a:r>
              <a:rPr lang="en-US" dirty="0"/>
              <a:t>Go-Live Plan</a:t>
            </a:r>
          </a:p>
        </p:txBody>
      </p:sp>
      <p:sp>
        <p:nvSpPr>
          <p:cNvPr id="3" name="Content Placeholder 2">
            <a:extLst>
              <a:ext uri="{FF2B5EF4-FFF2-40B4-BE49-F238E27FC236}">
                <a16:creationId xmlns:a16="http://schemas.microsoft.com/office/drawing/2014/main" id="{DD186605-53BD-458C-A334-A4E786B23757}"/>
              </a:ext>
            </a:extLst>
          </p:cNvPr>
          <p:cNvSpPr>
            <a:spLocks noGrp="1"/>
          </p:cNvSpPr>
          <p:nvPr>
            <p:ph idx="1"/>
          </p:nvPr>
        </p:nvSpPr>
        <p:spPr/>
        <p:txBody>
          <a:bodyPr/>
          <a:lstStyle/>
          <a:p>
            <a:r>
              <a:rPr lang="en-US" dirty="0"/>
              <a:t>When will be the last day to do each type of transaction?</a:t>
            </a:r>
          </a:p>
          <a:p>
            <a:r>
              <a:rPr lang="en-US" dirty="0"/>
              <a:t>What do you need to do to close the books and take Legacy down?</a:t>
            </a:r>
          </a:p>
          <a:p>
            <a:r>
              <a:rPr lang="en-US" dirty="0"/>
              <a:t>When do you plan to be able to do each transaction in ctcLink?</a:t>
            </a:r>
          </a:p>
          <a:p>
            <a:r>
              <a:rPr lang="en-US" dirty="0"/>
              <a:t>When do the milestone activities occur, (e.g., payroll, account activation, registration, grading, etc.)?</a:t>
            </a:r>
          </a:p>
        </p:txBody>
      </p:sp>
      <p:sp>
        <p:nvSpPr>
          <p:cNvPr id="4" name="Slide Number Placeholder 3">
            <a:extLst>
              <a:ext uri="{FF2B5EF4-FFF2-40B4-BE49-F238E27FC236}">
                <a16:creationId xmlns:a16="http://schemas.microsoft.com/office/drawing/2014/main" id="{20011FEA-9FC3-482E-BFF9-D90597DB97CC}"/>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24070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D0D6-F217-4D92-B708-C2A75BB5B0D1}"/>
              </a:ext>
            </a:extLst>
          </p:cNvPr>
          <p:cNvSpPr>
            <a:spLocks noGrp="1"/>
          </p:cNvSpPr>
          <p:nvPr>
            <p:ph type="title"/>
          </p:nvPr>
        </p:nvSpPr>
        <p:spPr/>
        <p:txBody>
          <a:bodyPr/>
          <a:lstStyle/>
          <a:p>
            <a:r>
              <a:rPr lang="en-US" dirty="0"/>
              <a:t>Communication Methods</a:t>
            </a:r>
          </a:p>
        </p:txBody>
      </p:sp>
      <p:sp>
        <p:nvSpPr>
          <p:cNvPr id="3" name="Content Placeholder 2">
            <a:extLst>
              <a:ext uri="{FF2B5EF4-FFF2-40B4-BE49-F238E27FC236}">
                <a16:creationId xmlns:a16="http://schemas.microsoft.com/office/drawing/2014/main" id="{E2A951F2-58C6-471C-8512-6EDEE7ED936A}"/>
              </a:ext>
            </a:extLst>
          </p:cNvPr>
          <p:cNvSpPr>
            <a:spLocks noGrp="1"/>
          </p:cNvSpPr>
          <p:nvPr>
            <p:ph idx="1"/>
          </p:nvPr>
        </p:nvSpPr>
        <p:spPr/>
        <p:txBody>
          <a:bodyPr/>
          <a:lstStyle/>
          <a:p>
            <a:r>
              <a:rPr lang="en-US" dirty="0"/>
              <a:t>Website – latest information</a:t>
            </a:r>
          </a:p>
          <a:p>
            <a:r>
              <a:rPr lang="en-US" dirty="0"/>
              <a:t>Executive Sponsors – Email</a:t>
            </a:r>
          </a:p>
          <a:p>
            <a:r>
              <a:rPr lang="en-US" dirty="0"/>
              <a:t>Faculty to Faculty – Email, meetings, website</a:t>
            </a:r>
          </a:p>
          <a:p>
            <a:r>
              <a:rPr lang="en-US" dirty="0"/>
              <a:t>Supervisors to departments – Email, meetings, website</a:t>
            </a:r>
          </a:p>
          <a:p>
            <a:r>
              <a:rPr lang="en-US" dirty="0"/>
              <a:t>To Students – Canvas, Faculty members, Student Services, Email, Text, Robo Call, etc.</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4294BE4-B218-4695-AB27-06E9004036E2}"/>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3045422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EFA4-7CA2-4104-9B16-C552C7E24E74}"/>
              </a:ext>
            </a:extLst>
          </p:cNvPr>
          <p:cNvSpPr>
            <a:spLocks noGrp="1"/>
          </p:cNvSpPr>
          <p:nvPr>
            <p:ph type="title"/>
          </p:nvPr>
        </p:nvSpPr>
        <p:spPr/>
        <p:txBody>
          <a:bodyPr/>
          <a:lstStyle/>
          <a:p>
            <a:r>
              <a:rPr lang="en-US" dirty="0"/>
              <a:t>Messages to Communicate</a:t>
            </a:r>
          </a:p>
        </p:txBody>
      </p:sp>
      <p:sp>
        <p:nvSpPr>
          <p:cNvPr id="3" name="Content Placeholder 2">
            <a:extLst>
              <a:ext uri="{FF2B5EF4-FFF2-40B4-BE49-F238E27FC236}">
                <a16:creationId xmlns:a16="http://schemas.microsoft.com/office/drawing/2014/main" id="{78C94488-B3E9-437E-8D60-67DB8E9F69E4}"/>
              </a:ext>
            </a:extLst>
          </p:cNvPr>
          <p:cNvSpPr>
            <a:spLocks noGrp="1"/>
          </p:cNvSpPr>
          <p:nvPr>
            <p:ph idx="1"/>
          </p:nvPr>
        </p:nvSpPr>
        <p:spPr>
          <a:xfrm>
            <a:off x="536860" y="2415155"/>
            <a:ext cx="8336975" cy="4158640"/>
          </a:xfrm>
        </p:spPr>
        <p:txBody>
          <a:bodyPr/>
          <a:lstStyle/>
          <a:p>
            <a:r>
              <a:rPr lang="en-US" dirty="0"/>
              <a:t>Communicating the three plans, especially the Training Plan and the Local Triage and Support Management Plan</a:t>
            </a:r>
          </a:p>
          <a:p>
            <a:r>
              <a:rPr lang="en-US" dirty="0"/>
              <a:t>What to expect at and after go-live, including setting realistic expectations that the ctcLink system will not be perfect on the first day</a:t>
            </a:r>
          </a:p>
          <a:p>
            <a:r>
              <a:rPr lang="en-US" dirty="0"/>
              <a:t>The Go-Live Plan: Office/service closures, last days for transactions</a:t>
            </a:r>
          </a:p>
          <a:p>
            <a:r>
              <a:rPr lang="en-US" dirty="0"/>
              <a:t>Go-Live Readiness Decision</a:t>
            </a:r>
          </a:p>
          <a:p>
            <a:pPr marL="0" indent="0">
              <a:buNone/>
            </a:pPr>
            <a:endParaRPr lang="en-US" dirty="0"/>
          </a:p>
        </p:txBody>
      </p:sp>
      <p:sp>
        <p:nvSpPr>
          <p:cNvPr id="4" name="Slide Number Placeholder 3">
            <a:extLst>
              <a:ext uri="{FF2B5EF4-FFF2-40B4-BE49-F238E27FC236}">
                <a16:creationId xmlns:a16="http://schemas.microsoft.com/office/drawing/2014/main" id="{4AFAEC82-D663-4B86-8DD2-20C1B8E29577}"/>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94302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E79B3-6C36-4B4E-A049-80E4348386EE}"/>
              </a:ext>
            </a:extLst>
          </p:cNvPr>
          <p:cNvSpPr>
            <a:spLocks noGrp="1"/>
          </p:cNvSpPr>
          <p:nvPr>
            <p:ph type="title"/>
          </p:nvPr>
        </p:nvSpPr>
        <p:spPr/>
        <p:txBody>
          <a:bodyPr/>
          <a:lstStyle/>
          <a:p>
            <a:r>
              <a:rPr lang="en-US" dirty="0"/>
              <a:t>Go-live weekend Plan</a:t>
            </a:r>
          </a:p>
        </p:txBody>
      </p:sp>
      <p:sp>
        <p:nvSpPr>
          <p:cNvPr id="3" name="Content Placeholder 2">
            <a:extLst>
              <a:ext uri="{FF2B5EF4-FFF2-40B4-BE49-F238E27FC236}">
                <a16:creationId xmlns:a16="http://schemas.microsoft.com/office/drawing/2014/main" id="{6A3CA076-8B35-4D30-A9DF-88895B34A393}"/>
              </a:ext>
            </a:extLst>
          </p:cNvPr>
          <p:cNvSpPr>
            <a:spLocks noGrp="1"/>
          </p:cNvSpPr>
          <p:nvPr>
            <p:ph idx="1"/>
          </p:nvPr>
        </p:nvSpPr>
        <p:spPr/>
        <p:txBody>
          <a:bodyPr/>
          <a:lstStyle/>
          <a:p>
            <a:r>
              <a:rPr lang="en-US" sz="3200" dirty="0"/>
              <a:t>Contact Information for Pillar Leads and SMEs</a:t>
            </a:r>
          </a:p>
          <a:p>
            <a:r>
              <a:rPr lang="en-US" sz="3200" dirty="0"/>
              <a:t>Logistical Plan for Sunday’s Validation </a:t>
            </a:r>
          </a:p>
          <a:p>
            <a:pPr lvl="1"/>
            <a:r>
              <a:rPr lang="en-US" sz="2800" dirty="0"/>
              <a:t>Location / communication for Sunday</a:t>
            </a:r>
          </a:p>
          <a:p>
            <a:pPr lvl="1"/>
            <a:r>
              <a:rPr lang="en-US" sz="2800" dirty="0"/>
              <a:t>Food / celebrate</a:t>
            </a:r>
          </a:p>
          <a:p>
            <a:r>
              <a:rPr lang="en-US" sz="3200" dirty="0"/>
              <a:t>Schedule Meeting for Final Go Decision, include Executive Sponsor and President</a:t>
            </a:r>
          </a:p>
          <a:p>
            <a:endParaRPr lang="en-US" dirty="0"/>
          </a:p>
        </p:txBody>
      </p:sp>
      <p:sp>
        <p:nvSpPr>
          <p:cNvPr id="4" name="Slide Number Placeholder 3">
            <a:extLst>
              <a:ext uri="{FF2B5EF4-FFF2-40B4-BE49-F238E27FC236}">
                <a16:creationId xmlns:a16="http://schemas.microsoft.com/office/drawing/2014/main" id="{24CAD838-9DE4-4E8B-9197-44219CDCB46F}"/>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697745187"/>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9731A4A-6F4D-4B3A-BE43-FF48B57D4103}" vid="{F01B27C9-9AE7-482B-82E3-EFB557E135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Z7X6SQ3F62JH-64-61</_dlc_DocId>
    <_dlc_DocIdUrl xmlns="dbb9891f-5342-44b3-9004-2472729e727f">
      <Url>https://portal.sbctc.edu/sites/Intranet/publications/_layouts/15/DocIdRedir.aspx?ID=Z7X6SQ3F62JH-64-61</Url>
      <Description>Z7X6SQ3F62JH-64-61</Description>
    </_dlc_DocIdUrl>
  </documentManagement>
</p:properties>
</file>

<file path=customXml/itemProps1.xml><?xml version="1.0" encoding="utf-8"?>
<ds:datastoreItem xmlns:ds="http://schemas.openxmlformats.org/officeDocument/2006/customXml" ds:itemID="{1A12B45D-06A9-48FB-A785-0421146DFE85}">
  <ds:schemaRefs>
    <ds:schemaRef ds:uri="http://schemas.microsoft.com/sharepoint/v3/contenttype/forms"/>
  </ds:schemaRefs>
</ds:datastoreItem>
</file>

<file path=customXml/itemProps2.xml><?xml version="1.0" encoding="utf-8"?>
<ds:datastoreItem xmlns:ds="http://schemas.openxmlformats.org/officeDocument/2006/customXml" ds:itemID="{9513AB1F-27E2-4157-81D5-1D948943FF62}">
  <ds:schemaRefs>
    <ds:schemaRef ds:uri="http://schemas.microsoft.com/sharepoint/events"/>
  </ds:schemaRefs>
</ds:datastoreItem>
</file>

<file path=customXml/itemProps3.xml><?xml version="1.0" encoding="utf-8"?>
<ds:datastoreItem xmlns:ds="http://schemas.openxmlformats.org/officeDocument/2006/customXml" ds:itemID="{FA5511B7-C048-4A47-910D-B6EE757BB7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EA79F04-4403-4038-BEAC-654037707E52}">
  <ds:schemaRefs>
    <ds:schemaRef ds:uri="http://schemas.microsoft.com/office/2006/documentManagement/types"/>
    <ds:schemaRef ds:uri="http://schemas.microsoft.com/sharepoint/v3"/>
    <ds:schemaRef ds:uri="http://schemas.openxmlformats.org/package/2006/metadata/core-properties"/>
    <ds:schemaRef ds:uri="http://purl.org/dc/dcmitype/"/>
    <ds:schemaRef ds:uri="http://purl.org/dc/elements/1.1/"/>
    <ds:schemaRef ds:uri="http://www.w3.org/XML/1998/namespace"/>
    <ds:schemaRef ds:uri="http://purl.org/dc/terms/"/>
    <ds:schemaRef ds:uri="http://schemas.microsoft.com/office/infopath/2007/PartnerControls"/>
    <ds:schemaRef ds:uri="686bc730-dfb5-4557-ac43-64e2aeb71117"/>
    <ds:schemaRef ds:uri="http://schemas.microsoft.com/sharepoint/v4"/>
    <ds:schemaRef ds:uri="dbb9891f-5342-44b3-9004-2472729e727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ctclink-powerpoint template</Template>
  <TotalTime>1308</TotalTime>
  <Words>1162</Words>
  <Application>Microsoft Office PowerPoint</Application>
  <PresentationFormat>On-screen Show (4:3)</PresentationFormat>
  <Paragraphs>229</Paragraphs>
  <Slides>28</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Franklin Gothic Book</vt:lpstr>
      <vt:lpstr>Franklin Gothic Medium</vt:lpstr>
      <vt:lpstr>Wingdings</vt:lpstr>
      <vt:lpstr>Office Theme</vt:lpstr>
      <vt:lpstr>ctcLink Planning Guide 90 Day Post Go-Live</vt:lpstr>
      <vt:lpstr>Preparing for Go-Live</vt:lpstr>
      <vt:lpstr>three plans Develop and Pre-Test</vt:lpstr>
      <vt:lpstr>Plan to Support College</vt:lpstr>
      <vt:lpstr>Go-Live Readiness Decision</vt:lpstr>
      <vt:lpstr>Go-Live Plan</vt:lpstr>
      <vt:lpstr>Communication Methods</vt:lpstr>
      <vt:lpstr>Messages to Communicate</vt:lpstr>
      <vt:lpstr>Go-live weekend Plan</vt:lpstr>
      <vt:lpstr>Month one</vt:lpstr>
      <vt:lpstr>SBCTC Customer support sessions</vt:lpstr>
      <vt:lpstr>Plan for Customer Support Sessions</vt:lpstr>
      <vt:lpstr>Account activation and tracking</vt:lpstr>
      <vt:lpstr>security</vt:lpstr>
      <vt:lpstr>Local triage &amp; Support Management</vt:lpstr>
      <vt:lpstr>Compassion in Learning</vt:lpstr>
      <vt:lpstr>Assess and stabilize</vt:lpstr>
      <vt:lpstr>training</vt:lpstr>
      <vt:lpstr>Workshops and open help labs</vt:lpstr>
      <vt:lpstr>Communicate Frequently</vt:lpstr>
      <vt:lpstr>Communicate Messages</vt:lpstr>
      <vt:lpstr>Things are Different </vt:lpstr>
      <vt:lpstr>Months two and three</vt:lpstr>
      <vt:lpstr>Continue to  </vt:lpstr>
      <vt:lpstr>communication</vt:lpstr>
      <vt:lpstr>More “To Dos”</vt:lpstr>
      <vt:lpstr>ctcLink project management</vt:lpstr>
      <vt:lpst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90-day post go-live planning guide</dc:title>
  <dc:subject>College planning guide for 90 days after go-live</dc:subject>
  <dc:creator>Maxwell, Susan</dc:creator>
  <cp:lastModifiedBy>Sherry Nelson</cp:lastModifiedBy>
  <cp:revision>34</cp:revision>
  <dcterms:created xsi:type="dcterms:W3CDTF">2021-07-20T20:41:46Z</dcterms:created>
  <dcterms:modified xsi:type="dcterms:W3CDTF">2021-07-28T19:06:23Z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7ff476bc-ac88-4604-9168-c48c069949f0</vt:lpwstr>
  </property>
</Properties>
</file>